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6"/>
  </p:notesMasterIdLst>
  <p:sldIdLst>
    <p:sldId id="256" r:id="rId2"/>
    <p:sldId id="794" r:id="rId3"/>
    <p:sldId id="795" r:id="rId4"/>
    <p:sldId id="650" r:id="rId5"/>
    <p:sldId id="651" r:id="rId6"/>
    <p:sldId id="652" r:id="rId7"/>
    <p:sldId id="653" r:id="rId8"/>
    <p:sldId id="654" r:id="rId9"/>
    <p:sldId id="655" r:id="rId10"/>
    <p:sldId id="656" r:id="rId11"/>
    <p:sldId id="657" r:id="rId12"/>
    <p:sldId id="501" r:id="rId13"/>
    <p:sldId id="257" r:id="rId14"/>
    <p:sldId id="258" r:id="rId15"/>
    <p:sldId id="259" r:id="rId16"/>
    <p:sldId id="260" r:id="rId17"/>
    <p:sldId id="261" r:id="rId18"/>
    <p:sldId id="262" r:id="rId19"/>
    <p:sldId id="263" r:id="rId20"/>
    <p:sldId id="264" r:id="rId21"/>
    <p:sldId id="265" r:id="rId22"/>
    <p:sldId id="798" r:id="rId23"/>
    <p:sldId id="792" r:id="rId24"/>
    <p:sldId id="715" r:id="rId25"/>
    <p:sldId id="716" r:id="rId26"/>
    <p:sldId id="717" r:id="rId27"/>
    <p:sldId id="540" r:id="rId28"/>
    <p:sldId id="611" r:id="rId29"/>
    <p:sldId id="635" r:id="rId30"/>
    <p:sldId id="612" r:id="rId31"/>
    <p:sldId id="613" r:id="rId32"/>
    <p:sldId id="614" r:id="rId33"/>
    <p:sldId id="615" r:id="rId34"/>
    <p:sldId id="616" r:id="rId35"/>
    <p:sldId id="658" r:id="rId36"/>
    <p:sldId id="659" r:id="rId37"/>
    <p:sldId id="660" r:id="rId38"/>
    <p:sldId id="661" r:id="rId39"/>
    <p:sldId id="662" r:id="rId40"/>
    <p:sldId id="663" r:id="rId41"/>
    <p:sldId id="736" r:id="rId42"/>
    <p:sldId id="737" r:id="rId43"/>
    <p:sldId id="738" r:id="rId44"/>
    <p:sldId id="739" r:id="rId45"/>
    <p:sldId id="740" r:id="rId46"/>
    <p:sldId id="741" r:id="rId47"/>
    <p:sldId id="670" r:id="rId48"/>
    <p:sldId id="671" r:id="rId49"/>
    <p:sldId id="672" r:id="rId50"/>
    <p:sldId id="673" r:id="rId51"/>
    <p:sldId id="674" r:id="rId52"/>
    <p:sldId id="675" r:id="rId53"/>
    <p:sldId id="676" r:id="rId54"/>
    <p:sldId id="677" r:id="rId55"/>
    <p:sldId id="678" r:id="rId56"/>
    <p:sldId id="679" r:id="rId57"/>
    <p:sldId id="680" r:id="rId58"/>
    <p:sldId id="681" r:id="rId59"/>
    <p:sldId id="682" r:id="rId60"/>
    <p:sldId id="683" r:id="rId61"/>
    <p:sldId id="684" r:id="rId62"/>
    <p:sldId id="685" r:id="rId63"/>
    <p:sldId id="686" r:id="rId64"/>
    <p:sldId id="687" r:id="rId65"/>
    <p:sldId id="688" r:id="rId66"/>
    <p:sldId id="583" r:id="rId67"/>
    <p:sldId id="584" r:id="rId68"/>
    <p:sldId id="585" r:id="rId69"/>
    <p:sldId id="586" r:id="rId70"/>
    <p:sldId id="587" r:id="rId71"/>
    <p:sldId id="541" r:id="rId72"/>
    <p:sldId id="283" r:id="rId73"/>
    <p:sldId id="284" r:id="rId74"/>
    <p:sldId id="285" r:id="rId75"/>
    <p:sldId id="286" r:id="rId76"/>
    <p:sldId id="287" r:id="rId77"/>
    <p:sldId id="618" r:id="rId78"/>
    <p:sldId id="619" r:id="rId79"/>
    <p:sldId id="542" r:id="rId80"/>
    <p:sldId id="290" r:id="rId81"/>
    <p:sldId id="291" r:id="rId82"/>
    <p:sldId id="292" r:id="rId83"/>
    <p:sldId id="800" r:id="rId84"/>
    <p:sldId id="543" r:id="rId85"/>
    <p:sldId id="296" r:id="rId86"/>
    <p:sldId id="297" r:id="rId87"/>
    <p:sldId id="298" r:id="rId88"/>
    <p:sldId id="689" r:id="rId89"/>
    <p:sldId id="690" r:id="rId90"/>
    <p:sldId id="691" r:id="rId91"/>
    <p:sldId id="692" r:id="rId92"/>
    <p:sldId id="693" r:id="rId93"/>
    <p:sldId id="694" r:id="rId94"/>
    <p:sldId id="695" r:id="rId95"/>
    <p:sldId id="544" r:id="rId96"/>
    <p:sldId id="299" r:id="rId97"/>
    <p:sldId id="300" r:id="rId98"/>
    <p:sldId id="301" r:id="rId99"/>
    <p:sldId id="302" r:id="rId100"/>
    <p:sldId id="303" r:id="rId101"/>
    <p:sldId id="304" r:id="rId102"/>
    <p:sldId id="305" r:id="rId103"/>
    <p:sldId id="545" r:id="rId104"/>
    <p:sldId id="306" r:id="rId105"/>
    <p:sldId id="307" r:id="rId106"/>
    <p:sldId id="308" r:id="rId107"/>
    <p:sldId id="548" r:id="rId108"/>
    <p:sldId id="309" r:id="rId109"/>
    <p:sldId id="310" r:id="rId110"/>
    <p:sldId id="311" r:id="rId111"/>
    <p:sldId id="312" r:id="rId112"/>
    <p:sldId id="313" r:id="rId113"/>
    <p:sldId id="696" r:id="rId114"/>
    <p:sldId id="697" r:id="rId115"/>
    <p:sldId id="698" r:id="rId116"/>
    <p:sldId id="699" r:id="rId117"/>
    <p:sldId id="700" r:id="rId118"/>
    <p:sldId id="701" r:id="rId119"/>
    <p:sldId id="702" r:id="rId120"/>
    <p:sldId id="703" r:id="rId121"/>
    <p:sldId id="704" r:id="rId122"/>
    <p:sldId id="705" r:id="rId123"/>
    <p:sldId id="706" r:id="rId124"/>
    <p:sldId id="546" r:id="rId125"/>
    <p:sldId id="314" r:id="rId126"/>
    <p:sldId id="315" r:id="rId127"/>
    <p:sldId id="316" r:id="rId128"/>
    <p:sldId id="317" r:id="rId129"/>
    <p:sldId id="318" r:id="rId130"/>
    <p:sldId id="319" r:id="rId131"/>
    <p:sldId id="320" r:id="rId132"/>
    <p:sldId id="321" r:id="rId133"/>
    <p:sldId id="549" r:id="rId134"/>
    <p:sldId id="322" r:id="rId135"/>
    <p:sldId id="323" r:id="rId136"/>
    <p:sldId id="324" r:id="rId137"/>
    <p:sldId id="325" r:id="rId138"/>
    <p:sldId id="326" r:id="rId139"/>
    <p:sldId id="327" r:id="rId140"/>
    <p:sldId id="550" r:id="rId141"/>
    <p:sldId id="328" r:id="rId142"/>
    <p:sldId id="329" r:id="rId143"/>
    <p:sldId id="330" r:id="rId144"/>
    <p:sldId id="331" r:id="rId145"/>
    <p:sldId id="777" r:id="rId146"/>
    <p:sldId id="793" r:id="rId147"/>
    <p:sldId id="778" r:id="rId148"/>
    <p:sldId id="779" r:id="rId149"/>
    <p:sldId id="780" r:id="rId150"/>
    <p:sldId id="781" r:id="rId151"/>
    <p:sldId id="551" r:id="rId152"/>
    <p:sldId id="332" r:id="rId153"/>
    <p:sldId id="333" r:id="rId154"/>
    <p:sldId id="334" r:id="rId155"/>
    <p:sldId id="536" r:id="rId156"/>
    <p:sldId id="553" r:id="rId157"/>
    <p:sldId id="339" r:id="rId158"/>
    <p:sldId id="340" r:id="rId159"/>
    <p:sldId id="341" r:id="rId160"/>
    <p:sldId id="342" r:id="rId161"/>
    <p:sldId id="343" r:id="rId162"/>
    <p:sldId id="344" r:id="rId163"/>
    <p:sldId id="345" r:id="rId164"/>
    <p:sldId id="727" r:id="rId165"/>
    <p:sldId id="728" r:id="rId166"/>
    <p:sldId id="729" r:id="rId167"/>
    <p:sldId id="649" r:id="rId168"/>
    <p:sldId id="346" r:id="rId169"/>
    <p:sldId id="347" r:id="rId170"/>
    <p:sldId id="348" r:id="rId171"/>
    <p:sldId id="730" r:id="rId172"/>
    <p:sldId id="731" r:id="rId173"/>
    <p:sldId id="732" r:id="rId174"/>
    <p:sldId id="733" r:id="rId175"/>
    <p:sldId id="734" r:id="rId176"/>
    <p:sldId id="735" r:id="rId177"/>
    <p:sldId id="554" r:id="rId178"/>
    <p:sldId id="349" r:id="rId179"/>
    <p:sldId id="350" r:id="rId180"/>
    <p:sldId id="351" r:id="rId181"/>
    <p:sldId id="352" r:id="rId182"/>
    <p:sldId id="353" r:id="rId183"/>
    <p:sldId id="354" r:id="rId184"/>
    <p:sldId id="355" r:id="rId185"/>
    <p:sldId id="356" r:id="rId186"/>
    <p:sldId id="357" r:id="rId187"/>
    <p:sldId id="358" r:id="rId188"/>
    <p:sldId id="359" r:id="rId189"/>
    <p:sldId id="360" r:id="rId190"/>
    <p:sldId id="664" r:id="rId191"/>
    <p:sldId id="665" r:id="rId192"/>
    <p:sldId id="666" r:id="rId193"/>
    <p:sldId id="667" r:id="rId194"/>
    <p:sldId id="668" r:id="rId195"/>
    <p:sldId id="669" r:id="rId196"/>
    <p:sldId id="598" r:id="rId197"/>
    <p:sldId id="599" r:id="rId198"/>
    <p:sldId id="600" r:id="rId199"/>
    <p:sldId id="636" r:id="rId200"/>
    <p:sldId id="647" r:id="rId201"/>
    <p:sldId id="638" r:id="rId202"/>
    <p:sldId id="648" r:id="rId203"/>
    <p:sldId id="640" r:id="rId204"/>
    <p:sldId id="644" r:id="rId205"/>
    <p:sldId id="645" r:id="rId206"/>
    <p:sldId id="639" r:id="rId207"/>
    <p:sldId id="642" r:id="rId208"/>
    <p:sldId id="641" r:id="rId209"/>
    <p:sldId id="643" r:id="rId210"/>
    <p:sldId id="646" r:id="rId211"/>
    <p:sldId id="637" r:id="rId212"/>
    <p:sldId id="755" r:id="rId213"/>
    <p:sldId id="756" r:id="rId214"/>
    <p:sldId id="757" r:id="rId215"/>
    <p:sldId id="758" r:id="rId216"/>
    <p:sldId id="759" r:id="rId217"/>
    <p:sldId id="593" r:id="rId218"/>
    <p:sldId id="594" r:id="rId219"/>
    <p:sldId id="595" r:id="rId220"/>
    <p:sldId id="596" r:id="rId221"/>
    <p:sldId id="799" r:id="rId222"/>
    <p:sldId id="597" r:id="rId223"/>
    <p:sldId id="634" r:id="rId224"/>
    <p:sldId id="624" r:id="rId225"/>
    <p:sldId id="625" r:id="rId226"/>
    <p:sldId id="626" r:id="rId227"/>
    <p:sldId id="627" r:id="rId228"/>
    <p:sldId id="628" r:id="rId229"/>
    <p:sldId id="629" r:id="rId230"/>
    <p:sldId id="630" r:id="rId231"/>
    <p:sldId id="631" r:id="rId232"/>
    <p:sldId id="632" r:id="rId233"/>
    <p:sldId id="633" r:id="rId234"/>
    <p:sldId id="566" r:id="rId235"/>
    <p:sldId id="446" r:id="rId236"/>
    <p:sldId id="447" r:id="rId237"/>
    <p:sldId id="448" r:id="rId238"/>
    <p:sldId id="567" r:id="rId239"/>
    <p:sldId id="489" r:id="rId240"/>
    <p:sldId id="490" r:id="rId241"/>
    <p:sldId id="491" r:id="rId242"/>
    <p:sldId id="492" r:id="rId243"/>
    <p:sldId id="493" r:id="rId244"/>
    <p:sldId id="623" r:id="rId245"/>
    <p:sldId id="495" r:id="rId246"/>
    <p:sldId id="707" r:id="rId247"/>
    <p:sldId id="708" r:id="rId248"/>
    <p:sldId id="709" r:id="rId249"/>
    <p:sldId id="710" r:id="rId250"/>
    <p:sldId id="711" r:id="rId251"/>
    <p:sldId id="796" r:id="rId252"/>
    <p:sldId id="712" r:id="rId253"/>
    <p:sldId id="713" r:id="rId254"/>
    <p:sldId id="714" r:id="rId255"/>
    <p:sldId id="760" r:id="rId256"/>
    <p:sldId id="761" r:id="rId257"/>
    <p:sldId id="762" r:id="rId258"/>
    <p:sldId id="763" r:id="rId259"/>
    <p:sldId id="569" r:id="rId260"/>
    <p:sldId id="449" r:id="rId261"/>
    <p:sldId id="450" r:id="rId262"/>
    <p:sldId id="451" r:id="rId263"/>
    <p:sldId id="620" r:id="rId264"/>
    <p:sldId id="621" r:id="rId265"/>
    <p:sldId id="622" r:id="rId266"/>
    <p:sldId id="764" r:id="rId267"/>
    <p:sldId id="774" r:id="rId268"/>
    <p:sldId id="770" r:id="rId269"/>
    <p:sldId id="771" r:id="rId270"/>
    <p:sldId id="772" r:id="rId271"/>
    <p:sldId id="773" r:id="rId272"/>
    <p:sldId id="775" r:id="rId273"/>
    <p:sldId id="776" r:id="rId274"/>
    <p:sldId id="797" r:id="rId275"/>
    <p:sldId id="574" r:id="rId276"/>
    <p:sldId id="471" r:id="rId277"/>
    <p:sldId id="472" r:id="rId278"/>
    <p:sldId id="473" r:id="rId279"/>
    <p:sldId id="474" r:id="rId280"/>
    <p:sldId id="573" r:id="rId281"/>
    <p:sldId id="475" r:id="rId282"/>
    <p:sldId id="476" r:id="rId283"/>
    <p:sldId id="477" r:id="rId284"/>
    <p:sldId id="478" r:id="rId285"/>
    <p:sldId id="479" r:id="rId286"/>
    <p:sldId id="480" r:id="rId287"/>
    <p:sldId id="481" r:id="rId288"/>
    <p:sldId id="482" r:id="rId289"/>
    <p:sldId id="575" r:id="rId290"/>
    <p:sldId id="483" r:id="rId291"/>
    <p:sldId id="484" r:id="rId292"/>
    <p:sldId id="485" r:id="rId293"/>
    <p:sldId id="486" r:id="rId294"/>
    <p:sldId id="487" r:id="rId295"/>
    <p:sldId id="488" r:id="rId296"/>
    <p:sldId id="718" r:id="rId297"/>
    <p:sldId id="719" r:id="rId298"/>
    <p:sldId id="720" r:id="rId299"/>
    <p:sldId id="721" r:id="rId300"/>
    <p:sldId id="722" r:id="rId301"/>
    <p:sldId id="723" r:id="rId302"/>
    <p:sldId id="724" r:id="rId303"/>
    <p:sldId id="725" r:id="rId304"/>
    <p:sldId id="726" r:id="rId3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00"/>
    <a:srgbClr val="FF9900"/>
    <a:srgbClr val="0000FF"/>
    <a:srgbClr val="008000"/>
    <a:srgbClr val="FFFFFF"/>
    <a:srgbClr val="006666"/>
    <a:srgbClr val="003366"/>
    <a:srgbClr val="6633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50" autoAdjust="0"/>
    <p:restoredTop sz="94707" autoAdjust="0"/>
  </p:normalViewPr>
  <p:slideViewPr>
    <p:cSldViewPr snapToGrid="0">
      <p:cViewPr>
        <p:scale>
          <a:sx n="30" d="100"/>
          <a:sy n="30" d="100"/>
        </p:scale>
        <p:origin x="-2004" y="-942"/>
      </p:cViewPr>
      <p:guideLst>
        <p:guide orient="horz" pos="2160"/>
        <p:guide pos="3840"/>
      </p:guideLst>
    </p:cSldViewPr>
  </p:slideViewPr>
  <p:outlineViewPr>
    <p:cViewPr>
      <p:scale>
        <a:sx n="33" d="100"/>
        <a:sy n="33" d="100"/>
      </p:scale>
      <p:origin x="0" y="-216252"/>
    </p:cViewPr>
  </p:outlineViewPr>
  <p:notesTextViewPr>
    <p:cViewPr>
      <p:scale>
        <a:sx n="1" d="1"/>
        <a:sy n="1" d="1"/>
      </p:scale>
      <p:origin x="0" y="0"/>
    </p:cViewPr>
  </p:notesTextViewPr>
  <p:sorterViewPr>
    <p:cViewPr>
      <p:scale>
        <a:sx n="100" d="100"/>
        <a:sy n="100" d="100"/>
      </p:scale>
      <p:origin x="0" y="1099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ableStyles" Target="tableStyle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6548E-A1EE-4017-BE68-D4A587CF579F}" type="datetimeFigureOut">
              <a:rPr lang="en-US" smtClean="0"/>
              <a:t>1/18/2017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EE9EB-C334-490C-8363-7A6AA5E2F0BD}" type="slidenum">
              <a:rPr lang="en-US" smtClean="0"/>
              <a:t>‹#›</a:t>
            </a:fld>
            <a:endParaRPr lang="en-US"/>
          </a:p>
        </p:txBody>
      </p:sp>
    </p:spTree>
    <p:extLst>
      <p:ext uri="{BB962C8B-B14F-4D97-AF65-F5344CB8AC3E}">
        <p14:creationId xmlns:p14="http://schemas.microsoft.com/office/powerpoint/2010/main" val="3224215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E9166-3804-41AE-BC76-DAFCEF8D7BB4}" type="slidenum">
              <a:rPr lang="en-US" smtClean="0"/>
              <a:t>101</a:t>
            </a:fld>
            <a:endParaRPr lang="en-US"/>
          </a:p>
        </p:txBody>
      </p:sp>
    </p:spTree>
    <p:extLst>
      <p:ext uri="{BB962C8B-B14F-4D97-AF65-F5344CB8AC3E}">
        <p14:creationId xmlns:p14="http://schemas.microsoft.com/office/powerpoint/2010/main" val="128703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959A66-8763-4D0D-BC26-C6F0FB44D037}" type="slidenum">
              <a:rPr lang="en-US" smtClean="0"/>
              <a:t>181</a:t>
            </a:fld>
            <a:endParaRPr lang="en-US"/>
          </a:p>
        </p:txBody>
      </p:sp>
    </p:spTree>
    <p:extLst>
      <p:ext uri="{BB962C8B-B14F-4D97-AF65-F5344CB8AC3E}">
        <p14:creationId xmlns:p14="http://schemas.microsoft.com/office/powerpoint/2010/main" val="1330648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680DCF-CA21-4AF7-B58F-38634FAD4757}"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38277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80DCF-CA21-4AF7-B58F-38634FAD4757}"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26977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80DCF-CA21-4AF7-B58F-38634FAD4757}"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1003127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80DCF-CA21-4AF7-B58F-38634FAD4757}"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306921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680DCF-CA21-4AF7-B58F-38634FAD4757}"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3822911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680DCF-CA21-4AF7-B58F-38634FAD4757}"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256916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680DCF-CA21-4AF7-B58F-38634FAD4757}" type="datetimeFigureOut">
              <a:rPr lang="en-US" smtClean="0"/>
              <a:t>1/18/2017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2989858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680DCF-CA21-4AF7-B58F-38634FAD4757}" type="datetimeFigureOut">
              <a:rPr lang="en-US" smtClean="0"/>
              <a:t>1/18/2017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394332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680DCF-CA21-4AF7-B58F-38634FAD4757}" type="datetimeFigureOut">
              <a:rPr lang="en-US" smtClean="0"/>
              <a:t>1/18/2017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2252869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680DCF-CA21-4AF7-B58F-38634FAD4757}"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326334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680DCF-CA21-4AF7-B58F-38634FAD4757}"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ACE9C-54F6-4DA9-AEBF-F435DB0BD69B}" type="slidenum">
              <a:rPr lang="en-US" smtClean="0"/>
              <a:t>‹#›</a:t>
            </a:fld>
            <a:endParaRPr lang="en-US"/>
          </a:p>
        </p:txBody>
      </p:sp>
    </p:spTree>
    <p:extLst>
      <p:ext uri="{BB962C8B-B14F-4D97-AF65-F5344CB8AC3E}">
        <p14:creationId xmlns:p14="http://schemas.microsoft.com/office/powerpoint/2010/main" val="200890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80DCF-CA21-4AF7-B58F-38634FAD4757}" type="datetimeFigureOut">
              <a:rPr lang="en-US" smtClean="0"/>
              <a:t>1/18/2017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ACE9C-54F6-4DA9-AEBF-F435DB0BD69B}" type="slidenum">
              <a:rPr lang="en-US" smtClean="0"/>
              <a:t>‹#›</a:t>
            </a:fld>
            <a:endParaRPr lang="en-US"/>
          </a:p>
        </p:txBody>
      </p:sp>
    </p:spTree>
    <p:extLst>
      <p:ext uri="{BB962C8B-B14F-4D97-AF65-F5344CB8AC3E}">
        <p14:creationId xmlns:p14="http://schemas.microsoft.com/office/powerpoint/2010/main" val="2364585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1.xml"/><Relationship Id="rId4" Type="http://schemas.openxmlformats.org/officeDocument/2006/relationships/image" Target="../media/image108.jp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Org%20politics.docx" TargetMode="Externa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eg"/><Relationship Id="rId1" Type="http://schemas.openxmlformats.org/officeDocument/2006/relationships/slideLayout" Target="../slideLayouts/slideLayout6.xml"/><Relationship Id="rId4" Type="http://schemas.openxmlformats.org/officeDocument/2006/relationships/image" Target="../media/image139.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g"/><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g"/><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gif"/><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hyperlink" Target="../Virtual%20Teams/Virtual%20Teamwork.doc" TargetMode="External"/><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g"/><Relationship Id="rId1" Type="http://schemas.openxmlformats.org/officeDocument/2006/relationships/slideLayout" Target="../slideLayouts/slideLayout2.xml"/><Relationship Id="rId5" Type="http://schemas.openxmlformats.org/officeDocument/2006/relationships/image" Target="../media/image175.jpeg"/><Relationship Id="rId4" Type="http://schemas.openxmlformats.org/officeDocument/2006/relationships/image" Target="../media/image174.jpeg"/></Relationships>
</file>

<file path=ppt/slides/_rels/slide298.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36884"/>
            <a:ext cx="12192000" cy="6521116"/>
          </a:xfrm>
        </p:spPr>
        <p:txBody>
          <a:bodyPr>
            <a:normAutofit/>
          </a:bodyPr>
          <a:lstStyle/>
          <a:p>
            <a:r>
              <a:rPr lang="en-US" sz="6000" b="1" dirty="0" smtClean="0">
                <a:latin typeface="Showcard Gothic" panose="04020904020102020604" pitchFamily="82" charset="0"/>
              </a:rPr>
              <a:t>SURVIVING &amp; THRIVING IN ORGANIZATIONS</a:t>
            </a:r>
            <a:endParaRPr lang="en-US" sz="6000" b="1" dirty="0">
              <a:latin typeface="Showcard Gothic" panose="04020904020102020604" pitchFamily="8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5021" y="2266435"/>
            <a:ext cx="6841958" cy="4115438"/>
          </a:xfrm>
          <a:prstGeom prst="rect">
            <a:avLst/>
          </a:prstGeom>
        </p:spPr>
      </p:pic>
    </p:spTree>
    <p:extLst>
      <p:ext uri="{BB962C8B-B14F-4D97-AF65-F5344CB8AC3E}">
        <p14:creationId xmlns:p14="http://schemas.microsoft.com/office/powerpoint/2010/main" val="3218749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rtlCol="0">
            <a:normAutofit/>
          </a:bodyPr>
          <a:lstStyle/>
          <a:p>
            <a:pPr>
              <a:buFont typeface="Wingdings" panose="05000000000000000000" pitchFamily="2" charset="2"/>
              <a:buChar char="q"/>
              <a:defRPr/>
            </a:pPr>
            <a:r>
              <a:rPr lang="en-US" sz="4400" b="1" dirty="0">
                <a:solidFill>
                  <a:srgbClr val="009900"/>
                </a:solidFill>
                <a:latin typeface="Tahoma" pitchFamily="34" charset="0"/>
                <a:cs typeface="Tahoma" pitchFamily="34" charset="0"/>
              </a:rPr>
              <a:t>L</a:t>
            </a:r>
            <a:r>
              <a:rPr lang="en-US" sz="4400" b="1" dirty="0" smtClean="0">
                <a:solidFill>
                  <a:srgbClr val="009900"/>
                </a:solidFill>
                <a:latin typeface="Tahoma" pitchFamily="34" charset="0"/>
                <a:cs typeface="Tahoma" pitchFamily="34" charset="0"/>
              </a:rPr>
              <a:t>ink </a:t>
            </a:r>
            <a:r>
              <a:rPr lang="en-US" sz="4400" b="1" dirty="0" err="1">
                <a:solidFill>
                  <a:srgbClr val="009900"/>
                </a:solidFill>
                <a:latin typeface="Tahoma" pitchFamily="34" charset="0"/>
                <a:cs typeface="Tahoma" pitchFamily="34" charset="0"/>
              </a:rPr>
              <a:t>IVEs</a:t>
            </a:r>
            <a:r>
              <a:rPr lang="en-US" sz="4400" b="1" dirty="0">
                <a:solidFill>
                  <a:srgbClr val="009900"/>
                </a:solidFill>
                <a:latin typeface="Tahoma" pitchFamily="34" charset="0"/>
                <a:cs typeface="Tahoma" pitchFamily="34" charset="0"/>
              </a:rPr>
              <a:t> to </a:t>
            </a:r>
            <a:r>
              <a:rPr lang="en-US" sz="4400" b="1" dirty="0" smtClean="0">
                <a:solidFill>
                  <a:srgbClr val="009900"/>
                </a:solidFill>
                <a:latin typeface="Tahoma" pitchFamily="34" charset="0"/>
                <a:cs typeface="Tahoma" pitchFamily="34" charset="0"/>
              </a:rPr>
              <a:t>the external clients they process info from to empower a synergized relationship that builds a stronger bridge to good client service &amp; loyalty</a:t>
            </a:r>
            <a:endParaRPr lang="en-US" sz="4400" b="1" dirty="0" smtClean="0">
              <a:latin typeface="Tahoma" pitchFamily="34" charset="0"/>
              <a:cs typeface="Tahoma" pitchFamily="34" charset="0"/>
            </a:endParaRPr>
          </a:p>
          <a:p>
            <a:pPr>
              <a:buFont typeface="Wingdings" panose="05000000000000000000" pitchFamily="2" charset="2"/>
              <a:buChar char="q"/>
              <a:defRPr/>
            </a:pPr>
            <a:r>
              <a:rPr lang="en-US" sz="4400" b="1" dirty="0" smtClean="0">
                <a:solidFill>
                  <a:srgbClr val="C00000"/>
                </a:solidFill>
                <a:latin typeface="Tahoma" pitchFamily="34" charset="0"/>
                <a:cs typeface="Tahoma" pitchFamily="34" charset="0"/>
              </a:rPr>
              <a:t>Arrange for key IVEs to regularly attend  key EVE meetings to provide technical advice &amp; counsel (consulting)</a:t>
            </a:r>
          </a:p>
          <a:p>
            <a:pPr>
              <a:buFont typeface="Wingdings" panose="05000000000000000000" pitchFamily="2" charset="2"/>
              <a:buChar char="q"/>
              <a:defRPr/>
            </a:pPr>
            <a:r>
              <a:rPr lang="en-US" sz="4400" b="1" dirty="0" smtClean="0">
                <a:solidFill>
                  <a:srgbClr val="3333FF"/>
                </a:solidFill>
                <a:latin typeface="Tahoma" pitchFamily="34" charset="0"/>
                <a:cs typeface="Tahoma" pitchFamily="34" charset="0"/>
              </a:rPr>
              <a:t>Reward IVEs for expanding their professional ambidexterity capabilities.</a:t>
            </a: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spTree>
    <p:extLst>
      <p:ext uri="{BB962C8B-B14F-4D97-AF65-F5344CB8AC3E}">
        <p14:creationId xmlns:p14="http://schemas.microsoft.com/office/powerpoint/2010/main" val="3085873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600" b="1" dirty="0" smtClean="0">
                <a:latin typeface="Tahoma" panose="020B0604030504040204" pitchFamily="34" charset="0"/>
                <a:ea typeface="Tahoma" panose="020B0604030504040204" pitchFamily="34" charset="0"/>
                <a:cs typeface="Tahoma" panose="020B0604030504040204" pitchFamily="34" charset="0"/>
              </a:rPr>
              <a:t>Attracting career opportunities:</a:t>
            </a:r>
          </a:p>
          <a:p>
            <a:r>
              <a:rPr lang="en-US" sz="6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Career </a:t>
            </a:r>
            <a:r>
              <a:rPr lang="en-US" sz="6600" b="1" dirty="0">
                <a:solidFill>
                  <a:srgbClr val="FF0000"/>
                </a:solidFill>
                <a:latin typeface="Tahoma" panose="020B0604030504040204" pitchFamily="34" charset="0"/>
                <a:ea typeface="Tahoma" panose="020B0604030504040204" pitchFamily="34" charset="0"/>
                <a:cs typeface="Tahoma" panose="020B0604030504040204" pitchFamily="34" charset="0"/>
              </a:rPr>
              <a:t>Magnetism</a:t>
            </a:r>
          </a:p>
          <a:p>
            <a:r>
              <a:rPr lang="en-US" sz="8000" b="1" dirty="0" smtClean="0">
                <a:latin typeface="Tahoma" panose="020B0604030504040204" pitchFamily="34" charset="0"/>
                <a:ea typeface="Tahoma" panose="020B0604030504040204" pitchFamily="34" charset="0"/>
                <a:cs typeface="Tahoma" panose="020B0604030504040204" pitchFamily="34" charset="0"/>
              </a:rPr>
              <a:t> </a:t>
            </a: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0558" y="2859943"/>
            <a:ext cx="4848141" cy="3636105"/>
          </a:xfrm>
          <a:prstGeom prst="rect">
            <a:avLst/>
          </a:prstGeom>
        </p:spPr>
      </p:pic>
    </p:spTree>
    <p:extLst>
      <p:ext uri="{BB962C8B-B14F-4D97-AF65-F5344CB8AC3E}">
        <p14:creationId xmlns:p14="http://schemas.microsoft.com/office/powerpoint/2010/main" val="67352151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2"/>
          <p:cNvSpPr>
            <a:spLocks noGrp="1"/>
          </p:cNvSpPr>
          <p:nvPr>
            <p:ph type="subTitle" idx="4294967295"/>
          </p:nvPr>
        </p:nvSpPr>
        <p:spPr>
          <a:xfrm>
            <a:off x="0" y="228600"/>
            <a:ext cx="12192000" cy="6629400"/>
          </a:xfrm>
        </p:spPr>
        <p:txBody>
          <a:bodyPr>
            <a:normAutofit/>
          </a:bodyPr>
          <a:lstStyle/>
          <a:p>
            <a:pPr marL="0" indent="0" eaLnBrk="1" hangingPunct="1">
              <a:lnSpc>
                <a:spcPct val="80000"/>
              </a:lnSpc>
              <a:buFont typeface="Arial" charset="0"/>
              <a:buNone/>
            </a:pPr>
            <a:r>
              <a:rPr lang="en-US" altLang="en-US" sz="4800" b="1" dirty="0" smtClean="0">
                <a:latin typeface="Tahoma" pitchFamily="34" charset="0"/>
                <a:cs typeface="Tahoma" pitchFamily="34" charset="0"/>
              </a:rPr>
              <a:t>Professional success is a </a:t>
            </a:r>
            <a:r>
              <a:rPr lang="en-US" altLang="en-US" sz="4800" b="1" dirty="0" smtClean="0">
                <a:solidFill>
                  <a:srgbClr val="FF0000"/>
                </a:solidFill>
                <a:latin typeface="Tahoma" pitchFamily="34" charset="0"/>
                <a:cs typeface="Tahoma" pitchFamily="34" charset="0"/>
              </a:rPr>
              <a:t>magnet</a:t>
            </a:r>
            <a:r>
              <a:rPr lang="en-US" altLang="en-US" sz="4800" b="1" dirty="0" smtClean="0">
                <a:latin typeface="Tahoma" pitchFamily="34" charset="0"/>
                <a:cs typeface="Tahoma" pitchFamily="34" charset="0"/>
              </a:rPr>
              <a:t> </a:t>
            </a:r>
          </a:p>
          <a:p>
            <a:pPr marL="0" indent="0" eaLnBrk="1" hangingPunct="1">
              <a:lnSpc>
                <a:spcPct val="80000"/>
              </a:lnSpc>
              <a:buFont typeface="Arial" charset="0"/>
              <a:buNone/>
            </a:pPr>
            <a:r>
              <a:rPr lang="en-US" altLang="en-US" sz="4800" b="1" dirty="0">
                <a:latin typeface="Tahoma" pitchFamily="34" charset="0"/>
                <a:cs typeface="Tahoma" pitchFamily="34" charset="0"/>
              </a:rPr>
              <a:t>t</a:t>
            </a:r>
            <a:r>
              <a:rPr lang="en-US" altLang="en-US" sz="4800" b="1" dirty="0" smtClean="0">
                <a:latin typeface="Tahoma" pitchFamily="34" charset="0"/>
                <a:cs typeface="Tahoma" pitchFamily="34" charset="0"/>
              </a:rPr>
              <a:t>hat </a:t>
            </a:r>
            <a:r>
              <a:rPr lang="en-US" altLang="en-US" sz="4800" b="1" dirty="0" smtClean="0">
                <a:solidFill>
                  <a:srgbClr val="FF0000"/>
                </a:solidFill>
                <a:latin typeface="Tahoma" pitchFamily="34" charset="0"/>
                <a:cs typeface="Tahoma" pitchFamily="34" charset="0"/>
              </a:rPr>
              <a:t>magically</a:t>
            </a:r>
            <a:r>
              <a:rPr lang="en-US" altLang="en-US" sz="4800" b="1" dirty="0" smtClean="0">
                <a:latin typeface="Tahoma" pitchFamily="34" charset="0"/>
                <a:cs typeface="Tahoma" pitchFamily="34" charset="0"/>
              </a:rPr>
              <a:t> attracts  </a:t>
            </a:r>
          </a:p>
          <a:p>
            <a:pPr marL="0" indent="0" eaLnBrk="1" hangingPunct="1">
              <a:lnSpc>
                <a:spcPct val="80000"/>
              </a:lnSpc>
              <a:buFont typeface="Arial" charset="0"/>
              <a:buNone/>
            </a:pPr>
            <a:r>
              <a:rPr lang="en-US" altLang="en-US" sz="4800" b="1" dirty="0" smtClean="0">
                <a:latin typeface="Tahoma" pitchFamily="34" charset="0"/>
                <a:cs typeface="Tahoma" pitchFamily="34" charset="0"/>
              </a:rPr>
              <a:t>new  opportunities. But only </a:t>
            </a:r>
          </a:p>
          <a:p>
            <a:pPr marL="0" indent="0" eaLnBrk="1" hangingPunct="1">
              <a:lnSpc>
                <a:spcPct val="80000"/>
              </a:lnSpc>
              <a:buFont typeface="Arial" charset="0"/>
              <a:buNone/>
            </a:pPr>
            <a:r>
              <a:rPr lang="en-US" altLang="en-US" sz="4800" b="1" dirty="0" smtClean="0">
                <a:latin typeface="Tahoma" pitchFamily="34" charset="0"/>
                <a:cs typeface="Tahoma" pitchFamily="34" charset="0"/>
              </a:rPr>
              <a:t>your </a:t>
            </a:r>
            <a:r>
              <a:rPr lang="en-US" altLang="en-US" sz="4800" b="1" dirty="0" smtClean="0">
                <a:solidFill>
                  <a:srgbClr val="FF0000"/>
                </a:solidFill>
                <a:latin typeface="Tahoma" pitchFamily="34" charset="0"/>
                <a:cs typeface="Tahoma" pitchFamily="34" charset="0"/>
              </a:rPr>
              <a:t>co-workers</a:t>
            </a:r>
            <a:r>
              <a:rPr lang="en-US" altLang="en-US" sz="4800" b="1" dirty="0" smtClean="0">
                <a:latin typeface="Tahoma" pitchFamily="34" charset="0"/>
                <a:cs typeface="Tahoma" pitchFamily="34" charset="0"/>
              </a:rPr>
              <a:t> know </a:t>
            </a:r>
          </a:p>
          <a:p>
            <a:pPr marL="0" indent="0" eaLnBrk="1" hangingPunct="1">
              <a:lnSpc>
                <a:spcPct val="80000"/>
              </a:lnSpc>
              <a:buFont typeface="Arial" charset="0"/>
              <a:buNone/>
            </a:pPr>
            <a:r>
              <a:rPr lang="en-US" altLang="en-US" sz="4800" b="1" dirty="0" smtClean="0">
                <a:latin typeface="Tahoma" pitchFamily="34" charset="0"/>
                <a:cs typeface="Tahoma" pitchFamily="34" charset="0"/>
              </a:rPr>
              <a:t>when you’re ready for them. </a:t>
            </a:r>
          </a:p>
          <a:p>
            <a:pPr marL="0" indent="0" eaLnBrk="1" hangingPunct="1">
              <a:lnSpc>
                <a:spcPct val="80000"/>
              </a:lnSpc>
              <a:buFont typeface="Arial" charset="0"/>
              <a:buNone/>
            </a:pPr>
            <a:r>
              <a:rPr lang="en-US" altLang="en-US" sz="4800" b="1" dirty="0" err="1" smtClean="0">
                <a:solidFill>
                  <a:srgbClr val="FF0000"/>
                </a:solidFill>
                <a:latin typeface="Tahoma" pitchFamily="34" charset="0"/>
                <a:cs typeface="Tahoma" pitchFamily="34" charset="0"/>
              </a:rPr>
              <a:t>ProDev</a:t>
            </a:r>
            <a:r>
              <a:rPr lang="en-US" altLang="en-US" sz="4800" b="1" dirty="0" smtClean="0">
                <a:latin typeface="Tahoma" pitchFamily="34" charset="0"/>
                <a:cs typeface="Tahoma" pitchFamily="34" charset="0"/>
              </a:rPr>
              <a:t> is getting ready for the new </a:t>
            </a:r>
            <a:r>
              <a:rPr lang="en-US" altLang="en-US" sz="4800" b="1" dirty="0" err="1" smtClean="0">
                <a:latin typeface="Tahoma" pitchFamily="34" charset="0"/>
                <a:cs typeface="Tahoma" pitchFamily="34" charset="0"/>
              </a:rPr>
              <a:t>opps</a:t>
            </a:r>
            <a:r>
              <a:rPr lang="en-US" altLang="en-US" sz="4800" b="1" dirty="0" smtClean="0">
                <a:latin typeface="Tahoma" pitchFamily="34" charset="0"/>
                <a:cs typeface="Tahoma" pitchFamily="34" charset="0"/>
              </a:rPr>
              <a:t>. Your opportunities come from others who know you best &amp; want to benefit from your growing pro savvy. </a:t>
            </a:r>
          </a:p>
          <a:p>
            <a:pPr marL="0" indent="0" eaLnBrk="1" hangingPunct="1">
              <a:lnSpc>
                <a:spcPct val="80000"/>
              </a:lnSpc>
              <a:buFont typeface="Arial" charset="0"/>
              <a:buNone/>
            </a:pPr>
            <a:endParaRPr lang="en-US" altLang="en-US" sz="4800" b="1" dirty="0">
              <a:latin typeface="Tahoma" pitchFamily="34" charset="0"/>
              <a:cs typeface="Tahoma"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0907" y="936428"/>
            <a:ext cx="1875609" cy="2140266"/>
          </a:xfrm>
          <a:prstGeom prst="rect">
            <a:avLst/>
          </a:prstGeom>
        </p:spPr>
      </p:pic>
    </p:spTree>
    <p:extLst>
      <p:ext uri="{BB962C8B-B14F-4D97-AF65-F5344CB8AC3E}">
        <p14:creationId xmlns:p14="http://schemas.microsoft.com/office/powerpoint/2010/main" val="27775441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p:cNvSpPr>
            <a:spLocks noGrp="1"/>
          </p:cNvSpPr>
          <p:nvPr>
            <p:ph type="subTitle" idx="4294967295"/>
          </p:nvPr>
        </p:nvSpPr>
        <p:spPr>
          <a:xfrm>
            <a:off x="-55647" y="0"/>
            <a:ext cx="12192000" cy="6858000"/>
          </a:xfrm>
        </p:spPr>
        <p:txBody>
          <a:bodyPr>
            <a:normAutofit/>
          </a:bodyPr>
          <a:lstStyle/>
          <a:p>
            <a:pPr>
              <a:lnSpc>
                <a:spcPct val="90000"/>
              </a:lnSpc>
              <a:buFont typeface="Wingdings" panose="05000000000000000000" pitchFamily="2" charset="2"/>
              <a:buChar char="q"/>
            </a:pPr>
            <a:r>
              <a:rPr lang="en-US" altLang="en-US" sz="4500" b="1" dirty="0" smtClean="0">
                <a:latin typeface="Tahoma" pitchFamily="34" charset="0"/>
                <a:cs typeface="Tahoma" pitchFamily="34" charset="0"/>
              </a:rPr>
              <a:t>Continuously build your  own </a:t>
            </a:r>
            <a:r>
              <a:rPr lang="en-US" altLang="en-US" sz="4500" b="1" dirty="0" smtClean="0">
                <a:solidFill>
                  <a:srgbClr val="FF0000"/>
                </a:solidFill>
                <a:latin typeface="Tahoma" pitchFamily="34" charset="0"/>
                <a:cs typeface="Tahoma" pitchFamily="34" charset="0"/>
              </a:rPr>
              <a:t>professional balance sheet </a:t>
            </a:r>
            <a:r>
              <a:rPr lang="en-US" altLang="en-US" sz="4500" b="1" dirty="0" smtClean="0">
                <a:latin typeface="Tahoma" pitchFamily="34" charset="0"/>
                <a:cs typeface="Tahoma" pitchFamily="34" charset="0"/>
              </a:rPr>
              <a:t>of pro assets &amp; liabilities, &amp; seek objective feedback from co-workers twice a year.</a:t>
            </a:r>
          </a:p>
          <a:p>
            <a:pPr>
              <a:lnSpc>
                <a:spcPct val="90000"/>
              </a:lnSpc>
              <a:buFont typeface="Wingdings" panose="05000000000000000000" pitchFamily="2" charset="2"/>
              <a:buChar char="q"/>
            </a:pPr>
            <a:r>
              <a:rPr lang="en-US" altLang="en-US" sz="4500" b="1" dirty="0" smtClean="0">
                <a:solidFill>
                  <a:srgbClr val="FF0000"/>
                </a:solidFill>
                <a:latin typeface="Tahoma" pitchFamily="34" charset="0"/>
                <a:cs typeface="Tahoma" pitchFamily="34" charset="0"/>
              </a:rPr>
              <a:t>Build pro character (</a:t>
            </a:r>
            <a:r>
              <a:rPr lang="en-US" altLang="en-US" sz="4500" b="1" dirty="0" smtClean="0">
                <a:latin typeface="Tahoma" pitchFamily="34" charset="0"/>
                <a:cs typeface="Tahoma" pitchFamily="34" charset="0"/>
              </a:rPr>
              <a:t>authenticity, service mentality, reliability), b/c the level of opportunities that come your way are </a:t>
            </a:r>
            <a:r>
              <a:rPr lang="en-US" altLang="en-US" sz="4500" b="1" dirty="0" smtClean="0">
                <a:solidFill>
                  <a:srgbClr val="FF0000"/>
                </a:solidFill>
                <a:latin typeface="Tahoma" pitchFamily="34" charset="0"/>
                <a:cs typeface="Tahoma" pitchFamily="34" charset="0"/>
              </a:rPr>
              <a:t>matched</a:t>
            </a:r>
            <a:r>
              <a:rPr lang="en-US" altLang="en-US" sz="4500" b="1" dirty="0" smtClean="0">
                <a:latin typeface="Tahoma" pitchFamily="34" charset="0"/>
                <a:cs typeface="Tahoma" pitchFamily="34" charset="0"/>
              </a:rPr>
              <a:t> to the level of your pro character: ethical standards, fairness, honesty, helpfulness, etc.</a:t>
            </a:r>
          </a:p>
          <a:p>
            <a:pPr marL="0" indent="0" eaLnBrk="1" hangingPunct="1">
              <a:lnSpc>
                <a:spcPct val="90000"/>
              </a:lnSpc>
              <a:buFont typeface="Arial" charset="0"/>
              <a:buNone/>
            </a:pPr>
            <a:endParaRPr lang="en-US" altLang="en-US" sz="6000" b="1" dirty="0" smtClean="0">
              <a:solidFill>
                <a:srgbClr val="A50021"/>
              </a:solidFill>
              <a:latin typeface="Tahoma" pitchFamily="34" charset="0"/>
              <a:cs typeface="Tahoma" pitchFamily="34" charset="0"/>
            </a:endParaRPr>
          </a:p>
          <a:p>
            <a:pPr marL="0" indent="0" eaLnBrk="1" hangingPunct="1">
              <a:lnSpc>
                <a:spcPct val="90000"/>
              </a:lnSpc>
              <a:buFont typeface="Arial" charset="0"/>
              <a:buNone/>
            </a:pPr>
            <a:endParaRPr lang="en-US" altLang="en-US" sz="6000" b="1" dirty="0" smtClean="0">
              <a:solidFill>
                <a:srgbClr val="A50021"/>
              </a:solidFill>
              <a:latin typeface="Tahoma" pitchFamily="34" charset="0"/>
              <a:cs typeface="Tahoma" pitchFamily="34" charset="0"/>
            </a:endParaRPr>
          </a:p>
          <a:p>
            <a:pPr marL="0" indent="0" eaLnBrk="1" hangingPunct="1">
              <a:lnSpc>
                <a:spcPct val="90000"/>
              </a:lnSpc>
              <a:buFont typeface="Arial" charset="0"/>
              <a:buNone/>
            </a:pPr>
            <a:endParaRPr lang="en-US" altLang="en-US" sz="6000" b="1" dirty="0" smtClean="0">
              <a:solidFill>
                <a:srgbClr val="A50021"/>
              </a:solidFill>
              <a:latin typeface="Tahoma" pitchFamily="34" charset="0"/>
              <a:cs typeface="Tahoma" pitchFamily="34" charset="0"/>
            </a:endParaRPr>
          </a:p>
        </p:txBody>
      </p:sp>
    </p:spTree>
    <p:extLst>
      <p:ext uri="{BB962C8B-B14F-4D97-AF65-F5344CB8AC3E}">
        <p14:creationId xmlns:p14="http://schemas.microsoft.com/office/powerpoint/2010/main" val="40894554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3800" b="1" dirty="0" smtClean="0">
                <a:latin typeface="Tahoma" panose="020B0604030504040204" pitchFamily="34" charset="0"/>
                <a:ea typeface="Tahoma" panose="020B0604030504040204" pitchFamily="34" charset="0"/>
                <a:cs typeface="Tahoma" panose="020B0604030504040204" pitchFamily="34" charset="0"/>
              </a:rPr>
              <a:t>#14 </a:t>
            </a:r>
            <a:r>
              <a:rPr lang="en-US" sz="13800" b="1" dirty="0">
                <a:latin typeface="Tahoma" panose="020B0604030504040204" pitchFamily="34" charset="0"/>
                <a:ea typeface="Tahoma" panose="020B0604030504040204" pitchFamily="34" charset="0"/>
                <a:cs typeface="Tahoma" panose="020B0604030504040204" pitchFamily="34" charset="0"/>
              </a:rPr>
              <a:t>FOUR </a:t>
            </a:r>
            <a:r>
              <a:rPr lang="en-US" sz="13800" b="1" dirty="0" smtClean="0">
                <a:latin typeface="Tahoma" panose="020B0604030504040204" pitchFamily="34" charset="0"/>
                <a:ea typeface="Tahoma" panose="020B0604030504040204" pitchFamily="34" charset="0"/>
                <a:cs typeface="Tahoma" panose="020B0604030504040204" pitchFamily="34" charset="0"/>
              </a:rPr>
              <a:t>I AMs</a:t>
            </a:r>
            <a:endParaRPr lang="en-US" sz="13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165497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7200" b="1" dirty="0" smtClean="0">
                <a:solidFill>
                  <a:srgbClr val="FF0000"/>
                </a:solidFill>
                <a:latin typeface="Tahoma" pitchFamily="34" charset="0"/>
                <a:ea typeface="Tahoma" pitchFamily="34" charset="0"/>
                <a:cs typeface="Tahoma" pitchFamily="34" charset="0"/>
              </a:rPr>
              <a:t>THE 4 I AMs</a:t>
            </a:r>
          </a:p>
          <a:p>
            <a:pPr marL="0" indent="0">
              <a:buNone/>
            </a:pPr>
            <a:r>
              <a:rPr lang="en-US" sz="6600" b="1" u="sng" dirty="0" smtClean="0">
                <a:solidFill>
                  <a:srgbClr val="FF0000"/>
                </a:solidFill>
                <a:latin typeface="Tahoma" pitchFamily="34" charset="0"/>
                <a:ea typeface="Tahoma" pitchFamily="34" charset="0"/>
                <a:cs typeface="Tahoma" pitchFamily="34" charset="0"/>
              </a:rPr>
              <a:t>P</a:t>
            </a:r>
            <a:r>
              <a:rPr lang="en-US" sz="6600" b="1" dirty="0" smtClean="0">
                <a:solidFill>
                  <a:srgbClr val="0000FF"/>
                </a:solidFill>
                <a:latin typeface="Tahoma" pitchFamily="34" charset="0"/>
                <a:ea typeface="Tahoma" pitchFamily="34" charset="0"/>
                <a:cs typeface="Tahoma" pitchFamily="34" charset="0"/>
              </a:rPr>
              <a:t>roductive</a:t>
            </a:r>
            <a:endParaRPr lang="en-US" sz="6600" b="1" dirty="0">
              <a:solidFill>
                <a:srgbClr val="0000FF"/>
              </a:solidFill>
              <a:latin typeface="Tahoma" pitchFamily="34" charset="0"/>
              <a:ea typeface="Tahoma" pitchFamily="34" charset="0"/>
              <a:cs typeface="Tahoma" pitchFamily="34" charset="0"/>
            </a:endParaRPr>
          </a:p>
          <a:p>
            <a:pPr marL="0" indent="0">
              <a:buNone/>
            </a:pPr>
            <a:r>
              <a:rPr lang="en-US" sz="6600" b="1" u="sng" dirty="0" smtClean="0">
                <a:solidFill>
                  <a:srgbClr val="FF0000"/>
                </a:solidFill>
                <a:latin typeface="Tahoma" pitchFamily="34" charset="0"/>
                <a:ea typeface="Tahoma" pitchFamily="34" charset="0"/>
                <a:cs typeface="Tahoma" pitchFamily="34" charset="0"/>
              </a:rPr>
              <a:t>A</a:t>
            </a:r>
            <a:r>
              <a:rPr lang="en-US" sz="6600" b="1" dirty="0" smtClean="0">
                <a:solidFill>
                  <a:srgbClr val="0000FF"/>
                </a:solidFill>
                <a:latin typeface="Tahoma" pitchFamily="34" charset="0"/>
                <a:ea typeface="Tahoma" pitchFamily="34" charset="0"/>
                <a:cs typeface="Tahoma" pitchFamily="34" charset="0"/>
              </a:rPr>
              <a:t>ppreciated</a:t>
            </a:r>
          </a:p>
          <a:p>
            <a:pPr marL="0" indent="0">
              <a:buNone/>
            </a:pPr>
            <a:r>
              <a:rPr lang="en-US" sz="6600" b="1" u="sng" dirty="0" smtClean="0">
                <a:solidFill>
                  <a:srgbClr val="FF0000"/>
                </a:solidFill>
                <a:latin typeface="Tahoma" pitchFamily="34" charset="0"/>
                <a:ea typeface="Tahoma" pitchFamily="34" charset="0"/>
                <a:cs typeface="Tahoma" pitchFamily="34" charset="0"/>
              </a:rPr>
              <a:t>N</a:t>
            </a:r>
            <a:r>
              <a:rPr lang="en-US" sz="6600" b="1" dirty="0" smtClean="0">
                <a:solidFill>
                  <a:srgbClr val="0000FF"/>
                </a:solidFill>
                <a:latin typeface="Tahoma" pitchFamily="34" charset="0"/>
                <a:ea typeface="Tahoma" pitchFamily="34" charset="0"/>
                <a:cs typeface="Tahoma" pitchFamily="34" charset="0"/>
              </a:rPr>
              <a:t>eeded</a:t>
            </a:r>
          </a:p>
          <a:p>
            <a:pPr marL="0" indent="0">
              <a:buNone/>
            </a:pPr>
            <a:r>
              <a:rPr lang="en-US" sz="6600" b="1" u="sng" dirty="0" smtClean="0">
                <a:solidFill>
                  <a:srgbClr val="FF0000"/>
                </a:solidFill>
                <a:latin typeface="Tahoma" pitchFamily="34" charset="0"/>
                <a:ea typeface="Tahoma" pitchFamily="34" charset="0"/>
                <a:cs typeface="Tahoma" pitchFamily="34" charset="0"/>
              </a:rPr>
              <a:t>U</a:t>
            </a:r>
            <a:r>
              <a:rPr lang="en-US" sz="6600" b="1" dirty="0" smtClean="0">
                <a:solidFill>
                  <a:srgbClr val="0000FF"/>
                </a:solidFill>
                <a:latin typeface="Tahoma" pitchFamily="34" charset="0"/>
                <a:ea typeface="Tahoma" pitchFamily="34" charset="0"/>
                <a:cs typeface="Tahoma" pitchFamily="34" charset="0"/>
              </a:rPr>
              <a:t>nique</a:t>
            </a:r>
          </a:p>
          <a:p>
            <a:pPr marL="0" indent="0" algn="ctr">
              <a:buNone/>
            </a:pPr>
            <a:r>
              <a:rPr lang="en-US" sz="4400" b="1" dirty="0" smtClean="0">
                <a:latin typeface="Tahoma" pitchFamily="34" charset="0"/>
                <a:ea typeface="Tahoma" pitchFamily="34" charset="0"/>
                <a:cs typeface="Tahoma" pitchFamily="34" charset="0"/>
              </a:rPr>
              <a:t>Building community </a:t>
            </a:r>
            <a:r>
              <a:rPr lang="en-US" sz="4400" b="1" smtClean="0">
                <a:latin typeface="Tahoma" pitchFamily="34" charset="0"/>
                <a:ea typeface="Tahoma" pitchFamily="34" charset="0"/>
                <a:cs typeface="Tahoma" pitchFamily="34" charset="0"/>
              </a:rPr>
              <a:t>through verbally </a:t>
            </a:r>
            <a:r>
              <a:rPr lang="en-US" sz="4400" b="1" dirty="0" smtClean="0">
                <a:latin typeface="Tahoma" pitchFamily="34" charset="0"/>
                <a:ea typeface="Tahoma" pitchFamily="34" charset="0"/>
                <a:cs typeface="Tahoma" pitchFamily="34" charset="0"/>
              </a:rPr>
              <a:t>respecting the contributions of co-workers</a:t>
            </a:r>
            <a:endParaRPr lang="en-US" sz="44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172" y="1005547"/>
            <a:ext cx="6362479" cy="3690931"/>
          </a:xfrm>
          <a:prstGeom prst="rect">
            <a:avLst/>
          </a:prstGeom>
        </p:spPr>
      </p:pic>
    </p:spTree>
    <p:extLst>
      <p:ext uri="{BB962C8B-B14F-4D97-AF65-F5344CB8AC3E}">
        <p14:creationId xmlns:p14="http://schemas.microsoft.com/office/powerpoint/2010/main" val="305155844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n-US" sz="4000" b="1" dirty="0" smtClean="0">
                <a:solidFill>
                  <a:srgbClr val="FF0000"/>
                </a:solidFill>
                <a:latin typeface="Tahoma" pitchFamily="34" charset="0"/>
                <a:ea typeface="Tahoma" pitchFamily="34" charset="0"/>
                <a:cs typeface="Tahoma" pitchFamily="34" charset="0"/>
              </a:rPr>
              <a:t>PANU </a:t>
            </a:r>
            <a:r>
              <a:rPr lang="en-US" sz="4000" b="1" dirty="0" smtClean="0">
                <a:latin typeface="Tahoma" pitchFamily="34" charset="0"/>
                <a:ea typeface="Tahoma" pitchFamily="34" charset="0"/>
                <a:cs typeface="Tahoma" pitchFamily="34" charset="0"/>
              </a:rPr>
              <a:t>can’t be bought or satisfied with </a:t>
            </a:r>
            <a:r>
              <a:rPr lang="en-US" sz="4800" b="1" dirty="0" smtClean="0">
                <a:solidFill>
                  <a:srgbClr val="339933"/>
                </a:solidFill>
                <a:latin typeface="Tahoma" pitchFamily="34" charset="0"/>
                <a:ea typeface="Tahoma" pitchFamily="34" charset="0"/>
                <a:cs typeface="Tahoma" pitchFamily="34" charset="0"/>
              </a:rPr>
              <a:t>$$$</a:t>
            </a:r>
            <a:r>
              <a:rPr lang="en-US" sz="4800" b="1" dirty="0" smtClean="0">
                <a:latin typeface="Tahoma" pitchFamily="34" charset="0"/>
                <a:ea typeface="Tahoma" pitchFamily="34" charset="0"/>
                <a:cs typeface="Tahoma" pitchFamily="34" charset="0"/>
              </a:rPr>
              <a:t>.</a:t>
            </a:r>
            <a:r>
              <a:rPr lang="en-US" sz="4000" b="1" dirty="0" smtClean="0">
                <a:latin typeface="Tahoma" pitchFamily="34" charset="0"/>
                <a:ea typeface="Tahoma" pitchFamily="34" charset="0"/>
                <a:cs typeface="Tahoma" pitchFamily="34" charset="0"/>
              </a:rPr>
              <a:t> These </a:t>
            </a:r>
            <a:r>
              <a:rPr lang="en-US" sz="4000" b="1" dirty="0">
                <a:latin typeface="Tahoma" pitchFamily="34" charset="0"/>
                <a:ea typeface="Tahoma" pitchFamily="34" charset="0"/>
                <a:cs typeface="Tahoma" pitchFamily="34" charset="0"/>
              </a:rPr>
              <a:t>deep human needs validate </a:t>
            </a:r>
            <a:r>
              <a:rPr lang="en-US" sz="4000" b="1" dirty="0" smtClean="0">
                <a:latin typeface="Tahoma" pitchFamily="34" charset="0"/>
                <a:ea typeface="Tahoma" pitchFamily="34" charset="0"/>
                <a:cs typeface="Tahoma" pitchFamily="34" charset="0"/>
              </a:rPr>
              <a:t>our importance to others (</a:t>
            </a:r>
            <a:r>
              <a:rPr lang="en-US" sz="4000" b="1" dirty="0" smtClean="0">
                <a:solidFill>
                  <a:srgbClr val="FF0000"/>
                </a:solidFill>
                <a:latin typeface="Tahoma" pitchFamily="34" charset="0"/>
                <a:ea typeface="Tahoma" pitchFamily="34" charset="0"/>
                <a:cs typeface="Tahoma" pitchFamily="34" charset="0"/>
              </a:rPr>
              <a:t>professional pride</a:t>
            </a:r>
            <a:r>
              <a:rPr lang="en-US" sz="4000" b="1" dirty="0" smtClean="0">
                <a:latin typeface="Tahoma" pitchFamily="34" charset="0"/>
                <a:ea typeface="Tahoma" pitchFamily="34" charset="0"/>
                <a:cs typeface="Tahoma" pitchFamily="34" charset="0"/>
              </a:rPr>
              <a:t>) &amp;</a:t>
            </a:r>
          </a:p>
          <a:p>
            <a:pPr marL="0" indent="0">
              <a:buNone/>
            </a:pPr>
            <a:r>
              <a:rPr lang="en-US" sz="4000" b="1" dirty="0" smtClean="0">
                <a:latin typeface="Tahoma" pitchFamily="34" charset="0"/>
                <a:ea typeface="Tahoma" pitchFamily="34" charset="0"/>
                <a:cs typeface="Tahoma" pitchFamily="34" charset="0"/>
              </a:rPr>
              <a:t>to ourselves (</a:t>
            </a:r>
            <a:r>
              <a:rPr lang="en-US" sz="4000" b="1" dirty="0" smtClean="0">
                <a:solidFill>
                  <a:srgbClr val="FF0000"/>
                </a:solidFill>
                <a:latin typeface="Tahoma" pitchFamily="34" charset="0"/>
                <a:ea typeface="Tahoma" pitchFamily="34" charset="0"/>
                <a:cs typeface="Tahoma" pitchFamily="34" charset="0"/>
              </a:rPr>
              <a:t>self-esteem</a:t>
            </a:r>
            <a:r>
              <a:rPr lang="en-US" sz="4000" b="1" dirty="0" smtClean="0">
                <a:latin typeface="Tahoma" pitchFamily="34" charset="0"/>
                <a:ea typeface="Tahoma" pitchFamily="34" charset="0"/>
                <a:cs typeface="Tahoma" pitchFamily="34" charset="0"/>
              </a:rPr>
              <a:t>). We depend on </a:t>
            </a: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OTHERS</a:t>
            </a:r>
            <a:r>
              <a:rPr lang="en-US" sz="4000" b="1" dirty="0" smtClean="0">
                <a:latin typeface="Tahoma" pitchFamily="34" charset="0"/>
                <a:ea typeface="Tahoma" pitchFamily="34" charset="0"/>
                <a:cs typeface="Tahoma" pitchFamily="34" charset="0"/>
              </a:rPr>
              <a:t> to satisfy most of our professional needs.</a:t>
            </a:r>
            <a:endParaRPr lang="en-US" sz="6600" b="1" dirty="0" smtClean="0">
              <a:solidFill>
                <a:srgbClr val="CC3300"/>
              </a:solidFill>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V="1">
            <a:off x="2393576" y="3092822"/>
            <a:ext cx="7333963" cy="3496237"/>
          </a:xfrm>
          <a:prstGeom prst="rect">
            <a:avLst/>
          </a:prstGeom>
        </p:spPr>
      </p:pic>
    </p:spTree>
    <p:extLst>
      <p:ext uri="{BB962C8B-B14F-4D97-AF65-F5344CB8AC3E}">
        <p14:creationId xmlns:p14="http://schemas.microsoft.com/office/powerpoint/2010/main" val="182916913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442"/>
            <a:ext cx="12192000" cy="6689558"/>
          </a:xfrm>
        </p:spPr>
        <p:txBody>
          <a:bodyPr>
            <a:noAutofit/>
          </a:bodyPr>
          <a:lstStyle/>
          <a:p>
            <a:pPr marL="0" indent="0" algn="ctr">
              <a:buNone/>
            </a:pPr>
            <a:r>
              <a:rPr lang="en-US" sz="4800" b="1" dirty="0" smtClean="0">
                <a:latin typeface="Tahoma" pitchFamily="34" charset="0"/>
                <a:ea typeface="Tahoma" pitchFamily="34" charset="0"/>
                <a:cs typeface="Tahoma" pitchFamily="34" charset="0"/>
              </a:rPr>
              <a:t>THE BIG FOUR </a:t>
            </a:r>
            <a:r>
              <a:rPr lang="en-US" sz="4800" b="1" dirty="0" smtClean="0">
                <a:solidFill>
                  <a:srgbClr val="FF0000"/>
                </a:solidFill>
                <a:latin typeface="Tahoma" pitchFamily="34" charset="0"/>
                <a:ea typeface="Tahoma" pitchFamily="34" charset="0"/>
                <a:cs typeface="Tahoma" pitchFamily="34" charset="0"/>
              </a:rPr>
              <a:t>4 I AMS </a:t>
            </a:r>
            <a:r>
              <a:rPr lang="en-US" sz="4800" b="1" dirty="0" smtClean="0">
                <a:latin typeface="Tahoma" pitchFamily="34" charset="0"/>
                <a:ea typeface="Tahoma" pitchFamily="34" charset="0"/>
                <a:cs typeface="Tahoma" pitchFamily="34" charset="0"/>
              </a:rPr>
              <a:t>GENERATORS</a:t>
            </a:r>
          </a:p>
          <a:p>
            <a:pPr>
              <a:buFont typeface="Wingdings" panose="05000000000000000000" pitchFamily="2" charset="2"/>
              <a:buChar char="q"/>
            </a:pPr>
            <a:r>
              <a:rPr lang="en-US" sz="4400" b="1" dirty="0" smtClean="0">
                <a:solidFill>
                  <a:srgbClr val="0000FF"/>
                </a:solidFill>
                <a:latin typeface="Tahoma" pitchFamily="34" charset="0"/>
                <a:ea typeface="Tahoma" pitchFamily="34" charset="0"/>
                <a:cs typeface="Tahoma" pitchFamily="34" charset="0"/>
              </a:rPr>
              <a:t>Work interdependency</a:t>
            </a:r>
          </a:p>
          <a:p>
            <a:pPr>
              <a:buFont typeface="Wingdings" panose="05000000000000000000" pitchFamily="2" charset="2"/>
              <a:buChar char="q"/>
            </a:pPr>
            <a:r>
              <a:rPr lang="en-US" sz="4400" b="1" dirty="0">
                <a:solidFill>
                  <a:srgbClr val="A50021"/>
                </a:solidFill>
                <a:latin typeface="Tahoma" pitchFamily="34" charset="0"/>
                <a:ea typeface="Tahoma" pitchFamily="34" charset="0"/>
                <a:cs typeface="Tahoma" pitchFamily="34" charset="0"/>
              </a:rPr>
              <a:t>I</a:t>
            </a:r>
            <a:r>
              <a:rPr lang="en-US" sz="4400" b="1" dirty="0" smtClean="0">
                <a:solidFill>
                  <a:srgbClr val="A50021"/>
                </a:solidFill>
                <a:latin typeface="Tahoma" pitchFamily="34" charset="0"/>
                <a:ea typeface="Tahoma" pitchFamily="34" charset="0"/>
                <a:cs typeface="Tahoma" pitchFamily="34" charset="0"/>
              </a:rPr>
              <a:t>nteraction with clients</a:t>
            </a:r>
          </a:p>
          <a:p>
            <a:pPr>
              <a:buFont typeface="Wingdings" panose="05000000000000000000" pitchFamily="2" charset="2"/>
              <a:buChar char="q"/>
            </a:pPr>
            <a:r>
              <a:rPr lang="en-US" sz="4400" b="1" dirty="0" smtClean="0">
                <a:solidFill>
                  <a:srgbClr val="660066"/>
                </a:solidFill>
                <a:latin typeface="Tahoma" pitchFamily="34" charset="0"/>
                <a:ea typeface="Tahoma" pitchFamily="34" charset="0"/>
                <a:cs typeface="Tahoma" pitchFamily="34" charset="0"/>
              </a:rPr>
              <a:t>WE pods (employee-client partnerships)</a:t>
            </a:r>
          </a:p>
          <a:p>
            <a:pPr>
              <a:buFont typeface="Wingdings" panose="05000000000000000000" pitchFamily="2" charset="2"/>
              <a:buChar char="q"/>
            </a:pPr>
            <a:r>
              <a:rPr lang="en-US" sz="4400" b="1" dirty="0">
                <a:solidFill>
                  <a:srgbClr val="009900"/>
                </a:solidFill>
                <a:latin typeface="Tahoma" pitchFamily="34" charset="0"/>
                <a:ea typeface="Tahoma" pitchFamily="34" charset="0"/>
                <a:cs typeface="Tahoma" pitchFamily="34" charset="0"/>
              </a:rPr>
              <a:t>Building individualized </a:t>
            </a:r>
            <a:endParaRPr lang="en-US" sz="4400" b="1" dirty="0" smtClean="0">
              <a:solidFill>
                <a:srgbClr val="009900"/>
              </a:solidFill>
              <a:latin typeface="Tahoma" pitchFamily="34" charset="0"/>
              <a:ea typeface="Tahoma" pitchFamily="34" charset="0"/>
              <a:cs typeface="Tahoma" pitchFamily="34" charset="0"/>
            </a:endParaRPr>
          </a:p>
          <a:p>
            <a:pPr marL="0" indent="0">
              <a:buNone/>
            </a:pPr>
            <a:r>
              <a:rPr lang="en-US" sz="4400" b="1" dirty="0" smtClean="0">
                <a:solidFill>
                  <a:srgbClr val="009900"/>
                </a:solidFill>
                <a:latin typeface="Tahoma" pitchFamily="34" charset="0"/>
                <a:ea typeface="Tahoma" pitchFamily="34" charset="0"/>
                <a:cs typeface="Tahoma" pitchFamily="34" charset="0"/>
              </a:rPr>
              <a:t>   jobs </a:t>
            </a:r>
            <a:r>
              <a:rPr lang="en-US" sz="4400" b="1" dirty="0">
                <a:solidFill>
                  <a:srgbClr val="009900"/>
                </a:solidFill>
                <a:latin typeface="Tahoma" pitchFamily="34" charset="0"/>
                <a:ea typeface="Tahoma" pitchFamily="34" charset="0"/>
                <a:cs typeface="Tahoma" pitchFamily="34" charset="0"/>
              </a:rPr>
              <a:t>around </a:t>
            </a:r>
            <a:r>
              <a:rPr lang="en-US" sz="4400" b="1" dirty="0" smtClean="0">
                <a:solidFill>
                  <a:srgbClr val="009900"/>
                </a:solidFill>
                <a:latin typeface="Tahoma" pitchFamily="34" charset="0"/>
                <a:ea typeface="Tahoma" pitchFamily="34" charset="0"/>
                <a:cs typeface="Tahoma" pitchFamily="34" charset="0"/>
              </a:rPr>
              <a:t>employees. </a:t>
            </a:r>
            <a:endParaRPr lang="en-US" sz="4400" b="1" dirty="0">
              <a:solidFill>
                <a:srgbClr val="009900"/>
              </a:solidFill>
              <a:latin typeface="Tahoma" pitchFamily="34" charset="0"/>
              <a:ea typeface="Tahoma" pitchFamily="34" charset="0"/>
              <a:cs typeface="Tahoma" pitchFamily="34" charset="0"/>
            </a:endParaRPr>
          </a:p>
          <a:p>
            <a:pPr marL="0" indent="0">
              <a:buNone/>
            </a:pPr>
            <a:endParaRPr lang="en-US" sz="4800" b="1" dirty="0">
              <a:solidFill>
                <a:srgbClr val="7030A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2715" y="3229843"/>
            <a:ext cx="3296651" cy="3219083"/>
          </a:xfrm>
          <a:prstGeom prst="rect">
            <a:avLst/>
          </a:prstGeom>
        </p:spPr>
      </p:pic>
    </p:spTree>
    <p:extLst>
      <p:ext uri="{BB962C8B-B14F-4D97-AF65-F5344CB8AC3E}">
        <p14:creationId xmlns:p14="http://schemas.microsoft.com/office/powerpoint/2010/main" val="87224228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a:ln>
            <a:solidFill>
              <a:schemeClr val="accent1"/>
            </a:solidFill>
          </a:ln>
        </p:spPr>
        <p:txBody>
          <a:bodyPr>
            <a:normAutofit/>
          </a:bodyPr>
          <a:lstStyle/>
          <a:p>
            <a:pPr marL="0" indent="0" algn="ctr">
              <a:buNone/>
            </a:pPr>
            <a:r>
              <a:rPr lang="en-US" sz="19900" b="1" dirty="0" smtClean="0">
                <a:latin typeface="Tahoma" panose="020B0604030504040204" pitchFamily="34" charset="0"/>
                <a:ea typeface="Tahoma" panose="020B0604030504040204" pitchFamily="34" charset="0"/>
                <a:cs typeface="Tahoma" panose="020B0604030504040204" pitchFamily="34" charset="0"/>
              </a:rPr>
              <a:t>#15 </a:t>
            </a:r>
            <a:r>
              <a:rPr lang="en-US" sz="16500" b="1" dirty="0" err="1" smtClean="0">
                <a:latin typeface="Tahoma" panose="020B0604030504040204" pitchFamily="34" charset="0"/>
                <a:ea typeface="Tahoma" panose="020B0604030504040204" pitchFamily="34" charset="0"/>
                <a:cs typeface="Tahoma" panose="020B0604030504040204" pitchFamily="34" charset="0"/>
              </a:rPr>
              <a:t>GAPITUS</a:t>
            </a:r>
            <a:endParaRPr lang="en-US" sz="16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95124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36884"/>
            <a:ext cx="12192000" cy="6521116"/>
          </a:xfrm>
        </p:spPr>
        <p:txBody>
          <a:bodyPr>
            <a:normAutofit/>
          </a:bodyPr>
          <a:lstStyle/>
          <a:p>
            <a:r>
              <a:rPr lang="en-US" sz="4400" b="1" dirty="0" smtClean="0">
                <a:latin typeface="Tahoma" panose="020B0604030504040204" pitchFamily="34" charset="0"/>
                <a:ea typeface="Tahoma" panose="020B0604030504040204" pitchFamily="34" charset="0"/>
                <a:cs typeface="Tahoma" panose="020B0604030504040204" pitchFamily="34" charset="0"/>
              </a:rPr>
              <a:t>The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dysfunctional </a:t>
            </a:r>
            <a:r>
              <a:rPr lang="en-US" sz="4400" b="1" dirty="0" smtClean="0">
                <a:latin typeface="Tahoma" panose="020B0604030504040204" pitchFamily="34" charset="0"/>
                <a:ea typeface="Tahoma" panose="020B0604030504040204" pitchFamily="34" charset="0"/>
                <a:cs typeface="Tahoma" panose="020B0604030504040204" pitchFamily="34" charset="0"/>
              </a:rPr>
              <a:t>gaps between the org &amp; its internal &amp; external constituents (employees, departments, OWOs, clients, financers, etc.)</a:t>
            </a:r>
          </a:p>
          <a:p>
            <a:endParaRPr lang="en-US" sz="6600" b="1" dirty="0" smtClean="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484" y="3378993"/>
            <a:ext cx="4114800" cy="2743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264" y="3378993"/>
            <a:ext cx="3614738" cy="2843213"/>
          </a:xfrm>
          <a:prstGeom prst="rect">
            <a:avLst/>
          </a:prstGeom>
        </p:spPr>
      </p:pic>
    </p:spTree>
    <p:extLst>
      <p:ext uri="{BB962C8B-B14F-4D97-AF65-F5344CB8AC3E}">
        <p14:creationId xmlns:p14="http://schemas.microsoft.com/office/powerpoint/2010/main" val="25191449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000" b="1" u="sng" dirty="0" smtClean="0">
                <a:solidFill>
                  <a:srgbClr val="FF0000"/>
                </a:solidFill>
                <a:latin typeface="Tahoma" pitchFamily="34" charset="0"/>
                <a:ea typeface="Tahoma" pitchFamily="34" charset="0"/>
                <a:cs typeface="Tahoma" pitchFamily="34" charset="0"/>
              </a:rPr>
              <a:t>EXECUTIVE FOCUS</a:t>
            </a:r>
            <a:r>
              <a:rPr lang="en-US" sz="5400" b="1" dirty="0" smtClean="0">
                <a:solidFill>
                  <a:srgbClr val="FF0000"/>
                </a:solidFill>
                <a:latin typeface="Tahoma" pitchFamily="34" charset="0"/>
                <a:ea typeface="Tahoma" pitchFamily="34" charset="0"/>
                <a:cs typeface="Tahoma" pitchFamily="34" charset="0"/>
              </a:rPr>
              <a:t>           </a:t>
            </a:r>
            <a:r>
              <a:rPr lang="en-US" sz="4000" b="1" u="sng" dirty="0" smtClean="0">
                <a:solidFill>
                  <a:srgbClr val="0000FF"/>
                </a:solidFill>
                <a:latin typeface="Comic Sans MS" pitchFamily="66" charset="0"/>
                <a:ea typeface="Tahoma" pitchFamily="34" charset="0"/>
                <a:cs typeface="Tahoma" pitchFamily="34" charset="0"/>
              </a:rPr>
              <a:t>EMPLOYEE FOCUS</a:t>
            </a:r>
          </a:p>
          <a:p>
            <a:pPr marL="0" indent="0">
              <a:buNone/>
            </a:pPr>
            <a:r>
              <a:rPr lang="en-US" sz="5400" b="1" dirty="0" smtClean="0">
                <a:solidFill>
                  <a:srgbClr val="FF0000"/>
                </a:solidFill>
                <a:latin typeface="Tahoma" pitchFamily="34" charset="0"/>
                <a:ea typeface="Tahoma" pitchFamily="34" charset="0"/>
                <a:cs typeface="Tahoma" pitchFamily="34" charset="0"/>
              </a:rPr>
              <a:t>Impersonal</a:t>
            </a:r>
            <a:r>
              <a:rPr lang="en-US" sz="5400" b="1" dirty="0" smtClean="0">
                <a:latin typeface="Tahoma" pitchFamily="34" charset="0"/>
                <a:ea typeface="Tahoma" pitchFamily="34" charset="0"/>
                <a:cs typeface="Tahoma" pitchFamily="34" charset="0"/>
              </a:rPr>
              <a:t>                         </a:t>
            </a:r>
            <a:r>
              <a:rPr lang="en-US" sz="5400" b="1" dirty="0" smtClean="0">
                <a:solidFill>
                  <a:srgbClr val="0000FF"/>
                </a:solidFill>
                <a:latin typeface="Comic Sans MS" pitchFamily="66" charset="0"/>
                <a:ea typeface="Tahoma" pitchFamily="34" charset="0"/>
                <a:cs typeface="Tahoma" pitchFamily="34" charset="0"/>
              </a:rPr>
              <a:t>Personal</a:t>
            </a:r>
          </a:p>
          <a:p>
            <a:pPr marL="0" indent="0">
              <a:buNone/>
            </a:pPr>
            <a:r>
              <a:rPr lang="en-US" sz="5400" b="1" dirty="0" smtClean="0">
                <a:solidFill>
                  <a:srgbClr val="FF0000"/>
                </a:solidFill>
                <a:latin typeface="Tahoma" pitchFamily="34" charset="0"/>
                <a:ea typeface="Tahoma" pitchFamily="34" charset="0"/>
                <a:cs typeface="Tahoma" pitchFamily="34" charset="0"/>
              </a:rPr>
              <a:t>Profit</a:t>
            </a:r>
            <a:r>
              <a:rPr lang="en-US" sz="5400" b="1" dirty="0" smtClean="0">
                <a:latin typeface="Tahoma" pitchFamily="34" charset="0"/>
                <a:ea typeface="Tahoma" pitchFamily="34" charset="0"/>
                <a:cs typeface="Tahoma" pitchFamily="34" charset="0"/>
              </a:rPr>
              <a:t>                                      </a:t>
            </a:r>
            <a:r>
              <a:rPr lang="en-US" sz="5400" b="1" dirty="0" smtClean="0">
                <a:solidFill>
                  <a:srgbClr val="0000FF"/>
                </a:solidFill>
                <a:latin typeface="Comic Sans MS" pitchFamily="66" charset="0"/>
                <a:ea typeface="Tahoma" pitchFamily="34" charset="0"/>
                <a:cs typeface="Tahoma" pitchFamily="34" charset="0"/>
              </a:rPr>
              <a:t>People</a:t>
            </a:r>
          </a:p>
          <a:p>
            <a:pPr marL="0" indent="0">
              <a:buNone/>
            </a:pPr>
            <a:r>
              <a:rPr lang="en-US" sz="5400" b="1" dirty="0" smtClean="0">
                <a:solidFill>
                  <a:srgbClr val="FF0000"/>
                </a:solidFill>
                <a:latin typeface="Tahoma" pitchFamily="34" charset="0"/>
                <a:ea typeface="Tahoma" pitchFamily="34" charset="0"/>
                <a:cs typeface="Tahoma" pitchFamily="34" charset="0"/>
              </a:rPr>
              <a:t>Markets</a:t>
            </a:r>
            <a:r>
              <a:rPr lang="en-US" sz="5400" b="1" dirty="0" smtClean="0">
                <a:latin typeface="Tahoma" pitchFamily="34" charset="0"/>
                <a:ea typeface="Tahoma" pitchFamily="34" charset="0"/>
                <a:cs typeface="Tahoma" pitchFamily="34" charset="0"/>
              </a:rPr>
              <a:t>                      </a:t>
            </a:r>
            <a:r>
              <a:rPr lang="en-US" sz="5400" b="1" dirty="0" smtClean="0">
                <a:solidFill>
                  <a:srgbClr val="0000FF"/>
                </a:solidFill>
                <a:latin typeface="Comic Sans MS" pitchFamily="66" charset="0"/>
                <a:ea typeface="Tahoma" pitchFamily="34" charset="0"/>
                <a:cs typeface="Tahoma" pitchFamily="34" charset="0"/>
              </a:rPr>
              <a:t>Client service</a:t>
            </a:r>
          </a:p>
          <a:p>
            <a:pPr marL="0" indent="0">
              <a:buNone/>
            </a:pPr>
            <a:r>
              <a:rPr lang="en-US" sz="5400" b="1" dirty="0" smtClean="0">
                <a:solidFill>
                  <a:srgbClr val="FF0000"/>
                </a:solidFill>
                <a:latin typeface="Tahoma" pitchFamily="34" charset="0"/>
                <a:ea typeface="Tahoma" pitchFamily="34" charset="0"/>
                <a:cs typeface="Tahoma" pitchFamily="34" charset="0"/>
              </a:rPr>
              <a:t>Wealth                                  </a:t>
            </a:r>
            <a:r>
              <a:rPr lang="en-US" sz="5400" b="1" dirty="0" smtClean="0">
                <a:solidFill>
                  <a:srgbClr val="0000FF"/>
                </a:solidFill>
                <a:latin typeface="Comic Sans MS" panose="030F0702030302020204" pitchFamily="66" charset="0"/>
                <a:ea typeface="Tahoma" pitchFamily="34" charset="0"/>
                <a:cs typeface="Tahoma" pitchFamily="34" charset="0"/>
              </a:rPr>
              <a:t>Wages</a:t>
            </a:r>
            <a:r>
              <a:rPr lang="en-US" sz="5400" b="1" dirty="0" smtClean="0">
                <a:solidFill>
                  <a:srgbClr val="0033CC"/>
                </a:solidFill>
                <a:latin typeface="Comic Sans MS" panose="030F0702030302020204" pitchFamily="66" charset="0"/>
                <a:ea typeface="Tahoma" pitchFamily="34" charset="0"/>
                <a:cs typeface="Tahoma" pitchFamily="34" charset="0"/>
              </a:rPr>
              <a:t> </a:t>
            </a:r>
            <a:r>
              <a:rPr lang="en-US" sz="5400" b="1" dirty="0" smtClean="0">
                <a:solidFill>
                  <a:srgbClr val="3399FF"/>
                </a:solidFill>
                <a:latin typeface="Comic Sans MS" panose="030F0702030302020204" pitchFamily="66" charset="0"/>
                <a:ea typeface="Tahoma" pitchFamily="34" charset="0"/>
                <a:cs typeface="Tahoma" pitchFamily="34" charset="0"/>
              </a:rPr>
              <a:t> </a:t>
            </a:r>
            <a:r>
              <a:rPr lang="en-US" sz="5400" b="1" dirty="0" smtClean="0">
                <a:solidFill>
                  <a:srgbClr val="3399FF"/>
                </a:solidFill>
                <a:latin typeface="Tahoma" pitchFamily="34" charset="0"/>
                <a:ea typeface="Tahoma" pitchFamily="34" charset="0"/>
                <a:cs typeface="Tahoma" pitchFamily="34" charset="0"/>
              </a:rPr>
              <a:t> </a:t>
            </a:r>
            <a:r>
              <a:rPr lang="en-US" sz="5400" b="1" dirty="0" smtClean="0">
                <a:solidFill>
                  <a:srgbClr val="FF0000"/>
                </a:solidFill>
                <a:latin typeface="Tahoma" pitchFamily="34" charset="0"/>
                <a:ea typeface="Tahoma" pitchFamily="34" charset="0"/>
                <a:cs typeface="Tahoma" pitchFamily="34" charset="0"/>
              </a:rPr>
              <a:t>    </a:t>
            </a:r>
          </a:p>
          <a:p>
            <a:pPr marL="0" indent="0">
              <a:buNone/>
            </a:pPr>
            <a:r>
              <a:rPr lang="en-US" sz="5400" b="1" dirty="0" smtClean="0">
                <a:solidFill>
                  <a:srgbClr val="FF0000"/>
                </a:solidFill>
                <a:latin typeface="Tahoma" pitchFamily="34" charset="0"/>
                <a:ea typeface="Tahoma" pitchFamily="34" charset="0"/>
                <a:cs typeface="Tahoma" pitchFamily="34" charset="0"/>
              </a:rPr>
              <a:t>Power</a:t>
            </a:r>
            <a:r>
              <a:rPr lang="en-US" sz="5400" b="1" dirty="0" smtClean="0">
                <a:latin typeface="Tahoma" pitchFamily="34" charset="0"/>
                <a:ea typeface="Tahoma" pitchFamily="34" charset="0"/>
                <a:cs typeface="Tahoma" pitchFamily="34" charset="0"/>
              </a:rPr>
              <a:t>                              </a:t>
            </a:r>
            <a:r>
              <a:rPr lang="en-US" sz="4800" b="1" dirty="0" smtClean="0">
                <a:solidFill>
                  <a:srgbClr val="0000FF"/>
                </a:solidFill>
                <a:latin typeface="Comic Sans MS" panose="030F0702030302020204" pitchFamily="66" charset="0"/>
                <a:ea typeface="Tahoma" pitchFamily="34" charset="0"/>
                <a:cs typeface="Tahoma" pitchFamily="34" charset="0"/>
              </a:rPr>
              <a:t>Dependency</a:t>
            </a:r>
            <a:endParaRPr lang="en-US" sz="5400" b="1" dirty="0" smtClean="0">
              <a:solidFill>
                <a:srgbClr val="0000FF"/>
              </a:solidFill>
              <a:latin typeface="Tahoma" pitchFamily="34" charset="0"/>
              <a:ea typeface="Tahoma" pitchFamily="34" charset="0"/>
              <a:cs typeface="Tahoma" pitchFamily="34" charset="0"/>
            </a:endParaRPr>
          </a:p>
          <a:p>
            <a:pPr marL="0" indent="0">
              <a:buNone/>
            </a:pPr>
            <a:r>
              <a:rPr lang="en-US" sz="5400" b="1" dirty="0" smtClean="0">
                <a:solidFill>
                  <a:srgbClr val="FF0000"/>
                </a:solidFill>
                <a:latin typeface="Tahoma" pitchFamily="34" charset="0"/>
                <a:ea typeface="Tahoma" pitchFamily="34" charset="0"/>
                <a:cs typeface="Tahoma" pitchFamily="34" charset="0"/>
              </a:rPr>
              <a:t>Competing                  </a:t>
            </a:r>
            <a:r>
              <a:rPr lang="en-US" sz="6000" b="1" dirty="0" smtClean="0">
                <a:solidFill>
                  <a:srgbClr val="0000FF"/>
                </a:solidFill>
                <a:latin typeface="Comic Sans MS" pitchFamily="66" charset="0"/>
                <a:ea typeface="Tahoma" pitchFamily="34" charset="0"/>
                <a:cs typeface="Tahoma" pitchFamily="34" charset="0"/>
              </a:rPr>
              <a:t>Cooperating</a:t>
            </a:r>
            <a:endParaRPr lang="en-US" sz="6000" b="1" dirty="0">
              <a:latin typeface="Tahoma" pitchFamily="34" charset="0"/>
              <a:ea typeface="Tahoma" pitchFamily="34" charset="0"/>
              <a:cs typeface="Tahoma" pitchFamily="34" charset="0"/>
            </a:endParaRPr>
          </a:p>
          <a:p>
            <a:endParaRPr lang="en-US" sz="6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232448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3350"/>
            <a:ext cx="12192000" cy="6953250"/>
          </a:xfrm>
        </p:spPr>
        <p:txBody>
          <a:bodyPr rtlCol="0">
            <a:normAutofit/>
          </a:bodyPr>
          <a:lstStyle/>
          <a:p>
            <a:pPr marL="0" indent="0" algn="ctr">
              <a:buNone/>
              <a:defRPr/>
            </a:pPr>
            <a:r>
              <a:rPr lang="en-US" sz="5400" b="1" dirty="0" smtClean="0">
                <a:solidFill>
                  <a:srgbClr val="00B050"/>
                </a:solidFill>
                <a:latin typeface="Tahoma" pitchFamily="34" charset="0"/>
                <a:cs typeface="Tahoma" pitchFamily="34" charset="0"/>
              </a:rPr>
              <a:t>AMBIDEXTROUS EMPLOYEES:</a:t>
            </a:r>
          </a:p>
          <a:p>
            <a:pPr>
              <a:buFont typeface="Wingdings" panose="05000000000000000000" pitchFamily="2" charset="2"/>
              <a:buChar char="q"/>
              <a:defRPr/>
            </a:pPr>
            <a:r>
              <a:rPr lang="en-US" sz="4800" b="1" dirty="0" smtClean="0">
                <a:solidFill>
                  <a:srgbClr val="0000FF"/>
                </a:solidFill>
                <a:latin typeface="Tahoma" pitchFamily="34" charset="0"/>
                <a:cs typeface="Tahoma" pitchFamily="34" charset="0"/>
              </a:rPr>
              <a:t>Understand org operations more clearly &amp; fully </a:t>
            </a:r>
          </a:p>
          <a:p>
            <a:pPr>
              <a:buFont typeface="Wingdings" panose="05000000000000000000" pitchFamily="2" charset="2"/>
              <a:buChar char="q"/>
              <a:defRPr/>
            </a:pPr>
            <a:r>
              <a:rPr lang="en-US" sz="4800" b="1" dirty="0" smtClean="0">
                <a:solidFill>
                  <a:srgbClr val="FF0066"/>
                </a:solidFill>
                <a:latin typeface="Tahoma" pitchFamily="34" charset="0"/>
                <a:cs typeface="Tahoma" pitchFamily="34" charset="0"/>
              </a:rPr>
              <a:t>Are above-average problem-solvers &amp; decision-makers</a:t>
            </a:r>
          </a:p>
          <a:p>
            <a:pPr>
              <a:buFont typeface="Wingdings" panose="05000000000000000000" pitchFamily="2" charset="2"/>
              <a:buChar char="q"/>
              <a:defRPr/>
            </a:pPr>
            <a:r>
              <a:rPr lang="en-US" sz="4800" b="1" dirty="0" smtClean="0">
                <a:solidFill>
                  <a:srgbClr val="7030A0"/>
                </a:solidFill>
                <a:latin typeface="Tahoma" pitchFamily="34" charset="0"/>
                <a:cs typeface="Tahoma" pitchFamily="34" charset="0"/>
              </a:rPr>
              <a:t>Network well</a:t>
            </a:r>
          </a:p>
          <a:p>
            <a:pPr>
              <a:buFont typeface="Wingdings" panose="05000000000000000000" pitchFamily="2" charset="2"/>
              <a:buChar char="q"/>
              <a:defRPr/>
            </a:pPr>
            <a:r>
              <a:rPr lang="en-US" sz="4800" b="1" dirty="0" smtClean="0">
                <a:solidFill>
                  <a:srgbClr val="A50021"/>
                </a:solidFill>
                <a:latin typeface="Tahoma" pitchFamily="34" charset="0"/>
                <a:cs typeface="Tahoma" pitchFamily="34" charset="0"/>
              </a:rPr>
              <a:t>Excel in </a:t>
            </a:r>
          </a:p>
          <a:p>
            <a:pPr marL="0" indent="0">
              <a:buNone/>
              <a:defRPr/>
            </a:pPr>
            <a:r>
              <a:rPr lang="en-US" sz="4800" b="1" dirty="0" smtClean="0">
                <a:solidFill>
                  <a:srgbClr val="A50021"/>
                </a:solidFill>
                <a:latin typeface="Tahoma" pitchFamily="34" charset="0"/>
                <a:cs typeface="Tahoma" pitchFamily="34" charset="0"/>
              </a:rPr>
              <a:t>professional development </a:t>
            </a:r>
          </a:p>
          <a:p>
            <a:pPr>
              <a:buFont typeface="Wingdings" panose="05000000000000000000" pitchFamily="2" charset="2"/>
              <a:buChar char="q"/>
              <a:defRPr/>
            </a:pPr>
            <a:endParaRPr lang="en-US" sz="5400" b="1" dirty="0" smtClean="0">
              <a:solidFill>
                <a:srgbClr val="FF0066"/>
              </a:solidFill>
              <a:latin typeface="Tahoma" pitchFamily="34" charset="0"/>
              <a:cs typeface="Tahoma" pitchFamily="34" charset="0"/>
            </a:endParaRPr>
          </a:p>
          <a:p>
            <a:pPr>
              <a:buFont typeface="Wingdings" panose="05000000000000000000" pitchFamily="2" charset="2"/>
              <a:buChar char="q"/>
              <a:defRPr/>
            </a:pPr>
            <a:endParaRPr lang="en-US" sz="5400" b="1" dirty="0" smtClean="0">
              <a:solidFill>
                <a:srgbClr val="0000FF"/>
              </a:solidFill>
              <a:latin typeface="Tahoma" pitchFamily="34" charset="0"/>
              <a:cs typeface="Tahoma" pitchFamily="34" charset="0"/>
            </a:endParaRPr>
          </a:p>
          <a:p>
            <a:pPr eaLnBrk="1" fontAlgn="auto" hangingPunct="1">
              <a:spcAft>
                <a:spcPts val="0"/>
              </a:spcAft>
              <a:buFont typeface="Arial" pitchFamily="34" charset="0"/>
              <a:buNone/>
              <a:defRPr/>
            </a:pP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950" y="3210936"/>
            <a:ext cx="3028950" cy="2016145"/>
          </a:xfrm>
          <a:prstGeom prst="rect">
            <a:avLst/>
          </a:prstGeom>
        </p:spPr>
      </p:pic>
    </p:spTree>
    <p:extLst>
      <p:ext uri="{BB962C8B-B14F-4D97-AF65-F5344CB8AC3E}">
        <p14:creationId xmlns:p14="http://schemas.microsoft.com/office/powerpoint/2010/main" val="404312112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058650" cy="6858000"/>
          </a:xfrm>
        </p:spPr>
        <p:txBody>
          <a:bodyPr>
            <a:noAutofit/>
          </a:bodyPr>
          <a:lstStyle/>
          <a:p>
            <a:pPr marL="0" indent="0" algn="ctr">
              <a:buNone/>
            </a:pPr>
            <a:r>
              <a:rPr lang="en-US" sz="3600" b="1" dirty="0" smtClean="0">
                <a:latin typeface="Tahoma" pitchFamily="34" charset="0"/>
                <a:ea typeface="Tahoma" pitchFamily="34" charset="0"/>
                <a:cs typeface="Tahoma" pitchFamily="34" charset="0"/>
              </a:rPr>
              <a:t>ORGS ARE </a:t>
            </a:r>
            <a:r>
              <a:rPr lang="en-US" sz="3600" b="1" dirty="0" smtClean="0">
                <a:solidFill>
                  <a:srgbClr val="FF0000"/>
                </a:solidFill>
                <a:latin typeface="Tahoma" pitchFamily="34" charset="0"/>
                <a:ea typeface="Tahoma" pitchFamily="34" charset="0"/>
                <a:cs typeface="Tahoma" pitchFamily="34" charset="0"/>
              </a:rPr>
              <a:t>TWO-FACED</a:t>
            </a:r>
          </a:p>
          <a:p>
            <a:pPr>
              <a:buFont typeface="Wingdings" panose="05000000000000000000" pitchFamily="2" charset="2"/>
              <a:buChar char="q"/>
            </a:pPr>
            <a:r>
              <a:rPr lang="en-US" sz="3900" b="1" dirty="0" smtClean="0">
                <a:solidFill>
                  <a:srgbClr val="0000FF"/>
                </a:solidFill>
                <a:latin typeface="Tahoma" pitchFamily="34" charset="0"/>
                <a:ea typeface="Tahoma" pitchFamily="34" charset="0"/>
                <a:cs typeface="Tahoma" pitchFamily="34" charset="0"/>
              </a:rPr>
              <a:t>Pushing employees to adopt the org mission but not letting them participate in designing it.</a:t>
            </a:r>
          </a:p>
          <a:p>
            <a:pPr>
              <a:buFont typeface="Wingdings" panose="05000000000000000000" pitchFamily="2" charset="2"/>
              <a:buChar char="q"/>
            </a:pPr>
            <a:r>
              <a:rPr lang="en-US" sz="3900" b="1" dirty="0" smtClean="0">
                <a:solidFill>
                  <a:srgbClr val="008000"/>
                </a:solidFill>
                <a:latin typeface="Tahoma" pitchFamily="34" charset="0"/>
                <a:ea typeface="Tahoma" pitchFamily="34" charset="0"/>
                <a:cs typeface="Tahoma" pitchFamily="34" charset="0"/>
              </a:rPr>
              <a:t>Paying execs exponentially more than “regular” employees</a:t>
            </a:r>
          </a:p>
          <a:p>
            <a:pPr>
              <a:buFont typeface="Wingdings" panose="05000000000000000000" pitchFamily="2" charset="2"/>
              <a:buChar char="q"/>
            </a:pPr>
            <a:r>
              <a:rPr lang="en-US" sz="3900" b="1" dirty="0" smtClean="0">
                <a:solidFill>
                  <a:srgbClr val="FF9900"/>
                </a:solidFill>
                <a:latin typeface="Tahoma" pitchFamily="34" charset="0"/>
                <a:ea typeface="Tahoma" pitchFamily="34" charset="0"/>
                <a:cs typeface="Tahoma" pitchFamily="34" charset="0"/>
              </a:rPr>
              <a:t>Controlling employees more than empowering them</a:t>
            </a:r>
          </a:p>
          <a:p>
            <a:pPr>
              <a:buFont typeface="Wingdings" panose="05000000000000000000" pitchFamily="2" charset="2"/>
              <a:buChar char="q"/>
            </a:pPr>
            <a:r>
              <a:rPr lang="en-US" sz="3900" b="1" dirty="0" smtClean="0">
                <a:solidFill>
                  <a:srgbClr val="7030A0"/>
                </a:solidFill>
                <a:latin typeface="Tahoma" pitchFamily="34" charset="0"/>
                <a:ea typeface="Tahoma" pitchFamily="34" charset="0"/>
                <a:cs typeface="Tahoma" pitchFamily="34" charset="0"/>
              </a:rPr>
              <a:t>Being more loyal to clients than to employees</a:t>
            </a:r>
          </a:p>
          <a:p>
            <a:pPr>
              <a:buFont typeface="Wingdings" panose="05000000000000000000" pitchFamily="2" charset="2"/>
              <a:buChar char="q"/>
            </a:pPr>
            <a:r>
              <a:rPr lang="en-US" sz="3900" b="1" dirty="0" smtClean="0">
                <a:solidFill>
                  <a:srgbClr val="C00000"/>
                </a:solidFill>
                <a:latin typeface="Tahoma" pitchFamily="34" charset="0"/>
                <a:ea typeface="Tahoma" pitchFamily="34" charset="0"/>
                <a:cs typeface="Tahoma" pitchFamily="34" charset="0"/>
              </a:rPr>
              <a:t>Withholding info from employees to hide org secrets &amp; future plans</a:t>
            </a: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2000" b="1" dirty="0">
              <a:latin typeface="Tahoma" pitchFamily="34" charset="0"/>
              <a:ea typeface="Tahoma" pitchFamily="34" charset="0"/>
              <a:cs typeface="Tahoma" pitchFamily="34" charset="0"/>
            </a:endParaRPr>
          </a:p>
          <a:p>
            <a:pPr marL="0" indent="0" algn="ctr">
              <a:buNone/>
            </a:pPr>
            <a:endParaRPr lang="en-US" sz="3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5403727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400" b="1" dirty="0" err="1" smtClean="0">
                <a:solidFill>
                  <a:srgbClr val="FF0000"/>
                </a:solidFill>
                <a:latin typeface="Tahoma" pitchFamily="34" charset="0"/>
                <a:ea typeface="Tahoma" pitchFamily="34" charset="0"/>
                <a:cs typeface="Tahoma" pitchFamily="34" charset="0"/>
              </a:rPr>
              <a:t>GAPITUS</a:t>
            </a:r>
            <a:r>
              <a:rPr lang="en-US" sz="4400" b="1" dirty="0" smtClean="0">
                <a:solidFill>
                  <a:srgbClr val="FF0000"/>
                </a:solidFill>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disease can be caught </a:t>
            </a:r>
          </a:p>
          <a:p>
            <a:pPr marL="0" indent="0" algn="ctr">
              <a:buNone/>
            </a:pPr>
            <a:r>
              <a:rPr lang="en-US" sz="4400" b="1" dirty="0" smtClean="0">
                <a:latin typeface="Tahoma" pitchFamily="34" charset="0"/>
                <a:ea typeface="Tahoma" pitchFamily="34" charset="0"/>
                <a:cs typeface="Tahoma" pitchFamily="34" charset="0"/>
              </a:rPr>
              <a:t>from other employees</a:t>
            </a:r>
            <a:endParaRPr lang="en-US" sz="44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solidFill>
                  <a:srgbClr val="008000"/>
                </a:solidFill>
                <a:latin typeface="Tahoma" pitchFamily="34" charset="0"/>
                <a:ea typeface="Tahoma" pitchFamily="34" charset="0"/>
                <a:cs typeface="Tahoma" pitchFamily="34" charset="0"/>
              </a:rPr>
              <a:t>Employees who don’t speak up about fixable operations problems</a:t>
            </a:r>
          </a:p>
          <a:p>
            <a:pPr>
              <a:buFont typeface="Wingdings" panose="05000000000000000000" pitchFamily="2" charset="2"/>
              <a:buChar char="q"/>
            </a:pPr>
            <a:r>
              <a:rPr lang="en-US" sz="4800" b="1" dirty="0" smtClean="0">
                <a:solidFill>
                  <a:srgbClr val="800080"/>
                </a:solidFill>
                <a:latin typeface="Tahoma" pitchFamily="34" charset="0"/>
                <a:ea typeface="Tahoma" pitchFamily="34" charset="0"/>
                <a:cs typeface="Tahoma" pitchFamily="34" charset="0"/>
              </a:rPr>
              <a:t>Insensitive or incompetent bosses who demotivate employees</a:t>
            </a:r>
          </a:p>
          <a:p>
            <a:pPr>
              <a:buFont typeface="Wingdings" panose="05000000000000000000" pitchFamily="2" charset="2"/>
              <a:buChar char="q"/>
            </a:pPr>
            <a:r>
              <a:rPr lang="en-US" sz="4800" b="1" dirty="0" smtClean="0">
                <a:solidFill>
                  <a:srgbClr val="0000FF"/>
                </a:solidFill>
                <a:latin typeface="Tahoma" pitchFamily="34" charset="0"/>
                <a:ea typeface="Tahoma" pitchFamily="34" charset="0"/>
                <a:cs typeface="Tahoma" pitchFamily="34" charset="0"/>
              </a:rPr>
              <a:t>Employees relying on grapevine gossip to anticipate what their secretive org is really up to</a:t>
            </a:r>
          </a:p>
          <a:p>
            <a:endParaRPr lang="en-US" sz="4300" b="1" dirty="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6938591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Org Gaps Are:</a:t>
            </a:r>
          </a:p>
          <a:p>
            <a:pPr>
              <a:buFont typeface="Wingdings" panose="05000000000000000000" pitchFamily="2" charset="2"/>
              <a:buChar char="q"/>
            </a:pPr>
            <a:r>
              <a:rPr lang="en-US" sz="6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The #1 weaknesses of ALL orgs </a:t>
            </a:r>
          </a:p>
          <a:p>
            <a:pPr>
              <a:buFont typeface="Wingdings" panose="05000000000000000000" pitchFamily="2" charset="2"/>
              <a:buChar char="q"/>
            </a:pPr>
            <a:r>
              <a:rPr lang="en-US" sz="60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The #1 challenge of org pros</a:t>
            </a:r>
          </a:p>
          <a:p>
            <a:pPr>
              <a:buFont typeface="Wingdings" panose="05000000000000000000" pitchFamily="2" charset="2"/>
              <a:buChar char="q"/>
            </a:pPr>
            <a:r>
              <a:rPr lang="en-US" sz="6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The single biggest source of org dramas</a:t>
            </a:r>
          </a:p>
          <a:p>
            <a:pPr>
              <a:buFont typeface="Wingdings" panose="05000000000000000000" pitchFamily="2" charset="2"/>
              <a:buChar char="q"/>
            </a:pPr>
            <a:r>
              <a:rPr lang="en-US" sz="60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Org-community killers</a:t>
            </a:r>
          </a:p>
          <a:p>
            <a:pPr marL="0" indent="0">
              <a:buNone/>
            </a:pP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591754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#16 GRAVITATION,</a:t>
            </a:r>
          </a:p>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ORG</a:t>
            </a:r>
          </a:p>
        </p:txBody>
      </p:sp>
    </p:spTree>
    <p:extLst>
      <p:ext uri="{BB962C8B-B14F-4D97-AF65-F5344CB8AC3E}">
        <p14:creationId xmlns:p14="http://schemas.microsoft.com/office/powerpoint/2010/main" val="935450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endParaRPr lang="en-US" sz="11500" b="1" dirty="0" smtClean="0">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906" y="815140"/>
            <a:ext cx="10058400" cy="5657850"/>
          </a:xfrm>
          <a:prstGeom prst="rect">
            <a:avLst/>
          </a:prstGeom>
        </p:spPr>
      </p:pic>
    </p:spTree>
    <p:extLst>
      <p:ext uri="{BB962C8B-B14F-4D97-AF65-F5344CB8AC3E}">
        <p14:creationId xmlns:p14="http://schemas.microsoft.com/office/powerpoint/2010/main" val="68095749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4400" b="1" dirty="0" smtClean="0">
                <a:latin typeface="Tahoma" panose="020B0604030504040204" pitchFamily="34" charset="0"/>
                <a:ea typeface="Tahoma" panose="020B0604030504040204" pitchFamily="34" charset="0"/>
                <a:cs typeface="Tahoma" panose="020B0604030504040204" pitchFamily="34" charset="0"/>
              </a:rPr>
              <a:t>Just like the </a:t>
            </a:r>
            <a:r>
              <a:rPr lang="en-US" sz="4400" b="1" dirty="0">
                <a:latin typeface="Tahoma" panose="020B0604030504040204" pitchFamily="34" charset="0"/>
                <a:ea typeface="Tahoma" panose="020B0604030504040204" pitchFamily="34" charset="0"/>
                <a:cs typeface="Tahoma" panose="020B0604030504040204" pitchFamily="34" charset="0"/>
              </a:rPr>
              <a:t>force that holds planets together &amp; </a:t>
            </a:r>
            <a:r>
              <a:rPr lang="en-US" sz="4400" b="1" dirty="0" smtClean="0">
                <a:latin typeface="Tahoma" panose="020B0604030504040204" pitchFamily="34" charset="0"/>
                <a:ea typeface="Tahoma" panose="020B0604030504040204" pitchFamily="34" charset="0"/>
                <a:cs typeface="Tahoma" panose="020B0604030504040204" pitchFamily="34" charset="0"/>
              </a:rPr>
              <a:t>keeps </a:t>
            </a:r>
            <a:r>
              <a:rPr lang="en-US" sz="4400" b="1" dirty="0">
                <a:latin typeface="Tahoma" panose="020B0604030504040204" pitchFamily="34" charset="0"/>
                <a:ea typeface="Tahoma" panose="020B0604030504040204" pitchFamily="34" charset="0"/>
                <a:cs typeface="Tahoma" panose="020B0604030504040204" pitchFamily="34" charset="0"/>
              </a:rPr>
              <a:t>them in </a:t>
            </a:r>
            <a:r>
              <a:rPr lang="en-US" sz="4400" b="1" dirty="0" smtClean="0">
                <a:latin typeface="Tahoma" panose="020B0604030504040204" pitchFamily="34" charset="0"/>
                <a:ea typeface="Tahoma" panose="020B0604030504040204" pitchFamily="34" charset="0"/>
                <a:cs typeface="Tahoma" panose="020B0604030504040204" pitchFamily="34" charset="0"/>
              </a:rPr>
              <a:t>orbit, orgs are held together by the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gravity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smtClean="0">
                <a:latin typeface="Tahoma" panose="020B0604030504040204" pitchFamily="34" charset="0"/>
                <a:ea typeface="Tahoma" panose="020B0604030504040204" pitchFamily="34" charset="0"/>
                <a:cs typeface="Tahoma" panose="020B0604030504040204" pitchFamily="34" charset="0"/>
              </a:rPr>
              <a:t>of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job interdependencies</a:t>
            </a:r>
            <a:r>
              <a:rPr lang="en-US" sz="4400" b="1" dirty="0" smtClean="0">
                <a:latin typeface="Tahoma" panose="020B0604030504040204" pitchFamily="34" charset="0"/>
                <a:ea typeface="Tahoma" panose="020B0604030504040204" pitchFamily="34" charset="0"/>
                <a:cs typeface="Tahoma" panose="020B0604030504040204" pitchFamily="34" charset="0"/>
              </a:rPr>
              <a:t>: I can’t do my job well unless others also do their jobs well. Despite all the rules &amp; regulations most orgs have, </a:t>
            </a:r>
          </a:p>
          <a:p>
            <a:pPr algn="l"/>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nobody</a:t>
            </a:r>
            <a:r>
              <a:rPr lang="en-US" sz="4400" b="1" dirty="0" smtClean="0">
                <a:latin typeface="Tahoma" panose="020B0604030504040204" pitchFamily="34" charset="0"/>
                <a:ea typeface="Tahoma" panose="020B0604030504040204" pitchFamily="34" charset="0"/>
                <a:cs typeface="Tahoma" panose="020B0604030504040204" pitchFamily="34" charset="0"/>
              </a:rPr>
              <a:t> is </a:t>
            </a:r>
          </a:p>
          <a:p>
            <a:pPr algn="l"/>
            <a:r>
              <a:rPr lang="en-US" sz="4400" b="1" dirty="0" smtClean="0">
                <a:latin typeface="Tahoma" panose="020B0604030504040204" pitchFamily="34" charset="0"/>
                <a:ea typeface="Tahoma" panose="020B0604030504040204" pitchFamily="34" charset="0"/>
                <a:cs typeface="Tahoma" panose="020B0604030504040204" pitchFamily="34" charset="0"/>
              </a:rPr>
              <a:t>really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 control</a:t>
            </a:r>
            <a:endParaRPr lang="en-US" sz="4400" b="1" dirty="0">
              <a:latin typeface="Tahoma" panose="020B0604030504040204" pitchFamily="34" charset="0"/>
              <a:ea typeface="Tahoma" panose="020B0604030504040204" pitchFamily="34" charset="0"/>
              <a:cs typeface="Tahoma" panose="020B0604030504040204" pitchFamily="34" charset="0"/>
            </a:endParaRPr>
          </a:p>
          <a:p>
            <a:pPr algn="l"/>
            <a:r>
              <a:rPr lang="en-US" sz="4400" b="1" dirty="0">
                <a:latin typeface="Tahoma" panose="020B0604030504040204" pitchFamily="34" charset="0"/>
                <a:ea typeface="Tahoma" panose="020B0604030504040204" pitchFamily="34" charset="0"/>
                <a:cs typeface="Tahoma" panose="020B0604030504040204" pitchFamily="34" charset="0"/>
              </a:rPr>
              <a:t>o</a:t>
            </a:r>
            <a:r>
              <a:rPr lang="en-US" sz="4400" b="1" dirty="0" smtClean="0">
                <a:latin typeface="Tahoma" panose="020B0604030504040204" pitchFamily="34" charset="0"/>
                <a:ea typeface="Tahoma" panose="020B0604030504040204" pitchFamily="34" charset="0"/>
                <a:cs typeface="Tahoma" panose="020B0604030504040204" pitchFamily="34" charset="0"/>
              </a:rPr>
              <a:t>r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independent</a:t>
            </a:r>
            <a:r>
              <a:rPr lang="en-US" sz="4400" b="1" dirty="0" smtClean="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5379" y="3713264"/>
            <a:ext cx="5200650" cy="2714625"/>
          </a:xfrm>
          <a:prstGeom prst="rect">
            <a:avLst/>
          </a:prstGeom>
        </p:spPr>
      </p:pic>
    </p:spTree>
    <p:extLst>
      <p:ext uri="{BB962C8B-B14F-4D97-AF65-F5344CB8AC3E}">
        <p14:creationId xmlns:p14="http://schemas.microsoft.com/office/powerpoint/2010/main" val="282345169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000" b="1" dirty="0" smtClean="0">
                <a:solidFill>
                  <a:srgbClr val="FF0000"/>
                </a:solidFill>
                <a:latin typeface="Tahoma" pitchFamily="34" charset="0"/>
                <a:ea typeface="Tahoma" pitchFamily="34" charset="0"/>
                <a:cs typeface="Tahoma" pitchFamily="34" charset="0"/>
              </a:rPr>
              <a:t>PEOPLE: </a:t>
            </a:r>
            <a:r>
              <a:rPr lang="en-US" sz="3600" b="1" dirty="0" smtClean="0">
                <a:solidFill>
                  <a:srgbClr val="FF0000"/>
                </a:solidFill>
                <a:latin typeface="Tahoma" pitchFamily="34" charset="0"/>
                <a:ea typeface="Tahoma" pitchFamily="34" charset="0"/>
                <a:cs typeface="Tahoma" pitchFamily="34" charset="0"/>
              </a:rPr>
              <a:t>The Center Of Org Gravity</a:t>
            </a:r>
          </a:p>
          <a:p>
            <a:pPr marL="0" indent="0">
              <a:buNone/>
            </a:pPr>
            <a:r>
              <a:rPr lang="en-US" sz="4400" b="1" dirty="0" smtClean="0">
                <a:latin typeface="Tahoma" pitchFamily="34" charset="0"/>
                <a:ea typeface="Tahoma" pitchFamily="34" charset="0"/>
                <a:cs typeface="Tahoma" pitchFamily="34" charset="0"/>
              </a:rPr>
              <a:t>The </a:t>
            </a:r>
            <a:r>
              <a:rPr lang="en-US" sz="4400" b="1" dirty="0" smtClean="0">
                <a:solidFill>
                  <a:srgbClr val="0000FF"/>
                </a:solidFill>
                <a:latin typeface="Tahoma" pitchFamily="34" charset="0"/>
                <a:ea typeface="Tahoma" pitchFamily="34" charset="0"/>
                <a:cs typeface="Tahoma" pitchFamily="34" charset="0"/>
              </a:rPr>
              <a:t>CONTROLLING</a:t>
            </a:r>
            <a:r>
              <a:rPr lang="en-US" sz="4400" b="1" dirty="0" smtClean="0">
                <a:solidFill>
                  <a:srgbClr val="FF0000"/>
                </a:solidFill>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(“formal,</a:t>
            </a:r>
            <a:r>
              <a:rPr lang="en-US" sz="4400" b="1" dirty="0" smtClean="0">
                <a:latin typeface="Tahoma" pitchFamily="34" charset="0"/>
                <a:ea typeface="Tahoma" pitchFamily="34" charset="0"/>
                <a:cs typeface="Tahoma" pitchFamily="34" charset="0"/>
                <a:sym typeface="Wingdings" panose="05000000000000000000" pitchFamily="2" charset="2"/>
              </a:rPr>
              <a:t>” written)</a:t>
            </a:r>
            <a:r>
              <a:rPr lang="en-US" sz="4400" b="1" dirty="0" smtClean="0">
                <a:latin typeface="Tahoma" pitchFamily="34" charset="0"/>
                <a:ea typeface="Tahoma" pitchFamily="34" charset="0"/>
                <a:cs typeface="Tahoma" pitchFamily="34" charset="0"/>
              </a:rPr>
              <a:t> side of orgs (job descriptions, org chart, rules &amp; regulations, paperwork forms, etc.) rules our work lives to a significant extent. </a:t>
            </a:r>
          </a:p>
          <a:p>
            <a:pPr marL="0" indent="0">
              <a:buNone/>
            </a:pPr>
            <a:r>
              <a:rPr lang="en-US" sz="4400" b="1" dirty="0">
                <a:latin typeface="Tahoma" pitchFamily="34" charset="0"/>
                <a:ea typeface="Tahoma" pitchFamily="34" charset="0"/>
                <a:cs typeface="Tahoma" pitchFamily="34" charset="0"/>
              </a:rPr>
              <a:t>T</a:t>
            </a:r>
            <a:r>
              <a:rPr lang="en-US" sz="4400" b="1" dirty="0" smtClean="0">
                <a:latin typeface="Tahoma" pitchFamily="34" charset="0"/>
                <a:ea typeface="Tahoma" pitchFamily="34" charset="0"/>
                <a:cs typeface="Tahoma" pitchFamily="34" charset="0"/>
              </a:rPr>
              <a:t>he </a:t>
            </a:r>
            <a:r>
              <a:rPr lang="en-US" sz="4400" b="1" dirty="0" smtClean="0">
                <a:solidFill>
                  <a:srgbClr val="0000FF"/>
                </a:solidFill>
                <a:latin typeface="Tahoma" pitchFamily="34" charset="0"/>
                <a:ea typeface="Tahoma" pitchFamily="34" charset="0"/>
                <a:cs typeface="Tahoma" pitchFamily="34" charset="0"/>
              </a:rPr>
              <a:t>EMPOWERING</a:t>
            </a:r>
            <a:r>
              <a:rPr lang="en-US" sz="4400" b="1" dirty="0" smtClean="0">
                <a:solidFill>
                  <a:srgbClr val="FF0000"/>
                </a:solidFill>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(“informal,” human behavior) side of orgs frees us for relational employee work interactions, network building, &amp; furthering our jobs or careers. </a:t>
            </a:r>
            <a:endParaRPr lang="en-US" sz="4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0948197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200" b="1" dirty="0" smtClean="0">
                <a:latin typeface="Tahoma" pitchFamily="34" charset="0"/>
                <a:ea typeface="Tahoma" pitchFamily="34" charset="0"/>
                <a:cs typeface="Tahoma" pitchFamily="34" charset="0"/>
              </a:rPr>
              <a:t>People don’t go “to work,” they go to a daily organizational </a:t>
            </a:r>
            <a:r>
              <a:rPr lang="en-US" sz="4200" b="1" dirty="0" smtClean="0">
                <a:solidFill>
                  <a:srgbClr val="FF0000"/>
                </a:solidFill>
                <a:latin typeface="Tahoma" pitchFamily="34" charset="0"/>
                <a:ea typeface="Tahoma" pitchFamily="34" charset="0"/>
                <a:cs typeface="Tahoma" pitchFamily="34" charset="0"/>
              </a:rPr>
              <a:t>DRAMA</a:t>
            </a:r>
            <a:r>
              <a:rPr lang="en-US" sz="4200" b="1" dirty="0" smtClean="0">
                <a:latin typeface="Tahoma" pitchFamily="34" charset="0"/>
                <a:ea typeface="Tahoma" pitchFamily="34" charset="0"/>
                <a:cs typeface="Tahoma" pitchFamily="34" charset="0"/>
              </a:rPr>
              <a:t> in which they play the part of interacting with others for productivity. There are two categories of characters in the drama: those who feel they leave their life at home (because their </a:t>
            </a:r>
            <a:r>
              <a:rPr lang="en-US" sz="4200" b="1" dirty="0" smtClean="0">
                <a:solidFill>
                  <a:srgbClr val="FF0000"/>
                </a:solidFill>
                <a:latin typeface="Tahoma" pitchFamily="34" charset="0"/>
                <a:ea typeface="Tahoma" pitchFamily="34" charset="0"/>
                <a:cs typeface="Tahoma" pitchFamily="34" charset="0"/>
              </a:rPr>
              <a:t>job</a:t>
            </a:r>
            <a:r>
              <a:rPr lang="en-US" sz="4200" b="1" dirty="0" smtClean="0">
                <a:latin typeface="Tahoma" pitchFamily="34" charset="0"/>
                <a:ea typeface="Tahoma" pitchFamily="34" charset="0"/>
                <a:cs typeface="Tahoma" pitchFamily="34" charset="0"/>
              </a:rPr>
              <a:t> is unfulfilling) versus those who feel their </a:t>
            </a:r>
            <a:r>
              <a:rPr lang="en-US" sz="4200" b="1" dirty="0" smtClean="0">
                <a:solidFill>
                  <a:srgbClr val="FF0000"/>
                </a:solidFill>
                <a:latin typeface="Tahoma" pitchFamily="34" charset="0"/>
                <a:ea typeface="Tahoma" pitchFamily="34" charset="0"/>
                <a:cs typeface="Tahoma" pitchFamily="34" charset="0"/>
              </a:rPr>
              <a:t>career </a:t>
            </a:r>
            <a:r>
              <a:rPr lang="en-US" sz="4200" b="1" dirty="0" smtClean="0">
                <a:latin typeface="Tahoma" pitchFamily="34" charset="0"/>
                <a:ea typeface="Tahoma" pitchFamily="34" charset="0"/>
                <a:cs typeface="Tahoma" pitchFamily="34" charset="0"/>
              </a:rPr>
              <a:t>is their life. Whether you </a:t>
            </a:r>
            <a:r>
              <a:rPr lang="en-US" sz="4200" b="1" dirty="0" smtClean="0">
                <a:solidFill>
                  <a:srgbClr val="FF0000"/>
                </a:solidFill>
                <a:latin typeface="Tahoma" pitchFamily="34" charset="0"/>
                <a:ea typeface="Tahoma" pitchFamily="34" charset="0"/>
                <a:cs typeface="Tahoma" pitchFamily="34" charset="0"/>
              </a:rPr>
              <a:t>work to live </a:t>
            </a:r>
            <a:r>
              <a:rPr lang="en-US" sz="4200" b="1" dirty="0" smtClean="0">
                <a:latin typeface="Tahoma" pitchFamily="34" charset="0"/>
                <a:ea typeface="Tahoma" pitchFamily="34" charset="0"/>
                <a:cs typeface="Tahoma" pitchFamily="34" charset="0"/>
              </a:rPr>
              <a:t>(“job”) or </a:t>
            </a:r>
            <a:r>
              <a:rPr lang="en-US" sz="4200" b="1" dirty="0" smtClean="0">
                <a:solidFill>
                  <a:srgbClr val="FF0000"/>
                </a:solidFill>
                <a:latin typeface="Tahoma" pitchFamily="34" charset="0"/>
                <a:ea typeface="Tahoma" pitchFamily="34" charset="0"/>
                <a:cs typeface="Tahoma" pitchFamily="34" charset="0"/>
              </a:rPr>
              <a:t>live to work</a:t>
            </a:r>
            <a:r>
              <a:rPr lang="en-US" sz="4200" b="1" dirty="0" smtClean="0">
                <a:latin typeface="Tahoma" pitchFamily="34" charset="0"/>
                <a:ea typeface="Tahoma" pitchFamily="34" charset="0"/>
                <a:cs typeface="Tahoma" pitchFamily="34" charset="0"/>
              </a:rPr>
              <a:t> (“career”), work is a major portion of your life, &amp; hence so are </a:t>
            </a:r>
            <a:r>
              <a:rPr lang="en-US" sz="4200" b="1" dirty="0" smtClean="0">
                <a:solidFill>
                  <a:srgbClr val="FF0000"/>
                </a:solidFill>
                <a:latin typeface="Tahoma" pitchFamily="34" charset="0"/>
                <a:ea typeface="Tahoma" pitchFamily="34" charset="0"/>
                <a:cs typeface="Tahoma" pitchFamily="34" charset="0"/>
              </a:rPr>
              <a:t>organizations.  </a:t>
            </a:r>
          </a:p>
        </p:txBody>
      </p:sp>
    </p:spTree>
    <p:extLst>
      <p:ext uri="{BB962C8B-B14F-4D97-AF65-F5344CB8AC3E}">
        <p14:creationId xmlns:p14="http://schemas.microsoft.com/office/powerpoint/2010/main" val="21580472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200" b="1" dirty="0">
                <a:latin typeface="Tahoma" pitchFamily="34" charset="0"/>
                <a:ea typeface="Tahoma" pitchFamily="34" charset="0"/>
                <a:cs typeface="Tahoma" pitchFamily="34" charset="0"/>
              </a:rPr>
              <a:t>Most orgs, even if their missions </a:t>
            </a:r>
            <a:r>
              <a:rPr lang="en-US" sz="4200" b="1" dirty="0" smtClean="0">
                <a:latin typeface="Tahoma" pitchFamily="34" charset="0"/>
                <a:ea typeface="Tahoma" pitchFamily="34" charset="0"/>
                <a:cs typeface="Tahoma" pitchFamily="34" charset="0"/>
              </a:rPr>
              <a:t>differ, </a:t>
            </a:r>
            <a:endParaRPr lang="en-US" sz="4200" b="1" dirty="0">
              <a:solidFill>
                <a:srgbClr val="FF0000"/>
              </a:solidFill>
              <a:latin typeface="Tahoma" pitchFamily="34" charset="0"/>
              <a:ea typeface="Tahoma" pitchFamily="34" charset="0"/>
              <a:cs typeface="Tahoma" pitchFamily="34" charset="0"/>
            </a:endParaRPr>
          </a:p>
          <a:p>
            <a:pPr marL="0" indent="0">
              <a:buNone/>
            </a:pPr>
            <a:r>
              <a:rPr lang="en-US" sz="4200" b="1" dirty="0" smtClean="0">
                <a:latin typeface="Tahoma" pitchFamily="34" charset="0"/>
                <a:ea typeface="Tahoma" pitchFamily="34" charset="0"/>
                <a:cs typeface="Tahoma" pitchFamily="34" charset="0"/>
              </a:rPr>
              <a:t>are highly </a:t>
            </a:r>
            <a:r>
              <a:rPr lang="en-US" sz="4200" b="1" dirty="0" smtClean="0">
                <a:solidFill>
                  <a:srgbClr val="FF0000"/>
                </a:solidFill>
                <a:latin typeface="Tahoma" pitchFamily="34" charset="0"/>
                <a:ea typeface="Tahoma" pitchFamily="34" charset="0"/>
                <a:cs typeface="Tahoma" pitchFamily="34" charset="0"/>
              </a:rPr>
              <a:t>similar</a:t>
            </a:r>
            <a:r>
              <a:rPr lang="en-US" sz="4200" b="1" dirty="0" smtClean="0">
                <a:latin typeface="Tahoma" pitchFamily="34" charset="0"/>
                <a:ea typeface="Tahoma" pitchFamily="34" charset="0"/>
                <a:cs typeface="Tahoma" pitchFamily="34" charset="0"/>
              </a:rPr>
              <a:t> in the way they operate &amp; deal with people. And org </a:t>
            </a:r>
            <a:r>
              <a:rPr lang="en-US" sz="4200" b="1" dirty="0" smtClean="0">
                <a:solidFill>
                  <a:srgbClr val="FF0000"/>
                </a:solidFill>
                <a:latin typeface="Tahoma" pitchFamily="34" charset="0"/>
                <a:ea typeface="Tahoma" pitchFamily="34" charset="0"/>
                <a:cs typeface="Tahoma" pitchFamily="34" charset="0"/>
              </a:rPr>
              <a:t>members</a:t>
            </a:r>
            <a:r>
              <a:rPr lang="en-US" sz="4200" b="1" dirty="0" smtClean="0">
                <a:latin typeface="Tahoma" pitchFamily="34" charset="0"/>
                <a:ea typeface="Tahoma" pitchFamily="34" charset="0"/>
                <a:cs typeface="Tahoma" pitchFamily="34" charset="0"/>
              </a:rPr>
              <a:t> also tend to behave in similar ways, since human behavior is fairly universal, as are organizations. </a:t>
            </a:r>
            <a:r>
              <a:rPr lang="en-US" sz="4200" b="1" dirty="0" smtClean="0">
                <a:solidFill>
                  <a:srgbClr val="FF0000"/>
                </a:solidFill>
                <a:latin typeface="Tahoma" pitchFamily="34" charset="0"/>
                <a:ea typeface="Tahoma" pitchFamily="34" charset="0"/>
                <a:cs typeface="Tahoma" pitchFamily="34" charset="0"/>
              </a:rPr>
              <a:t>Human drama </a:t>
            </a:r>
            <a:r>
              <a:rPr lang="en-US" sz="4200" b="1" dirty="0" smtClean="0">
                <a:latin typeface="Tahoma" pitchFamily="34" charset="0"/>
                <a:ea typeface="Tahoma" pitchFamily="34" charset="0"/>
                <a:cs typeface="Tahoma" pitchFamily="34" charset="0"/>
              </a:rPr>
              <a:t>is the essence of org/human behavior everywhere. </a:t>
            </a:r>
            <a:endParaRPr lang="en-US" sz="4200" b="1" dirty="0" smtClean="0">
              <a:solidFill>
                <a:srgbClr val="FF00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759" y="4251871"/>
            <a:ext cx="5738267" cy="2606129"/>
          </a:xfrm>
          <a:prstGeom prst="rect">
            <a:avLst/>
          </a:prstGeom>
        </p:spPr>
      </p:pic>
    </p:spTree>
    <p:extLst>
      <p:ext uri="{BB962C8B-B14F-4D97-AF65-F5344CB8AC3E}">
        <p14:creationId xmlns:p14="http://schemas.microsoft.com/office/powerpoint/2010/main" val="53554969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800" b="1" dirty="0" smtClean="0">
                <a:latin typeface="Tahoma" panose="020B0604030504040204" pitchFamily="34" charset="0"/>
                <a:ea typeface="Tahoma" panose="020B0604030504040204" pitchFamily="34" charset="0"/>
                <a:cs typeface="Tahoma" panose="020B0604030504040204" pitchFamily="34" charset="0"/>
              </a:rPr>
              <a:t>What “</a:t>
            </a:r>
            <a:r>
              <a:rPr lang="en-US" sz="4800" b="1" dirty="0">
                <a:latin typeface="Tahoma" panose="020B0604030504040204" pitchFamily="34" charset="0"/>
                <a:ea typeface="Tahoma" panose="020B0604030504040204" pitchFamily="34" charset="0"/>
                <a:cs typeface="Tahoma" panose="020B0604030504040204" pitchFamily="34" charset="0"/>
              </a:rPr>
              <a:t>w</a:t>
            </a:r>
            <a:r>
              <a:rPr lang="en-US" sz="4800" b="1" dirty="0" smtClean="0">
                <a:latin typeface="Tahoma" panose="020B0604030504040204" pitchFamily="34" charset="0"/>
                <a:ea typeface="Tahoma" panose="020B0604030504040204" pitchFamily="34" charset="0"/>
                <a:cs typeface="Tahoma" panose="020B0604030504040204" pitchFamily="34" charset="0"/>
              </a:rPr>
              <a:t>ork” life is </a:t>
            </a:r>
            <a:r>
              <a:rPr lang="en-US" sz="4800" b="1" u="sng" dirty="0" smtClean="0">
                <a:solidFill>
                  <a:srgbClr val="7030A0"/>
                </a:solidFill>
                <a:latin typeface="Tahoma" panose="020B0604030504040204" pitchFamily="34" charset="0"/>
                <a:ea typeface="Tahoma" panose="020B0604030504040204" pitchFamily="34" charset="0"/>
                <a:cs typeface="Tahoma" panose="020B0604030504040204" pitchFamily="34" charset="0"/>
              </a:rPr>
              <a:t>REALLY</a:t>
            </a:r>
          </a:p>
          <a:p>
            <a:pPr>
              <a:buFont typeface="Wingdings" panose="05000000000000000000" pitchFamily="2" charset="2"/>
              <a:buChar char="q"/>
            </a:pPr>
            <a:r>
              <a:rPr lang="en-US" sz="49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Adapting to the org’s demands on your life</a:t>
            </a:r>
          </a:p>
          <a:p>
            <a:pPr>
              <a:buFont typeface="Wingdings" panose="05000000000000000000" pitchFamily="2" charset="2"/>
              <a:buChar char="q"/>
            </a:pPr>
            <a:r>
              <a:rPr lang="en-US" sz="49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Adapting to idiosyncratic co-workers </a:t>
            </a:r>
          </a:p>
          <a:p>
            <a:pPr>
              <a:buFont typeface="Wingdings" panose="05000000000000000000" pitchFamily="2" charset="2"/>
              <a:buChar char="q"/>
            </a:pPr>
            <a:r>
              <a:rPr lang="en-US" sz="4900" b="1" dirty="0" smtClean="0">
                <a:solidFill>
                  <a:srgbClr val="339933"/>
                </a:solidFill>
                <a:latin typeface="Tahoma" panose="020B0604030504040204" pitchFamily="34" charset="0"/>
                <a:ea typeface="Tahoma" panose="020B0604030504040204" pitchFamily="34" charset="0"/>
                <a:cs typeface="Tahoma" panose="020B0604030504040204" pitchFamily="34" charset="0"/>
              </a:rPr>
              <a:t>Serving yourself + your org simultaneously </a:t>
            </a:r>
          </a:p>
          <a:p>
            <a:pPr>
              <a:buFont typeface="Wingdings" panose="05000000000000000000" pitchFamily="2" charset="2"/>
              <a:buChar char="q"/>
            </a:pPr>
            <a:r>
              <a:rPr lang="en-US" sz="4900" b="1" dirty="0" smtClean="0">
                <a:solidFill>
                  <a:srgbClr val="990033"/>
                </a:solidFill>
                <a:latin typeface="Tahoma" panose="020B0604030504040204" pitchFamily="34" charset="0"/>
                <a:ea typeface="Tahoma" panose="020B0604030504040204" pitchFamily="34" charset="0"/>
                <a:cs typeface="Tahoma" panose="020B0604030504040204" pitchFamily="34" charset="0"/>
              </a:rPr>
              <a:t>Perceiving invisible org reality “behind the screen”</a:t>
            </a:r>
          </a:p>
          <a:p>
            <a:pPr marL="0" indent="0">
              <a:buNone/>
            </a:pPr>
            <a:endParaRPr lang="en-US" sz="4800"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4800"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6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79408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#2 AMORAL ORGANIZATIONS</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72376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100" b="1" dirty="0" smtClean="0">
                <a:latin typeface="Tahoma" pitchFamily="34" charset="0"/>
                <a:ea typeface="Tahoma" pitchFamily="34" charset="0"/>
                <a:cs typeface="Tahoma" pitchFamily="34" charset="0"/>
              </a:rPr>
              <a:t>Org success &amp; fulfilling careers require a </a:t>
            </a:r>
            <a:r>
              <a:rPr lang="en-US" sz="4100" b="1" dirty="0" smtClean="0">
                <a:solidFill>
                  <a:srgbClr val="FF0000"/>
                </a:solidFill>
                <a:latin typeface="Tahoma" pitchFamily="34" charset="0"/>
                <a:ea typeface="Tahoma" pitchFamily="34" charset="0"/>
                <a:cs typeface="Tahoma" pitchFamily="34" charset="0"/>
              </a:rPr>
              <a:t>mix </a:t>
            </a:r>
            <a:r>
              <a:rPr lang="en-US" sz="4100" b="1" dirty="0" smtClean="0">
                <a:latin typeface="Tahoma" pitchFamily="34" charset="0"/>
                <a:ea typeface="Tahoma" pitchFamily="34" charset="0"/>
                <a:cs typeface="Tahoma" pitchFamily="34" charset="0"/>
              </a:rPr>
              <a:t>of psychological factors </a:t>
            </a:r>
            <a:r>
              <a:rPr lang="en-US" sz="4100" b="1" dirty="0" smtClean="0">
                <a:solidFill>
                  <a:srgbClr val="FF0000"/>
                </a:solidFill>
                <a:latin typeface="Tahoma" pitchFamily="34" charset="0"/>
                <a:ea typeface="Tahoma" pitchFamily="34" charset="0"/>
                <a:cs typeface="Tahoma" pitchFamily="34" charset="0"/>
              </a:rPr>
              <a:t>blended </a:t>
            </a:r>
            <a:r>
              <a:rPr lang="en-US" sz="4100" b="1" dirty="0" smtClean="0">
                <a:latin typeface="Tahoma" pitchFamily="34" charset="0"/>
                <a:ea typeface="Tahoma" pitchFamily="34" charset="0"/>
                <a:cs typeface="Tahoma" pitchFamily="34" charset="0"/>
              </a:rPr>
              <a:t>to fit the personality, temperament, &amp; aspirations of your org, yourself, &amp; the psych profiles of your co-workers.  How much are you willing to be controlled by your org? How </a:t>
            </a:r>
            <a:r>
              <a:rPr lang="en-US" sz="4100" b="1" dirty="0" smtClean="0">
                <a:solidFill>
                  <a:srgbClr val="FF0000"/>
                </a:solidFill>
                <a:latin typeface="Tahoma" pitchFamily="34" charset="0"/>
                <a:ea typeface="Tahoma" pitchFamily="34" charset="0"/>
                <a:cs typeface="Tahoma" pitchFamily="34" charset="0"/>
              </a:rPr>
              <a:t>empowered</a:t>
            </a:r>
            <a:r>
              <a:rPr lang="en-US" sz="4100" b="1" dirty="0" smtClean="0">
                <a:latin typeface="Tahoma" pitchFamily="34" charset="0"/>
                <a:ea typeface="Tahoma" pitchFamily="34" charset="0"/>
                <a:cs typeface="Tahoma" pitchFamily="34" charset="0"/>
              </a:rPr>
              <a:t>?  How </a:t>
            </a:r>
            <a:r>
              <a:rPr lang="en-US" sz="4100" b="1" dirty="0" smtClean="0">
                <a:solidFill>
                  <a:srgbClr val="FF0000"/>
                </a:solidFill>
                <a:latin typeface="Tahoma" pitchFamily="34" charset="0"/>
                <a:ea typeface="Tahoma" pitchFamily="34" charset="0"/>
                <a:cs typeface="Tahoma" pitchFamily="34" charset="0"/>
              </a:rPr>
              <a:t>independent</a:t>
            </a:r>
            <a:r>
              <a:rPr lang="en-US" sz="4100" b="1" dirty="0" smtClean="0">
                <a:latin typeface="Tahoma" pitchFamily="34" charset="0"/>
                <a:ea typeface="Tahoma" pitchFamily="34" charset="0"/>
                <a:cs typeface="Tahoma" pitchFamily="34" charset="0"/>
              </a:rPr>
              <a:t> vs. </a:t>
            </a:r>
            <a:r>
              <a:rPr lang="en-US" sz="4100" b="1" dirty="0" smtClean="0">
                <a:solidFill>
                  <a:srgbClr val="FF0000"/>
                </a:solidFill>
                <a:latin typeface="Tahoma" pitchFamily="34" charset="0"/>
                <a:ea typeface="Tahoma" pitchFamily="34" charset="0"/>
                <a:cs typeface="Tahoma" pitchFamily="34" charset="0"/>
              </a:rPr>
              <a:t>interdependent</a:t>
            </a:r>
            <a:r>
              <a:rPr lang="en-US" sz="4100" b="1" dirty="0" smtClean="0">
                <a:latin typeface="Tahoma" pitchFamily="34" charset="0"/>
                <a:ea typeface="Tahoma" pitchFamily="34" charset="0"/>
                <a:cs typeface="Tahoma" pitchFamily="34" charset="0"/>
              </a:rPr>
              <a:t>? How much into “</a:t>
            </a:r>
            <a:r>
              <a:rPr lang="en-US" sz="4100" b="1" dirty="0" smtClean="0">
                <a:solidFill>
                  <a:srgbClr val="FF0000"/>
                </a:solidFill>
                <a:latin typeface="Tahoma" pitchFamily="34" charset="0"/>
                <a:ea typeface="Tahoma" pitchFamily="34" charset="0"/>
                <a:cs typeface="Tahoma" pitchFamily="34" charset="0"/>
              </a:rPr>
              <a:t>right-answer</a:t>
            </a:r>
            <a:r>
              <a:rPr lang="en-US" sz="4100" b="1" dirty="0" smtClean="0">
                <a:latin typeface="Tahoma" pitchFamily="34" charset="0"/>
                <a:ea typeface="Tahoma" pitchFamily="34" charset="0"/>
                <a:cs typeface="Tahoma" pitchFamily="34" charset="0"/>
              </a:rPr>
              <a:t>” work vs. </a:t>
            </a:r>
            <a:r>
              <a:rPr lang="en-US" sz="4100" b="1" dirty="0" smtClean="0">
                <a:solidFill>
                  <a:srgbClr val="FF0000"/>
                </a:solidFill>
                <a:latin typeface="Tahoma" pitchFamily="34" charset="0"/>
                <a:ea typeface="Tahoma" pitchFamily="34" charset="0"/>
                <a:cs typeface="Tahoma" pitchFamily="34" charset="0"/>
              </a:rPr>
              <a:t>judgment calls</a:t>
            </a:r>
            <a:r>
              <a:rPr lang="en-US" sz="4100" b="1" dirty="0" smtClean="0">
                <a:latin typeface="Tahoma" pitchFamily="34" charset="0"/>
                <a:ea typeface="Tahoma" pitchFamily="34" charset="0"/>
                <a:cs typeface="Tahoma" pitchFamily="34" charset="0"/>
              </a:rPr>
              <a:t>? Orgs &amp; their members work constantly to find a workable mix of all these factors, &amp; most of all </a:t>
            </a:r>
          </a:p>
        </p:txBody>
      </p:sp>
      <p:sp>
        <p:nvSpPr>
          <p:cNvPr id="2" name="Right Arrow 1"/>
          <p:cNvSpPr/>
          <p:nvPr/>
        </p:nvSpPr>
        <p:spPr>
          <a:xfrm>
            <a:off x="851338" y="6274676"/>
            <a:ext cx="11340662" cy="48463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9057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4700" b="1" dirty="0" smtClean="0">
                <a:latin typeface="Tahoma" panose="020B0604030504040204" pitchFamily="34" charset="0"/>
                <a:ea typeface="Tahoma" panose="020B0604030504040204" pitchFamily="34" charset="0"/>
                <a:cs typeface="Tahoma" panose="020B0604030504040204" pitchFamily="34" charset="0"/>
              </a:rPr>
              <a:t>How much do we want to </a:t>
            </a:r>
            <a:r>
              <a:rPr lang="en-US" sz="4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mix/blend</a:t>
            </a:r>
            <a:r>
              <a:rPr lang="en-US" sz="4700" b="1" dirty="0" smtClean="0">
                <a:latin typeface="Tahoma" panose="020B0604030504040204" pitchFamily="34" charset="0"/>
                <a:ea typeface="Tahoma" panose="020B0604030504040204" pitchFamily="34" charset="0"/>
                <a:cs typeface="Tahoma" panose="020B0604030504040204" pitchFamily="34" charset="0"/>
              </a:rPr>
              <a:t> our personal life with our professional/organizational life? To what extent are we willing to be </a:t>
            </a:r>
            <a:r>
              <a:rPr lang="en-US" sz="4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“owned” </a:t>
            </a:r>
            <a:r>
              <a:rPr lang="en-US" sz="4700" b="1" dirty="0" smtClean="0">
                <a:latin typeface="Tahoma" panose="020B0604030504040204" pitchFamily="34" charset="0"/>
                <a:ea typeface="Tahoma" panose="020B0604030504040204" pitchFamily="34" charset="0"/>
                <a:cs typeface="Tahoma" panose="020B0604030504040204" pitchFamily="34" charset="0"/>
              </a:rPr>
              <a:t>by an organization </a:t>
            </a:r>
          </a:p>
          <a:p>
            <a:pPr algn="l"/>
            <a:r>
              <a:rPr lang="en-US" sz="4700" b="1" dirty="0" smtClean="0">
                <a:latin typeface="Tahoma" panose="020B0604030504040204" pitchFamily="34" charset="0"/>
                <a:ea typeface="Tahoma" panose="020B0604030504040204" pitchFamily="34" charset="0"/>
                <a:cs typeface="Tahoma" panose="020B0604030504040204" pitchFamily="34" charset="0"/>
              </a:rPr>
              <a:t>because of how </a:t>
            </a:r>
          </a:p>
          <a:p>
            <a:pPr algn="l"/>
            <a:r>
              <a:rPr lang="en-US" sz="4700" b="1" dirty="0" smtClean="0">
                <a:latin typeface="Tahoma" panose="020B0604030504040204" pitchFamily="34" charset="0"/>
                <a:ea typeface="Tahoma" panose="020B0604030504040204" pitchFamily="34" charset="0"/>
                <a:cs typeface="Tahoma" panose="020B0604030504040204" pitchFamily="34" charset="0"/>
              </a:rPr>
              <a:t>much you need </a:t>
            </a:r>
          </a:p>
          <a:p>
            <a:pPr algn="l"/>
            <a:r>
              <a:rPr lang="en-US" sz="4700" b="1" dirty="0" smtClean="0">
                <a:latin typeface="Tahoma" panose="020B0604030504040204" pitchFamily="34" charset="0"/>
                <a:ea typeface="Tahoma" panose="020B0604030504040204" pitchFamily="34" charset="0"/>
                <a:cs typeface="Tahoma" panose="020B0604030504040204" pitchFamily="34" charset="0"/>
              </a:rPr>
              <a:t>what it</a:t>
            </a:r>
          </a:p>
          <a:p>
            <a:pPr algn="l"/>
            <a:r>
              <a:rPr lang="en-US" sz="4700" b="1" dirty="0" smtClean="0">
                <a:latin typeface="Tahoma" panose="020B0604030504040204" pitchFamily="34" charset="0"/>
                <a:ea typeface="Tahoma" panose="020B0604030504040204" pitchFamily="34" charset="0"/>
                <a:cs typeface="Tahoma" panose="020B0604030504040204" pitchFamily="34" charset="0"/>
              </a:rPr>
              <a:t>pays you?</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4869" y="3422172"/>
            <a:ext cx="5154581" cy="3782668"/>
          </a:xfrm>
          <a:prstGeom prst="rect">
            <a:avLst/>
          </a:prstGeom>
        </p:spPr>
      </p:pic>
    </p:spTree>
    <p:extLst>
      <p:ext uri="{BB962C8B-B14F-4D97-AF65-F5344CB8AC3E}">
        <p14:creationId xmlns:p14="http://schemas.microsoft.com/office/powerpoint/2010/main" val="177498536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16123"/>
            <a:ext cx="12191999" cy="1625309"/>
          </a:xfrm>
        </p:spPr>
        <p:txBody>
          <a:bodyPr>
            <a:normAutofit/>
          </a:bodyPr>
          <a:lstStyle/>
          <a:p>
            <a:pPr algn="ct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Employees care when their org cares about employees more than $$.</a:t>
            </a:r>
            <a:endPar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847" y="870426"/>
            <a:ext cx="5056094" cy="37974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230" y="870426"/>
            <a:ext cx="5063206" cy="3797404"/>
          </a:xfrm>
          <a:prstGeom prst="rect">
            <a:avLst/>
          </a:prstGeom>
        </p:spPr>
      </p:pic>
    </p:spTree>
    <p:extLst>
      <p:ext uri="{BB962C8B-B14F-4D97-AF65-F5344CB8AC3E}">
        <p14:creationId xmlns:p14="http://schemas.microsoft.com/office/powerpoint/2010/main" val="21941766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21" y="168442"/>
            <a:ext cx="11902965" cy="6689558"/>
          </a:xfrm>
        </p:spPr>
        <p:txBody>
          <a:bodyPr>
            <a:noAutofit/>
          </a:bodyPr>
          <a:lstStyle/>
          <a:p>
            <a:pPr marL="0" indent="0" algn="ctr">
              <a:buNone/>
            </a:pPr>
            <a:r>
              <a:rPr lang="en-US" sz="3200" b="1" dirty="0" smtClean="0">
                <a:solidFill>
                  <a:srgbClr val="FF0000"/>
                </a:solidFill>
                <a:latin typeface="Tahoma" pitchFamily="34" charset="0"/>
                <a:ea typeface="Tahoma" pitchFamily="34" charset="0"/>
                <a:cs typeface="Tahoma" pitchFamily="34" charset="0"/>
              </a:rPr>
              <a:t>EARNING  MORE EMPLOYEE RESPECT &amp; LOYALTY @ WM</a:t>
            </a:r>
            <a:r>
              <a:rPr lang="en-US" sz="3200" b="1" dirty="0" smtClean="0">
                <a:latin typeface="Tahoma" pitchFamily="34" charset="0"/>
                <a:ea typeface="Tahoma" pitchFamily="34" charset="0"/>
                <a:cs typeface="Tahoma" pitchFamily="34" charset="0"/>
              </a:rPr>
              <a:t>:</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Valuing </a:t>
            </a:r>
            <a:r>
              <a:rPr lang="en-US" sz="4400" b="1" dirty="0" smtClean="0">
                <a:solidFill>
                  <a:srgbClr val="FF0000"/>
                </a:solidFill>
                <a:latin typeface="Tahoma" pitchFamily="34" charset="0"/>
                <a:ea typeface="Tahoma" pitchFamily="34" charset="0"/>
                <a:cs typeface="Tahoma" pitchFamily="34" charset="0"/>
              </a:rPr>
              <a:t>employees</a:t>
            </a:r>
            <a:r>
              <a:rPr lang="en-US" sz="4400" b="1" dirty="0" smtClean="0">
                <a:latin typeface="Tahoma" pitchFamily="34" charset="0"/>
                <a:ea typeface="Tahoma" pitchFamily="34" charset="0"/>
                <a:cs typeface="Tahoma" pitchFamily="34" charset="0"/>
              </a:rPr>
              <a:t> more than cost control</a:t>
            </a:r>
            <a:endParaRPr lang="en-US" sz="4400" b="1" dirty="0">
              <a:latin typeface="Tahoma" pitchFamily="34" charset="0"/>
              <a:ea typeface="Tahoma" pitchFamily="34" charset="0"/>
              <a:cs typeface="Tahoma" pitchFamily="34" charset="0"/>
            </a:endParaRPr>
          </a:p>
          <a:p>
            <a:pPr>
              <a:buFont typeface="Wingdings" panose="05000000000000000000" pitchFamily="2" charset="2"/>
              <a:buChar char="q"/>
            </a:pPr>
            <a:r>
              <a:rPr lang="en-US" sz="4400" b="1" dirty="0">
                <a:latin typeface="Tahoma" pitchFamily="34" charset="0"/>
                <a:ea typeface="Tahoma" pitchFamily="34" charset="0"/>
                <a:cs typeface="Tahoma" pitchFamily="34" charset="0"/>
              </a:rPr>
              <a:t>G</a:t>
            </a:r>
            <a:r>
              <a:rPr lang="en-US" sz="4400" b="1" dirty="0" smtClean="0">
                <a:latin typeface="Tahoma" pitchFamily="34" charset="0"/>
                <a:ea typeface="Tahoma" pitchFamily="34" charset="0"/>
                <a:cs typeface="Tahoma" pitchFamily="34" charset="0"/>
              </a:rPr>
              <a:t>iving individual WM stores individual </a:t>
            </a:r>
            <a:r>
              <a:rPr lang="en-US" sz="4400" b="1" dirty="0" smtClean="0">
                <a:solidFill>
                  <a:srgbClr val="FF0000"/>
                </a:solidFill>
                <a:latin typeface="Tahoma" pitchFamily="34" charset="0"/>
                <a:ea typeface="Tahoma" pitchFamily="34" charset="0"/>
                <a:cs typeface="Tahoma" pitchFamily="34" charset="0"/>
              </a:rPr>
              <a:t>personalities</a:t>
            </a:r>
            <a:r>
              <a:rPr lang="en-US" sz="4400" b="1" dirty="0" smtClean="0">
                <a:latin typeface="Tahoma" pitchFamily="34" charset="0"/>
                <a:ea typeface="Tahoma" pitchFamily="34" charset="0"/>
                <a:cs typeface="Tahoma" pitchFamily="34" charset="0"/>
              </a:rPr>
              <a:t> (instead of the uniform blah look)</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Treating </a:t>
            </a:r>
            <a:r>
              <a:rPr lang="en-US" sz="4400" b="1" dirty="0" smtClean="0">
                <a:solidFill>
                  <a:srgbClr val="FF0000"/>
                </a:solidFill>
                <a:latin typeface="Tahoma" pitchFamily="34" charset="0"/>
                <a:ea typeface="Tahoma" pitchFamily="34" charset="0"/>
                <a:cs typeface="Tahoma" pitchFamily="34" charset="0"/>
              </a:rPr>
              <a:t>customers</a:t>
            </a:r>
            <a:r>
              <a:rPr lang="en-US" sz="4400" b="1" dirty="0" smtClean="0">
                <a:latin typeface="Tahoma" pitchFamily="34" charset="0"/>
                <a:ea typeface="Tahoma" pitchFamily="34" charset="0"/>
                <a:cs typeface="Tahoma" pitchFamily="34" charset="0"/>
              </a:rPr>
              <a:t> personally instead of impersonally (like zombies)</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Paying more to get younger</a:t>
            </a:r>
            <a:r>
              <a:rPr lang="en-US" sz="4400" b="1" dirty="0">
                <a:latin typeface="Tahoma" pitchFamily="34" charset="0"/>
                <a:ea typeface="Tahoma" pitchFamily="34" charset="0"/>
                <a:cs typeface="Tahoma" pitchFamily="34" charset="0"/>
              </a:rPr>
              <a:t>, more personable</a:t>
            </a:r>
            <a:r>
              <a:rPr lang="en-US" sz="4400" b="1" dirty="0">
                <a:solidFill>
                  <a:srgbClr val="FF0000"/>
                </a:solidFill>
                <a:latin typeface="Tahoma" pitchFamily="34" charset="0"/>
                <a:ea typeface="Tahoma" pitchFamily="34" charset="0"/>
                <a:cs typeface="Tahoma" pitchFamily="34" charset="0"/>
              </a:rPr>
              <a:t> </a:t>
            </a:r>
            <a:r>
              <a:rPr lang="en-US" sz="4400" b="1" dirty="0" smtClean="0">
                <a:solidFill>
                  <a:srgbClr val="FF0000"/>
                </a:solidFill>
                <a:latin typeface="Tahoma" pitchFamily="34" charset="0"/>
                <a:ea typeface="Tahoma" pitchFamily="34" charset="0"/>
                <a:cs typeface="Tahoma" pitchFamily="34" charset="0"/>
              </a:rPr>
              <a:t>workers</a:t>
            </a:r>
            <a:r>
              <a:rPr lang="en-US" sz="4400" b="1" dirty="0" smtClean="0">
                <a:latin typeface="Tahoma" pitchFamily="34" charset="0"/>
                <a:ea typeface="Tahoma" pitchFamily="34" charset="0"/>
                <a:cs typeface="Tahoma" pitchFamily="34" charset="0"/>
              </a:rPr>
              <a:t>.</a:t>
            </a:r>
            <a:endParaRPr lang="en-US" sz="4400" b="1" dirty="0">
              <a:latin typeface="Tahoma" pitchFamily="34" charset="0"/>
              <a:ea typeface="Tahoma" pitchFamily="34" charset="0"/>
              <a:cs typeface="Tahoma" pitchFamily="34" charset="0"/>
            </a:endParaRPr>
          </a:p>
          <a:p>
            <a:pPr>
              <a:buFont typeface="Wingdings" panose="05000000000000000000" pitchFamily="2" charset="2"/>
              <a:buChar char="q"/>
            </a:pPr>
            <a:endParaRPr lang="en-US" sz="2400" b="1" dirty="0" smtClean="0">
              <a:solidFill>
                <a:srgbClr val="FF0000"/>
              </a:solidFill>
              <a:latin typeface="Tahoma" pitchFamily="34" charset="0"/>
              <a:ea typeface="Tahoma" pitchFamily="34" charset="0"/>
              <a:cs typeface="Tahoma" pitchFamily="34" charset="0"/>
            </a:endParaRPr>
          </a:p>
          <a:p>
            <a:endParaRPr lang="en-US" sz="5400" b="1" dirty="0">
              <a:solidFill>
                <a:srgbClr val="009900"/>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0856678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a:t>
            </a:r>
            <a:r>
              <a:rPr lang="en-US" sz="11500" b="1" dirty="0" smtClean="0">
                <a:latin typeface="Tahoma" panose="020B0604030504040204" pitchFamily="34" charset="0"/>
                <a:ea typeface="Tahoma" panose="020B0604030504040204" pitchFamily="34" charset="0"/>
                <a:cs typeface="Tahoma" panose="020B0604030504040204" pitchFamily="34" charset="0"/>
              </a:rPr>
              <a:t>17 </a:t>
            </a:r>
            <a:r>
              <a:rPr lang="en-US" sz="11500" b="1" dirty="0">
                <a:latin typeface="Tahoma" panose="020B0604030504040204" pitchFamily="34" charset="0"/>
                <a:ea typeface="Tahoma" panose="020B0604030504040204" pitchFamily="34" charset="0"/>
                <a:cs typeface="Tahoma" panose="020B0604030504040204" pitchFamily="34" charset="0"/>
              </a:rPr>
              <a:t>GROUP </a:t>
            </a:r>
            <a:r>
              <a:rPr lang="en-US" sz="11500" b="1" dirty="0" smtClean="0">
                <a:latin typeface="Tahoma" panose="020B0604030504040204" pitchFamily="34" charset="0"/>
                <a:ea typeface="Tahoma" panose="020B0604030504040204" pitchFamily="34" charset="0"/>
                <a:cs typeface="Tahoma" panose="020B0604030504040204" pitchFamily="34" charset="0"/>
              </a:rPr>
              <a:t>DYNAMICS</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050363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0"/>
            <a:ext cx="12192000" cy="6858000"/>
          </a:xfrm>
        </p:spPr>
        <p:txBody>
          <a:bodyPr>
            <a:normAutofit/>
          </a:bodyPr>
          <a:lstStyle/>
          <a:p>
            <a:r>
              <a:rPr lang="en-US" sz="7200" b="1" dirty="0" smtClean="0">
                <a:latin typeface="Tahoma" panose="020B0604030504040204" pitchFamily="34" charset="0"/>
                <a:ea typeface="Tahoma" panose="020B0604030504040204" pitchFamily="34" charset="0"/>
                <a:cs typeface="Tahoma" panose="020B0604030504040204" pitchFamily="34" charset="0"/>
              </a:rPr>
              <a:t>You’re a </a:t>
            </a:r>
            <a:r>
              <a:rPr lang="en-US" sz="7200" b="1" dirty="0" smtClean="0">
                <a:solidFill>
                  <a:srgbClr val="00B050"/>
                </a:solidFill>
                <a:latin typeface="Tahoma" panose="020B0604030504040204" pitchFamily="34" charset="0"/>
                <a:ea typeface="Tahoma" panose="020B0604030504040204" pitchFamily="34" charset="0"/>
                <a:cs typeface="Tahoma" panose="020B0604030504040204" pitchFamily="34" charset="0"/>
              </a:rPr>
              <a:t>D</a:t>
            </a:r>
            <a:r>
              <a:rPr lang="en-US" sz="72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I</a:t>
            </a:r>
            <a:r>
              <a:rPr lang="en-US" sz="7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a:t>
            </a:r>
            <a:r>
              <a:rPr lang="en-US" sz="7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F</a:t>
            </a:r>
            <a:r>
              <a:rPr lang="en-US" sz="7200" b="1" dirty="0" smtClean="0">
                <a:solidFill>
                  <a:srgbClr val="FF9900"/>
                </a:solidFill>
                <a:latin typeface="Tahoma" panose="020B0604030504040204" pitchFamily="34" charset="0"/>
                <a:ea typeface="Tahoma" panose="020B0604030504040204" pitchFamily="34" charset="0"/>
                <a:cs typeface="Tahoma" panose="020B0604030504040204" pitchFamily="34" charset="0"/>
              </a:rPr>
              <a:t>E</a:t>
            </a:r>
            <a:r>
              <a:rPr lang="en-US" sz="7200" b="1" dirty="0" smtClean="0">
                <a:solidFill>
                  <a:srgbClr val="666699"/>
                </a:solidFill>
                <a:latin typeface="Tahoma" panose="020B0604030504040204" pitchFamily="34" charset="0"/>
                <a:ea typeface="Tahoma" panose="020B0604030504040204" pitchFamily="34" charset="0"/>
                <a:cs typeface="Tahoma" panose="020B0604030504040204" pitchFamily="34" charset="0"/>
              </a:rPr>
              <a:t>R</a:t>
            </a:r>
            <a:r>
              <a:rPr lang="en-US" sz="72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E</a:t>
            </a:r>
            <a:r>
              <a:rPr lang="en-US" sz="7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N</a:t>
            </a:r>
            <a:r>
              <a:rPr lang="en-US" sz="7200" b="1" dirty="0" smtClean="0">
                <a:solidFill>
                  <a:srgbClr val="663300"/>
                </a:solidFill>
                <a:latin typeface="Tahoma" panose="020B0604030504040204" pitchFamily="34" charset="0"/>
                <a:ea typeface="Tahoma" panose="020B0604030504040204" pitchFamily="34" charset="0"/>
                <a:cs typeface="Tahoma" panose="020B0604030504040204" pitchFamily="34" charset="0"/>
              </a:rPr>
              <a:t>T </a:t>
            </a:r>
            <a:r>
              <a:rPr lang="en-US" sz="7200" b="1" dirty="0" smtClean="0">
                <a:latin typeface="Tahoma" panose="020B0604030504040204" pitchFamily="34" charset="0"/>
                <a:ea typeface="Tahoma" panose="020B0604030504040204" pitchFamily="34" charset="0"/>
                <a:cs typeface="Tahoma" panose="020B0604030504040204" pitchFamily="34" charset="0"/>
              </a:rPr>
              <a:t>person in groups</a:t>
            </a:r>
          </a:p>
          <a:p>
            <a:endParaRPr lang="en-US" sz="6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980" y="2430380"/>
            <a:ext cx="8890000" cy="3324225"/>
          </a:xfrm>
          <a:prstGeom prst="rect">
            <a:avLst/>
          </a:prstGeom>
        </p:spPr>
      </p:pic>
    </p:spTree>
    <p:extLst>
      <p:ext uri="{BB962C8B-B14F-4D97-AF65-F5344CB8AC3E}">
        <p14:creationId xmlns:p14="http://schemas.microsoft.com/office/powerpoint/2010/main" val="268193630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914400" indent="-914400">
              <a:buFont typeface="+mj-lt"/>
              <a:buAutoNum type="arabicPeriod"/>
            </a:pPr>
            <a:r>
              <a:rPr lang="en-US" sz="4800" b="1" dirty="0">
                <a:latin typeface="Tahoma" pitchFamily="34" charset="0"/>
                <a:ea typeface="Tahoma" pitchFamily="34" charset="0"/>
                <a:cs typeface="Tahoma" pitchFamily="34" charset="0"/>
              </a:rPr>
              <a:t>Groups </a:t>
            </a:r>
            <a:r>
              <a:rPr lang="en-US" sz="4800" b="1" dirty="0">
                <a:solidFill>
                  <a:srgbClr val="FF0000"/>
                </a:solidFill>
                <a:latin typeface="Tahoma" pitchFamily="34" charset="0"/>
                <a:ea typeface="Tahoma" pitchFamily="34" charset="0"/>
                <a:cs typeface="Tahoma" pitchFamily="34" charset="0"/>
              </a:rPr>
              <a:t>control you </a:t>
            </a:r>
            <a:r>
              <a:rPr lang="en-US" sz="4800" b="1" dirty="0">
                <a:latin typeface="Tahoma" pitchFamily="34" charset="0"/>
                <a:ea typeface="Tahoma" pitchFamily="34" charset="0"/>
                <a:cs typeface="Tahoma" pitchFamily="34" charset="0"/>
              </a:rPr>
              <a:t>more than you control groups.</a:t>
            </a:r>
          </a:p>
          <a:p>
            <a:pPr marL="914400" indent="-914400">
              <a:buFont typeface="+mj-lt"/>
              <a:buAutoNum type="arabicPeriod"/>
            </a:pPr>
            <a:r>
              <a:rPr lang="en-US" sz="4800" b="1" dirty="0">
                <a:latin typeface="Tahoma" pitchFamily="34" charset="0"/>
                <a:ea typeface="Tahoma" pitchFamily="34" charset="0"/>
                <a:cs typeface="Tahoma" pitchFamily="34" charset="0"/>
              </a:rPr>
              <a:t>Groups usually </a:t>
            </a:r>
            <a:r>
              <a:rPr lang="en-US" sz="4800" b="1" dirty="0">
                <a:solidFill>
                  <a:srgbClr val="FF0000"/>
                </a:solidFill>
                <a:latin typeface="Tahoma" pitchFamily="34" charset="0"/>
                <a:ea typeface="Tahoma" pitchFamily="34" charset="0"/>
                <a:cs typeface="Tahoma" pitchFamily="34" charset="0"/>
              </a:rPr>
              <a:t>conform </a:t>
            </a:r>
            <a:r>
              <a:rPr lang="en-US" sz="4800" b="1" dirty="0">
                <a:latin typeface="Tahoma" pitchFamily="34" charset="0"/>
                <a:ea typeface="Tahoma" pitchFamily="34" charset="0"/>
                <a:cs typeface="Tahoma" pitchFamily="34" charset="0"/>
              </a:rPr>
              <a:t>more than individuals do.</a:t>
            </a:r>
            <a:endParaRPr lang="en-US" sz="5400" b="1" dirty="0">
              <a:latin typeface="Tahoma" pitchFamily="34" charset="0"/>
              <a:ea typeface="Tahoma" pitchFamily="34" charset="0"/>
              <a:cs typeface="Tahoma" pitchFamily="34" charset="0"/>
            </a:endParaRPr>
          </a:p>
          <a:p>
            <a:pPr marL="914400" indent="-914400">
              <a:buFont typeface="+mj-lt"/>
              <a:buAutoNum type="arabicPeriod"/>
            </a:pPr>
            <a:r>
              <a:rPr lang="en-US" sz="5400" b="1" dirty="0">
                <a:latin typeface="Tahoma" pitchFamily="34" charset="0"/>
                <a:ea typeface="Tahoma" pitchFamily="34" charset="0"/>
                <a:cs typeface="Tahoma" pitchFamily="34" charset="0"/>
              </a:rPr>
              <a:t> Groups usually value following &gt; leading.</a:t>
            </a:r>
          </a:p>
          <a:p>
            <a:pPr marL="914400" indent="-914400">
              <a:buFont typeface="+mj-lt"/>
              <a:buAutoNum type="arabicPeriod"/>
            </a:pPr>
            <a:r>
              <a:rPr lang="en-US" sz="5400" b="1" dirty="0">
                <a:latin typeface="Tahoma" pitchFamily="34" charset="0"/>
                <a:ea typeface="Tahoma" pitchFamily="34" charset="0"/>
                <a:cs typeface="Tahoma" pitchFamily="34" charset="0"/>
              </a:rPr>
              <a:t>Groups thrive on the status quo &gt; change.</a:t>
            </a:r>
          </a:p>
          <a:p>
            <a:pPr marL="0" indent="0">
              <a:buNone/>
            </a:pPr>
            <a:endParaRPr lang="en-US" sz="4800" b="1" dirty="0">
              <a:latin typeface="Tahoma" pitchFamily="34" charset="0"/>
              <a:ea typeface="Tahoma" pitchFamily="34" charset="0"/>
              <a:cs typeface="Tahoma" pitchFamily="34" charset="0"/>
            </a:endParaRPr>
          </a:p>
          <a:p>
            <a:pPr marL="0" indent="0">
              <a:buNone/>
            </a:pPr>
            <a:endParaRPr lang="en-US" sz="4800" b="1" dirty="0">
              <a:solidFill>
                <a:srgbClr val="0000FF"/>
              </a:solidFill>
              <a:latin typeface="Tahoma" pitchFamily="34" charset="0"/>
              <a:ea typeface="Tahoma" pitchFamily="34" charset="0"/>
              <a:cs typeface="Tahoma" pitchFamily="34" charset="0"/>
            </a:endParaRPr>
          </a:p>
          <a:p>
            <a:pPr marL="0" indent="0">
              <a:buNone/>
            </a:pPr>
            <a:endParaRPr lang="en-US" sz="4800" dirty="0">
              <a:solidFill>
                <a:srgbClr val="0000FF"/>
              </a:solidFill>
              <a:latin typeface="Tahoma" pitchFamily="34" charset="0"/>
              <a:ea typeface="Tahoma" pitchFamily="34" charset="0"/>
              <a:cs typeface="Tahoma" pitchFamily="34" charset="0"/>
            </a:endParaRPr>
          </a:p>
        </p:txBody>
      </p:sp>
      <p:sp>
        <p:nvSpPr>
          <p:cNvPr id="4" name="Right Arrow 3"/>
          <p:cNvSpPr/>
          <p:nvPr/>
        </p:nvSpPr>
        <p:spPr>
          <a:xfrm>
            <a:off x="10741572" y="5851372"/>
            <a:ext cx="978408" cy="48463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313805812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785600" cy="6858000"/>
          </a:xfrm>
        </p:spPr>
        <p:txBody>
          <a:bodyPr>
            <a:normAutofit/>
          </a:bodyPr>
          <a:lstStyle/>
          <a:p>
            <a:pPr marL="742950" indent="-742950">
              <a:buFont typeface="+mj-lt"/>
              <a:buAutoNum type="arabicPeriod" startAt="5"/>
            </a:pPr>
            <a:r>
              <a:rPr lang="en-US" sz="4400" b="1" dirty="0">
                <a:latin typeface="Tahoma" pitchFamily="34" charset="0"/>
                <a:ea typeface="Tahoma" pitchFamily="34" charset="0"/>
                <a:cs typeface="Tahoma" pitchFamily="34" charset="0"/>
              </a:rPr>
              <a:t>Group decision-making reduces personal </a:t>
            </a:r>
            <a:r>
              <a:rPr lang="en-US" sz="4400" b="1" dirty="0">
                <a:solidFill>
                  <a:srgbClr val="FF0000"/>
                </a:solidFill>
                <a:latin typeface="Tahoma" pitchFamily="34" charset="0"/>
                <a:ea typeface="Tahoma" pitchFamily="34" charset="0"/>
                <a:cs typeface="Tahoma" pitchFamily="34" charset="0"/>
              </a:rPr>
              <a:t>accountability </a:t>
            </a:r>
            <a:r>
              <a:rPr lang="en-US" sz="4400" b="1" dirty="0">
                <a:solidFill>
                  <a:srgbClr val="0000FF"/>
                </a:solidFill>
                <a:latin typeface="Arial" panose="020B0604020202020204" pitchFamily="34" charset="0"/>
                <a:ea typeface="Tahoma" panose="020B0604030504040204" pitchFamily="34" charset="0"/>
                <a:cs typeface="Arial" panose="020B0604020202020204" pitchFamily="34" charset="0"/>
              </a:rPr>
              <a:t>→ </a:t>
            </a:r>
            <a:r>
              <a:rPr lang="en-US" sz="4400" b="1" dirty="0">
                <a:solidFill>
                  <a:srgbClr val="0000FF"/>
                </a:solidFill>
                <a:latin typeface="Tahoma" panose="020B0604030504040204" pitchFamily="34" charset="0"/>
                <a:ea typeface="Tahoma" panose="020B0604030504040204" pitchFamily="34" charset="0"/>
                <a:cs typeface="Tahoma" panose="020B0604030504040204" pitchFamily="34" charset="0"/>
              </a:rPr>
              <a:t>“risky-shift” phenomenon: </a:t>
            </a:r>
            <a:r>
              <a:rPr lang="en-US" sz="4400" b="1" dirty="0">
                <a:latin typeface="Tahoma" panose="020B0604030504040204" pitchFamily="34" charset="0"/>
                <a:ea typeface="Tahoma" panose="020B0604030504040204" pitchFamily="34" charset="0"/>
                <a:cs typeface="Tahoma" panose="020B0604030504040204" pitchFamily="34" charset="0"/>
              </a:rPr>
              <a:t>when group members sometimes back </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riskier</a:t>
            </a:r>
            <a:r>
              <a:rPr lang="en-US" sz="4400" b="1" dirty="0">
                <a:latin typeface="Tahoma" panose="020B0604030504040204" pitchFamily="34" charset="0"/>
                <a:ea typeface="Tahoma" panose="020B0604030504040204" pitchFamily="34" charset="0"/>
                <a:cs typeface="Tahoma" panose="020B0604030504040204" pitchFamily="34" charset="0"/>
              </a:rPr>
              <a:t> group decisions than they would make on their own</a:t>
            </a:r>
          </a:p>
          <a:p>
            <a:pPr marL="742950" indent="-742950">
              <a:buFont typeface="+mj-lt"/>
              <a:buAutoNum type="arabicPeriod" startAt="5"/>
            </a:pPr>
            <a:r>
              <a:rPr lang="en-US" sz="4400" b="1" dirty="0">
                <a:latin typeface="Tahoma" panose="020B0604030504040204" pitchFamily="34" charset="0"/>
                <a:ea typeface="Tahoma" panose="020B0604030504040204" pitchFamily="34" charset="0"/>
                <a:cs typeface="Tahoma" panose="020B0604030504040204" pitchFamily="34" charset="0"/>
              </a:rPr>
              <a:t>Groups favor short-term,  </a:t>
            </a:r>
            <a:r>
              <a:rPr lang="en-US" sz="4400" b="1" dirty="0">
                <a:solidFill>
                  <a:srgbClr val="FF0000"/>
                </a:solidFill>
                <a:latin typeface="Tahoma" pitchFamily="34" charset="0"/>
                <a:ea typeface="Tahoma" pitchFamily="34" charset="0"/>
                <a:cs typeface="Tahoma" pitchFamily="34" charset="0"/>
              </a:rPr>
              <a:t>efficient </a:t>
            </a:r>
            <a:r>
              <a:rPr lang="en-US" sz="4400" b="1" dirty="0">
                <a:latin typeface="Tahoma" pitchFamily="34" charset="0"/>
                <a:ea typeface="Tahoma" pitchFamily="34" charset="0"/>
                <a:cs typeface="Tahoma" pitchFamily="34" charset="0"/>
              </a:rPr>
              <a:t>(quick &amp; </a:t>
            </a:r>
            <a:r>
              <a:rPr lang="en-US" sz="4400" b="1" dirty="0" err="1">
                <a:latin typeface="Tahoma" pitchFamily="34" charset="0"/>
                <a:ea typeface="Tahoma" pitchFamily="34" charset="0"/>
                <a:cs typeface="Tahoma" pitchFamily="34" charset="0"/>
              </a:rPr>
              <a:t>EZ</a:t>
            </a:r>
            <a:r>
              <a:rPr lang="en-US" sz="4400" b="1" dirty="0">
                <a:latin typeface="Tahoma" pitchFamily="34" charset="0"/>
                <a:ea typeface="Tahoma" pitchFamily="34" charset="0"/>
                <a:cs typeface="Tahoma" pitchFamily="34" charset="0"/>
              </a:rPr>
              <a:t>)</a:t>
            </a:r>
            <a:r>
              <a:rPr lang="en-US" sz="4400" b="1" dirty="0">
                <a:solidFill>
                  <a:srgbClr val="FF0000"/>
                </a:solidFill>
                <a:latin typeface="Tahoma" pitchFamily="34" charset="0"/>
                <a:ea typeface="Tahoma" pitchFamily="34" charset="0"/>
                <a:cs typeface="Tahoma" pitchFamily="34" charset="0"/>
              </a:rPr>
              <a:t> </a:t>
            </a:r>
          </a:p>
          <a:p>
            <a:pPr marL="0" indent="0">
              <a:buNone/>
            </a:pPr>
            <a:r>
              <a:rPr lang="en-US" sz="3500" b="1" dirty="0">
                <a:latin typeface="Tahoma" pitchFamily="34" charset="0"/>
                <a:ea typeface="Tahoma" pitchFamily="34" charset="0"/>
                <a:cs typeface="Tahoma" pitchFamily="34" charset="0"/>
              </a:rPr>
              <a:t>   </a:t>
            </a:r>
            <a:r>
              <a:rPr lang="en-US" sz="4300" b="1" dirty="0">
                <a:latin typeface="Tahoma" pitchFamily="34" charset="0"/>
                <a:ea typeface="Tahoma" pitchFamily="34" charset="0"/>
                <a:cs typeface="Tahoma" pitchFamily="34" charset="0"/>
              </a:rPr>
              <a:t>operations</a:t>
            </a:r>
            <a:r>
              <a:rPr lang="en-US" sz="3500" b="1" dirty="0">
                <a:latin typeface="Tahoma" pitchFamily="34" charset="0"/>
                <a:ea typeface="Tahoma" pitchFamily="34" charset="0"/>
                <a:cs typeface="Tahoma" pitchFamily="34" charset="0"/>
              </a:rPr>
              <a:t> &gt; </a:t>
            </a:r>
            <a:r>
              <a:rPr lang="en-US" sz="4300" b="1" dirty="0">
                <a:latin typeface="Tahoma" pitchFamily="34" charset="0"/>
                <a:ea typeface="Tahoma" pitchFamily="34" charset="0"/>
                <a:cs typeface="Tahoma" pitchFamily="34" charset="0"/>
              </a:rPr>
              <a:t>effective</a:t>
            </a:r>
            <a:r>
              <a:rPr lang="en-US" sz="4400" b="1" dirty="0">
                <a:latin typeface="Tahoma" pitchFamily="34" charset="0"/>
                <a:ea typeface="Tahoma" pitchFamily="34" charset="0"/>
                <a:cs typeface="Tahoma" pitchFamily="34" charset="0"/>
              </a:rPr>
              <a:t>, change-  drenched  long-term operations.</a:t>
            </a:r>
          </a:p>
          <a:p>
            <a:pPr marL="0" indent="0">
              <a:buNone/>
            </a:pPr>
            <a:endParaRPr lang="en-US" sz="4400" b="1" dirty="0">
              <a:solidFill>
                <a:srgbClr val="009900"/>
              </a:solidFill>
              <a:latin typeface="Tahoma" pitchFamily="34" charset="0"/>
              <a:ea typeface="Tahoma" pitchFamily="34" charset="0"/>
              <a:cs typeface="Tahoma" pitchFamily="34" charset="0"/>
            </a:endParaRPr>
          </a:p>
          <a:p>
            <a:pPr marL="0" indent="0">
              <a:buNone/>
            </a:pPr>
            <a:endParaRPr lang="en-US" sz="4800" b="1" dirty="0">
              <a:solidFill>
                <a:srgbClr val="0000FF"/>
              </a:solidFill>
              <a:latin typeface="Tahoma" pitchFamily="34" charset="0"/>
              <a:ea typeface="Tahoma" pitchFamily="34" charset="0"/>
              <a:cs typeface="Tahoma" pitchFamily="34" charset="0"/>
            </a:endParaRPr>
          </a:p>
          <a:p>
            <a:pPr marL="0" indent="0">
              <a:buNone/>
            </a:pPr>
            <a:endParaRPr lang="en-US" sz="4800" dirty="0">
              <a:solidFill>
                <a:srgbClr val="0000FF"/>
              </a:solidFill>
              <a:latin typeface="Tahoma" pitchFamily="34" charset="0"/>
              <a:ea typeface="Tahoma" pitchFamily="34" charset="0"/>
              <a:cs typeface="Tahoma" pitchFamily="34" charset="0"/>
            </a:endParaRPr>
          </a:p>
        </p:txBody>
      </p:sp>
      <p:sp>
        <p:nvSpPr>
          <p:cNvPr id="5" name="Right Arrow 4"/>
          <p:cNvSpPr/>
          <p:nvPr/>
        </p:nvSpPr>
        <p:spPr>
          <a:xfrm>
            <a:off x="10178796" y="6336004"/>
            <a:ext cx="978408" cy="48463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148059894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11887200" cy="6629400"/>
          </a:xfrm>
        </p:spPr>
        <p:txBody>
          <a:bodyPr>
            <a:noAutofit/>
          </a:bodyPr>
          <a:lstStyle/>
          <a:p>
            <a:pPr marL="514350" indent="-514350">
              <a:buFont typeface="+mj-lt"/>
              <a:buAutoNum type="arabicPeriod" startAt="7"/>
            </a:pPr>
            <a:r>
              <a:rPr lang="en-US" sz="3800" b="1" dirty="0">
                <a:latin typeface="Tahoma" pitchFamily="34" charset="0"/>
                <a:ea typeface="Tahoma" pitchFamily="34" charset="0"/>
                <a:cs typeface="Tahoma" pitchFamily="34" charset="0"/>
              </a:rPr>
              <a:t>Groups don’t like uncertainty &amp; unconsciously </a:t>
            </a:r>
            <a:r>
              <a:rPr lang="en-US" sz="3700" b="1" dirty="0">
                <a:latin typeface="Tahoma" pitchFamily="34" charset="0"/>
                <a:ea typeface="Tahoma" pitchFamily="34" charset="0"/>
                <a:cs typeface="Tahoma" pitchFamily="34" charset="0"/>
              </a:rPr>
              <a:t>tend towards </a:t>
            </a:r>
            <a:r>
              <a:rPr lang="en-US" sz="3700" b="1" dirty="0" smtClean="0">
                <a:solidFill>
                  <a:srgbClr val="FF0000"/>
                </a:solidFill>
                <a:latin typeface="Tahoma" pitchFamily="34" charset="0"/>
                <a:ea typeface="Tahoma" pitchFamily="34" charset="0"/>
                <a:cs typeface="Tahoma" pitchFamily="34" charset="0"/>
              </a:rPr>
              <a:t>consensus-building </a:t>
            </a:r>
            <a:r>
              <a:rPr lang="en-US" sz="3700" b="1" dirty="0" smtClean="0">
                <a:latin typeface="Tahoma" pitchFamily="34" charset="0"/>
                <a:ea typeface="Tahoma" pitchFamily="34" charset="0"/>
                <a:cs typeface="Tahoma" pitchFamily="34" charset="0"/>
              </a:rPr>
              <a:t>(conformity).</a:t>
            </a:r>
            <a:endParaRPr lang="en-US" sz="3700" b="1" dirty="0">
              <a:latin typeface="Tahoma" pitchFamily="34" charset="0"/>
              <a:ea typeface="Tahoma" pitchFamily="34" charset="0"/>
              <a:cs typeface="Tahoma" pitchFamily="34" charset="0"/>
            </a:endParaRPr>
          </a:p>
          <a:p>
            <a:pPr marL="514350" indent="-514350">
              <a:buFont typeface="+mj-lt"/>
              <a:buAutoNum type="arabicPeriod" startAt="7"/>
            </a:pPr>
            <a:r>
              <a:rPr lang="en-US" sz="3700" b="1" dirty="0">
                <a:latin typeface="Tahoma" pitchFamily="34" charset="0"/>
                <a:ea typeface="Tahoma" pitchFamily="34" charset="0"/>
                <a:cs typeface="Tahoma" pitchFamily="34" charset="0"/>
              </a:rPr>
              <a:t>Groups often operate out of a </a:t>
            </a:r>
            <a:r>
              <a:rPr lang="en-US" sz="3700" b="1" dirty="0">
                <a:solidFill>
                  <a:srgbClr val="FF0000"/>
                </a:solidFill>
                <a:latin typeface="Tahoma" pitchFamily="34" charset="0"/>
                <a:ea typeface="Tahoma" pitchFamily="34" charset="0"/>
                <a:cs typeface="Tahoma" pitchFamily="34" charset="0"/>
              </a:rPr>
              <a:t>false</a:t>
            </a:r>
            <a:r>
              <a:rPr lang="en-US" sz="3700" b="1" dirty="0">
                <a:latin typeface="Tahoma" pitchFamily="34" charset="0"/>
                <a:ea typeface="Tahoma" pitchFamily="34" charset="0"/>
                <a:cs typeface="Tahoma" pitchFamily="34" charset="0"/>
              </a:rPr>
              <a:t> </a:t>
            </a:r>
            <a:r>
              <a:rPr lang="en-US" sz="3700" b="1" dirty="0">
                <a:solidFill>
                  <a:srgbClr val="FF0000"/>
                </a:solidFill>
                <a:latin typeface="Tahoma" pitchFamily="34" charset="0"/>
                <a:ea typeface="Tahoma" pitchFamily="34" charset="0"/>
                <a:cs typeface="Tahoma" pitchFamily="34" charset="0"/>
              </a:rPr>
              <a:t>sense </a:t>
            </a:r>
            <a:r>
              <a:rPr lang="en-US" sz="3700" b="1" dirty="0">
                <a:latin typeface="Tahoma" pitchFamily="34" charset="0"/>
                <a:ea typeface="Tahoma" pitchFamily="34" charset="0"/>
                <a:cs typeface="Tahoma" pitchFamily="34" charset="0"/>
              </a:rPr>
              <a:t>of harmony &amp; agreement that may not actually exist.</a:t>
            </a:r>
          </a:p>
          <a:p>
            <a:pPr marL="514350" indent="-514350">
              <a:buFont typeface="+mj-lt"/>
              <a:buAutoNum type="arabicPeriod" startAt="7"/>
            </a:pPr>
            <a:r>
              <a:rPr lang="en-US" sz="3700" b="1" dirty="0">
                <a:latin typeface="Tahoma" pitchFamily="34" charset="0"/>
                <a:ea typeface="Tahoma" pitchFamily="34" charset="0"/>
                <a:cs typeface="Tahoma" pitchFamily="34" charset="0"/>
              </a:rPr>
              <a:t>Group members tend to take information at </a:t>
            </a:r>
            <a:r>
              <a:rPr lang="en-US" sz="3700" b="1" dirty="0">
                <a:solidFill>
                  <a:srgbClr val="FF0000"/>
                </a:solidFill>
                <a:latin typeface="Tahoma" pitchFamily="34" charset="0"/>
                <a:ea typeface="Tahoma" pitchFamily="34" charset="0"/>
                <a:cs typeface="Tahoma" pitchFamily="34" charset="0"/>
              </a:rPr>
              <a:t>face value</a:t>
            </a:r>
            <a:r>
              <a:rPr lang="en-US" sz="3700" b="1" dirty="0">
                <a:latin typeface="Tahoma" pitchFamily="34" charset="0"/>
                <a:ea typeface="Tahoma" pitchFamily="34" charset="0"/>
                <a:cs typeface="Tahoma" pitchFamily="34" charset="0"/>
              </a:rPr>
              <a:t>, even when it’s speculative or unverified. </a:t>
            </a:r>
          </a:p>
          <a:p>
            <a:pPr marL="514350" indent="-514350">
              <a:buFont typeface="+mj-lt"/>
              <a:buAutoNum type="arabicPeriod" startAt="7"/>
            </a:pPr>
            <a:r>
              <a:rPr lang="en-US" sz="3700" b="1" dirty="0">
                <a:latin typeface="Tahoma" pitchFamily="34" charset="0"/>
                <a:ea typeface="Tahoma" pitchFamily="34" charset="0"/>
                <a:cs typeface="Tahoma" pitchFamily="34" charset="0"/>
              </a:rPr>
              <a:t>Groups often act out of a </a:t>
            </a:r>
            <a:r>
              <a:rPr lang="en-US" sz="3700" b="1" dirty="0">
                <a:solidFill>
                  <a:srgbClr val="FF0000"/>
                </a:solidFill>
                <a:latin typeface="Tahoma" pitchFamily="34" charset="0"/>
                <a:ea typeface="Tahoma" pitchFamily="34" charset="0"/>
                <a:cs typeface="Tahoma" pitchFamily="34" charset="0"/>
              </a:rPr>
              <a:t>poor sense of timing </a:t>
            </a:r>
            <a:r>
              <a:rPr lang="en-US" sz="3700" b="1" dirty="0">
                <a:latin typeface="Tahoma" pitchFamily="34" charset="0"/>
                <a:ea typeface="Tahoma" pitchFamily="34" charset="0"/>
                <a:cs typeface="Tahoma" pitchFamily="34" charset="0"/>
              </a:rPr>
              <a:t>&amp; reach decisions prematurely or procrastinate.</a:t>
            </a:r>
            <a:endParaRPr lang="en-US" sz="3700" dirty="0">
              <a:solidFill>
                <a:srgbClr val="0000FF"/>
              </a:solidFill>
              <a:latin typeface="Tahoma" pitchFamily="34" charset="0"/>
              <a:ea typeface="Tahoma" pitchFamily="34" charset="0"/>
              <a:cs typeface="Tahoma" pitchFamily="34" charset="0"/>
            </a:endParaRPr>
          </a:p>
        </p:txBody>
      </p:sp>
      <p:sp>
        <p:nvSpPr>
          <p:cNvPr id="4" name="Right Arrow 3"/>
          <p:cNvSpPr/>
          <p:nvPr/>
        </p:nvSpPr>
        <p:spPr>
          <a:xfrm>
            <a:off x="10491537" y="6181665"/>
            <a:ext cx="978408" cy="48463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70172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0946"/>
            <a:ext cx="11887200" cy="6497053"/>
          </a:xfrm>
        </p:spPr>
        <p:txBody>
          <a:bodyPr>
            <a:normAutofit fontScale="32500" lnSpcReduction="20000"/>
          </a:bodyPr>
          <a:lstStyle/>
          <a:p>
            <a:pPr marL="1371600" indent="-1371600">
              <a:buFont typeface="+mj-lt"/>
              <a:buAutoNum type="arabicPeriod" startAt="11"/>
            </a:pPr>
            <a:r>
              <a:rPr lang="en-US" sz="11700" b="1" dirty="0">
                <a:latin typeface="Tahoma" pitchFamily="34" charset="0"/>
                <a:ea typeface="Tahoma" pitchFamily="34" charset="0"/>
                <a:cs typeface="Tahoma" pitchFamily="34" charset="0"/>
              </a:rPr>
              <a:t>Groups tend to over-focus on </a:t>
            </a:r>
            <a:r>
              <a:rPr lang="en-US" sz="11700" b="1" dirty="0">
                <a:solidFill>
                  <a:srgbClr val="FF0000"/>
                </a:solidFill>
                <a:latin typeface="Tahoma" pitchFamily="34" charset="0"/>
                <a:ea typeface="Tahoma" pitchFamily="34" charset="0"/>
                <a:cs typeface="Tahoma" pitchFamily="34" charset="0"/>
              </a:rPr>
              <a:t>process</a:t>
            </a:r>
            <a:r>
              <a:rPr lang="en-US" sz="11700" b="1" dirty="0">
                <a:latin typeface="Tahoma" pitchFamily="34" charset="0"/>
                <a:ea typeface="Tahoma" pitchFamily="34" charset="0"/>
                <a:cs typeface="Tahoma" pitchFamily="34" charset="0"/>
              </a:rPr>
              <a:t> (protocols &amp; rules) &amp; under-focus on </a:t>
            </a:r>
            <a:r>
              <a:rPr lang="en-US" sz="11700" b="1" dirty="0" smtClean="0">
                <a:latin typeface="Tahoma" pitchFamily="34" charset="0"/>
                <a:ea typeface="Tahoma" pitchFamily="34" charset="0"/>
                <a:cs typeface="Tahoma" pitchFamily="34" charset="0"/>
              </a:rPr>
              <a:t>mission/purpose.</a:t>
            </a:r>
            <a:endParaRPr lang="en-US" sz="11700" b="1" dirty="0">
              <a:latin typeface="Tahoma" pitchFamily="34" charset="0"/>
              <a:ea typeface="Tahoma" pitchFamily="34" charset="0"/>
              <a:cs typeface="Tahoma" pitchFamily="34" charset="0"/>
            </a:endParaRPr>
          </a:p>
          <a:p>
            <a:pPr marL="1371600" indent="-1371600">
              <a:buFont typeface="+mj-lt"/>
              <a:buAutoNum type="arabicPeriod" startAt="11"/>
            </a:pPr>
            <a:r>
              <a:rPr lang="en-US" sz="11700" b="1" dirty="0">
                <a:latin typeface="Tahoma" pitchFamily="34" charset="0"/>
                <a:ea typeface="Tahoma" pitchFamily="34" charset="0"/>
                <a:cs typeface="Tahoma" pitchFamily="34" charset="0"/>
              </a:rPr>
              <a:t>Groups often over-rely on popular or respected </a:t>
            </a:r>
            <a:r>
              <a:rPr lang="en-US" sz="11700" b="1" dirty="0">
                <a:solidFill>
                  <a:srgbClr val="FF0000"/>
                </a:solidFill>
                <a:latin typeface="Tahoma" pitchFamily="34" charset="0"/>
                <a:ea typeface="Tahoma" pitchFamily="34" charset="0"/>
                <a:cs typeface="Tahoma" pitchFamily="34" charset="0"/>
              </a:rPr>
              <a:t>members</a:t>
            </a:r>
            <a:r>
              <a:rPr lang="en-US" sz="11700" b="1" dirty="0">
                <a:latin typeface="Tahoma" pitchFamily="34" charset="0"/>
                <a:ea typeface="Tahoma" pitchFamily="34" charset="0"/>
                <a:cs typeface="Tahoma" pitchFamily="34" charset="0"/>
              </a:rPr>
              <a:t> to make meetings &amp; decisions gel.</a:t>
            </a:r>
          </a:p>
          <a:p>
            <a:pPr marL="1371600" indent="-1371600">
              <a:buFont typeface="+mj-lt"/>
              <a:buAutoNum type="arabicPeriod" startAt="11"/>
            </a:pPr>
            <a:r>
              <a:rPr lang="en-US" sz="11700" b="1" dirty="0">
                <a:latin typeface="Tahoma" pitchFamily="34" charset="0"/>
                <a:ea typeface="Tahoma" pitchFamily="34" charset="0"/>
                <a:cs typeface="Tahoma" pitchFamily="34" charset="0"/>
              </a:rPr>
              <a:t>Most group members hesitate to stop the </a:t>
            </a:r>
            <a:r>
              <a:rPr lang="en-US" sz="11700" b="1" dirty="0">
                <a:solidFill>
                  <a:srgbClr val="FF0000"/>
                </a:solidFill>
                <a:latin typeface="Tahoma" pitchFamily="34" charset="0"/>
                <a:ea typeface="Tahoma" pitchFamily="34" charset="0"/>
                <a:cs typeface="Tahoma" pitchFamily="34" charset="0"/>
              </a:rPr>
              <a:t>momentum</a:t>
            </a:r>
            <a:r>
              <a:rPr lang="en-US" sz="11700" b="1" dirty="0">
                <a:latin typeface="Tahoma" pitchFamily="34" charset="0"/>
                <a:ea typeface="Tahoma" pitchFamily="34" charset="0"/>
                <a:cs typeface="Tahoma" pitchFamily="34" charset="0"/>
              </a:rPr>
              <a:t> of group deliberations &amp; hesitate to ask questions. </a:t>
            </a:r>
          </a:p>
          <a:p>
            <a:pPr marL="1371600" indent="-1371600">
              <a:buFont typeface="+mj-lt"/>
              <a:buAutoNum type="arabicPeriod" startAt="11"/>
            </a:pPr>
            <a:r>
              <a:rPr lang="en-US" sz="11700" b="1" dirty="0">
                <a:latin typeface="Tahoma" pitchFamily="34" charset="0"/>
                <a:ea typeface="Tahoma" pitchFamily="34" charset="0"/>
                <a:cs typeface="Tahoma" pitchFamily="34" charset="0"/>
              </a:rPr>
              <a:t>Group members tend to </a:t>
            </a:r>
            <a:r>
              <a:rPr lang="en-US" sz="11700" b="1" dirty="0">
                <a:solidFill>
                  <a:srgbClr val="FF0000"/>
                </a:solidFill>
                <a:latin typeface="Tahoma" pitchFamily="34" charset="0"/>
                <a:ea typeface="Tahoma" pitchFamily="34" charset="0"/>
                <a:cs typeface="Tahoma" pitchFamily="34" charset="0"/>
              </a:rPr>
              <a:t>assume</a:t>
            </a:r>
            <a:r>
              <a:rPr lang="en-US" sz="11700" b="1" dirty="0">
                <a:latin typeface="Tahoma" pitchFamily="34" charset="0"/>
                <a:ea typeface="Tahoma" pitchFamily="34" charset="0"/>
                <a:cs typeface="Tahoma" pitchFamily="34" charset="0"/>
              </a:rPr>
              <a:t> that all members are well-informed about issues discussed, sympathetic to the group’s mission, &amp; satisfied with the group’s way of doing things. </a:t>
            </a:r>
          </a:p>
          <a:p>
            <a:pPr marL="0" indent="0">
              <a:buNone/>
            </a:pPr>
            <a:endParaRPr lang="en-US" sz="12800" b="1" dirty="0">
              <a:solidFill>
                <a:srgbClr val="0000FF"/>
              </a:solidFill>
              <a:latin typeface="Tahoma" pitchFamily="34" charset="0"/>
              <a:ea typeface="Tahoma" pitchFamily="34" charset="0"/>
              <a:cs typeface="Tahoma" pitchFamily="34" charset="0"/>
            </a:endParaRPr>
          </a:p>
          <a:p>
            <a:pPr marL="0" indent="0">
              <a:buNone/>
            </a:pPr>
            <a:endParaRPr lang="en-US" sz="480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76093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35130"/>
            <a:ext cx="12007516" cy="6622869"/>
          </a:xfrm>
        </p:spPr>
        <p:txBody>
          <a:bodyPr>
            <a:normAutofit/>
          </a:bodyPr>
          <a:lstStyle/>
          <a:p>
            <a:pPr algn="r"/>
            <a:r>
              <a:rPr lang="en-US" sz="5400" b="1" dirty="0" smtClean="0">
                <a:latin typeface="Tahoma" panose="020B0604030504040204" pitchFamily="34" charset="0"/>
                <a:ea typeface="Tahoma" panose="020B0604030504040204" pitchFamily="34" charset="0"/>
                <a:cs typeface="Tahoma" panose="020B0604030504040204" pitchFamily="34" charset="0"/>
              </a:rPr>
              <a:t>Our only agenda</a:t>
            </a:r>
          </a:p>
          <a:p>
            <a:pPr algn="r"/>
            <a:r>
              <a:rPr lang="en-US" sz="5400" b="1" dirty="0" smtClean="0">
                <a:latin typeface="Tahoma" panose="020B0604030504040204" pitchFamily="34" charset="0"/>
                <a:ea typeface="Tahoma" panose="020B0604030504040204" pitchFamily="34" charset="0"/>
                <a:cs typeface="Tahoma" panose="020B0604030504040204" pitchFamily="34" charset="0"/>
              </a:rPr>
              <a:t> is achieving our</a:t>
            </a:r>
          </a:p>
          <a:p>
            <a:pPr algn="r"/>
            <a:r>
              <a:rPr lang="en-US" sz="5400" b="1" dirty="0" smtClean="0">
                <a:latin typeface="Tahoma" panose="020B0604030504040204" pitchFamily="34" charset="0"/>
                <a:ea typeface="Tahoma" panose="020B0604030504040204" pitchFamily="34" charset="0"/>
                <a:cs typeface="Tahoma" panose="020B0604030504040204" pitchFamily="34" charset="0"/>
              </a:rPr>
              <a:t> (self-benefitting) </a:t>
            </a:r>
          </a:p>
          <a:p>
            <a:pPr algn="r"/>
            <a:r>
              <a:rPr lang="en-US" sz="5400" b="1" dirty="0" smtClean="0">
                <a:latin typeface="Tahoma" panose="020B0604030504040204" pitchFamily="34" charset="0"/>
                <a:ea typeface="Tahoma" panose="020B0604030504040204" pitchFamily="34" charset="0"/>
                <a:cs typeface="Tahoma" panose="020B0604030504040204" pitchFamily="34" charset="0"/>
              </a:rPr>
              <a:t>agenda.</a:t>
            </a:r>
          </a:p>
          <a:p>
            <a:pPr algn="r"/>
            <a:endParaRPr lang="en-US" sz="60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r>
              <a:rPr lang="en-US" sz="6000" b="1" dirty="0" smtClean="0">
                <a:solidFill>
                  <a:srgbClr val="0000CC"/>
                </a:solidFill>
                <a:latin typeface="Tahoma" panose="020B0604030504040204" pitchFamily="34" charset="0"/>
                <a:ea typeface="Tahoma" panose="020B0604030504040204" pitchFamily="34" charset="0"/>
                <a:cs typeface="Tahoma" panose="020B0604030504040204" pitchFamily="34" charset="0"/>
              </a:rPr>
              <a:t>“Our agenda is the </a:t>
            </a:r>
            <a:r>
              <a:rPr lang="en-US" sz="6000" b="1" dirty="0" err="1" smtClean="0">
                <a:solidFill>
                  <a:srgbClr val="0000CC"/>
                </a:solidFill>
                <a:latin typeface="Tahoma" panose="020B0604030504040204" pitchFamily="34" charset="0"/>
                <a:ea typeface="Tahoma" panose="020B0604030504040204" pitchFamily="34" charset="0"/>
                <a:cs typeface="Tahoma" panose="020B0604030504040204" pitchFamily="34" charset="0"/>
              </a:rPr>
              <a:t>enda</a:t>
            </a:r>
            <a:r>
              <a:rPr lang="en-US" sz="6000" b="1" dirty="0" smtClean="0">
                <a:solidFill>
                  <a:srgbClr val="0000CC"/>
                </a:solidFill>
                <a:latin typeface="Tahoma" panose="020B0604030504040204" pitchFamily="34" charset="0"/>
                <a:ea typeface="Tahoma" panose="020B0604030504040204" pitchFamily="34" charset="0"/>
                <a:cs typeface="Tahoma" panose="020B0604030504040204" pitchFamily="34" charset="0"/>
              </a:rPr>
              <a:t>.” </a:t>
            </a:r>
            <a:endParaRPr lang="en-US" sz="5400" b="1" dirty="0" smtClean="0">
              <a:solidFill>
                <a:srgbClr val="0000CC"/>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990600"/>
            <a:ext cx="3467100" cy="3467100"/>
          </a:xfrm>
          <a:prstGeom prst="rect">
            <a:avLst/>
          </a:prstGeom>
        </p:spPr>
      </p:pic>
    </p:spTree>
    <p:extLst>
      <p:ext uri="{BB962C8B-B14F-4D97-AF65-F5344CB8AC3E}">
        <p14:creationId xmlns:p14="http://schemas.microsoft.com/office/powerpoint/2010/main" val="928450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524000" y="-1295400"/>
            <a:ext cx="9144000" cy="8153400"/>
          </a:xfrm>
        </p:spPr>
        <p:txBody>
          <a:bodyPr>
            <a:normAutofit/>
          </a:bodyPr>
          <a:lstStyle/>
          <a:p>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7200" b="1" dirty="0">
              <a:solidFill>
                <a:srgbClr val="FF0000"/>
              </a:solidFill>
              <a:latin typeface="Stencil" panose="040409050D0802020404" pitchFamily="82" charset="0"/>
              <a:ea typeface="Tahoma" panose="020B0604030504040204" pitchFamily="34" charset="0"/>
              <a:cs typeface="Tahoma" panose="020B0604030504040204" pitchFamily="34" charset="0"/>
            </a:endParaRPr>
          </a:p>
          <a:p>
            <a:endParaRPr lang="en-US" sz="7200" b="1" dirty="0">
              <a:solidFill>
                <a:srgbClr val="FF0000"/>
              </a:solidFill>
              <a:latin typeface="Stencil" panose="040409050D0802020404" pitchFamily="82" charset="0"/>
              <a:ea typeface="Tahoma" panose="020B0604030504040204" pitchFamily="34" charset="0"/>
              <a:cs typeface="Tahoma" panose="020B0604030504040204" pitchFamily="34" charset="0"/>
            </a:endParaRPr>
          </a:p>
          <a:p>
            <a:pPr algn="r"/>
            <a:r>
              <a:rPr lang="en-US" sz="7200" b="1" dirty="0">
                <a:solidFill>
                  <a:srgbClr val="990000"/>
                </a:solidFill>
                <a:latin typeface="Stencil" panose="040409050D0802020404" pitchFamily="82" charset="0"/>
                <a:ea typeface="Tahoma" panose="020B0604030504040204" pitchFamily="34" charset="0"/>
                <a:cs typeface="Tahoma" panose="020B0604030504040204" pitchFamily="34" charset="0"/>
              </a:rPr>
              <a:t>IN ACTION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0"/>
            <a:ext cx="9144000" cy="4267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843340"/>
            <a:ext cx="3413455" cy="2524125"/>
          </a:xfrm>
          <a:prstGeom prst="rect">
            <a:avLst/>
          </a:prstGeom>
        </p:spPr>
      </p:pic>
      <p:sp>
        <p:nvSpPr>
          <p:cNvPr id="4" name="Right Arrow 3"/>
          <p:cNvSpPr/>
          <p:nvPr/>
        </p:nvSpPr>
        <p:spPr>
          <a:xfrm>
            <a:off x="8610600" y="6115335"/>
            <a:ext cx="1816608" cy="504254"/>
          </a:xfrm>
          <a:prstGeom prst="rightArrow">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11749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92504"/>
            <a:ext cx="12192000" cy="6513095"/>
          </a:xfrm>
        </p:spPr>
        <p:txBody>
          <a:bodyPr>
            <a:normAutofit fontScale="25000" lnSpcReduction="20000"/>
          </a:bodyPr>
          <a:lstStyle/>
          <a:p>
            <a:pPr marL="1143000" indent="-1143000" algn="l">
              <a:buFont typeface="Arial" panose="020B0604020202020204" pitchFamily="34" charset="0"/>
              <a:buChar char="•"/>
            </a:pPr>
            <a:r>
              <a:rPr lang="en-US" sz="19200" b="1" dirty="0">
                <a:solidFill>
                  <a:srgbClr val="0000FF"/>
                </a:solidFill>
                <a:latin typeface="Tahoma" panose="020B0604030504040204" pitchFamily="34" charset="0"/>
                <a:ea typeface="Tahoma" panose="020B0604030504040204" pitchFamily="34" charset="0"/>
                <a:cs typeface="Tahoma" panose="020B0604030504040204" pitchFamily="34" charset="0"/>
              </a:rPr>
              <a:t>Conforming &amp; performing for group acceptance</a:t>
            </a:r>
          </a:p>
          <a:p>
            <a:pPr marL="1143000" indent="-1143000" algn="l">
              <a:buFont typeface="Arial" panose="020B0604020202020204" pitchFamily="34" charset="0"/>
              <a:buChar char="•"/>
            </a:pPr>
            <a:r>
              <a:rPr lang="en-US" sz="19200" b="1" dirty="0">
                <a:solidFill>
                  <a:srgbClr val="008000"/>
                </a:solidFill>
                <a:latin typeface="Tahoma" panose="020B0604030504040204" pitchFamily="34" charset="0"/>
                <a:ea typeface="Tahoma" panose="020B0604030504040204" pitchFamily="34" charset="0"/>
                <a:cs typeface="Tahoma" panose="020B0604030504040204" pitchFamily="34" charset="0"/>
              </a:rPr>
              <a:t>Fudging the truth to justify group actions &amp; beliefs</a:t>
            </a:r>
          </a:p>
          <a:p>
            <a:pPr marL="1143000" indent="-1143000" algn="l">
              <a:buFont typeface="Arial" panose="020B0604020202020204" pitchFamily="34" charset="0"/>
              <a:buChar char="•"/>
            </a:pPr>
            <a:r>
              <a:rPr lang="en-US" sz="19200" b="1" dirty="0">
                <a:solidFill>
                  <a:srgbClr val="7030A0"/>
                </a:solidFill>
                <a:latin typeface="Tahoma" panose="020B0604030504040204" pitchFamily="34" charset="0"/>
                <a:ea typeface="Tahoma" panose="020B0604030504040204" pitchFamily="34" charset="0"/>
                <a:cs typeface="Tahoma" panose="020B0604030504040204" pitchFamily="34" charset="0"/>
              </a:rPr>
              <a:t>Turning group loyalty into a “religion”</a:t>
            </a:r>
          </a:p>
          <a:p>
            <a:pPr marL="1143000" indent="-1143000" algn="l">
              <a:buFont typeface="Arial" panose="020B0604020202020204" pitchFamily="34" charset="0"/>
              <a:buChar char="•"/>
            </a:pPr>
            <a:r>
              <a:rPr lang="en-US" sz="19200" b="1" dirty="0">
                <a:solidFill>
                  <a:srgbClr val="CC3300"/>
                </a:solidFill>
                <a:latin typeface="Tahoma" panose="020B0604030504040204" pitchFamily="34" charset="0"/>
                <a:ea typeface="Tahoma" panose="020B0604030504040204" pitchFamily="34" charset="0"/>
                <a:cs typeface="Tahoma" panose="020B0604030504040204" pitchFamily="34" charset="0"/>
              </a:rPr>
              <a:t>Shunning or vilifying outsiders who think, believe, or act differently from your group</a:t>
            </a:r>
          </a:p>
          <a:p>
            <a:pPr marL="1143000" indent="-1143000" algn="l">
              <a:buFont typeface="Arial" panose="020B0604020202020204" pitchFamily="34" charset="0"/>
              <a:buChar char="•"/>
            </a:pPr>
            <a:r>
              <a:rPr lang="en-US" sz="19200" b="1" dirty="0">
                <a:latin typeface="Tahoma" panose="020B0604030504040204" pitchFamily="34" charset="0"/>
                <a:ea typeface="Tahoma" panose="020B0604030504040204" pitchFamily="34" charset="0"/>
                <a:cs typeface="Tahoma" panose="020B0604030504040204" pitchFamily="34" charset="0"/>
              </a:rPr>
              <a:t>Isolating group members from the influence of rival groups</a:t>
            </a:r>
          </a:p>
          <a:p>
            <a:pPr algn="l"/>
            <a:endParaRPr lang="en-US" sz="13200" b="1" dirty="0">
              <a:solidFill>
                <a:srgbClr val="990000"/>
              </a:solidFill>
              <a:latin typeface="Tahoma" panose="020B0604030504040204" pitchFamily="34" charset="0"/>
              <a:ea typeface="Tahoma" panose="020B0604030504040204" pitchFamily="34" charset="0"/>
              <a:cs typeface="Tahoma" panose="020B0604030504040204" pitchFamily="34" charset="0"/>
            </a:endParaRPr>
          </a:p>
          <a:p>
            <a:pPr algn="l"/>
            <a:endParaRPr lang="en-US" sz="14400" b="1" dirty="0">
              <a:latin typeface="Tahoma" panose="020B0604030504040204" pitchFamily="34" charset="0"/>
              <a:ea typeface="Tahoma" panose="020B0604030504040204" pitchFamily="34" charset="0"/>
              <a:cs typeface="Tahoma" panose="020B0604030504040204" pitchFamily="34" charset="0"/>
            </a:endParaRPr>
          </a:p>
          <a:p>
            <a:pPr algn="l"/>
            <a:endParaRPr lang="en-US" sz="52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r>
              <a:rPr lang="en-US" sz="4000" b="1" dirty="0">
                <a:latin typeface="Tahoma" panose="020B0604030504040204" pitchFamily="34" charset="0"/>
                <a:ea typeface="Tahoma" panose="020B0604030504040204" pitchFamily="34" charset="0"/>
                <a:cs typeface="Tahoma" panose="020B0604030504040204" pitchFamily="34" charset="0"/>
              </a:rPr>
              <a:t> </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6000" dirty="0"/>
          </a:p>
        </p:txBody>
      </p:sp>
    </p:spTree>
    <p:extLst>
      <p:ext uri="{BB962C8B-B14F-4D97-AF65-F5344CB8AC3E}">
        <p14:creationId xmlns:p14="http://schemas.microsoft.com/office/powerpoint/2010/main" val="58425070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52400"/>
            <a:ext cx="12192000" cy="6705600"/>
          </a:xfrm>
        </p:spPr>
        <p:txBody>
          <a:bodyPr>
            <a:normAutofit fontScale="25000" lnSpcReduction="20000"/>
          </a:bodyPr>
          <a:lstStyle/>
          <a:p>
            <a:pPr marL="1143000" indent="-1143000" algn="l">
              <a:buFont typeface="Arial" panose="020B0604020202020204" pitchFamily="34" charset="0"/>
              <a:buChar char="•"/>
            </a:pPr>
            <a:r>
              <a:rPr lang="en-US" sz="17600" b="1" dirty="0">
                <a:solidFill>
                  <a:srgbClr val="0000FF"/>
                </a:solidFill>
                <a:latin typeface="Tahoma" panose="020B0604030504040204" pitchFamily="34" charset="0"/>
                <a:ea typeface="Tahoma" panose="020B0604030504040204" pitchFamily="34" charset="0"/>
                <a:cs typeface="Tahoma" panose="020B0604030504040204" pitchFamily="34" charset="0"/>
              </a:rPr>
              <a:t>Sports fandom</a:t>
            </a:r>
          </a:p>
          <a:p>
            <a:pPr marL="1143000" indent="-1143000" algn="l">
              <a:buFont typeface="Arial" panose="020B0604020202020204" pitchFamily="34" charset="0"/>
              <a:buChar char="•"/>
            </a:pPr>
            <a:r>
              <a:rPr lang="en-US" sz="16000" b="1" dirty="0">
                <a:solidFill>
                  <a:srgbClr val="008000"/>
                </a:solidFill>
                <a:latin typeface="Tahoma" panose="020B0604030504040204" pitchFamily="34" charset="0"/>
                <a:ea typeface="Tahoma" panose="020B0604030504040204" pitchFamily="34" charset="0"/>
                <a:cs typeface="Tahoma" panose="020B0604030504040204" pitchFamily="34" charset="0"/>
              </a:rPr>
              <a:t>Religious group isolationism</a:t>
            </a:r>
          </a:p>
          <a:p>
            <a:pPr marL="1143000" indent="-1143000" algn="l">
              <a:buFont typeface="Arial" panose="020B0604020202020204" pitchFamily="34" charset="0"/>
              <a:buChar char="•"/>
            </a:pPr>
            <a:r>
              <a:rPr lang="en-US" sz="17600" b="1" dirty="0">
                <a:solidFill>
                  <a:srgbClr val="7030A0"/>
                </a:solidFill>
                <a:latin typeface="Tahoma" panose="020B0604030504040204" pitchFamily="34" charset="0"/>
                <a:ea typeface="Tahoma" panose="020B0604030504040204" pitchFamily="34" charset="0"/>
                <a:cs typeface="Tahoma" panose="020B0604030504040204" pitchFamily="34" charset="0"/>
              </a:rPr>
              <a:t>“Foreigners/aliens/illegals”</a:t>
            </a:r>
          </a:p>
          <a:p>
            <a:pPr marL="1143000" indent="-1143000" algn="l">
              <a:buFont typeface="Arial" panose="020B0604020202020204" pitchFamily="34" charset="0"/>
              <a:buChar char="•"/>
            </a:pPr>
            <a:r>
              <a:rPr lang="en-US" sz="17600" b="1" dirty="0">
                <a:solidFill>
                  <a:srgbClr val="CC3300"/>
                </a:solidFill>
                <a:latin typeface="Tahoma" panose="020B0604030504040204" pitchFamily="34" charset="0"/>
                <a:ea typeface="Tahoma" panose="020B0604030504040204" pitchFamily="34" charset="0"/>
                <a:cs typeface="Tahoma" panose="020B0604030504040204" pitchFamily="34" charset="0"/>
              </a:rPr>
              <a:t>Street &amp; motorcycle gangs</a:t>
            </a:r>
          </a:p>
          <a:p>
            <a:pPr marL="1143000" indent="-1143000" algn="l">
              <a:buFont typeface="Arial" panose="020B0604020202020204" pitchFamily="34" charset="0"/>
              <a:buChar char="•"/>
            </a:pPr>
            <a:r>
              <a:rPr lang="en-US" sz="17600" b="1" dirty="0">
                <a:latin typeface="Tahoma" panose="020B0604030504040204" pitchFamily="34" charset="0"/>
                <a:ea typeface="Tahoma" panose="020B0604030504040204" pitchFamily="34" charset="0"/>
                <a:cs typeface="Tahoma" panose="020B0604030504040204" pitchFamily="34" charset="0"/>
              </a:rPr>
              <a:t>Hazing &amp; secret initiations</a:t>
            </a:r>
          </a:p>
          <a:p>
            <a:pPr marL="1143000" indent="-1143000" algn="l">
              <a:buFont typeface="Arial" panose="020B0604020202020204" pitchFamily="34" charset="0"/>
              <a:buChar char="•"/>
            </a:pPr>
            <a:r>
              <a:rPr lang="en-US" sz="17600" b="1" dirty="0">
                <a:solidFill>
                  <a:srgbClr val="FF0000"/>
                </a:solidFill>
                <a:latin typeface="Tahoma" panose="020B0604030504040204" pitchFamily="34" charset="0"/>
                <a:ea typeface="Tahoma" panose="020B0604030504040204" pitchFamily="34" charset="0"/>
                <a:cs typeface="Tahoma" panose="020B0604030504040204" pitchFamily="34" charset="0"/>
              </a:rPr>
              <a:t>Racism</a:t>
            </a:r>
          </a:p>
          <a:p>
            <a:pPr marL="1143000" indent="-1143000" algn="l">
              <a:buFont typeface="Arial" panose="020B0604020202020204" pitchFamily="34" charset="0"/>
              <a:buChar char="•"/>
            </a:pPr>
            <a:r>
              <a:rPr lang="en-US" sz="17600" b="1" dirty="0">
                <a:solidFill>
                  <a:srgbClr val="006666"/>
                </a:solidFill>
                <a:latin typeface="Tahoma" panose="020B0604030504040204" pitchFamily="34" charset="0"/>
                <a:ea typeface="Tahoma" panose="020B0604030504040204" pitchFamily="34" charset="0"/>
                <a:cs typeface="Tahoma" panose="020B0604030504040204" pitchFamily="34" charset="0"/>
              </a:rPr>
              <a:t>M</a:t>
            </a:r>
            <a:r>
              <a:rPr lang="en-US" sz="20000" b="1" dirty="0">
                <a:solidFill>
                  <a:srgbClr val="006666"/>
                </a:solidFill>
                <a:latin typeface="Tahoma" panose="020B0604030504040204" pitchFamily="34" charset="0"/>
                <a:ea typeface="Tahoma" panose="020B0604030504040204" pitchFamily="34" charset="0"/>
                <a:cs typeface="Tahoma" panose="020B0604030504040204" pitchFamily="34" charset="0"/>
              </a:rPr>
              <a:t>asonry</a:t>
            </a:r>
          </a:p>
          <a:p>
            <a:pPr marL="1143000" indent="-1143000" algn="l">
              <a:buFont typeface="Arial" panose="020B0604020202020204" pitchFamily="34" charset="0"/>
              <a:buChar char="•"/>
            </a:pPr>
            <a:r>
              <a:rPr lang="en-US" sz="20000" b="1" dirty="0">
                <a:solidFill>
                  <a:srgbClr val="FF6600"/>
                </a:solidFill>
                <a:latin typeface="Tahoma" panose="020B0604030504040204" pitchFamily="34" charset="0"/>
                <a:ea typeface="Tahoma" panose="020B0604030504040204" pitchFamily="34" charset="0"/>
                <a:cs typeface="Tahoma" panose="020B0604030504040204" pitchFamily="34" charset="0"/>
              </a:rPr>
              <a:t>Rock </a:t>
            </a:r>
          </a:p>
          <a:p>
            <a:pPr algn="l"/>
            <a:r>
              <a:rPr lang="en-US" sz="20000" b="1" dirty="0">
                <a:solidFill>
                  <a:srgbClr val="FF6600"/>
                </a:solidFill>
                <a:latin typeface="Tahoma" panose="020B0604030504040204" pitchFamily="34" charset="0"/>
                <a:ea typeface="Tahoma" panose="020B0604030504040204" pitchFamily="34" charset="0"/>
                <a:cs typeface="Tahoma" panose="020B0604030504040204" pitchFamily="34" charset="0"/>
              </a:rPr>
              <a:t>      concerts</a:t>
            </a:r>
          </a:p>
          <a:p>
            <a:pPr algn="l"/>
            <a:endParaRPr lang="en-US" sz="13200" b="1" dirty="0">
              <a:solidFill>
                <a:srgbClr val="990000"/>
              </a:solidFill>
              <a:latin typeface="Tahoma" panose="020B0604030504040204" pitchFamily="34" charset="0"/>
              <a:ea typeface="Tahoma" panose="020B0604030504040204" pitchFamily="34" charset="0"/>
              <a:cs typeface="Tahoma" panose="020B0604030504040204" pitchFamily="34" charset="0"/>
            </a:endParaRPr>
          </a:p>
          <a:p>
            <a:pPr algn="l"/>
            <a:endParaRPr lang="en-US" sz="14400" b="1" dirty="0">
              <a:latin typeface="Tahoma" panose="020B0604030504040204" pitchFamily="34" charset="0"/>
              <a:ea typeface="Tahoma" panose="020B0604030504040204" pitchFamily="34" charset="0"/>
              <a:cs typeface="Tahoma" panose="020B0604030504040204" pitchFamily="34" charset="0"/>
            </a:endParaRPr>
          </a:p>
          <a:p>
            <a:pPr algn="l"/>
            <a:endParaRPr lang="en-US" sz="52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r>
              <a:rPr lang="en-US" sz="4000" b="1" dirty="0">
                <a:latin typeface="Tahoma" panose="020B0604030504040204" pitchFamily="34" charset="0"/>
                <a:ea typeface="Tahoma" panose="020B0604030504040204" pitchFamily="34" charset="0"/>
                <a:cs typeface="Tahoma" panose="020B0604030504040204" pitchFamily="34" charset="0"/>
              </a:rPr>
              <a:t> </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6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1" y="3429000"/>
            <a:ext cx="4072484" cy="3048000"/>
          </a:xfrm>
          <a:prstGeom prst="rect">
            <a:avLst/>
          </a:prstGeom>
        </p:spPr>
      </p:pic>
    </p:spTree>
    <p:extLst>
      <p:ext uri="{BB962C8B-B14F-4D97-AF65-F5344CB8AC3E}">
        <p14:creationId xmlns:p14="http://schemas.microsoft.com/office/powerpoint/2010/main" val="209191666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18 </a:t>
            </a:r>
            <a:r>
              <a:rPr lang="en-US" sz="9600" b="1" dirty="0" err="1" smtClean="0">
                <a:latin typeface="Tahoma" panose="020B0604030504040204" pitchFamily="34" charset="0"/>
                <a:ea typeface="Tahoma" panose="020B0604030504040204" pitchFamily="34" charset="0"/>
                <a:cs typeface="Tahoma" panose="020B0604030504040204" pitchFamily="34" charset="0"/>
              </a:rPr>
              <a:t>INTENEDED</a:t>
            </a:r>
            <a:r>
              <a:rPr lang="en-US" sz="9600" b="1" dirty="0" smtClean="0">
                <a:latin typeface="Tahoma" panose="020B0604030504040204" pitchFamily="34" charset="0"/>
                <a:ea typeface="Tahoma" panose="020B0604030504040204" pitchFamily="34" charset="0"/>
                <a:cs typeface="Tahoma" panose="020B0604030504040204" pitchFamily="34" charset="0"/>
              </a:rPr>
              <a:t> &amp; UNINTENDED CONSEQUENCES</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697298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4140" y="3475562"/>
            <a:ext cx="4267200" cy="23477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746" y="585538"/>
            <a:ext cx="7849269" cy="2388567"/>
          </a:xfrm>
          <a:prstGeom prst="rect">
            <a:avLst/>
          </a:prstGeom>
        </p:spPr>
      </p:pic>
    </p:spTree>
    <p:extLst>
      <p:ext uri="{BB962C8B-B14F-4D97-AF65-F5344CB8AC3E}">
        <p14:creationId xmlns:p14="http://schemas.microsoft.com/office/powerpoint/2010/main" val="34442645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6568"/>
            <a:ext cx="12192000" cy="6641432"/>
          </a:xfrm>
        </p:spPr>
        <p:txBody>
          <a:bodyPr>
            <a:normAutofit/>
          </a:bodyPr>
          <a:lstStyle/>
          <a:p>
            <a:pPr marL="0" indent="0" algn="ctr">
              <a:buNone/>
            </a:pPr>
            <a:r>
              <a:rPr lang="en-US" sz="4000" b="1" dirty="0" smtClean="0">
                <a:solidFill>
                  <a:srgbClr val="FF0000"/>
                </a:solidFill>
                <a:latin typeface="Tahoma" pitchFamily="34" charset="0"/>
                <a:ea typeface="Tahoma" pitchFamily="34" charset="0"/>
                <a:cs typeface="Tahoma" pitchFamily="34" charset="0"/>
              </a:rPr>
              <a:t>INTENTION-UNINTENTIONAL</a:t>
            </a:r>
            <a:r>
              <a:rPr lang="en-US" sz="4000" b="1" dirty="0" smtClean="0">
                <a:latin typeface="Tahoma" pitchFamily="34" charset="0"/>
                <a:ea typeface="Tahoma" pitchFamily="34" charset="0"/>
                <a:cs typeface="Tahoma" pitchFamily="34" charset="0"/>
              </a:rPr>
              <a:t> </a:t>
            </a:r>
          </a:p>
          <a:p>
            <a:pPr marL="0" indent="0">
              <a:buNone/>
            </a:pPr>
            <a:r>
              <a:rPr lang="en-US" sz="4000" b="1" dirty="0" smtClean="0">
                <a:latin typeface="Tahoma" pitchFamily="34" charset="0"/>
                <a:ea typeface="Tahoma" pitchFamily="34" charset="0"/>
                <a:cs typeface="Tahoma" pitchFamily="34" charset="0"/>
              </a:rPr>
              <a:t>      Wells Fargo bank employee cross-selling bonus pay campaign</a:t>
            </a:r>
          </a:p>
          <a:p>
            <a:pPr marL="0" indent="0">
              <a:buNone/>
            </a:pPr>
            <a:endParaRPr lang="en-US" sz="4000" b="1" dirty="0" smtClean="0">
              <a:latin typeface="Tahoma" pitchFamily="34" charset="0"/>
              <a:ea typeface="Tahoma" pitchFamily="34" charset="0"/>
              <a:cs typeface="Tahoma" pitchFamily="34" charset="0"/>
            </a:endParaRPr>
          </a:p>
          <a:p>
            <a:pPr marL="0" indent="0">
              <a:buNone/>
            </a:pPr>
            <a:r>
              <a:rPr lang="en-US" sz="4000" b="1" dirty="0">
                <a:latin typeface="Tahoma" pitchFamily="34" charset="0"/>
                <a:ea typeface="Tahoma" pitchFamily="34" charset="0"/>
                <a:cs typeface="Tahoma" pitchFamily="34" charset="0"/>
              </a:rPr>
              <a:t> </a:t>
            </a:r>
            <a:r>
              <a:rPr lang="en-US" sz="4000" b="1" dirty="0" smtClean="0">
                <a:latin typeface="Tahoma" pitchFamily="34" charset="0"/>
                <a:ea typeface="Tahoma" pitchFamily="34" charset="0"/>
                <a:cs typeface="Tahoma" pitchFamily="34" charset="0"/>
              </a:rPr>
              <a:t>      Dallas Cowboys </a:t>
            </a:r>
            <a:r>
              <a:rPr lang="en-US" sz="4000" b="1" dirty="0" err="1" smtClean="0">
                <a:latin typeface="Tahoma" pitchFamily="34" charset="0"/>
                <a:ea typeface="Tahoma" pitchFamily="34" charset="0"/>
                <a:cs typeface="Tahoma" pitchFamily="34" charset="0"/>
              </a:rPr>
              <a:t>Dac</a:t>
            </a:r>
            <a:r>
              <a:rPr lang="en-US" sz="4000" b="1" dirty="0" smtClean="0">
                <a:latin typeface="Tahoma" pitchFamily="34" charset="0"/>
                <a:ea typeface="Tahoma" pitchFamily="34" charset="0"/>
                <a:cs typeface="Tahoma" pitchFamily="34" charset="0"/>
              </a:rPr>
              <a:t> Prescott</a:t>
            </a:r>
          </a:p>
          <a:p>
            <a:pPr marL="0" indent="0">
              <a:buNone/>
            </a:pPr>
            <a:r>
              <a:rPr lang="en-US" sz="4000" b="1" dirty="0">
                <a:latin typeface="Tahoma" pitchFamily="34" charset="0"/>
                <a:ea typeface="Tahoma" pitchFamily="34" charset="0"/>
                <a:cs typeface="Tahoma" pitchFamily="34" charset="0"/>
              </a:rPr>
              <a:t> </a:t>
            </a:r>
            <a:r>
              <a:rPr lang="en-US" sz="4000" b="1" dirty="0" smtClean="0">
                <a:latin typeface="Tahoma" pitchFamily="34" charset="0"/>
                <a:ea typeface="Tahoma" pitchFamily="34" charset="0"/>
                <a:cs typeface="Tahoma" pitchFamily="34" charset="0"/>
              </a:rPr>
              <a:t>      </a:t>
            </a:r>
          </a:p>
          <a:p>
            <a:pPr marL="0" indent="0">
              <a:buNone/>
            </a:pPr>
            <a:r>
              <a:rPr lang="en-US" sz="4000" b="1" dirty="0" smtClean="0">
                <a:solidFill>
                  <a:srgbClr val="0033CC"/>
                </a:solidFill>
                <a:latin typeface="Tahoma" pitchFamily="34" charset="0"/>
                <a:ea typeface="Tahoma" pitchFamily="34" charset="0"/>
                <a:cs typeface="Tahoma" pitchFamily="34" charset="0"/>
              </a:rPr>
              <a:t>      </a:t>
            </a:r>
            <a:r>
              <a:rPr lang="en-US" sz="4000" b="1" dirty="0" smtClean="0">
                <a:latin typeface="Tahoma" pitchFamily="34" charset="0"/>
                <a:ea typeface="Tahoma" pitchFamily="34" charset="0"/>
                <a:cs typeface="Tahoma" pitchFamily="34" charset="0"/>
              </a:rPr>
              <a:t>VW pollution cover-up</a:t>
            </a:r>
          </a:p>
          <a:p>
            <a:pPr marL="0" indent="0">
              <a:buNone/>
            </a:pPr>
            <a:endParaRPr lang="en-US" sz="4000" b="1" dirty="0">
              <a:latin typeface="Tahoma" pitchFamily="34" charset="0"/>
              <a:ea typeface="Tahoma" pitchFamily="34" charset="0"/>
              <a:cs typeface="Tahoma" pitchFamily="34" charset="0"/>
            </a:endParaRPr>
          </a:p>
          <a:p>
            <a:pPr marL="0" indent="0">
              <a:buNone/>
            </a:pPr>
            <a:r>
              <a:rPr lang="en-US" sz="4000" b="1" dirty="0" smtClean="0">
                <a:latin typeface="Tahoma" pitchFamily="34" charset="0"/>
                <a:ea typeface="Tahoma" pitchFamily="34" charset="0"/>
                <a:cs typeface="Tahoma" pitchFamily="34" charset="0"/>
              </a:rPr>
              <a:t>       Hillary vs. Donald</a:t>
            </a:r>
          </a:p>
          <a:p>
            <a:pPr marL="0" indent="0">
              <a:buNone/>
            </a:pPr>
            <a:endParaRPr lang="en-US" sz="4000" b="1" dirty="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endParaRPr lang="en-US" sz="4000" b="1" dirty="0" smtClean="0">
              <a:solidFill>
                <a:srgbClr val="0033CC"/>
              </a:solidFill>
              <a:latin typeface="Tahoma" pitchFamily="34" charset="0"/>
              <a:ea typeface="Tahoma" pitchFamily="34" charset="0"/>
              <a:cs typeface="Tahoma" pitchFamily="34" charset="0"/>
            </a:endParaRPr>
          </a:p>
          <a:p>
            <a:pPr marL="0" indent="0">
              <a:buNone/>
            </a:pPr>
            <a:endParaRPr lang="en-US" sz="4000" b="1" dirty="0" smtClean="0">
              <a:solidFill>
                <a:srgbClr val="006600"/>
              </a:solidFill>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endParaRPr lang="en-US" sz="40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pic>
        <p:nvPicPr>
          <p:cNvPr id="1028" name="Picture 4" descr="C:\Users\Phil\AppData\Local\Microsoft\Windows\Temporary Internet Files\Content.IE5\2NT5GBSB\120px-Emoticon_frown.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34" y="793554"/>
            <a:ext cx="625343" cy="62534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Phil\AppData\Local\Microsoft\Windows\Temporary Internet Files\Content.IE5\EY7U6XT0\OksEX[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2629" y="4771652"/>
            <a:ext cx="3394379" cy="18048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Phil\AppData\Local\Microsoft\Windows\Temporary Internet Files\Content.IE5\EY7U6XT0\120px-Smiley_Fac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30" y="2517732"/>
            <a:ext cx="1254016" cy="7785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Phil\AppData\Local\Microsoft\Windows\Temporary Internet Files\Content.IE5\2NT5GBSB\120px-Emoticon_frown.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06" y="4146309"/>
            <a:ext cx="625343" cy="6253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Phil\AppData\Local\Microsoft\Windows\Temporary Internet Files\Content.IE5\EY7U6XT0\120px-Smiley_Fac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03" y="5482038"/>
            <a:ext cx="1254016" cy="77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85691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fontScale="92500" lnSpcReduction="20000"/>
          </a:bodyPr>
          <a:lstStyle/>
          <a:p>
            <a:pPr marL="0" indent="0" algn="ctr">
              <a:buNone/>
            </a:pPr>
            <a:r>
              <a:rPr lang="en-US" sz="5200" b="1" dirty="0" smtClean="0">
                <a:solidFill>
                  <a:srgbClr val="FF0066"/>
                </a:solidFill>
                <a:latin typeface="Tahoma" pitchFamily="34" charset="0"/>
                <a:ea typeface="Tahoma" pitchFamily="34" charset="0"/>
                <a:cs typeface="Tahoma" pitchFamily="34" charset="0"/>
              </a:rPr>
              <a:t>UNINTENTIONAL CONSEQUENCES</a:t>
            </a:r>
          </a:p>
          <a:p>
            <a:pPr>
              <a:buFont typeface="Wingdings" panose="05000000000000000000" pitchFamily="2" charset="2"/>
              <a:buChar char="q"/>
            </a:pPr>
            <a:r>
              <a:rPr lang="en-US" sz="6000" b="1" dirty="0" smtClean="0">
                <a:solidFill>
                  <a:srgbClr val="0033CC"/>
                </a:solidFill>
                <a:latin typeface="Tahoma" pitchFamily="34" charset="0"/>
                <a:ea typeface="Tahoma" pitchFamily="34" charset="0"/>
                <a:cs typeface="Tahoma" pitchFamily="34" charset="0"/>
              </a:rPr>
              <a:t>Nationwide product recalls</a:t>
            </a:r>
          </a:p>
          <a:p>
            <a:pPr>
              <a:buFont typeface="Wingdings" panose="05000000000000000000" pitchFamily="2" charset="2"/>
              <a:buChar char="q"/>
            </a:pPr>
            <a:r>
              <a:rPr lang="en-US" sz="6000" b="1" dirty="0" smtClean="0">
                <a:solidFill>
                  <a:srgbClr val="33CC33"/>
                </a:solidFill>
                <a:latin typeface="Tahoma" pitchFamily="34" charset="0"/>
                <a:ea typeface="Tahoma" pitchFamily="34" charset="0"/>
                <a:cs typeface="Tahoma" pitchFamily="34" charset="0"/>
              </a:rPr>
              <a:t>Class-action suits </a:t>
            </a:r>
          </a:p>
          <a:p>
            <a:pPr>
              <a:buFont typeface="Wingdings" panose="05000000000000000000" pitchFamily="2" charset="2"/>
              <a:buChar char="q"/>
            </a:pPr>
            <a:r>
              <a:rPr lang="en-US" sz="6000" b="1" dirty="0" smtClean="0">
                <a:solidFill>
                  <a:srgbClr val="CC0099"/>
                </a:solidFill>
                <a:latin typeface="Tahoma" pitchFamily="34" charset="0"/>
                <a:ea typeface="Tahoma" pitchFamily="34" charset="0"/>
                <a:cs typeface="Tahoma" pitchFamily="34" charset="0"/>
              </a:rPr>
              <a:t>Negative reviews/ratings on social media consumer review sites</a:t>
            </a:r>
          </a:p>
          <a:p>
            <a:pPr>
              <a:buFont typeface="Wingdings" panose="05000000000000000000" pitchFamily="2" charset="2"/>
              <a:buChar char="q"/>
            </a:pPr>
            <a:r>
              <a:rPr lang="en-US" sz="6000" b="1" dirty="0" smtClean="0">
                <a:solidFill>
                  <a:srgbClr val="008080"/>
                </a:solidFill>
                <a:latin typeface="Tahoma" pitchFamily="34" charset="0"/>
                <a:ea typeface="Tahoma" pitchFamily="34" charset="0"/>
                <a:cs typeface="Tahoma" pitchFamily="34" charset="0"/>
              </a:rPr>
              <a:t>Blitz PR campaigns to counteract company image damage</a:t>
            </a:r>
          </a:p>
          <a:p>
            <a:pPr marL="0" indent="0">
              <a:buNone/>
            </a:pPr>
            <a:endParaRPr lang="en-US" sz="3600" b="1" dirty="0" smtClean="0">
              <a:solidFill>
                <a:srgbClr val="006600"/>
              </a:solidFill>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7911692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fontScale="70000" lnSpcReduction="20000"/>
          </a:bodyPr>
          <a:lstStyle/>
          <a:p>
            <a:pPr marL="0" indent="0">
              <a:buNone/>
            </a:pPr>
            <a:r>
              <a:rPr lang="en-US" sz="7500" b="1" dirty="0">
                <a:solidFill>
                  <a:srgbClr val="FF0000"/>
                </a:solidFill>
                <a:latin typeface="Tahoma" pitchFamily="34" charset="0"/>
                <a:ea typeface="Tahoma" pitchFamily="34" charset="0"/>
                <a:cs typeface="Tahoma" pitchFamily="34" charset="0"/>
              </a:rPr>
              <a:t>REACTIVE </a:t>
            </a:r>
            <a:r>
              <a:rPr lang="en-US" sz="7500" b="1" dirty="0" smtClean="0">
                <a:solidFill>
                  <a:srgbClr val="FF0000"/>
                </a:solidFill>
                <a:latin typeface="Tahoma" pitchFamily="34" charset="0"/>
                <a:ea typeface="Tahoma" pitchFamily="34" charset="0"/>
                <a:cs typeface="Tahoma" pitchFamily="34" charset="0"/>
              </a:rPr>
              <a:t>U-C: </a:t>
            </a:r>
            <a:r>
              <a:rPr lang="en-US" sz="7500" b="1" dirty="0">
                <a:solidFill>
                  <a:srgbClr val="0033CC"/>
                </a:solidFill>
                <a:latin typeface="Tahoma" pitchFamily="34" charset="0"/>
                <a:ea typeface="Tahoma" pitchFamily="34" charset="0"/>
                <a:cs typeface="Tahoma" pitchFamily="34" charset="0"/>
              </a:rPr>
              <a:t>P</a:t>
            </a:r>
            <a:r>
              <a:rPr lang="en-US" sz="7500" b="1" dirty="0" smtClean="0">
                <a:solidFill>
                  <a:srgbClr val="0033CC"/>
                </a:solidFill>
                <a:latin typeface="Tahoma" pitchFamily="34" charset="0"/>
                <a:ea typeface="Tahoma" pitchFamily="34" charset="0"/>
                <a:cs typeface="Tahoma" pitchFamily="34" charset="0"/>
              </a:rPr>
              <a:t>aying the price of operations incompetency or honest mistakes</a:t>
            </a:r>
            <a:r>
              <a:rPr lang="en-US" sz="7500" b="1" dirty="0" smtClean="0">
                <a:latin typeface="Tahoma" pitchFamily="34" charset="0"/>
                <a:ea typeface="Tahoma" pitchFamily="34" charset="0"/>
                <a:cs typeface="Tahoma" pitchFamily="34" charset="0"/>
              </a:rPr>
              <a:t>:</a:t>
            </a:r>
            <a:r>
              <a:rPr lang="en-US" sz="7500" b="1" dirty="0">
                <a:latin typeface="Tahoma" pitchFamily="34" charset="0"/>
                <a:ea typeface="Tahoma" pitchFamily="34" charset="0"/>
                <a:cs typeface="Tahoma" pitchFamily="34" charset="0"/>
              </a:rPr>
              <a:t> </a:t>
            </a:r>
            <a:r>
              <a:rPr lang="en-US" sz="7500" b="1" dirty="0" smtClean="0">
                <a:latin typeface="Tahoma" pitchFamily="34" charset="0"/>
                <a:ea typeface="Tahoma" pitchFamily="34" charset="0"/>
                <a:cs typeface="Tahoma" pitchFamily="34" charset="0"/>
              </a:rPr>
              <a:t>Chipotle; Blue Bell; car recalls; Samsung exploding phones  </a:t>
            </a:r>
          </a:p>
          <a:p>
            <a:pPr marL="0" indent="0">
              <a:buNone/>
            </a:pPr>
            <a:r>
              <a:rPr lang="en-US" sz="7500" b="1" dirty="0" smtClean="0">
                <a:solidFill>
                  <a:srgbClr val="FF0000"/>
                </a:solidFill>
                <a:latin typeface="Tahoma" pitchFamily="34" charset="0"/>
                <a:ea typeface="Tahoma" pitchFamily="34" charset="0"/>
                <a:cs typeface="Tahoma" pitchFamily="34" charset="0"/>
              </a:rPr>
              <a:t>PROACTIVE U-C: </a:t>
            </a:r>
            <a:r>
              <a:rPr lang="en-US" sz="7500" b="1" dirty="0" smtClean="0">
                <a:solidFill>
                  <a:srgbClr val="0033CC"/>
                </a:solidFill>
                <a:latin typeface="Tahoma" pitchFamily="34" charset="0"/>
                <a:ea typeface="Tahoma" pitchFamily="34" charset="0"/>
                <a:cs typeface="Tahoma" pitchFamily="34" charset="0"/>
              </a:rPr>
              <a:t>Paying the penalty of wonton org exploitation</a:t>
            </a:r>
            <a:r>
              <a:rPr lang="en-US" sz="7500" b="1" dirty="0" smtClean="0">
                <a:latin typeface="Tahoma" pitchFamily="34" charset="0"/>
                <a:ea typeface="Tahoma" pitchFamily="34" charset="0"/>
                <a:cs typeface="Tahoma" pitchFamily="34" charset="0"/>
              </a:rPr>
              <a:t>: Mylan/</a:t>
            </a:r>
            <a:r>
              <a:rPr lang="en-US" sz="7500" b="1" dirty="0" err="1" smtClean="0">
                <a:latin typeface="Tahoma" pitchFamily="34" charset="0"/>
                <a:ea typeface="Tahoma" pitchFamily="34" charset="0"/>
                <a:cs typeface="Tahoma" pitchFamily="34" charset="0"/>
              </a:rPr>
              <a:t>Epipen</a:t>
            </a:r>
            <a:r>
              <a:rPr lang="en-US" sz="7500" b="1" dirty="0" smtClean="0">
                <a:latin typeface="Tahoma" pitchFamily="34" charset="0"/>
                <a:ea typeface="Tahoma" pitchFamily="34" charset="0"/>
                <a:cs typeface="Tahoma" pitchFamily="34" charset="0"/>
              </a:rPr>
              <a:t>; Wells Fargo Bank; Volkswagen; mid-2000s mortgage scams; drug dealer arrests; NFL</a:t>
            </a:r>
            <a:endParaRPr lang="en-US" sz="7500" b="1" dirty="0" smtClean="0">
              <a:solidFill>
                <a:srgbClr val="FF0000"/>
              </a:solidFill>
              <a:latin typeface="Tahoma" pitchFamily="34" charset="0"/>
              <a:ea typeface="Tahoma" pitchFamily="34" charset="0"/>
              <a:cs typeface="Tahoma" pitchFamily="34" charset="0"/>
            </a:endParaRPr>
          </a:p>
          <a:p>
            <a:pPr marL="0" indent="0">
              <a:buNone/>
            </a:pPr>
            <a:r>
              <a:rPr lang="en-US" sz="5400" b="1" dirty="0" smtClean="0">
                <a:solidFill>
                  <a:srgbClr val="FF0000"/>
                </a:solidFill>
                <a:latin typeface="Tahoma" pitchFamily="34" charset="0"/>
                <a:ea typeface="Tahoma" pitchFamily="34" charset="0"/>
                <a:cs typeface="Tahoma" pitchFamily="34" charset="0"/>
              </a:rPr>
              <a:t> </a:t>
            </a:r>
          </a:p>
          <a:p>
            <a:pPr marL="0" indent="0">
              <a:buNone/>
            </a:pPr>
            <a:endParaRPr lang="en-US" sz="40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466346"/>
            <a:ext cx="12200020" cy="1391653"/>
          </a:xfrm>
          <a:prstGeom prst="rect">
            <a:avLst/>
          </a:prstGeom>
        </p:spPr>
      </p:pic>
    </p:spTree>
    <p:extLst>
      <p:ext uri="{BB962C8B-B14F-4D97-AF65-F5344CB8AC3E}">
        <p14:creationId xmlns:p14="http://schemas.microsoft.com/office/powerpoint/2010/main" val="38048211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2504"/>
            <a:ext cx="12192000" cy="6665495"/>
          </a:xfrm>
        </p:spPr>
        <p:txBody>
          <a:bodyPr>
            <a:normAutofit fontScale="92500" lnSpcReduction="20000"/>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CORE CAUSES OF U-C</a:t>
            </a:r>
          </a:p>
          <a:p>
            <a:pPr>
              <a:buFont typeface="Wingdings" panose="05000000000000000000" pitchFamily="2" charset="2"/>
              <a:buChar char="q"/>
            </a:pPr>
            <a:r>
              <a:rPr lang="en-US" sz="7800" b="1" dirty="0" smtClean="0">
                <a:solidFill>
                  <a:srgbClr val="0033CC"/>
                </a:solidFill>
                <a:latin typeface="Tahoma" pitchFamily="34" charset="0"/>
                <a:ea typeface="Tahoma" pitchFamily="34" charset="0"/>
                <a:cs typeface="Tahoma" pitchFamily="34" charset="0"/>
              </a:rPr>
              <a:t>Amoral org culture</a:t>
            </a:r>
          </a:p>
          <a:p>
            <a:pPr>
              <a:buFont typeface="Wingdings" panose="05000000000000000000" pitchFamily="2" charset="2"/>
              <a:buChar char="q"/>
            </a:pPr>
            <a:r>
              <a:rPr lang="en-US" sz="7800" b="1" dirty="0" smtClean="0">
                <a:solidFill>
                  <a:srgbClr val="C00000"/>
                </a:solidFill>
                <a:latin typeface="Tahoma" pitchFamily="34" charset="0"/>
                <a:ea typeface="Tahoma" pitchFamily="34" charset="0"/>
                <a:cs typeface="Tahoma" pitchFamily="34" charset="0"/>
              </a:rPr>
              <a:t>Executive disengagement from </a:t>
            </a:r>
            <a:r>
              <a:rPr lang="en-US" sz="7800" b="1" dirty="0" err="1" smtClean="0">
                <a:solidFill>
                  <a:srgbClr val="C00000"/>
                </a:solidFill>
                <a:latin typeface="Tahoma" pitchFamily="34" charset="0"/>
                <a:ea typeface="Tahoma" pitchFamily="34" charset="0"/>
                <a:cs typeface="Tahoma" pitchFamily="34" charset="0"/>
              </a:rPr>
              <a:t>ICONs</a:t>
            </a:r>
            <a:r>
              <a:rPr lang="en-US" sz="7800" b="1" dirty="0" smtClean="0">
                <a:solidFill>
                  <a:srgbClr val="C00000"/>
                </a:solidFill>
                <a:latin typeface="Tahoma" pitchFamily="34" charset="0"/>
                <a:ea typeface="Tahoma" pitchFamily="34" charset="0"/>
                <a:cs typeface="Tahoma" pitchFamily="34" charset="0"/>
              </a:rPr>
              <a:t> &amp; </a:t>
            </a:r>
            <a:r>
              <a:rPr lang="en-US" sz="7800" b="1" dirty="0" err="1" smtClean="0">
                <a:solidFill>
                  <a:srgbClr val="C00000"/>
                </a:solidFill>
                <a:latin typeface="Tahoma" pitchFamily="34" charset="0"/>
                <a:ea typeface="Tahoma" pitchFamily="34" charset="0"/>
                <a:cs typeface="Tahoma" pitchFamily="34" charset="0"/>
              </a:rPr>
              <a:t>ECONs</a:t>
            </a:r>
            <a:endParaRPr lang="en-US" sz="7800" b="1" dirty="0" smtClean="0">
              <a:solidFill>
                <a:srgbClr val="C0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7800" b="1" dirty="0" smtClean="0">
                <a:solidFill>
                  <a:srgbClr val="33CC33"/>
                </a:solidFill>
                <a:latin typeface="Tahoma" pitchFamily="34" charset="0"/>
                <a:ea typeface="Tahoma" pitchFamily="34" charset="0"/>
                <a:cs typeface="Tahoma" pitchFamily="34" charset="0"/>
              </a:rPr>
              <a:t>Lack of org 360 feedback</a:t>
            </a:r>
          </a:p>
          <a:p>
            <a:pPr>
              <a:buFont typeface="Wingdings" panose="05000000000000000000" pitchFamily="2" charset="2"/>
              <a:buChar char="q"/>
            </a:pPr>
            <a:r>
              <a:rPr lang="en-US" sz="7800" b="1" dirty="0" smtClean="0">
                <a:solidFill>
                  <a:srgbClr val="7030A0"/>
                </a:solidFill>
                <a:latin typeface="Tahoma" pitchFamily="34" charset="0"/>
                <a:ea typeface="Tahoma" pitchFamily="34" charset="0"/>
                <a:cs typeface="Tahoma" pitchFamily="34" charset="0"/>
              </a:rPr>
              <a:t>Empire-building</a:t>
            </a:r>
          </a:p>
          <a:p>
            <a:pPr marL="0" indent="0">
              <a:buNone/>
            </a:pPr>
            <a:endParaRPr lang="en-US" sz="5200" b="1" dirty="0" smtClean="0">
              <a:latin typeface="Tahoma" pitchFamily="34" charset="0"/>
              <a:ea typeface="Tahoma" pitchFamily="34" charset="0"/>
              <a:cs typeface="Tahoma" pitchFamily="34" charset="0"/>
            </a:endParaRPr>
          </a:p>
          <a:p>
            <a:pPr marL="0" indent="0">
              <a:buNone/>
            </a:pPr>
            <a:endParaRPr lang="en-US" sz="52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35479524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442"/>
            <a:ext cx="12192000" cy="6689558"/>
          </a:xfrm>
        </p:spPr>
        <p:txBody>
          <a:bodyPr>
            <a:normAutofit fontScale="92500" lnSpcReduction="20000"/>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U-C PREVENTIVE MAINTENANCE</a:t>
            </a:r>
          </a:p>
          <a:p>
            <a:pPr>
              <a:buFont typeface="Wingdings" panose="05000000000000000000" pitchFamily="2" charset="2"/>
              <a:buChar char="q"/>
            </a:pPr>
            <a:r>
              <a:rPr lang="en-US" sz="5800" b="1" dirty="0" smtClean="0">
                <a:solidFill>
                  <a:srgbClr val="7030A0"/>
                </a:solidFill>
                <a:latin typeface="Tahoma" pitchFamily="34" charset="0"/>
                <a:ea typeface="Tahoma" pitchFamily="34" charset="0"/>
                <a:cs typeface="Tahoma" pitchFamily="34" charset="0"/>
              </a:rPr>
              <a:t>Insurance/bonding</a:t>
            </a:r>
            <a:endParaRPr lang="en-US" sz="5200" b="1" dirty="0" smtClean="0">
              <a:solidFill>
                <a:srgbClr val="7030A0"/>
              </a:solidFill>
              <a:latin typeface="Tahoma" pitchFamily="34" charset="0"/>
              <a:ea typeface="Tahoma" pitchFamily="34" charset="0"/>
              <a:cs typeface="Tahoma" pitchFamily="34" charset="0"/>
            </a:endParaRPr>
          </a:p>
          <a:p>
            <a:pPr>
              <a:buFont typeface="Wingdings" panose="05000000000000000000" pitchFamily="2" charset="2"/>
              <a:buChar char="q"/>
            </a:pPr>
            <a:r>
              <a:rPr lang="en-US" sz="5800" b="1" dirty="0" smtClean="0">
                <a:solidFill>
                  <a:srgbClr val="0033CC"/>
                </a:solidFill>
                <a:latin typeface="Tahoma" pitchFamily="34" charset="0"/>
                <a:ea typeface="Tahoma" pitchFamily="34" charset="0"/>
                <a:cs typeface="Tahoma" pitchFamily="34" charset="0"/>
              </a:rPr>
              <a:t>Ops scenario mapping</a:t>
            </a:r>
          </a:p>
          <a:p>
            <a:pPr>
              <a:buFont typeface="Wingdings" panose="05000000000000000000" pitchFamily="2" charset="2"/>
              <a:buChar char="q"/>
            </a:pPr>
            <a:r>
              <a:rPr lang="en-US" sz="5800" b="1" dirty="0" smtClean="0">
                <a:solidFill>
                  <a:srgbClr val="993300"/>
                </a:solidFill>
                <a:latin typeface="Tahoma" pitchFamily="34" charset="0"/>
                <a:ea typeface="Tahoma" pitchFamily="34" charset="0"/>
                <a:cs typeface="Tahoma" pitchFamily="34" charset="0"/>
              </a:rPr>
              <a:t>Built-in 360 feedback system</a:t>
            </a:r>
          </a:p>
          <a:p>
            <a:pPr>
              <a:buFont typeface="Wingdings" panose="05000000000000000000" pitchFamily="2" charset="2"/>
              <a:buChar char="q"/>
            </a:pPr>
            <a:r>
              <a:rPr lang="en-US" sz="5800" b="1" dirty="0" smtClean="0">
                <a:solidFill>
                  <a:srgbClr val="006600"/>
                </a:solidFill>
                <a:latin typeface="Tahoma" pitchFamily="34" charset="0"/>
                <a:ea typeface="Tahoma" pitchFamily="34" charset="0"/>
                <a:cs typeface="Tahoma" pitchFamily="34" charset="0"/>
              </a:rPr>
              <a:t>Taking the A off amoral</a:t>
            </a:r>
          </a:p>
          <a:p>
            <a:pPr marL="0" indent="0" algn="ctr">
              <a:buNone/>
            </a:pPr>
            <a:endParaRPr lang="en-US" sz="4400" b="1" dirty="0" smtClean="0">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lgn="ctr">
              <a:buNone/>
            </a:pPr>
            <a:endParaRPr lang="en-US" sz="4400" b="1" dirty="0" smtClean="0">
              <a:latin typeface="Lucida Calligraphy" panose="03010101010101010101" pitchFamily="66" charset="0"/>
              <a:ea typeface="Tahoma" pitchFamily="34" charset="0"/>
              <a:cs typeface="Tahoma" pitchFamily="34" charset="0"/>
            </a:endParaRPr>
          </a:p>
          <a:p>
            <a:pPr marL="0" indent="0" algn="ctr">
              <a:buNone/>
            </a:pPr>
            <a:endParaRPr lang="en-US" sz="4400" b="1" dirty="0" smtClean="0">
              <a:latin typeface="Lucida Calligraphy" panose="03010101010101010101" pitchFamily="66" charset="0"/>
              <a:ea typeface="Tahoma" pitchFamily="34" charset="0"/>
              <a:cs typeface="Tahoma" pitchFamily="34" charset="0"/>
            </a:endParaRPr>
          </a:p>
          <a:p>
            <a:pPr marL="0" indent="0" algn="ctr">
              <a:buNone/>
            </a:pPr>
            <a:r>
              <a:rPr lang="en-US" sz="4400" b="1" dirty="0" smtClean="0">
                <a:latin typeface="Lucida Calligraphy" panose="03010101010101010101" pitchFamily="66" charset="0"/>
                <a:ea typeface="Tahoma" pitchFamily="34" charset="0"/>
                <a:cs typeface="Tahoma" pitchFamily="34" charset="0"/>
              </a:rPr>
              <a:t>What price will others pay for our gain?</a:t>
            </a:r>
            <a:endParaRPr lang="en-US" sz="4800" b="1" dirty="0" smtClean="0">
              <a:latin typeface="Lucida Calligraphy" panose="03010101010101010101" pitchFamily="66"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34333"/>
            <a:ext cx="12191999" cy="1718472"/>
          </a:xfrm>
          <a:prstGeom prst="rect">
            <a:avLst/>
          </a:prstGeom>
        </p:spPr>
      </p:pic>
    </p:spTree>
    <p:extLst>
      <p:ext uri="{BB962C8B-B14F-4D97-AF65-F5344CB8AC3E}">
        <p14:creationId xmlns:p14="http://schemas.microsoft.com/office/powerpoint/2010/main" val="2927748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88258"/>
            <a:ext cx="12006317" cy="6669741"/>
          </a:xfrm>
        </p:spPr>
        <p:txBody>
          <a:bodyPr>
            <a:noAutofit/>
          </a:bodyPr>
          <a:lstStyle/>
          <a:p>
            <a:pPr marL="0" indent="0">
              <a:buNone/>
            </a:pPr>
            <a:r>
              <a:rPr lang="en-US" sz="4200" b="1" dirty="0" smtClean="0">
                <a:solidFill>
                  <a:srgbClr val="FF0000"/>
                </a:solidFill>
                <a:latin typeface="Tahoma" pitchFamily="34" charset="0"/>
                <a:ea typeface="Tahoma" pitchFamily="34" charset="0"/>
                <a:cs typeface="Tahoma" pitchFamily="34" charset="0"/>
              </a:rPr>
              <a:t>Amoral</a:t>
            </a:r>
            <a:r>
              <a:rPr lang="en-US" sz="4200" b="1" dirty="0" smtClean="0">
                <a:latin typeface="Tahoma" pitchFamily="34" charset="0"/>
                <a:ea typeface="Tahoma" pitchFamily="34" charset="0"/>
                <a:cs typeface="Tahoma" pitchFamily="34" charset="0"/>
              </a:rPr>
              <a:t> org behavior = values-neutral (values other than the org’s not considered) actions to achieve a self-serving agenda (greater org success &amp; competitive dominance). Due to the hyper-competitive nature of capitalism in  individualism nations, it is </a:t>
            </a:r>
            <a:r>
              <a:rPr lang="en-US" sz="4200" b="1" dirty="0" smtClean="0">
                <a:solidFill>
                  <a:srgbClr val="FF0000"/>
                </a:solidFill>
                <a:latin typeface="Tahoma" pitchFamily="34" charset="0"/>
                <a:ea typeface="Tahoma" pitchFamily="34" charset="0"/>
                <a:cs typeface="Tahoma" pitchFamily="34" charset="0"/>
              </a:rPr>
              <a:t>necessary</a:t>
            </a:r>
            <a:r>
              <a:rPr lang="en-US" sz="4200" b="1" dirty="0" smtClean="0">
                <a:latin typeface="Tahoma" pitchFamily="34" charset="0"/>
                <a:ea typeface="Tahoma" pitchFamily="34" charset="0"/>
                <a:cs typeface="Tahoma" pitchFamily="34" charset="0"/>
              </a:rPr>
              <a:t> to put self-interest </a:t>
            </a:r>
            <a:r>
              <a:rPr lang="en-US" sz="4200" b="1" dirty="0" smtClean="0">
                <a:solidFill>
                  <a:srgbClr val="FF0000"/>
                </a:solidFill>
                <a:latin typeface="Tahoma" pitchFamily="34" charset="0"/>
                <a:ea typeface="Tahoma" pitchFamily="34" charset="0"/>
                <a:cs typeface="Tahoma" pitchFamily="34" charset="0"/>
              </a:rPr>
              <a:t>before</a:t>
            </a:r>
            <a:r>
              <a:rPr lang="en-US" sz="4200" b="1" dirty="0" smtClean="0">
                <a:latin typeface="Tahoma" pitchFamily="34" charset="0"/>
                <a:ea typeface="Tahoma" pitchFamily="34" charset="0"/>
                <a:cs typeface="Tahoma" pitchFamily="34" charset="0"/>
              </a:rPr>
              <a:t> community interests. </a:t>
            </a:r>
            <a:r>
              <a:rPr lang="en-US" sz="4200" b="1" dirty="0">
                <a:latin typeface="Tahoma" pitchFamily="34" charset="0"/>
                <a:ea typeface="Tahoma" pitchFamily="34" charset="0"/>
                <a:cs typeface="Tahoma" pitchFamily="34" charset="0"/>
              </a:rPr>
              <a:t> </a:t>
            </a:r>
            <a:r>
              <a:rPr lang="en-US" sz="4200" b="1" dirty="0" smtClean="0">
                <a:latin typeface="Tahoma" pitchFamily="34" charset="0"/>
                <a:ea typeface="Tahoma" pitchFamily="34" charset="0"/>
                <a:cs typeface="Tahoma" pitchFamily="34" charset="0"/>
              </a:rPr>
              <a:t>Government regulations are thus required to hold amoral orgs in check, since most orgs lack a true agenda of  community </a:t>
            </a:r>
            <a:r>
              <a:rPr lang="en-US" sz="4200" b="1" dirty="0" smtClean="0">
                <a:solidFill>
                  <a:srgbClr val="FF0000"/>
                </a:solidFill>
                <a:latin typeface="Tahoma" pitchFamily="34" charset="0"/>
                <a:ea typeface="Tahoma" pitchFamily="34" charset="0"/>
                <a:cs typeface="Tahoma" pitchFamily="34" charset="0"/>
              </a:rPr>
              <a:t>service</a:t>
            </a:r>
            <a:r>
              <a:rPr lang="en-US" sz="4200" b="1" dirty="0" smtClean="0">
                <a:latin typeface="Tahoma" pitchFamily="34" charset="0"/>
                <a:ea typeface="Tahoma" pitchFamily="34" charset="0"/>
                <a:cs typeface="Tahoma" pitchFamily="34" charset="0"/>
              </a:rPr>
              <a:t>.</a:t>
            </a:r>
            <a:endParaRPr lang="en-US" sz="42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2189730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a:t>
            </a:r>
            <a:r>
              <a:rPr lang="en-US" sz="11500" b="1" dirty="0" smtClean="0">
                <a:latin typeface="Tahoma" panose="020B0604030504040204" pitchFamily="34" charset="0"/>
                <a:ea typeface="Tahoma" panose="020B0604030504040204" pitchFamily="34" charset="0"/>
                <a:cs typeface="Tahoma" panose="020B0604030504040204" pitchFamily="34" charset="0"/>
              </a:rPr>
              <a:t>19 </a:t>
            </a:r>
            <a:r>
              <a:rPr lang="en-US" sz="11500" b="1" dirty="0">
                <a:latin typeface="Tahoma" panose="020B0604030504040204" pitchFamily="34" charset="0"/>
                <a:ea typeface="Tahoma" panose="020B0604030504040204" pitchFamily="34" charset="0"/>
                <a:cs typeface="Tahoma" panose="020B0604030504040204" pitchFamily="34" charset="0"/>
              </a:rPr>
              <a:t>JUDGMENT </a:t>
            </a:r>
            <a:r>
              <a:rPr lang="en-US" sz="11500" b="1" dirty="0" smtClean="0">
                <a:latin typeface="Tahoma" panose="020B0604030504040204" pitchFamily="34" charset="0"/>
                <a:ea typeface="Tahoma" panose="020B0604030504040204" pitchFamily="34" charset="0"/>
                <a:cs typeface="Tahoma" panose="020B0604030504040204" pitchFamily="34" charset="0"/>
              </a:rPr>
              <a:t>CALLS</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21075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6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5093" y="805109"/>
            <a:ext cx="4853086" cy="5186613"/>
          </a:xfrm>
          <a:prstGeom prst="rect">
            <a:avLst/>
          </a:prstGeom>
        </p:spPr>
      </p:pic>
    </p:spTree>
    <p:extLst>
      <p:ext uri="{BB962C8B-B14F-4D97-AF65-F5344CB8AC3E}">
        <p14:creationId xmlns:p14="http://schemas.microsoft.com/office/powerpoint/2010/main" val="85656651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lnSpcReduction="10000"/>
          </a:bodyPr>
          <a:lstStyle/>
          <a:p>
            <a:pPr marL="0" indent="0" algn="ctr">
              <a:buNone/>
            </a:pPr>
            <a:r>
              <a:rPr lang="en-US" sz="4800" b="1" dirty="0" smtClean="0">
                <a:solidFill>
                  <a:srgbClr val="FF0000"/>
                </a:solidFill>
                <a:latin typeface="Tahoma" pitchFamily="34" charset="0"/>
                <a:ea typeface="Tahoma" pitchFamily="34" charset="0"/>
                <a:cs typeface="Tahoma" pitchFamily="34" charset="0"/>
              </a:rPr>
              <a:t>JUDGING PROFESSIONALS</a:t>
            </a:r>
          </a:p>
          <a:p>
            <a:pPr>
              <a:buFont typeface="Wingdings" panose="05000000000000000000" pitchFamily="2" charset="2"/>
              <a:buChar char="q"/>
            </a:pPr>
            <a:r>
              <a:rPr lang="en-US" sz="6000" b="1" dirty="0" smtClean="0">
                <a:solidFill>
                  <a:srgbClr val="009900"/>
                </a:solidFill>
                <a:latin typeface="Tahoma" pitchFamily="34" charset="0"/>
                <a:ea typeface="Tahoma" pitchFamily="34" charset="0"/>
                <a:cs typeface="Tahoma" pitchFamily="34" charset="0"/>
              </a:rPr>
              <a:t>Employee staffing &amp; evaluation</a:t>
            </a:r>
          </a:p>
          <a:p>
            <a:pPr>
              <a:buFont typeface="Wingdings" panose="05000000000000000000" pitchFamily="2" charset="2"/>
              <a:buChar char="q"/>
            </a:pPr>
            <a:r>
              <a:rPr lang="en-US" sz="6000" b="1" dirty="0" smtClean="0">
                <a:solidFill>
                  <a:srgbClr val="7030A0"/>
                </a:solidFill>
                <a:latin typeface="Tahoma" pitchFamily="34" charset="0"/>
                <a:ea typeface="Tahoma" pitchFamily="34" charset="0"/>
                <a:cs typeface="Tahoma" pitchFamily="34" charset="0"/>
              </a:rPr>
              <a:t>Department budgeting </a:t>
            </a:r>
          </a:p>
          <a:p>
            <a:pPr>
              <a:buFont typeface="Wingdings" panose="05000000000000000000" pitchFamily="2" charset="2"/>
              <a:buChar char="q"/>
            </a:pPr>
            <a:r>
              <a:rPr lang="en-US" sz="6000" b="1" dirty="0" smtClean="0">
                <a:solidFill>
                  <a:srgbClr val="C00000"/>
                </a:solidFill>
                <a:latin typeface="Tahoma" pitchFamily="34" charset="0"/>
                <a:ea typeface="Tahoma" pitchFamily="34" charset="0"/>
                <a:cs typeface="Tahoma" pitchFamily="34" charset="0"/>
              </a:rPr>
              <a:t>Using global supply chains instead of domestic suppliers</a:t>
            </a:r>
          </a:p>
          <a:p>
            <a:pPr>
              <a:buFont typeface="Wingdings" panose="05000000000000000000" pitchFamily="2" charset="2"/>
              <a:buChar char="q"/>
            </a:pPr>
            <a:r>
              <a:rPr lang="en-US" sz="6000" b="1" dirty="0" smtClean="0">
                <a:solidFill>
                  <a:srgbClr val="FF0066"/>
                </a:solidFill>
                <a:latin typeface="Tahoma" pitchFamily="34" charset="0"/>
                <a:ea typeface="Tahoma" pitchFamily="34" charset="0"/>
                <a:cs typeface="Tahoma" pitchFamily="34" charset="0"/>
              </a:rPr>
              <a:t>Managing change &amp; conflict</a:t>
            </a:r>
          </a:p>
          <a:p>
            <a:pPr>
              <a:buFont typeface="Wingdings" panose="05000000000000000000" pitchFamily="2" charset="2"/>
              <a:buChar char="q"/>
            </a:pPr>
            <a:r>
              <a:rPr lang="en-US" sz="6000" b="1" dirty="0" smtClean="0">
                <a:solidFill>
                  <a:srgbClr val="FF9900"/>
                </a:solidFill>
                <a:latin typeface="Tahoma" pitchFamily="34" charset="0"/>
                <a:ea typeface="Tahoma" pitchFamily="34" charset="0"/>
                <a:cs typeface="Tahoma" pitchFamily="34" charset="0"/>
              </a:rPr>
              <a:t>Managing your career</a:t>
            </a:r>
          </a:p>
          <a:p>
            <a:pPr marL="0" indent="0">
              <a:buNone/>
            </a:pPr>
            <a:endParaRPr lang="en-US" sz="3600" b="1" dirty="0" smtClean="0">
              <a:solidFill>
                <a:srgbClr val="006600"/>
              </a:solidFill>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3487116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4800" b="1" dirty="0" smtClean="0">
                <a:solidFill>
                  <a:srgbClr val="009900"/>
                </a:solidFill>
                <a:latin typeface="Showcard Gothic" panose="04020904020102020604" pitchFamily="82" charset="0"/>
                <a:ea typeface="Tahoma" pitchFamily="34" charset="0"/>
                <a:cs typeface="Tahoma" pitchFamily="34" charset="0"/>
              </a:rPr>
              <a:t>IN JUDGMENT CALL CITY: </a:t>
            </a:r>
          </a:p>
          <a:p>
            <a:pPr marL="0" indent="0" algn="ctr">
              <a:buNone/>
            </a:pPr>
            <a:r>
              <a:rPr lang="en-US" sz="5500" b="1" dirty="0" smtClean="0">
                <a:solidFill>
                  <a:srgbClr val="0033CC"/>
                </a:solidFill>
                <a:latin typeface="Tahoma" pitchFamily="34" charset="0"/>
                <a:ea typeface="Tahoma" pitchFamily="34" charset="0"/>
                <a:cs typeface="Tahoma" pitchFamily="34" charset="0"/>
              </a:rPr>
              <a:t>Right answers, certainty, rules, </a:t>
            </a:r>
            <a:r>
              <a:rPr lang="en-US" sz="5500" b="1" dirty="0">
                <a:solidFill>
                  <a:srgbClr val="0033CC"/>
                </a:solidFill>
                <a:latin typeface="Tahoma" pitchFamily="34" charset="0"/>
                <a:ea typeface="Tahoma" pitchFamily="34" charset="0"/>
                <a:cs typeface="Tahoma" pitchFamily="34" charset="0"/>
              </a:rPr>
              <a:t> </a:t>
            </a:r>
            <a:r>
              <a:rPr lang="en-US" sz="5500" b="1" dirty="0" smtClean="0">
                <a:solidFill>
                  <a:srgbClr val="0033CC"/>
                </a:solidFill>
                <a:latin typeface="Tahoma" pitchFamily="34" charset="0"/>
                <a:ea typeface="Tahoma" pitchFamily="34" charset="0"/>
                <a:cs typeface="Tahoma" pitchFamily="34" charset="0"/>
              </a:rPr>
              <a:t>routines, formulas, &amp; </a:t>
            </a:r>
            <a:r>
              <a:rPr lang="en-US" sz="5500" b="1" dirty="0" smtClean="0">
                <a:latin typeface="Tahoma" pitchFamily="34" charset="0"/>
                <a:ea typeface="Tahoma" pitchFamily="34" charset="0"/>
                <a:cs typeface="Tahoma" pitchFamily="34" charset="0"/>
              </a:rPr>
              <a:t>black</a:t>
            </a:r>
            <a:r>
              <a:rPr lang="en-US" sz="5500" b="1" dirty="0" smtClean="0">
                <a:solidFill>
                  <a:srgbClr val="0033CC"/>
                </a:solidFill>
                <a:latin typeface="Tahoma" pitchFamily="34" charset="0"/>
                <a:ea typeface="Tahoma" pitchFamily="34" charset="0"/>
                <a:cs typeface="Tahoma" pitchFamily="34" charset="0"/>
              </a:rPr>
              <a:t>/</a:t>
            </a:r>
            <a:r>
              <a:rPr lang="en-US" sz="5500" b="1" dirty="0" smtClean="0">
                <a:solidFill>
                  <a:srgbClr val="FFFF00"/>
                </a:solidFill>
                <a:latin typeface="Tahoma" pitchFamily="34" charset="0"/>
                <a:ea typeface="Tahoma" pitchFamily="34" charset="0"/>
                <a:cs typeface="Tahoma" pitchFamily="34" charset="0"/>
              </a:rPr>
              <a:t>white</a:t>
            </a:r>
            <a:r>
              <a:rPr lang="en-US" sz="5500" b="1" dirty="0" smtClean="0">
                <a:solidFill>
                  <a:srgbClr val="0033CC"/>
                </a:solidFill>
                <a:latin typeface="Tahoma" pitchFamily="34" charset="0"/>
                <a:ea typeface="Tahoma" pitchFamily="34" charset="0"/>
                <a:cs typeface="Tahoma" pitchFamily="34" charset="0"/>
              </a:rPr>
              <a:t> </a:t>
            </a:r>
            <a:r>
              <a:rPr lang="en-US" sz="5500" b="1" dirty="0" smtClean="0">
                <a:latin typeface="Comic Sans MS" panose="030F0702030302020204" pitchFamily="66" charset="0"/>
                <a:ea typeface="Tahoma" panose="020B0604030504040204" pitchFamily="34" charset="0"/>
                <a:cs typeface="Tahoma" panose="020B0604030504040204" pitchFamily="34" charset="0"/>
              </a:rPr>
              <a:t>are replaced by </a:t>
            </a:r>
            <a:r>
              <a:rPr lang="en-US" sz="5500" b="1" dirty="0" smtClean="0">
                <a:solidFill>
                  <a:srgbClr val="FF0066"/>
                </a:solidFill>
                <a:latin typeface="Britannic Bold" panose="020B0903060703020204" pitchFamily="34" charset="0"/>
                <a:ea typeface="Tahoma" pitchFamily="34" charset="0"/>
                <a:cs typeface="Tahoma" pitchFamily="34" charset="0"/>
              </a:rPr>
              <a:t>shades of </a:t>
            </a:r>
            <a:r>
              <a:rPr lang="en-US" sz="5500" b="1" dirty="0" smtClean="0">
                <a:solidFill>
                  <a:schemeClr val="bg1">
                    <a:lumMod val="65000"/>
                  </a:schemeClr>
                </a:solidFill>
                <a:latin typeface="Britannic Bold" panose="020B0903060703020204" pitchFamily="34" charset="0"/>
                <a:ea typeface="Tahoma" pitchFamily="34" charset="0"/>
                <a:cs typeface="Tahoma" pitchFamily="34" charset="0"/>
              </a:rPr>
              <a:t>gray</a:t>
            </a:r>
            <a:r>
              <a:rPr lang="en-US" sz="5500" b="1" dirty="0" smtClean="0">
                <a:solidFill>
                  <a:srgbClr val="FF0066"/>
                </a:solidFill>
                <a:latin typeface="Britannic Bold" panose="020B0903060703020204" pitchFamily="34" charset="0"/>
                <a:ea typeface="Tahoma" pitchFamily="34" charset="0"/>
                <a:cs typeface="Tahoma" pitchFamily="34" charset="0"/>
              </a:rPr>
              <a:t>,  pro experience, org politics reality zones, &amp; subjective  agendas.</a:t>
            </a: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6786" y="4634622"/>
            <a:ext cx="4877800" cy="2228485"/>
          </a:xfrm>
          <a:prstGeom prst="rect">
            <a:avLst/>
          </a:prstGeom>
        </p:spPr>
      </p:pic>
    </p:spTree>
    <p:extLst>
      <p:ext uri="{BB962C8B-B14F-4D97-AF65-F5344CB8AC3E}">
        <p14:creationId xmlns:p14="http://schemas.microsoft.com/office/powerpoint/2010/main" val="118659529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GETTING JUDGED</a:t>
            </a:r>
          </a:p>
          <a:p>
            <a:pPr>
              <a:buFont typeface="Wingdings" panose="05000000000000000000" pitchFamily="2" charset="2"/>
              <a:buChar char="q"/>
            </a:pPr>
            <a:r>
              <a:rPr lang="en-US" sz="4800" b="1" dirty="0" err="1" smtClean="0">
                <a:solidFill>
                  <a:srgbClr val="0033CC"/>
                </a:solidFill>
                <a:latin typeface="Tahoma" pitchFamily="34" charset="0"/>
                <a:ea typeface="Tahoma" pitchFamily="34" charset="0"/>
                <a:cs typeface="Tahoma" pitchFamily="34" charset="0"/>
              </a:rPr>
              <a:t>WhoWhatWhenWhere</a:t>
            </a:r>
            <a:r>
              <a:rPr lang="en-US" sz="4800" b="1" dirty="0" err="1">
                <a:solidFill>
                  <a:srgbClr val="0033CC"/>
                </a:solidFill>
                <a:latin typeface="Tahoma" pitchFamily="34" charset="0"/>
                <a:ea typeface="Tahoma" pitchFamily="34" charset="0"/>
                <a:cs typeface="Tahoma" pitchFamily="34" charset="0"/>
              </a:rPr>
              <a:t>Why</a:t>
            </a:r>
            <a:r>
              <a:rPr lang="en-US" sz="4800" b="1" dirty="0" err="1" smtClean="0">
                <a:solidFill>
                  <a:srgbClr val="0033CC"/>
                </a:solidFill>
                <a:latin typeface="Tahoma" pitchFamily="34" charset="0"/>
                <a:ea typeface="Tahoma" pitchFamily="34" charset="0"/>
                <a:cs typeface="Tahoma" pitchFamily="34" charset="0"/>
              </a:rPr>
              <a:t>How</a:t>
            </a:r>
            <a:endParaRPr lang="en-US" sz="4800" b="1" dirty="0" smtClean="0">
              <a:solidFill>
                <a:srgbClr val="0033CC"/>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solidFill>
                  <a:srgbClr val="7030A0"/>
                </a:solidFill>
                <a:latin typeface="Tahoma" pitchFamily="34" charset="0"/>
                <a:ea typeface="Tahoma" pitchFamily="34" charset="0"/>
                <a:cs typeface="Tahoma" pitchFamily="34" charset="0"/>
              </a:rPr>
              <a:t>MACRO analysis: org culture, expectations, exposure, &amp; politics</a:t>
            </a:r>
          </a:p>
          <a:p>
            <a:pPr>
              <a:buFont typeface="Wingdings" panose="05000000000000000000" pitchFamily="2" charset="2"/>
              <a:buChar char="q"/>
            </a:pPr>
            <a:r>
              <a:rPr lang="en-US" sz="4800" b="1" dirty="0" smtClean="0">
                <a:solidFill>
                  <a:srgbClr val="008000"/>
                </a:solidFill>
                <a:latin typeface="Tahoma" pitchFamily="34" charset="0"/>
                <a:ea typeface="Tahoma" pitchFamily="34" charset="0"/>
                <a:cs typeface="Tahoma" pitchFamily="34" charset="0"/>
              </a:rPr>
              <a:t>MICRO analysis: Pockets of grassroots insight</a:t>
            </a:r>
            <a:endParaRPr lang="en-US" sz="4800" b="1" dirty="0" smtClean="0">
              <a:solidFill>
                <a:srgbClr val="7030A0"/>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solidFill>
                  <a:srgbClr val="FF0066"/>
                </a:solidFill>
                <a:latin typeface="Tahoma" pitchFamily="34" charset="0"/>
                <a:ea typeface="Tahoma" pitchFamily="34" charset="0"/>
                <a:cs typeface="Tahoma" pitchFamily="34" charset="0"/>
              </a:rPr>
              <a:t>Fact-feelings dimensions</a:t>
            </a:r>
          </a:p>
          <a:p>
            <a:pPr>
              <a:buFont typeface="Wingdings" panose="05000000000000000000" pitchFamily="2" charset="2"/>
              <a:buChar char="q"/>
            </a:pPr>
            <a:r>
              <a:rPr lang="en-US" sz="4800" b="1" dirty="0" smtClean="0">
                <a:solidFill>
                  <a:srgbClr val="CC3300"/>
                </a:solidFill>
                <a:latin typeface="Tahoma" pitchFamily="34" charset="0"/>
                <a:ea typeface="Tahoma" pitchFamily="34" charset="0"/>
                <a:cs typeface="Tahoma" pitchFamily="34" charset="0"/>
              </a:rPr>
              <a:t>Intended vs. unintended consequences probabilities</a:t>
            </a:r>
          </a:p>
          <a:p>
            <a:pPr marL="0" indent="0">
              <a:buNone/>
            </a:pPr>
            <a:endParaRPr lang="en-US" sz="4000" b="1" dirty="0">
              <a:solidFill>
                <a:srgbClr val="CC33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0821" y="4035972"/>
            <a:ext cx="2588363" cy="2531351"/>
          </a:xfrm>
          <a:prstGeom prst="rect">
            <a:avLst/>
          </a:prstGeom>
        </p:spPr>
      </p:pic>
    </p:spTree>
    <p:extLst>
      <p:ext uri="{BB962C8B-B14F-4D97-AF65-F5344CB8AC3E}">
        <p14:creationId xmlns:p14="http://schemas.microsoft.com/office/powerpoint/2010/main" val="263873549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13800" b="1" dirty="0" smtClean="0">
                <a:latin typeface="Tahoma" panose="020B0604030504040204" pitchFamily="34" charset="0"/>
                <a:ea typeface="Tahoma" panose="020B0604030504040204" pitchFamily="34" charset="0"/>
                <a:cs typeface="Tahoma" panose="020B0604030504040204" pitchFamily="34" charset="0"/>
              </a:rPr>
              <a:t>#20 </a:t>
            </a:r>
          </a:p>
          <a:p>
            <a:pPr marL="0" indent="0" algn="ctr">
              <a:buNone/>
            </a:pPr>
            <a:r>
              <a:rPr lang="en-US" sz="13800" b="1" dirty="0" err="1" smtClean="0">
                <a:latin typeface="Tahoma" panose="020B0604030504040204" pitchFamily="34" charset="0"/>
                <a:ea typeface="Tahoma" panose="020B0604030504040204" pitchFamily="34" charset="0"/>
                <a:cs typeface="Tahoma" panose="020B0604030504040204" pitchFamily="34" charset="0"/>
              </a:rPr>
              <a:t>leadingfollowingmanaging</a:t>
            </a:r>
            <a:endParaRPr lang="en-US" sz="13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41906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42" y="128337"/>
            <a:ext cx="12192000" cy="6729662"/>
          </a:xfrm>
          <a:noFill/>
        </p:spPr>
        <p:txBody>
          <a:bodyPr>
            <a:normAutofit lnSpcReduction="10000"/>
          </a:bodyPr>
          <a:lstStyle/>
          <a:p>
            <a:pPr marL="857250" indent="-857250" algn="l">
              <a:buFont typeface="Wingdings" panose="05000000000000000000" pitchFamily="2" charset="2"/>
              <a:buChar char="q"/>
            </a:pPr>
            <a:r>
              <a:rPr lang="en-US" sz="7200" b="1" dirty="0" err="1" smtClean="0">
                <a:latin typeface="Segoe UI" panose="020B0502040204020203" pitchFamily="34" charset="0"/>
                <a:ea typeface="Segoe UI" panose="020B0502040204020203" pitchFamily="34" charset="0"/>
                <a:cs typeface="Segoe UI" panose="020B0502040204020203" pitchFamily="34" charset="0"/>
              </a:rPr>
              <a:t>LFM</a:t>
            </a:r>
            <a:r>
              <a:rPr lang="en-US" sz="7200" b="1" dirty="0" smtClean="0">
                <a:latin typeface="Segoe UI" panose="020B0502040204020203" pitchFamily="34" charset="0"/>
                <a:ea typeface="Segoe UI" panose="020B0502040204020203" pitchFamily="34" charset="0"/>
                <a:cs typeface="Segoe UI" panose="020B0502040204020203" pitchFamily="34" charset="0"/>
              </a:rPr>
              <a:t> </a:t>
            </a:r>
            <a:r>
              <a:rPr lang="en-US" sz="5400" b="1" dirty="0" smtClean="0">
                <a:latin typeface="Segoe UI" panose="020B0502040204020203" pitchFamily="34" charset="0"/>
                <a:ea typeface="Segoe UI" panose="020B0502040204020203" pitchFamily="34" charset="0"/>
                <a:cs typeface="Segoe UI" panose="020B0502040204020203" pitchFamily="34" charset="0"/>
              </a:rPr>
              <a:t>are </a:t>
            </a:r>
            <a:r>
              <a:rPr lang="en-US" sz="54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verbs</a:t>
            </a:r>
            <a:r>
              <a:rPr lang="en-US" sz="5400" b="1" dirty="0" smtClean="0">
                <a:latin typeface="Segoe UI" panose="020B0502040204020203" pitchFamily="34" charset="0"/>
                <a:ea typeface="Segoe UI" panose="020B0502040204020203" pitchFamily="34" charset="0"/>
                <a:cs typeface="Segoe UI" panose="020B0502040204020203" pitchFamily="34" charset="0"/>
              </a:rPr>
              <a:t> (things we </a:t>
            </a:r>
            <a:r>
              <a:rPr lang="en-US" sz="54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do</a:t>
            </a:r>
            <a:r>
              <a:rPr lang="en-US" sz="5400" b="1" dirty="0" smtClean="0">
                <a:latin typeface="Segoe UI" panose="020B0502040204020203" pitchFamily="34" charset="0"/>
                <a:ea typeface="Segoe UI" panose="020B0502040204020203" pitchFamily="34" charset="0"/>
                <a:cs typeface="Segoe UI" panose="020B0502040204020203" pitchFamily="34" charset="0"/>
              </a:rPr>
              <a:t>), </a:t>
            </a:r>
            <a:r>
              <a:rPr lang="en-US" sz="5400" b="1" dirty="0">
                <a:latin typeface="Segoe UI" panose="020B0502040204020203" pitchFamily="34" charset="0"/>
                <a:ea typeface="Segoe UI" panose="020B0502040204020203" pitchFamily="34" charset="0"/>
                <a:cs typeface="Segoe UI" panose="020B0502040204020203" pitchFamily="34" charset="0"/>
              </a:rPr>
              <a:t>not </a:t>
            </a:r>
            <a:r>
              <a:rPr lang="en-US" sz="5400" b="1" dirty="0" smtClean="0">
                <a:latin typeface="Segoe UI" panose="020B0502040204020203" pitchFamily="34" charset="0"/>
                <a:ea typeface="Segoe UI" panose="020B0502040204020203" pitchFamily="34" charset="0"/>
                <a:cs typeface="Segoe UI" panose="020B0502040204020203" pitchFamily="34" charset="0"/>
              </a:rPr>
              <a:t>nouns (things we are).</a:t>
            </a:r>
          </a:p>
          <a:p>
            <a:pPr marL="685800" indent="-685800" algn="l">
              <a:buFont typeface="Wingdings" panose="05000000000000000000" pitchFamily="2" charset="2"/>
              <a:buChar char="q"/>
            </a:pPr>
            <a:r>
              <a:rPr lang="en-US" sz="5400" b="1" dirty="0" smtClean="0">
                <a:latin typeface="Segoe UI" panose="020B0502040204020203" pitchFamily="34" charset="0"/>
                <a:ea typeface="Segoe UI" panose="020B0502040204020203" pitchFamily="34" charset="0"/>
                <a:cs typeface="Segoe UI" panose="020B0502040204020203" pitchFamily="34" charset="0"/>
              </a:rPr>
              <a:t>Throughout </a:t>
            </a:r>
            <a:r>
              <a:rPr lang="en-US" sz="5400" b="1" dirty="0">
                <a:latin typeface="Segoe UI" panose="020B0502040204020203" pitchFamily="34" charset="0"/>
                <a:ea typeface="Segoe UI" panose="020B0502040204020203" pitchFamily="34" charset="0"/>
                <a:cs typeface="Segoe UI" panose="020B0502040204020203" pitchFamily="34" charset="0"/>
              </a:rPr>
              <a:t>the </a:t>
            </a:r>
            <a:r>
              <a:rPr lang="en-US" sz="5400" b="1" dirty="0" smtClean="0">
                <a:latin typeface="Segoe UI" panose="020B0502040204020203" pitchFamily="34" charset="0"/>
                <a:ea typeface="Segoe UI" panose="020B0502040204020203" pitchFamily="34" charset="0"/>
                <a:cs typeface="Segoe UI" panose="020B0502040204020203" pitchFamily="34" charset="0"/>
              </a:rPr>
              <a:t>day, we all </a:t>
            </a:r>
            <a:r>
              <a:rPr lang="en-US" sz="54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temporarily </a:t>
            </a:r>
            <a:r>
              <a:rPr lang="en-US" sz="5400" b="1" dirty="0" smtClean="0">
                <a:latin typeface="Segoe UI" panose="020B0502040204020203" pitchFamily="34" charset="0"/>
                <a:ea typeface="Segoe UI" panose="020B0502040204020203" pitchFamily="34" charset="0"/>
                <a:cs typeface="Segoe UI" panose="020B0502040204020203" pitchFamily="34" charset="0"/>
              </a:rPr>
              <a:t>engage in leading, following, &amp; managing ourselves &amp; </a:t>
            </a:r>
            <a:r>
              <a:rPr lang="en-US" sz="54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co-workers </a:t>
            </a:r>
            <a:r>
              <a:rPr lang="en-US" sz="5400" b="1" dirty="0" smtClean="0">
                <a:latin typeface="Segoe UI" panose="020B0502040204020203" pitchFamily="34" charset="0"/>
                <a:ea typeface="Segoe UI" panose="020B0502040204020203" pitchFamily="34" charset="0"/>
                <a:cs typeface="Segoe UI" panose="020B0502040204020203" pitchFamily="34" charset="0"/>
              </a:rPr>
              <a:t>(ME + WE).</a:t>
            </a:r>
          </a:p>
          <a:p>
            <a:pPr marL="685800" indent="-685800" algn="l">
              <a:buFont typeface="Wingdings" panose="05000000000000000000" pitchFamily="2" charset="2"/>
              <a:buChar char="q"/>
            </a:pPr>
            <a:r>
              <a:rPr lang="en-US" sz="5400" b="1" dirty="0" smtClean="0">
                <a:latin typeface="Segoe UI" panose="020B0502040204020203" pitchFamily="34" charset="0"/>
                <a:ea typeface="Segoe UI" panose="020B0502040204020203" pitchFamily="34" charset="0"/>
                <a:cs typeface="Segoe UI" panose="020B0502040204020203" pitchFamily="34" charset="0"/>
              </a:rPr>
              <a:t>Continuous</a:t>
            </a:r>
            <a:r>
              <a:rPr lang="en-US" sz="54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 </a:t>
            </a:r>
            <a:r>
              <a:rPr lang="en-US" sz="5400" b="1" dirty="0" err="1" smtClean="0">
                <a:solidFill>
                  <a:srgbClr val="FF0000"/>
                </a:solidFill>
                <a:latin typeface="Segoe UI" panose="020B0502040204020203" pitchFamily="34" charset="0"/>
                <a:ea typeface="Segoe UI" panose="020B0502040204020203" pitchFamily="34" charset="0"/>
                <a:cs typeface="Segoe UI" panose="020B0502040204020203" pitchFamily="34" charset="0"/>
              </a:rPr>
              <a:t>LFMing</a:t>
            </a:r>
            <a:r>
              <a:rPr lang="en-US" sz="5400" b="1" dirty="0" smtClean="0">
                <a:latin typeface="Segoe UI" panose="020B0502040204020203" pitchFamily="34" charset="0"/>
                <a:ea typeface="Segoe UI" panose="020B0502040204020203" pitchFamily="34" charset="0"/>
                <a:cs typeface="Segoe UI" panose="020B0502040204020203" pitchFamily="34" charset="0"/>
              </a:rPr>
              <a:t> is the job description for all true professionals. </a:t>
            </a:r>
          </a:p>
          <a:p>
            <a:pPr algn="l"/>
            <a:endParaRPr lang="en-US" sz="5400" b="1"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6703415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87568"/>
            <a:ext cx="12192000" cy="6670431"/>
          </a:xfrm>
        </p:spPr>
        <p:txBody>
          <a:bodyPr>
            <a:normAutofit/>
          </a:bodyPr>
          <a:lstStyle/>
          <a:p>
            <a:pPr algn="l"/>
            <a:r>
              <a:rPr lang="en-US" sz="6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L</a:t>
            </a:r>
            <a:r>
              <a:rPr lang="en-US" sz="6000" b="1" dirty="0" smtClean="0">
                <a:latin typeface="Tahoma" panose="020B0604030504040204" pitchFamily="34" charset="0"/>
                <a:ea typeface="Tahoma" panose="020B0604030504040204" pitchFamily="34" charset="0"/>
                <a:cs typeface="Tahoma" panose="020B0604030504040204" pitchFamily="34" charset="0"/>
              </a:rPr>
              <a:t>= envisioning the </a:t>
            </a:r>
            <a:r>
              <a:rPr lang="en-US" sz="60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NEW</a:t>
            </a:r>
          </a:p>
          <a:p>
            <a:pPr algn="l"/>
            <a:r>
              <a:rPr lang="en-US" sz="6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F</a:t>
            </a:r>
            <a:r>
              <a:rPr lang="en-US" sz="6000" b="1" dirty="0" smtClean="0">
                <a:latin typeface="Tahoma" panose="020B0604030504040204" pitchFamily="34" charset="0"/>
                <a:ea typeface="Tahoma" panose="020B0604030504040204" pitchFamily="34" charset="0"/>
                <a:cs typeface="Tahoma" panose="020B0604030504040204" pitchFamily="34" charset="0"/>
              </a:rPr>
              <a:t>=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voluntarily</a:t>
            </a:r>
            <a:r>
              <a:rPr lang="en-US" sz="6000" b="1" dirty="0" smtClean="0">
                <a:latin typeface="Tahoma" panose="020B0604030504040204" pitchFamily="34" charset="0"/>
                <a:ea typeface="Tahoma" panose="020B0604030504040204" pitchFamily="34" charset="0"/>
                <a:cs typeface="Tahoma" panose="020B0604030504040204" pitchFamily="34" charset="0"/>
              </a:rPr>
              <a:t> supporting L’s</a:t>
            </a:r>
          </a:p>
          <a:p>
            <a:pPr algn="l"/>
            <a:r>
              <a:rPr lang="en-US" sz="6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M</a:t>
            </a:r>
            <a:r>
              <a:rPr lang="en-US" sz="6000" b="1" dirty="0" smtClean="0">
                <a:latin typeface="Tahoma" panose="020B0604030504040204" pitchFamily="34" charset="0"/>
                <a:ea typeface="Tahoma" panose="020B0604030504040204" pitchFamily="34" charset="0"/>
                <a:cs typeface="Tahoma" panose="020B0604030504040204" pitchFamily="34" charset="0"/>
              </a:rPr>
              <a:t>=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coordinating</a:t>
            </a:r>
            <a:r>
              <a:rPr lang="en-US" sz="6000" b="1" dirty="0" smtClean="0">
                <a:latin typeface="Tahoma" panose="020B0604030504040204" pitchFamily="34" charset="0"/>
                <a:ea typeface="Tahoma" panose="020B0604030504040204" pitchFamily="34" charset="0"/>
                <a:cs typeface="Tahoma" panose="020B0604030504040204" pitchFamily="34" charset="0"/>
              </a:rPr>
              <a:t> L’s &amp; F’s</a:t>
            </a:r>
          </a:p>
          <a:p>
            <a:endParaRPr lang="en-US" sz="5400" b="1" dirty="0" smtClean="0">
              <a:latin typeface="Tahoma" panose="020B0604030504040204" pitchFamily="34" charset="0"/>
              <a:ea typeface="Tahoma" panose="020B0604030504040204" pitchFamily="34" charset="0"/>
              <a:cs typeface="Tahoma" panose="020B0604030504040204" pitchFamily="34" charset="0"/>
            </a:endParaRPr>
          </a:p>
          <a:p>
            <a:endParaRPr lang="en-US" sz="9600" b="1" dirty="0" smtClean="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822" y="2999874"/>
            <a:ext cx="2801498" cy="351868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7453" y="3144252"/>
            <a:ext cx="2550694" cy="3400925"/>
          </a:xfrm>
          <a:prstGeom prst="rect">
            <a:avLst/>
          </a:prstGeom>
        </p:spPr>
      </p:pic>
    </p:spTree>
    <p:extLst>
      <p:ext uri="{BB962C8B-B14F-4D97-AF65-F5344CB8AC3E}">
        <p14:creationId xmlns:p14="http://schemas.microsoft.com/office/powerpoint/2010/main" val="301786840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5400" b="1" dirty="0" smtClean="0">
                <a:solidFill>
                  <a:srgbClr val="FF0000"/>
                </a:solidFill>
                <a:latin typeface="Tahoma" pitchFamily="34" charset="0"/>
                <a:ea typeface="Tahoma" pitchFamily="34" charset="0"/>
                <a:cs typeface="Tahoma" pitchFamily="34" charset="0"/>
              </a:rPr>
              <a:t>Any signs of leading here?</a:t>
            </a:r>
            <a:endParaRPr lang="en-US" sz="5400" b="1" dirty="0">
              <a:solidFill>
                <a:srgbClr val="FF0000"/>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4400" b="1" dirty="0" smtClean="0">
              <a:solidFill>
                <a:srgbClr val="0000FF"/>
              </a:solidFill>
              <a:latin typeface="Tahoma" pitchFamily="34" charset="0"/>
              <a:ea typeface="Tahoma" pitchFamily="34" charset="0"/>
              <a:cs typeface="Tahoma" pitchFamily="34" charset="0"/>
            </a:endParaRPr>
          </a:p>
          <a:p>
            <a:pPr marL="0" indent="0" algn="ctr">
              <a:buNone/>
            </a:pPr>
            <a:r>
              <a:rPr lang="en-US" sz="4400" b="1" dirty="0" smtClean="0">
                <a:solidFill>
                  <a:srgbClr val="0000FF"/>
                </a:solidFill>
                <a:latin typeface="Tahoma" pitchFamily="34" charset="0"/>
                <a:ea typeface="Tahoma" pitchFamily="34" charset="0"/>
                <a:cs typeface="Tahoma" pitchFamily="34" charset="0"/>
              </a:rPr>
              <a:t>(Are they </a:t>
            </a:r>
            <a:r>
              <a:rPr lang="en-US" sz="4400" b="1" dirty="0">
                <a:solidFill>
                  <a:srgbClr val="FF0000"/>
                </a:solidFill>
                <a:latin typeface="Tahoma" pitchFamily="34" charset="0"/>
                <a:ea typeface="Tahoma" pitchFamily="34" charset="0"/>
                <a:cs typeface="Tahoma" pitchFamily="34" charset="0"/>
              </a:rPr>
              <a:t>voluntarily</a:t>
            </a:r>
            <a:r>
              <a:rPr lang="en-US" sz="4400" b="1" dirty="0">
                <a:solidFill>
                  <a:srgbClr val="0000FF"/>
                </a:solidFill>
                <a:latin typeface="Tahoma" pitchFamily="34" charset="0"/>
                <a:ea typeface="Tahoma" pitchFamily="34" charset="0"/>
                <a:cs typeface="Tahoma" pitchFamily="34" charset="0"/>
              </a:rPr>
              <a:t> following)? </a:t>
            </a: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8000" b="1" dirty="0">
              <a:solidFill>
                <a:srgbClr val="FF0066"/>
              </a:solidFill>
              <a:latin typeface="Tahoma" pitchFamily="34" charset="0"/>
              <a:ea typeface="Tahoma" pitchFamily="34" charset="0"/>
              <a:cs typeface="Tahoma" pitchFamily="34" charset="0"/>
            </a:endParaRPr>
          </a:p>
          <a:p>
            <a:pPr marL="0" indent="0">
              <a:buNone/>
            </a:pPr>
            <a:endParaRPr lang="en-US" sz="8800" b="1" dirty="0">
              <a:solidFill>
                <a:srgbClr val="0000CC"/>
              </a:solidFill>
              <a:latin typeface="Tahoma" pitchFamily="34" charset="0"/>
              <a:ea typeface="Tahoma" pitchFamily="34" charset="0"/>
              <a:cs typeface="Tahoma"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7093" y="990601"/>
            <a:ext cx="4273551" cy="188937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400" y="3228529"/>
            <a:ext cx="2273813" cy="214058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3868" y="3228529"/>
            <a:ext cx="3040083" cy="2140582"/>
          </a:xfrm>
          <a:prstGeom prst="rect">
            <a:avLst/>
          </a:prstGeom>
        </p:spPr>
      </p:pic>
    </p:spTree>
    <p:extLst>
      <p:ext uri="{BB962C8B-B14F-4D97-AF65-F5344CB8AC3E}">
        <p14:creationId xmlns:p14="http://schemas.microsoft.com/office/powerpoint/2010/main" val="225832895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22830"/>
            <a:ext cx="12252960" cy="6552290"/>
          </a:xfrm>
        </p:spPr>
        <p:txBody>
          <a:bodyPr>
            <a:normAutofit fontScale="77500" lnSpcReduction="20000"/>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LEADING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AIN’T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685800" indent="-685800" algn="l">
              <a:buFont typeface="Wingdings" panose="05000000000000000000" pitchFamily="2" charset="2"/>
              <a:buChar char="q"/>
            </a:pPr>
            <a:r>
              <a:rPr lang="en-US" sz="5200" b="1" dirty="0">
                <a:solidFill>
                  <a:srgbClr val="FF0000"/>
                </a:solidFill>
                <a:latin typeface="Tahoma" panose="020B0604030504040204" pitchFamily="34" charset="0"/>
                <a:ea typeface="Tahoma" panose="020B0604030504040204" pitchFamily="34" charset="0"/>
                <a:cs typeface="Tahoma" panose="020B0604030504040204" pitchFamily="34" charset="0"/>
              </a:rPr>
              <a:t>Commanding:</a:t>
            </a:r>
            <a:r>
              <a:rPr lang="en-US" sz="5200" b="1" dirty="0">
                <a:latin typeface="Tahoma" panose="020B0604030504040204" pitchFamily="34" charset="0"/>
                <a:ea typeface="Tahoma" panose="020B0604030504040204" pitchFamily="34" charset="0"/>
                <a:cs typeface="Tahoma" panose="020B0604030504040204" pitchFamily="34" charset="0"/>
              </a:rPr>
              <a:t> using org-backed power to force people to follow “chain-of-command” orders </a:t>
            </a:r>
            <a:r>
              <a:rPr lang="en-US" sz="5200" b="1" dirty="0" smtClean="0">
                <a:latin typeface="Tahoma" panose="020B0604030504040204" pitchFamily="34" charset="0"/>
                <a:ea typeface="Tahoma" panose="020B0604030504040204" pitchFamily="34" charset="0"/>
                <a:cs typeface="Tahoma" panose="020B0604030504040204" pitchFamily="34" charset="0"/>
              </a:rPr>
              <a:t>(military; sports; police)</a:t>
            </a:r>
            <a:endParaRPr lang="en-US" sz="5200" b="1" dirty="0">
              <a:latin typeface="Tahoma" panose="020B0604030504040204" pitchFamily="34" charset="0"/>
              <a:ea typeface="Tahoma" panose="020B0604030504040204" pitchFamily="34" charset="0"/>
              <a:cs typeface="Tahoma" panose="020B0604030504040204" pitchFamily="34" charset="0"/>
            </a:endParaRPr>
          </a:p>
          <a:p>
            <a:pPr marL="685800" indent="-685800" algn="l">
              <a:buFont typeface="Wingdings" panose="05000000000000000000" pitchFamily="2" charset="2"/>
              <a:buChar char="q"/>
            </a:pPr>
            <a:r>
              <a:rPr lang="en-US" sz="5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Becoming an “operator”: </a:t>
            </a:r>
            <a:r>
              <a:rPr lang="en-US" sz="5200" b="1" dirty="0">
                <a:latin typeface="Tahoma" panose="020B0604030504040204" pitchFamily="34" charset="0"/>
                <a:ea typeface="Tahoma" panose="020B0604030504040204" pitchFamily="34" charset="0"/>
                <a:cs typeface="Tahoma" panose="020B0604030504040204" pitchFamily="34" charset="0"/>
              </a:rPr>
              <a:t>exploiting others </a:t>
            </a:r>
            <a:r>
              <a:rPr lang="en-US" sz="5200" b="1" dirty="0" smtClean="0">
                <a:latin typeface="Tahoma" panose="020B0604030504040204" pitchFamily="34" charset="0"/>
                <a:ea typeface="Tahoma" panose="020B0604030504040204" pitchFamily="34" charset="0"/>
                <a:cs typeface="Tahoma" panose="020B0604030504040204" pitchFamily="34" charset="0"/>
              </a:rPr>
              <a:t>for self-serving agendas (politicians; promotors; ME </a:t>
            </a:r>
            <a:r>
              <a:rPr lang="en-US" sz="5200" b="1" dirty="0" err="1" smtClean="0">
                <a:latin typeface="Tahoma" panose="020B0604030504040204" pitchFamily="34" charset="0"/>
                <a:ea typeface="Tahoma" panose="020B0604030504040204" pitchFamily="34" charset="0"/>
                <a:cs typeface="Tahoma" panose="020B0604030504040204" pitchFamily="34" charset="0"/>
              </a:rPr>
              <a:t>zoners</a:t>
            </a:r>
            <a:r>
              <a:rPr lang="en-US" sz="5200" b="1" dirty="0" smtClean="0">
                <a:latin typeface="Tahoma" panose="020B0604030504040204" pitchFamily="34" charset="0"/>
                <a:ea typeface="Tahoma" panose="020B0604030504040204" pitchFamily="34" charset="0"/>
                <a:cs typeface="Tahoma" panose="020B0604030504040204" pitchFamily="34" charset="0"/>
              </a:rPr>
              <a:t>) </a:t>
            </a:r>
            <a:endParaRPr lang="en-US" sz="5200" b="1" dirty="0">
              <a:latin typeface="Tahoma" panose="020B0604030504040204" pitchFamily="34" charset="0"/>
              <a:ea typeface="Tahoma" panose="020B0604030504040204" pitchFamily="34" charset="0"/>
              <a:cs typeface="Tahoma" panose="020B0604030504040204" pitchFamily="34" charset="0"/>
            </a:endParaRPr>
          </a:p>
          <a:p>
            <a:pPr marL="685800" indent="-685800" algn="l">
              <a:buFont typeface="Wingdings" panose="05000000000000000000" pitchFamily="2" charset="2"/>
              <a:buChar char="q"/>
            </a:pPr>
            <a:r>
              <a:rPr lang="en-US" sz="5200" b="1" dirty="0">
                <a:solidFill>
                  <a:srgbClr val="FF0000"/>
                </a:solidFill>
                <a:latin typeface="Tahoma" panose="020B0604030504040204" pitchFamily="34" charset="0"/>
                <a:ea typeface="Tahoma" panose="020B0604030504040204" pitchFamily="34" charset="0"/>
                <a:cs typeface="Tahoma" panose="020B0604030504040204" pitchFamily="34" charset="0"/>
              </a:rPr>
              <a:t>Charisma:</a:t>
            </a:r>
            <a:r>
              <a:rPr lang="en-US" sz="5200" b="1" dirty="0">
                <a:latin typeface="Tahoma" panose="020B0604030504040204" pitchFamily="34" charset="0"/>
                <a:ea typeface="Tahoma" panose="020B0604030504040204" pitchFamily="34" charset="0"/>
                <a:cs typeface="Tahoma" panose="020B0604030504040204" pitchFamily="34" charset="0"/>
              </a:rPr>
              <a:t> brainwashing people into following your agenda like the Pied </a:t>
            </a:r>
            <a:r>
              <a:rPr lang="en-US" sz="5200" b="1" dirty="0" smtClean="0">
                <a:latin typeface="Tahoma" panose="020B0604030504040204" pitchFamily="34" charset="0"/>
                <a:ea typeface="Tahoma" panose="020B0604030504040204" pitchFamily="34" charset="0"/>
                <a:cs typeface="Tahoma" panose="020B0604030504040204" pitchFamily="34" charset="0"/>
              </a:rPr>
              <a:t>Piper (celebrities; good looks; news broadcasters) </a:t>
            </a:r>
          </a:p>
          <a:p>
            <a:pPr marL="685800" indent="-685800" algn="l">
              <a:buFont typeface="Wingdings" panose="05000000000000000000" pitchFamily="2" charset="2"/>
              <a:buChar char="q"/>
            </a:pPr>
            <a:r>
              <a:rPr lang="en-US" sz="5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Empire-building: </a:t>
            </a:r>
            <a:r>
              <a:rPr lang="en-US" sz="5200" b="1" dirty="0" smtClean="0">
                <a:latin typeface="Tahoma" panose="020B0604030504040204" pitchFamily="34" charset="0"/>
                <a:ea typeface="Tahoma" panose="020B0604030504040204" pitchFamily="34" charset="0"/>
                <a:cs typeface="Tahoma" panose="020B0604030504040204" pitchFamily="34" charset="0"/>
              </a:rPr>
              <a:t>mass exploiting with mass resources for personal gain (entrepreneurs; military leaders)</a:t>
            </a:r>
          </a:p>
          <a:p>
            <a:pPr marL="685800" indent="-685800" algn="l">
              <a:buFont typeface="Wingdings" panose="05000000000000000000" pitchFamily="2" charset="2"/>
              <a:buChar char="q"/>
            </a:pPr>
            <a:endParaRPr lang="en-US" sz="4800" b="1" dirty="0">
              <a:latin typeface="Tahoma" panose="020B0604030504040204" pitchFamily="34" charset="0"/>
              <a:ea typeface="Tahoma" panose="020B0604030504040204" pitchFamily="34" charset="0"/>
              <a:cs typeface="Tahoma" panose="020B0604030504040204" pitchFamily="34" charset="0"/>
            </a:endParaRPr>
          </a:p>
          <a:p>
            <a:pPr algn="l"/>
            <a:endPar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723407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AMORAL TURF</a:t>
            </a:r>
            <a:endPar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l"/>
            <a:r>
              <a:rPr lang="en-US" sz="3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Corporations</a:t>
            </a:r>
            <a:r>
              <a:rPr lang="en-US" sz="3700" b="1" dirty="0" smtClean="0">
                <a:latin typeface="Tahoma" panose="020B0604030504040204" pitchFamily="34" charset="0"/>
                <a:ea typeface="Tahoma" panose="020B0604030504040204" pitchFamily="34" charset="0"/>
                <a:cs typeface="Tahoma" panose="020B0604030504040204" pitchFamily="34" charset="0"/>
              </a:rPr>
              <a:t>: profit max, cost min. If you don’t push your org agenda, your competitors will push you right out of business. </a:t>
            </a:r>
          </a:p>
          <a:p>
            <a:pPr algn="l"/>
            <a:r>
              <a:rPr lang="en-US" sz="3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Sports</a:t>
            </a:r>
            <a:r>
              <a:rPr lang="en-US" sz="3700" b="1" dirty="0" smtClean="0">
                <a:latin typeface="Tahoma" panose="020B0604030504040204" pitchFamily="34" charset="0"/>
                <a:ea typeface="Tahoma" panose="020B0604030504040204" pitchFamily="34" charset="0"/>
                <a:cs typeface="Tahoma" panose="020B0604030504040204" pitchFamily="34" charset="0"/>
              </a:rPr>
              <a:t>: winning is the only thing that matters</a:t>
            </a:r>
            <a:endParaRPr lang="en-US" sz="3700" b="1" dirty="0">
              <a:latin typeface="Tahoma" panose="020B0604030504040204" pitchFamily="34" charset="0"/>
              <a:ea typeface="Tahoma" panose="020B0604030504040204" pitchFamily="34" charset="0"/>
              <a:cs typeface="Tahoma" panose="020B0604030504040204" pitchFamily="34" charset="0"/>
            </a:endParaRPr>
          </a:p>
          <a:p>
            <a:pPr algn="l"/>
            <a:r>
              <a:rPr lang="en-US" sz="3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Consumers</a:t>
            </a:r>
            <a:r>
              <a:rPr lang="en-US" sz="3700" b="1" dirty="0" smtClean="0">
                <a:latin typeface="Tahoma" panose="020B0604030504040204" pitchFamily="34" charset="0"/>
                <a:ea typeface="Tahoma" panose="020B0604030504040204" pitchFamily="34" charset="0"/>
                <a:cs typeface="Tahoma" panose="020B0604030504040204" pitchFamily="34" charset="0"/>
              </a:rPr>
              <a:t>: price is all that matters </a:t>
            </a:r>
            <a:endParaRPr lang="en-US" sz="3700" b="1" dirty="0">
              <a:latin typeface="Tahoma" panose="020B0604030504040204" pitchFamily="34" charset="0"/>
              <a:ea typeface="Tahoma" panose="020B0604030504040204" pitchFamily="34" charset="0"/>
              <a:cs typeface="Tahoma" panose="020B0604030504040204" pitchFamily="34" charset="0"/>
            </a:endParaRPr>
          </a:p>
          <a:p>
            <a:pPr algn="l"/>
            <a:r>
              <a:rPr lang="en-US" sz="3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Marketing</a:t>
            </a:r>
            <a:r>
              <a:rPr lang="en-US" sz="3700" b="1" dirty="0" smtClean="0">
                <a:latin typeface="Tahoma" panose="020B0604030504040204" pitchFamily="34" charset="0"/>
                <a:ea typeface="Tahoma" panose="020B0604030504040204" pitchFamily="34" charset="0"/>
                <a:cs typeface="Tahoma" panose="020B0604030504040204" pitchFamily="34" charset="0"/>
              </a:rPr>
              <a:t>: sell only what people will buy &amp; brainwash them to buy it NOW.  </a:t>
            </a:r>
            <a:endParaRPr lang="en-US" sz="3700" b="1" dirty="0">
              <a:latin typeface="Tahoma" panose="020B0604030504040204" pitchFamily="34" charset="0"/>
              <a:ea typeface="Tahoma" panose="020B0604030504040204" pitchFamily="34" charset="0"/>
              <a:cs typeface="Tahoma" panose="020B0604030504040204" pitchFamily="34" charset="0"/>
            </a:endParaRPr>
          </a:p>
          <a:p>
            <a:pPr algn="l"/>
            <a:r>
              <a:rPr lang="en-US" sz="3700" b="1" dirty="0">
                <a:solidFill>
                  <a:srgbClr val="FF0000"/>
                </a:solidFill>
                <a:latin typeface="Tahoma" panose="020B0604030504040204" pitchFamily="34" charset="0"/>
                <a:ea typeface="Tahoma" panose="020B0604030504040204" pitchFamily="34" charset="0"/>
                <a:cs typeface="Tahoma" panose="020B0604030504040204" pitchFamily="34" charset="0"/>
              </a:rPr>
              <a:t>Stock </a:t>
            </a:r>
            <a:r>
              <a:rPr lang="en-US" sz="3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markets</a:t>
            </a:r>
            <a:r>
              <a:rPr lang="en-US" sz="3700" b="1" dirty="0" smtClean="0">
                <a:latin typeface="Tahoma" panose="020B0604030504040204" pitchFamily="34" charset="0"/>
                <a:ea typeface="Tahoma" panose="020B0604030504040204" pitchFamily="34" charset="0"/>
                <a:cs typeface="Tahoma" panose="020B0604030504040204" pitchFamily="34" charset="0"/>
              </a:rPr>
              <a:t>: never mind who the company is or what it does, will it make you quick money in the market?</a:t>
            </a:r>
          </a:p>
          <a:p>
            <a:pPr algn="l"/>
            <a:r>
              <a:rPr lang="en-US" sz="3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3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sz="4800" b="1" dirty="0">
              <a:latin typeface="Tahoma" pitchFamily="34" charset="0"/>
              <a:ea typeface="Tahoma" pitchFamily="34" charset="0"/>
              <a:cs typeface="Tahoma" pitchFamily="34" charset="0"/>
            </a:endParaRPr>
          </a:p>
          <a:p>
            <a:pPr algn="l"/>
            <a:endParaRPr lang="en-US" sz="4800" b="1" dirty="0">
              <a:latin typeface="Tahoma" pitchFamily="34" charset="0"/>
              <a:ea typeface="Tahoma" pitchFamily="34" charset="0"/>
              <a:cs typeface="Tahoma" pitchFamily="34" charset="0"/>
            </a:endParaRPr>
          </a:p>
          <a:p>
            <a:endParaRPr lang="en-US" sz="48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5308361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0717"/>
            <a:ext cx="12192000" cy="6637284"/>
          </a:xfrm>
        </p:spPr>
        <p:txBody>
          <a:bodyPr>
            <a:normAutofit lnSpcReduction="10000"/>
          </a:bodyPr>
          <a:lstStyle/>
          <a:p>
            <a:pPr marL="0" indent="0" algn="ctr">
              <a:buNone/>
            </a:pPr>
            <a:r>
              <a:rPr lang="en-US" sz="48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Fake </a:t>
            </a:r>
            <a:r>
              <a:rPr lang="en-US" sz="4800" b="1" dirty="0" err="1" smtClean="0">
                <a:solidFill>
                  <a:srgbClr val="FF0000"/>
                </a:solidFill>
                <a:latin typeface="Segoe UI" panose="020B0502040204020203" pitchFamily="34" charset="0"/>
                <a:ea typeface="Segoe UI" panose="020B0502040204020203" pitchFamily="34" charset="0"/>
                <a:cs typeface="Segoe UI" panose="020B0502040204020203" pitchFamily="34" charset="0"/>
              </a:rPr>
              <a:t>LFM</a:t>
            </a:r>
            <a:r>
              <a:rPr lang="en-US" sz="4800" b="1"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 </a:t>
            </a:r>
          </a:p>
          <a:p>
            <a:r>
              <a:rPr lang="en-US" sz="4400" b="1" dirty="0" smtClean="0">
                <a:solidFill>
                  <a:srgbClr val="0000FF"/>
                </a:solidFill>
                <a:latin typeface="Segoe UI" panose="020B0502040204020203" pitchFamily="34" charset="0"/>
                <a:ea typeface="Segoe UI" panose="020B0502040204020203" pitchFamily="34" charset="0"/>
                <a:cs typeface="Segoe UI" panose="020B0502040204020203" pitchFamily="34" charset="0"/>
              </a:rPr>
              <a:t>Lying </a:t>
            </a:r>
            <a:r>
              <a:rPr lang="en-US" sz="4400" b="1" dirty="0">
                <a:solidFill>
                  <a:srgbClr val="0000FF"/>
                </a:solidFill>
                <a:latin typeface="Segoe UI" panose="020B0502040204020203" pitchFamily="34" charset="0"/>
                <a:ea typeface="Segoe UI" panose="020B0502040204020203" pitchFamily="34" charset="0"/>
                <a:cs typeface="Segoe UI" panose="020B0502040204020203" pitchFamily="34" charset="0"/>
              </a:rPr>
              <a:t>to ourselves: </a:t>
            </a:r>
            <a:r>
              <a:rPr lang="en-US" sz="4400" b="1" dirty="0">
                <a:latin typeface="Tahoma" panose="020B0604030504040204" pitchFamily="34" charset="0"/>
                <a:ea typeface="Tahoma" panose="020B0604030504040204" pitchFamily="34" charset="0"/>
                <a:cs typeface="Tahoma" panose="020B0604030504040204" pitchFamily="34" charset="0"/>
              </a:rPr>
              <a:t>Promising yourself to </a:t>
            </a:r>
            <a:r>
              <a:rPr lang="en-US" sz="4400" b="1" dirty="0" smtClean="0">
                <a:latin typeface="Tahoma" panose="020B0604030504040204" pitchFamily="34" charset="0"/>
                <a:ea typeface="Tahoma" panose="020B0604030504040204" pitchFamily="34" charset="0"/>
                <a:cs typeface="Tahoma" panose="020B0604030504040204" pitchFamily="34" charset="0"/>
              </a:rPr>
              <a:t>do something </a:t>
            </a:r>
            <a:r>
              <a:rPr lang="en-US" sz="4400" b="1" dirty="0">
                <a:latin typeface="Tahoma" panose="020B0604030504040204" pitchFamily="34" charset="0"/>
                <a:ea typeface="Tahoma" panose="020B0604030504040204" pitchFamily="34" charset="0"/>
                <a:cs typeface="Tahoma" panose="020B0604030504040204" pitchFamily="34" charset="0"/>
              </a:rPr>
              <a:t>&amp; then “changing your mind”</a:t>
            </a:r>
            <a:endParaRPr lang="en-US" sz="4400" b="1" dirty="0">
              <a:solidFill>
                <a:srgbClr val="009900"/>
              </a:solidFill>
              <a:latin typeface="Tahoma" panose="020B0604030504040204" pitchFamily="34" charset="0"/>
              <a:ea typeface="Tahoma" panose="020B0604030504040204" pitchFamily="34" charset="0"/>
              <a:cs typeface="Tahoma" panose="020B0604030504040204" pitchFamily="34" charset="0"/>
            </a:endParaRPr>
          </a:p>
          <a:p>
            <a:r>
              <a:rPr lang="en-US" sz="4400" b="1" dirty="0">
                <a:solidFill>
                  <a:srgbClr val="009900"/>
                </a:solidFill>
                <a:latin typeface="Segoe UI" panose="020B0502040204020203" pitchFamily="34" charset="0"/>
                <a:ea typeface="Segoe UI" panose="020B0502040204020203" pitchFamily="34" charset="0"/>
                <a:cs typeface="Segoe UI" panose="020B0502040204020203" pitchFamily="34" charset="0"/>
              </a:rPr>
              <a:t>Acting: </a:t>
            </a:r>
            <a:r>
              <a:rPr lang="en-US" sz="4400" b="1" dirty="0">
                <a:latin typeface="Tahoma" panose="020B0604030504040204" pitchFamily="34" charset="0"/>
                <a:ea typeface="Tahoma" panose="020B0604030504040204" pitchFamily="34" charset="0"/>
                <a:cs typeface="Tahoma" panose="020B0604030504040204" pitchFamily="34" charset="0"/>
              </a:rPr>
              <a:t>Pretend to be a “leader” via commanding, operating, charisma, or empire-building</a:t>
            </a:r>
          </a:p>
          <a:p>
            <a:r>
              <a:rPr lang="en-US" sz="4400" b="1" dirty="0">
                <a:solidFill>
                  <a:srgbClr val="7030A0"/>
                </a:solidFill>
                <a:latin typeface="Segoe UI" panose="020B0502040204020203" pitchFamily="34" charset="0"/>
                <a:ea typeface="Segoe UI" panose="020B0502040204020203" pitchFamily="34" charset="0"/>
                <a:cs typeface="Segoe UI" panose="020B0502040204020203" pitchFamily="34" charset="0"/>
              </a:rPr>
              <a:t>Passive-aggression against co-workers: </a:t>
            </a:r>
            <a:r>
              <a:rPr lang="en-US" sz="4400" b="1" dirty="0">
                <a:latin typeface="Tahoma" panose="020B0604030504040204" pitchFamily="34" charset="0"/>
                <a:ea typeface="Tahoma" panose="020B0604030504040204" pitchFamily="34" charset="0"/>
                <a:cs typeface="Tahoma" panose="020B0604030504040204" pitchFamily="34" charset="0"/>
              </a:rPr>
              <a:t>Faking your commitment to follow co-workers by telling them what </a:t>
            </a:r>
            <a:r>
              <a:rPr lang="en-US" sz="4400" b="1" dirty="0" smtClean="0">
                <a:latin typeface="Tahoma" panose="020B0604030504040204" pitchFamily="34" charset="0"/>
                <a:ea typeface="Tahoma" panose="020B0604030504040204" pitchFamily="34" charset="0"/>
                <a:cs typeface="Tahoma" panose="020B0604030504040204" pitchFamily="34" charset="0"/>
              </a:rPr>
              <a:t>they </a:t>
            </a:r>
            <a:r>
              <a:rPr lang="en-US" sz="4400" b="1" dirty="0">
                <a:latin typeface="Tahoma" panose="020B0604030504040204" pitchFamily="34" charset="0"/>
                <a:ea typeface="Tahoma" panose="020B0604030504040204" pitchFamily="34" charset="0"/>
                <a:cs typeface="Tahoma" panose="020B0604030504040204" pitchFamily="34" charset="0"/>
              </a:rPr>
              <a:t>want to hear </a:t>
            </a:r>
            <a:endParaRPr lang="en-US" sz="4400" b="1" dirty="0">
              <a:solidFill>
                <a:srgbClr val="990000"/>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73600807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3800" b="1" dirty="0" smtClean="0">
                <a:latin typeface="Tahoma" panose="020B0604030504040204" pitchFamily="34" charset="0"/>
                <a:ea typeface="Tahoma" panose="020B0604030504040204" pitchFamily="34" charset="0"/>
                <a:cs typeface="Tahoma" panose="020B0604030504040204" pitchFamily="34" charset="0"/>
              </a:rPr>
              <a:t>#21 </a:t>
            </a:r>
            <a:r>
              <a:rPr lang="en-US" sz="13800" b="1" dirty="0">
                <a:latin typeface="Tahoma" panose="020B0604030504040204" pitchFamily="34" charset="0"/>
                <a:ea typeface="Tahoma" panose="020B0604030504040204" pitchFamily="34" charset="0"/>
                <a:cs typeface="Tahoma" panose="020B0604030504040204" pitchFamily="34" charset="0"/>
              </a:rPr>
              <a:t>MAKING </a:t>
            </a:r>
            <a:r>
              <a:rPr lang="en-US" sz="13800" b="1" dirty="0" smtClean="0">
                <a:latin typeface="Tahoma" panose="020B0604030504040204" pitchFamily="34" charset="0"/>
                <a:ea typeface="Tahoma" panose="020B0604030504040204" pitchFamily="34" charset="0"/>
                <a:cs typeface="Tahoma" panose="020B0604030504040204" pitchFamily="34" charset="0"/>
              </a:rPr>
              <a:t>PLAYS</a:t>
            </a:r>
            <a:endParaRPr lang="en-US" sz="13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65413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6000" b="1" dirty="0" smtClean="0">
              <a:latin typeface="Tahoma" panose="020B0604030504040204" pitchFamily="34" charset="0"/>
              <a:ea typeface="Tahoma" panose="020B0604030504040204" pitchFamily="34" charset="0"/>
              <a:cs typeface="Tahoma" panose="020B0604030504040204" pitchFamily="34" charset="0"/>
            </a:endParaRPr>
          </a:p>
          <a:p>
            <a:r>
              <a:rPr lang="en-US" sz="6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The making of a professional</a:t>
            </a: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7716" y="1895513"/>
            <a:ext cx="4351947" cy="4416352"/>
          </a:xfrm>
          <a:prstGeom prst="rect">
            <a:avLst/>
          </a:prstGeom>
        </p:spPr>
      </p:pic>
    </p:spTree>
    <p:extLst>
      <p:ext uri="{BB962C8B-B14F-4D97-AF65-F5344CB8AC3E}">
        <p14:creationId xmlns:p14="http://schemas.microsoft.com/office/powerpoint/2010/main" val="38916617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007516" cy="6858000"/>
          </a:xfrm>
        </p:spPr>
        <p:txBody>
          <a:bodyPr>
            <a:norm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a:t>
            </a:r>
            <a:r>
              <a:rPr lang="en-US" sz="4800" b="1" dirty="0" smtClean="0">
                <a:latin typeface="Tahoma" panose="020B0604030504040204" pitchFamily="34" charset="0"/>
                <a:ea typeface="Tahoma" panose="020B0604030504040204" pitchFamily="34" charset="0"/>
                <a:cs typeface="Tahoma" panose="020B0604030504040204" pitchFamily="34" charset="0"/>
              </a:rPr>
              <a:t>Making a pro play”</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on-the-spot, no-prep, </a:t>
            </a:r>
            <a:r>
              <a:rPr lang="en-US" sz="4800" b="1" dirty="0" smtClean="0">
                <a:latin typeface="Tahoma" panose="020B0604030504040204" pitchFamily="34" charset="0"/>
                <a:ea typeface="Tahoma" panose="020B0604030504040204" pitchFamily="34" charset="0"/>
                <a:cs typeface="Tahoma" panose="020B0604030504040204" pitchFamily="34" charset="0"/>
              </a:rPr>
              <a:t>value-adding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judgment</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call</a:t>
            </a:r>
            <a:r>
              <a:rPr lang="en-US" sz="5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5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33" y="1713367"/>
            <a:ext cx="6982565" cy="320761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257" y="3790790"/>
            <a:ext cx="3802743" cy="2852057"/>
          </a:xfrm>
          <a:prstGeom prst="rect">
            <a:avLst/>
          </a:prstGeom>
        </p:spPr>
      </p:pic>
    </p:spTree>
    <p:extLst>
      <p:ext uri="{BB962C8B-B14F-4D97-AF65-F5344CB8AC3E}">
        <p14:creationId xmlns:p14="http://schemas.microsoft.com/office/powerpoint/2010/main" val="424288741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52400"/>
            <a:ext cx="12192000" cy="6705600"/>
          </a:xfrm>
        </p:spPr>
        <p:txBody>
          <a:bodyPr>
            <a:normAutofit lnSpcReduction="10000"/>
          </a:bodyPr>
          <a:lstStyle/>
          <a:p>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MAKING PLAYS COMES FROM YOUR:</a:t>
            </a:r>
          </a:p>
          <a:p>
            <a:pPr marL="857250" indent="-857250" algn="l">
              <a:buFont typeface="Wingdings" panose="05000000000000000000" pitchFamily="2" charset="2"/>
              <a:buChar char="q"/>
            </a:pPr>
            <a:r>
              <a:rPr lang="en-US" sz="6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Pro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experience </a:t>
            </a:r>
            <a:r>
              <a:rPr lang="en-US" sz="6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“bank account”</a:t>
            </a:r>
          </a:p>
          <a:p>
            <a:pPr marL="857250" indent="-857250" algn="l">
              <a:buFont typeface="Wingdings" panose="05000000000000000000" pitchFamily="2" charset="2"/>
              <a:buChar char="q"/>
            </a:pPr>
            <a:r>
              <a:rPr lang="en-US" sz="6000" b="1" dirty="0">
                <a:solidFill>
                  <a:schemeClr val="tx1"/>
                </a:solidFill>
                <a:latin typeface="Tahoma" panose="020B0604030504040204" pitchFamily="34" charset="0"/>
                <a:ea typeface="Tahoma" panose="020B0604030504040204" pitchFamily="34" charset="0"/>
                <a:cs typeface="Tahoma" panose="020B0604030504040204" pitchFamily="34" charset="0"/>
              </a:rPr>
              <a:t>K</a:t>
            </a:r>
            <a:r>
              <a:rPr lang="en-US" sz="6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nack </a:t>
            </a:r>
            <a:r>
              <a:rPr lang="en-US" sz="6000" b="1" dirty="0">
                <a:solidFill>
                  <a:schemeClr val="tx1"/>
                </a:solidFill>
                <a:latin typeface="Tahoma" panose="020B0604030504040204" pitchFamily="34" charset="0"/>
                <a:ea typeface="Tahoma" panose="020B0604030504040204" pitchFamily="34" charset="0"/>
                <a:cs typeface="Tahoma" panose="020B0604030504040204" pitchFamily="34" charset="0"/>
              </a:rPr>
              <a:t>for </a:t>
            </a: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reading</a:t>
            </a:r>
            <a:r>
              <a:rPr lang="en-US" sz="6000" b="1" dirty="0">
                <a:solidFill>
                  <a:schemeClr val="tx1"/>
                </a:solidFill>
                <a:latin typeface="Tahoma" panose="020B0604030504040204" pitchFamily="34" charset="0"/>
                <a:ea typeface="Tahoma" panose="020B0604030504040204" pitchFamily="34" charset="0"/>
                <a:cs typeface="Tahoma" panose="020B0604030504040204" pitchFamily="34" charset="0"/>
              </a:rPr>
              <a:t> human behavior</a:t>
            </a:r>
          </a:p>
          <a:p>
            <a:pPr marL="857250" indent="-857250" algn="l">
              <a:buFont typeface="Wingdings" panose="05000000000000000000" pitchFamily="2" charset="2"/>
              <a:buChar char="q"/>
            </a:pPr>
            <a:r>
              <a:rPr lang="en-US" sz="6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Understanding the </a:t>
            </a:r>
            <a:r>
              <a:rPr lang="en-US" sz="6000" b="1" smtClean="0">
                <a:solidFill>
                  <a:srgbClr val="FF0000"/>
                </a:solidFill>
                <a:latin typeface="Tahoma" panose="020B0604030504040204" pitchFamily="34" charset="0"/>
                <a:ea typeface="Tahoma" panose="020B0604030504040204" pitchFamily="34" charset="0"/>
                <a:cs typeface="Tahoma" panose="020B0604030504040204" pitchFamily="34" charset="0"/>
              </a:rPr>
              <a:t>culture</a:t>
            </a:r>
            <a:r>
              <a:rPr lang="en-US" sz="6000" b="1" smtClean="0">
                <a:solidFill>
                  <a:schemeClr val="tx1"/>
                </a:solidFill>
                <a:latin typeface="Tahoma" panose="020B0604030504040204" pitchFamily="34" charset="0"/>
                <a:ea typeface="Tahoma" panose="020B0604030504040204" pitchFamily="34" charset="0"/>
                <a:cs typeface="Tahoma" panose="020B0604030504040204" pitchFamily="34" charset="0"/>
              </a:rPr>
              <a:t> of </a:t>
            </a:r>
            <a:r>
              <a:rPr lang="en-US" sz="6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your org &amp; how “the game” is played. </a:t>
            </a:r>
            <a:endParaRPr lang="en-US" sz="6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571500" indent="-571500" algn="l">
              <a:buFont typeface="Arial" panose="020B0604020202020204" pitchFamily="34" charset="0"/>
              <a:buChar char="•"/>
            </a:pPr>
            <a:endPar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685800" indent="-685800">
              <a:buFont typeface="Arial" panose="020B0604020202020204" pitchFamily="34" charset="0"/>
              <a:buChar char="•"/>
            </a:pPr>
            <a:endParaRPr lang="en-US" sz="4800" dirty="0">
              <a:solidFill>
                <a:schemeClr val="tx1"/>
              </a:solidFill>
            </a:endParaRPr>
          </a:p>
        </p:txBody>
      </p:sp>
    </p:spTree>
    <p:extLst>
      <p:ext uri="{BB962C8B-B14F-4D97-AF65-F5344CB8AC3E}">
        <p14:creationId xmlns:p14="http://schemas.microsoft.com/office/powerpoint/2010/main" val="345501584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52400"/>
            <a:ext cx="12070080" cy="6675120"/>
          </a:xfrm>
        </p:spPr>
        <p:txBody>
          <a:bodyPr>
            <a:normAutofit fontScale="25000" lnSpcReduction="20000"/>
          </a:bodyPr>
          <a:lstStyle/>
          <a:p>
            <a:r>
              <a:rPr lang="en-US" sz="168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PRO PLAY-MAKING</a:t>
            </a:r>
          </a:p>
          <a:p>
            <a:pPr marL="1143000" indent="-1143000" algn="l">
              <a:buFont typeface="Wingdings" panose="05000000000000000000" pitchFamily="2" charset="2"/>
              <a:buChar char="q"/>
            </a:pPr>
            <a:r>
              <a:rPr lang="en-US" sz="21200" b="1" dirty="0" smtClean="0">
                <a:solidFill>
                  <a:srgbClr val="990000"/>
                </a:solidFill>
                <a:latin typeface="Tahoma" panose="020B0604030504040204" pitchFamily="34" charset="0"/>
                <a:ea typeface="Tahoma" panose="020B0604030504040204" pitchFamily="34" charset="0"/>
                <a:cs typeface="Tahoma" panose="020B0604030504040204" pitchFamily="34" charset="0"/>
              </a:rPr>
              <a:t>Solving an old org problem in a new way</a:t>
            </a:r>
          </a:p>
          <a:p>
            <a:pPr marL="1143000" indent="-1143000" algn="l">
              <a:buFont typeface="Wingdings" panose="05000000000000000000" pitchFamily="2" charset="2"/>
              <a:buChar char="q"/>
            </a:pPr>
            <a:r>
              <a:rPr lang="en-US" sz="21200" b="1" dirty="0" smtClean="0">
                <a:solidFill>
                  <a:srgbClr val="008080"/>
                </a:solidFill>
                <a:latin typeface="Tahoma" panose="020B0604030504040204" pitchFamily="34" charset="0"/>
                <a:ea typeface="Tahoma" panose="020B0604030504040204" pitchFamily="34" charset="0"/>
                <a:cs typeface="Tahoma" panose="020B0604030504040204" pitchFamily="34" charset="0"/>
              </a:rPr>
              <a:t>Using contributions descriptions &gt; job descriptions</a:t>
            </a:r>
            <a:endParaRPr lang="en-US" sz="21200" b="1" dirty="0">
              <a:solidFill>
                <a:srgbClr val="008080"/>
              </a:solidFill>
              <a:latin typeface="Tahoma" panose="020B0604030504040204" pitchFamily="34" charset="0"/>
              <a:ea typeface="Tahoma" panose="020B0604030504040204" pitchFamily="34" charset="0"/>
              <a:cs typeface="Tahoma" panose="020B0604030504040204" pitchFamily="34" charset="0"/>
            </a:endParaRPr>
          </a:p>
          <a:p>
            <a:pPr marL="1143000" indent="-1143000" algn="l">
              <a:buFont typeface="Wingdings" panose="05000000000000000000" pitchFamily="2" charset="2"/>
              <a:buChar char="q"/>
            </a:pPr>
            <a:r>
              <a:rPr lang="en-US" sz="212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Asking people instead of telling people</a:t>
            </a:r>
            <a:endParaRPr lang="en-US" sz="212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1143000" indent="-1143000" algn="l">
              <a:buFont typeface="Wingdings" panose="05000000000000000000" pitchFamily="2" charset="2"/>
              <a:buChar char="q"/>
            </a:pPr>
            <a:r>
              <a:rPr lang="en-US" sz="212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Breaking outmoded precedents by creating new ones</a:t>
            </a:r>
          </a:p>
          <a:p>
            <a:pPr marL="1143000" indent="-1143000" algn="l">
              <a:buFont typeface="Wingdings" panose="05000000000000000000" pitchFamily="2" charset="2"/>
              <a:buChar char="q"/>
            </a:pPr>
            <a:r>
              <a:rPr lang="en-US" sz="21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Interacting &gt; analyzing</a:t>
            </a:r>
            <a:endParaRPr lang="en-US" sz="21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l"/>
            <a:endParaRPr lang="en-US" sz="17600" b="1" dirty="0">
              <a:latin typeface="Tahoma" panose="020B0604030504040204" pitchFamily="34" charset="0"/>
              <a:ea typeface="Tahoma" panose="020B0604030504040204" pitchFamily="34" charset="0"/>
              <a:cs typeface="Tahoma" panose="020B0604030504040204" pitchFamily="34" charset="0"/>
            </a:endParaRPr>
          </a:p>
          <a:p>
            <a:pPr algn="l"/>
            <a:endParaRPr lang="en-US" sz="16000" b="1" dirty="0">
              <a:latin typeface="Tahoma" panose="020B0604030504040204" pitchFamily="34" charset="0"/>
              <a:ea typeface="Tahoma" panose="020B0604030504040204" pitchFamily="34" charset="0"/>
              <a:cs typeface="Tahoma" panose="020B0604030504040204" pitchFamily="34" charset="0"/>
            </a:endParaRPr>
          </a:p>
          <a:p>
            <a:pPr algn="l"/>
            <a:r>
              <a:rPr lang="en-US" sz="10000" b="1" dirty="0">
                <a:latin typeface="Tahoma" panose="020B0604030504040204" pitchFamily="34" charset="0"/>
                <a:ea typeface="Tahoma" panose="020B0604030504040204" pitchFamily="34" charset="0"/>
                <a:cs typeface="Tahoma" panose="020B0604030504040204" pitchFamily="34" charset="0"/>
              </a:rPr>
              <a:t>  </a:t>
            </a:r>
          </a:p>
          <a:p>
            <a:pPr algn="l"/>
            <a:endParaRPr lang="en-US" sz="19200" b="1" dirty="0">
              <a:latin typeface="Tahoma" panose="020B0604030504040204" pitchFamily="34" charset="0"/>
              <a:ea typeface="Tahoma" panose="020B0604030504040204" pitchFamily="34" charset="0"/>
              <a:cs typeface="Tahoma" panose="020B0604030504040204" pitchFamily="34" charset="0"/>
            </a:endParaRPr>
          </a:p>
          <a:p>
            <a:endParaRPr lang="en-US" sz="19200" b="1" dirty="0">
              <a:solidFill>
                <a:srgbClr val="FF3399"/>
              </a:solidFill>
              <a:latin typeface="Tahoma" panose="020B0604030504040204" pitchFamily="34" charset="0"/>
              <a:ea typeface="Tahoma" panose="020B0604030504040204" pitchFamily="34" charset="0"/>
              <a:cs typeface="Tahoma" panose="020B0604030504040204" pitchFamily="34" charset="0"/>
            </a:endParaRPr>
          </a:p>
          <a:p>
            <a:pPr algn="l"/>
            <a:endParaRPr lang="en-US" sz="14400" b="1" dirty="0">
              <a:latin typeface="Tahoma" panose="020B0604030504040204" pitchFamily="34" charset="0"/>
              <a:ea typeface="Tahoma" panose="020B0604030504040204" pitchFamily="34" charset="0"/>
              <a:cs typeface="Tahoma" panose="020B0604030504040204" pitchFamily="34" charset="0"/>
            </a:endParaRPr>
          </a:p>
          <a:p>
            <a:pPr algn="l"/>
            <a:endParaRPr lang="en-US" sz="52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r>
              <a:rPr lang="en-US" sz="4000" b="1" dirty="0">
                <a:latin typeface="Tahoma" panose="020B0604030504040204" pitchFamily="34" charset="0"/>
                <a:ea typeface="Tahoma" panose="020B0604030504040204" pitchFamily="34" charset="0"/>
                <a:cs typeface="Tahoma" panose="020B0604030504040204" pitchFamily="34" charset="0"/>
              </a:rPr>
              <a:t> </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6000" dirty="0"/>
          </a:p>
        </p:txBody>
      </p:sp>
    </p:spTree>
    <p:extLst>
      <p:ext uri="{BB962C8B-B14F-4D97-AF65-F5344CB8AC3E}">
        <p14:creationId xmlns:p14="http://schemas.microsoft.com/office/powerpoint/2010/main" val="132420146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#22 </a:t>
            </a:r>
            <a:r>
              <a:rPr lang="en-US" sz="11500" b="1" dirty="0">
                <a:latin typeface="Tahoma" panose="020B0604030504040204" pitchFamily="34" charset="0"/>
                <a:ea typeface="Tahoma" panose="020B0604030504040204" pitchFamily="34" charset="0"/>
                <a:cs typeface="Tahoma" panose="020B0604030504040204" pitchFamily="34" charset="0"/>
              </a:rPr>
              <a:t>MARRYING </a:t>
            </a:r>
            <a:r>
              <a:rPr lang="en-US" sz="11500" b="1" dirty="0" smtClean="0">
                <a:latin typeface="Tahoma" panose="020B0604030504040204" pitchFamily="34" charset="0"/>
                <a:ea typeface="Tahoma" panose="020B0604030504040204" pitchFamily="34" charset="0"/>
                <a:cs typeface="Tahoma" panose="020B0604030504040204" pitchFamily="34" charset="0"/>
              </a:rPr>
              <a:t>YOUR ORG</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07089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33350"/>
            <a:ext cx="12192000" cy="6724650"/>
          </a:xfrm>
        </p:spPr>
        <p:txBody>
          <a:bodyPr>
            <a:normAutofit/>
          </a:bodyPr>
          <a:lstStyle/>
          <a:p>
            <a:endPar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Org community is built by</a:t>
            </a:r>
          </a:p>
          <a:p>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successful, lasting marriages</a:t>
            </a: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787" y="907676"/>
            <a:ext cx="2157623" cy="3835774"/>
          </a:xfrm>
          <a:prstGeom prst="rect">
            <a:avLst/>
          </a:prstGeom>
        </p:spPr>
      </p:pic>
    </p:spTree>
    <p:extLst>
      <p:ext uri="{BB962C8B-B14F-4D97-AF65-F5344CB8AC3E}">
        <p14:creationId xmlns:p14="http://schemas.microsoft.com/office/powerpoint/2010/main" val="243598813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52400"/>
            <a:ext cx="12192000" cy="6705600"/>
          </a:xfrm>
        </p:spPr>
        <p:txBody>
          <a:bodyPr>
            <a:normAutofit fontScale="85000" lnSpcReduction="20000"/>
          </a:bodyPr>
          <a:lstStyle/>
          <a:p>
            <a:pPr marL="400050" lvl="1" indent="0" algn="ctr">
              <a:buNone/>
            </a:pPr>
            <a:r>
              <a:rPr lang="en-US" sz="5700" b="1" dirty="0">
                <a:solidFill>
                  <a:srgbClr val="FF0000"/>
                </a:solidFill>
                <a:latin typeface="Tahoma" pitchFamily="34" charset="0"/>
                <a:ea typeface="Tahoma" pitchFamily="34" charset="0"/>
                <a:cs typeface="Tahoma" pitchFamily="34" charset="0"/>
              </a:rPr>
              <a:t>Stage 1. DATING A COMPANY</a:t>
            </a: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6000" b="1" dirty="0" smtClean="0">
              <a:solidFill>
                <a:srgbClr val="0000FF"/>
              </a:solidFill>
              <a:latin typeface="Tahoma" pitchFamily="34" charset="0"/>
              <a:ea typeface="Tahoma" pitchFamily="34" charset="0"/>
              <a:cs typeface="Tahoma" pitchFamily="34" charset="0"/>
            </a:endParaRPr>
          </a:p>
          <a:p>
            <a:pPr marL="400050" lvl="1" indent="0" algn="ctr">
              <a:buNone/>
            </a:pPr>
            <a:endParaRPr lang="en-US" sz="6000" b="1" dirty="0">
              <a:solidFill>
                <a:srgbClr val="0000FF"/>
              </a:solidFill>
              <a:latin typeface="Tahoma" pitchFamily="34" charset="0"/>
              <a:ea typeface="Tahoma" pitchFamily="34" charset="0"/>
              <a:cs typeface="Tahoma" pitchFamily="34" charset="0"/>
            </a:endParaRPr>
          </a:p>
          <a:p>
            <a:pPr marL="400050" lvl="1" indent="0" algn="ctr">
              <a:buNone/>
            </a:pPr>
            <a:r>
              <a:rPr lang="en-US" sz="5800" b="1" dirty="0">
                <a:solidFill>
                  <a:srgbClr val="0000FF"/>
                </a:solidFill>
                <a:latin typeface="Tahoma" pitchFamily="34" charset="0"/>
                <a:ea typeface="Tahoma" pitchFamily="34" charset="0"/>
                <a:cs typeface="Tahoma" pitchFamily="34" charset="0"/>
              </a:rPr>
              <a:t>Learning how </a:t>
            </a:r>
            <a:r>
              <a:rPr lang="en-US" sz="5800" b="1" dirty="0" smtClean="0">
                <a:solidFill>
                  <a:srgbClr val="0000FF"/>
                </a:solidFill>
                <a:latin typeface="Tahoma" pitchFamily="34" charset="0"/>
                <a:ea typeface="Tahoma" pitchFamily="34" charset="0"/>
                <a:cs typeface="Tahoma" pitchFamily="34" charset="0"/>
              </a:rPr>
              <a:t>the org system (how to play the game) </a:t>
            </a:r>
            <a:r>
              <a:rPr lang="en-US" sz="5800" b="1" dirty="0">
                <a:solidFill>
                  <a:srgbClr val="0000FF"/>
                </a:solidFill>
                <a:latin typeface="Tahoma" pitchFamily="34" charset="0"/>
                <a:ea typeface="Tahoma" pitchFamily="34" charset="0"/>
                <a:cs typeface="Tahoma" pitchFamily="34" charset="0"/>
              </a:rPr>
              <a:t>works </a:t>
            </a:r>
            <a:r>
              <a:rPr lang="en-US" sz="5800" b="1" dirty="0" smtClean="0">
                <a:solidFill>
                  <a:srgbClr val="0000FF"/>
                </a:solidFill>
                <a:latin typeface="Tahoma" pitchFamily="34" charset="0"/>
                <a:ea typeface="Tahoma" pitchFamily="34" charset="0"/>
                <a:cs typeface="Tahoma" pitchFamily="34" charset="0"/>
              </a:rPr>
              <a:t>&amp; then </a:t>
            </a:r>
            <a:r>
              <a:rPr lang="en-US" sz="5800" b="1" dirty="0">
                <a:solidFill>
                  <a:srgbClr val="0000FF"/>
                </a:solidFill>
                <a:latin typeface="Tahoma" pitchFamily="34" charset="0"/>
                <a:ea typeface="Tahoma" pitchFamily="34" charset="0"/>
                <a:cs typeface="Tahoma" pitchFamily="34" charset="0"/>
              </a:rPr>
              <a:t>becoming part of the system</a:t>
            </a:r>
            <a:endParaRPr lang="en-US" sz="5200" b="1" dirty="0">
              <a:solidFill>
                <a:srgbClr val="0000FF"/>
              </a:solidFill>
              <a:latin typeface="Tahoma" pitchFamily="34" charset="0"/>
              <a:ea typeface="Tahoma" pitchFamily="34" charset="0"/>
              <a:cs typeface="Tahoma" pitchFamily="34" charset="0"/>
            </a:endParaRPr>
          </a:p>
          <a:p>
            <a:pPr marL="400050" lvl="1" indent="0">
              <a:buNone/>
            </a:pPr>
            <a:endParaRPr lang="en-US" sz="36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914" y="753979"/>
            <a:ext cx="2422359" cy="3946358"/>
          </a:xfrm>
          <a:prstGeom prst="rect">
            <a:avLst/>
          </a:prstGeom>
        </p:spPr>
      </p:pic>
    </p:spTree>
    <p:extLst>
      <p:ext uri="{BB962C8B-B14F-4D97-AF65-F5344CB8AC3E}">
        <p14:creationId xmlns:p14="http://schemas.microsoft.com/office/powerpoint/2010/main" val="134679820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705600"/>
          </a:xfrm>
        </p:spPr>
        <p:txBody>
          <a:bodyPr>
            <a:normAutofit fontScale="85000" lnSpcReduction="20000"/>
          </a:bodyPr>
          <a:lstStyle/>
          <a:p>
            <a:pPr marL="400050" lvl="1" indent="0" algn="ctr">
              <a:buNone/>
            </a:pPr>
            <a:r>
              <a:rPr lang="en-US" sz="5700" b="1" dirty="0">
                <a:solidFill>
                  <a:srgbClr val="FF0000"/>
                </a:solidFill>
                <a:latin typeface="Tahoma" pitchFamily="34" charset="0"/>
                <a:ea typeface="Tahoma" pitchFamily="34" charset="0"/>
                <a:cs typeface="Tahoma" pitchFamily="34" charset="0"/>
              </a:rPr>
              <a:t>Stage 2. </a:t>
            </a:r>
            <a:r>
              <a:rPr lang="en-US" sz="5700" b="1" dirty="0" smtClean="0">
                <a:solidFill>
                  <a:srgbClr val="FF0000"/>
                </a:solidFill>
                <a:latin typeface="Tahoma" pitchFamily="34" charset="0"/>
                <a:ea typeface="Tahoma" pitchFamily="34" charset="0"/>
                <a:cs typeface="Tahoma" pitchFamily="34" charset="0"/>
              </a:rPr>
              <a:t>“GOING STEADY”</a:t>
            </a:r>
            <a:endParaRPr lang="en-US" sz="5700" b="1" dirty="0">
              <a:solidFill>
                <a:srgbClr val="FF0000"/>
              </a:solidFill>
              <a:latin typeface="Tahoma" pitchFamily="34" charset="0"/>
              <a:ea typeface="Tahoma" pitchFamily="34" charset="0"/>
              <a:cs typeface="Tahoma" pitchFamily="34" charset="0"/>
            </a:endParaRPr>
          </a:p>
          <a:p>
            <a:pPr marL="400050" lvl="1" indent="0" algn="ctr">
              <a:buNone/>
            </a:pPr>
            <a:r>
              <a:rPr lang="en-US" sz="5700" b="1" dirty="0">
                <a:solidFill>
                  <a:srgbClr val="FF0000"/>
                </a:solidFill>
                <a:latin typeface="Tahoma" pitchFamily="34" charset="0"/>
                <a:ea typeface="Tahoma" pitchFamily="34" charset="0"/>
                <a:cs typeface="Tahoma" pitchFamily="34" charset="0"/>
              </a:rPr>
              <a:t>Dating regularly with the same employer &amp; co-workers</a:t>
            </a: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7200" b="1" dirty="0">
              <a:solidFill>
                <a:srgbClr val="FF0000"/>
              </a:solidFill>
              <a:latin typeface="Tahoma" pitchFamily="34" charset="0"/>
              <a:ea typeface="Tahoma" pitchFamily="34" charset="0"/>
              <a:cs typeface="Tahoma" pitchFamily="34" charset="0"/>
            </a:endParaRPr>
          </a:p>
          <a:p>
            <a:pPr marL="400050" lvl="1" indent="0" algn="ctr">
              <a:buNone/>
            </a:pPr>
            <a:endParaRPr lang="en-US" sz="6000" b="1" dirty="0">
              <a:solidFill>
                <a:srgbClr val="0000FF"/>
              </a:solidFill>
              <a:latin typeface="Tahoma" pitchFamily="34" charset="0"/>
              <a:ea typeface="Tahoma" pitchFamily="34" charset="0"/>
              <a:cs typeface="Tahoma" pitchFamily="34" charset="0"/>
            </a:endParaRPr>
          </a:p>
          <a:p>
            <a:pPr marL="400050" lvl="1" indent="0" algn="ctr">
              <a:buNone/>
            </a:pPr>
            <a:r>
              <a:rPr lang="en-US" sz="6000" b="1" dirty="0">
                <a:solidFill>
                  <a:srgbClr val="0000FF"/>
                </a:solidFill>
                <a:latin typeface="Tahoma" pitchFamily="34" charset="0"/>
                <a:ea typeface="Tahoma" pitchFamily="34" charset="0"/>
                <a:cs typeface="Tahoma" pitchFamily="34" charset="0"/>
              </a:rPr>
              <a:t>Co-workers begin to rely on you &amp; you on them.</a:t>
            </a:r>
            <a:endParaRPr lang="en-US" sz="5400" b="1" dirty="0">
              <a:solidFill>
                <a:srgbClr val="0000FF"/>
              </a:solidFill>
              <a:latin typeface="Tahoma" pitchFamily="34" charset="0"/>
              <a:ea typeface="Tahoma" pitchFamily="34" charset="0"/>
              <a:cs typeface="Tahoma" pitchFamily="34" charset="0"/>
            </a:endParaRPr>
          </a:p>
          <a:p>
            <a:pPr marL="400050" lvl="1" indent="0">
              <a:buNone/>
            </a:pPr>
            <a:endParaRPr lang="en-US" sz="36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616" y="1861661"/>
            <a:ext cx="2028321" cy="3287077"/>
          </a:xfrm>
          <a:prstGeom prst="rect">
            <a:avLst/>
          </a:prstGeom>
        </p:spPr>
      </p:pic>
    </p:spTree>
    <p:extLst>
      <p:ext uri="{BB962C8B-B14F-4D97-AF65-F5344CB8AC3E}">
        <p14:creationId xmlns:p14="http://schemas.microsoft.com/office/powerpoint/2010/main" val="3147100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2504"/>
            <a:ext cx="12192000" cy="6665495"/>
          </a:xfrm>
        </p:spPr>
        <p:txBody>
          <a:bodyPr>
            <a:noAutofit/>
          </a:bodyPr>
          <a:lstStyle/>
          <a:p>
            <a:pPr marL="0" indent="0" algn="ctr">
              <a:buNone/>
            </a:pPr>
            <a:r>
              <a:rPr lang="en-US" sz="4000" b="1" dirty="0" smtClean="0">
                <a:solidFill>
                  <a:srgbClr val="FF0000"/>
                </a:solidFill>
                <a:latin typeface="Tahoma" pitchFamily="34" charset="0"/>
                <a:ea typeface="Tahoma" pitchFamily="34" charset="0"/>
                <a:cs typeface="Tahoma" pitchFamily="34" charset="0"/>
              </a:rPr>
              <a:t>COMMON AMORAL CORPORATE BEHAVIORS</a:t>
            </a:r>
          </a:p>
          <a:p>
            <a:pPr>
              <a:buFont typeface="Wingdings" panose="05000000000000000000" pitchFamily="2" charset="2"/>
              <a:buChar char="q"/>
            </a:pPr>
            <a:r>
              <a:rPr lang="en-US" sz="3600" b="1" dirty="0" smtClean="0">
                <a:latin typeface="Tahoma" pitchFamily="34" charset="0"/>
                <a:ea typeface="Tahoma" pitchFamily="34" charset="0"/>
                <a:cs typeface="Tahoma" pitchFamily="34" charset="0"/>
              </a:rPr>
              <a:t>“</a:t>
            </a:r>
            <a:r>
              <a:rPr lang="en-US" sz="4500" b="1" dirty="0" smtClean="0">
                <a:solidFill>
                  <a:srgbClr val="FF0000"/>
                </a:solidFill>
                <a:latin typeface="Tahoma" pitchFamily="34" charset="0"/>
                <a:ea typeface="Tahoma" pitchFamily="34" charset="0"/>
                <a:cs typeface="Tahoma" pitchFamily="34" charset="0"/>
              </a:rPr>
              <a:t>Off-shoring</a:t>
            </a:r>
            <a:r>
              <a:rPr lang="en-US" sz="4500" b="1" dirty="0" smtClean="0">
                <a:latin typeface="Tahoma" pitchFamily="34" charset="0"/>
                <a:ea typeface="Tahoma" pitchFamily="34" charset="0"/>
                <a:cs typeface="Tahoma" pitchFamily="34" charset="0"/>
              </a:rPr>
              <a:t>”: Domestic unemployment caused by relocating operations to much cheaper foreign factories &amp; suppliers </a:t>
            </a:r>
          </a:p>
          <a:p>
            <a:pPr>
              <a:buFont typeface="Wingdings" panose="05000000000000000000" pitchFamily="2" charset="2"/>
              <a:buChar char="q"/>
            </a:pPr>
            <a:r>
              <a:rPr lang="en-US" sz="4500" b="1" dirty="0" smtClean="0">
                <a:latin typeface="Tahoma" pitchFamily="34" charset="0"/>
                <a:ea typeface="Tahoma" pitchFamily="34" charset="0"/>
                <a:cs typeface="Tahoma" pitchFamily="34" charset="0"/>
              </a:rPr>
              <a:t>Corp. </a:t>
            </a:r>
            <a:r>
              <a:rPr lang="en-US" sz="4500" b="1" dirty="0" smtClean="0">
                <a:solidFill>
                  <a:srgbClr val="FF0000"/>
                </a:solidFill>
                <a:latin typeface="Tahoma" pitchFamily="34" charset="0"/>
                <a:ea typeface="Tahoma" pitchFamily="34" charset="0"/>
                <a:cs typeface="Tahoma" pitchFamily="34" charset="0"/>
              </a:rPr>
              <a:t>downsizing</a:t>
            </a:r>
            <a:r>
              <a:rPr lang="en-US" sz="4500" b="1" dirty="0" smtClean="0">
                <a:latin typeface="Tahoma" pitchFamily="34" charset="0"/>
                <a:ea typeface="Tahoma" pitchFamily="34" charset="0"/>
                <a:cs typeface="Tahoma" pitchFamily="34" charset="0"/>
              </a:rPr>
              <a:t>: eliminating some employees while doubling the work of others</a:t>
            </a:r>
          </a:p>
          <a:p>
            <a:pPr>
              <a:buFont typeface="Wingdings" panose="05000000000000000000" pitchFamily="2" charset="2"/>
              <a:buChar char="q"/>
            </a:pPr>
            <a:r>
              <a:rPr lang="en-US" sz="4500" b="1" dirty="0" smtClean="0">
                <a:solidFill>
                  <a:srgbClr val="FF0000"/>
                </a:solidFill>
                <a:latin typeface="Tahoma" pitchFamily="34" charset="0"/>
                <a:ea typeface="Tahoma" pitchFamily="34" charset="0"/>
                <a:cs typeface="Tahoma" pitchFamily="34" charset="0"/>
              </a:rPr>
              <a:t>Debt-financed</a:t>
            </a:r>
            <a:r>
              <a:rPr lang="en-US" sz="4500" b="1" dirty="0" smtClean="0">
                <a:latin typeface="Tahoma" pitchFamily="34" charset="0"/>
                <a:ea typeface="Tahoma" pitchFamily="34" charset="0"/>
                <a:cs typeface="Tahoma" pitchFamily="34" charset="0"/>
              </a:rPr>
              <a:t> </a:t>
            </a:r>
            <a:r>
              <a:rPr lang="en-US" sz="4500" b="1" dirty="0">
                <a:latin typeface="Tahoma" pitchFamily="34" charset="0"/>
                <a:ea typeface="Tahoma" pitchFamily="34" charset="0"/>
                <a:cs typeface="Tahoma" pitchFamily="34" charset="0"/>
              </a:rPr>
              <a:t>consumerism </a:t>
            </a:r>
            <a:r>
              <a:rPr lang="en-US" sz="4500" b="1" dirty="0" smtClean="0">
                <a:latin typeface="Tahoma" pitchFamily="34" charset="0"/>
                <a:ea typeface="Tahoma" pitchFamily="34" charset="0"/>
                <a:cs typeface="Tahoma" pitchFamily="34" charset="0"/>
              </a:rPr>
              <a:t>to stimulate corporate growth/profit</a:t>
            </a:r>
          </a:p>
          <a:p>
            <a:endParaRPr lang="en-US" sz="4200" b="1" dirty="0" smtClean="0">
              <a:latin typeface="Tahoma" pitchFamily="34" charset="0"/>
              <a:ea typeface="Tahoma" pitchFamily="34" charset="0"/>
              <a:cs typeface="Tahoma" pitchFamily="34" charset="0"/>
            </a:endParaRPr>
          </a:p>
          <a:p>
            <a:endParaRPr lang="en-US" b="1" dirty="0" smtClean="0">
              <a:latin typeface="Tahoma" pitchFamily="34" charset="0"/>
              <a:ea typeface="Tahoma" pitchFamily="34" charset="0"/>
              <a:cs typeface="Tahoma" pitchFamily="34" charset="0"/>
            </a:endParaRPr>
          </a:p>
          <a:p>
            <a:endParaRPr lang="en-US" sz="3900" b="1" dirty="0" smtClean="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4954642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705600"/>
          </a:xfrm>
        </p:spPr>
        <p:txBody>
          <a:bodyPr>
            <a:normAutofit fontScale="92500" lnSpcReduction="10000"/>
          </a:bodyPr>
          <a:lstStyle/>
          <a:p>
            <a:pPr marL="400050" lvl="1" indent="0" algn="ctr">
              <a:buNone/>
            </a:pPr>
            <a:r>
              <a:rPr lang="en-US" sz="4800" b="1" dirty="0">
                <a:solidFill>
                  <a:srgbClr val="FF0000"/>
                </a:solidFill>
                <a:latin typeface="Tahoma" pitchFamily="34" charset="0"/>
                <a:ea typeface="Tahoma" pitchFamily="34" charset="0"/>
                <a:cs typeface="Tahoma" pitchFamily="34" charset="0"/>
              </a:rPr>
              <a:t>Stage 3. GETTING ENGAGED TO YOUR COMPANY </a:t>
            </a:r>
          </a:p>
          <a:p>
            <a:pPr marL="400050" lvl="1" indent="0" algn="ctr">
              <a:buNone/>
            </a:pPr>
            <a:endParaRPr lang="en-US" sz="5400" b="1" dirty="0">
              <a:solidFill>
                <a:srgbClr val="FF0000"/>
              </a:solidFill>
              <a:latin typeface="Tahoma" pitchFamily="34" charset="0"/>
              <a:ea typeface="Tahoma" pitchFamily="34" charset="0"/>
              <a:cs typeface="Tahoma" pitchFamily="34" charset="0"/>
            </a:endParaRPr>
          </a:p>
          <a:p>
            <a:pPr marL="400050" lvl="1" indent="0" algn="ctr">
              <a:buNone/>
            </a:pPr>
            <a:endParaRPr lang="en-US" sz="5400" b="1" dirty="0">
              <a:solidFill>
                <a:srgbClr val="FF0000"/>
              </a:solidFill>
              <a:latin typeface="Tahoma" pitchFamily="34" charset="0"/>
              <a:ea typeface="Tahoma" pitchFamily="34" charset="0"/>
              <a:cs typeface="Tahoma" pitchFamily="34" charset="0"/>
            </a:endParaRPr>
          </a:p>
          <a:p>
            <a:pPr marL="400050" lvl="1" indent="0" algn="ctr">
              <a:buNone/>
            </a:pPr>
            <a:endParaRPr lang="en-US" sz="5400" b="1" dirty="0">
              <a:solidFill>
                <a:srgbClr val="FF0000"/>
              </a:solidFill>
              <a:latin typeface="Tahoma" pitchFamily="34" charset="0"/>
              <a:ea typeface="Tahoma" pitchFamily="34" charset="0"/>
              <a:cs typeface="Tahoma" pitchFamily="34" charset="0"/>
            </a:endParaRPr>
          </a:p>
          <a:p>
            <a:pPr marL="400050" lvl="1" indent="0" algn="ctr">
              <a:buNone/>
            </a:pPr>
            <a:endParaRPr lang="en-US" sz="5400" b="1" dirty="0">
              <a:solidFill>
                <a:srgbClr val="FF0000"/>
              </a:solidFill>
              <a:latin typeface="Tahoma" pitchFamily="34" charset="0"/>
              <a:ea typeface="Tahoma" pitchFamily="34" charset="0"/>
              <a:cs typeface="Tahoma" pitchFamily="34" charset="0"/>
            </a:endParaRPr>
          </a:p>
          <a:p>
            <a:pPr marL="400050" lvl="1" indent="0" algn="ctr">
              <a:buNone/>
            </a:pPr>
            <a:endParaRPr lang="en-US" sz="5400" b="1" dirty="0">
              <a:solidFill>
                <a:srgbClr val="009900"/>
              </a:solidFill>
              <a:latin typeface="Tahoma" pitchFamily="34" charset="0"/>
              <a:ea typeface="Tahoma" pitchFamily="34" charset="0"/>
              <a:cs typeface="Tahoma" pitchFamily="34" charset="0"/>
            </a:endParaRPr>
          </a:p>
          <a:p>
            <a:pPr marL="400050" lvl="1" indent="0" algn="ctr">
              <a:buNone/>
            </a:pPr>
            <a:r>
              <a:rPr lang="en-US" sz="5800" b="1" dirty="0">
                <a:solidFill>
                  <a:srgbClr val="3333FF"/>
                </a:solidFill>
                <a:latin typeface="Tahoma" pitchFamily="34" charset="0"/>
                <a:ea typeface="Tahoma" pitchFamily="34" charset="0"/>
                <a:cs typeface="Tahoma" pitchFamily="34" charset="0"/>
              </a:rPr>
              <a:t>Taking on significantly more company </a:t>
            </a:r>
            <a:r>
              <a:rPr lang="en-US" sz="5800" b="1" dirty="0" smtClean="0">
                <a:solidFill>
                  <a:srgbClr val="3333FF"/>
                </a:solidFill>
                <a:latin typeface="Tahoma" pitchFamily="34" charset="0"/>
                <a:ea typeface="Tahoma" pitchFamily="34" charset="0"/>
                <a:cs typeface="Tahoma" pitchFamily="34" charset="0"/>
              </a:rPr>
              <a:t>responsibility &amp; accountability </a:t>
            </a:r>
            <a:r>
              <a:rPr lang="en-US" sz="5800" b="1" dirty="0">
                <a:solidFill>
                  <a:srgbClr val="3333FF"/>
                </a:solidFill>
                <a:latin typeface="Tahoma" pitchFamily="34" charset="0"/>
                <a:ea typeface="Tahoma" pitchFamily="34" charset="0"/>
                <a:cs typeface="Tahoma" pitchFamily="34" charset="0"/>
              </a:rPr>
              <a:t>in your job</a:t>
            </a:r>
          </a:p>
          <a:p>
            <a:pPr marL="400050" lvl="1" indent="0">
              <a:buNone/>
            </a:pPr>
            <a:endParaRPr lang="en-US" sz="36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3568" y="1238250"/>
            <a:ext cx="1984864" cy="3276600"/>
          </a:xfrm>
          <a:prstGeom prst="rect">
            <a:avLst/>
          </a:prstGeom>
        </p:spPr>
      </p:pic>
    </p:spTree>
    <p:extLst>
      <p:ext uri="{BB962C8B-B14F-4D97-AF65-F5344CB8AC3E}">
        <p14:creationId xmlns:p14="http://schemas.microsoft.com/office/powerpoint/2010/main" val="102895735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295" y="168442"/>
            <a:ext cx="12079705" cy="6689558"/>
          </a:xfrm>
        </p:spPr>
        <p:txBody>
          <a:bodyPr>
            <a:normAutofit/>
          </a:bodyPr>
          <a:lstStyle/>
          <a:p>
            <a:pPr marL="400050" lvl="1" indent="0" algn="ctr">
              <a:buNone/>
            </a:pPr>
            <a:r>
              <a:rPr lang="en-US" sz="4400" b="1" dirty="0">
                <a:solidFill>
                  <a:srgbClr val="FF0000"/>
                </a:solidFill>
                <a:latin typeface="Tahoma" pitchFamily="34" charset="0"/>
                <a:ea typeface="Tahoma" pitchFamily="34" charset="0"/>
                <a:cs typeface="Tahoma" pitchFamily="34" charset="0"/>
              </a:rPr>
              <a:t>Stage 4. MARRYING YOUR COMPANY</a:t>
            </a:r>
          </a:p>
          <a:p>
            <a:pPr marL="400050" lvl="1" indent="0" algn="ctr">
              <a:buNone/>
            </a:pPr>
            <a:r>
              <a:rPr lang="en-US" sz="7200" b="1" dirty="0" smtClean="0">
                <a:solidFill>
                  <a:srgbClr val="008000"/>
                </a:solidFill>
                <a:latin typeface="Tahoma" pitchFamily="34" charset="0"/>
                <a:ea typeface="Tahoma" pitchFamily="34" charset="0"/>
                <a:cs typeface="Tahoma" pitchFamily="34" charset="0"/>
              </a:rPr>
              <a:t>Creating value for  </a:t>
            </a:r>
            <a:r>
              <a:rPr lang="en-US" sz="7200" b="1" dirty="0">
                <a:solidFill>
                  <a:srgbClr val="008000"/>
                </a:solidFill>
                <a:latin typeface="Tahoma" pitchFamily="34" charset="0"/>
                <a:ea typeface="Tahoma" pitchFamily="34" charset="0"/>
                <a:cs typeface="Tahoma" pitchFamily="34" charset="0"/>
              </a:rPr>
              <a:t>external org clients</a:t>
            </a:r>
          </a:p>
          <a:p>
            <a:pPr marL="400050" lvl="1" indent="0" algn="ctr">
              <a:buNone/>
            </a:pPr>
            <a:r>
              <a:rPr lang="en-US" sz="11100" b="1" dirty="0">
                <a:solidFill>
                  <a:srgbClr val="7030A0"/>
                </a:solidFill>
                <a:latin typeface="Tahoma" pitchFamily="34" charset="0"/>
                <a:ea typeface="Tahoma" pitchFamily="34" charset="0"/>
                <a:cs typeface="Tahoma" pitchFamily="34" charset="0"/>
              </a:rPr>
              <a:t> </a:t>
            </a:r>
            <a:endParaRPr lang="en-US" sz="9800" b="1" dirty="0">
              <a:solidFill>
                <a:srgbClr val="3333FF"/>
              </a:solidFill>
              <a:latin typeface="Tahoma" pitchFamily="34" charset="0"/>
              <a:ea typeface="Tahoma" pitchFamily="34" charset="0"/>
              <a:cs typeface="Tahoma" pitchFamily="34" charset="0"/>
            </a:endParaRPr>
          </a:p>
          <a:p>
            <a:pPr marL="400050" lvl="1" indent="0">
              <a:buNone/>
            </a:pPr>
            <a:endParaRPr lang="en-US" sz="3600" b="1" dirty="0">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29" y="2839453"/>
            <a:ext cx="2572241" cy="3810000"/>
          </a:xfrm>
          <a:prstGeom prst="rect">
            <a:avLst/>
          </a:prstGeom>
        </p:spPr>
      </p:pic>
    </p:spTree>
    <p:extLst>
      <p:ext uri="{BB962C8B-B14F-4D97-AF65-F5344CB8AC3E}">
        <p14:creationId xmlns:p14="http://schemas.microsoft.com/office/powerpoint/2010/main" val="245919346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400050" lvl="1" indent="0" algn="ctr">
              <a:buNone/>
            </a:pPr>
            <a:r>
              <a:rPr lang="en-US" sz="4400" b="1" dirty="0">
                <a:solidFill>
                  <a:srgbClr val="FF0000"/>
                </a:solidFill>
                <a:latin typeface="Tahoma" pitchFamily="34" charset="0"/>
                <a:ea typeface="Tahoma" pitchFamily="34" charset="0"/>
                <a:cs typeface="Tahoma" pitchFamily="34" charset="0"/>
              </a:rPr>
              <a:t>Stage 5. HAVING CHILDREN</a:t>
            </a:r>
          </a:p>
          <a:p>
            <a:pPr marL="400050" lvl="1" indent="0" algn="ctr">
              <a:buNone/>
            </a:pPr>
            <a:r>
              <a:rPr lang="en-US" sz="6000" b="1" dirty="0">
                <a:solidFill>
                  <a:srgbClr val="3333FF"/>
                </a:solidFill>
                <a:latin typeface="Tahoma" pitchFamily="34" charset="0"/>
                <a:ea typeface="Tahoma" pitchFamily="34" charset="0"/>
                <a:cs typeface="Tahoma" pitchFamily="34" charset="0"/>
              </a:rPr>
              <a:t>Responsibility for the work &amp; success of </a:t>
            </a:r>
            <a:r>
              <a:rPr lang="en-US" sz="6000" b="1" dirty="0" smtClean="0">
                <a:solidFill>
                  <a:srgbClr val="3333FF"/>
                </a:solidFill>
                <a:latin typeface="Tahoma" pitchFamily="34" charset="0"/>
                <a:ea typeface="Tahoma" pitchFamily="34" charset="0"/>
                <a:cs typeface="Tahoma" pitchFamily="34" charset="0"/>
              </a:rPr>
              <a:t>others </a:t>
            </a:r>
            <a:r>
              <a:rPr lang="en-US" sz="6000" b="1" dirty="0" smtClean="0">
                <a:solidFill>
                  <a:srgbClr val="3333FF"/>
                </a:solidFill>
                <a:latin typeface="Arial"/>
                <a:ea typeface="Tahoma" pitchFamily="34" charset="0"/>
                <a:cs typeface="Arial"/>
              </a:rPr>
              <a:t>→ </a:t>
            </a:r>
            <a:r>
              <a:rPr lang="en-US" sz="6000" b="1" dirty="0">
                <a:solidFill>
                  <a:srgbClr val="3333FF"/>
                </a:solidFill>
                <a:latin typeface="Arial"/>
                <a:ea typeface="Tahoma" pitchFamily="34" charset="0"/>
                <a:cs typeface="Arial"/>
              </a:rPr>
              <a:t>o</a:t>
            </a:r>
            <a:r>
              <a:rPr lang="en-US" sz="6000" b="1" dirty="0" smtClean="0">
                <a:solidFill>
                  <a:srgbClr val="3333FF"/>
                </a:solidFill>
                <a:latin typeface="Arial"/>
                <a:ea typeface="Tahoma" pitchFamily="34" charset="0"/>
                <a:cs typeface="Arial"/>
              </a:rPr>
              <a:t>rg family</a:t>
            </a:r>
            <a:endParaRPr lang="en-US" sz="6000" b="1" dirty="0">
              <a:solidFill>
                <a:srgbClr val="3333FF"/>
              </a:solidFill>
              <a:latin typeface="Tahoma" pitchFamily="34" charset="0"/>
              <a:ea typeface="Tahoma" pitchFamily="34" charset="0"/>
              <a:cs typeface="Tahoma" pitchFamily="34" charset="0"/>
            </a:endParaRPr>
          </a:p>
          <a:p>
            <a:pPr marL="400050" lvl="1" indent="0" algn="ctr">
              <a:buNone/>
            </a:pPr>
            <a:endParaRPr lang="en-US" sz="4800" b="1" dirty="0">
              <a:solidFill>
                <a:srgbClr val="3333FF"/>
              </a:solidFill>
              <a:latin typeface="Tahoma" pitchFamily="34" charset="0"/>
              <a:ea typeface="Tahoma" pitchFamily="34" charset="0"/>
              <a:cs typeface="Tahoma" pitchFamily="34" charset="0"/>
            </a:endParaRPr>
          </a:p>
          <a:p>
            <a:pPr marL="400050" lvl="1" indent="0" algn="ctr">
              <a:buNone/>
            </a:pPr>
            <a:r>
              <a:rPr lang="en-US" sz="11100" b="1" dirty="0">
                <a:solidFill>
                  <a:srgbClr val="7030A0"/>
                </a:solidFill>
                <a:latin typeface="Tahoma" pitchFamily="34" charset="0"/>
                <a:ea typeface="Tahoma" pitchFamily="34" charset="0"/>
                <a:cs typeface="Tahoma" pitchFamily="34" charset="0"/>
              </a:rPr>
              <a:t> </a:t>
            </a:r>
            <a:endParaRPr lang="en-US" sz="9800" b="1" dirty="0">
              <a:solidFill>
                <a:srgbClr val="3333FF"/>
              </a:solidFill>
              <a:latin typeface="Tahoma" pitchFamily="34" charset="0"/>
              <a:ea typeface="Tahoma" pitchFamily="34" charset="0"/>
              <a:cs typeface="Tahoma" pitchFamily="34" charset="0"/>
            </a:endParaRPr>
          </a:p>
          <a:p>
            <a:pPr marL="400050" lvl="1" indent="0">
              <a:buNone/>
            </a:pPr>
            <a:endParaRPr lang="en-US" sz="36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6415" y="2534653"/>
            <a:ext cx="6159169" cy="3994484"/>
          </a:xfrm>
          <a:prstGeom prst="rect">
            <a:avLst/>
          </a:prstGeom>
        </p:spPr>
      </p:pic>
    </p:spTree>
    <p:extLst>
      <p:ext uri="{BB962C8B-B14F-4D97-AF65-F5344CB8AC3E}">
        <p14:creationId xmlns:p14="http://schemas.microsoft.com/office/powerpoint/2010/main" val="87521910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337" y="116305"/>
            <a:ext cx="11951368" cy="6629400"/>
          </a:xfrm>
        </p:spPr>
        <p:txBody>
          <a:bodyPr>
            <a:normAutofit lnSpcReduction="10000"/>
          </a:bodyPr>
          <a:lstStyle/>
          <a:p>
            <a:pPr marL="400050" lvl="1" indent="0" algn="ctr">
              <a:buNone/>
            </a:pPr>
            <a:r>
              <a:rPr lang="en-US" sz="4300" b="1" dirty="0">
                <a:solidFill>
                  <a:srgbClr val="FF0000"/>
                </a:solidFill>
                <a:latin typeface="Tahoma" pitchFamily="34" charset="0"/>
                <a:ea typeface="Tahoma" pitchFamily="34" charset="0"/>
                <a:cs typeface="Tahoma" pitchFamily="34" charset="0"/>
              </a:rPr>
              <a:t>Stage 6. GETTING DIVORCED (?)</a:t>
            </a:r>
          </a:p>
          <a:p>
            <a:pPr marL="971550" lvl="1" indent="-571500" algn="r"/>
            <a:r>
              <a:rPr lang="en-US" sz="5400" b="1" dirty="0">
                <a:solidFill>
                  <a:srgbClr val="3333FF"/>
                </a:solidFill>
                <a:latin typeface="Tahoma" pitchFamily="34" charset="0"/>
                <a:ea typeface="Tahoma" pitchFamily="34" charset="0"/>
                <a:cs typeface="Tahoma" pitchFamily="34" charset="0"/>
              </a:rPr>
              <a:t>Quitting your job</a:t>
            </a:r>
          </a:p>
          <a:p>
            <a:pPr marL="971550" lvl="1" indent="-571500" algn="r"/>
            <a:r>
              <a:rPr lang="en-US" sz="5400" b="1" dirty="0">
                <a:solidFill>
                  <a:srgbClr val="3333FF"/>
                </a:solidFill>
                <a:latin typeface="Tahoma" pitchFamily="34" charset="0"/>
                <a:ea typeface="Tahoma" pitchFamily="34" charset="0"/>
                <a:cs typeface="Tahoma" pitchFamily="34" charset="0"/>
              </a:rPr>
              <a:t> Losing your job</a:t>
            </a:r>
          </a:p>
          <a:p>
            <a:pPr marL="971550" lvl="1" indent="-571500" algn="r"/>
            <a:r>
              <a:rPr lang="en-US" sz="5400" b="1" dirty="0">
                <a:solidFill>
                  <a:srgbClr val="3333FF"/>
                </a:solidFill>
                <a:latin typeface="Tahoma" pitchFamily="34" charset="0"/>
                <a:ea typeface="Tahoma" pitchFamily="34" charset="0"/>
                <a:cs typeface="Tahoma" pitchFamily="34" charset="0"/>
              </a:rPr>
              <a:t>Demotion</a:t>
            </a:r>
          </a:p>
          <a:p>
            <a:pPr marL="971550" lvl="1" indent="-571500" algn="r"/>
            <a:r>
              <a:rPr lang="en-US" sz="5400" b="1" dirty="0">
                <a:solidFill>
                  <a:srgbClr val="3333FF"/>
                </a:solidFill>
                <a:latin typeface="Tahoma" pitchFamily="34" charset="0"/>
                <a:ea typeface="Tahoma" pitchFamily="34" charset="0"/>
                <a:cs typeface="Tahoma" pitchFamily="34" charset="0"/>
              </a:rPr>
              <a:t>Loss of authority</a:t>
            </a:r>
          </a:p>
          <a:p>
            <a:pPr marL="400050" lvl="1" indent="0" algn="ctr">
              <a:buNone/>
            </a:pPr>
            <a:endParaRPr lang="en-US" sz="4800" b="1" dirty="0">
              <a:solidFill>
                <a:srgbClr val="3333FF"/>
              </a:solidFill>
              <a:latin typeface="Tahoma" pitchFamily="34" charset="0"/>
              <a:ea typeface="Tahoma" pitchFamily="34" charset="0"/>
              <a:cs typeface="Tahoma" pitchFamily="34" charset="0"/>
            </a:endParaRPr>
          </a:p>
          <a:p>
            <a:pPr marL="400050" lvl="1" indent="0" algn="ctr">
              <a:buNone/>
            </a:pPr>
            <a:endParaRPr lang="en-US" sz="4800" b="1" dirty="0">
              <a:solidFill>
                <a:srgbClr val="3333FF"/>
              </a:solidFill>
              <a:latin typeface="Tahoma" pitchFamily="34" charset="0"/>
              <a:ea typeface="Tahoma" pitchFamily="34" charset="0"/>
              <a:cs typeface="Tahoma" pitchFamily="34" charset="0"/>
            </a:endParaRPr>
          </a:p>
          <a:p>
            <a:pPr marL="400050" lvl="1" indent="0" algn="ctr">
              <a:buNone/>
            </a:pPr>
            <a:r>
              <a:rPr lang="en-US" sz="11100" b="1" dirty="0">
                <a:solidFill>
                  <a:srgbClr val="7030A0"/>
                </a:solidFill>
                <a:latin typeface="Tahoma" pitchFamily="34" charset="0"/>
                <a:ea typeface="Tahoma" pitchFamily="34" charset="0"/>
                <a:cs typeface="Tahoma" pitchFamily="34" charset="0"/>
              </a:rPr>
              <a:t> </a:t>
            </a:r>
            <a:endParaRPr lang="en-US" sz="9800" b="1" dirty="0">
              <a:solidFill>
                <a:srgbClr val="3333FF"/>
              </a:solidFill>
              <a:latin typeface="Tahoma" pitchFamily="34" charset="0"/>
              <a:ea typeface="Tahoma" pitchFamily="34" charset="0"/>
              <a:cs typeface="Tahoma" pitchFamily="34" charset="0"/>
            </a:endParaRPr>
          </a:p>
          <a:p>
            <a:pPr marL="400050" lvl="1" indent="0">
              <a:buNone/>
            </a:pPr>
            <a:endParaRPr lang="en-US" sz="36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978" y="1094873"/>
            <a:ext cx="3621505" cy="4191000"/>
          </a:xfrm>
          <a:prstGeom prst="rect">
            <a:avLst/>
          </a:prstGeom>
        </p:spPr>
      </p:pic>
    </p:spTree>
    <p:extLst>
      <p:ext uri="{BB962C8B-B14F-4D97-AF65-F5344CB8AC3E}">
        <p14:creationId xmlns:p14="http://schemas.microsoft.com/office/powerpoint/2010/main" val="315919973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a:t>
            </a:r>
            <a:r>
              <a:rPr lang="en-US" sz="13800" b="1" dirty="0" smtClean="0">
                <a:latin typeface="Tahoma" panose="020B0604030504040204" pitchFamily="34" charset="0"/>
                <a:ea typeface="Tahoma" panose="020B0604030504040204" pitchFamily="34" charset="0"/>
                <a:cs typeface="Tahoma" panose="020B0604030504040204" pitchFamily="34" charset="0"/>
              </a:rPr>
              <a:t>23 </a:t>
            </a:r>
            <a:r>
              <a:rPr lang="en-US" sz="13800" b="1" dirty="0">
                <a:latin typeface="Tahoma" panose="020B0604030504040204" pitchFamily="34" charset="0"/>
                <a:ea typeface="Tahoma" panose="020B0604030504040204" pitchFamily="34" charset="0"/>
                <a:cs typeface="Tahoma" panose="020B0604030504040204" pitchFamily="34" charset="0"/>
              </a:rPr>
              <a:t>MATURITY</a:t>
            </a:r>
            <a:r>
              <a:rPr lang="en-US" sz="138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PRO</a:t>
            </a:r>
          </a:p>
        </p:txBody>
      </p:sp>
    </p:spTree>
    <p:extLst>
      <p:ext uri="{BB962C8B-B14F-4D97-AF65-F5344CB8AC3E}">
        <p14:creationId xmlns:p14="http://schemas.microsoft.com/office/powerpoint/2010/main" val="34382321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5400" b="1" dirty="0" smtClean="0">
              <a:latin typeface="Tahoma" panose="020B0604030504040204" pitchFamily="34" charset="0"/>
              <a:ea typeface="Tahoma" panose="020B0604030504040204" pitchFamily="34" charset="0"/>
              <a:cs typeface="Tahoma" panose="020B0604030504040204" pitchFamily="34" charset="0"/>
            </a:endParaRPr>
          </a:p>
          <a:p>
            <a:r>
              <a:rPr lang="en-US" sz="5400" b="1" dirty="0" smtClean="0">
                <a:latin typeface="Tahoma" panose="020B0604030504040204" pitchFamily="34" charset="0"/>
                <a:ea typeface="Tahoma" panose="020B0604030504040204" pitchFamily="34" charset="0"/>
                <a:cs typeface="Tahoma" panose="020B0604030504040204" pitchFamily="34" charset="0"/>
              </a:rPr>
              <a:t>me</a:t>
            </a:r>
            <a:r>
              <a:rPr lang="en-US" sz="7200" b="1" dirty="0" smtClean="0">
                <a:latin typeface="Tahoma" panose="020B0604030504040204" pitchFamily="34" charset="0"/>
                <a:ea typeface="Tahoma" panose="020B0604030504040204" pitchFamily="34" charset="0"/>
                <a:cs typeface="Tahoma" panose="020B0604030504040204" pitchFamily="34" charset="0"/>
              </a:rPr>
              <a:t> for WE</a:t>
            </a:r>
            <a:endParaRPr lang="en-US" sz="6000" b="1" dirty="0" smtClean="0">
              <a:latin typeface="Tahoma" panose="020B0604030504040204" pitchFamily="34" charset="0"/>
              <a:ea typeface="Tahoma" panose="020B0604030504040204" pitchFamily="34" charset="0"/>
              <a:cs typeface="Tahoma" panose="020B0604030504040204" pitchFamily="34" charset="0"/>
            </a:endParaRPr>
          </a:p>
          <a:p>
            <a:endPar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not</a:t>
            </a:r>
          </a:p>
          <a:p>
            <a:r>
              <a:rPr lang="en-US" sz="4400" b="1" dirty="0" smtClean="0">
                <a:latin typeface="Tahoma" panose="020B0604030504040204" pitchFamily="34" charset="0"/>
                <a:ea typeface="Tahoma" panose="020B0604030504040204" pitchFamily="34" charset="0"/>
                <a:cs typeface="Tahoma" panose="020B0604030504040204" pitchFamily="34" charset="0"/>
              </a:rPr>
              <a:t>Me before we/ me </a:t>
            </a:r>
            <a:r>
              <a:rPr lang="en-US" sz="4400" b="1" dirty="0">
                <a:latin typeface="Tahoma" panose="020B0604030504040204" pitchFamily="34" charset="0"/>
                <a:ea typeface="Tahoma" panose="020B0604030504040204" pitchFamily="34" charset="0"/>
                <a:cs typeface="Tahoma" panose="020B0604030504040204" pitchFamily="34" charset="0"/>
              </a:rPr>
              <a:t>using </a:t>
            </a:r>
            <a:r>
              <a:rPr lang="en-US" sz="4400" b="1" dirty="0" smtClean="0">
                <a:latin typeface="Tahoma" panose="020B0604030504040204" pitchFamily="34" charset="0"/>
                <a:ea typeface="Tahoma" panose="020B0604030504040204" pitchFamily="34" charset="0"/>
                <a:cs typeface="Tahoma" panose="020B0604030504040204" pitchFamily="34" charset="0"/>
              </a:rPr>
              <a:t>we/ me first.</a:t>
            </a:r>
            <a:endParaRPr lang="en-US" sz="4400" b="1" dirty="0">
              <a:latin typeface="Tahoma" panose="020B0604030504040204" pitchFamily="34" charset="0"/>
              <a:ea typeface="Tahoma" panose="020B0604030504040204" pitchFamily="34" charset="0"/>
              <a:cs typeface="Tahoma" panose="020B0604030504040204" pitchFamily="34" charset="0"/>
            </a:endParaRP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 </a:t>
            </a:r>
          </a:p>
          <a:p>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Pro maturity is an attitude more than a basket of pro skills.</a:t>
            </a:r>
          </a:p>
          <a:p>
            <a:endParaRPr lang="en-US" sz="4800" b="1" dirty="0" smtClean="0">
              <a:latin typeface="Tahoma" panose="020B0604030504040204" pitchFamily="34" charset="0"/>
              <a:ea typeface="Tahoma" panose="020B0604030504040204" pitchFamily="34" charset="0"/>
              <a:cs typeface="Tahoma" panose="020B0604030504040204" pitchFamily="34" charset="0"/>
            </a:endParaRPr>
          </a:p>
          <a:p>
            <a:endParaRPr lang="en-US" sz="48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276878" cy="218742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1383" y="0"/>
            <a:ext cx="2312470" cy="3128211"/>
          </a:xfrm>
          <a:prstGeom prst="rect">
            <a:avLst/>
          </a:prstGeom>
        </p:spPr>
      </p:pic>
    </p:spTree>
    <p:extLst>
      <p:ext uri="{BB962C8B-B14F-4D97-AF65-F5344CB8AC3E}">
        <p14:creationId xmlns:p14="http://schemas.microsoft.com/office/powerpoint/2010/main" val="335852407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500" b="1" dirty="0" smtClean="0">
                <a:latin typeface="Tahoma" pitchFamily="34" charset="0"/>
                <a:ea typeface="Tahoma" pitchFamily="34" charset="0"/>
                <a:cs typeface="Tahoma" pitchFamily="34" charset="0"/>
              </a:rPr>
              <a:t>PROFILE OF A MATURE PRO</a:t>
            </a:r>
          </a:p>
          <a:p>
            <a:pPr>
              <a:buFont typeface="Wingdings" panose="05000000000000000000" pitchFamily="2" charset="2"/>
              <a:buChar char="q"/>
            </a:pPr>
            <a:r>
              <a:rPr lang="en-US" sz="5100" b="1" dirty="0">
                <a:solidFill>
                  <a:srgbClr val="D60093"/>
                </a:solidFill>
                <a:latin typeface="Tahoma" pitchFamily="34" charset="0"/>
                <a:ea typeface="Tahoma" pitchFamily="34" charset="0"/>
                <a:cs typeface="Tahoma" pitchFamily="34" charset="0"/>
              </a:rPr>
              <a:t>Internalization of org mission </a:t>
            </a:r>
          </a:p>
          <a:p>
            <a:pPr>
              <a:buFont typeface="Wingdings" panose="05000000000000000000" pitchFamily="2" charset="2"/>
              <a:buChar char="q"/>
            </a:pPr>
            <a:r>
              <a:rPr lang="en-US" sz="5100" b="1" dirty="0" smtClean="0">
                <a:solidFill>
                  <a:srgbClr val="3333FF"/>
                </a:solidFill>
                <a:latin typeface="Tahoma" pitchFamily="34" charset="0"/>
                <a:ea typeface="Tahoma" pitchFamily="34" charset="0"/>
                <a:cs typeface="Tahoma" pitchFamily="34" charset="0"/>
              </a:rPr>
              <a:t>Serving constituents &gt; self-agendas</a:t>
            </a:r>
          </a:p>
          <a:p>
            <a:pPr>
              <a:buFont typeface="Wingdings" panose="05000000000000000000" pitchFamily="2" charset="2"/>
              <a:buChar char="q"/>
            </a:pPr>
            <a:r>
              <a:rPr lang="en-US" sz="4400" b="1" dirty="0" smtClean="0">
                <a:solidFill>
                  <a:srgbClr val="009900"/>
                </a:solidFill>
                <a:latin typeface="Tahoma" pitchFamily="34" charset="0"/>
                <a:ea typeface="Tahoma" pitchFamily="34" charset="0"/>
                <a:cs typeface="Tahoma" pitchFamily="34" charset="0"/>
              </a:rPr>
              <a:t>Mastery of </a:t>
            </a:r>
            <a:r>
              <a:rPr lang="en-US" sz="4400" b="1" dirty="0" err="1" smtClean="0">
                <a:solidFill>
                  <a:srgbClr val="009900"/>
                </a:solidFill>
                <a:latin typeface="Tahoma" pitchFamily="34" charset="0"/>
                <a:ea typeface="Tahoma" pitchFamily="34" charset="0"/>
                <a:cs typeface="Tahoma" pitchFamily="34" charset="0"/>
              </a:rPr>
              <a:t>leadingfollowingmanaging</a:t>
            </a:r>
            <a:r>
              <a:rPr lang="en-US" sz="4400" b="1" dirty="0" smtClean="0">
                <a:solidFill>
                  <a:srgbClr val="009900"/>
                </a:solidFill>
                <a:latin typeface="Tahoma" pitchFamily="34" charset="0"/>
                <a:ea typeface="Tahoma" pitchFamily="34" charset="0"/>
                <a:cs typeface="Tahoma" pitchFamily="34" charset="0"/>
              </a:rPr>
              <a:t> (“triangle</a:t>
            </a:r>
            <a:r>
              <a:rPr lang="en-US" sz="4400" b="1" smtClean="0">
                <a:solidFill>
                  <a:srgbClr val="009900"/>
                </a:solidFill>
                <a:latin typeface="Tahoma" pitchFamily="34" charset="0"/>
                <a:ea typeface="Tahoma" pitchFamily="34" charset="0"/>
                <a:cs typeface="Tahoma" pitchFamily="34" charset="0"/>
              </a:rPr>
              <a:t>” pro) </a:t>
            </a:r>
            <a:endParaRPr lang="en-US" sz="4400" b="1" dirty="0" smtClean="0">
              <a:solidFill>
                <a:srgbClr val="0099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100" b="1" dirty="0">
                <a:solidFill>
                  <a:srgbClr val="FF0000"/>
                </a:solidFill>
                <a:latin typeface="Tahoma" pitchFamily="34" charset="0"/>
                <a:ea typeface="Tahoma" pitchFamily="34" charset="0"/>
                <a:cs typeface="Tahoma" pitchFamily="34" charset="0"/>
              </a:rPr>
              <a:t>C</a:t>
            </a:r>
            <a:r>
              <a:rPr lang="en-US" sz="5100" b="1" dirty="0" smtClean="0">
                <a:solidFill>
                  <a:srgbClr val="FF0000"/>
                </a:solidFill>
                <a:latin typeface="Tahoma" pitchFamily="34" charset="0"/>
                <a:ea typeface="Tahoma" pitchFamily="34" charset="0"/>
                <a:cs typeface="Tahoma" pitchFamily="34" charset="0"/>
              </a:rPr>
              <a:t>apacity for “making plays” benefitting the org + its constituents</a:t>
            </a:r>
          </a:p>
          <a:p>
            <a:pPr marL="0" indent="0">
              <a:buNone/>
            </a:pPr>
            <a:endParaRPr lang="en-US" sz="5100" b="1" dirty="0">
              <a:solidFill>
                <a:srgbClr val="8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2989951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a:t>
            </a:r>
            <a:r>
              <a:rPr lang="en-US" sz="13800" b="1" dirty="0" smtClean="0">
                <a:latin typeface="Tahoma" panose="020B0604030504040204" pitchFamily="34" charset="0"/>
                <a:ea typeface="Tahoma" panose="020B0604030504040204" pitchFamily="34" charset="0"/>
                <a:cs typeface="Tahoma" panose="020B0604030504040204" pitchFamily="34" charset="0"/>
              </a:rPr>
              <a:t>24 </a:t>
            </a:r>
            <a:r>
              <a:rPr lang="en-US" sz="13800" b="1" dirty="0">
                <a:latin typeface="Tahoma" panose="020B0604030504040204" pitchFamily="34" charset="0"/>
                <a:ea typeface="Tahoma" panose="020B0604030504040204" pitchFamily="34" charset="0"/>
                <a:cs typeface="Tahoma" panose="020B0604030504040204" pitchFamily="34" charset="0"/>
              </a:rPr>
              <a:t>MENTORING</a:t>
            </a:r>
          </a:p>
        </p:txBody>
      </p:sp>
    </p:spTree>
    <p:extLst>
      <p:ext uri="{BB962C8B-B14F-4D97-AF65-F5344CB8AC3E}">
        <p14:creationId xmlns:p14="http://schemas.microsoft.com/office/powerpoint/2010/main" val="277724473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lnSpcReduction="10000"/>
          </a:bodyPr>
          <a:lstStyle/>
          <a:p>
            <a:pPr marL="0" indent="0" algn="ctr">
              <a:buNone/>
            </a:pPr>
            <a:r>
              <a:rPr lang="en-US" sz="4800" b="1" dirty="0" smtClean="0">
                <a:solidFill>
                  <a:srgbClr val="FF0000"/>
                </a:solidFill>
                <a:latin typeface="Tahoma" pitchFamily="34" charset="0"/>
                <a:ea typeface="Tahoma" pitchFamily="34" charset="0"/>
                <a:cs typeface="Tahoma" pitchFamily="34" charset="0"/>
              </a:rPr>
              <a:t>MENTORING </a:t>
            </a:r>
          </a:p>
          <a:p>
            <a:pPr marL="0" indent="0" algn="ctr">
              <a:buNone/>
            </a:pPr>
            <a:r>
              <a:rPr lang="en-US" sz="4400" b="1" dirty="0" smtClean="0">
                <a:latin typeface="Tahoma" pitchFamily="34" charset="0"/>
                <a:ea typeface="Tahoma" pitchFamily="34" charset="0"/>
                <a:cs typeface="Tahoma" pitchFamily="34" charset="0"/>
              </a:rPr>
              <a:t>Developing people professionally thro</a:t>
            </a:r>
            <a:r>
              <a:rPr lang="en-US" sz="4800" b="1" dirty="0" smtClean="0">
                <a:latin typeface="Tahoma" pitchFamily="34" charset="0"/>
                <a:ea typeface="Tahoma" pitchFamily="34" charset="0"/>
                <a:cs typeface="Tahoma" pitchFamily="34" charset="0"/>
              </a:rPr>
              <a:t>ugh </a:t>
            </a:r>
            <a:r>
              <a:rPr lang="en-US" sz="4400" b="1" dirty="0" smtClean="0">
                <a:latin typeface="Tahoma" pitchFamily="34" charset="0"/>
                <a:ea typeface="Tahoma" pitchFamily="34" charset="0"/>
                <a:cs typeface="Tahoma" pitchFamily="34" charset="0"/>
              </a:rPr>
              <a:t>a personal relationship + confirmation  </a:t>
            </a:r>
            <a:endParaRPr lang="en-US" sz="4800" b="1" dirty="0" smtClean="0">
              <a:latin typeface="Tahoma" pitchFamily="34" charset="0"/>
              <a:ea typeface="Tahoma" pitchFamily="34" charset="0"/>
              <a:cs typeface="Tahoma" pitchFamily="34" charset="0"/>
            </a:endParaRPr>
          </a:p>
          <a:p>
            <a:r>
              <a:rPr lang="en-US" sz="4800" b="1" dirty="0">
                <a:solidFill>
                  <a:srgbClr val="A50021"/>
                </a:solidFill>
                <a:latin typeface="Tahoma" pitchFamily="34" charset="0"/>
                <a:ea typeface="Tahoma" pitchFamily="34" charset="0"/>
                <a:cs typeface="Tahoma" pitchFamily="34" charset="0"/>
              </a:rPr>
              <a:t>Mutual magnetic </a:t>
            </a:r>
            <a:r>
              <a:rPr lang="en-US" sz="4800" b="1" dirty="0" smtClean="0">
                <a:solidFill>
                  <a:srgbClr val="A50021"/>
                </a:solidFill>
                <a:latin typeface="Tahoma" pitchFamily="34" charset="0"/>
                <a:ea typeface="Tahoma" pitchFamily="34" charset="0"/>
                <a:cs typeface="Tahoma" pitchFamily="34" charset="0"/>
              </a:rPr>
              <a:t>pull (“You remind me of myself.”)</a:t>
            </a:r>
          </a:p>
          <a:p>
            <a:r>
              <a:rPr lang="en-US" sz="4800" b="1" dirty="0" smtClean="0">
                <a:solidFill>
                  <a:srgbClr val="0099FF"/>
                </a:solidFill>
                <a:latin typeface="Tahoma" pitchFamily="34" charset="0"/>
                <a:ea typeface="Tahoma" pitchFamily="34" charset="0"/>
                <a:cs typeface="Tahoma" pitchFamily="34" charset="0"/>
              </a:rPr>
              <a:t>Career focus &gt; job focus (coaching)</a:t>
            </a:r>
          </a:p>
          <a:p>
            <a:r>
              <a:rPr lang="en-US" sz="4800" b="1" dirty="0" smtClean="0">
                <a:solidFill>
                  <a:srgbClr val="0000CC"/>
                </a:solidFill>
                <a:latin typeface="Tahoma" pitchFamily="34" charset="0"/>
                <a:ea typeface="Tahoma" pitchFamily="34" charset="0"/>
                <a:cs typeface="Tahoma" pitchFamily="34" charset="0"/>
              </a:rPr>
              <a:t>Encouragement &gt; cheerleading</a:t>
            </a:r>
          </a:p>
          <a:p>
            <a:r>
              <a:rPr lang="en-US" sz="4800" b="1" dirty="0" smtClean="0">
                <a:solidFill>
                  <a:srgbClr val="008000"/>
                </a:solidFill>
                <a:latin typeface="Tahoma" pitchFamily="34" charset="0"/>
                <a:ea typeface="Tahoma" pitchFamily="34" charset="0"/>
                <a:cs typeface="Tahoma" pitchFamily="34" charset="0"/>
              </a:rPr>
              <a:t>Wisdom &gt; </a:t>
            </a:r>
          </a:p>
          <a:p>
            <a:pPr marL="0" indent="0">
              <a:buNone/>
            </a:pPr>
            <a:r>
              <a:rPr lang="en-US" sz="4800" b="1" dirty="0">
                <a:solidFill>
                  <a:srgbClr val="008000"/>
                </a:solidFill>
                <a:latin typeface="Tahoma" pitchFamily="34" charset="0"/>
                <a:ea typeface="Tahoma" pitchFamily="34" charset="0"/>
                <a:cs typeface="Tahoma" pitchFamily="34" charset="0"/>
              </a:rPr>
              <a:t> </a:t>
            </a:r>
            <a:r>
              <a:rPr lang="en-US" sz="4800" b="1" dirty="0" smtClean="0">
                <a:solidFill>
                  <a:srgbClr val="008000"/>
                </a:solidFill>
                <a:latin typeface="Tahoma" pitchFamily="34" charset="0"/>
                <a:ea typeface="Tahoma" pitchFamily="34" charset="0"/>
                <a:cs typeface="Tahoma" pitchFamily="34" charset="0"/>
              </a:rPr>
              <a:t> info</a:t>
            </a:r>
          </a:p>
          <a:p>
            <a:pPr marL="0" indent="0">
              <a:buNone/>
            </a:pPr>
            <a:endParaRPr lang="en-US" sz="8000" b="1" dirty="0">
              <a:solidFill>
                <a:srgbClr val="0000CC"/>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359" y="4857413"/>
            <a:ext cx="5753100" cy="2000587"/>
          </a:xfrm>
          <a:prstGeom prst="rect">
            <a:avLst/>
          </a:prstGeom>
        </p:spPr>
      </p:pic>
    </p:spTree>
    <p:extLst>
      <p:ext uri="{BB962C8B-B14F-4D97-AF65-F5344CB8AC3E}">
        <p14:creationId xmlns:p14="http://schemas.microsoft.com/office/powerpoint/2010/main" val="15048857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442"/>
            <a:ext cx="12192000" cy="6689558"/>
          </a:xfrm>
        </p:spPr>
        <p:txBody>
          <a:bodyPr>
            <a:normAutofit fontScale="92500" lnSpcReduction="10000"/>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THE MENTORING EXPERIENCE</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a:t>
            </a:r>
            <a:r>
              <a:rPr lang="en-US" sz="4800" b="1" dirty="0" smtClean="0">
                <a:solidFill>
                  <a:srgbClr val="FF0000"/>
                </a:solidFill>
                <a:latin typeface="Tahoma" pitchFamily="34" charset="0"/>
                <a:ea typeface="Tahoma" pitchFamily="34" charset="0"/>
                <a:cs typeface="Tahoma" pitchFamily="34" charset="0"/>
              </a:rPr>
              <a:t>Shadowing</a:t>
            </a:r>
            <a:r>
              <a:rPr lang="en-US" sz="4800" b="1" dirty="0" smtClean="0">
                <a:latin typeface="Tahoma" pitchFamily="34" charset="0"/>
                <a:ea typeface="Tahoma" pitchFamily="34" charset="0"/>
                <a:cs typeface="Tahoma" pitchFamily="34" charset="0"/>
              </a:rPr>
              <a:t>” your mentor</a:t>
            </a:r>
          </a:p>
          <a:p>
            <a:pPr>
              <a:buFont typeface="Wingdings" panose="05000000000000000000" pitchFamily="2" charset="2"/>
              <a:buChar char="q"/>
            </a:pPr>
            <a:r>
              <a:rPr lang="en-US" sz="4800" b="1" dirty="0" smtClean="0">
                <a:latin typeface="Tahoma" pitchFamily="34" charset="0"/>
                <a:ea typeface="Tahoma" pitchFamily="34" charset="0"/>
                <a:cs typeface="Tahoma" pitchFamily="34" charset="0"/>
              </a:rPr>
              <a:t>Attending important org </a:t>
            </a:r>
            <a:r>
              <a:rPr lang="en-US" sz="4800" b="1" dirty="0" smtClean="0">
                <a:solidFill>
                  <a:srgbClr val="FF0000"/>
                </a:solidFill>
                <a:latin typeface="Tahoma" pitchFamily="34" charset="0"/>
                <a:ea typeface="Tahoma" pitchFamily="34" charset="0"/>
                <a:cs typeface="Tahoma" pitchFamily="34" charset="0"/>
              </a:rPr>
              <a:t>meetings</a:t>
            </a:r>
            <a:r>
              <a:rPr lang="en-US" sz="4800" b="1" dirty="0" smtClean="0">
                <a:latin typeface="Tahoma" pitchFamily="34" charset="0"/>
                <a:ea typeface="Tahoma" pitchFamily="34" charset="0"/>
                <a:cs typeface="Tahoma" pitchFamily="34" charset="0"/>
              </a:rPr>
              <a:t> with your mentor</a:t>
            </a:r>
          </a:p>
          <a:p>
            <a:pPr>
              <a:buFont typeface="Wingdings" panose="05000000000000000000" pitchFamily="2" charset="2"/>
              <a:buChar char="q"/>
            </a:pPr>
            <a:r>
              <a:rPr lang="en-US" sz="4800" b="1" dirty="0" smtClean="0">
                <a:latin typeface="Tahoma" pitchFamily="34" charset="0"/>
                <a:ea typeface="Tahoma" pitchFamily="34" charset="0"/>
                <a:cs typeface="Tahoma" pitchFamily="34" charset="0"/>
              </a:rPr>
              <a:t>Occasionally </a:t>
            </a:r>
            <a:r>
              <a:rPr lang="en-US" sz="4800" b="1" dirty="0" smtClean="0">
                <a:solidFill>
                  <a:srgbClr val="FF0000"/>
                </a:solidFill>
                <a:latin typeface="Tahoma" pitchFamily="34" charset="0"/>
                <a:ea typeface="Tahoma" pitchFamily="34" charset="0"/>
                <a:cs typeface="Tahoma" pitchFamily="34" charset="0"/>
              </a:rPr>
              <a:t>filling in </a:t>
            </a:r>
            <a:r>
              <a:rPr lang="en-US" sz="4800" b="1" dirty="0" smtClean="0">
                <a:latin typeface="Tahoma" pitchFamily="34" charset="0"/>
                <a:ea typeface="Tahoma" pitchFamily="34" charset="0"/>
                <a:cs typeface="Tahoma" pitchFamily="34" charset="0"/>
              </a:rPr>
              <a:t>for your mentor</a:t>
            </a:r>
          </a:p>
          <a:p>
            <a:pPr>
              <a:buFont typeface="Wingdings" panose="05000000000000000000" pitchFamily="2" charset="2"/>
              <a:buChar char="q"/>
            </a:pPr>
            <a:r>
              <a:rPr lang="en-US" sz="4800" b="1" dirty="0" smtClean="0">
                <a:latin typeface="Tahoma" pitchFamily="34" charset="0"/>
                <a:ea typeface="Tahoma" pitchFamily="34" charset="0"/>
                <a:cs typeface="Tahoma" pitchFamily="34" charset="0"/>
              </a:rPr>
              <a:t>Mentor-led performance </a:t>
            </a:r>
            <a:r>
              <a:rPr lang="en-US" sz="4800" b="1" dirty="0" smtClean="0">
                <a:solidFill>
                  <a:srgbClr val="FF0000"/>
                </a:solidFill>
                <a:latin typeface="Tahoma" pitchFamily="34" charset="0"/>
                <a:ea typeface="Tahoma" pitchFamily="34" charset="0"/>
                <a:cs typeface="Tahoma" pitchFamily="34" charset="0"/>
              </a:rPr>
              <a:t>critique sessions </a:t>
            </a:r>
            <a:r>
              <a:rPr lang="en-US" sz="4800" b="1" dirty="0" smtClean="0">
                <a:latin typeface="Tahoma" pitchFamily="34" charset="0"/>
                <a:ea typeface="Tahoma" pitchFamily="34" charset="0"/>
                <a:cs typeface="Tahoma" pitchFamily="34" charset="0"/>
              </a:rPr>
              <a:t>or your work</a:t>
            </a:r>
            <a:endParaRPr lang="en-US" sz="48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solidFill>
                  <a:srgbClr val="FF0000"/>
                </a:solidFill>
                <a:latin typeface="Tahoma" pitchFamily="34" charset="0"/>
                <a:ea typeface="Tahoma" pitchFamily="34" charset="0"/>
                <a:cs typeface="Tahoma" pitchFamily="34" charset="0"/>
              </a:rPr>
              <a:t>Confirmation </a:t>
            </a:r>
            <a:r>
              <a:rPr lang="en-US" sz="4800" b="1" dirty="0" smtClean="0">
                <a:latin typeface="Tahoma" pitchFamily="34" charset="0"/>
                <a:ea typeface="Tahoma" pitchFamily="34" charset="0"/>
                <a:cs typeface="Tahoma" pitchFamily="34" charset="0"/>
              </a:rPr>
              <a:t>feedback on your sense of reality, professional-positives</a:t>
            </a:r>
            <a:r>
              <a:rPr lang="en-US" sz="4800" b="1" dirty="0">
                <a:latin typeface="Tahoma" pitchFamily="34" charset="0"/>
                <a:ea typeface="Tahoma" pitchFamily="34" charset="0"/>
                <a:cs typeface="Tahoma" pitchFamily="34" charset="0"/>
              </a:rPr>
              <a:t>, </a:t>
            </a:r>
            <a:r>
              <a:rPr lang="en-US" sz="4800" b="1" dirty="0" smtClean="0">
                <a:latin typeface="Tahoma" pitchFamily="34" charset="0"/>
                <a:ea typeface="Tahoma" pitchFamily="34" charset="0"/>
                <a:cs typeface="Tahoma" pitchFamily="34" charset="0"/>
              </a:rPr>
              <a:t>wonderings, &amp; hopes</a:t>
            </a:r>
            <a:endParaRPr lang="en-US" sz="48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678982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buFont typeface="Wingdings" panose="05000000000000000000" pitchFamily="2" charset="2"/>
              <a:buChar char="q"/>
            </a:pPr>
            <a:r>
              <a:rPr lang="en-US" sz="3200" b="1" dirty="0" smtClean="0">
                <a:latin typeface="Tahoma" pitchFamily="34" charset="0"/>
                <a:ea typeface="Tahoma" pitchFamily="34" charset="0"/>
                <a:cs typeface="Tahoma" pitchFamily="34" charset="0"/>
              </a:rPr>
              <a:t>Numerous </a:t>
            </a:r>
            <a:r>
              <a:rPr lang="en-US" sz="3200" b="1" dirty="0">
                <a:latin typeface="Tahoma" pitchFamily="34" charset="0"/>
                <a:ea typeface="Tahoma" pitchFamily="34" charset="0"/>
                <a:cs typeface="Tahoma" pitchFamily="34" charset="0"/>
              </a:rPr>
              <a:t>large orgs, industry groups, &amp; foreign </a:t>
            </a:r>
            <a:r>
              <a:rPr lang="en-US" sz="3200" b="1" dirty="0" smtClean="0">
                <a:latin typeface="Tahoma" pitchFamily="34" charset="0"/>
                <a:ea typeface="Tahoma" pitchFamily="34" charset="0"/>
                <a:cs typeface="Tahoma" pitchFamily="34" charset="0"/>
              </a:rPr>
              <a:t>officials regularly </a:t>
            </a:r>
            <a:r>
              <a:rPr lang="en-US" sz="3200" b="1" dirty="0" smtClean="0">
                <a:solidFill>
                  <a:srgbClr val="FF0000"/>
                </a:solidFill>
                <a:latin typeface="Tahoma" pitchFamily="34" charset="0"/>
                <a:ea typeface="Tahoma" pitchFamily="34" charset="0"/>
                <a:cs typeface="Tahoma" pitchFamily="34" charset="0"/>
              </a:rPr>
              <a:t>legally </a:t>
            </a:r>
            <a:r>
              <a:rPr lang="en-US" sz="3200" b="1" dirty="0" smtClean="0">
                <a:latin typeface="Tahoma" pitchFamily="34" charset="0"/>
                <a:ea typeface="Tahoma" pitchFamily="34" charset="0"/>
                <a:cs typeface="Tahoma" pitchFamily="34" charset="0"/>
              </a:rPr>
              <a:t>donate mega-bucks to  U.S. politicians in return for political and personal </a:t>
            </a:r>
            <a:r>
              <a:rPr lang="en-US" sz="3200" b="1" dirty="0" smtClean="0">
                <a:solidFill>
                  <a:srgbClr val="FF0000"/>
                </a:solidFill>
                <a:latin typeface="Tahoma" pitchFamily="34" charset="0"/>
                <a:ea typeface="Tahoma" pitchFamily="34" charset="0"/>
                <a:cs typeface="Tahoma" pitchFamily="34" charset="0"/>
              </a:rPr>
              <a:t>favors</a:t>
            </a:r>
            <a:r>
              <a:rPr lang="en-US" sz="3200" b="1" dirty="0" smtClean="0">
                <a:latin typeface="Tahoma" pitchFamily="34" charset="0"/>
                <a:ea typeface="Tahoma" pitchFamily="34" charset="0"/>
                <a:cs typeface="Tahoma" pitchFamily="34" charset="0"/>
              </a:rPr>
              <a:t>.  This determines which 2 political candidates voters can vote for. </a:t>
            </a:r>
          </a:p>
          <a:p>
            <a:pPr>
              <a:buFont typeface="Wingdings" panose="05000000000000000000" pitchFamily="2" charset="2"/>
              <a:buChar char="q"/>
            </a:pPr>
            <a:r>
              <a:rPr lang="en-US" sz="3200" b="1" dirty="0">
                <a:latin typeface="Tahoma" pitchFamily="34" charset="0"/>
                <a:ea typeface="Tahoma" pitchFamily="34" charset="0"/>
                <a:cs typeface="Tahoma" pitchFamily="34" charset="0"/>
              </a:rPr>
              <a:t>M</a:t>
            </a:r>
            <a:r>
              <a:rPr lang="en-US" sz="3200" b="1" dirty="0" smtClean="0">
                <a:latin typeface="Tahoma" pitchFamily="34" charset="0"/>
                <a:ea typeface="Tahoma" pitchFamily="34" charset="0"/>
                <a:cs typeface="Tahoma" pitchFamily="34" charset="0"/>
              </a:rPr>
              <a:t>ost </a:t>
            </a:r>
            <a:r>
              <a:rPr lang="en-US" sz="3200" b="1" dirty="0">
                <a:latin typeface="Tahoma" pitchFamily="34" charset="0"/>
                <a:ea typeface="Tahoma" pitchFamily="34" charset="0"/>
                <a:cs typeface="Tahoma" pitchFamily="34" charset="0"/>
              </a:rPr>
              <a:t>o</a:t>
            </a:r>
            <a:r>
              <a:rPr lang="en-US" sz="3200" b="1" dirty="0" smtClean="0">
                <a:latin typeface="Tahoma" pitchFamily="34" charset="0"/>
                <a:ea typeface="Tahoma" pitchFamily="34" charset="0"/>
                <a:cs typeface="Tahoma" pitchFamily="34" charset="0"/>
              </a:rPr>
              <a:t>il company </a:t>
            </a:r>
            <a:r>
              <a:rPr lang="en-US" sz="3200" b="1" dirty="0" smtClean="0">
                <a:solidFill>
                  <a:srgbClr val="FF0000"/>
                </a:solidFill>
                <a:latin typeface="Tahoma" pitchFamily="34" charset="0"/>
                <a:ea typeface="Tahoma" pitchFamily="34" charset="0"/>
                <a:cs typeface="Tahoma" pitchFamily="34" charset="0"/>
              </a:rPr>
              <a:t>“</a:t>
            </a:r>
            <a:r>
              <a:rPr lang="en-US" sz="3200" b="1" dirty="0" err="1" smtClean="0">
                <a:solidFill>
                  <a:srgbClr val="FF0000"/>
                </a:solidFill>
                <a:latin typeface="Tahoma" pitchFamily="34" charset="0"/>
                <a:ea typeface="Tahoma" pitchFamily="34" charset="0"/>
                <a:cs typeface="Tahoma" pitchFamily="34" charset="0"/>
              </a:rPr>
              <a:t>fracing</a:t>
            </a:r>
            <a:r>
              <a:rPr lang="en-US" sz="3200" b="1" dirty="0" smtClean="0">
                <a:solidFill>
                  <a:srgbClr val="FF0000"/>
                </a:solidFill>
                <a:latin typeface="Tahoma" pitchFamily="34" charset="0"/>
                <a:ea typeface="Tahoma" pitchFamily="34" charset="0"/>
                <a:cs typeface="Tahoma" pitchFamily="34" charset="0"/>
              </a:rPr>
              <a:t>” </a:t>
            </a:r>
            <a:r>
              <a:rPr lang="en-US" sz="3200" b="1" dirty="0" smtClean="0">
                <a:latin typeface="Tahoma" pitchFamily="34" charset="0"/>
                <a:ea typeface="Tahoma" pitchFamily="34" charset="0"/>
                <a:cs typeface="Tahoma" pitchFamily="34" charset="0"/>
              </a:rPr>
              <a:t>(pumping waste water deep underground in the hopes of freeing up residual oil reserves) has caused numerous damaging earthquake “tremblers” in many areas across the U.S. Oklahoma’s largest ever earthquake (2016) is attributed to </a:t>
            </a:r>
            <a:r>
              <a:rPr lang="en-US" sz="3200" b="1" dirty="0" err="1" smtClean="0">
                <a:latin typeface="Tahoma" pitchFamily="34" charset="0"/>
                <a:ea typeface="Tahoma" pitchFamily="34" charset="0"/>
                <a:cs typeface="Tahoma" pitchFamily="34" charset="0"/>
              </a:rPr>
              <a:t>fracing</a:t>
            </a:r>
            <a:r>
              <a:rPr lang="en-US" sz="3200" b="1" dirty="0" smtClean="0">
                <a:latin typeface="Tahoma" pitchFamily="34" charset="0"/>
                <a:ea typeface="Tahoma" pitchFamily="34" charset="0"/>
                <a:cs typeface="Tahoma" pitchFamily="34" charset="0"/>
              </a:rPr>
              <a:t> activities.  </a:t>
            </a:r>
          </a:p>
          <a:p>
            <a:pPr>
              <a:buFont typeface="Wingdings" panose="05000000000000000000" pitchFamily="2" charset="2"/>
              <a:buChar char="q"/>
            </a:pPr>
            <a:r>
              <a:rPr lang="en-US" sz="3200" b="1" dirty="0" smtClean="0">
                <a:latin typeface="Tahoma" pitchFamily="34" charset="0"/>
                <a:ea typeface="Tahoma" pitchFamily="34" charset="0"/>
                <a:cs typeface="Tahoma" pitchFamily="34" charset="0"/>
              </a:rPr>
              <a:t>Several major U.S. industries (construction, agriculture, hotels &amp; restaurants, day-care, domestic help) are highly dependent on </a:t>
            </a:r>
            <a:r>
              <a:rPr lang="en-US" sz="3200" b="1" dirty="0">
                <a:solidFill>
                  <a:srgbClr val="FF0000"/>
                </a:solidFill>
                <a:latin typeface="Tahoma" pitchFamily="34" charset="0"/>
                <a:ea typeface="Tahoma" pitchFamily="34" charset="0"/>
                <a:cs typeface="Tahoma" pitchFamily="34" charset="0"/>
              </a:rPr>
              <a:t>i</a:t>
            </a:r>
            <a:r>
              <a:rPr lang="en-US" sz="3200" b="1" dirty="0" smtClean="0">
                <a:solidFill>
                  <a:srgbClr val="FF0000"/>
                </a:solidFill>
                <a:latin typeface="Tahoma" pitchFamily="34" charset="0"/>
                <a:ea typeface="Tahoma" pitchFamily="34" charset="0"/>
                <a:cs typeface="Tahoma" pitchFamily="34" charset="0"/>
              </a:rPr>
              <a:t>llegal </a:t>
            </a:r>
            <a:r>
              <a:rPr lang="en-US" sz="3200" b="1" dirty="0">
                <a:solidFill>
                  <a:srgbClr val="FF0000"/>
                </a:solidFill>
                <a:latin typeface="Tahoma" pitchFamily="34" charset="0"/>
                <a:ea typeface="Tahoma" pitchFamily="34" charset="0"/>
                <a:cs typeface="Tahoma" pitchFamily="34" charset="0"/>
              </a:rPr>
              <a:t>aliens </a:t>
            </a:r>
            <a:r>
              <a:rPr lang="en-US" sz="3200" b="1" dirty="0" smtClean="0">
                <a:latin typeface="Tahoma" pitchFamily="34" charset="0"/>
                <a:ea typeface="Tahoma" pitchFamily="34" charset="0"/>
                <a:cs typeface="Tahoma" pitchFamily="34" charset="0"/>
              </a:rPr>
              <a:t>paid non-subsistence wages.  </a:t>
            </a:r>
            <a:endParaRPr lang="en-US" sz="3200" b="1" dirty="0">
              <a:latin typeface="Tahoma" pitchFamily="34" charset="0"/>
              <a:ea typeface="Tahoma" pitchFamily="34" charset="0"/>
              <a:cs typeface="Tahoma" pitchFamily="34" charset="0"/>
            </a:endParaRPr>
          </a:p>
          <a:p>
            <a:pPr marL="0" indent="0">
              <a:buNone/>
            </a:pPr>
            <a:endParaRPr lang="en-US" sz="3900" b="1" dirty="0" smtClean="0">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6836008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ubtitle 2"/>
          <p:cNvSpPr>
            <a:spLocks noGrp="1"/>
          </p:cNvSpPr>
          <p:nvPr>
            <p:ph type="subTitle" idx="1"/>
          </p:nvPr>
        </p:nvSpPr>
        <p:spPr>
          <a:xfrm>
            <a:off x="0" y="157654"/>
            <a:ext cx="12192000" cy="6700345"/>
          </a:xfrm>
        </p:spPr>
        <p:txBody>
          <a:bodyPr>
            <a:normAutofit fontScale="55000" lnSpcReduction="20000"/>
          </a:bodyPr>
          <a:lstStyle/>
          <a:p>
            <a:pPr eaLnBrk="1" hangingPunct="1"/>
            <a:r>
              <a:rPr lang="en-US" altLang="en-US" sz="10900" b="1" dirty="0" smtClean="0">
                <a:solidFill>
                  <a:srgbClr val="FF0000"/>
                </a:solidFill>
                <a:latin typeface="Tahoma" pitchFamily="34" charset="0"/>
                <a:cs typeface="Tahoma" pitchFamily="34" charset="0"/>
              </a:rPr>
              <a:t>Are you mentoring-magnetic?</a:t>
            </a:r>
          </a:p>
          <a:p>
            <a:pPr marL="1143000" indent="-1143000" algn="l">
              <a:buFont typeface="Wingdings" panose="05000000000000000000" pitchFamily="2" charset="2"/>
              <a:buChar char="q"/>
            </a:pPr>
            <a:r>
              <a:rPr lang="en-US" altLang="en-US" sz="10400" b="1" dirty="0">
                <a:solidFill>
                  <a:srgbClr val="33CC33"/>
                </a:solidFill>
                <a:latin typeface="Tahoma" pitchFamily="34" charset="0"/>
                <a:cs typeface="Tahoma" pitchFamily="34" charset="0"/>
              </a:rPr>
              <a:t>Learning-hungry</a:t>
            </a:r>
            <a:r>
              <a:rPr lang="en-US" altLang="en-US" sz="10400" b="1" dirty="0" smtClean="0">
                <a:solidFill>
                  <a:srgbClr val="33CC33"/>
                </a:solidFill>
                <a:latin typeface="Tahoma" pitchFamily="34" charset="0"/>
                <a:cs typeface="Tahoma" pitchFamily="34" charset="0"/>
              </a:rPr>
              <a:t>?</a:t>
            </a:r>
          </a:p>
          <a:p>
            <a:pPr marL="1143000" indent="-1143000" algn="l" eaLnBrk="1" hangingPunct="1">
              <a:buFont typeface="Wingdings" panose="05000000000000000000" pitchFamily="2" charset="2"/>
              <a:buChar char="q"/>
            </a:pPr>
            <a:r>
              <a:rPr lang="en-US" altLang="en-US" sz="10400" b="1" dirty="0" smtClean="0">
                <a:solidFill>
                  <a:srgbClr val="0000FF"/>
                </a:solidFill>
                <a:latin typeface="Tahoma" pitchFamily="34" charset="0"/>
                <a:cs typeface="Tahoma" pitchFamily="34" charset="0"/>
              </a:rPr>
              <a:t>Hungry for pro development?</a:t>
            </a:r>
          </a:p>
          <a:p>
            <a:pPr marL="1143000" indent="-1143000" algn="l" eaLnBrk="1" hangingPunct="1">
              <a:buFont typeface="Wingdings" panose="05000000000000000000" pitchFamily="2" charset="2"/>
              <a:buChar char="q"/>
            </a:pPr>
            <a:r>
              <a:rPr lang="en-US" altLang="en-US" sz="10400" b="1" dirty="0" smtClean="0">
                <a:solidFill>
                  <a:srgbClr val="7030A0"/>
                </a:solidFill>
                <a:latin typeface="Tahoma" pitchFamily="34" charset="0"/>
                <a:cs typeface="Tahoma" pitchFamily="34" charset="0"/>
              </a:rPr>
              <a:t>Experiential-learner? </a:t>
            </a:r>
          </a:p>
          <a:p>
            <a:pPr marL="1143000" indent="-1143000" algn="l" eaLnBrk="1" hangingPunct="1">
              <a:buFont typeface="Wingdings" panose="05000000000000000000" pitchFamily="2" charset="2"/>
              <a:buChar char="q"/>
            </a:pPr>
            <a:r>
              <a:rPr lang="en-US" altLang="en-US" sz="10400" b="1" dirty="0" smtClean="0">
                <a:solidFill>
                  <a:srgbClr val="FF0000"/>
                </a:solidFill>
                <a:latin typeface="Tahoma" pitchFamily="34" charset="0"/>
                <a:cs typeface="Tahoma" pitchFamily="34" charset="0"/>
              </a:rPr>
              <a:t>Professionally non-</a:t>
            </a:r>
            <a:r>
              <a:rPr lang="en-US" altLang="en-US" sz="10400" b="1" dirty="0" err="1" smtClean="0">
                <a:solidFill>
                  <a:srgbClr val="FF0000"/>
                </a:solidFill>
                <a:latin typeface="Tahoma" pitchFamily="34" charset="0"/>
                <a:cs typeface="Tahoma" pitchFamily="34" charset="0"/>
              </a:rPr>
              <a:t>konforming</a:t>
            </a:r>
            <a:r>
              <a:rPr lang="en-US" altLang="en-US" sz="10400" b="1" dirty="0" smtClean="0">
                <a:solidFill>
                  <a:srgbClr val="FF0000"/>
                </a:solidFill>
                <a:latin typeface="Tahoma" pitchFamily="34" charset="0"/>
                <a:cs typeface="Tahoma" pitchFamily="34" charset="0"/>
              </a:rPr>
              <a:t>?</a:t>
            </a:r>
          </a:p>
          <a:p>
            <a:pPr marL="1143000" indent="-1143000" algn="l" eaLnBrk="1" hangingPunct="1">
              <a:buFont typeface="Wingdings" panose="05000000000000000000" pitchFamily="2" charset="2"/>
              <a:buChar char="q"/>
            </a:pPr>
            <a:r>
              <a:rPr lang="en-US" altLang="en-US" sz="10400" b="1" dirty="0" smtClean="0">
                <a:solidFill>
                  <a:srgbClr val="663300"/>
                </a:solidFill>
                <a:latin typeface="Tahoma" pitchFamily="34" charset="0"/>
                <a:cs typeface="Tahoma" pitchFamily="34" charset="0"/>
              </a:rPr>
              <a:t>Service-</a:t>
            </a:r>
          </a:p>
          <a:p>
            <a:pPr algn="l" eaLnBrk="1" hangingPunct="1"/>
            <a:r>
              <a:rPr lang="en-US" altLang="en-US" sz="10400" b="1" dirty="0">
                <a:solidFill>
                  <a:srgbClr val="663300"/>
                </a:solidFill>
                <a:latin typeface="Tahoma" pitchFamily="34" charset="0"/>
                <a:cs typeface="Tahoma" pitchFamily="34" charset="0"/>
              </a:rPr>
              <a:t> </a:t>
            </a:r>
            <a:r>
              <a:rPr lang="en-US" altLang="en-US" sz="10400" b="1" dirty="0" smtClean="0">
                <a:solidFill>
                  <a:srgbClr val="663300"/>
                </a:solidFill>
                <a:latin typeface="Tahoma" pitchFamily="34" charset="0"/>
                <a:cs typeface="Tahoma" pitchFamily="34" charset="0"/>
              </a:rPr>
              <a:t>    minded?</a:t>
            </a:r>
          </a:p>
          <a:p>
            <a:pPr algn="l" eaLnBrk="1" hangingPunct="1"/>
            <a:endParaRPr lang="en-US" altLang="en-US" sz="4400" b="1" dirty="0" smtClean="0">
              <a:solidFill>
                <a:schemeClr val="tx1"/>
              </a:solidFill>
              <a:latin typeface="Tahoma" pitchFamily="34" charset="0"/>
              <a:cs typeface="Tahoma" pitchFamily="34" charset="0"/>
            </a:endParaRPr>
          </a:p>
          <a:p>
            <a:pPr algn="l" eaLnBrk="1" hangingPunct="1"/>
            <a:r>
              <a:rPr lang="en-US" altLang="en-US" sz="4400" b="1" dirty="0" smtClean="0">
                <a:solidFill>
                  <a:schemeClr val="tx1"/>
                </a:solidFill>
                <a:latin typeface="Tahoma" pitchFamily="34" charset="0"/>
                <a:cs typeface="Tahoma" pitchFamily="34" charset="0"/>
              </a:rPr>
              <a:t>					</a:t>
            </a:r>
            <a:endParaRPr lang="en-US" altLang="en-US" sz="4800" b="1" dirty="0" smtClean="0">
              <a:solidFill>
                <a:schemeClr val="tx1"/>
              </a:solidFill>
              <a:latin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0593" y="3856109"/>
            <a:ext cx="4529725" cy="2544692"/>
          </a:xfrm>
          <a:prstGeom prst="rect">
            <a:avLst/>
          </a:prstGeom>
        </p:spPr>
      </p:pic>
    </p:spTree>
    <p:extLst>
      <p:ext uri="{BB962C8B-B14F-4D97-AF65-F5344CB8AC3E}">
        <p14:creationId xmlns:p14="http://schemas.microsoft.com/office/powerpoint/2010/main" val="156138919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25 </a:t>
            </a:r>
            <a:r>
              <a:rPr lang="en-US" sz="9600" b="1" dirty="0">
                <a:latin typeface="Tahoma" panose="020B0604030504040204" pitchFamily="34" charset="0"/>
                <a:ea typeface="Tahoma" panose="020B0604030504040204" pitchFamily="34" charset="0"/>
                <a:cs typeface="Tahoma" panose="020B0604030504040204" pitchFamily="34" charset="0"/>
              </a:rPr>
              <a:t>MISALIGNMENT</a:t>
            </a:r>
            <a:r>
              <a:rPr lang="en-US" sz="115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PRO</a:t>
            </a:r>
          </a:p>
        </p:txBody>
      </p:sp>
    </p:spTree>
    <p:extLst>
      <p:ext uri="{BB962C8B-B14F-4D97-AF65-F5344CB8AC3E}">
        <p14:creationId xmlns:p14="http://schemas.microsoft.com/office/powerpoint/2010/main" val="429004007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66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242" y="1083536"/>
            <a:ext cx="6711703" cy="5003755"/>
          </a:xfrm>
          <a:prstGeom prst="rect">
            <a:avLst/>
          </a:prstGeom>
        </p:spPr>
      </p:pic>
    </p:spTree>
    <p:extLst>
      <p:ext uri="{BB962C8B-B14F-4D97-AF65-F5344CB8AC3E}">
        <p14:creationId xmlns:p14="http://schemas.microsoft.com/office/powerpoint/2010/main" val="318174134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400" b="1" dirty="0">
                <a:latin typeface="Tahoma" pitchFamily="34" charset="0"/>
                <a:ea typeface="Tahoma" pitchFamily="34" charset="0"/>
                <a:cs typeface="Tahoma" pitchFamily="34" charset="0"/>
              </a:rPr>
              <a:t>What’s your</a:t>
            </a:r>
          </a:p>
          <a:p>
            <a:pPr marL="0" indent="0" algn="ctr">
              <a:buNone/>
            </a:pPr>
            <a:r>
              <a:rPr lang="en-US" sz="6600" b="1" dirty="0">
                <a:solidFill>
                  <a:srgbClr val="FF0000"/>
                </a:solidFill>
                <a:latin typeface="Tahoma" pitchFamily="34" charset="0"/>
                <a:ea typeface="Tahoma" pitchFamily="34" charset="0"/>
                <a:cs typeface="Tahoma" pitchFamily="34" charset="0"/>
              </a:rPr>
              <a:t>DON’T </a:t>
            </a:r>
            <a:r>
              <a:rPr lang="en-US" sz="6600" b="1" dirty="0" err="1">
                <a:solidFill>
                  <a:srgbClr val="FF0000"/>
                </a:solidFill>
                <a:latin typeface="Tahoma" pitchFamily="34" charset="0"/>
                <a:ea typeface="Tahoma" pitchFamily="34" charset="0"/>
                <a:cs typeface="Tahoma" pitchFamily="34" charset="0"/>
              </a:rPr>
              <a:t>WANNA</a:t>
            </a:r>
            <a:endParaRPr lang="en-US" sz="6600" b="1" dirty="0">
              <a:solidFill>
                <a:srgbClr val="FF0000"/>
              </a:solidFill>
              <a:latin typeface="Tahoma" pitchFamily="34" charset="0"/>
              <a:ea typeface="Tahoma" pitchFamily="34" charset="0"/>
              <a:cs typeface="Tahoma" pitchFamily="34" charset="0"/>
            </a:endParaRPr>
          </a:p>
          <a:p>
            <a:pPr marL="0" indent="0" algn="ctr">
              <a:buNone/>
            </a:pPr>
            <a:r>
              <a:rPr lang="en-US" sz="4000" b="1" dirty="0">
                <a:latin typeface="Tahoma" pitchFamily="34" charset="0"/>
                <a:ea typeface="Tahoma" pitchFamily="34" charset="0"/>
                <a:cs typeface="Tahoma" pitchFamily="34" charset="0"/>
              </a:rPr>
              <a:t>stress quotient?</a:t>
            </a:r>
          </a:p>
          <a:p>
            <a:pPr marL="0" indent="0" algn="ctr">
              <a:buNone/>
            </a:pPr>
            <a:r>
              <a:rPr lang="en-US" sz="4800" b="1" dirty="0">
                <a:solidFill>
                  <a:srgbClr val="0000FF"/>
                </a:solidFill>
                <a:latin typeface="Tahoma" pitchFamily="34" charset="0"/>
                <a:ea typeface="Tahoma" pitchFamily="34" charset="0"/>
                <a:cs typeface="Tahoma" pitchFamily="34" charset="0"/>
              </a:rPr>
              <a:t>Don’t-</a:t>
            </a:r>
            <a:r>
              <a:rPr lang="en-US" sz="4800" b="1" dirty="0" err="1">
                <a:solidFill>
                  <a:srgbClr val="0000FF"/>
                </a:solidFill>
                <a:latin typeface="Tahoma" pitchFamily="34" charset="0"/>
                <a:ea typeface="Tahoma" pitchFamily="34" charset="0"/>
                <a:cs typeface="Tahoma" pitchFamily="34" charset="0"/>
              </a:rPr>
              <a:t>wanna</a:t>
            </a:r>
            <a:r>
              <a:rPr lang="en-US" sz="4800" b="1" dirty="0">
                <a:solidFill>
                  <a:srgbClr val="0000FF"/>
                </a:solidFill>
                <a:latin typeface="Tahoma" pitchFamily="34" charset="0"/>
                <a:ea typeface="Tahoma" pitchFamily="34" charset="0"/>
                <a:cs typeface="Tahoma" pitchFamily="34" charset="0"/>
              </a:rPr>
              <a:t>-do </a:t>
            </a:r>
            <a:endParaRPr lang="en-US" sz="4800" b="1" dirty="0" smtClean="0">
              <a:solidFill>
                <a:srgbClr val="0000FF"/>
              </a:solidFill>
              <a:latin typeface="Tahoma" pitchFamily="34" charset="0"/>
              <a:ea typeface="Tahoma" pitchFamily="34" charset="0"/>
              <a:cs typeface="Tahoma" pitchFamily="34" charset="0"/>
            </a:endParaRPr>
          </a:p>
          <a:p>
            <a:pPr marL="0" indent="0" algn="ctr">
              <a:buNone/>
            </a:pPr>
            <a:r>
              <a:rPr lang="en-US" sz="4800" b="1" dirty="0" smtClean="0">
                <a:solidFill>
                  <a:srgbClr val="0000FF"/>
                </a:solidFill>
                <a:latin typeface="Tahoma" pitchFamily="34" charset="0"/>
                <a:ea typeface="Tahoma" pitchFamily="34" charset="0"/>
                <a:cs typeface="Tahoma" pitchFamily="34" charset="0"/>
              </a:rPr>
              <a:t>Don’t-</a:t>
            </a:r>
            <a:r>
              <a:rPr lang="en-US" sz="4800" b="1" dirty="0" err="1" smtClean="0">
                <a:solidFill>
                  <a:srgbClr val="0000FF"/>
                </a:solidFill>
                <a:latin typeface="Tahoma" pitchFamily="34" charset="0"/>
                <a:ea typeface="Tahoma" pitchFamily="34" charset="0"/>
                <a:cs typeface="Tahoma" pitchFamily="34" charset="0"/>
              </a:rPr>
              <a:t>wanna</a:t>
            </a:r>
            <a:r>
              <a:rPr lang="en-US" sz="4800" b="1" dirty="0" smtClean="0">
                <a:solidFill>
                  <a:srgbClr val="0000FF"/>
                </a:solidFill>
                <a:latin typeface="Tahoma" pitchFamily="34" charset="0"/>
                <a:ea typeface="Tahoma" pitchFamily="34" charset="0"/>
                <a:cs typeface="Tahoma" pitchFamily="34" charset="0"/>
              </a:rPr>
              <a:t>-be</a:t>
            </a:r>
            <a:endParaRPr lang="en-US" sz="4800" b="1" dirty="0">
              <a:solidFill>
                <a:srgbClr val="0000FF"/>
              </a:solidFill>
              <a:latin typeface="Tahoma" pitchFamily="34" charset="0"/>
              <a:ea typeface="Tahoma" pitchFamily="34" charset="0"/>
              <a:cs typeface="Tahoma" pitchFamily="34" charset="0"/>
            </a:endParaRPr>
          </a:p>
          <a:p>
            <a:pPr marL="0" indent="0">
              <a:buNone/>
            </a:pPr>
            <a:endParaRPr lang="en-US" sz="4800" b="1" dirty="0">
              <a:solidFill>
                <a:srgbClr val="FF00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515" y="4030262"/>
            <a:ext cx="4219069" cy="2971429"/>
          </a:xfrm>
          <a:prstGeom prst="rect">
            <a:avLst/>
          </a:prstGeom>
        </p:spPr>
      </p:pic>
    </p:spTree>
    <p:extLst>
      <p:ext uri="{BB962C8B-B14F-4D97-AF65-F5344CB8AC3E}">
        <p14:creationId xmlns:p14="http://schemas.microsoft.com/office/powerpoint/2010/main" val="366685214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5000" b="1" dirty="0">
                <a:solidFill>
                  <a:srgbClr val="993300"/>
                </a:solidFill>
                <a:latin typeface="Tahoma" pitchFamily="34" charset="0"/>
                <a:ea typeface="Tahoma" pitchFamily="34" charset="0"/>
                <a:cs typeface="Tahoma" pitchFamily="34" charset="0"/>
              </a:rPr>
              <a:t>The more you are professionally </a:t>
            </a:r>
            <a:r>
              <a:rPr lang="en-US" sz="5000" b="1" dirty="0" smtClean="0">
                <a:solidFill>
                  <a:srgbClr val="993300"/>
                </a:solidFill>
                <a:latin typeface="Tahoma" pitchFamily="34" charset="0"/>
                <a:ea typeface="Tahoma" pitchFamily="34" charset="0"/>
                <a:cs typeface="Tahoma" pitchFamily="34" charset="0"/>
              </a:rPr>
              <a:t>or </a:t>
            </a:r>
            <a:r>
              <a:rPr lang="en-US" sz="5000" b="1" dirty="0">
                <a:solidFill>
                  <a:srgbClr val="993300"/>
                </a:solidFill>
                <a:latin typeface="Tahoma" pitchFamily="34" charset="0"/>
                <a:ea typeface="Tahoma" pitchFamily="34" charset="0"/>
                <a:cs typeface="Tahoma" pitchFamily="34" charset="0"/>
              </a:rPr>
              <a:t>personally </a:t>
            </a:r>
            <a:r>
              <a:rPr lang="en-US" sz="5000" b="1" dirty="0">
                <a:solidFill>
                  <a:srgbClr val="008000"/>
                </a:solidFill>
                <a:latin typeface="Tahoma" pitchFamily="34" charset="0"/>
                <a:ea typeface="Tahoma" pitchFamily="34" charset="0"/>
                <a:cs typeface="Tahoma" pitchFamily="34" charset="0"/>
              </a:rPr>
              <a:t>misaligned with the expectations </a:t>
            </a:r>
            <a:r>
              <a:rPr lang="en-US" sz="5000" b="1" dirty="0" smtClean="0">
                <a:solidFill>
                  <a:srgbClr val="993300"/>
                </a:solidFill>
                <a:latin typeface="Tahoma" pitchFamily="34" charset="0"/>
                <a:ea typeface="Tahoma" pitchFamily="34" charset="0"/>
                <a:cs typeface="Tahoma" pitchFamily="34" charset="0"/>
              </a:rPr>
              <a:t>of </a:t>
            </a:r>
            <a:r>
              <a:rPr lang="en-US" sz="5000" b="1" dirty="0">
                <a:solidFill>
                  <a:srgbClr val="993300"/>
                </a:solidFill>
                <a:latin typeface="Tahoma" pitchFamily="34" charset="0"/>
                <a:ea typeface="Tahoma" pitchFamily="34" charset="0"/>
                <a:cs typeface="Tahoma" pitchFamily="34" charset="0"/>
              </a:rPr>
              <a:t>your </a:t>
            </a:r>
            <a:r>
              <a:rPr lang="en-US" sz="5000" b="1" dirty="0" smtClean="0">
                <a:solidFill>
                  <a:srgbClr val="993300"/>
                </a:solidFill>
                <a:latin typeface="Tahoma" pitchFamily="34" charset="0"/>
                <a:ea typeface="Tahoma" pitchFamily="34" charset="0"/>
                <a:cs typeface="Tahoma" pitchFamily="34" charset="0"/>
              </a:rPr>
              <a:t>org (your don’t </a:t>
            </a:r>
            <a:r>
              <a:rPr lang="en-US" sz="5000" b="1" dirty="0" err="1" smtClean="0">
                <a:solidFill>
                  <a:srgbClr val="993300"/>
                </a:solidFill>
                <a:latin typeface="Tahoma" pitchFamily="34" charset="0"/>
                <a:ea typeface="Tahoma" pitchFamily="34" charset="0"/>
                <a:cs typeface="Tahoma" pitchFamily="34" charset="0"/>
              </a:rPr>
              <a:t>wannas</a:t>
            </a:r>
            <a:r>
              <a:rPr lang="en-US" sz="5000" b="1" dirty="0" smtClean="0">
                <a:solidFill>
                  <a:srgbClr val="993300"/>
                </a:solidFill>
                <a:latin typeface="Tahoma" pitchFamily="34" charset="0"/>
                <a:ea typeface="Tahoma" pitchFamily="34" charset="0"/>
                <a:cs typeface="Tahoma" pitchFamily="34" charset="0"/>
              </a:rPr>
              <a:t>), the greater your </a:t>
            </a:r>
          </a:p>
          <a:p>
            <a:pPr marL="0" indent="0">
              <a:buNone/>
            </a:pPr>
            <a:r>
              <a:rPr lang="en-US" sz="5000" b="1" dirty="0" smtClean="0">
                <a:solidFill>
                  <a:srgbClr val="993300"/>
                </a:solidFill>
                <a:latin typeface="Tahoma" pitchFamily="34" charset="0"/>
                <a:ea typeface="Tahoma" pitchFamily="34" charset="0"/>
                <a:cs typeface="Tahoma" pitchFamily="34" charset="0"/>
              </a:rPr>
              <a:t>job </a:t>
            </a:r>
            <a:r>
              <a:rPr lang="en-US" sz="5000" b="1" dirty="0" smtClean="0">
                <a:solidFill>
                  <a:srgbClr val="339933"/>
                </a:solidFill>
                <a:latin typeface="Showcard Gothic" panose="04020904020102020604" pitchFamily="82" charset="0"/>
                <a:ea typeface="Tahoma" pitchFamily="34" charset="0"/>
                <a:cs typeface="Tahoma" pitchFamily="34" charset="0"/>
              </a:rPr>
              <a:t>stress</a:t>
            </a:r>
            <a:r>
              <a:rPr lang="en-US" sz="5000" b="1" dirty="0" smtClean="0">
                <a:solidFill>
                  <a:srgbClr val="993300"/>
                </a:solidFill>
                <a:latin typeface="Showcard Gothic" panose="04020904020102020604" pitchFamily="82" charset="0"/>
                <a:ea typeface="Tahoma" pitchFamily="34" charset="0"/>
                <a:cs typeface="Tahoma" pitchFamily="34" charset="0"/>
              </a:rPr>
              <a:t>. </a:t>
            </a:r>
            <a:endParaRPr lang="en-US" sz="5000" b="1" dirty="0">
              <a:solidFill>
                <a:srgbClr val="9933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3092" y="2939143"/>
            <a:ext cx="5712619" cy="3918857"/>
          </a:xfrm>
          <a:prstGeom prst="rect">
            <a:avLst/>
          </a:prstGeom>
        </p:spPr>
      </p:pic>
    </p:spTree>
    <p:extLst>
      <p:ext uri="{BB962C8B-B14F-4D97-AF65-F5344CB8AC3E}">
        <p14:creationId xmlns:p14="http://schemas.microsoft.com/office/powerpoint/2010/main" val="406820788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buFont typeface="Wingdings" panose="05000000000000000000" pitchFamily="2" charset="2"/>
              <a:buChar char="q"/>
            </a:pPr>
            <a:r>
              <a:rPr lang="en-US" sz="4400" b="1" dirty="0" smtClean="0">
                <a:solidFill>
                  <a:srgbClr val="A50021"/>
                </a:solidFill>
                <a:latin typeface="Tahoma" pitchFamily="34" charset="0"/>
                <a:ea typeface="Tahoma" pitchFamily="34" charset="0"/>
                <a:cs typeface="Tahoma" pitchFamily="34" charset="0"/>
              </a:rPr>
              <a:t>You’re in marketing but want to work in HR.</a:t>
            </a:r>
          </a:p>
          <a:p>
            <a:pPr>
              <a:buFont typeface="Wingdings" panose="05000000000000000000" pitchFamily="2" charset="2"/>
              <a:buChar char="q"/>
            </a:pPr>
            <a:r>
              <a:rPr lang="en-US" sz="4400" b="1" dirty="0" smtClean="0">
                <a:solidFill>
                  <a:srgbClr val="0000FF"/>
                </a:solidFill>
                <a:latin typeface="Tahoma" pitchFamily="34" charset="0"/>
                <a:ea typeface="Tahoma" pitchFamily="34" charset="0"/>
                <a:cs typeface="Tahoma" pitchFamily="34" charset="0"/>
              </a:rPr>
              <a:t>You face too many judgment calls &amp; not enough right answer assignments.</a:t>
            </a:r>
          </a:p>
          <a:p>
            <a:pPr>
              <a:buFont typeface="Wingdings" panose="05000000000000000000" pitchFamily="2" charset="2"/>
              <a:buChar char="q"/>
            </a:pPr>
            <a:r>
              <a:rPr lang="en-US" sz="4400" b="1" dirty="0" smtClean="0">
                <a:solidFill>
                  <a:srgbClr val="660066"/>
                </a:solidFill>
                <a:latin typeface="Tahoma" pitchFamily="34" charset="0"/>
                <a:ea typeface="Tahoma" pitchFamily="34" charset="0"/>
                <a:cs typeface="Tahoma" pitchFamily="34" charset="0"/>
              </a:rPr>
              <a:t>You’re working on commission &amp; they keep raising your sales quotas.</a:t>
            </a:r>
          </a:p>
          <a:p>
            <a:pPr>
              <a:buFont typeface="Wingdings" panose="05000000000000000000" pitchFamily="2" charset="2"/>
              <a:buChar char="q"/>
            </a:pPr>
            <a:r>
              <a:rPr lang="en-US" sz="4400" b="1" dirty="0" smtClean="0">
                <a:solidFill>
                  <a:srgbClr val="FF0000"/>
                </a:solidFill>
                <a:latin typeface="Tahoma" pitchFamily="34" charset="0"/>
                <a:ea typeface="Tahoma" pitchFamily="34" charset="0"/>
                <a:cs typeface="Tahoma" pitchFamily="34" charset="0"/>
              </a:rPr>
              <a:t>You have to please your boss, but you want to be in charge. </a:t>
            </a:r>
          </a:p>
          <a:p>
            <a:pPr>
              <a:buFont typeface="Wingdings" panose="05000000000000000000" pitchFamily="2" charset="2"/>
              <a:buChar char="q"/>
            </a:pPr>
            <a:r>
              <a:rPr lang="en-US" sz="4400" b="1" dirty="0" smtClean="0">
                <a:solidFill>
                  <a:srgbClr val="336600"/>
                </a:solidFill>
                <a:latin typeface="Tahoma" pitchFamily="34" charset="0"/>
                <a:ea typeface="Tahoma" pitchFamily="34" charset="0"/>
                <a:cs typeface="Tahoma" pitchFamily="34" charset="0"/>
              </a:rPr>
              <a:t>You’ve been there, done that too many times &amp; are professionally bored.</a:t>
            </a:r>
            <a:endParaRPr lang="en-US" sz="4400" b="1" dirty="0">
              <a:solidFill>
                <a:srgbClr val="3366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027473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GET A TUNE-UP</a:t>
            </a:r>
            <a:endParaRPr lang="en-US" sz="36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200" b="1" dirty="0" smtClean="0">
                <a:solidFill>
                  <a:srgbClr val="0000FF"/>
                </a:solidFill>
                <a:latin typeface="Tahoma" pitchFamily="34" charset="0"/>
                <a:ea typeface="Tahoma" pitchFamily="34" charset="0"/>
                <a:cs typeface="Tahoma" pitchFamily="34" charset="0"/>
              </a:rPr>
              <a:t>Career path redirection</a:t>
            </a:r>
          </a:p>
          <a:p>
            <a:pPr>
              <a:buFont typeface="Wingdings" panose="05000000000000000000" pitchFamily="2" charset="2"/>
              <a:buChar char="q"/>
            </a:pPr>
            <a:r>
              <a:rPr lang="en-US" sz="5200" b="1" dirty="0" smtClean="0">
                <a:solidFill>
                  <a:srgbClr val="008000"/>
                </a:solidFill>
                <a:latin typeface="Tahoma" pitchFamily="34" charset="0"/>
                <a:ea typeface="Tahoma" pitchFamily="34" charset="0"/>
                <a:cs typeface="Tahoma" pitchFamily="34" charset="0"/>
              </a:rPr>
              <a:t>Org-within-your-org role make-over</a:t>
            </a:r>
          </a:p>
          <a:p>
            <a:pPr>
              <a:buFont typeface="Wingdings" panose="05000000000000000000" pitchFamily="2" charset="2"/>
              <a:buChar char="q"/>
            </a:pPr>
            <a:r>
              <a:rPr lang="en-US" sz="5200" b="1" dirty="0">
                <a:solidFill>
                  <a:srgbClr val="7030A0"/>
                </a:solidFill>
                <a:latin typeface="Tahoma" pitchFamily="34" charset="0"/>
                <a:ea typeface="Tahoma" pitchFamily="34" charset="0"/>
                <a:cs typeface="Tahoma" pitchFamily="34" charset="0"/>
              </a:rPr>
              <a:t>Pro ambidexterity</a:t>
            </a:r>
          </a:p>
          <a:p>
            <a:pPr>
              <a:buFont typeface="Wingdings" panose="05000000000000000000" pitchFamily="2" charset="2"/>
              <a:buChar char="q"/>
            </a:pPr>
            <a:r>
              <a:rPr lang="en-US" sz="5200" b="1" dirty="0" smtClean="0">
                <a:solidFill>
                  <a:srgbClr val="FF0066"/>
                </a:solidFill>
                <a:latin typeface="Tahoma" pitchFamily="34" charset="0"/>
                <a:ea typeface="Tahoma" pitchFamily="34" charset="0"/>
                <a:cs typeface="Tahoma" pitchFamily="34" charset="0"/>
              </a:rPr>
              <a:t>New job training</a:t>
            </a:r>
          </a:p>
          <a:p>
            <a:pPr>
              <a:buFont typeface="Wingdings" panose="05000000000000000000" pitchFamily="2" charset="2"/>
              <a:buChar char="q"/>
            </a:pPr>
            <a:r>
              <a:rPr lang="en-US" sz="5200" b="1" dirty="0" smtClean="0">
                <a:solidFill>
                  <a:srgbClr val="A50021"/>
                </a:solidFill>
                <a:latin typeface="Tahoma" pitchFamily="34" charset="0"/>
                <a:ea typeface="Tahoma" pitchFamily="34" charset="0"/>
                <a:cs typeface="Tahoma" pitchFamily="34" charset="0"/>
              </a:rPr>
              <a:t>Tinkering with your </a:t>
            </a:r>
            <a:r>
              <a:rPr lang="en-US" sz="5200" b="1" dirty="0" err="1" smtClean="0">
                <a:solidFill>
                  <a:srgbClr val="A50021"/>
                </a:solidFill>
                <a:latin typeface="Tahoma" pitchFamily="34" charset="0"/>
                <a:ea typeface="Tahoma" pitchFamily="34" charset="0"/>
                <a:cs typeface="Tahoma" pitchFamily="34" charset="0"/>
              </a:rPr>
              <a:t>leadingfollowingmanaging</a:t>
            </a:r>
            <a:r>
              <a:rPr lang="en-US" sz="5200" b="1" dirty="0" smtClean="0">
                <a:solidFill>
                  <a:srgbClr val="A50021"/>
                </a:solidFill>
                <a:latin typeface="Tahoma" pitchFamily="34" charset="0"/>
                <a:ea typeface="Tahoma" pitchFamily="34" charset="0"/>
                <a:cs typeface="Tahoma" pitchFamily="34" charset="0"/>
              </a:rPr>
              <a:t> ratios</a:t>
            </a:r>
            <a:endParaRPr lang="en-US" sz="5200" b="1" dirty="0">
              <a:solidFill>
                <a:srgbClr val="A5002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9858332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a:t>
            </a:r>
            <a:r>
              <a:rPr lang="en-US" sz="13800" b="1" dirty="0" smtClean="0">
                <a:latin typeface="Tahoma" panose="020B0604030504040204" pitchFamily="34" charset="0"/>
                <a:ea typeface="Tahoma" panose="020B0604030504040204" pitchFamily="34" charset="0"/>
                <a:cs typeface="Tahoma" panose="020B0604030504040204" pitchFamily="34" charset="0"/>
              </a:rPr>
              <a:t>26 </a:t>
            </a:r>
            <a:r>
              <a:rPr lang="en-US" sz="13800" b="1" dirty="0">
                <a:latin typeface="Tahoma" panose="020B0604030504040204" pitchFamily="34" charset="0"/>
                <a:ea typeface="Tahoma" panose="020B0604030504040204" pitchFamily="34" charset="0"/>
                <a:cs typeface="Tahoma" panose="020B0604030504040204" pitchFamily="34" charset="0"/>
              </a:rPr>
              <a:t>MOTIVATION</a:t>
            </a:r>
          </a:p>
        </p:txBody>
      </p:sp>
    </p:spTree>
    <p:extLst>
      <p:ext uri="{BB962C8B-B14F-4D97-AF65-F5344CB8AC3E}">
        <p14:creationId xmlns:p14="http://schemas.microsoft.com/office/powerpoint/2010/main" val="10632134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385010"/>
            <a:ext cx="12192000" cy="6472989"/>
          </a:xfrm>
        </p:spPr>
        <p:txBody>
          <a:bodyPr>
            <a:normAutofit/>
          </a:bodyPr>
          <a:lstStyle/>
          <a:p>
            <a:r>
              <a:rPr lang="en-US" sz="6600" b="1" dirty="0" smtClean="0">
                <a:solidFill>
                  <a:schemeClr val="tx1"/>
                </a:solidFill>
                <a:latin typeface="Segoe Print" panose="02000600000000000000" pitchFamily="2" charset="0"/>
                <a:ea typeface="Tahoma" pitchFamily="34" charset="0"/>
                <a:cs typeface="Tahoma" pitchFamily="34" charset="0"/>
              </a:rPr>
              <a:t>What starts your car &amp; drives you</a:t>
            </a:r>
          </a:p>
          <a:p>
            <a:endParaRPr lang="en-US" sz="24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84758"/>
            <a:ext cx="5080000" cy="213568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467" y="3609820"/>
            <a:ext cx="6976533" cy="3266030"/>
          </a:xfrm>
          <a:prstGeom prst="rect">
            <a:avLst/>
          </a:prstGeom>
        </p:spPr>
      </p:pic>
    </p:spTree>
    <p:extLst>
      <p:ext uri="{BB962C8B-B14F-4D97-AF65-F5344CB8AC3E}">
        <p14:creationId xmlns:p14="http://schemas.microsoft.com/office/powerpoint/2010/main" val="259247764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4400" b="1" dirty="0" smtClean="0">
                <a:latin typeface="Tahoma" pitchFamily="34" charset="0"/>
                <a:ea typeface="Tahoma" pitchFamily="34" charset="0"/>
                <a:cs typeface="Tahoma" pitchFamily="34" charset="0"/>
              </a:rPr>
              <a:t>Motives are built around a </a:t>
            </a:r>
            <a:r>
              <a:rPr lang="en-US" sz="4400" b="1" dirty="0" smtClean="0">
                <a:solidFill>
                  <a:srgbClr val="FF0000"/>
                </a:solidFill>
                <a:latin typeface="Tahoma" pitchFamily="34" charset="0"/>
                <a:ea typeface="Tahoma" pitchFamily="34" charset="0"/>
                <a:cs typeface="Tahoma" pitchFamily="34" charset="0"/>
              </a:rPr>
              <a:t>complex psychological</a:t>
            </a:r>
            <a:r>
              <a:rPr lang="en-US" sz="4400" b="1" dirty="0" smtClean="0">
                <a:latin typeface="Tahoma" pitchFamily="34" charset="0"/>
                <a:ea typeface="Tahoma" pitchFamily="34" charset="0"/>
                <a:cs typeface="Tahoma" pitchFamily="34" charset="0"/>
              </a:rPr>
              <a:t> </a:t>
            </a:r>
            <a:r>
              <a:rPr lang="en-US" sz="4400" b="1" dirty="0">
                <a:latin typeface="Tahoma" pitchFamily="34" charset="0"/>
                <a:ea typeface="Tahoma" pitchFamily="34" charset="0"/>
                <a:cs typeface="Tahoma" pitchFamily="34" charset="0"/>
              </a:rPr>
              <a:t>chain reaction of conscious decisions/actions </a:t>
            </a:r>
            <a:r>
              <a:rPr lang="en-US" sz="4400" b="1" dirty="0" smtClean="0">
                <a:latin typeface="Tahoma" pitchFamily="34" charset="0"/>
                <a:ea typeface="Tahoma" pitchFamily="34" charset="0"/>
                <a:cs typeface="Tahoma" pitchFamily="34" charset="0"/>
              </a:rPr>
              <a:t>seeking to satisfy your needs </a:t>
            </a:r>
            <a:r>
              <a:rPr lang="en-US" sz="4400" b="1" dirty="0">
                <a:latin typeface="Tahoma" pitchFamily="34" charset="0"/>
                <a:ea typeface="Tahoma" pitchFamily="34" charset="0"/>
                <a:cs typeface="Tahoma" pitchFamily="34" charset="0"/>
              </a:rPr>
              <a:t>&amp; </a:t>
            </a:r>
            <a:r>
              <a:rPr lang="en-US" sz="4400" b="1" dirty="0" smtClean="0">
                <a:latin typeface="Tahoma" pitchFamily="34" charset="0"/>
                <a:ea typeface="Tahoma" pitchFamily="34" charset="0"/>
                <a:cs typeface="Tahoma" pitchFamily="34" charset="0"/>
              </a:rPr>
              <a:t>wants. But most orgs </a:t>
            </a:r>
            <a:r>
              <a:rPr lang="en-US" sz="4400" b="1" dirty="0" smtClean="0">
                <a:solidFill>
                  <a:srgbClr val="FF0000"/>
                </a:solidFill>
                <a:latin typeface="Tahoma" pitchFamily="34" charset="0"/>
                <a:ea typeface="Tahoma" pitchFamily="34" charset="0"/>
                <a:cs typeface="Tahoma" pitchFamily="34" charset="0"/>
              </a:rPr>
              <a:t>aren’t</a:t>
            </a:r>
            <a:r>
              <a:rPr lang="en-US" sz="4400" b="1" dirty="0" smtClean="0">
                <a:latin typeface="Tahoma" pitchFamily="34" charset="0"/>
                <a:ea typeface="Tahoma" pitchFamily="34" charset="0"/>
                <a:cs typeface="Tahoma" pitchFamily="34" charset="0"/>
              </a:rPr>
              <a:t> psychologically complex.  </a:t>
            </a:r>
            <a:endParaRPr lang="en-US" sz="3200" b="1" dirty="0" smtClean="0">
              <a:latin typeface="Tahoma" pitchFamily="34" charset="0"/>
              <a:ea typeface="Tahoma" pitchFamily="34" charset="0"/>
              <a:cs typeface="Tahoma" pitchFamily="34" charset="0"/>
            </a:endParaRPr>
          </a:p>
          <a:p>
            <a:pPr marL="0" indent="0" algn="ctr">
              <a:buNone/>
            </a:pPr>
            <a:endParaRPr lang="en-US" sz="4800" b="1" dirty="0">
              <a:solidFill>
                <a:srgbClr val="FF0000"/>
              </a:solidFill>
              <a:latin typeface="Tahoma" pitchFamily="34" charset="0"/>
              <a:ea typeface="Tahoma" pitchFamily="34" charset="0"/>
              <a:cs typeface="Tahoma" pitchFamily="34" charset="0"/>
            </a:endParaRPr>
          </a:p>
          <a:p>
            <a:pPr marL="0" indent="0" algn="ctr">
              <a:buNone/>
            </a:pPr>
            <a:endParaRPr lang="en-US" sz="4800" b="1" dirty="0">
              <a:solidFill>
                <a:srgbClr val="FF0000"/>
              </a:solidFill>
              <a:latin typeface="Tahoma" pitchFamily="34" charset="0"/>
              <a:ea typeface="Tahoma" pitchFamily="34" charset="0"/>
              <a:cs typeface="Tahoma" pitchFamily="34" charset="0"/>
            </a:endParaRPr>
          </a:p>
          <a:p>
            <a:pPr marL="0" indent="0" algn="ctr">
              <a:buNone/>
            </a:pPr>
            <a:endParaRPr lang="en-US" sz="4800" b="1" dirty="0">
              <a:solidFill>
                <a:srgbClr val="FF0000"/>
              </a:solidFill>
              <a:latin typeface="Tahoma" pitchFamily="34" charset="0"/>
              <a:ea typeface="Tahoma" pitchFamily="34" charset="0"/>
              <a:cs typeface="Tahoma" pitchFamily="34" charset="0"/>
            </a:endParaRPr>
          </a:p>
          <a:p>
            <a:pPr marL="0" indent="0" algn="ctr">
              <a:buNone/>
            </a:pPr>
            <a:endParaRPr lang="en-US" sz="4800" b="1" dirty="0">
              <a:solidFill>
                <a:srgbClr val="FF0000"/>
              </a:solidFill>
              <a:latin typeface="Tahoma" pitchFamily="34" charset="0"/>
              <a:ea typeface="Tahoma" pitchFamily="34" charset="0"/>
              <a:cs typeface="Tahoma" pitchFamily="34" charset="0"/>
            </a:endParaRPr>
          </a:p>
          <a:p>
            <a:pPr marL="0" indent="0" algn="ctr">
              <a:buNone/>
            </a:pPr>
            <a:endParaRPr lang="en-US" sz="4800" b="1" dirty="0">
              <a:solidFill>
                <a:srgbClr val="FF0000"/>
              </a:solidFill>
              <a:latin typeface="Tahoma" pitchFamily="34" charset="0"/>
              <a:ea typeface="Tahoma" pitchFamily="34" charset="0"/>
              <a:cs typeface="Tahoma" pitchFamily="34" charset="0"/>
            </a:endParaRPr>
          </a:p>
          <a:p>
            <a:pPr marL="0" indent="0" algn="ctr">
              <a:buNone/>
            </a:pPr>
            <a:endParaRPr lang="en-US" sz="48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617" y="3209109"/>
            <a:ext cx="6540823" cy="3400811"/>
          </a:xfrm>
          <a:prstGeom prst="rect">
            <a:avLst/>
          </a:prstGeom>
        </p:spPr>
      </p:pic>
    </p:spTree>
    <p:extLst>
      <p:ext uri="{BB962C8B-B14F-4D97-AF65-F5344CB8AC3E}">
        <p14:creationId xmlns:p14="http://schemas.microsoft.com/office/powerpoint/2010/main" val="11536478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3350"/>
            <a:ext cx="12192000" cy="6724650"/>
          </a:xfrm>
        </p:spPr>
        <p:txBody>
          <a:bodyPr>
            <a:noAutofit/>
          </a:bodyPr>
          <a:lstStyle/>
          <a:p>
            <a:pPr>
              <a:buFont typeface="Wingdings" panose="05000000000000000000" pitchFamily="2" charset="2"/>
              <a:buChar char="q"/>
            </a:pPr>
            <a:r>
              <a:rPr lang="en-US" sz="4400" b="1" dirty="0" smtClean="0">
                <a:solidFill>
                  <a:srgbClr val="0000FF"/>
                </a:solidFill>
                <a:latin typeface="Tahoma" pitchFamily="34" charset="0"/>
                <a:ea typeface="Tahoma" pitchFamily="34" charset="0"/>
                <a:cs typeface="Tahoma" pitchFamily="34" charset="0"/>
              </a:rPr>
              <a:t>Volkswagen </a:t>
            </a:r>
            <a:r>
              <a:rPr lang="en-US" sz="4400" b="1" dirty="0" smtClean="0">
                <a:solidFill>
                  <a:srgbClr val="0000FF"/>
                </a:solidFill>
                <a:latin typeface="Tahoma" pitchFamily="34" charset="0"/>
                <a:ea typeface="Tahoma" pitchFamily="34" charset="0"/>
                <a:cs typeface="Tahoma" pitchFamily="34" charset="0"/>
              </a:rPr>
              <a:t>($</a:t>
            </a:r>
            <a:r>
              <a:rPr lang="en-US" sz="4400" b="1" dirty="0" smtClean="0">
                <a:solidFill>
                  <a:srgbClr val="0000FF"/>
                </a:solidFill>
                <a:latin typeface="Tahoma" pitchFamily="34" charset="0"/>
                <a:ea typeface="Tahoma" pitchFamily="34" charset="0"/>
                <a:cs typeface="Tahoma" pitchFamily="34" charset="0"/>
              </a:rPr>
              <a:t>20</a:t>
            </a:r>
            <a:r>
              <a:rPr lang="en-US" sz="4400" b="1" dirty="0" smtClean="0">
                <a:solidFill>
                  <a:srgbClr val="0000FF"/>
                </a:solidFill>
                <a:latin typeface="Tahoma" pitchFamily="34" charset="0"/>
                <a:ea typeface="Tahoma" pitchFamily="34" charset="0"/>
                <a:cs typeface="Tahoma" pitchFamily="34" charset="0"/>
              </a:rPr>
              <a:t> </a:t>
            </a:r>
            <a:r>
              <a:rPr lang="en-US" sz="4400" b="1" dirty="0" smtClean="0">
                <a:solidFill>
                  <a:srgbClr val="0000FF"/>
                </a:solidFill>
                <a:latin typeface="Tahoma" pitchFamily="34" charset="0"/>
                <a:ea typeface="Tahoma" pitchFamily="34" charset="0"/>
                <a:cs typeface="Tahoma" pitchFamily="34" charset="0"/>
              </a:rPr>
              <a:t>billion of world-wide  pollution control cheating) &amp; General Motors (cover-up of deadly car defects) </a:t>
            </a:r>
          </a:p>
          <a:p>
            <a:pPr>
              <a:buFont typeface="Wingdings" panose="05000000000000000000" pitchFamily="2" charset="2"/>
              <a:buChar char="q"/>
            </a:pPr>
            <a:r>
              <a:rPr lang="en-US" sz="4400" b="1" dirty="0" smtClean="0">
                <a:solidFill>
                  <a:srgbClr val="339933"/>
                </a:solidFill>
                <a:latin typeface="Tahoma" pitchFamily="34" charset="0"/>
                <a:ea typeface="Tahoma" pitchFamily="34" charset="0"/>
                <a:cs typeface="Tahoma" pitchFamily="34" charset="0"/>
              </a:rPr>
              <a:t>Continuous pro sports drug scandals</a:t>
            </a:r>
          </a:p>
          <a:p>
            <a:pPr>
              <a:buFont typeface="Wingdings" panose="05000000000000000000" pitchFamily="2" charset="2"/>
              <a:buChar char="q"/>
            </a:pPr>
            <a:r>
              <a:rPr lang="en-US" sz="4400" b="1" dirty="0" smtClean="0">
                <a:solidFill>
                  <a:srgbClr val="7030A0"/>
                </a:solidFill>
                <a:latin typeface="Tahoma" pitchFamily="34" charset="0"/>
                <a:ea typeface="Tahoma" pitchFamily="34" charset="0"/>
                <a:cs typeface="Tahoma" pitchFamily="34" charset="0"/>
              </a:rPr>
              <a:t>Donald Trump “University”</a:t>
            </a:r>
          </a:p>
          <a:p>
            <a:pPr>
              <a:buFont typeface="Wingdings" panose="05000000000000000000" pitchFamily="2" charset="2"/>
              <a:buChar char="q"/>
            </a:pPr>
            <a:r>
              <a:rPr lang="en-US" sz="4400" b="1" dirty="0" smtClean="0">
                <a:solidFill>
                  <a:srgbClr val="993300"/>
                </a:solidFill>
                <a:latin typeface="Tahoma" pitchFamily="34" charset="0"/>
                <a:ea typeface="Tahoma" pitchFamily="34" charset="0"/>
                <a:cs typeface="Tahoma" pitchFamily="34" charset="0"/>
              </a:rPr>
              <a:t>Pharmaceutical companies marketing thousand-dollar per pill drug blackmail</a:t>
            </a:r>
          </a:p>
          <a:p>
            <a:pPr>
              <a:buFont typeface="Wingdings" panose="05000000000000000000" pitchFamily="2" charset="2"/>
              <a:buChar char="q"/>
            </a:pPr>
            <a:r>
              <a:rPr lang="en-US" sz="4400" b="1" dirty="0" smtClean="0">
                <a:solidFill>
                  <a:srgbClr val="FF0000"/>
                </a:solidFill>
                <a:latin typeface="Tahoma" pitchFamily="34" charset="0"/>
                <a:ea typeface="Tahoma" pitchFamily="34" charset="0"/>
                <a:cs typeface="Tahoma" pitchFamily="34" charset="0"/>
              </a:rPr>
              <a:t>NFL player concussion cover-up</a:t>
            </a:r>
          </a:p>
          <a:p>
            <a:pPr>
              <a:buFont typeface="Wingdings" panose="05000000000000000000" pitchFamily="2" charset="2"/>
              <a:buChar char="q"/>
            </a:pPr>
            <a:r>
              <a:rPr lang="en-US" sz="4400" b="1" dirty="0" smtClean="0">
                <a:solidFill>
                  <a:srgbClr val="006666"/>
                </a:solidFill>
                <a:latin typeface="Tahoma" pitchFamily="34" charset="0"/>
                <a:ea typeface="Tahoma" pitchFamily="34" charset="0"/>
                <a:cs typeface="Tahoma" pitchFamily="34" charset="0"/>
              </a:rPr>
              <a:t>College sports NCAA violations</a:t>
            </a:r>
          </a:p>
          <a:p>
            <a:pPr>
              <a:buFont typeface="Wingdings" panose="05000000000000000000" pitchFamily="2" charset="2"/>
              <a:buChar char="q"/>
            </a:pPr>
            <a:endParaRPr lang="en-US" sz="40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009999"/>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339933"/>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FF0000"/>
              </a:solidFill>
              <a:latin typeface="Tahoma" pitchFamily="34" charset="0"/>
              <a:ea typeface="Tahoma" pitchFamily="34" charset="0"/>
              <a:cs typeface="Tahoma" pitchFamily="34" charset="0"/>
            </a:endParaRPr>
          </a:p>
          <a:p>
            <a:endParaRPr lang="en-US" sz="3900" b="1" dirty="0" smtClean="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584700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normAutofit/>
          </a:bodyPr>
          <a:lstStyle/>
          <a:p>
            <a:pPr marL="0" indent="0">
              <a:buNone/>
            </a:pPr>
            <a:r>
              <a:rPr lang="en-US" sz="4400" b="1" dirty="0" smtClean="0">
                <a:latin typeface="Tahoma" panose="020B0604030504040204" pitchFamily="34" charset="0"/>
                <a:ea typeface="Tahoma" panose="020B0604030504040204" pitchFamily="34" charset="0"/>
                <a:cs typeface="Tahoma" panose="020B0604030504040204" pitchFamily="34" charset="0"/>
              </a:rPr>
              <a:t>I WANT</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smtClean="0">
                <a:latin typeface="Tahoma" panose="020B0604030504040204" pitchFamily="34" charset="0"/>
                <a:ea typeface="Tahoma" panose="020B0604030504040204" pitchFamily="34" charset="0"/>
                <a:cs typeface="Tahoma" panose="020B0604030504040204" pitchFamily="34" charset="0"/>
              </a:rPr>
              <a:t>to be in charge (</a:t>
            </a:r>
            <a:r>
              <a:rPr lang="en-US" sz="4400" b="1" u="sng" dirty="0" smtClean="0">
                <a:latin typeface="Tahoma" panose="020B0604030504040204" pitchFamily="34" charset="0"/>
                <a:ea typeface="Tahoma" panose="020B0604030504040204" pitchFamily="34" charset="0"/>
                <a:cs typeface="Tahoma" panose="020B0604030504040204" pitchFamily="34" charset="0"/>
              </a:rPr>
              <a:t>POWER</a:t>
            </a:r>
            <a:r>
              <a:rPr lang="en-US" sz="4400" b="1" dirty="0" smtClean="0">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3333FF"/>
                </a:solidFill>
                <a:latin typeface="Tahoma" panose="020B0604030504040204" pitchFamily="34" charset="0"/>
                <a:ea typeface="Tahoma" panose="020B0604030504040204" pitchFamily="34" charset="0"/>
                <a:cs typeface="Tahoma" panose="020B0604030504040204" pitchFamily="34" charset="0"/>
              </a:rPr>
              <a:t>I need to be around higher status professionals  </a:t>
            </a:r>
            <a:r>
              <a:rPr lang="en-US" sz="4400" b="1" dirty="0" smtClean="0">
                <a:latin typeface="Tahoma" panose="020B0604030504040204" pitchFamily="34" charset="0"/>
                <a:ea typeface="Tahoma" panose="020B0604030504040204" pitchFamily="34" charset="0"/>
                <a:cs typeface="Tahoma" panose="020B0604030504040204" pitchFamily="34" charset="0"/>
              </a:rPr>
              <a:t>→</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I have to join a prestigious country club</a:t>
            </a:r>
            <a:r>
              <a:rPr lang="en-US" sz="4400" b="1" dirty="0" smtClean="0">
                <a:latin typeface="Tahoma" panose="020B0604030504040204" pitchFamily="34" charset="0"/>
                <a:ea typeface="Tahoma" panose="020B0604030504040204" pitchFamily="34" charset="0"/>
                <a:cs typeface="Tahoma" panose="020B0604030504040204" pitchFamily="34" charset="0"/>
              </a:rPr>
              <a:t>→</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I need to become better friends with Joel who is member of the club</a:t>
            </a:r>
            <a:r>
              <a:rPr lang="en-US" sz="4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I’ll have Joel &amp; his family over for a cook out</a:t>
            </a:r>
            <a:r>
              <a:rPr lang="en-US" sz="4400" b="1" dirty="0" smtClean="0">
                <a:latin typeface="Tahoma" panose="020B0604030504040204" pitchFamily="34" charset="0"/>
                <a:ea typeface="Tahoma" panose="020B0604030504040204" pitchFamily="34" charset="0"/>
                <a:cs typeface="Tahoma" panose="020B0604030504040204" pitchFamily="34" charset="0"/>
              </a:rPr>
              <a:t>→</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D60093"/>
                </a:solidFill>
                <a:latin typeface="Tahoma" panose="020B0604030504040204" pitchFamily="34" charset="0"/>
                <a:ea typeface="Tahoma" panose="020B0604030504040204" pitchFamily="34" charset="0"/>
                <a:cs typeface="Tahoma" panose="020B0604030504040204" pitchFamily="34" charset="0"/>
              </a:rPr>
              <a:t>Maybe Joel will ask me to play golf with his cronies</a:t>
            </a:r>
            <a:r>
              <a:rPr lang="en-US" sz="4400" b="1" dirty="0" smtClean="0">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I </a:t>
            </a:r>
            <a:r>
              <a:rPr lang="en-US" sz="4400" b="1" dirty="0" err="1" smtClean="0">
                <a:solidFill>
                  <a:srgbClr val="0033CC"/>
                </a:solidFill>
                <a:latin typeface="Tahoma" panose="020B0604030504040204" pitchFamily="34" charset="0"/>
                <a:ea typeface="Tahoma" panose="020B0604030504040204" pitchFamily="34" charset="0"/>
                <a:cs typeface="Tahoma" panose="020B0604030504040204" pitchFamily="34" charset="0"/>
              </a:rPr>
              <a:t>gotta</a:t>
            </a:r>
            <a:r>
              <a:rPr lang="en-US" sz="44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 get a golf coach &amp; some </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better clubs </a:t>
            </a:r>
            <a:r>
              <a:rPr lang="en-US" sz="4400" b="1" dirty="0" smtClean="0">
                <a:latin typeface="Tahoma" panose="020B0604030504040204" pitchFamily="34" charset="0"/>
                <a:ea typeface="Tahoma" panose="020B0604030504040204" pitchFamily="34" charset="0"/>
                <a:cs typeface="Tahoma" panose="020B0604030504040204" pitchFamily="34" charset="0"/>
              </a:rPr>
              <a:t>→ </a:t>
            </a:r>
            <a:r>
              <a:rPr lang="en-US" sz="4400" b="1" dirty="0" err="1" smtClean="0">
                <a:solidFill>
                  <a:srgbClr val="A50021"/>
                </a:solidFill>
                <a:latin typeface="Tahoma" panose="020B0604030504040204" pitchFamily="34" charset="0"/>
                <a:ea typeface="Tahoma" panose="020B0604030504040204" pitchFamily="34" charset="0"/>
                <a:cs typeface="Tahoma" panose="020B0604030504040204" pitchFamily="34" charset="0"/>
              </a:rPr>
              <a:t>Gotta</a:t>
            </a:r>
            <a:r>
              <a:rPr lang="en-US" sz="44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 dress my wife &amp; kids in fancier duds for the country club.</a:t>
            </a:r>
          </a:p>
          <a:p>
            <a:pPr marL="0" indent="0">
              <a:buNone/>
            </a:pPr>
            <a:endParaRPr lang="en-US" sz="4000" b="1" dirty="0">
              <a:solidFill>
                <a:srgbClr val="339933"/>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a:p>
            <a:pPr marL="0" indent="0">
              <a:buNone/>
            </a:pPr>
            <a:endParaRPr lang="en-US" sz="4000" b="1" dirty="0">
              <a:solidFill>
                <a:srgbClr val="339933"/>
              </a:solidFill>
              <a:latin typeface="Tahoma" pitchFamily="34" charset="0"/>
              <a:ea typeface="Tahoma" pitchFamily="34" charset="0"/>
              <a:cs typeface="Tahoma" pitchFamily="34" charset="0"/>
            </a:endParaRPr>
          </a:p>
          <a:p>
            <a:pPr marL="0" indent="0">
              <a:buNone/>
            </a:pPr>
            <a:endParaRPr lang="en-US" sz="4000" b="1" dirty="0">
              <a:solidFill>
                <a:srgbClr val="3333FF"/>
              </a:solidFill>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914400" indent="-914400">
              <a:buFont typeface="+mj-lt"/>
              <a:buAutoNum type="arabicPeriod"/>
            </a:pPr>
            <a:endParaRPr lang="en-US" sz="6600" b="1" dirty="0" smtClean="0">
              <a:solidFill>
                <a:srgbClr val="0033CC"/>
              </a:solidFill>
              <a:latin typeface="Tahoma" pitchFamily="34" charset="0"/>
              <a:ea typeface="Tahoma" pitchFamily="34" charset="0"/>
              <a:cs typeface="Tahoma" pitchFamily="34" charset="0"/>
            </a:endParaRPr>
          </a:p>
          <a:p>
            <a:pPr marL="914400" indent="-914400">
              <a:buFont typeface="+mj-lt"/>
              <a:buAutoNum type="arabicPeriod"/>
            </a:pPr>
            <a:endParaRPr lang="en-US" sz="5400" b="1" dirty="0" smtClean="0">
              <a:solidFill>
                <a:srgbClr val="0033CC"/>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8191556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2504"/>
            <a:ext cx="12192000" cy="6436895"/>
          </a:xfrm>
        </p:spPr>
        <p:txBody>
          <a:bodyPr>
            <a:normAutofit fontScale="92500" lnSpcReduction="20000"/>
          </a:bodyPr>
          <a:lstStyle/>
          <a:p>
            <a:pPr marL="0" indent="0" algn="ctr">
              <a:buNone/>
            </a:pPr>
            <a:r>
              <a:rPr lang="en-US" sz="5400" b="1" dirty="0" smtClean="0">
                <a:latin typeface="Tahoma" panose="020B0604030504040204" pitchFamily="34" charset="0"/>
                <a:ea typeface="Tahoma" panose="020B0604030504040204" pitchFamily="34" charset="0"/>
                <a:cs typeface="Tahoma" panose="020B0604030504040204" pitchFamily="34" charset="0"/>
              </a:rPr>
              <a:t>ORG</a:t>
            </a:r>
            <a:r>
              <a:rPr lang="en-US" sz="5400" b="1" dirty="0" smtClean="0">
                <a:solidFill>
                  <a:srgbClr val="FF0000"/>
                </a:solidFill>
                <a:latin typeface="Showcard Gothic" panose="04020904020102020604" pitchFamily="82" charset="0"/>
                <a:ea typeface="Tahoma" pitchFamily="34" charset="0"/>
                <a:cs typeface="Tahoma" pitchFamily="34" charset="0"/>
              </a:rPr>
              <a:t> PSYCH-OUT </a:t>
            </a:r>
          </a:p>
          <a:p>
            <a:pPr marL="0" indent="0">
              <a:buNone/>
            </a:pPr>
            <a:r>
              <a:rPr lang="en-US" sz="5400" b="1" dirty="0" smtClean="0">
                <a:latin typeface="Tahoma" panose="020B0604030504040204" pitchFamily="34" charset="0"/>
                <a:ea typeface="Tahoma" panose="020B0604030504040204" pitchFamily="34" charset="0"/>
                <a:cs typeface="Tahoma" panose="020B0604030504040204" pitchFamily="34" charset="0"/>
              </a:rPr>
              <a:t>Most orgs do a better job of satisfying the simple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physical </a:t>
            </a:r>
            <a:r>
              <a:rPr lang="en-US" sz="5400" b="1" dirty="0" smtClean="0">
                <a:latin typeface="Tahoma" panose="020B0604030504040204" pitchFamily="34" charset="0"/>
                <a:ea typeface="Tahoma" panose="020B0604030504040204" pitchFamily="34" charset="0"/>
                <a:cs typeface="Tahoma" panose="020B0604030504040204" pitchFamily="34" charset="0"/>
              </a:rPr>
              <a:t>needs (food, security, materialism) of the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majority </a:t>
            </a:r>
            <a:r>
              <a:rPr lang="en-US" sz="5400" b="1" dirty="0" smtClean="0">
                <a:latin typeface="Tahoma" panose="020B0604030504040204" pitchFamily="34" charset="0"/>
                <a:ea typeface="Tahoma" panose="020B0604030504040204" pitchFamily="34" charset="0"/>
                <a:cs typeface="Tahoma" panose="020B0604030504040204" pitchFamily="34" charset="0"/>
              </a:rPr>
              <a:t>of their employees (825 non-pros) than the far more complex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psychological</a:t>
            </a:r>
            <a:r>
              <a:rPr lang="en-US" sz="5400" b="1" dirty="0" smtClean="0">
                <a:latin typeface="Tahoma" panose="020B0604030504040204" pitchFamily="34" charset="0"/>
                <a:ea typeface="Tahoma" panose="020B0604030504040204" pitchFamily="34" charset="0"/>
                <a:cs typeface="Tahoma" panose="020B0604030504040204" pitchFamily="34" charset="0"/>
              </a:rPr>
              <a:t> needs (self-fulfillment, self esteem, unconditional acceptance, etc.) of pros. Thus, the most common employee </a:t>
            </a:r>
            <a:r>
              <a:rPr lang="en-US" sz="5200" b="1" dirty="0" smtClean="0">
                <a:latin typeface="Tahoma" panose="020B0604030504040204" pitchFamily="34" charset="0"/>
                <a:ea typeface="Tahoma" panose="020B0604030504040204" pitchFamily="34" charset="0"/>
                <a:cs typeface="Tahoma" panose="020B0604030504040204" pitchFamily="34" charset="0"/>
              </a:rPr>
              <a:t>motivation strategy of most orgs is: </a:t>
            </a:r>
            <a:endParaRPr lang="en-US" sz="5800"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4400" b="1"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19200" b="1" dirty="0" smtClean="0">
              <a:solidFill>
                <a:srgbClr val="0000FF"/>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a:p>
            <a:pPr marL="0" indent="0" algn="ctr">
              <a:buNone/>
            </a:pPr>
            <a:endParaRPr lang="en-US" sz="5400" b="1" dirty="0" smtClean="0">
              <a:solidFill>
                <a:srgbClr val="FF0000"/>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p:txBody>
      </p:sp>
      <p:sp>
        <p:nvSpPr>
          <p:cNvPr id="2" name="Right Arrow 1"/>
          <p:cNvSpPr/>
          <p:nvPr/>
        </p:nvSpPr>
        <p:spPr>
          <a:xfrm>
            <a:off x="7773544" y="6266767"/>
            <a:ext cx="4251158" cy="362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44001000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331" y="168442"/>
            <a:ext cx="12192000" cy="6689558"/>
          </a:xfrm>
        </p:spPr>
        <p:txBody>
          <a:bodyPr>
            <a:normAutofit/>
          </a:bodyPr>
          <a:lstStyle/>
          <a:p>
            <a:pPr marL="0" lvl="1" indent="0" algn="ctr">
              <a:buNone/>
            </a:pPr>
            <a:r>
              <a:rPr lang="en-US" sz="6600" b="1" dirty="0" err="1" smtClean="0">
                <a:solidFill>
                  <a:srgbClr val="009900"/>
                </a:solidFill>
                <a:latin typeface="Tahoma" pitchFamily="34" charset="0"/>
                <a:ea typeface="Tahoma" pitchFamily="34" charset="0"/>
                <a:cs typeface="Tahoma" pitchFamily="34" charset="0"/>
              </a:rPr>
              <a:t>MONEY</a:t>
            </a:r>
            <a:r>
              <a:rPr lang="en-US" sz="6600" b="1" dirty="0" err="1" smtClean="0">
                <a:latin typeface="Tahoma" pitchFamily="34" charset="0"/>
                <a:ea typeface="Tahoma" pitchFamily="34" charset="0"/>
                <a:cs typeface="Tahoma" pitchFamily="34" charset="0"/>
              </a:rPr>
              <a:t>vation</a:t>
            </a:r>
            <a:r>
              <a:rPr lang="en-US" sz="6600" b="1" dirty="0" smtClean="0">
                <a:latin typeface="Tahoma" pitchFamily="34" charset="0"/>
                <a:ea typeface="Tahoma" pitchFamily="34" charset="0"/>
                <a:cs typeface="Tahoma" pitchFamily="34" charset="0"/>
              </a:rPr>
              <a:t> </a:t>
            </a:r>
          </a:p>
          <a:p>
            <a:pPr marL="0" lvl="1" indent="0" algn="ctr">
              <a:buNone/>
            </a:pPr>
            <a:endParaRPr lang="en-US" sz="5400" b="1" dirty="0" smtClean="0">
              <a:solidFill>
                <a:srgbClr val="FF3399"/>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a:p>
            <a:pPr marL="0" indent="0" algn="ctr">
              <a:buNone/>
            </a:pPr>
            <a:endParaRPr lang="en-US" sz="5400" b="1" dirty="0" smtClean="0">
              <a:solidFill>
                <a:srgbClr val="FF0000"/>
              </a:solidFill>
              <a:latin typeface="Tahoma" pitchFamily="34" charset="0"/>
              <a:ea typeface="Tahoma" pitchFamily="34" charset="0"/>
              <a:cs typeface="Tahoma" pitchFamily="34" charset="0"/>
            </a:endParaRPr>
          </a:p>
          <a:p>
            <a:pPr marL="0" indent="0" algn="ctr">
              <a:buNone/>
            </a:pPr>
            <a:endParaRPr lang="en-US" sz="5400" b="1" dirty="0" smtClean="0">
              <a:solidFill>
                <a:srgbClr val="FF0000"/>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a:p>
            <a:pPr marL="0" indent="0" algn="ctr">
              <a:buNone/>
            </a:pPr>
            <a:r>
              <a:rPr lang="en-US" sz="5400" b="1" smtClean="0">
                <a:solidFill>
                  <a:srgbClr val="336600"/>
                </a:solidFill>
                <a:latin typeface="Tahoma" pitchFamily="34" charset="0"/>
                <a:ea typeface="Tahoma" pitchFamily="34" charset="0"/>
                <a:cs typeface="Tahoma" pitchFamily="34" charset="0"/>
              </a:rPr>
              <a:t>$Paycheck</a:t>
            </a:r>
            <a:r>
              <a:rPr lang="en-US" sz="5400" b="1" smtClean="0">
                <a:solidFill>
                  <a:srgbClr val="FF0000"/>
                </a:solidFill>
                <a:latin typeface="Tahoma" pitchFamily="34" charset="0"/>
                <a:ea typeface="Tahoma" pitchFamily="34" charset="0"/>
                <a:cs typeface="Tahoma" pitchFamily="34" charset="0"/>
              </a:rPr>
              <a:t> </a:t>
            </a:r>
            <a:r>
              <a:rPr lang="en-US" sz="5400" b="1" dirty="0" smtClean="0">
                <a:solidFill>
                  <a:srgbClr val="FF0000"/>
                </a:solidFill>
                <a:latin typeface="Tahoma" pitchFamily="34" charset="0"/>
                <a:ea typeface="Tahoma" pitchFamily="34" charset="0"/>
                <a:cs typeface="Tahoma" pitchFamily="34" charset="0"/>
              </a:rPr>
              <a:t>motivation</a:t>
            </a:r>
            <a:endParaRPr lang="en-US" sz="5400" b="1" dirty="0">
              <a:solidFill>
                <a:srgbClr val="FF0000"/>
              </a:solidFill>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387" y="1397864"/>
            <a:ext cx="4987282" cy="374046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225" y="1642989"/>
            <a:ext cx="4330965" cy="3250211"/>
          </a:xfrm>
          <a:prstGeom prst="rect">
            <a:avLst/>
          </a:prstGeom>
        </p:spPr>
      </p:pic>
    </p:spTree>
    <p:extLst>
      <p:ext uri="{BB962C8B-B14F-4D97-AF65-F5344CB8AC3E}">
        <p14:creationId xmlns:p14="http://schemas.microsoft.com/office/powerpoint/2010/main" val="26063357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228600"/>
            <a:ext cx="12192000" cy="6629400"/>
          </a:xfrm>
        </p:spPr>
        <p:txBody>
          <a:bodyPr>
            <a:normAutofit fontScale="92500" lnSpcReduction="20000"/>
          </a:bodyPr>
          <a:lstStyle/>
          <a:p>
            <a:r>
              <a:rPr lang="en-US" sz="5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Hire (green) VEGETARIANS!</a:t>
            </a:r>
          </a:p>
          <a:p>
            <a:pPr algn="l"/>
            <a:endParaRPr lang="en-US" sz="5400" b="1" dirty="0">
              <a:solidFill>
                <a:srgbClr val="FF0000"/>
              </a:solidFill>
              <a:latin typeface="Rockwell Condensed" panose="02060603050405020104" pitchFamily="18" charset="0"/>
              <a:ea typeface="Tahoma" pitchFamily="34" charset="0"/>
              <a:cs typeface="Tahoma" pitchFamily="34" charset="0"/>
            </a:endParaRPr>
          </a:p>
          <a:p>
            <a:pPr algn="l"/>
            <a:endParaRPr lang="en-US" sz="5400" b="1" dirty="0" smtClean="0">
              <a:solidFill>
                <a:srgbClr val="FF0000"/>
              </a:solidFill>
              <a:latin typeface="Rockwell Condensed" panose="02060603050405020104" pitchFamily="18" charset="0"/>
              <a:ea typeface="Tahoma" pitchFamily="34" charset="0"/>
              <a:cs typeface="Tahoma" pitchFamily="34" charset="0"/>
            </a:endParaRPr>
          </a:p>
          <a:p>
            <a:endParaRPr lang="en-US" sz="5400" b="1" dirty="0">
              <a:solidFill>
                <a:srgbClr val="FF0000"/>
              </a:solidFill>
              <a:latin typeface="Rockwell Condensed" panose="02060603050405020104" pitchFamily="18" charset="0"/>
              <a:ea typeface="Tahoma" pitchFamily="34" charset="0"/>
              <a:cs typeface="Tahoma" pitchFamily="34" charset="0"/>
            </a:endParaRPr>
          </a:p>
          <a:p>
            <a:endParaRPr lang="en-US" sz="5400" b="1" dirty="0" smtClean="0">
              <a:solidFill>
                <a:srgbClr val="FF0000"/>
              </a:solidFill>
              <a:latin typeface="Rockwell Condensed" panose="02060603050405020104" pitchFamily="18" charset="0"/>
              <a:ea typeface="Tahoma" pitchFamily="34" charset="0"/>
              <a:cs typeface="Tahoma" pitchFamily="34" charset="0"/>
            </a:endParaRPr>
          </a:p>
          <a:p>
            <a:endParaRPr lang="en-US" sz="5400" b="1" dirty="0">
              <a:solidFill>
                <a:srgbClr val="FF0000"/>
              </a:solidFill>
              <a:latin typeface="Rockwell Condensed" panose="02060603050405020104" pitchFamily="18" charset="0"/>
              <a:ea typeface="Tahoma" pitchFamily="34" charset="0"/>
              <a:cs typeface="Tahoma" pitchFamily="34" charset="0"/>
            </a:endParaRPr>
          </a:p>
          <a:p>
            <a:endParaRPr lang="en-US" sz="5400" b="1" dirty="0">
              <a:solidFill>
                <a:srgbClr val="FF0000"/>
              </a:solidFill>
              <a:latin typeface="Rockwell Condensed" panose="02060603050405020104" pitchFamily="18" charset="0"/>
              <a:ea typeface="Tahoma" pitchFamily="34" charset="0"/>
              <a:cs typeface="Tahoma" pitchFamily="34" charset="0"/>
            </a:endParaRPr>
          </a:p>
          <a:p>
            <a:r>
              <a:rPr lang="en-US" sz="5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$$Paycheck</a:t>
            </a:r>
            <a:r>
              <a:rPr lang="en-US" sz="5400" b="1" dirty="0" smtClean="0">
                <a:latin typeface="Tahoma" panose="020B0604030504040204" pitchFamily="34" charset="0"/>
                <a:ea typeface="Tahoma" panose="020B0604030504040204" pitchFamily="34" charset="0"/>
                <a:cs typeface="Tahoma" panose="020B0604030504040204" pitchFamily="34" charset="0"/>
              </a:rPr>
              <a:t> </a:t>
            </a:r>
            <a:r>
              <a:rPr lang="en-US" sz="5400" b="1" dirty="0" smtClean="0">
                <a:solidFill>
                  <a:srgbClr val="FF0000"/>
                </a:solidFill>
                <a:latin typeface="Showcard Gothic" panose="04020904020102020604" pitchFamily="82" charset="0"/>
                <a:ea typeface="Tahoma" panose="020B0604030504040204" pitchFamily="34" charset="0"/>
                <a:cs typeface="Tahoma" panose="020B0604030504040204" pitchFamily="34" charset="0"/>
              </a:rPr>
              <a:t>addicted</a:t>
            </a:r>
            <a:r>
              <a:rPr lang="en-US" sz="5400" b="1" dirty="0" smtClean="0">
                <a:latin typeface="Tahoma" panose="020B0604030504040204" pitchFamily="34" charset="0"/>
                <a:ea typeface="Tahoma" panose="020B0604030504040204" pitchFamily="34" charset="0"/>
                <a:cs typeface="Tahoma" panose="020B0604030504040204" pitchFamily="34" charset="0"/>
              </a:rPr>
              <a:t> employees (both 825ers &amp; pros) </a:t>
            </a:r>
          </a:p>
          <a:p>
            <a:r>
              <a:rPr lang="en-US" sz="5400" b="1" dirty="0" smtClean="0">
                <a:latin typeface="Tahoma" panose="020B0604030504040204" pitchFamily="34" charset="0"/>
                <a:ea typeface="Tahoma" panose="020B0604030504040204" pitchFamily="34" charset="0"/>
                <a:cs typeface="Tahoma" panose="020B0604030504040204" pitchFamily="34" charset="0"/>
              </a:rPr>
              <a:t>are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EZ</a:t>
            </a:r>
            <a:r>
              <a:rPr lang="en-US" sz="5400" b="1" dirty="0" smtClean="0">
                <a:latin typeface="Tahoma" panose="020B0604030504040204" pitchFamily="34" charset="0"/>
                <a:ea typeface="Tahoma" panose="020B0604030504040204" pitchFamily="34" charset="0"/>
                <a:cs typeface="Tahoma" panose="020B0604030504040204" pitchFamily="34" charset="0"/>
              </a:rPr>
              <a:t> to </a:t>
            </a:r>
            <a:r>
              <a:rPr lang="en-US" sz="5400" b="1" dirty="0" err="1" smtClean="0">
                <a:latin typeface="Tahoma" panose="020B0604030504040204" pitchFamily="34" charset="0"/>
                <a:ea typeface="Tahoma" panose="020B0604030504040204" pitchFamily="34" charset="0"/>
                <a:cs typeface="Tahoma" panose="020B0604030504040204" pitchFamily="34" charset="0"/>
              </a:rPr>
              <a:t>moneyvate</a:t>
            </a:r>
            <a:endParaRPr lang="en-US" sz="24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0137" y="1573823"/>
            <a:ext cx="2115859" cy="211585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286" y="928992"/>
            <a:ext cx="5509851" cy="3705741"/>
          </a:xfrm>
          <a:prstGeom prst="rect">
            <a:avLst/>
          </a:prstGeom>
        </p:spPr>
      </p:pic>
    </p:spTree>
    <p:extLst>
      <p:ext uri="{BB962C8B-B14F-4D97-AF65-F5344CB8AC3E}">
        <p14:creationId xmlns:p14="http://schemas.microsoft.com/office/powerpoint/2010/main" val="132761196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2505"/>
            <a:ext cx="12192000" cy="6665495"/>
          </a:xfrm>
        </p:spPr>
        <p:txBody>
          <a:bodyPr>
            <a:normAutofit lnSpcReduction="10000"/>
          </a:bodyPr>
          <a:lstStyle/>
          <a:p>
            <a:pPr>
              <a:buFont typeface="Wingdings" panose="05000000000000000000" pitchFamily="2" charset="2"/>
              <a:buChar char="q"/>
            </a:pPr>
            <a:r>
              <a:rPr lang="en-US" sz="5400" b="1" dirty="0" smtClean="0">
                <a:solidFill>
                  <a:srgbClr val="0033CC"/>
                </a:solidFill>
                <a:latin typeface="Tahoma" pitchFamily="34" charset="0"/>
                <a:ea typeface="Tahoma" pitchFamily="34" charset="0"/>
                <a:cs typeface="Tahoma" pitchFamily="34" charset="0"/>
              </a:rPr>
              <a:t>825ers </a:t>
            </a:r>
            <a:r>
              <a:rPr lang="en-US" sz="5400" b="1" dirty="0" smtClean="0">
                <a:latin typeface="Tahoma" pitchFamily="34" charset="0"/>
                <a:ea typeface="Tahoma" pitchFamily="34" charset="0"/>
                <a:cs typeface="Tahoma" pitchFamily="34" charset="0"/>
              </a:rPr>
              <a:t>are addicted to their </a:t>
            </a:r>
            <a:r>
              <a:rPr lang="en-US" sz="5400" b="1" dirty="0" smtClean="0">
                <a:solidFill>
                  <a:srgbClr val="008000"/>
                </a:solidFill>
                <a:latin typeface="Tahoma" pitchFamily="34" charset="0"/>
                <a:ea typeface="Tahoma" pitchFamily="34" charset="0"/>
                <a:cs typeface="Tahoma" pitchFamily="34" charset="0"/>
              </a:rPr>
              <a:t>$paycheck </a:t>
            </a:r>
            <a:r>
              <a:rPr lang="en-US" sz="5400" b="1" dirty="0" smtClean="0">
                <a:latin typeface="Tahoma" pitchFamily="34" charset="0"/>
                <a:ea typeface="Tahoma" pitchFamily="34" charset="0"/>
                <a:cs typeface="Tahoma" pitchFamily="34" charset="0"/>
              </a:rPr>
              <a:t>to satisfy </a:t>
            </a:r>
            <a:r>
              <a:rPr lang="en-US" sz="5400" b="1" dirty="0" smtClean="0">
                <a:solidFill>
                  <a:srgbClr val="0033CC"/>
                </a:solidFill>
                <a:latin typeface="Tahoma" pitchFamily="34" charset="0"/>
                <a:ea typeface="Tahoma" pitchFamily="34" charset="0"/>
                <a:cs typeface="Tahoma" pitchFamily="34" charset="0"/>
              </a:rPr>
              <a:t>physical</a:t>
            </a:r>
            <a:r>
              <a:rPr lang="en-US" sz="5400" b="1" dirty="0" smtClean="0">
                <a:latin typeface="Tahoma" pitchFamily="34" charset="0"/>
                <a:ea typeface="Tahoma" pitchFamily="34" charset="0"/>
                <a:cs typeface="Tahoma" pitchFamily="34" charset="0"/>
              </a:rPr>
              <a:t> needs (food &amp; material goods).    </a:t>
            </a:r>
          </a:p>
          <a:p>
            <a:pPr>
              <a:buFont typeface="Wingdings" panose="05000000000000000000" pitchFamily="2" charset="2"/>
              <a:buChar char="q"/>
            </a:pPr>
            <a:r>
              <a:rPr lang="en-US" sz="5400" b="1" dirty="0" err="1" smtClean="0">
                <a:solidFill>
                  <a:srgbClr val="0033CC"/>
                </a:solidFill>
                <a:latin typeface="Tahoma" pitchFamily="34" charset="0"/>
                <a:ea typeface="Tahoma" pitchFamily="34" charset="0"/>
                <a:cs typeface="Tahoma" pitchFamily="34" charset="0"/>
              </a:rPr>
              <a:t>StatUS</a:t>
            </a:r>
            <a:r>
              <a:rPr lang="en-US" sz="5400" b="1" dirty="0" smtClean="0">
                <a:latin typeface="Tahoma" pitchFamily="34" charset="0"/>
                <a:ea typeface="Tahoma" pitchFamily="34" charset="0"/>
                <a:cs typeface="Tahoma" pitchFamily="34" charset="0"/>
              </a:rPr>
              <a:t> pros are </a:t>
            </a:r>
            <a:r>
              <a:rPr lang="en-US" sz="5400" b="1" dirty="0" smtClean="0">
                <a:solidFill>
                  <a:srgbClr val="008000"/>
                </a:solidFill>
                <a:latin typeface="Tahoma" pitchFamily="34" charset="0"/>
                <a:ea typeface="Tahoma" pitchFamily="34" charset="0"/>
                <a:cs typeface="Tahoma" pitchFamily="34" charset="0"/>
              </a:rPr>
              <a:t>$addicted </a:t>
            </a:r>
            <a:r>
              <a:rPr lang="en-US" sz="5400" b="1" dirty="0" smtClean="0">
                <a:latin typeface="Tahoma" pitchFamily="34" charset="0"/>
                <a:ea typeface="Tahoma" pitchFamily="34" charset="0"/>
                <a:cs typeface="Tahoma" pitchFamily="34" charset="0"/>
              </a:rPr>
              <a:t>to satisfy status-related </a:t>
            </a:r>
            <a:r>
              <a:rPr lang="en-US" sz="5400" b="1" dirty="0" smtClean="0">
                <a:solidFill>
                  <a:srgbClr val="0033CC"/>
                </a:solidFill>
                <a:latin typeface="Tahoma" pitchFamily="34" charset="0"/>
                <a:ea typeface="Tahoma" pitchFamily="34" charset="0"/>
                <a:cs typeface="Tahoma" pitchFamily="34" charset="0"/>
              </a:rPr>
              <a:t>psych</a:t>
            </a:r>
            <a:r>
              <a:rPr lang="en-US" sz="5400" b="1" dirty="0" smtClean="0">
                <a:latin typeface="Tahoma" pitchFamily="34" charset="0"/>
                <a:ea typeface="Tahoma" pitchFamily="34" charset="0"/>
                <a:cs typeface="Tahoma" pitchFamily="34" charset="0"/>
              </a:rPr>
              <a:t> needs.</a:t>
            </a:r>
          </a:p>
          <a:p>
            <a:pPr marL="0" indent="0" algn="ctr">
              <a:buNone/>
            </a:pPr>
            <a:r>
              <a:rPr lang="en-US" sz="5400" b="1" dirty="0" smtClean="0">
                <a:latin typeface="Tahoma" pitchFamily="34" charset="0"/>
                <a:ea typeface="Tahoma" pitchFamily="34" charset="0"/>
                <a:cs typeface="Tahoma" pitchFamily="34" charset="0"/>
              </a:rPr>
              <a:t>Sophisticated org motivation techniques are </a:t>
            </a:r>
            <a:r>
              <a:rPr lang="en-US" sz="5400" b="1" dirty="0" smtClean="0">
                <a:solidFill>
                  <a:srgbClr val="0033CC"/>
                </a:solidFill>
                <a:latin typeface="Tahoma" pitchFamily="34" charset="0"/>
                <a:ea typeface="Tahoma" pitchFamily="34" charset="0"/>
                <a:cs typeface="Tahoma" pitchFamily="34" charset="0"/>
              </a:rPr>
              <a:t>NOT</a:t>
            </a:r>
            <a:r>
              <a:rPr lang="en-US" sz="5400" b="1" dirty="0" smtClean="0">
                <a:latin typeface="Tahoma" pitchFamily="34" charset="0"/>
                <a:ea typeface="Tahoma" pitchFamily="34" charset="0"/>
                <a:cs typeface="Tahoma" pitchFamily="34" charset="0"/>
              </a:rPr>
              <a:t> needed to crack the whip on employees.   </a:t>
            </a:r>
          </a:p>
          <a:p>
            <a:pPr marL="0" indent="0">
              <a:buNone/>
            </a:pPr>
            <a:endParaRPr lang="en-US" sz="5400" b="1" dirty="0" smtClean="0">
              <a:solidFill>
                <a:srgbClr val="FF0000"/>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20505592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331" y="152400"/>
            <a:ext cx="12192000" cy="6705600"/>
          </a:xfrm>
          <a:ln w="69850">
            <a:solidFill>
              <a:srgbClr val="FFFFFF"/>
            </a:solidFill>
          </a:ln>
        </p:spPr>
        <p:txBody>
          <a:bodyPr>
            <a:normAutofit/>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EASIEST TO </a:t>
            </a:r>
            <a:r>
              <a:rPr lang="en-US" sz="4400" b="1" dirty="0" err="1" smtClean="0">
                <a:solidFill>
                  <a:srgbClr val="008000"/>
                </a:solidFill>
                <a:latin typeface="Tahoma" pitchFamily="34" charset="0"/>
                <a:ea typeface="Tahoma" pitchFamily="34" charset="0"/>
                <a:cs typeface="Tahoma" pitchFamily="34" charset="0"/>
              </a:rPr>
              <a:t>MONEY</a:t>
            </a:r>
            <a:r>
              <a:rPr lang="en-US" sz="4400" b="1" dirty="0" err="1" smtClean="0">
                <a:solidFill>
                  <a:srgbClr val="FF0000"/>
                </a:solidFill>
                <a:latin typeface="Tahoma" pitchFamily="34" charset="0"/>
                <a:ea typeface="Tahoma" pitchFamily="34" charset="0"/>
                <a:cs typeface="Tahoma" pitchFamily="34" charset="0"/>
              </a:rPr>
              <a:t>vate</a:t>
            </a:r>
            <a:endParaRPr lang="en-US" sz="44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latin typeface="Tahoma" pitchFamily="34" charset="0"/>
                <a:ea typeface="Tahoma" pitchFamily="34" charset="0"/>
                <a:cs typeface="Tahoma" pitchFamily="34" charset="0"/>
              </a:rPr>
              <a:t>Members of the org’s </a:t>
            </a:r>
            <a:r>
              <a:rPr lang="en-US" sz="4800" b="1" dirty="0" err="1" smtClean="0">
                <a:solidFill>
                  <a:srgbClr val="FF0000"/>
                </a:solidFill>
                <a:latin typeface="Tahoma" pitchFamily="34" charset="0"/>
                <a:ea typeface="Tahoma" pitchFamily="34" charset="0"/>
                <a:cs typeface="Tahoma" pitchFamily="34" charset="0"/>
              </a:rPr>
              <a:t>statUS</a:t>
            </a:r>
            <a:r>
              <a:rPr lang="en-US" sz="4800" b="1" dirty="0" smtClean="0">
                <a:latin typeface="Tahoma" pitchFamily="34" charset="0"/>
                <a:ea typeface="Tahoma" pitchFamily="34" charset="0"/>
                <a:cs typeface="Tahoma" pitchFamily="34" charset="0"/>
              </a:rPr>
              <a:t> (a </a:t>
            </a:r>
            <a:r>
              <a:rPr lang="en-US" sz="4800" b="1" dirty="0">
                <a:latin typeface="Tahoma" pitchFamily="34" charset="0"/>
                <a:ea typeface="Tahoma" pitchFamily="34" charset="0"/>
                <a:cs typeface="Tahoma" pitchFamily="34" charset="0"/>
              </a:rPr>
              <a:t>p</a:t>
            </a:r>
            <a:r>
              <a:rPr lang="en-US" sz="4800" b="1" dirty="0" smtClean="0">
                <a:latin typeface="Tahoma" pitchFamily="34" charset="0"/>
                <a:ea typeface="Tahoma" pitchFamily="34" charset="0"/>
                <a:cs typeface="Tahoma" pitchFamily="34" charset="0"/>
              </a:rPr>
              <a:t>sych motive) community: more </a:t>
            </a:r>
            <a:r>
              <a:rPr lang="en-US" sz="4800" b="1" dirty="0" smtClean="0">
                <a:solidFill>
                  <a:srgbClr val="008000"/>
                </a:solidFill>
                <a:latin typeface="Tahoma" pitchFamily="34" charset="0"/>
                <a:ea typeface="Tahoma" pitchFamily="34" charset="0"/>
                <a:cs typeface="Tahoma" pitchFamily="34" charset="0"/>
              </a:rPr>
              <a:t>money</a:t>
            </a:r>
            <a:r>
              <a:rPr lang="en-US" sz="4800" b="1" dirty="0" smtClean="0">
                <a:latin typeface="Tahoma" pitchFamily="34" charset="0"/>
                <a:ea typeface="Tahoma" pitchFamily="34" charset="0"/>
                <a:cs typeface="Tahoma" pitchFamily="34" charset="0"/>
              </a:rPr>
              <a:t> </a:t>
            </a:r>
            <a:r>
              <a:rPr lang="en-US" sz="4800" b="1" dirty="0" smtClean="0">
                <a:solidFill>
                  <a:srgbClr val="FF0000"/>
                </a:solidFill>
                <a:latin typeface="Arial" panose="020B0604020202020204" pitchFamily="34" charset="0"/>
                <a:ea typeface="Tahoma" pitchFamily="34" charset="0"/>
                <a:cs typeface="Arial" panose="020B0604020202020204" pitchFamily="34" charset="0"/>
              </a:rPr>
              <a:t>→</a:t>
            </a:r>
            <a:r>
              <a:rPr lang="en-US" sz="4800" b="1" dirty="0" smtClean="0">
                <a:latin typeface="Arial" panose="020B0604020202020204" pitchFamily="34" charset="0"/>
                <a:ea typeface="Tahoma" pitchFamily="34" charset="0"/>
                <a:cs typeface="Arial" panose="020B0604020202020204" pitchFamily="34" charset="0"/>
              </a:rPr>
              <a:t> </a:t>
            </a:r>
            <a:r>
              <a:rPr lang="en-US" sz="4800" b="1" dirty="0" smtClean="0">
                <a:latin typeface="Tahoma" pitchFamily="34" charset="0"/>
                <a:ea typeface="Tahoma" pitchFamily="34" charset="0"/>
                <a:cs typeface="Tahoma" pitchFamily="34" charset="0"/>
              </a:rPr>
              <a:t>more status </a:t>
            </a:r>
            <a:r>
              <a:rPr lang="en-US" sz="4400" b="1" dirty="0" smtClean="0">
                <a:latin typeface="Tahoma" pitchFamily="34" charset="0"/>
                <a:ea typeface="Tahoma" pitchFamily="34" charset="0"/>
                <a:cs typeface="Tahoma" pitchFamily="34" charset="0"/>
              </a:rPr>
              <a:t>(exclusive neighborhoods; </a:t>
            </a:r>
            <a:r>
              <a:rPr lang="en-US" sz="4400" b="1" dirty="0">
                <a:latin typeface="Tahoma" pitchFamily="34" charset="0"/>
                <a:ea typeface="Tahoma" pitchFamily="34" charset="0"/>
                <a:cs typeface="Tahoma" pitchFamily="34" charset="0"/>
              </a:rPr>
              <a:t>expensive </a:t>
            </a:r>
            <a:r>
              <a:rPr lang="en-US" sz="4400" b="1" dirty="0" smtClean="0">
                <a:latin typeface="Tahoma" pitchFamily="34" charset="0"/>
                <a:ea typeface="Tahoma" pitchFamily="34" charset="0"/>
                <a:cs typeface="Tahoma" pitchFamily="34" charset="0"/>
              </a:rPr>
              <a:t>cars; first class travel; glistening apparel, etc.)    </a:t>
            </a:r>
            <a:endParaRPr lang="en-US" sz="4800" b="1" dirty="0" smtClean="0">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solidFill>
                  <a:srgbClr val="FF0000"/>
                </a:solidFill>
                <a:latin typeface="Tahoma" pitchFamily="34" charset="0"/>
                <a:ea typeface="Tahoma" pitchFamily="34" charset="0"/>
                <a:cs typeface="Tahoma" pitchFamily="34" charset="0"/>
              </a:rPr>
              <a:t>New employees: </a:t>
            </a:r>
            <a:r>
              <a:rPr lang="en-US" sz="4800" b="1" dirty="0" smtClean="0">
                <a:latin typeface="Tahoma" pitchFamily="34" charset="0"/>
                <a:ea typeface="Tahoma" pitchFamily="34" charset="0"/>
                <a:cs typeface="Tahoma" pitchFamily="34" charset="0"/>
              </a:rPr>
              <a:t>eager to prove themselves (psych motivator), with </a:t>
            </a:r>
            <a:r>
              <a:rPr lang="en-US" sz="4800" b="1" dirty="0">
                <a:solidFill>
                  <a:srgbClr val="008000"/>
                </a:solidFill>
                <a:latin typeface="Tahoma" pitchFamily="34" charset="0"/>
                <a:ea typeface="Tahoma" pitchFamily="34" charset="0"/>
                <a:cs typeface="Tahoma" pitchFamily="34" charset="0"/>
              </a:rPr>
              <a:t>$$</a:t>
            </a:r>
            <a:r>
              <a:rPr lang="en-US" sz="4800" b="1" dirty="0" smtClean="0">
                <a:latin typeface="Tahoma" pitchFamily="34" charset="0"/>
                <a:ea typeface="Tahoma" pitchFamily="34" charset="0"/>
                <a:cs typeface="Tahoma" pitchFamily="34" charset="0"/>
              </a:rPr>
              <a:t> as the sign of pro success</a:t>
            </a:r>
          </a:p>
          <a:p>
            <a:pPr marL="0" indent="0">
              <a:buNone/>
            </a:pPr>
            <a:endParaRPr lang="en-US" sz="2400" b="1" dirty="0" smtClean="0">
              <a:latin typeface="Tahoma" pitchFamily="34" charset="0"/>
              <a:ea typeface="Tahoma" pitchFamily="34" charset="0"/>
              <a:cs typeface="Tahoma" pitchFamily="34" charset="0"/>
            </a:endParaRPr>
          </a:p>
          <a:p>
            <a:pPr marL="0" indent="0">
              <a:buNone/>
            </a:pPr>
            <a:endParaRPr lang="en-US" sz="2400" b="1" dirty="0" smtClean="0">
              <a:latin typeface="Tahoma" pitchFamily="34" charset="0"/>
              <a:ea typeface="Tahoma" pitchFamily="34" charset="0"/>
              <a:cs typeface="Tahoma" pitchFamily="34" charset="0"/>
            </a:endParaRPr>
          </a:p>
          <a:p>
            <a:pPr marL="0" indent="0">
              <a:buNone/>
            </a:pPr>
            <a:endParaRPr lang="en-US" b="1" dirty="0" smtClean="0">
              <a:latin typeface="Tahoma" pitchFamily="34" charset="0"/>
              <a:ea typeface="Tahoma" pitchFamily="34" charset="0"/>
              <a:cs typeface="Tahoma" pitchFamily="34" charset="0"/>
            </a:endParaRPr>
          </a:p>
          <a:p>
            <a:pPr marL="0" indent="0" algn="ctr">
              <a:buNone/>
            </a:pPr>
            <a:endParaRPr lang="en-US" sz="4400" b="1" dirty="0" smtClean="0">
              <a:solidFill>
                <a:srgbClr val="0000FF"/>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a:p>
            <a:pPr marL="0" indent="0" algn="ctr">
              <a:buNone/>
            </a:pPr>
            <a:endParaRPr lang="en-US" sz="5400" b="1" dirty="0" smtClean="0">
              <a:solidFill>
                <a:srgbClr val="FF0000"/>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2150228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331" y="152400"/>
            <a:ext cx="12192000" cy="6705600"/>
          </a:xfrm>
        </p:spPr>
        <p:txBody>
          <a:bodyPr>
            <a:normAutofit lnSpcReduction="10000"/>
          </a:bodyPr>
          <a:lstStyle/>
          <a:p>
            <a:pPr marL="0" indent="0" algn="ctr">
              <a:buNone/>
            </a:pPr>
            <a:r>
              <a:rPr lang="en-US" sz="4200" b="1" dirty="0" smtClean="0">
                <a:solidFill>
                  <a:srgbClr val="FF0000"/>
                </a:solidFill>
                <a:latin typeface="Tahoma" pitchFamily="34" charset="0"/>
                <a:ea typeface="Tahoma" pitchFamily="34" charset="0"/>
                <a:cs typeface="Tahoma" pitchFamily="34" charset="0"/>
              </a:rPr>
              <a:t>TOUGHEST TO </a:t>
            </a:r>
            <a:r>
              <a:rPr lang="en-US" sz="4200" b="1" dirty="0" err="1" smtClean="0">
                <a:solidFill>
                  <a:srgbClr val="008000"/>
                </a:solidFill>
                <a:latin typeface="Tahoma" pitchFamily="34" charset="0"/>
                <a:ea typeface="Tahoma" pitchFamily="34" charset="0"/>
                <a:cs typeface="Tahoma" pitchFamily="34" charset="0"/>
              </a:rPr>
              <a:t>MONEY</a:t>
            </a:r>
            <a:r>
              <a:rPr lang="en-US" sz="4200" b="1" dirty="0" err="1" smtClean="0">
                <a:solidFill>
                  <a:srgbClr val="FF0000"/>
                </a:solidFill>
                <a:latin typeface="Tahoma" pitchFamily="34" charset="0"/>
                <a:ea typeface="Tahoma" pitchFamily="34" charset="0"/>
                <a:cs typeface="Tahoma" pitchFamily="34" charset="0"/>
              </a:rPr>
              <a:t>vate</a:t>
            </a:r>
            <a:endParaRPr lang="en-US" sz="42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smtClean="0">
                <a:solidFill>
                  <a:srgbClr val="0033CC"/>
                </a:solidFill>
                <a:latin typeface="Tahoma" pitchFamily="34" charset="0"/>
                <a:ea typeface="Tahoma" pitchFamily="34" charset="0"/>
                <a:cs typeface="Tahoma" pitchFamily="34" charset="0"/>
              </a:rPr>
              <a:t>Blue</a:t>
            </a:r>
            <a:r>
              <a:rPr lang="en-US" sz="4800" b="1" dirty="0" smtClean="0">
                <a:latin typeface="Tahoma" pitchFamily="34" charset="0"/>
                <a:ea typeface="Tahoma" pitchFamily="34" charset="0"/>
                <a:cs typeface="Tahoma" pitchFamily="34" charset="0"/>
              </a:rPr>
              <a:t> collar workers stuck in 2 ruts: modest income + stagnant  professional development </a:t>
            </a:r>
          </a:p>
          <a:p>
            <a:pPr>
              <a:buFont typeface="Wingdings" panose="05000000000000000000" pitchFamily="2" charset="2"/>
              <a:buChar char="q"/>
            </a:pPr>
            <a:r>
              <a:rPr lang="en-US" sz="4800" b="1" dirty="0" smtClean="0">
                <a:latin typeface="Tahoma" pitchFamily="34" charset="0"/>
                <a:ea typeface="Tahoma" pitchFamily="34" charset="0"/>
                <a:cs typeface="Tahoma" pitchFamily="34" charset="0"/>
              </a:rPr>
              <a:t>College-degree </a:t>
            </a:r>
            <a:r>
              <a:rPr lang="en-US" sz="4800" b="1" dirty="0" smtClean="0">
                <a:solidFill>
                  <a:srgbClr val="FF0000"/>
                </a:solidFill>
                <a:latin typeface="Tahoma" pitchFamily="34" charset="0"/>
                <a:ea typeface="Tahoma" pitchFamily="34" charset="0"/>
                <a:cs typeface="Tahoma" pitchFamily="34" charset="0"/>
              </a:rPr>
              <a:t>IVEs</a:t>
            </a:r>
            <a:r>
              <a:rPr lang="en-US" sz="4800" b="1" dirty="0" smtClean="0">
                <a:solidFill>
                  <a:srgbClr val="00B0F0"/>
                </a:solidFill>
                <a:latin typeface="Tahoma" pitchFamily="34" charset="0"/>
                <a:ea typeface="Tahoma" pitchFamily="34" charset="0"/>
                <a:cs typeface="Tahoma" pitchFamily="34" charset="0"/>
              </a:rPr>
              <a:t> </a:t>
            </a:r>
            <a:r>
              <a:rPr lang="en-US" sz="4800" b="1" dirty="0" smtClean="0">
                <a:latin typeface="Tahoma" pitchFamily="34" charset="0"/>
                <a:ea typeface="Tahoma" pitchFamily="34" charset="0"/>
                <a:cs typeface="Tahoma" pitchFamily="34" charset="0"/>
              </a:rPr>
              <a:t>accustomed to low-increment annual raises due to their low value-added work</a:t>
            </a:r>
          </a:p>
          <a:p>
            <a:pPr>
              <a:buFont typeface="Wingdings" panose="05000000000000000000" pitchFamily="2" charset="2"/>
              <a:buChar char="q"/>
            </a:pPr>
            <a:r>
              <a:rPr lang="en-US" sz="4800" b="1" dirty="0" smtClean="0">
                <a:latin typeface="Tahoma" pitchFamily="34" charset="0"/>
                <a:ea typeface="Tahoma" pitchFamily="34" charset="0"/>
                <a:cs typeface="Tahoma" pitchFamily="34" charset="0"/>
              </a:rPr>
              <a:t>WE (service-oriented) employees internally-motivated via </a:t>
            </a:r>
            <a:r>
              <a:rPr lang="en-US" sz="4800" b="1" dirty="0" smtClean="0">
                <a:solidFill>
                  <a:srgbClr val="FF0000"/>
                </a:solidFill>
                <a:latin typeface="Tahoma" pitchFamily="34" charset="0"/>
                <a:ea typeface="Tahoma" pitchFamily="34" charset="0"/>
                <a:cs typeface="Tahoma" pitchFamily="34" charset="0"/>
              </a:rPr>
              <a:t>idealistic</a:t>
            </a:r>
            <a:r>
              <a:rPr lang="en-US" sz="4800" b="1" dirty="0" smtClean="0">
                <a:solidFill>
                  <a:srgbClr val="00B0F0"/>
                </a:solidFill>
                <a:latin typeface="Tahoma" pitchFamily="34" charset="0"/>
                <a:ea typeface="Tahoma" pitchFamily="34" charset="0"/>
                <a:cs typeface="Tahoma" pitchFamily="34" charset="0"/>
              </a:rPr>
              <a:t> </a:t>
            </a:r>
          </a:p>
          <a:p>
            <a:pPr marL="0" indent="0">
              <a:buNone/>
            </a:pPr>
            <a:r>
              <a:rPr lang="en-US" sz="4800" b="1" dirty="0" smtClean="0">
                <a:solidFill>
                  <a:srgbClr val="00B0F0"/>
                </a:solidFill>
                <a:latin typeface="Tahoma" pitchFamily="34" charset="0"/>
                <a:ea typeface="Tahoma" pitchFamily="34" charset="0"/>
                <a:cs typeface="Tahoma" pitchFamily="34" charset="0"/>
              </a:rPr>
              <a:t>  </a:t>
            </a:r>
            <a:r>
              <a:rPr lang="en-US" sz="4800" b="1" dirty="0" smtClean="0">
                <a:latin typeface="Tahoma" pitchFamily="34" charset="0"/>
                <a:ea typeface="Tahoma" pitchFamily="34" charset="0"/>
                <a:cs typeface="Tahoma" pitchFamily="34" charset="0"/>
              </a:rPr>
              <a:t>values &gt; </a:t>
            </a:r>
            <a:r>
              <a:rPr lang="en-US" sz="4800" b="1" dirty="0" smtClean="0">
                <a:solidFill>
                  <a:srgbClr val="008000"/>
                </a:solidFill>
                <a:latin typeface="Tahoma" pitchFamily="34" charset="0"/>
                <a:ea typeface="Tahoma" pitchFamily="34" charset="0"/>
                <a:cs typeface="Tahoma" pitchFamily="34" charset="0"/>
              </a:rPr>
              <a:t>money &amp; status</a:t>
            </a:r>
          </a:p>
          <a:p>
            <a:pPr marL="0" indent="0">
              <a:buNone/>
            </a:pPr>
            <a:endParaRPr lang="en-US" b="1" dirty="0" smtClean="0">
              <a:latin typeface="Tahoma" pitchFamily="34" charset="0"/>
              <a:ea typeface="Tahoma" pitchFamily="34" charset="0"/>
              <a:cs typeface="Tahoma" pitchFamily="34" charset="0"/>
            </a:endParaRPr>
          </a:p>
          <a:p>
            <a:pPr marL="0" indent="0">
              <a:buNone/>
            </a:pPr>
            <a:endParaRPr lang="en-US" b="1" dirty="0" smtClean="0">
              <a:latin typeface="Tahoma" pitchFamily="34" charset="0"/>
              <a:ea typeface="Tahoma" pitchFamily="34" charset="0"/>
              <a:cs typeface="Tahoma" pitchFamily="34" charset="0"/>
            </a:endParaRPr>
          </a:p>
          <a:p>
            <a:pPr marL="0" indent="0" algn="ctr">
              <a:buNone/>
            </a:pPr>
            <a:endParaRPr lang="en-US" sz="4400" b="1" dirty="0" smtClean="0">
              <a:solidFill>
                <a:srgbClr val="0000FF"/>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a:p>
            <a:pPr marL="0" indent="0" algn="ctr">
              <a:buNone/>
            </a:pPr>
            <a:endParaRPr lang="en-US" sz="5400" b="1" dirty="0" smtClean="0">
              <a:solidFill>
                <a:srgbClr val="FF0000"/>
              </a:solidFill>
              <a:latin typeface="Tahoma" pitchFamily="34" charset="0"/>
              <a:ea typeface="Tahoma" pitchFamily="34" charset="0"/>
              <a:cs typeface="Tahoma" pitchFamily="34" charset="0"/>
            </a:endParaRPr>
          </a:p>
          <a:p>
            <a:pPr marL="0" indent="0" algn="ctr">
              <a:buNone/>
            </a:pPr>
            <a:endParaRPr lang="en-US" sz="54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4881422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52400"/>
            <a:ext cx="12192000" cy="6705600"/>
          </a:xfrm>
        </p:spPr>
        <p:txBody>
          <a:bodyPr>
            <a:normAutofit/>
          </a:bodyPr>
          <a:lstStyle/>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26146"/>
            <a:ext cx="10058400" cy="5263896"/>
          </a:xfrm>
          <a:prstGeom prst="rect">
            <a:avLst/>
          </a:prstGeom>
        </p:spPr>
      </p:pic>
    </p:spTree>
    <p:extLst>
      <p:ext uri="{BB962C8B-B14F-4D97-AF65-F5344CB8AC3E}">
        <p14:creationId xmlns:p14="http://schemas.microsoft.com/office/powerpoint/2010/main" val="404068172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a:bodyPr>
          <a:lstStyle/>
          <a:p>
            <a:pPr marL="0" indent="0" algn="ctr">
              <a:buNone/>
            </a:pPr>
            <a:r>
              <a:rPr lang="en-US" sz="4000" b="1" dirty="0" smtClean="0">
                <a:latin typeface="Tahoma" pitchFamily="34" charset="0"/>
                <a:ea typeface="Tahoma" pitchFamily="34" charset="0"/>
                <a:cs typeface="Tahoma" pitchFamily="34" charset="0"/>
              </a:rPr>
              <a:t>Career-Focused Employee Motivation Profile</a:t>
            </a:r>
          </a:p>
          <a:p>
            <a:pPr>
              <a:buFont typeface="Wingdings" panose="05000000000000000000" pitchFamily="2" charset="2"/>
              <a:buChar char="q"/>
            </a:pPr>
            <a:r>
              <a:rPr lang="en-US" sz="4900" b="1" dirty="0" smtClean="0">
                <a:solidFill>
                  <a:srgbClr val="FF0000"/>
                </a:solidFill>
                <a:latin typeface="Tahoma" pitchFamily="34" charset="0"/>
                <a:ea typeface="Tahoma" pitchFamily="34" charset="0"/>
                <a:cs typeface="Tahoma" pitchFamily="34" charset="0"/>
              </a:rPr>
              <a:t>Ambitious</a:t>
            </a:r>
            <a:r>
              <a:rPr lang="en-US" sz="4900" b="1" dirty="0">
                <a:solidFill>
                  <a:srgbClr val="FF0000"/>
                </a:solidFill>
                <a:latin typeface="Tahoma" pitchFamily="34" charset="0"/>
                <a:ea typeface="Tahoma" pitchFamily="34" charset="0"/>
                <a:cs typeface="Tahoma" pitchFamily="34" charset="0"/>
              </a:rPr>
              <a:t>, future-focused, </a:t>
            </a:r>
            <a:r>
              <a:rPr lang="en-US" sz="5000" b="1" dirty="0">
                <a:solidFill>
                  <a:srgbClr val="FF0000"/>
                </a:solidFill>
                <a:latin typeface="Tahoma" pitchFamily="34" charset="0"/>
                <a:ea typeface="Tahoma" pitchFamily="34" charset="0"/>
                <a:cs typeface="Tahoma" pitchFamily="34" charset="0"/>
              </a:rPr>
              <a:t>resume-conscious</a:t>
            </a:r>
          </a:p>
          <a:p>
            <a:pPr>
              <a:buFont typeface="Wingdings" panose="05000000000000000000" pitchFamily="2" charset="2"/>
              <a:buChar char="q"/>
            </a:pPr>
            <a:r>
              <a:rPr lang="en-US" sz="5000" b="1" dirty="0">
                <a:solidFill>
                  <a:srgbClr val="0000FF"/>
                </a:solidFill>
                <a:latin typeface="Tahoma" pitchFamily="34" charset="0"/>
                <a:ea typeface="Tahoma" pitchFamily="34" charset="0"/>
                <a:cs typeface="Tahoma" pitchFamily="34" charset="0"/>
              </a:rPr>
              <a:t>“Scoring” for the org </a:t>
            </a:r>
          </a:p>
          <a:p>
            <a:pPr>
              <a:buFont typeface="Wingdings" panose="05000000000000000000" pitchFamily="2" charset="2"/>
              <a:buChar char="q"/>
            </a:pPr>
            <a:r>
              <a:rPr lang="en-US" sz="5000" b="1" dirty="0">
                <a:solidFill>
                  <a:srgbClr val="7030A0"/>
                </a:solidFill>
                <a:latin typeface="Tahoma" pitchFamily="34" charset="0"/>
                <a:ea typeface="Tahoma" pitchFamily="34" charset="0"/>
                <a:cs typeface="Tahoma" pitchFamily="34" charset="0"/>
              </a:rPr>
              <a:t>Paying the price of success</a:t>
            </a:r>
          </a:p>
          <a:p>
            <a:pPr>
              <a:buFont typeface="Wingdings" panose="05000000000000000000" pitchFamily="2" charset="2"/>
              <a:buChar char="q"/>
            </a:pPr>
            <a:r>
              <a:rPr lang="en-US" sz="5000" b="1" dirty="0">
                <a:solidFill>
                  <a:srgbClr val="008000"/>
                </a:solidFill>
                <a:latin typeface="Tahoma" pitchFamily="34" charset="0"/>
                <a:ea typeface="Tahoma" pitchFamily="34" charset="0"/>
                <a:cs typeface="Tahoma" pitchFamily="34" charset="0"/>
              </a:rPr>
              <a:t>High maintenance </a:t>
            </a:r>
            <a:r>
              <a:rPr lang="en-US" sz="5000" b="1" dirty="0" smtClean="0">
                <a:solidFill>
                  <a:srgbClr val="008000"/>
                </a:solidFill>
                <a:latin typeface="Tahoma" pitchFamily="34" charset="0"/>
                <a:ea typeface="Tahoma" pitchFamily="34" charset="0"/>
                <a:cs typeface="Tahoma" pitchFamily="34" charset="0"/>
              </a:rPr>
              <a:t>from desiring a an optimal </a:t>
            </a:r>
            <a:r>
              <a:rPr lang="en-US" sz="5000" b="1" dirty="0">
                <a:solidFill>
                  <a:srgbClr val="008000"/>
                </a:solidFill>
                <a:latin typeface="Tahoma" pitchFamily="34" charset="0"/>
                <a:ea typeface="Tahoma" pitchFamily="34" charset="0"/>
                <a:cs typeface="Tahoma" pitchFamily="34" charset="0"/>
              </a:rPr>
              <a:t>performance environment to succeed </a:t>
            </a:r>
            <a:r>
              <a:rPr lang="en-US" sz="5000" b="1" dirty="0" smtClean="0">
                <a:solidFill>
                  <a:srgbClr val="008000"/>
                </a:solidFill>
                <a:latin typeface="Tahoma" pitchFamily="34" charset="0"/>
                <a:ea typeface="Tahoma" pitchFamily="34" charset="0"/>
                <a:cs typeface="Tahoma" pitchFamily="34" charset="0"/>
              </a:rPr>
              <a:t>in</a:t>
            </a:r>
            <a:endParaRPr lang="en-US" sz="5000" b="1" dirty="0">
              <a:solidFill>
                <a:srgbClr val="008000"/>
              </a:solidFill>
              <a:latin typeface="Tahoma" pitchFamily="34" charset="0"/>
              <a:ea typeface="Tahoma" pitchFamily="34" charset="0"/>
              <a:cs typeface="Tahoma" pitchFamily="34" charset="0"/>
            </a:endParaRPr>
          </a:p>
          <a:p>
            <a:endParaRPr lang="en-US" sz="5400" b="1" dirty="0">
              <a:solidFill>
                <a:srgbClr val="008000"/>
              </a:solidFill>
              <a:latin typeface="Tahoma" pitchFamily="34" charset="0"/>
              <a:ea typeface="Tahoma" pitchFamily="34" charset="0"/>
              <a:cs typeface="Tahoma" pitchFamily="34" charset="0"/>
            </a:endParaRPr>
          </a:p>
          <a:p>
            <a:pPr marL="0" indent="0">
              <a:buNone/>
            </a:pPr>
            <a:endParaRPr lang="en-US" sz="4400" b="1" dirty="0">
              <a:latin typeface="Tahoma" pitchFamily="34" charset="0"/>
              <a:ea typeface="Tahoma" pitchFamily="34" charset="0"/>
              <a:cs typeface="Tahoma" pitchFamily="34" charset="0"/>
            </a:endParaRPr>
          </a:p>
          <a:p>
            <a:pPr marL="0" indent="0">
              <a:buNone/>
            </a:pPr>
            <a:endParaRPr lang="en-US" sz="4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2811517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0716"/>
            <a:ext cx="12192000" cy="6637283"/>
          </a:xfrm>
        </p:spPr>
        <p:txBody>
          <a:bodyPr>
            <a:normAutofit lnSpcReduction="10000"/>
          </a:bodyPr>
          <a:lstStyle/>
          <a:p>
            <a:pPr marL="0" indent="0" algn="ctr">
              <a:buNone/>
            </a:pPr>
            <a:r>
              <a:rPr lang="en-US" sz="3600" b="1" dirty="0" smtClean="0">
                <a:latin typeface="Tahoma" pitchFamily="34" charset="0"/>
                <a:ea typeface="Tahoma" pitchFamily="34" charset="0"/>
                <a:cs typeface="Tahoma" pitchFamily="34" charset="0"/>
              </a:rPr>
              <a:t>Job-Focused </a:t>
            </a:r>
            <a:r>
              <a:rPr lang="en-US" sz="3600" b="1" dirty="0">
                <a:latin typeface="Tahoma" pitchFamily="34" charset="0"/>
                <a:ea typeface="Tahoma" pitchFamily="34" charset="0"/>
                <a:cs typeface="Tahoma" pitchFamily="34" charset="0"/>
              </a:rPr>
              <a:t>Employee Motivation Profile</a:t>
            </a:r>
          </a:p>
          <a:p>
            <a:pPr>
              <a:buFont typeface="Wingdings" panose="05000000000000000000" pitchFamily="2" charset="2"/>
              <a:buChar char="q"/>
            </a:pPr>
            <a:r>
              <a:rPr lang="en-US" sz="6200" b="1" dirty="0" smtClean="0">
                <a:solidFill>
                  <a:srgbClr val="FF9900"/>
                </a:solidFill>
                <a:latin typeface="Tahoma" pitchFamily="34" charset="0"/>
                <a:ea typeface="Tahoma" pitchFamily="34" charset="0"/>
                <a:cs typeface="Tahoma" pitchFamily="34" charset="0"/>
              </a:rPr>
              <a:t>Dependable </a:t>
            </a:r>
            <a:r>
              <a:rPr lang="en-US" sz="6200" b="1" dirty="0">
                <a:solidFill>
                  <a:srgbClr val="FF9900"/>
                </a:solidFill>
                <a:latin typeface="Tahoma" pitchFamily="34" charset="0"/>
                <a:ea typeface="Tahoma" pitchFamily="34" charset="0"/>
                <a:cs typeface="Tahoma" pitchFamily="34" charset="0"/>
              </a:rPr>
              <a:t>&amp; stable</a:t>
            </a:r>
          </a:p>
          <a:p>
            <a:pPr>
              <a:buFont typeface="Wingdings" panose="05000000000000000000" pitchFamily="2" charset="2"/>
              <a:buChar char="q"/>
            </a:pPr>
            <a:r>
              <a:rPr lang="en-US" sz="6200" b="1" dirty="0">
                <a:solidFill>
                  <a:srgbClr val="0000FF"/>
                </a:solidFill>
                <a:latin typeface="Tahoma" pitchFamily="34" charset="0"/>
                <a:ea typeface="Tahoma" pitchFamily="34" charset="0"/>
                <a:cs typeface="Tahoma" pitchFamily="34" charset="0"/>
              </a:rPr>
              <a:t>Status quo-oriented (routine work) &gt; change</a:t>
            </a:r>
          </a:p>
          <a:p>
            <a:pPr>
              <a:buFont typeface="Wingdings" panose="05000000000000000000" pitchFamily="2" charset="2"/>
              <a:buChar char="q"/>
            </a:pPr>
            <a:r>
              <a:rPr lang="en-US" sz="6200" b="1" dirty="0">
                <a:solidFill>
                  <a:srgbClr val="7030A0"/>
                </a:solidFill>
                <a:latin typeface="Tahoma" pitchFamily="34" charset="0"/>
                <a:ea typeface="Tahoma" pitchFamily="34" charset="0"/>
                <a:cs typeface="Tahoma" pitchFamily="34" charset="0"/>
              </a:rPr>
              <a:t>Follower &gt; leader</a:t>
            </a:r>
          </a:p>
          <a:p>
            <a:pPr>
              <a:buFont typeface="Wingdings" panose="05000000000000000000" pitchFamily="2" charset="2"/>
              <a:buChar char="q"/>
            </a:pPr>
            <a:r>
              <a:rPr lang="en-US" sz="6200" b="1" dirty="0" err="1">
                <a:solidFill>
                  <a:srgbClr val="008000"/>
                </a:solidFill>
                <a:latin typeface="Tahoma" pitchFamily="34" charset="0"/>
                <a:ea typeface="Tahoma" pitchFamily="34" charset="0"/>
                <a:cs typeface="Tahoma" pitchFamily="34" charset="0"/>
              </a:rPr>
              <a:t>EZ</a:t>
            </a:r>
            <a:r>
              <a:rPr lang="en-US" sz="6200" b="1" dirty="0">
                <a:solidFill>
                  <a:srgbClr val="008000"/>
                </a:solidFill>
                <a:latin typeface="Tahoma" pitchFamily="34" charset="0"/>
                <a:ea typeface="Tahoma" pitchFamily="34" charset="0"/>
                <a:cs typeface="Tahoma" pitchFamily="34" charset="0"/>
              </a:rPr>
              <a:t> to manage: cooperative &amp; prefer being told what to do </a:t>
            </a:r>
          </a:p>
          <a:p>
            <a:pPr marL="0" indent="0">
              <a:buNone/>
            </a:pPr>
            <a:endParaRPr lang="en-US" sz="4800" b="1" dirty="0">
              <a:latin typeface="Tahoma" pitchFamily="34" charset="0"/>
              <a:ea typeface="Tahoma" pitchFamily="34" charset="0"/>
              <a:cs typeface="Tahoma" pitchFamily="34" charset="0"/>
            </a:endParaRPr>
          </a:p>
          <a:p>
            <a:pPr marL="0" indent="0">
              <a:buNone/>
            </a:pPr>
            <a:endParaRPr lang="en-US" sz="4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61649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000" b="1" dirty="0" smtClean="0">
                <a:solidFill>
                  <a:srgbClr val="FF0000"/>
                </a:solidFill>
                <a:latin typeface="Tahoma" pitchFamily="34" charset="0"/>
                <a:ea typeface="Tahoma" pitchFamily="34" charset="0"/>
                <a:cs typeface="Tahoma" pitchFamily="34" charset="0"/>
              </a:rPr>
              <a:t>AMORAL CONSUMER BEHAVIORS</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Purchasing </a:t>
            </a:r>
            <a:r>
              <a:rPr lang="en-US" sz="4400" b="1" dirty="0" smtClean="0">
                <a:solidFill>
                  <a:srgbClr val="FF0000"/>
                </a:solidFill>
                <a:latin typeface="Tahoma" pitchFamily="34" charset="0"/>
                <a:ea typeface="Tahoma" pitchFamily="34" charset="0"/>
                <a:cs typeface="Tahoma" pitchFamily="34" charset="0"/>
              </a:rPr>
              <a:t>products made in “sweatshops”</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Staying permanently in </a:t>
            </a:r>
            <a:r>
              <a:rPr lang="en-US" sz="4400" b="1" dirty="0" smtClean="0">
                <a:solidFill>
                  <a:srgbClr val="FF0000"/>
                </a:solidFill>
                <a:latin typeface="Tahoma" pitchFamily="34" charset="0"/>
                <a:ea typeface="Tahoma" pitchFamily="34" charset="0"/>
                <a:cs typeface="Tahoma" pitchFamily="34" charset="0"/>
              </a:rPr>
              <a:t>debt</a:t>
            </a:r>
            <a:r>
              <a:rPr lang="en-US" sz="4400" b="1" dirty="0" smtClean="0">
                <a:latin typeface="Tahoma" pitchFamily="34" charset="0"/>
                <a:ea typeface="Tahoma" pitchFamily="34" charset="0"/>
                <a:cs typeface="Tahoma" pitchFamily="34" charset="0"/>
              </a:rPr>
              <a:t> or “escaping” via bankruptcy</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Buying stock in companies that engage in </a:t>
            </a:r>
            <a:r>
              <a:rPr lang="en-US" sz="4400" b="1" dirty="0" smtClean="0">
                <a:solidFill>
                  <a:srgbClr val="FF0000"/>
                </a:solidFill>
                <a:latin typeface="Tahoma" pitchFamily="34" charset="0"/>
                <a:ea typeface="Tahoma" pitchFamily="34" charset="0"/>
                <a:cs typeface="Tahoma" pitchFamily="34" charset="0"/>
              </a:rPr>
              <a:t>socially irresponsible </a:t>
            </a:r>
            <a:r>
              <a:rPr lang="en-US" sz="4400" b="1" dirty="0" smtClean="0">
                <a:latin typeface="Tahoma" pitchFamily="34" charset="0"/>
                <a:ea typeface="Tahoma" pitchFamily="34" charset="0"/>
                <a:cs typeface="Tahoma" pitchFamily="34" charset="0"/>
              </a:rPr>
              <a:t>activities</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Buying products (such as gas-guzzler vehicles &amp; illegal drugs) that </a:t>
            </a:r>
            <a:r>
              <a:rPr lang="en-US" sz="4400" b="1" dirty="0" smtClean="0">
                <a:solidFill>
                  <a:srgbClr val="FF0000"/>
                </a:solidFill>
                <a:latin typeface="Tahoma" pitchFamily="34" charset="0"/>
                <a:ea typeface="Tahoma" pitchFamily="34" charset="0"/>
                <a:cs typeface="Tahoma" pitchFamily="34" charset="0"/>
              </a:rPr>
              <a:t>damage society</a:t>
            </a:r>
            <a:r>
              <a:rPr lang="en-US" sz="4400" b="1" dirty="0" smtClean="0">
                <a:latin typeface="Tahoma" pitchFamily="34" charset="0"/>
                <a:ea typeface="Tahoma" pitchFamily="34" charset="0"/>
                <a:cs typeface="Tahoma" pitchFamily="34" charset="0"/>
              </a:rPr>
              <a:t>.</a:t>
            </a:r>
          </a:p>
          <a:p>
            <a:endParaRPr lang="en-US" sz="3900" b="1" dirty="0" smtClean="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7142534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27 </a:t>
            </a:r>
            <a:r>
              <a:rPr lang="en-US" sz="9600" b="1" dirty="0">
                <a:latin typeface="Tahoma" panose="020B0604030504040204" pitchFamily="34" charset="0"/>
                <a:ea typeface="Tahoma" panose="020B0604030504040204" pitchFamily="34" charset="0"/>
                <a:cs typeface="Tahoma" panose="020B0604030504040204" pitchFamily="34" charset="0"/>
              </a:rPr>
              <a:t>NON-PROFESSIONALS</a:t>
            </a:r>
            <a:r>
              <a:rPr lang="en-US" sz="9600" b="1" dirty="0" smtClean="0">
                <a:latin typeface="Tahoma" panose="020B0604030504040204" pitchFamily="34" charset="0"/>
                <a:ea typeface="Tahoma" panose="020B0604030504040204" pitchFamily="34" charset="0"/>
                <a:cs typeface="Tahoma" panose="020B0604030504040204" pitchFamily="34" charset="0"/>
              </a:rPr>
              <a:t>, MANAGING</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4985378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113" y="2101602"/>
            <a:ext cx="5068805" cy="285566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189" y="4481877"/>
            <a:ext cx="5261811" cy="237612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987"/>
            <a:ext cx="4188995" cy="2785682"/>
          </a:xfrm>
          <a:prstGeom prst="rect">
            <a:avLst/>
          </a:prstGeom>
        </p:spPr>
      </p:pic>
    </p:spTree>
    <p:extLst>
      <p:ext uri="{BB962C8B-B14F-4D97-AF65-F5344CB8AC3E}">
        <p14:creationId xmlns:p14="http://schemas.microsoft.com/office/powerpoint/2010/main" val="322835844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lnSpcReduction="10000"/>
          </a:bodyPr>
          <a:lstStyle/>
          <a:p>
            <a:pPr marL="0" indent="0" algn="ctr">
              <a:buNone/>
            </a:pPr>
            <a:r>
              <a:rPr lang="en-US" sz="4300" b="1" dirty="0" smtClean="0">
                <a:solidFill>
                  <a:srgbClr val="FF0000"/>
                </a:solidFill>
                <a:latin typeface="Tahoma" pitchFamily="34" charset="0"/>
                <a:ea typeface="Tahoma" pitchFamily="34" charset="0"/>
                <a:cs typeface="Tahoma" pitchFamily="34" charset="0"/>
              </a:rPr>
              <a:t>CATEGORIES OF NON-</a:t>
            </a:r>
            <a:r>
              <a:rPr lang="en-US" sz="4300" b="1" dirty="0" err="1" smtClean="0">
                <a:solidFill>
                  <a:srgbClr val="FF0000"/>
                </a:solidFill>
                <a:latin typeface="Tahoma" pitchFamily="34" charset="0"/>
                <a:ea typeface="Tahoma" pitchFamily="34" charset="0"/>
                <a:cs typeface="Tahoma" pitchFamily="34" charset="0"/>
              </a:rPr>
              <a:t>PROs</a:t>
            </a:r>
            <a:endParaRPr lang="en-US" sz="4300" b="1" dirty="0" smtClean="0">
              <a:solidFill>
                <a:srgbClr val="FF0000"/>
              </a:solidFill>
              <a:latin typeface="Tahoma" pitchFamily="34" charset="0"/>
              <a:ea typeface="Tahoma" pitchFamily="34" charset="0"/>
              <a:cs typeface="Tahoma" pitchFamily="34" charset="0"/>
            </a:endParaRPr>
          </a:p>
          <a:p>
            <a:pPr marL="0" indent="0">
              <a:buNone/>
            </a:pPr>
            <a:r>
              <a:rPr lang="en-US" sz="4800" b="1" dirty="0" smtClean="0">
                <a:latin typeface="Tahoma" pitchFamily="34" charset="0"/>
                <a:ea typeface="Tahoma" pitchFamily="34" charset="0"/>
                <a:cs typeface="Tahoma" pitchFamily="34" charset="0"/>
              </a:rPr>
              <a:t>Blue &amp; white collar: Part timers &amp; temps; newbies &amp; oldies</a:t>
            </a:r>
          </a:p>
          <a:p>
            <a:r>
              <a:rPr lang="en-US" sz="4800" b="1" dirty="0" err="1" smtClean="0">
                <a:latin typeface="Tahoma" pitchFamily="34" charset="0"/>
                <a:ea typeface="Tahoma" pitchFamily="34" charset="0"/>
                <a:cs typeface="Tahoma" pitchFamily="34" charset="0"/>
              </a:rPr>
              <a:t>Uniskilled</a:t>
            </a:r>
            <a:r>
              <a:rPr lang="en-US" sz="4800" b="1" dirty="0" smtClean="0">
                <a:latin typeface="Tahoma" pitchFamily="34" charset="0"/>
                <a:ea typeface="Tahoma" pitchFamily="34" charset="0"/>
                <a:cs typeface="Tahoma" pitchFamily="34" charset="0"/>
              </a:rPr>
              <a:t> vs. </a:t>
            </a:r>
            <a:r>
              <a:rPr lang="en-US" sz="4800" b="1" dirty="0" err="1" smtClean="0">
                <a:latin typeface="Tahoma" pitchFamily="34" charset="0"/>
                <a:ea typeface="Tahoma" pitchFamily="34" charset="0"/>
                <a:cs typeface="Tahoma" pitchFamily="34" charset="0"/>
              </a:rPr>
              <a:t>multiskilled</a:t>
            </a:r>
            <a:endParaRPr lang="en-US" sz="4800" b="1" dirty="0">
              <a:latin typeface="Tahoma" pitchFamily="34" charset="0"/>
              <a:ea typeface="Tahoma" pitchFamily="34" charset="0"/>
              <a:cs typeface="Tahoma" pitchFamily="34" charset="0"/>
            </a:endParaRPr>
          </a:p>
          <a:p>
            <a:r>
              <a:rPr lang="en-US" sz="4800" b="1" dirty="0" smtClean="0">
                <a:latin typeface="Tahoma" pitchFamily="34" charset="0"/>
                <a:ea typeface="Tahoma" pitchFamily="34" charset="0"/>
                <a:cs typeface="Tahoma" pitchFamily="34" charset="0"/>
              </a:rPr>
              <a:t>Learners vs. repeaters </a:t>
            </a:r>
          </a:p>
          <a:p>
            <a:r>
              <a:rPr lang="en-US" sz="4800" b="1" dirty="0" smtClean="0">
                <a:latin typeface="Tahoma" pitchFamily="34" charset="0"/>
                <a:ea typeface="Tahoma" pitchFamily="34" charset="0"/>
                <a:cs typeface="Tahoma" pitchFamily="34" charset="0"/>
              </a:rPr>
              <a:t>Steady Eddies vs. transients </a:t>
            </a:r>
          </a:p>
          <a:p>
            <a:r>
              <a:rPr lang="en-US" sz="4800" b="1" dirty="0" smtClean="0">
                <a:latin typeface="Tahoma" pitchFamily="34" charset="0"/>
                <a:ea typeface="Tahoma" pitchFamily="34" charset="0"/>
                <a:cs typeface="Tahoma" pitchFamily="34" charset="0"/>
              </a:rPr>
              <a:t>Energized vs. passive</a:t>
            </a:r>
          </a:p>
          <a:p>
            <a:r>
              <a:rPr lang="en-US" sz="4800" b="1" dirty="0" smtClean="0">
                <a:latin typeface="Tahoma" pitchFamily="34" charset="0"/>
                <a:ea typeface="Tahoma" pitchFamily="34" charset="0"/>
                <a:cs typeface="Tahoma" pitchFamily="34" charset="0"/>
              </a:rPr>
              <a:t>Internal vs. external </a:t>
            </a:r>
          </a:p>
          <a:p>
            <a:pPr marL="0" indent="0">
              <a:buNone/>
            </a:pPr>
            <a:r>
              <a:rPr lang="en-US" sz="4800" b="1" dirty="0" smtClean="0">
                <a:latin typeface="Tahoma" pitchFamily="34" charset="0"/>
                <a:ea typeface="Tahoma" pitchFamily="34" charset="0"/>
                <a:cs typeface="Tahoma" pitchFamily="34" charset="0"/>
              </a:rPr>
              <a:t>  locus of control</a:t>
            </a: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26055190"/>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4800" b="1" dirty="0" smtClean="0">
                <a:solidFill>
                  <a:srgbClr val="FF0000"/>
                </a:solidFill>
                <a:latin typeface="Tahoma" pitchFamily="34" charset="0"/>
                <a:ea typeface="Tahoma" pitchFamily="34" charset="0"/>
                <a:cs typeface="Tahoma" pitchFamily="34" charset="0"/>
              </a:rPr>
              <a:t>THE 825er MINDSET</a:t>
            </a:r>
          </a:p>
          <a:p>
            <a:pPr>
              <a:buFont typeface="Wingdings" panose="05000000000000000000" pitchFamily="2" charset="2"/>
              <a:buChar char="q"/>
            </a:pPr>
            <a:r>
              <a:rPr lang="en-US" sz="6600" b="1" dirty="0" smtClean="0">
                <a:solidFill>
                  <a:srgbClr val="7030A0"/>
                </a:solidFill>
                <a:latin typeface="Tahoma" pitchFamily="34" charset="0"/>
                <a:ea typeface="Tahoma" pitchFamily="34" charset="0"/>
                <a:cs typeface="Tahoma" pitchFamily="34" charset="0"/>
              </a:rPr>
              <a:t>Job &gt; career orientation</a:t>
            </a:r>
          </a:p>
          <a:p>
            <a:pPr>
              <a:buFont typeface="Wingdings" panose="05000000000000000000" pitchFamily="2" charset="2"/>
              <a:buChar char="q"/>
            </a:pPr>
            <a:r>
              <a:rPr lang="en-US" sz="6600" b="1" dirty="0" smtClean="0">
                <a:solidFill>
                  <a:srgbClr val="008000"/>
                </a:solidFill>
                <a:latin typeface="Tahoma" pitchFamily="34" charset="0"/>
                <a:ea typeface="Tahoma" pitchFamily="34" charset="0"/>
                <a:cs typeface="Tahoma" pitchFamily="34" charset="0"/>
              </a:rPr>
              <a:t>Reactive work style</a:t>
            </a:r>
          </a:p>
          <a:p>
            <a:pPr>
              <a:buFont typeface="Wingdings" panose="05000000000000000000" pitchFamily="2" charset="2"/>
              <a:buChar char="q"/>
            </a:pPr>
            <a:r>
              <a:rPr lang="en-US" sz="6600" b="1" dirty="0" err="1" smtClean="0">
                <a:solidFill>
                  <a:srgbClr val="0033CC"/>
                </a:solidFill>
                <a:latin typeface="Tahoma" pitchFamily="34" charset="0"/>
                <a:ea typeface="Tahoma" pitchFamily="34" charset="0"/>
                <a:cs typeface="Tahoma" pitchFamily="34" charset="0"/>
              </a:rPr>
              <a:t>IVE</a:t>
            </a:r>
            <a:r>
              <a:rPr lang="en-US" sz="6600" b="1" dirty="0" smtClean="0">
                <a:solidFill>
                  <a:srgbClr val="0033CC"/>
                </a:solidFill>
                <a:latin typeface="Tahoma" pitchFamily="34" charset="0"/>
                <a:ea typeface="Tahoma" pitchFamily="34" charset="0"/>
                <a:cs typeface="Tahoma" pitchFamily="34" charset="0"/>
              </a:rPr>
              <a:t> &gt; EVE</a:t>
            </a:r>
          </a:p>
          <a:p>
            <a:pPr>
              <a:buFont typeface="Wingdings" panose="05000000000000000000" pitchFamily="2" charset="2"/>
              <a:buChar char="q"/>
            </a:pPr>
            <a:r>
              <a:rPr lang="en-US" sz="6600" b="1" dirty="0" smtClean="0">
                <a:solidFill>
                  <a:srgbClr val="A50021"/>
                </a:solidFill>
                <a:latin typeface="Tahoma" pitchFamily="34" charset="0"/>
                <a:ea typeface="Tahoma" pitchFamily="34" charset="0"/>
                <a:cs typeface="Tahoma" pitchFamily="34" charset="0"/>
              </a:rPr>
              <a:t>Negative toward job change</a:t>
            </a:r>
          </a:p>
          <a:p>
            <a:pPr>
              <a:buFont typeface="Wingdings" panose="05000000000000000000" pitchFamily="2" charset="2"/>
              <a:buChar char="q"/>
            </a:pPr>
            <a:r>
              <a:rPr lang="en-US" sz="6600" b="1" dirty="0">
                <a:solidFill>
                  <a:srgbClr val="FF0066"/>
                </a:solidFill>
                <a:latin typeface="Tahoma" pitchFamily="34" charset="0"/>
                <a:ea typeface="Tahoma" pitchFamily="34" charset="0"/>
                <a:cs typeface="Tahoma" pitchFamily="34" charset="0"/>
              </a:rPr>
              <a:t>J</a:t>
            </a:r>
            <a:r>
              <a:rPr lang="en-US" sz="6600" b="1" dirty="0" smtClean="0">
                <a:solidFill>
                  <a:srgbClr val="FF0066"/>
                </a:solidFill>
                <a:latin typeface="Tahoma" pitchFamily="34" charset="0"/>
                <a:ea typeface="Tahoma" pitchFamily="34" charset="0"/>
                <a:cs typeface="Tahoma" pitchFamily="34" charset="0"/>
              </a:rPr>
              <a:t>ob &amp; family dependency</a:t>
            </a:r>
          </a:p>
          <a:p>
            <a:pPr>
              <a:buFont typeface="Wingdings" panose="05000000000000000000" pitchFamily="2" charset="2"/>
              <a:buChar char="q"/>
            </a:pPr>
            <a:endParaRPr lang="en-US" sz="4400" b="1" dirty="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800" b="1" dirty="0" smtClean="0">
              <a:solidFill>
                <a:srgbClr val="9933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3911689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5400" b="1" dirty="0" smtClean="0">
                <a:solidFill>
                  <a:srgbClr val="FF0000"/>
                </a:solidFill>
                <a:latin typeface="Tahoma" pitchFamily="34" charset="0"/>
                <a:ea typeface="Tahoma" pitchFamily="34" charset="0"/>
                <a:cs typeface="Tahoma" pitchFamily="34" charset="0"/>
              </a:rPr>
              <a:t>MANAGING 825ers</a:t>
            </a:r>
          </a:p>
          <a:p>
            <a:pPr>
              <a:buFont typeface="Wingdings" panose="05000000000000000000" pitchFamily="2" charset="2"/>
              <a:buChar char="q"/>
            </a:pPr>
            <a:r>
              <a:rPr lang="en-US" sz="6600" b="1" dirty="0" smtClean="0">
                <a:solidFill>
                  <a:srgbClr val="C00000"/>
                </a:solidFill>
                <a:latin typeface="Tahoma" pitchFamily="34" charset="0"/>
                <a:ea typeface="Tahoma" pitchFamily="34" charset="0"/>
                <a:cs typeface="Tahoma" pitchFamily="34" charset="0"/>
              </a:rPr>
              <a:t>Respectful supervision</a:t>
            </a:r>
            <a:endParaRPr lang="en-US" sz="60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6600" b="1" dirty="0" smtClean="0">
                <a:solidFill>
                  <a:srgbClr val="0033CC"/>
                </a:solidFill>
                <a:latin typeface="Tahoma" pitchFamily="34" charset="0"/>
                <a:ea typeface="Tahoma" pitchFamily="34" charset="0"/>
                <a:cs typeface="Tahoma" pitchFamily="34" charset="0"/>
              </a:rPr>
              <a:t>Team-based work flow</a:t>
            </a:r>
          </a:p>
          <a:p>
            <a:pPr>
              <a:buFont typeface="Wingdings" panose="05000000000000000000" pitchFamily="2" charset="2"/>
              <a:buChar char="q"/>
            </a:pPr>
            <a:r>
              <a:rPr lang="en-US" sz="6600" b="1" dirty="0" smtClean="0">
                <a:solidFill>
                  <a:srgbClr val="009900"/>
                </a:solidFill>
                <a:latin typeface="Tahoma" pitchFamily="34" charset="0"/>
                <a:ea typeface="Tahoma" pitchFamily="34" charset="0"/>
                <a:cs typeface="Tahoma" pitchFamily="34" charset="0"/>
              </a:rPr>
              <a:t>Periodic training upgrades &amp; personalized  coaching</a:t>
            </a:r>
          </a:p>
          <a:p>
            <a:pPr>
              <a:buFont typeface="Wingdings" panose="05000000000000000000" pitchFamily="2" charset="2"/>
              <a:buChar char="q"/>
            </a:pPr>
            <a:r>
              <a:rPr lang="en-US" sz="6600" b="1" dirty="0" smtClean="0">
                <a:solidFill>
                  <a:srgbClr val="7030A0"/>
                </a:solidFill>
                <a:latin typeface="Tahoma" pitchFamily="34" charset="0"/>
                <a:ea typeface="Tahoma" pitchFamily="34" charset="0"/>
                <a:cs typeface="Tahoma" pitchFamily="34" charset="0"/>
              </a:rPr>
              <a:t>Some paternalism &amp; community</a:t>
            </a: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71453250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7655"/>
            <a:ext cx="12192000" cy="6700345"/>
          </a:xfrm>
        </p:spPr>
        <p:txBody>
          <a:bodyPr>
            <a:normAutofit fontScale="85000" lnSpcReduction="20000"/>
          </a:bodyPr>
          <a:lstStyle/>
          <a:p>
            <a:pPr marL="0" indent="0" algn="ctr">
              <a:buNone/>
            </a:pPr>
            <a:r>
              <a:rPr lang="en-US" sz="5200" b="1" dirty="0" smtClean="0">
                <a:solidFill>
                  <a:srgbClr val="FF0000"/>
                </a:solidFill>
                <a:latin typeface="Tahoma" pitchFamily="34" charset="0"/>
                <a:ea typeface="Tahoma" pitchFamily="34" charset="0"/>
                <a:cs typeface="Tahoma" pitchFamily="34" charset="0"/>
              </a:rPr>
              <a:t>Take the </a:t>
            </a:r>
            <a:r>
              <a:rPr lang="en-US" sz="5200" b="1" dirty="0" smtClean="0">
                <a:solidFill>
                  <a:srgbClr val="0000FF"/>
                </a:solidFill>
                <a:latin typeface="Tahoma" pitchFamily="34" charset="0"/>
                <a:ea typeface="Tahoma" pitchFamily="34" charset="0"/>
                <a:cs typeface="Tahoma" pitchFamily="34" charset="0"/>
              </a:rPr>
              <a:t>A</a:t>
            </a:r>
            <a:r>
              <a:rPr lang="en-US" sz="5200" b="1" dirty="0" smtClean="0">
                <a:solidFill>
                  <a:srgbClr val="FF0000"/>
                </a:solidFill>
                <a:latin typeface="Tahoma" pitchFamily="34" charset="0"/>
                <a:ea typeface="Tahoma" pitchFamily="34" charset="0"/>
                <a:cs typeface="Tahoma" pitchFamily="34" charset="0"/>
              </a:rPr>
              <a:t> off amorality for 825ers</a:t>
            </a:r>
          </a:p>
          <a:p>
            <a:pPr marL="0" indent="0">
              <a:buNone/>
            </a:pPr>
            <a:r>
              <a:rPr lang="en-US" sz="5100" b="1" dirty="0" smtClean="0">
                <a:latin typeface="Tahoma" pitchFamily="34" charset="0"/>
                <a:ea typeface="Tahoma" pitchFamily="34" charset="0"/>
                <a:cs typeface="Tahoma" pitchFamily="34" charset="0"/>
              </a:rPr>
              <a:t>Most non-professionals look up to  their bosses &amp; professionals out of respect for their education &amp; giftedness. But they usually want no part of the </a:t>
            </a:r>
            <a:r>
              <a:rPr lang="en-US" sz="5100" b="1" dirty="0" smtClean="0">
                <a:solidFill>
                  <a:srgbClr val="FF0000"/>
                </a:solidFill>
                <a:latin typeface="Tahoma" pitchFamily="34" charset="0"/>
                <a:ea typeface="Tahoma" pitchFamily="34" charset="0"/>
                <a:cs typeface="Tahoma" pitchFamily="34" charset="0"/>
              </a:rPr>
              <a:t>amoral</a:t>
            </a:r>
            <a:r>
              <a:rPr lang="en-US" sz="5100" b="1" dirty="0" smtClean="0">
                <a:latin typeface="Tahoma" pitchFamily="34" charset="0"/>
                <a:ea typeface="Tahoma" pitchFamily="34" charset="0"/>
                <a:cs typeface="Tahoma" pitchFamily="34" charset="0"/>
              </a:rPr>
              <a:t> (values- neutral) environment in the upper echelons of many orgs: unethical practices; abusive or exploitative behavior towards others</a:t>
            </a:r>
            <a:r>
              <a:rPr lang="en-US" sz="5100" b="1" smtClean="0">
                <a:latin typeface="Tahoma" pitchFamily="34" charset="0"/>
                <a:ea typeface="Tahoma" pitchFamily="34" charset="0"/>
                <a:cs typeface="Tahoma" pitchFamily="34" charset="0"/>
              </a:rPr>
              <a:t>; perceived unfairness </a:t>
            </a:r>
            <a:r>
              <a:rPr lang="en-US" sz="5100" b="1" dirty="0" smtClean="0">
                <a:latin typeface="Tahoma" pitchFamily="34" charset="0"/>
                <a:ea typeface="Tahoma" pitchFamily="34" charset="0"/>
                <a:cs typeface="Tahoma" pitchFamily="34" charset="0"/>
              </a:rPr>
              <a:t>to employees, etc. It’s a psychological </a:t>
            </a:r>
            <a:r>
              <a:rPr lang="en-US" sz="5100" b="1" dirty="0" smtClean="0">
                <a:solidFill>
                  <a:srgbClr val="FF0000"/>
                </a:solidFill>
                <a:latin typeface="Tahoma" pitchFamily="34" charset="0"/>
                <a:ea typeface="Tahoma" pitchFamily="34" charset="0"/>
                <a:cs typeface="Tahoma" pitchFamily="34" charset="0"/>
              </a:rPr>
              <a:t>SHOCK!</a:t>
            </a:r>
            <a:r>
              <a:rPr lang="en-US" sz="5100" b="1" dirty="0" smtClean="0">
                <a:latin typeface="Tahoma" pitchFamily="34" charset="0"/>
                <a:ea typeface="Tahoma" pitchFamily="34" charset="0"/>
                <a:cs typeface="Tahoma" pitchFamily="34" charset="0"/>
              </a:rPr>
              <a:t> for many hard-working, traditional-values 825ers when they encounter org amorality for the first time. Their respect for </a:t>
            </a:r>
            <a:r>
              <a:rPr lang="en-US" sz="5100" b="1" dirty="0" smtClean="0">
                <a:solidFill>
                  <a:srgbClr val="FF0000"/>
                </a:solidFill>
                <a:latin typeface="Tahoma" pitchFamily="34" charset="0"/>
                <a:ea typeface="Tahoma" pitchFamily="34" charset="0"/>
                <a:cs typeface="Tahoma" pitchFamily="34" charset="0"/>
              </a:rPr>
              <a:t>ALL</a:t>
            </a:r>
            <a:r>
              <a:rPr lang="en-US" sz="5100" b="1" dirty="0" smtClean="0">
                <a:latin typeface="Tahoma" pitchFamily="34" charset="0"/>
                <a:ea typeface="Tahoma" pitchFamily="34" charset="0"/>
                <a:cs typeface="Tahoma" pitchFamily="34" charset="0"/>
              </a:rPr>
              <a:t> pros &amp; higher-ups can</a:t>
            </a:r>
            <a:r>
              <a:rPr lang="en-US" sz="5100" b="1" dirty="0" smtClean="0">
                <a:solidFill>
                  <a:srgbClr val="FF0000"/>
                </a:solidFill>
                <a:latin typeface="Tahoma" pitchFamily="34" charset="0"/>
                <a:ea typeface="Tahoma" pitchFamily="34" charset="0"/>
                <a:cs typeface="Tahoma" pitchFamily="34" charset="0"/>
              </a:rPr>
              <a:t> </a:t>
            </a:r>
            <a:r>
              <a:rPr lang="en-US" sz="5100" b="1" dirty="0" smtClean="0">
                <a:latin typeface="Tahoma" pitchFamily="34" charset="0"/>
                <a:ea typeface="Tahoma" pitchFamily="34" charset="0"/>
                <a:cs typeface="Tahoma" pitchFamily="34" charset="0"/>
              </a:rPr>
              <a:t>quickly cave in. </a:t>
            </a:r>
          </a:p>
          <a:p>
            <a:pPr marL="0" indent="0">
              <a:buNone/>
            </a:pPr>
            <a:endParaRPr lang="en-US" sz="3600" b="1" dirty="0" smtClean="0">
              <a:latin typeface="Tahoma" pitchFamily="34" charset="0"/>
              <a:ea typeface="Tahoma" pitchFamily="34" charset="0"/>
              <a:cs typeface="Tahoma" pitchFamily="34" charset="0"/>
            </a:endParaRPr>
          </a:p>
          <a:p>
            <a:pPr marL="0" indent="0">
              <a:buNone/>
            </a:pPr>
            <a:endParaRPr lang="en-US" sz="3600" b="1" dirty="0">
              <a:solidFill>
                <a:srgbClr val="FF0000"/>
              </a:solidFill>
              <a:latin typeface="Tahoma" pitchFamily="34" charset="0"/>
              <a:ea typeface="Tahoma" pitchFamily="34" charset="0"/>
              <a:cs typeface="Tahoma" pitchFamily="34" charset="0"/>
            </a:endParaRP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2754401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a:t>
            </a:r>
            <a:r>
              <a:rPr lang="en-US" sz="13800" b="1" dirty="0" smtClean="0">
                <a:latin typeface="Tahoma" panose="020B0604030504040204" pitchFamily="34" charset="0"/>
                <a:ea typeface="Tahoma" panose="020B0604030504040204" pitchFamily="34" charset="0"/>
                <a:cs typeface="Tahoma" panose="020B0604030504040204" pitchFamily="34" charset="0"/>
              </a:rPr>
              <a:t>28 </a:t>
            </a:r>
            <a:r>
              <a:rPr lang="en-US" sz="13800" b="1" dirty="0" err="1">
                <a:latin typeface="Tahoma" panose="020B0604030504040204" pitchFamily="34" charset="0"/>
                <a:ea typeface="Tahoma" panose="020B0604030504040204" pitchFamily="34" charset="0"/>
                <a:cs typeface="Tahoma" panose="020B0604030504040204" pitchFamily="34" charset="0"/>
              </a:rPr>
              <a:t>ORGOLOGY</a:t>
            </a:r>
            <a:endParaRPr lang="en-US" sz="13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0225966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3136"/>
            <a:ext cx="12192000" cy="6424863"/>
          </a:xfrm>
        </p:spPr>
        <p:txBody>
          <a:bodyPr>
            <a:normAutofit/>
          </a:bodyPr>
          <a:lstStyle/>
          <a:p>
            <a:r>
              <a:rPr lang="en-US" sz="6000" b="1" dirty="0" smtClean="0">
                <a:latin typeface="Tahoma" panose="020B0604030504040204" pitchFamily="34" charset="0"/>
                <a:ea typeface="Tahoma" panose="020B0604030504040204" pitchFamily="34" charset="0"/>
                <a:cs typeface="Tahoma" panose="020B0604030504040204" pitchFamily="34" charset="0"/>
              </a:rPr>
              <a:t>Orgs do more positive &amp; negative things to people than any other human creation.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279" y="3203566"/>
            <a:ext cx="7620000" cy="2914650"/>
          </a:xfrm>
          <a:prstGeom prst="rect">
            <a:avLst/>
          </a:prstGeom>
        </p:spPr>
      </p:pic>
    </p:spTree>
    <p:extLst>
      <p:ext uri="{BB962C8B-B14F-4D97-AF65-F5344CB8AC3E}">
        <p14:creationId xmlns:p14="http://schemas.microsoft.com/office/powerpoint/2010/main" val="422145048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ORGOLOGY: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S</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eeing reality like a real world pro</a:t>
            </a:r>
          </a:p>
          <a:p>
            <a:pPr marL="571500" indent="-571500" algn="l">
              <a:buFont typeface="Wingdings" panose="05000000000000000000" pitchFamily="2" charset="2"/>
              <a:buChar char="q"/>
            </a:pPr>
            <a:r>
              <a:rPr lang="en-US" sz="41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Understanding how orgs behave towards people &amp; how people behave in orgs</a:t>
            </a:r>
          </a:p>
          <a:p>
            <a:pPr marL="571500" indent="-571500" algn="l">
              <a:buFont typeface="Wingdings" panose="05000000000000000000" pitchFamily="2" charset="2"/>
              <a:buChar char="q"/>
            </a:pPr>
            <a:r>
              <a:rPr lang="en-US" sz="41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Developing the professional savvy &amp; skills that enable you to both survive &amp; thrive in orgs &amp; your career</a:t>
            </a:r>
          </a:p>
          <a:p>
            <a:pPr marL="571500" indent="-571500" algn="l">
              <a:buFont typeface="Wingdings" panose="05000000000000000000" pitchFamily="2" charset="2"/>
              <a:buChar char="q"/>
            </a:pPr>
            <a:r>
              <a:rPr lang="en-US" sz="41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Learning how to build your career around your org as much as around yourself</a:t>
            </a:r>
          </a:p>
          <a:p>
            <a:pPr marL="571500" indent="-571500" algn="l">
              <a:buFont typeface="Wingdings" panose="05000000000000000000" pitchFamily="2" charset="2"/>
              <a:buChar char="q"/>
            </a:pPr>
            <a:r>
              <a:rPr lang="en-US" sz="4100" b="1" dirty="0" smtClean="0">
                <a:solidFill>
                  <a:srgbClr val="990033"/>
                </a:solidFill>
                <a:latin typeface="Tahoma" panose="020B0604030504040204" pitchFamily="34" charset="0"/>
                <a:ea typeface="Tahoma" panose="020B0604030504040204" pitchFamily="34" charset="0"/>
                <a:cs typeface="Tahoma" panose="020B0604030504040204" pitchFamily="34" charset="0"/>
              </a:rPr>
              <a:t>Reading orgs intuitively based on your intuitive real world experiences with people</a:t>
            </a:r>
          </a:p>
        </p:txBody>
      </p:sp>
    </p:spTree>
    <p:extLst>
      <p:ext uri="{BB962C8B-B14F-4D97-AF65-F5344CB8AC3E}">
        <p14:creationId xmlns:p14="http://schemas.microsoft.com/office/powerpoint/2010/main" val="184703340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a:t>
            </a:r>
            <a:r>
              <a:rPr lang="en-US" sz="11500" b="1" dirty="0" smtClean="0">
                <a:latin typeface="Tahoma" panose="020B0604030504040204" pitchFamily="34" charset="0"/>
                <a:ea typeface="Tahoma" panose="020B0604030504040204" pitchFamily="34" charset="0"/>
                <a:cs typeface="Tahoma" panose="020B0604030504040204" pitchFamily="34" charset="0"/>
              </a:rPr>
              <a:t>29 </a:t>
            </a:r>
            <a:r>
              <a:rPr lang="en-US" sz="11500" b="1" dirty="0">
                <a:latin typeface="Tahoma" panose="020B0604030504040204" pitchFamily="34" charset="0"/>
                <a:ea typeface="Tahoma" panose="020B0604030504040204" pitchFamily="34" charset="0"/>
                <a:cs typeface="Tahoma" panose="020B0604030504040204" pitchFamily="34" charset="0"/>
              </a:rPr>
              <a:t>ORG </a:t>
            </a:r>
            <a:r>
              <a:rPr lang="en-US" sz="11500" b="1" dirty="0" smtClean="0">
                <a:latin typeface="Tahoma" panose="020B0604030504040204" pitchFamily="34" charset="0"/>
                <a:ea typeface="Tahoma" panose="020B0604030504040204" pitchFamily="34" charset="0"/>
                <a:cs typeface="Tahoma" panose="020B0604030504040204" pitchFamily="34" charset="0"/>
              </a:rPr>
              <a:t>REALITIES</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58670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a:noFill/>
        </p:spPr>
        <p:txBody>
          <a:bodyPr>
            <a:normAutofit lnSpcReduction="10000"/>
          </a:bodyPr>
          <a:lstStyle/>
          <a:p>
            <a:pPr algn="l"/>
            <a:r>
              <a:rPr lang="en-US" sz="4800" b="1" dirty="0" smtClean="0">
                <a:latin typeface="Comic Sans MS" panose="030F0702030302020204" pitchFamily="66" charset="0"/>
                <a:ea typeface="Tahoma" pitchFamily="34" charset="0"/>
                <a:cs typeface="Tahoma" pitchFamily="34" charset="0"/>
              </a:rPr>
              <a:t>All of the 42 topics on these 300+ slides play an important role in promoting your professional savvy about organizations. Some of the topics will be more relevant to you than others. Select those of greatest personal interest for your 25 write-ups. Come to class to “chew the fat” on these peak interest slides. That’s where any learning you take with you into the real world will come from.</a:t>
            </a:r>
            <a:endParaRPr lang="en-US" sz="6000" b="1" dirty="0">
              <a:latin typeface="Comic Sans MS" panose="030F0702030302020204" pitchFamily="66" charset="0"/>
              <a:ea typeface="Tahoma" pitchFamily="34" charset="0"/>
              <a:cs typeface="Tahoma" pitchFamily="34" charset="0"/>
            </a:endParaRPr>
          </a:p>
        </p:txBody>
      </p:sp>
    </p:spTree>
    <p:extLst>
      <p:ext uri="{BB962C8B-B14F-4D97-AF65-F5344CB8AC3E}">
        <p14:creationId xmlns:p14="http://schemas.microsoft.com/office/powerpoint/2010/main" val="42916978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3600" b="1" dirty="0" smtClean="0">
                <a:solidFill>
                  <a:srgbClr val="FF0000"/>
                </a:solidFill>
                <a:latin typeface="Tahoma" pitchFamily="34" charset="0"/>
                <a:ea typeface="Tahoma" pitchFamily="34" charset="0"/>
                <a:cs typeface="Tahoma" pitchFamily="34" charset="0"/>
              </a:rPr>
              <a:t>THE POSSIBLE NEGATIVE AFFECTS (“COLLATERAL DAMAGE”) OF AMORAL OPERATIONS ON ORG LIFE</a:t>
            </a:r>
          </a:p>
          <a:p>
            <a:pPr>
              <a:buFont typeface="Wingdings" panose="05000000000000000000" pitchFamily="2" charset="2"/>
              <a:buChar char="q"/>
            </a:pPr>
            <a:r>
              <a:rPr lang="en-US" sz="4200" b="1" dirty="0" smtClean="0">
                <a:solidFill>
                  <a:srgbClr val="00CC00"/>
                </a:solidFill>
                <a:latin typeface="Tahoma" pitchFamily="34" charset="0"/>
                <a:ea typeface="Tahoma" pitchFamily="34" charset="0"/>
                <a:cs typeface="Tahoma" pitchFamily="34" charset="0"/>
              </a:rPr>
              <a:t>Business as fight-for-your-life warfare</a:t>
            </a:r>
          </a:p>
          <a:p>
            <a:pPr>
              <a:buFont typeface="Wingdings" panose="05000000000000000000" pitchFamily="2" charset="2"/>
              <a:buChar char="q"/>
            </a:pPr>
            <a:r>
              <a:rPr lang="en-US" sz="4200" b="1" dirty="0" smtClean="0">
                <a:solidFill>
                  <a:srgbClr val="7030A0"/>
                </a:solidFill>
                <a:latin typeface="Tahoma" pitchFamily="34" charset="0"/>
                <a:ea typeface="Tahoma" pitchFamily="34" charset="0"/>
                <a:cs typeface="Tahoma" pitchFamily="34" charset="0"/>
              </a:rPr>
              <a:t>Viewing org constituents as something to exploit &gt; serve </a:t>
            </a:r>
          </a:p>
          <a:p>
            <a:pPr>
              <a:buFont typeface="Wingdings" panose="05000000000000000000" pitchFamily="2" charset="2"/>
              <a:buChar char="q"/>
            </a:pPr>
            <a:r>
              <a:rPr lang="en-US" sz="4200" b="1" dirty="0" smtClean="0">
                <a:solidFill>
                  <a:srgbClr val="990033"/>
                </a:solidFill>
                <a:latin typeface="Tahoma" pitchFamily="34" charset="0"/>
                <a:ea typeface="Tahoma" pitchFamily="34" charset="0"/>
                <a:cs typeface="Tahoma" pitchFamily="34" charset="0"/>
              </a:rPr>
              <a:t>“Pragmatic” (necessary for winning the competitive wars) corruption of orgs</a:t>
            </a:r>
          </a:p>
          <a:p>
            <a:pPr>
              <a:buFont typeface="Wingdings" panose="05000000000000000000" pitchFamily="2" charset="2"/>
              <a:buChar char="q"/>
            </a:pPr>
            <a:r>
              <a:rPr lang="en-US" sz="4200" b="1" dirty="0" smtClean="0">
                <a:solidFill>
                  <a:srgbClr val="0000CC"/>
                </a:solidFill>
                <a:latin typeface="Tahoma" pitchFamily="34" charset="0"/>
                <a:ea typeface="Tahoma" pitchFamily="34" charset="0"/>
                <a:cs typeface="Tahoma" pitchFamily="34" charset="0"/>
              </a:rPr>
              <a:t>Settling suits over unintended consequences of amoral agenda-seeking  </a:t>
            </a:r>
          </a:p>
          <a:p>
            <a:pPr>
              <a:buFont typeface="Wingdings" panose="05000000000000000000" pitchFamily="2" charset="2"/>
              <a:buChar char="q"/>
            </a:pPr>
            <a:r>
              <a:rPr lang="en-US" sz="4200" b="1" dirty="0" smtClean="0">
                <a:solidFill>
                  <a:srgbClr val="FF0066"/>
                </a:solidFill>
                <a:latin typeface="Tahoma" pitchFamily="34" charset="0"/>
                <a:ea typeface="Tahoma" pitchFamily="34" charset="0"/>
                <a:cs typeface="Tahoma" pitchFamily="34" charset="0"/>
              </a:rPr>
              <a:t>Employee disrespect for their org</a:t>
            </a:r>
            <a:endParaRPr lang="en-US" sz="4400" b="1" dirty="0" smtClean="0">
              <a:solidFill>
                <a:srgbClr val="FF0066"/>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009999"/>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339933"/>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FF0000"/>
              </a:solidFill>
              <a:latin typeface="Tahoma" pitchFamily="34" charset="0"/>
              <a:ea typeface="Tahoma" pitchFamily="34" charset="0"/>
              <a:cs typeface="Tahoma" pitchFamily="34" charset="0"/>
            </a:endParaRPr>
          </a:p>
          <a:p>
            <a:endParaRPr lang="en-US" sz="3900" b="1" dirty="0" smtClean="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
        <p:nvSpPr>
          <p:cNvPr id="4" name="Right Arrow 3"/>
          <p:cNvSpPr/>
          <p:nvPr/>
        </p:nvSpPr>
        <p:spPr>
          <a:xfrm>
            <a:off x="10784559" y="6329541"/>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27646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0"/>
            <a:ext cx="12192000" cy="6858000"/>
          </a:xfrm>
        </p:spPr>
        <p:txBody>
          <a:bodyPr>
            <a:normAutofit lnSpcReduction="10000"/>
          </a:bodyPr>
          <a:lstStyle/>
          <a:p>
            <a:r>
              <a:rPr lang="en-US" sz="5400" b="1" dirty="0">
                <a:latin typeface="Tahoma" panose="020B0604030504040204" pitchFamily="34" charset="0"/>
                <a:ea typeface="Tahoma" panose="020B0604030504040204" pitchFamily="34" charset="0"/>
                <a:cs typeface="Tahoma" panose="020B0604030504040204" pitchFamily="34" charset="0"/>
              </a:rPr>
              <a:t>Orgs are the most</a:t>
            </a:r>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 powerful </a:t>
            </a:r>
            <a:r>
              <a:rPr lang="en-US" sz="5400" b="1" dirty="0">
                <a:latin typeface="Tahoma" panose="020B0604030504040204" pitchFamily="34" charset="0"/>
                <a:ea typeface="Tahoma" panose="020B0604030504040204" pitchFamily="34" charset="0"/>
                <a:cs typeface="Tahoma" panose="020B0604030504040204" pitchFamily="34" charset="0"/>
              </a:rPr>
              <a:t>entities on earth. </a:t>
            </a:r>
            <a:endParaRPr lang="en-US" sz="5400" b="1" dirty="0" smtClean="0">
              <a:latin typeface="Tahoma" panose="020B0604030504040204" pitchFamily="34" charset="0"/>
              <a:ea typeface="Tahoma" panose="020B0604030504040204" pitchFamily="34" charset="0"/>
              <a:cs typeface="Tahoma" panose="020B0604030504040204" pitchFamily="34" charset="0"/>
            </a:endParaRPr>
          </a:p>
          <a:p>
            <a:endParaRPr lang="en-US" sz="5400" b="1" dirty="0">
              <a:latin typeface="Tahoma" panose="020B0604030504040204" pitchFamily="34" charset="0"/>
              <a:ea typeface="Tahoma" panose="020B0604030504040204" pitchFamily="34" charset="0"/>
              <a:cs typeface="Tahoma" panose="020B0604030504040204" pitchFamily="34" charset="0"/>
            </a:endParaRPr>
          </a:p>
          <a:p>
            <a:endParaRPr lang="en-US" sz="5400" b="1" dirty="0" smtClean="0">
              <a:latin typeface="Tahoma" panose="020B0604030504040204" pitchFamily="34" charset="0"/>
              <a:ea typeface="Tahoma" panose="020B0604030504040204" pitchFamily="34" charset="0"/>
              <a:cs typeface="Tahoma" panose="020B0604030504040204" pitchFamily="34" charset="0"/>
            </a:endParaRPr>
          </a:p>
          <a:p>
            <a:endParaRPr lang="en-US" sz="5400" b="1" dirty="0">
              <a:latin typeface="Tahoma" panose="020B0604030504040204" pitchFamily="34" charset="0"/>
              <a:ea typeface="Tahoma" panose="020B0604030504040204" pitchFamily="34" charset="0"/>
              <a:cs typeface="Tahoma" panose="020B0604030504040204" pitchFamily="34" charset="0"/>
            </a:endParaRPr>
          </a:p>
          <a:p>
            <a:endParaRPr lang="en-US" sz="5400" b="1" dirty="0" smtClean="0">
              <a:latin typeface="Tahoma" panose="020B0604030504040204" pitchFamily="34" charset="0"/>
              <a:ea typeface="Tahoma" panose="020B0604030504040204" pitchFamily="34" charset="0"/>
              <a:cs typeface="Tahoma" panose="020B0604030504040204" pitchFamily="34" charset="0"/>
            </a:endParaRPr>
          </a:p>
          <a:p>
            <a:r>
              <a:rPr lang="en-US" sz="5400" b="1" dirty="0" smtClean="0">
                <a:latin typeface="Tahoma" panose="020B0604030504040204" pitchFamily="34" charset="0"/>
                <a:ea typeface="Tahoma" panose="020B0604030504040204" pitchFamily="34" charset="0"/>
                <a:cs typeface="Tahoma" panose="020B0604030504040204" pitchFamily="34" charset="0"/>
              </a:rPr>
              <a:t>Because they control so much of  our lives, societies, &amp; world events.</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3531" y="1325683"/>
            <a:ext cx="2631174" cy="3230552"/>
          </a:xfrm>
          <a:prstGeom prst="rect">
            <a:avLst/>
          </a:prstGeom>
        </p:spPr>
      </p:pic>
    </p:spTree>
    <p:extLst>
      <p:ext uri="{BB962C8B-B14F-4D97-AF65-F5344CB8AC3E}">
        <p14:creationId xmlns:p14="http://schemas.microsoft.com/office/powerpoint/2010/main" val="102527595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Orgs are the real </a:t>
            </a:r>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culture</a:t>
            </a:r>
            <a:r>
              <a:rPr lang="en-US" sz="5400" b="1" dirty="0">
                <a:latin typeface="Tahoma" panose="020B0604030504040204" pitchFamily="34" charset="0"/>
                <a:ea typeface="Tahoma" panose="020B0604030504040204" pitchFamily="34" charset="0"/>
                <a:cs typeface="Tahoma" panose="020B0604030504040204" pitchFamily="34" charset="0"/>
              </a:rPr>
              <a:t> we live in. </a:t>
            </a:r>
            <a:endParaRPr lang="en-US" sz="6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0" y="1828800"/>
            <a:ext cx="5842000" cy="4564117"/>
          </a:xfrm>
          <a:prstGeom prst="rect">
            <a:avLst/>
          </a:prstGeom>
        </p:spPr>
      </p:pic>
    </p:spTree>
    <p:extLst>
      <p:ext uri="{BB962C8B-B14F-4D97-AF65-F5344CB8AC3E}">
        <p14:creationId xmlns:p14="http://schemas.microsoft.com/office/powerpoint/2010/main" val="18102680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0"/>
            <a:ext cx="12192000" cy="6858000"/>
          </a:xfrm>
        </p:spPr>
        <p:txBody>
          <a:bodyPr>
            <a:normAutofit/>
          </a:bodyPr>
          <a:lstStyle/>
          <a:p>
            <a:r>
              <a:rPr lang="en-US" sz="8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Org </a:t>
            </a:r>
            <a:r>
              <a:rPr lang="en-US" sz="8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Dramaland</a:t>
            </a:r>
            <a:endParaRPr lang="en-US" sz="8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5400" b="1" dirty="0">
              <a:latin typeface="Tahoma" panose="020B0604030504040204" pitchFamily="34" charset="0"/>
              <a:ea typeface="Tahoma" panose="020B0604030504040204" pitchFamily="34" charset="0"/>
              <a:cs typeface="Tahoma" panose="020B0604030504040204" pitchFamily="34" charset="0"/>
            </a:endParaRPr>
          </a:p>
          <a:p>
            <a:endParaRPr lang="en-US" sz="5400" b="1" dirty="0" smtClean="0">
              <a:latin typeface="Tahoma" panose="020B0604030504040204" pitchFamily="34" charset="0"/>
              <a:ea typeface="Tahoma" panose="020B0604030504040204" pitchFamily="34" charset="0"/>
              <a:cs typeface="Tahoma" panose="020B0604030504040204" pitchFamily="34" charset="0"/>
            </a:endParaRPr>
          </a:p>
          <a:p>
            <a:endParaRPr lang="en-US" sz="5400" b="1" dirty="0">
              <a:latin typeface="Tahoma" panose="020B0604030504040204" pitchFamily="34" charset="0"/>
              <a:ea typeface="Tahoma" panose="020B0604030504040204" pitchFamily="34" charset="0"/>
              <a:cs typeface="Tahoma" panose="020B0604030504040204" pitchFamily="34" charset="0"/>
            </a:endParaRPr>
          </a:p>
          <a:p>
            <a:endParaRPr lang="en-US" sz="5400" b="1" dirty="0" smtClean="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935" y="1382124"/>
            <a:ext cx="7272131" cy="4093752"/>
          </a:xfrm>
          <a:prstGeom prst="rect">
            <a:avLst/>
          </a:prstGeom>
        </p:spPr>
      </p:pic>
    </p:spTree>
    <p:extLst>
      <p:ext uri="{BB962C8B-B14F-4D97-AF65-F5344CB8AC3E}">
        <p14:creationId xmlns:p14="http://schemas.microsoft.com/office/powerpoint/2010/main" val="319817113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Your career is a continuous series of human </a:t>
            </a:r>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dramas</a:t>
            </a:r>
            <a:r>
              <a:rPr lang="en-US" sz="5400" b="1" dirty="0">
                <a:latin typeface="Tahoma" panose="020B0604030504040204" pitchFamily="34" charset="0"/>
                <a:ea typeface="Tahoma" panose="020B0604030504040204" pitchFamily="34" charset="0"/>
                <a:cs typeface="Tahoma" panose="020B0604030504040204" pitchFamily="34" charset="0"/>
              </a:rPr>
              <a:t>. Work is what we do between dramas. </a:t>
            </a:r>
            <a:endParaRPr lang="en-US" sz="6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2582130"/>
            <a:ext cx="6533147" cy="3696386"/>
          </a:xfrm>
          <a:prstGeom prst="rect">
            <a:avLst/>
          </a:prstGeom>
        </p:spPr>
      </p:pic>
    </p:spTree>
    <p:extLst>
      <p:ext uri="{BB962C8B-B14F-4D97-AF65-F5344CB8AC3E}">
        <p14:creationId xmlns:p14="http://schemas.microsoft.com/office/powerpoint/2010/main" val="82467333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People</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skills + org savvy</a:t>
            </a:r>
            <a:r>
              <a:rPr lang="en-US" sz="5400" b="1" dirty="0" smtClean="0">
                <a:latin typeface="Tahoma" panose="020B0604030504040204" pitchFamily="34" charset="0"/>
                <a:ea typeface="Tahoma" panose="020B0604030504040204" pitchFamily="34" charset="0"/>
                <a:cs typeface="Tahoma" panose="020B0604030504040204" pitchFamily="34" charset="0"/>
              </a:rPr>
              <a:t>, </a:t>
            </a:r>
            <a:r>
              <a:rPr lang="en-US" sz="5400" b="1" dirty="0">
                <a:latin typeface="Tahoma" panose="020B0604030504040204" pitchFamily="34" charset="0"/>
                <a:ea typeface="Tahoma" panose="020B0604030504040204" pitchFamily="34" charset="0"/>
                <a:cs typeface="Tahoma" panose="020B0604030504040204" pitchFamily="34" charset="0"/>
              </a:rPr>
              <a:t>not technical expertise, are the key to </a:t>
            </a:r>
            <a:r>
              <a:rPr lang="en-US" sz="5400" b="1" dirty="0" smtClean="0">
                <a:latin typeface="Tahoma" panose="020B0604030504040204" pitchFamily="34" charset="0"/>
                <a:ea typeface="Tahoma" panose="020B0604030504040204" pitchFamily="34" charset="0"/>
                <a:cs typeface="Tahoma" panose="020B0604030504040204" pitchFamily="34" charset="0"/>
              </a:rPr>
              <a:t>success in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ALL </a:t>
            </a:r>
            <a:r>
              <a:rPr lang="en-US" sz="5400" b="1" dirty="0" smtClean="0">
                <a:latin typeface="Tahoma" panose="020B0604030504040204" pitchFamily="34" charset="0"/>
                <a:ea typeface="Tahoma" panose="020B0604030504040204" pitchFamily="34" charset="0"/>
                <a:cs typeface="Tahoma" panose="020B0604030504040204" pitchFamily="34" charset="0"/>
              </a:rPr>
              <a:t>professions &amp; orgs. </a:t>
            </a:r>
            <a:endParaRPr lang="en-US" sz="6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853" y="2381938"/>
            <a:ext cx="6215039" cy="4223813"/>
          </a:xfrm>
          <a:prstGeom prst="rect">
            <a:avLst/>
          </a:prstGeom>
        </p:spPr>
      </p:pic>
    </p:spTree>
    <p:extLst>
      <p:ext uri="{BB962C8B-B14F-4D97-AF65-F5344CB8AC3E}">
        <p14:creationId xmlns:p14="http://schemas.microsoft.com/office/powerpoint/2010/main" val="236499169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You can be the world’s greatest ____, but still fail in orgs if you can’t work &amp; fit in with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diverse people</a:t>
            </a:r>
            <a:r>
              <a:rPr lang="en-US" sz="4800" b="1" dirty="0">
                <a:latin typeface="Tahoma" panose="020B0604030504040204" pitchFamily="34" charset="0"/>
                <a:ea typeface="Tahoma" panose="020B0604030504040204" pitchFamily="34" charset="0"/>
                <a:cs typeface="Tahoma" panose="020B0604030504040204" pitchFamily="34" charset="0"/>
              </a:rPr>
              <a:t>. </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988" y="2490949"/>
            <a:ext cx="7177384" cy="4043259"/>
          </a:xfrm>
          <a:prstGeom prst="rect">
            <a:avLst/>
          </a:prstGeom>
        </p:spPr>
      </p:pic>
    </p:spTree>
    <p:extLst>
      <p:ext uri="{BB962C8B-B14F-4D97-AF65-F5344CB8AC3E}">
        <p14:creationId xmlns:p14="http://schemas.microsoft.com/office/powerpoint/2010/main" val="313822059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000" b="1" dirty="0">
                <a:latin typeface="Tahoma" panose="020B0604030504040204" pitchFamily="34" charset="0"/>
                <a:ea typeface="Tahoma" panose="020B0604030504040204" pitchFamily="34" charset="0"/>
                <a:cs typeface="Tahoma" panose="020B0604030504040204" pitchFamily="34" charset="0"/>
              </a:rPr>
              <a:t>You are a </a:t>
            </a: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different person </a:t>
            </a:r>
            <a:r>
              <a:rPr lang="en-US" sz="6000" b="1" dirty="0">
                <a:latin typeface="Tahoma" panose="020B0604030504040204" pitchFamily="34" charset="0"/>
                <a:ea typeface="Tahoma" panose="020B0604030504040204" pitchFamily="34" charset="0"/>
                <a:cs typeface="Tahoma" panose="020B0604030504040204" pitchFamily="34" charset="0"/>
              </a:rPr>
              <a:t>in an org than when alone. </a:t>
            </a:r>
          </a:p>
          <a:p>
            <a:endParaRPr lang="en-US" sz="6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244" y="1923393"/>
            <a:ext cx="6271117" cy="4666593"/>
          </a:xfrm>
          <a:prstGeom prst="rect">
            <a:avLst/>
          </a:prstGeom>
        </p:spPr>
      </p:pic>
    </p:spTree>
    <p:extLst>
      <p:ext uri="{BB962C8B-B14F-4D97-AF65-F5344CB8AC3E}">
        <p14:creationId xmlns:p14="http://schemas.microsoft.com/office/powerpoint/2010/main" val="233484601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000" b="1" dirty="0">
                <a:latin typeface="Tahoma" panose="020B0604030504040204" pitchFamily="34" charset="0"/>
                <a:ea typeface="Tahoma" panose="020B0604030504040204" pitchFamily="34" charset="0"/>
                <a:cs typeface="Tahoma" panose="020B0604030504040204" pitchFamily="34" charset="0"/>
              </a:rPr>
              <a:t>Orgs help deliver </a:t>
            </a: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most</a:t>
            </a:r>
            <a:r>
              <a:rPr lang="en-US" sz="6000" b="1" dirty="0">
                <a:latin typeface="Tahoma" panose="020B0604030504040204" pitchFamily="34" charset="0"/>
                <a:ea typeface="Tahoma" panose="020B0604030504040204" pitchFamily="34" charset="0"/>
                <a:cs typeface="Tahoma" panose="020B0604030504040204" pitchFamily="34" charset="0"/>
              </a:rPr>
              <a:t> of </a:t>
            </a:r>
            <a:r>
              <a:rPr lang="en-US" sz="6000" b="1" dirty="0" smtClean="0">
                <a:latin typeface="Tahoma" panose="020B0604030504040204" pitchFamily="34" charset="0"/>
                <a:ea typeface="Tahoma" panose="020B0604030504040204" pitchFamily="34" charset="0"/>
                <a:cs typeface="Tahoma" panose="020B0604030504040204" pitchFamily="34" charset="0"/>
              </a:rPr>
              <a:t>your </a:t>
            </a:r>
            <a:r>
              <a:rPr lang="en-US" sz="6000" b="1" dirty="0">
                <a:latin typeface="Tahoma" panose="020B0604030504040204" pitchFamily="34" charset="0"/>
                <a:ea typeface="Tahoma" panose="020B0604030504040204" pitchFamily="34" charset="0"/>
                <a:cs typeface="Tahoma" panose="020B0604030504040204" pitchFamily="34" charset="0"/>
              </a:rPr>
              <a:t>needs in life.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840" y="1702677"/>
            <a:ext cx="6705409" cy="4694968"/>
          </a:xfrm>
          <a:prstGeom prst="rect">
            <a:avLst/>
          </a:prstGeom>
        </p:spPr>
      </p:pic>
    </p:spTree>
    <p:extLst>
      <p:ext uri="{BB962C8B-B14F-4D97-AF65-F5344CB8AC3E}">
        <p14:creationId xmlns:p14="http://schemas.microsoft.com/office/powerpoint/2010/main" val="870749011"/>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Self identity </a:t>
            </a:r>
            <a:r>
              <a:rPr lang="en-US" sz="6000" b="1" dirty="0">
                <a:latin typeface="Tahoma" panose="020B0604030504040204" pitchFamily="34" charset="0"/>
                <a:ea typeface="Tahoma" panose="020B0604030504040204" pitchFamily="34" charset="0"/>
                <a:cs typeface="Tahoma" panose="020B0604030504040204" pitchFamily="34" charset="0"/>
              </a:rPr>
              <a:t>springs largely from what you do in &amp; for orgs</a:t>
            </a:r>
            <a:endParaRPr lang="en-US" sz="6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248" y="1828800"/>
            <a:ext cx="6712826" cy="4666593"/>
          </a:xfrm>
          <a:prstGeom prst="rect">
            <a:avLst/>
          </a:prstGeom>
        </p:spPr>
      </p:pic>
    </p:spTree>
    <p:extLst>
      <p:ext uri="{BB962C8B-B14F-4D97-AF65-F5344CB8AC3E}">
        <p14:creationId xmlns:p14="http://schemas.microsoft.com/office/powerpoint/2010/main" val="325951224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7200" b="1" dirty="0" smtClean="0">
                <a:latin typeface="Tahoma" panose="020B0604030504040204" pitchFamily="34" charset="0"/>
                <a:ea typeface="Tahoma" panose="020B0604030504040204" pitchFamily="34" charset="0"/>
                <a:cs typeface="Tahoma" panose="020B0604030504040204" pitchFamily="34" charset="0"/>
              </a:rPr>
              <a:t>As long as the </a:t>
            </a:r>
            <a:r>
              <a:rPr lang="en-US" sz="7200" b="1" dirty="0">
                <a:latin typeface="Tahoma" panose="020B0604030504040204" pitchFamily="34" charset="0"/>
                <a:ea typeface="Tahoma" panose="020B0604030504040204" pitchFamily="34" charset="0"/>
                <a:cs typeface="Tahoma" panose="020B0604030504040204" pitchFamily="34" charset="0"/>
              </a:rPr>
              <a:t>org </a:t>
            </a:r>
            <a:r>
              <a:rPr lang="en-US" sz="7200" b="1" dirty="0" smtClean="0">
                <a:latin typeface="Tahoma" panose="020B0604030504040204" pitchFamily="34" charset="0"/>
                <a:ea typeface="Tahoma" panose="020B0604030504040204" pitchFamily="34" charset="0"/>
                <a:cs typeface="Tahoma" panose="020B0604030504040204" pitchFamily="34" charset="0"/>
              </a:rPr>
              <a:t>pays </a:t>
            </a:r>
            <a:r>
              <a:rPr lang="en-US" sz="7200" b="1" dirty="0">
                <a:latin typeface="Tahoma" panose="020B0604030504040204" pitchFamily="34" charset="0"/>
                <a:ea typeface="Tahoma" panose="020B0604030504040204" pitchFamily="34" charset="0"/>
                <a:cs typeface="Tahoma" panose="020B0604030504040204" pitchFamily="34" charset="0"/>
              </a:rPr>
              <a:t>you, </a:t>
            </a:r>
            <a:r>
              <a:rPr lang="en-US" sz="7200" b="1" dirty="0" smtClean="0">
                <a:latin typeface="Tahoma" panose="020B0604030504040204" pitchFamily="34" charset="0"/>
                <a:ea typeface="Tahoma" panose="020B0604030504040204" pitchFamily="34" charset="0"/>
                <a:cs typeface="Tahoma" panose="020B0604030504040204" pitchFamily="34" charset="0"/>
              </a:rPr>
              <a:t>it </a:t>
            </a:r>
            <a:r>
              <a:rPr lang="en-US" sz="7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owns</a:t>
            </a:r>
            <a:r>
              <a:rPr lang="en-US" sz="7200" b="1" dirty="0" smtClean="0">
                <a:latin typeface="Tahoma" panose="020B0604030504040204" pitchFamily="34" charset="0"/>
                <a:ea typeface="Tahoma" panose="020B0604030504040204" pitchFamily="34" charset="0"/>
                <a:cs typeface="Tahoma" panose="020B0604030504040204" pitchFamily="34" charset="0"/>
              </a:rPr>
              <a:t> </a:t>
            </a:r>
            <a:r>
              <a:rPr lang="en-US" sz="7200" b="1" dirty="0">
                <a:latin typeface="Tahoma" panose="020B0604030504040204" pitchFamily="34" charset="0"/>
                <a:ea typeface="Tahoma" panose="020B0604030504040204" pitchFamily="34" charset="0"/>
                <a:cs typeface="Tahoma" panose="020B0604030504040204" pitchFamily="34" charset="0"/>
              </a:rPr>
              <a:t>you.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126" y="2167760"/>
            <a:ext cx="6558934" cy="4296102"/>
          </a:xfrm>
          <a:prstGeom prst="rect">
            <a:avLst/>
          </a:prstGeom>
        </p:spPr>
      </p:pic>
    </p:spTree>
    <p:extLst>
      <p:ext uri="{BB962C8B-B14F-4D97-AF65-F5344CB8AC3E}">
        <p14:creationId xmlns:p14="http://schemas.microsoft.com/office/powerpoint/2010/main" val="2684566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buFont typeface="Wingdings" panose="05000000000000000000" pitchFamily="2" charset="2"/>
              <a:buChar char="q"/>
            </a:pPr>
            <a:r>
              <a:rPr lang="en-US" sz="3900" b="1" dirty="0" smtClean="0">
                <a:solidFill>
                  <a:srgbClr val="008000"/>
                </a:solidFill>
                <a:latin typeface="Tahoma" pitchFamily="34" charset="0"/>
                <a:ea typeface="Tahoma" pitchFamily="34" charset="0"/>
                <a:cs typeface="Tahoma" pitchFamily="34" charset="0"/>
              </a:rPr>
              <a:t>Employees with families lose jobs due to outsourcing or downsizing &amp; often have to draw on limited unemployment pay or welfare (thus increasing public taxes) until another job is found.</a:t>
            </a:r>
          </a:p>
          <a:p>
            <a:pPr>
              <a:buFont typeface="Wingdings" panose="05000000000000000000" pitchFamily="2" charset="2"/>
              <a:buChar char="q"/>
            </a:pPr>
            <a:r>
              <a:rPr lang="en-US" sz="3900" b="1" dirty="0" smtClean="0">
                <a:solidFill>
                  <a:srgbClr val="0000FF"/>
                </a:solidFill>
                <a:latin typeface="Tahoma" pitchFamily="34" charset="0"/>
                <a:ea typeface="Tahoma" pitchFamily="34" charset="0"/>
                <a:cs typeface="Tahoma" pitchFamily="34" charset="0"/>
              </a:rPr>
              <a:t>Industry-related global warming &amp; pollution clean-up are paid by public taxes, not corporate profits.</a:t>
            </a:r>
          </a:p>
          <a:p>
            <a:pPr>
              <a:buFont typeface="Wingdings" panose="05000000000000000000" pitchFamily="2" charset="2"/>
              <a:buChar char="q"/>
            </a:pPr>
            <a:r>
              <a:rPr lang="en-US" sz="3900" b="1" dirty="0" smtClean="0">
                <a:solidFill>
                  <a:srgbClr val="990033"/>
                </a:solidFill>
                <a:latin typeface="Tahoma" pitchFamily="34" charset="0"/>
                <a:ea typeface="Tahoma" pitchFamily="34" charset="0"/>
                <a:cs typeface="Tahoma" pitchFamily="34" charset="0"/>
              </a:rPr>
              <a:t>Companies must hire more &amp; more clerical workers to deal with increasing business regulations designed to protect communities from org amorality.</a:t>
            </a:r>
          </a:p>
          <a:p>
            <a:pPr>
              <a:buFont typeface="Wingdings" panose="05000000000000000000" pitchFamily="2" charset="2"/>
              <a:buChar char="q"/>
            </a:pPr>
            <a:endParaRPr lang="en-US" sz="36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009999"/>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339933"/>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FF0000"/>
              </a:solidFill>
              <a:latin typeface="Tahoma" pitchFamily="34" charset="0"/>
              <a:ea typeface="Tahoma" pitchFamily="34" charset="0"/>
              <a:cs typeface="Tahoma" pitchFamily="34" charset="0"/>
            </a:endParaRPr>
          </a:p>
          <a:p>
            <a:endParaRPr lang="en-US" sz="3900" b="1" dirty="0" smtClean="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2926928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423228" cy="6858000"/>
          </a:xfrm>
        </p:spPr>
        <p:txBody>
          <a:bodyPr>
            <a:normAutofit/>
          </a:bodyPr>
          <a:lstStyle/>
          <a:p>
            <a:r>
              <a:rPr lang="en-US" sz="4800" b="1" dirty="0">
                <a:latin typeface="Tahoma" panose="020B0604030504040204" pitchFamily="34" charset="0"/>
                <a:ea typeface="Tahoma" panose="020B0604030504040204" pitchFamily="34" charset="0"/>
                <a:cs typeface="Tahoma" panose="020B0604030504040204" pitchFamily="34" charset="0"/>
              </a:rPr>
              <a:t>Only in orgs can you maximize your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professional</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potential</a:t>
            </a:r>
            <a:r>
              <a:rPr lang="en-US" sz="4800" b="1" dirty="0">
                <a:latin typeface="Tahoma" panose="020B0604030504040204" pitchFamily="34" charset="0"/>
                <a:ea typeface="Tahoma" panose="020B0604030504040204" pitchFamily="34" charset="0"/>
                <a:cs typeface="Tahoma" panose="020B0604030504040204" pitchFamily="34" charset="0"/>
              </a:rPr>
              <a:t>. It takes many people to raise a steeple.</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354316"/>
            <a:ext cx="5943600" cy="3962400"/>
          </a:xfrm>
          <a:prstGeom prst="rect">
            <a:avLst/>
          </a:prstGeom>
        </p:spPr>
      </p:pic>
    </p:spTree>
    <p:extLst>
      <p:ext uri="{BB962C8B-B14F-4D97-AF65-F5344CB8AC3E}">
        <p14:creationId xmlns:p14="http://schemas.microsoft.com/office/powerpoint/2010/main" val="351274941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000" b="1" dirty="0" smtClean="0">
                <a:latin typeface="Tahoma" panose="020B0604030504040204" pitchFamily="34" charset="0"/>
                <a:ea typeface="Tahoma" panose="020B0604030504040204" pitchFamily="34" charset="0"/>
                <a:cs typeface="Tahoma" panose="020B0604030504040204" pitchFamily="34" charset="0"/>
              </a:rPr>
              <a:t>Org reality is looking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BEHIND</a:t>
            </a:r>
            <a:r>
              <a:rPr lang="en-US" sz="6000" b="1" dirty="0" smtClean="0">
                <a:latin typeface="Tahoma" panose="020B0604030504040204" pitchFamily="34" charset="0"/>
                <a:ea typeface="Tahoma" panose="020B0604030504040204" pitchFamily="34" charset="0"/>
                <a:cs typeface="Tahoma" panose="020B0604030504040204" pitchFamily="34" charset="0"/>
              </a:rPr>
              <a:t> the movie screen. The movie on the screen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isn’t</a:t>
            </a:r>
            <a:r>
              <a:rPr lang="en-US" sz="6000" b="1" dirty="0" smtClean="0">
                <a:latin typeface="Tahoma" panose="020B0604030504040204" pitchFamily="34" charset="0"/>
                <a:ea typeface="Tahoma" panose="020B0604030504040204" pitchFamily="34" charset="0"/>
                <a:cs typeface="Tahoma" panose="020B0604030504040204" pitchFamily="34" charset="0"/>
              </a:rPr>
              <a:t> real.</a:t>
            </a:r>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6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9053" y="2770495"/>
            <a:ext cx="6120094" cy="4505331"/>
          </a:xfrm>
          <a:prstGeom prst="rect">
            <a:avLst/>
          </a:prstGeom>
        </p:spPr>
      </p:pic>
    </p:spTree>
    <p:extLst>
      <p:ext uri="{BB962C8B-B14F-4D97-AF65-F5344CB8AC3E}">
        <p14:creationId xmlns:p14="http://schemas.microsoft.com/office/powerpoint/2010/main" val="359935973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#30 </a:t>
            </a:r>
            <a:r>
              <a:rPr lang="en-US" sz="9600" b="1" dirty="0">
                <a:latin typeface="Tahoma" panose="020B0604030504040204" pitchFamily="34" charset="0"/>
                <a:ea typeface="Tahoma" panose="020B0604030504040204" pitchFamily="34" charset="0"/>
                <a:cs typeface="Tahoma" panose="020B0604030504040204" pitchFamily="34" charset="0"/>
              </a:rPr>
              <a:t>ORG </a:t>
            </a:r>
            <a:r>
              <a:rPr lang="en-US" sz="9600" b="1" dirty="0" smtClean="0">
                <a:latin typeface="Tahoma" panose="020B0604030504040204" pitchFamily="34" charset="0"/>
                <a:ea typeface="Tahoma" panose="020B0604030504040204" pitchFamily="34" charset="0"/>
                <a:cs typeface="Tahoma" panose="020B0604030504040204" pitchFamily="34" charset="0"/>
              </a:rPr>
              <a:t>RENEWAL,</a:t>
            </a:r>
          </a:p>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GRASSROOTS</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614213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pPr algn="l"/>
            <a:endParaRPr lang="en-US" sz="5400" b="1" dirty="0" smtClean="0">
              <a:latin typeface="Tahoma" pitchFamily="34" charset="0"/>
              <a:ea typeface="Tahoma" pitchFamily="34" charset="0"/>
              <a:cs typeface="Tahoma" pitchFamily="34" charset="0"/>
            </a:endParaRPr>
          </a:p>
          <a:p>
            <a:pPr algn="l"/>
            <a:r>
              <a:rPr lang="en-US" sz="5400" b="1" dirty="0" smtClean="0">
                <a:latin typeface="Tahoma" pitchFamily="34" charset="0"/>
                <a:ea typeface="Tahoma" pitchFamily="34" charset="0"/>
                <a:cs typeface="Tahoma" pitchFamily="34" charset="0"/>
              </a:rPr>
              <a:t>Employees take </a:t>
            </a:r>
            <a:r>
              <a:rPr lang="en-US" sz="5400" b="1" dirty="0">
                <a:latin typeface="Tahoma" pitchFamily="34" charset="0"/>
                <a:ea typeface="Tahoma" pitchFamily="34" charset="0"/>
                <a:cs typeface="Tahoma" pitchFamily="34" charset="0"/>
              </a:rPr>
              <a:t>a </a:t>
            </a:r>
            <a:r>
              <a:rPr lang="en-US" sz="5400" b="1" dirty="0" smtClean="0">
                <a:latin typeface="Tahoma" pitchFamily="34" charset="0"/>
                <a:ea typeface="Tahoma" pitchFamily="34" charset="0"/>
                <a:cs typeface="Tahoma" pitchFamily="34" charset="0"/>
              </a:rPr>
              <a:t>more </a:t>
            </a:r>
            <a:r>
              <a:rPr lang="en-US" sz="5400" b="1" dirty="0" smtClean="0">
                <a:solidFill>
                  <a:srgbClr val="0000FF"/>
                </a:solidFill>
                <a:latin typeface="Tahoma" pitchFamily="34" charset="0"/>
                <a:ea typeface="Tahoma" pitchFamily="34" charset="0"/>
                <a:cs typeface="Tahoma" pitchFamily="34" charset="0"/>
              </a:rPr>
              <a:t>personal</a:t>
            </a:r>
            <a:r>
              <a:rPr lang="en-US" sz="5400" b="1" dirty="0" smtClean="0">
                <a:latin typeface="Tahoma" pitchFamily="34" charset="0"/>
                <a:ea typeface="Tahoma" pitchFamily="34" charset="0"/>
                <a:cs typeface="Tahoma" pitchFamily="34" charset="0"/>
              </a:rPr>
              <a:t> interest </a:t>
            </a:r>
            <a:r>
              <a:rPr lang="en-US" sz="5400" b="1" dirty="0">
                <a:latin typeface="Tahoma" pitchFamily="34" charset="0"/>
                <a:ea typeface="Tahoma" pitchFamily="34" charset="0"/>
                <a:cs typeface="Tahoma" pitchFamily="34" charset="0"/>
              </a:rPr>
              <a:t>in </a:t>
            </a:r>
            <a:r>
              <a:rPr lang="en-US" sz="5400" b="1" dirty="0" smtClean="0">
                <a:latin typeface="Tahoma" pitchFamily="34" charset="0"/>
                <a:ea typeface="Tahoma" pitchFamily="34" charset="0"/>
                <a:cs typeface="Tahoma" pitchFamily="34" charset="0"/>
              </a:rPr>
              <a:t>products/services/clients </a:t>
            </a:r>
          </a:p>
          <a:p>
            <a:pPr algn="l"/>
            <a:r>
              <a:rPr lang="en-US" sz="5400" b="1" dirty="0" smtClean="0">
                <a:latin typeface="Tahoma" pitchFamily="34" charset="0"/>
                <a:ea typeface="Tahoma" pitchFamily="34" charset="0"/>
                <a:cs typeface="Tahoma" pitchFamily="34" charset="0"/>
              </a:rPr>
              <a:t>than </a:t>
            </a:r>
            <a:r>
              <a:rPr lang="en-US" sz="5400" b="1" dirty="0" err="1">
                <a:latin typeface="Tahoma" pitchFamily="34" charset="0"/>
                <a:ea typeface="Tahoma" pitchFamily="34" charset="0"/>
                <a:cs typeface="Tahoma" pitchFamily="34" charset="0"/>
              </a:rPr>
              <a:t>moneycentric</a:t>
            </a:r>
            <a:endParaRPr lang="en-US" sz="5400" b="1" dirty="0">
              <a:latin typeface="Tahoma" pitchFamily="34" charset="0"/>
              <a:ea typeface="Tahoma" pitchFamily="34" charset="0"/>
              <a:cs typeface="Tahoma" pitchFamily="34" charset="0"/>
            </a:endParaRPr>
          </a:p>
          <a:p>
            <a:pPr algn="l"/>
            <a:r>
              <a:rPr lang="en-US" sz="5400" b="1" dirty="0">
                <a:latin typeface="Tahoma" pitchFamily="34" charset="0"/>
                <a:ea typeface="Tahoma" pitchFamily="34" charset="0"/>
                <a:cs typeface="Tahoma" pitchFamily="34" charset="0"/>
              </a:rPr>
              <a:t>executives do. </a:t>
            </a:r>
            <a:endPar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1599" y="3248525"/>
            <a:ext cx="4896736" cy="3152275"/>
          </a:xfrm>
          <a:prstGeom prst="rect">
            <a:avLst/>
          </a:prstGeom>
        </p:spPr>
      </p:pic>
    </p:spTree>
    <p:extLst>
      <p:ext uri="{BB962C8B-B14F-4D97-AF65-F5344CB8AC3E}">
        <p14:creationId xmlns:p14="http://schemas.microsoft.com/office/powerpoint/2010/main" val="30863787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12192000" cy="6781800"/>
          </a:xfrm>
        </p:spPr>
        <p:txBody>
          <a:bodyPr>
            <a:normAutofit fontScale="85000" lnSpcReduction="10000"/>
          </a:bodyPr>
          <a:lstStyle/>
          <a:p>
            <a:pPr marL="0" indent="0" algn="ctr">
              <a:buNone/>
            </a:pPr>
            <a:r>
              <a:rPr lang="en-US" sz="4400" b="1" dirty="0" smtClean="0">
                <a:latin typeface="Tahoma" pitchFamily="34" charset="0"/>
                <a:ea typeface="Tahoma" pitchFamily="34" charset="0"/>
                <a:cs typeface="Tahoma" pitchFamily="34" charset="0"/>
              </a:rPr>
              <a:t>When orgs </a:t>
            </a:r>
            <a:r>
              <a:rPr lang="en-US" sz="4400" b="1" dirty="0" smtClean="0">
                <a:solidFill>
                  <a:srgbClr val="FF0000"/>
                </a:solidFill>
                <a:latin typeface="Tahoma" pitchFamily="34" charset="0"/>
                <a:ea typeface="Tahoma" pitchFamily="34" charset="0"/>
                <a:cs typeface="Tahoma" pitchFamily="34" charset="0"/>
              </a:rPr>
              <a:t>stagnate </a:t>
            </a:r>
            <a:r>
              <a:rPr lang="en-US" sz="4400" b="1" dirty="0" smtClean="0">
                <a:latin typeface="Tahoma" pitchFamily="34" charset="0"/>
                <a:ea typeface="Tahoma" pitchFamily="34" charset="0"/>
                <a:cs typeface="Tahoma" pitchFamily="34" charset="0"/>
              </a:rPr>
              <a:t>(lose competitive momentum), it’s usually </a:t>
            </a:r>
            <a:r>
              <a:rPr lang="en-US" sz="4400" b="1" dirty="0">
                <a:latin typeface="Tahoma" pitchFamily="34" charset="0"/>
                <a:ea typeface="Tahoma" pitchFamily="34" charset="0"/>
                <a:cs typeface="Tahoma" pitchFamily="34" charset="0"/>
              </a:rPr>
              <a:t>from the </a:t>
            </a:r>
            <a:r>
              <a:rPr lang="en-US" sz="4400" b="1" dirty="0" smtClean="0">
                <a:latin typeface="Tahoma" pitchFamily="34" charset="0"/>
                <a:ea typeface="Tahoma" pitchFamily="34" charset="0"/>
                <a:cs typeface="Tahoma" pitchFamily="34" charset="0"/>
              </a:rPr>
              <a:t>top-down </a:t>
            </a:r>
            <a:r>
              <a:rPr lang="en-US" sz="4100" b="1" dirty="0" smtClean="0">
                <a:latin typeface="Tahoma" pitchFamily="34" charset="0"/>
                <a:ea typeface="Tahoma" pitchFamily="34" charset="0"/>
                <a:cs typeface="Tahoma" pitchFamily="34" charset="0"/>
              </a:rPr>
              <a:t>due to exec </a:t>
            </a:r>
            <a:r>
              <a:rPr lang="en-US" sz="4100" b="1" dirty="0">
                <a:solidFill>
                  <a:srgbClr val="008000"/>
                </a:solidFill>
                <a:latin typeface="Tahoma" pitchFamily="34" charset="0"/>
                <a:ea typeface="Tahoma" pitchFamily="34" charset="0"/>
                <a:cs typeface="Tahoma" pitchFamily="34" charset="0"/>
              </a:rPr>
              <a:t>$$</a:t>
            </a:r>
            <a:r>
              <a:rPr lang="en-US" sz="4100" b="1" dirty="0">
                <a:latin typeface="Tahoma" pitchFamily="34" charset="0"/>
                <a:ea typeface="Tahoma" pitchFamily="34" charset="0"/>
                <a:cs typeface="Tahoma" pitchFamily="34" charset="0"/>
              </a:rPr>
              <a:t>-tunnel vision &amp; </a:t>
            </a:r>
            <a:r>
              <a:rPr lang="en-US" sz="4100" b="1" dirty="0" smtClean="0">
                <a:latin typeface="Tahoma" pitchFamily="34" charset="0"/>
                <a:ea typeface="Tahoma" pitchFamily="34" charset="0"/>
                <a:cs typeface="Tahoma" pitchFamily="34" charset="0"/>
              </a:rPr>
              <a:t>distance from the </a:t>
            </a:r>
            <a:r>
              <a:rPr lang="en-US" sz="4100" b="1" dirty="0" err="1" smtClean="0">
                <a:latin typeface="Tahoma" pitchFamily="34" charset="0"/>
                <a:ea typeface="Tahoma" pitchFamily="34" charset="0"/>
                <a:cs typeface="Tahoma" pitchFamily="34" charset="0"/>
              </a:rPr>
              <a:t>tri</a:t>
            </a:r>
            <a:r>
              <a:rPr lang="en-US" sz="4100" b="1" dirty="0" err="1" smtClean="0">
                <a:solidFill>
                  <a:srgbClr val="FF0000"/>
                </a:solidFill>
                <a:latin typeface="Tahoma" pitchFamily="34" charset="0"/>
                <a:ea typeface="Tahoma" pitchFamily="34" charset="0"/>
                <a:cs typeface="Tahoma" pitchFamily="34" charset="0"/>
              </a:rPr>
              <a:t>P</a:t>
            </a:r>
            <a:r>
              <a:rPr lang="en-US" sz="4100" b="1" dirty="0" err="1" smtClean="0">
                <a:latin typeface="Tahoma" pitchFamily="34" charset="0"/>
                <a:ea typeface="Tahoma" pitchFamily="34" charset="0"/>
                <a:cs typeface="Tahoma" pitchFamily="34" charset="0"/>
              </a:rPr>
              <a:t>s</a:t>
            </a:r>
            <a:r>
              <a:rPr lang="en-US" sz="4100" b="1" dirty="0">
                <a:latin typeface="Tahoma" pitchFamily="34" charset="0"/>
                <a:ea typeface="Tahoma" pitchFamily="34" charset="0"/>
                <a:cs typeface="Tahoma" pitchFamily="34" charset="0"/>
              </a:rPr>
              <a:t>: </a:t>
            </a:r>
            <a:r>
              <a:rPr lang="en-US" sz="4100" dirty="0">
                <a:latin typeface="Tahoma" pitchFamily="34" charset="0"/>
                <a:ea typeface="Tahoma" pitchFamily="34" charset="0"/>
                <a:cs typeface="Tahoma" pitchFamily="34" charset="0"/>
              </a:rPr>
              <a:t> </a:t>
            </a:r>
            <a:endParaRPr lang="en-US" sz="4100" dirty="0" smtClean="0">
              <a:latin typeface="Tahoma" pitchFamily="34" charset="0"/>
              <a:ea typeface="Tahoma" pitchFamily="34" charset="0"/>
              <a:cs typeface="Tahoma" pitchFamily="34" charset="0"/>
            </a:endParaRPr>
          </a:p>
          <a:p>
            <a:pPr marL="0" indent="0" algn="ctr">
              <a:buNone/>
            </a:pPr>
            <a:r>
              <a:rPr lang="en-US" sz="4100" b="1" u="sng" dirty="0" smtClean="0">
                <a:solidFill>
                  <a:srgbClr val="FF0000"/>
                </a:solidFill>
                <a:latin typeface="Tahoma" pitchFamily="34" charset="0"/>
                <a:ea typeface="Tahoma" pitchFamily="34" charset="0"/>
                <a:cs typeface="Tahoma" pitchFamily="34" charset="0"/>
              </a:rPr>
              <a:t>P</a:t>
            </a:r>
            <a:r>
              <a:rPr lang="en-US" sz="4100" b="1" dirty="0" smtClean="0">
                <a:latin typeface="Tahoma" pitchFamily="34" charset="0"/>
                <a:ea typeface="Tahoma" pitchFamily="34" charset="0"/>
                <a:cs typeface="Tahoma" pitchFamily="34" charset="0"/>
              </a:rPr>
              <a:t>roducts</a:t>
            </a:r>
            <a:r>
              <a:rPr lang="en-US" sz="4100" b="1" dirty="0">
                <a:latin typeface="Tahoma" pitchFamily="34" charset="0"/>
                <a:ea typeface="Tahoma" pitchFamily="34" charset="0"/>
                <a:cs typeface="Tahoma" pitchFamily="34" charset="0"/>
              </a:rPr>
              <a:t>, </a:t>
            </a:r>
            <a:r>
              <a:rPr lang="en-US" sz="4100" b="1" u="sng" dirty="0">
                <a:solidFill>
                  <a:srgbClr val="FF0000"/>
                </a:solidFill>
                <a:latin typeface="Tahoma" pitchFamily="34" charset="0"/>
                <a:ea typeface="Tahoma" pitchFamily="34" charset="0"/>
                <a:cs typeface="Tahoma" pitchFamily="34" charset="0"/>
              </a:rPr>
              <a:t>P</a:t>
            </a:r>
            <a:r>
              <a:rPr lang="en-US" sz="4100" b="1" dirty="0">
                <a:latin typeface="Tahoma" pitchFamily="34" charset="0"/>
                <a:ea typeface="Tahoma" pitchFamily="34" charset="0"/>
                <a:cs typeface="Tahoma" pitchFamily="34" charset="0"/>
              </a:rPr>
              <a:t>eople, &amp; </a:t>
            </a:r>
            <a:r>
              <a:rPr lang="en-US" sz="4100" b="1" u="sng" dirty="0">
                <a:solidFill>
                  <a:srgbClr val="FF0000"/>
                </a:solidFill>
                <a:latin typeface="Tahoma" pitchFamily="34" charset="0"/>
                <a:ea typeface="Tahoma" pitchFamily="34" charset="0"/>
                <a:cs typeface="Tahoma" pitchFamily="34" charset="0"/>
              </a:rPr>
              <a:t>P</a:t>
            </a:r>
            <a:r>
              <a:rPr lang="en-US" sz="4100" b="1" dirty="0">
                <a:latin typeface="Tahoma" pitchFamily="34" charset="0"/>
                <a:ea typeface="Tahoma" pitchFamily="34" charset="0"/>
                <a:cs typeface="Tahoma" pitchFamily="34" charset="0"/>
              </a:rPr>
              <a:t>rocesses</a:t>
            </a:r>
            <a:endParaRPr lang="en-US" sz="4100" b="1" dirty="0">
              <a:solidFill>
                <a:srgbClr val="009900"/>
              </a:solidFill>
              <a:latin typeface="Tahoma" pitchFamily="34" charset="0"/>
              <a:ea typeface="Tahoma" pitchFamily="34" charset="0"/>
              <a:cs typeface="Tahoma" pitchFamily="34" charset="0"/>
            </a:endParaRPr>
          </a:p>
          <a:p>
            <a:pPr marL="0" indent="0" algn="ctr">
              <a:buNone/>
            </a:pPr>
            <a:r>
              <a:rPr lang="en-US" sz="4400" b="1" dirty="0" smtClean="0">
                <a:latin typeface="Tahoma" pitchFamily="34" charset="0"/>
                <a:ea typeface="Tahoma" pitchFamily="34" charset="0"/>
                <a:cs typeface="Tahoma" pitchFamily="34" charset="0"/>
              </a:rPr>
              <a:t> </a:t>
            </a:r>
            <a:endParaRPr lang="en-US" sz="4400" b="1" dirty="0">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lgn="ctr">
              <a:buNone/>
            </a:pPr>
            <a:r>
              <a:rPr lang="en-US" sz="4400" b="1" dirty="0">
                <a:latin typeface="Tahoma" pitchFamily="34" charset="0"/>
                <a:ea typeface="Tahoma" pitchFamily="34" charset="0"/>
                <a:cs typeface="Tahoma" pitchFamily="34" charset="0"/>
              </a:rPr>
              <a:t> </a:t>
            </a:r>
            <a:endParaRPr lang="en-US" sz="4400" b="1" dirty="0" smtClean="0">
              <a:latin typeface="Tahoma" pitchFamily="34" charset="0"/>
              <a:ea typeface="Tahoma" pitchFamily="34" charset="0"/>
              <a:cs typeface="Tahoma" pitchFamily="34" charset="0"/>
            </a:endParaRPr>
          </a:p>
          <a:p>
            <a:pPr marL="0" indent="0" algn="ctr">
              <a:buNone/>
            </a:pPr>
            <a:endParaRPr lang="en-US" sz="4800" b="1" dirty="0" smtClean="0">
              <a:latin typeface="Tahoma" pitchFamily="34" charset="0"/>
              <a:ea typeface="Tahoma" pitchFamily="34" charset="0"/>
              <a:cs typeface="Tahoma" pitchFamily="34" charset="0"/>
            </a:endParaRPr>
          </a:p>
          <a:p>
            <a:pPr marL="0" indent="0" algn="ctr">
              <a:buNone/>
            </a:pPr>
            <a:r>
              <a:rPr lang="en-US" sz="4800" b="1" dirty="0" smtClean="0">
                <a:latin typeface="Tahoma" pitchFamily="34" charset="0"/>
                <a:ea typeface="Tahoma" pitchFamily="34" charset="0"/>
                <a:cs typeface="Tahoma" pitchFamily="34" charset="0"/>
              </a:rPr>
              <a:t>Thus, org renewal must emerge </a:t>
            </a:r>
            <a:r>
              <a:rPr lang="en-US" sz="4800" b="1" dirty="0">
                <a:latin typeface="Tahoma" pitchFamily="34" charset="0"/>
                <a:ea typeface="Tahoma" pitchFamily="34" charset="0"/>
                <a:cs typeface="Tahoma" pitchFamily="34" charset="0"/>
              </a:rPr>
              <a:t>from </a:t>
            </a:r>
            <a:r>
              <a:rPr lang="en-US" sz="4800" b="1" dirty="0" smtClean="0">
                <a:solidFill>
                  <a:srgbClr val="FF0000"/>
                </a:solidFill>
                <a:latin typeface="Tahoma" pitchFamily="34" charset="0"/>
                <a:ea typeface="Tahoma" pitchFamily="34" charset="0"/>
                <a:cs typeface="Tahoma" pitchFamily="34" charset="0"/>
              </a:rPr>
              <a:t>grassroots </a:t>
            </a:r>
            <a:r>
              <a:rPr lang="en-US" sz="4800" b="1" dirty="0">
                <a:latin typeface="Tahoma" pitchFamily="34" charset="0"/>
                <a:ea typeface="Tahoma" pitchFamily="34" charset="0"/>
                <a:cs typeface="Tahoma" pitchFamily="34" charset="0"/>
              </a:rPr>
              <a:t>org </a:t>
            </a:r>
            <a:r>
              <a:rPr lang="en-US" sz="4800" b="1" dirty="0" smtClean="0">
                <a:latin typeface="Tahoma" pitchFamily="34" charset="0"/>
                <a:ea typeface="Tahoma" pitchFamily="34" charset="0"/>
                <a:cs typeface="Tahoma" pitchFamily="34" charset="0"/>
              </a:rPr>
              <a:t>communities (OWOs)</a:t>
            </a:r>
            <a:r>
              <a:rPr lang="en-US" sz="4400" b="1" dirty="0" smtClean="0">
                <a:latin typeface="Tahoma" pitchFamily="34" charset="0"/>
                <a:ea typeface="Tahoma" pitchFamily="34" charset="0"/>
                <a:cs typeface="Tahoma" pitchFamily="34" charset="0"/>
              </a:rPr>
              <a:t>.</a:t>
            </a:r>
            <a:endParaRPr lang="en-US" sz="4400" b="1" dirty="0">
              <a:latin typeface="Tahoma" pitchFamily="34" charset="0"/>
              <a:ea typeface="Tahoma" pitchFamily="34" charset="0"/>
              <a:cs typeface="Tahoma" pitchFamily="34" charset="0"/>
            </a:endParaRPr>
          </a:p>
          <a:p>
            <a:pPr marL="0" indent="0" algn="ctr">
              <a:buNone/>
            </a:pPr>
            <a:endParaRPr lang="en-US" sz="6600" b="1" dirty="0">
              <a:solidFill>
                <a:srgbClr val="0000FF"/>
              </a:solidFill>
              <a:latin typeface="Tahoma" pitchFamily="34" charset="0"/>
              <a:ea typeface="Tahoma" pitchFamily="34" charset="0"/>
              <a:cs typeface="Tahoma" pitchFamily="34" charset="0"/>
            </a:endParaRPr>
          </a:p>
          <a:p>
            <a:pPr marL="0" indent="0" algn="ctr">
              <a:buNone/>
            </a:pPr>
            <a:endParaRPr lang="en-US" sz="6600" b="1" dirty="0">
              <a:solidFill>
                <a:srgbClr val="0000FF"/>
              </a:solidFill>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buNone/>
            </a:pPr>
            <a:endParaRPr lang="en-US" sz="4400" b="1" dirty="0">
              <a:solidFill>
                <a:srgbClr val="3333FF"/>
              </a:solidFill>
              <a:latin typeface="Tahoma" pitchFamily="34" charset="0"/>
              <a:ea typeface="Tahoma" pitchFamily="34" charset="0"/>
              <a:cs typeface="Tahoma" pitchFamily="34" charset="0"/>
            </a:endParaRPr>
          </a:p>
          <a:p>
            <a:pPr marL="0" indent="0">
              <a:buNone/>
            </a:pPr>
            <a:endParaRPr lang="en-US" sz="4400" b="1" dirty="0">
              <a:solidFill>
                <a:srgbClr val="FF0000"/>
              </a:solidFill>
              <a:latin typeface="Tahoma" pitchFamily="34" charset="0"/>
              <a:ea typeface="Tahoma" pitchFamily="34" charset="0"/>
              <a:cs typeface="Tahoma" pitchFamily="34" charset="0"/>
            </a:endParaRPr>
          </a:p>
          <a:p>
            <a:pPr marL="0" indent="0">
              <a:buNone/>
            </a:pPr>
            <a:endParaRPr lang="en-US" sz="4400" b="1" dirty="0">
              <a:solidFill>
                <a:srgbClr val="FF0000"/>
              </a:solidFill>
              <a:latin typeface="Tahoma" pitchFamily="34" charset="0"/>
              <a:ea typeface="Tahoma" pitchFamily="34" charset="0"/>
              <a:cs typeface="Tahoma" pitchFamily="34" charset="0"/>
            </a:endParaRPr>
          </a:p>
          <a:p>
            <a:pPr marL="0" indent="0">
              <a:buNone/>
            </a:pPr>
            <a:endParaRPr lang="en-US" sz="4400" b="1" dirty="0">
              <a:solidFill>
                <a:srgbClr val="33CC33"/>
              </a:solidFill>
              <a:latin typeface="Tahoma" pitchFamily="34" charset="0"/>
              <a:ea typeface="Tahoma" pitchFamily="34" charset="0"/>
              <a:cs typeface="Tahoma" pitchFamily="34" charset="0"/>
            </a:endParaRPr>
          </a:p>
          <a:p>
            <a:pPr marL="0" indent="0">
              <a:buNone/>
            </a:pPr>
            <a:endParaRPr lang="en-US" sz="3600" b="1" dirty="0">
              <a:solidFill>
                <a:srgbClr val="008000"/>
              </a:solidFill>
              <a:latin typeface="Tahoma" pitchFamily="34" charset="0"/>
              <a:ea typeface="Tahoma" pitchFamily="34" charset="0"/>
              <a:cs typeface="Tahoma" pitchFamily="34" charset="0"/>
            </a:endParaRPr>
          </a:p>
          <a:p>
            <a:pPr marL="0" indent="0">
              <a:buNone/>
            </a:pPr>
            <a:endParaRPr lang="en-US" sz="3600" b="1" dirty="0">
              <a:solidFill>
                <a:srgbClr val="33CC33"/>
              </a:solidFill>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161" y="2434732"/>
            <a:ext cx="4433678" cy="2778437"/>
          </a:xfrm>
          <a:prstGeom prst="rect">
            <a:avLst/>
          </a:prstGeom>
        </p:spPr>
      </p:pic>
    </p:spTree>
    <p:extLst>
      <p:ext uri="{BB962C8B-B14F-4D97-AF65-F5344CB8AC3E}">
        <p14:creationId xmlns:p14="http://schemas.microsoft.com/office/powerpoint/2010/main" val="425787402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Org renewal depends on </a:t>
            </a:r>
            <a:r>
              <a:rPr lang="en-US" sz="4400" b="1" dirty="0" smtClean="0">
                <a:solidFill>
                  <a:srgbClr val="FF0000"/>
                </a:solidFill>
                <a:latin typeface="Tahoma" pitchFamily="34" charset="0"/>
                <a:ea typeface="Tahoma" pitchFamily="34" charset="0"/>
                <a:cs typeface="Tahoma" pitchFamily="34" charset="0"/>
              </a:rPr>
              <a:t>electricity</a:t>
            </a:r>
            <a:r>
              <a:rPr lang="en-US" sz="4400" b="1" dirty="0" smtClean="0">
                <a:latin typeface="Tahoma" pitchFamily="34" charset="0"/>
                <a:ea typeface="Tahoma" pitchFamily="34" charset="0"/>
                <a:cs typeface="Tahoma" pitchFamily="34" charset="0"/>
              </a:rPr>
              <a:t> at lower levels of an org, b/c </a:t>
            </a:r>
            <a:r>
              <a:rPr lang="en-US" sz="4400" b="1" dirty="0">
                <a:latin typeface="Tahoma" pitchFamily="34" charset="0"/>
                <a:ea typeface="Tahoma" pitchFamily="34" charset="0"/>
                <a:cs typeface="Tahoma" pitchFamily="34" charset="0"/>
              </a:rPr>
              <a:t>employees have a much greater interest in </a:t>
            </a:r>
            <a:r>
              <a:rPr lang="en-US" sz="4400" b="1" dirty="0" smtClean="0">
                <a:latin typeface="Tahoma" pitchFamily="34" charset="0"/>
                <a:ea typeface="Tahoma" pitchFamily="34" charset="0"/>
                <a:cs typeface="Tahoma" pitchFamily="34" charset="0"/>
              </a:rPr>
              <a:t>&amp; closeness to products/services &amp; clients </a:t>
            </a:r>
            <a:r>
              <a:rPr lang="en-US" sz="4400" b="1" dirty="0">
                <a:latin typeface="Tahoma" pitchFamily="34" charset="0"/>
                <a:ea typeface="Tahoma" pitchFamily="34" charset="0"/>
                <a:cs typeface="Tahoma" pitchFamily="34" charset="0"/>
              </a:rPr>
              <a:t>than </a:t>
            </a:r>
            <a:r>
              <a:rPr lang="en-US" sz="4400" b="1" dirty="0" err="1" smtClean="0">
                <a:latin typeface="Tahoma" pitchFamily="34" charset="0"/>
                <a:ea typeface="Tahoma" pitchFamily="34" charset="0"/>
                <a:cs typeface="Tahoma" pitchFamily="34" charset="0"/>
              </a:rPr>
              <a:t>moneycentric</a:t>
            </a:r>
            <a:r>
              <a:rPr lang="en-US" sz="4400" b="1" dirty="0">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executives do.</a:t>
            </a:r>
          </a:p>
          <a:p>
            <a:pPr>
              <a:buFont typeface="Wingdings" panose="05000000000000000000" pitchFamily="2" charset="2"/>
              <a:buChar char="q"/>
            </a:pPr>
            <a:r>
              <a:rPr lang="en-US" sz="4400" b="1" dirty="0" err="1" smtClean="0">
                <a:latin typeface="Tahoma" pitchFamily="34" charset="0"/>
                <a:ea typeface="Tahoma" pitchFamily="34" charset="0"/>
                <a:cs typeface="Tahoma" pitchFamily="34" charset="0"/>
              </a:rPr>
              <a:t>TriP</a:t>
            </a:r>
            <a:r>
              <a:rPr lang="en-US" sz="4400" b="1" dirty="0" smtClean="0">
                <a:latin typeface="Tahoma" pitchFamily="34" charset="0"/>
                <a:ea typeface="Tahoma" pitchFamily="34" charset="0"/>
                <a:cs typeface="Tahoma" pitchFamily="34" charset="0"/>
              </a:rPr>
              <a:t> employees can </a:t>
            </a:r>
            <a:r>
              <a:rPr lang="en-US" sz="4400" b="1" dirty="0" smtClean="0">
                <a:solidFill>
                  <a:srgbClr val="FF0000"/>
                </a:solidFill>
                <a:latin typeface="Tahoma" pitchFamily="34" charset="0"/>
                <a:ea typeface="Tahoma" pitchFamily="34" charset="0"/>
                <a:cs typeface="Tahoma" pitchFamily="34" charset="0"/>
              </a:rPr>
              <a:t>synergize</a:t>
            </a:r>
            <a:r>
              <a:rPr lang="en-US" sz="4400" b="1" dirty="0" smtClean="0">
                <a:latin typeface="Tahoma" pitchFamily="34" charset="0"/>
                <a:ea typeface="Tahoma" pitchFamily="34" charset="0"/>
                <a:cs typeface="Tahoma" pitchFamily="34" charset="0"/>
              </a:rPr>
              <a:t> org renewal only when they are </a:t>
            </a:r>
            <a:r>
              <a:rPr lang="en-US" sz="4400" b="1" dirty="0" smtClean="0">
                <a:solidFill>
                  <a:srgbClr val="FF0000"/>
                </a:solidFill>
                <a:latin typeface="Tahoma" pitchFamily="34" charset="0"/>
                <a:ea typeface="Tahoma" pitchFamily="34" charset="0"/>
                <a:cs typeface="Tahoma" pitchFamily="34" charset="0"/>
              </a:rPr>
              <a:t>empowered</a:t>
            </a:r>
            <a:r>
              <a:rPr lang="en-US" sz="4400" b="1" dirty="0" smtClean="0">
                <a:latin typeface="Tahoma" pitchFamily="34" charset="0"/>
                <a:ea typeface="Tahoma" pitchFamily="34" charset="0"/>
                <a:cs typeface="Tahoma" pitchFamily="34" charset="0"/>
              </a:rPr>
              <a:t> at the </a:t>
            </a:r>
            <a:r>
              <a:rPr lang="en-US" sz="4400" b="1" dirty="0" err="1" smtClean="0">
                <a:latin typeface="Tahoma" pitchFamily="34" charset="0"/>
                <a:ea typeface="Tahoma" pitchFamily="34" charset="0"/>
                <a:cs typeface="Tahoma" pitchFamily="34" charset="0"/>
              </a:rPr>
              <a:t>OWO</a:t>
            </a:r>
            <a:r>
              <a:rPr lang="en-US" sz="4400" b="1" dirty="0" smtClean="0">
                <a:latin typeface="Tahoma" pitchFamily="34" charset="0"/>
                <a:ea typeface="Tahoma" pitchFamily="34" charset="0"/>
                <a:cs typeface="Tahoma" pitchFamily="34" charset="0"/>
              </a:rPr>
              <a:t> team level to break </a:t>
            </a:r>
            <a:r>
              <a:rPr lang="en-US" sz="4400" b="1" dirty="0" smtClean="0">
                <a:solidFill>
                  <a:srgbClr val="FF0000"/>
                </a:solidFill>
                <a:latin typeface="Tahoma" pitchFamily="34" charset="0"/>
                <a:ea typeface="Tahoma" pitchFamily="34" charset="0"/>
                <a:cs typeface="Tahoma" pitchFamily="34" charset="0"/>
              </a:rPr>
              <a:t>status quo</a:t>
            </a:r>
            <a:r>
              <a:rPr lang="en-US" sz="4400" b="1" dirty="0" smtClean="0">
                <a:latin typeface="Tahoma" pitchFamily="34" charset="0"/>
                <a:ea typeface="Tahoma" pitchFamily="34" charset="0"/>
                <a:cs typeface="Tahoma" pitchFamily="34" charset="0"/>
              </a:rPr>
              <a:t> practices dealing with people, products, &amp; processes = </a:t>
            </a:r>
            <a:r>
              <a:rPr lang="en-US" sz="4400" b="1" dirty="0" smtClean="0">
                <a:solidFill>
                  <a:srgbClr val="FF0000"/>
                </a:solidFill>
                <a:latin typeface="Tahoma" pitchFamily="34" charset="0"/>
                <a:ea typeface="Tahoma" pitchFamily="34" charset="0"/>
                <a:cs typeface="Tahoma" pitchFamily="34" charset="0"/>
              </a:rPr>
              <a:t>innovative change.  </a:t>
            </a:r>
            <a:endParaRPr lang="en-US" sz="44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45657427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378"/>
            <a:ext cx="12192000" cy="6713621"/>
          </a:xfrm>
        </p:spPr>
        <p:txBody>
          <a:bodyPr>
            <a:normAutofit fontScale="25000" lnSpcReduction="20000"/>
          </a:bodyPr>
          <a:lstStyle/>
          <a:p>
            <a:pPr marL="0" indent="0" algn="ctr">
              <a:buNone/>
            </a:pPr>
            <a:endParaRPr lang="en-US" sz="7300" b="1" dirty="0" smtClean="0">
              <a:solidFill>
                <a:srgbClr val="FF0000"/>
              </a:solidFill>
              <a:latin typeface="Tahoma" pitchFamily="34" charset="0"/>
              <a:ea typeface="Tahoma" pitchFamily="34" charset="0"/>
              <a:cs typeface="Tahoma" pitchFamily="34" charset="0"/>
            </a:endParaRPr>
          </a:p>
          <a:p>
            <a:pPr marL="0" indent="0" algn="ctr">
              <a:buNone/>
            </a:pPr>
            <a:r>
              <a:rPr lang="en-US" sz="16000" b="1" dirty="0">
                <a:latin typeface="Tahoma" pitchFamily="34" charset="0"/>
                <a:ea typeface="Tahoma" pitchFamily="34" charset="0"/>
                <a:cs typeface="Tahoma" pitchFamily="34" charset="0"/>
              </a:rPr>
              <a:t>T</a:t>
            </a:r>
            <a:r>
              <a:rPr lang="en-US" sz="16000" b="1" dirty="0" smtClean="0">
                <a:latin typeface="Tahoma" pitchFamily="34" charset="0"/>
                <a:ea typeface="Tahoma" pitchFamily="34" charset="0"/>
                <a:cs typeface="Tahoma" pitchFamily="34" charset="0"/>
              </a:rPr>
              <a:t>he human hierarchy of </a:t>
            </a:r>
            <a:r>
              <a:rPr lang="en-US" sz="16000" b="1" dirty="0" err="1" smtClean="0">
                <a:latin typeface="Tahoma" pitchFamily="34" charset="0"/>
                <a:ea typeface="Tahoma" pitchFamily="34" charset="0"/>
                <a:cs typeface="Tahoma" pitchFamily="34" charset="0"/>
              </a:rPr>
              <a:t>tri</a:t>
            </a:r>
            <a:r>
              <a:rPr lang="en-US" sz="16000" b="1" dirty="0" err="1" smtClean="0">
                <a:solidFill>
                  <a:srgbClr val="FF0000"/>
                </a:solidFill>
                <a:latin typeface="Tahoma" pitchFamily="34" charset="0"/>
                <a:ea typeface="Tahoma" pitchFamily="34" charset="0"/>
                <a:cs typeface="Tahoma" pitchFamily="34" charset="0"/>
              </a:rPr>
              <a:t>P</a:t>
            </a:r>
            <a:r>
              <a:rPr lang="en-US" sz="16000" b="1" dirty="0" err="1" smtClean="0">
                <a:latin typeface="Tahoma" pitchFamily="34" charset="0"/>
                <a:ea typeface="Tahoma" pitchFamily="34" charset="0"/>
                <a:cs typeface="Tahoma" pitchFamily="34" charset="0"/>
              </a:rPr>
              <a:t>s</a:t>
            </a:r>
            <a:r>
              <a:rPr lang="en-US" sz="16000" b="1" dirty="0" smtClean="0">
                <a:latin typeface="Tahoma" pitchFamily="34" charset="0"/>
                <a:ea typeface="Tahoma" pitchFamily="34" charset="0"/>
                <a:cs typeface="Tahoma" pitchFamily="34" charset="0"/>
              </a:rPr>
              <a:t> org renewal </a:t>
            </a:r>
          </a:p>
          <a:p>
            <a:pPr marL="0" indent="0">
              <a:buNone/>
            </a:pPr>
            <a:r>
              <a:rPr lang="en-US" sz="8000" b="1" dirty="0" smtClean="0">
                <a:latin typeface="Tahoma" pitchFamily="34" charset="0"/>
                <a:ea typeface="Tahoma" pitchFamily="34" charset="0"/>
                <a:cs typeface="Tahoma" pitchFamily="34" charset="0"/>
              </a:rPr>
              <a:t>                                                                                        </a:t>
            </a:r>
          </a:p>
          <a:p>
            <a:pPr marL="0" indent="0">
              <a:buNone/>
            </a:pPr>
            <a:r>
              <a:rPr lang="en-US" sz="8000" b="1" dirty="0">
                <a:solidFill>
                  <a:srgbClr val="009900"/>
                </a:solidFill>
                <a:latin typeface="Tahoma" pitchFamily="34" charset="0"/>
                <a:ea typeface="Tahoma" pitchFamily="34" charset="0"/>
                <a:cs typeface="Tahoma" pitchFamily="34" charset="0"/>
              </a:rPr>
              <a:t> </a:t>
            </a:r>
            <a:r>
              <a:rPr lang="en-US" sz="8000" b="1" dirty="0" smtClean="0">
                <a:solidFill>
                  <a:srgbClr val="009900"/>
                </a:solidFill>
                <a:latin typeface="Tahoma" pitchFamily="34" charset="0"/>
                <a:ea typeface="Tahoma" pitchFamily="34" charset="0"/>
                <a:cs typeface="Tahoma" pitchFamily="34" charset="0"/>
              </a:rPr>
              <a:t>                                                                                       </a:t>
            </a:r>
            <a:r>
              <a:rPr lang="en-US" sz="9600" b="1" dirty="0" smtClean="0">
                <a:solidFill>
                  <a:srgbClr val="7030A0"/>
                </a:solidFill>
                <a:latin typeface="Tahoma" pitchFamily="34" charset="0"/>
                <a:ea typeface="Tahoma" pitchFamily="34" charset="0"/>
                <a:cs typeface="Tahoma" pitchFamily="34" charset="0"/>
              </a:rPr>
              <a:t>Execs</a:t>
            </a:r>
            <a:r>
              <a:rPr lang="en-US" sz="9600" b="1" dirty="0" smtClean="0">
                <a:latin typeface="Tahoma" pitchFamily="34" charset="0"/>
                <a:ea typeface="Tahoma" pitchFamily="34" charset="0"/>
                <a:cs typeface="Tahoma" pitchFamily="34" charset="0"/>
              </a:rPr>
              <a:t> </a:t>
            </a:r>
            <a:r>
              <a:rPr lang="en-US" sz="9600" b="1" dirty="0" smtClean="0">
                <a:solidFill>
                  <a:srgbClr val="7030A0"/>
                </a:solidFill>
                <a:latin typeface="Tahoma" pitchFamily="34" charset="0"/>
                <a:ea typeface="Tahoma" pitchFamily="34" charset="0"/>
                <a:cs typeface="Tahoma" pitchFamily="34" charset="0"/>
              </a:rPr>
              <a:t>(brain)</a:t>
            </a:r>
          </a:p>
          <a:p>
            <a:pPr marL="0" indent="0">
              <a:buNone/>
            </a:pPr>
            <a:endParaRPr lang="en-US" sz="9600" b="1" dirty="0">
              <a:solidFill>
                <a:srgbClr val="CC3300"/>
              </a:solidFill>
              <a:latin typeface="Tahoma" pitchFamily="34" charset="0"/>
              <a:ea typeface="Tahoma" pitchFamily="34" charset="0"/>
              <a:cs typeface="Tahoma" pitchFamily="34" charset="0"/>
            </a:endParaRPr>
          </a:p>
          <a:p>
            <a:pPr marL="0" indent="0">
              <a:buNone/>
            </a:pPr>
            <a:r>
              <a:rPr lang="en-US" sz="9600" b="1" dirty="0" smtClean="0">
                <a:solidFill>
                  <a:srgbClr val="CC3300"/>
                </a:solidFill>
                <a:latin typeface="Tahoma" pitchFamily="34" charset="0"/>
                <a:ea typeface="Tahoma" pitchFamily="34" charset="0"/>
                <a:cs typeface="Tahoma" pitchFamily="34" charset="0"/>
              </a:rPr>
              <a:t>                                                                          </a:t>
            </a:r>
          </a:p>
          <a:p>
            <a:pPr marL="0" indent="0">
              <a:buNone/>
            </a:pPr>
            <a:r>
              <a:rPr lang="en-US" sz="9600" b="1" dirty="0">
                <a:solidFill>
                  <a:srgbClr val="CC3300"/>
                </a:solidFill>
                <a:latin typeface="Tahoma" pitchFamily="34" charset="0"/>
                <a:ea typeface="Tahoma" pitchFamily="34" charset="0"/>
                <a:cs typeface="Tahoma" pitchFamily="34" charset="0"/>
              </a:rPr>
              <a:t> </a:t>
            </a:r>
            <a:r>
              <a:rPr lang="en-US" sz="9600" b="1" dirty="0" smtClean="0">
                <a:solidFill>
                  <a:srgbClr val="CC3300"/>
                </a:solidFill>
                <a:latin typeface="Tahoma" pitchFamily="34" charset="0"/>
                <a:ea typeface="Tahoma" pitchFamily="34" charset="0"/>
                <a:cs typeface="Tahoma" pitchFamily="34" charset="0"/>
              </a:rPr>
              <a:t>                                                                         </a:t>
            </a:r>
            <a:r>
              <a:rPr lang="en-US" sz="9600" b="1" dirty="0" smtClean="0">
                <a:solidFill>
                  <a:srgbClr val="0000FF"/>
                </a:solidFill>
                <a:latin typeface="Tahoma" pitchFamily="34" charset="0"/>
                <a:ea typeface="Tahoma" pitchFamily="34" charset="0"/>
                <a:cs typeface="Tahoma" pitchFamily="34" charset="0"/>
              </a:rPr>
              <a:t>Pros</a:t>
            </a:r>
            <a:r>
              <a:rPr lang="en-US" sz="9600" b="1" dirty="0" smtClean="0">
                <a:latin typeface="Tahoma" pitchFamily="34" charset="0"/>
                <a:ea typeface="Tahoma" pitchFamily="34" charset="0"/>
                <a:cs typeface="Tahoma" pitchFamily="34" charset="0"/>
              </a:rPr>
              <a:t> </a:t>
            </a:r>
            <a:r>
              <a:rPr lang="en-US" sz="9600" b="1" dirty="0" smtClean="0">
                <a:solidFill>
                  <a:srgbClr val="0000FF"/>
                </a:solidFill>
                <a:latin typeface="Tahoma" pitchFamily="34" charset="0"/>
                <a:ea typeface="Tahoma" pitchFamily="34" charset="0"/>
                <a:cs typeface="Tahoma" pitchFamily="34" charset="0"/>
              </a:rPr>
              <a:t>(heart &amp; muscles)</a:t>
            </a:r>
          </a:p>
          <a:p>
            <a:pPr marL="0" indent="0">
              <a:buNone/>
            </a:pPr>
            <a:endParaRPr lang="en-US" sz="9600" b="1" dirty="0">
              <a:solidFill>
                <a:srgbClr val="CC3300"/>
              </a:solidFill>
              <a:latin typeface="Tahoma" pitchFamily="34" charset="0"/>
              <a:ea typeface="Tahoma" pitchFamily="34" charset="0"/>
              <a:cs typeface="Tahoma" pitchFamily="34" charset="0"/>
            </a:endParaRPr>
          </a:p>
          <a:p>
            <a:pPr marL="0" indent="0">
              <a:buNone/>
            </a:pPr>
            <a:r>
              <a:rPr lang="en-US" sz="9600" b="1" dirty="0" smtClean="0">
                <a:solidFill>
                  <a:srgbClr val="CC3300"/>
                </a:solidFill>
                <a:latin typeface="Tahoma" pitchFamily="34" charset="0"/>
                <a:ea typeface="Tahoma" pitchFamily="34" charset="0"/>
                <a:cs typeface="Tahoma" pitchFamily="34" charset="0"/>
              </a:rPr>
              <a:t>                                                                          </a:t>
            </a:r>
          </a:p>
          <a:p>
            <a:pPr marL="0" indent="0">
              <a:buNone/>
            </a:pPr>
            <a:r>
              <a:rPr lang="en-US" sz="9600" b="1" dirty="0" smtClean="0">
                <a:solidFill>
                  <a:srgbClr val="CC3300"/>
                </a:solidFill>
                <a:latin typeface="Tahoma" pitchFamily="34" charset="0"/>
                <a:ea typeface="Tahoma" pitchFamily="34" charset="0"/>
                <a:cs typeface="Tahoma" pitchFamily="34" charset="0"/>
              </a:rPr>
              <a:t>                                                                          </a:t>
            </a:r>
          </a:p>
          <a:p>
            <a:pPr marL="0" indent="0">
              <a:buNone/>
            </a:pPr>
            <a:r>
              <a:rPr lang="en-US" sz="9600" b="1" dirty="0">
                <a:solidFill>
                  <a:srgbClr val="CC3300"/>
                </a:solidFill>
                <a:latin typeface="Tahoma" pitchFamily="34" charset="0"/>
                <a:ea typeface="Tahoma" pitchFamily="34" charset="0"/>
                <a:cs typeface="Tahoma" pitchFamily="34" charset="0"/>
              </a:rPr>
              <a:t> </a:t>
            </a:r>
            <a:r>
              <a:rPr lang="en-US" sz="9600" b="1" dirty="0" smtClean="0">
                <a:solidFill>
                  <a:srgbClr val="CC3300"/>
                </a:solidFill>
                <a:latin typeface="Tahoma" pitchFamily="34" charset="0"/>
                <a:ea typeface="Tahoma" pitchFamily="34" charset="0"/>
                <a:cs typeface="Tahoma" pitchFamily="34" charset="0"/>
              </a:rPr>
              <a:t>                                                                         </a:t>
            </a:r>
            <a:r>
              <a:rPr lang="en-US" sz="9600" b="1" dirty="0" smtClean="0">
                <a:solidFill>
                  <a:srgbClr val="009900"/>
                </a:solidFill>
                <a:latin typeface="Tahoma" pitchFamily="34" charset="0"/>
                <a:ea typeface="Tahoma" pitchFamily="34" charset="0"/>
                <a:cs typeface="Tahoma" pitchFamily="34" charset="0"/>
              </a:rPr>
              <a:t>8 to 5ers (tech supporters)</a:t>
            </a:r>
          </a:p>
          <a:p>
            <a:pPr marL="0" indent="0">
              <a:buNone/>
            </a:pPr>
            <a:endParaRPr lang="en-US" sz="9600" b="1" dirty="0" smtClean="0">
              <a:solidFill>
                <a:srgbClr val="CC3300"/>
              </a:solidFill>
              <a:latin typeface="Tahoma" pitchFamily="34" charset="0"/>
              <a:ea typeface="Tahoma" pitchFamily="34" charset="0"/>
              <a:cs typeface="Tahoma" pitchFamily="34" charset="0"/>
            </a:endParaRPr>
          </a:p>
          <a:p>
            <a:pPr marL="0" indent="0">
              <a:buNone/>
            </a:pPr>
            <a:r>
              <a:rPr lang="en-US" sz="9600" b="1" dirty="0">
                <a:solidFill>
                  <a:srgbClr val="CC3300"/>
                </a:solidFill>
                <a:latin typeface="Tahoma" pitchFamily="34" charset="0"/>
                <a:ea typeface="Tahoma" pitchFamily="34" charset="0"/>
                <a:cs typeface="Tahoma" pitchFamily="34" charset="0"/>
              </a:rPr>
              <a:t> </a:t>
            </a:r>
            <a:r>
              <a:rPr lang="en-US" sz="9600" b="1" dirty="0" smtClean="0">
                <a:solidFill>
                  <a:srgbClr val="CC3300"/>
                </a:solidFill>
                <a:latin typeface="Tahoma" pitchFamily="34" charset="0"/>
                <a:ea typeface="Tahoma" pitchFamily="34" charset="0"/>
                <a:cs typeface="Tahoma" pitchFamily="34" charset="0"/>
              </a:rPr>
              <a:t>                                                                         </a:t>
            </a:r>
          </a:p>
          <a:p>
            <a:pPr marL="0" indent="0">
              <a:buNone/>
            </a:pPr>
            <a:r>
              <a:rPr lang="en-US" sz="9600" b="1" dirty="0" smtClean="0">
                <a:solidFill>
                  <a:srgbClr val="CC3300"/>
                </a:solidFill>
                <a:latin typeface="Tahoma" pitchFamily="34" charset="0"/>
                <a:ea typeface="Tahoma" pitchFamily="34" charset="0"/>
                <a:cs typeface="Tahoma" pitchFamily="34" charset="0"/>
              </a:rPr>
              <a:t>                                                                          </a:t>
            </a:r>
            <a:r>
              <a:rPr lang="en-US" sz="9600" b="1" dirty="0" smtClean="0">
                <a:solidFill>
                  <a:srgbClr val="FF0066"/>
                </a:solidFill>
                <a:latin typeface="Tahoma" pitchFamily="34" charset="0"/>
                <a:ea typeface="Tahoma" pitchFamily="34" charset="0"/>
                <a:cs typeface="Tahoma" pitchFamily="34" charset="0"/>
              </a:rPr>
              <a:t>Alone </a:t>
            </a:r>
            <a:r>
              <a:rPr lang="en-US" sz="9600" b="1" dirty="0" err="1" smtClean="0">
                <a:solidFill>
                  <a:srgbClr val="FF0066"/>
                </a:solidFill>
                <a:latin typeface="Tahoma" pitchFamily="34" charset="0"/>
                <a:ea typeface="Tahoma" pitchFamily="34" charset="0"/>
                <a:cs typeface="Tahoma" pitchFamily="34" charset="0"/>
              </a:rPr>
              <a:t>zoners</a:t>
            </a:r>
            <a:r>
              <a:rPr lang="en-US" sz="9600" b="1" dirty="0" smtClean="0">
                <a:solidFill>
                  <a:srgbClr val="FF0066"/>
                </a:solidFill>
                <a:latin typeface="Tahoma" pitchFamily="34" charset="0"/>
                <a:ea typeface="Tahoma" pitchFamily="34" charset="0"/>
                <a:cs typeface="Tahoma" pitchFamily="34" charset="0"/>
              </a:rPr>
              <a:t> (physical movers)</a:t>
            </a:r>
            <a:r>
              <a:rPr lang="en-US" sz="5200" b="1" dirty="0" smtClean="0">
                <a:solidFill>
                  <a:srgbClr val="CC3300"/>
                </a:solidFill>
                <a:latin typeface="Tahoma" pitchFamily="34" charset="0"/>
                <a:ea typeface="Tahoma" pitchFamily="34" charset="0"/>
                <a:cs typeface="Tahoma" pitchFamily="34" charset="0"/>
              </a:rPr>
              <a:t>					</a:t>
            </a:r>
            <a:endParaRPr lang="en-US" sz="5200" b="1" dirty="0">
              <a:solidFill>
                <a:srgbClr val="CC3300"/>
              </a:solidFill>
              <a:latin typeface="Tahoma" pitchFamily="34" charset="0"/>
              <a:ea typeface="Tahoma" pitchFamily="34" charset="0"/>
              <a:cs typeface="Tahoma" pitchFamily="34" charset="0"/>
            </a:endParaRPr>
          </a:p>
          <a:p>
            <a:pPr marL="0" indent="0" algn="ctr">
              <a:buNone/>
            </a:pPr>
            <a:endParaRPr lang="en-US" sz="5200" b="1" dirty="0">
              <a:solidFill>
                <a:srgbClr val="CC3300"/>
              </a:solidFill>
              <a:latin typeface="Tahoma" pitchFamily="34" charset="0"/>
              <a:ea typeface="Tahoma" pitchFamily="34" charset="0"/>
              <a:cs typeface="Tahoma" pitchFamily="34" charset="0"/>
            </a:endParaRPr>
          </a:p>
          <a:p>
            <a:pPr marL="0" indent="0" algn="ctr">
              <a:buNone/>
            </a:pPr>
            <a:endParaRPr lang="en-US" sz="6300" b="1" dirty="0">
              <a:latin typeface="Tahoma" pitchFamily="34" charset="0"/>
              <a:ea typeface="Tahoma" pitchFamily="34" charset="0"/>
              <a:cs typeface="Tahoma" pitchFamily="34" charset="0"/>
            </a:endParaRPr>
          </a:p>
          <a:p>
            <a:pPr marL="0" indent="0" algn="ctr">
              <a:buNone/>
            </a:pPr>
            <a:endParaRPr lang="en-US" sz="6300" b="1" dirty="0">
              <a:latin typeface="Tahoma" pitchFamily="34" charset="0"/>
              <a:ea typeface="Tahoma" pitchFamily="34" charset="0"/>
              <a:cs typeface="Tahoma" pitchFamily="34" charset="0"/>
            </a:endParaRPr>
          </a:p>
          <a:p>
            <a:pPr marL="0" indent="0" algn="ctr">
              <a:buNone/>
            </a:pPr>
            <a:endParaRPr lang="en-US" sz="6300" b="1" dirty="0" smtClean="0">
              <a:latin typeface="Tahoma" pitchFamily="34" charset="0"/>
              <a:ea typeface="Tahoma" pitchFamily="34" charset="0"/>
              <a:cs typeface="Tahoma" pitchFamily="34" charset="0"/>
            </a:endParaRPr>
          </a:p>
          <a:p>
            <a:pPr marL="0" indent="0" algn="ctr">
              <a:buNone/>
            </a:pPr>
            <a:endParaRPr lang="en-US" sz="6300" b="1" dirty="0">
              <a:latin typeface="Tahoma" pitchFamily="34" charset="0"/>
              <a:ea typeface="Tahoma" pitchFamily="34" charset="0"/>
              <a:cs typeface="Tahoma" pitchFamily="34" charset="0"/>
            </a:endParaRPr>
          </a:p>
          <a:p>
            <a:pPr marL="0" indent="0" algn="ctr">
              <a:buNone/>
            </a:pPr>
            <a:endParaRPr lang="en-US" sz="6300" b="1" dirty="0" smtClean="0">
              <a:latin typeface="Tahoma" pitchFamily="34" charset="0"/>
              <a:ea typeface="Tahoma" pitchFamily="34" charset="0"/>
              <a:cs typeface="Tahoma" pitchFamily="34" charset="0"/>
            </a:endParaRPr>
          </a:p>
          <a:p>
            <a:pPr marL="0" indent="0" algn="ctr">
              <a:buNone/>
            </a:pPr>
            <a:endParaRPr lang="en-US" sz="9000" b="1" dirty="0" smtClean="0">
              <a:latin typeface="Tahoma" pitchFamily="34" charset="0"/>
              <a:ea typeface="Tahoma" pitchFamily="34" charset="0"/>
              <a:cs typeface="Tahoma" pitchFamily="34" charset="0"/>
            </a:endParaRPr>
          </a:p>
          <a:p>
            <a:pPr marL="0" indent="0" algn="ctr">
              <a:buNone/>
            </a:pPr>
            <a:endParaRPr lang="en-US" sz="14800" b="1" dirty="0" smtClean="0">
              <a:latin typeface="Tahoma" pitchFamily="34" charset="0"/>
              <a:ea typeface="Tahoma" pitchFamily="34" charset="0"/>
              <a:cs typeface="Tahoma" pitchFamily="34" charset="0"/>
            </a:endParaRPr>
          </a:p>
          <a:p>
            <a:pPr marL="0" indent="0" algn="ctr">
              <a:buNone/>
            </a:pPr>
            <a:r>
              <a:rPr lang="en-US" sz="16000" b="1" dirty="0" smtClean="0">
                <a:latin typeface="Tahoma" pitchFamily="34" charset="0"/>
                <a:ea typeface="Tahoma" pitchFamily="34" charset="0"/>
                <a:cs typeface="Tahoma" pitchFamily="34" charset="0"/>
              </a:rPr>
              <a:t>    </a:t>
            </a:r>
          </a:p>
          <a:p>
            <a:pPr marL="0" indent="0" algn="ctr">
              <a:buNone/>
            </a:pPr>
            <a:r>
              <a:rPr lang="en-US" sz="16000" b="1" dirty="0" smtClean="0">
                <a:latin typeface="Tahoma" pitchFamily="34" charset="0"/>
                <a:ea typeface="Tahoma" pitchFamily="34" charset="0"/>
                <a:cs typeface="Tahoma" pitchFamily="34" charset="0"/>
              </a:rPr>
              <a:t>Thriving OWOs focusing on </a:t>
            </a:r>
          </a:p>
          <a:p>
            <a:pPr marL="0" indent="0" algn="ctr">
              <a:buNone/>
            </a:pPr>
            <a:r>
              <a:rPr lang="en-US" sz="16000" b="1" dirty="0" smtClean="0">
                <a:latin typeface="Tahoma" pitchFamily="34" charset="0"/>
                <a:ea typeface="Tahoma" pitchFamily="34" charset="0"/>
                <a:cs typeface="Tahoma" pitchFamily="34" charset="0"/>
              </a:rPr>
              <a:t>the </a:t>
            </a:r>
            <a:r>
              <a:rPr lang="en-US" sz="16000" b="1" dirty="0" err="1" smtClean="0">
                <a:latin typeface="Tahoma" pitchFamily="34" charset="0"/>
                <a:ea typeface="Tahoma" pitchFamily="34" charset="0"/>
                <a:cs typeface="Tahoma" pitchFamily="34" charset="0"/>
              </a:rPr>
              <a:t>tri</a:t>
            </a:r>
            <a:r>
              <a:rPr lang="en-US" sz="16000" b="1" dirty="0" err="1" smtClean="0">
                <a:solidFill>
                  <a:srgbClr val="FF0000"/>
                </a:solidFill>
                <a:latin typeface="Tahoma" pitchFamily="34" charset="0"/>
                <a:ea typeface="Tahoma" pitchFamily="34" charset="0"/>
                <a:cs typeface="Tahoma" pitchFamily="34" charset="0"/>
              </a:rPr>
              <a:t>P</a:t>
            </a:r>
            <a:r>
              <a:rPr lang="en-US" sz="16000" b="1" dirty="0" err="1" smtClean="0">
                <a:latin typeface="Tahoma" pitchFamily="34" charset="0"/>
                <a:ea typeface="Tahoma" pitchFamily="34" charset="0"/>
                <a:cs typeface="Tahoma" pitchFamily="34" charset="0"/>
              </a:rPr>
              <a:t>s</a:t>
            </a:r>
            <a:r>
              <a:rPr lang="en-US" sz="16000" b="1" dirty="0" smtClean="0">
                <a:latin typeface="Tahoma" pitchFamily="34" charset="0"/>
                <a:ea typeface="Tahoma" pitchFamily="34" charset="0"/>
                <a:cs typeface="Tahoma" pitchFamily="34" charset="0"/>
              </a:rPr>
              <a:t>: </a:t>
            </a:r>
            <a:r>
              <a:rPr lang="en-US" sz="16000" dirty="0" smtClean="0">
                <a:latin typeface="Tahoma" pitchFamily="34" charset="0"/>
                <a:ea typeface="Tahoma" pitchFamily="34" charset="0"/>
                <a:cs typeface="Tahoma" pitchFamily="34" charset="0"/>
              </a:rPr>
              <a:t> </a:t>
            </a:r>
            <a:r>
              <a:rPr lang="en-US" sz="16000" b="1" u="sng" dirty="0" smtClean="0">
                <a:solidFill>
                  <a:srgbClr val="FF0000"/>
                </a:solidFill>
                <a:latin typeface="Tahoma" pitchFamily="34" charset="0"/>
                <a:ea typeface="Tahoma" pitchFamily="34" charset="0"/>
                <a:cs typeface="Tahoma" pitchFamily="34" charset="0"/>
              </a:rPr>
              <a:t>P</a:t>
            </a:r>
            <a:r>
              <a:rPr lang="en-US" sz="16000" b="1" dirty="0" smtClean="0">
                <a:latin typeface="Tahoma" pitchFamily="34" charset="0"/>
                <a:ea typeface="Tahoma" pitchFamily="34" charset="0"/>
                <a:cs typeface="Tahoma" pitchFamily="34" charset="0"/>
              </a:rPr>
              <a:t>roducts, </a:t>
            </a:r>
            <a:r>
              <a:rPr lang="en-US" sz="16000" b="1" u="sng" dirty="0" smtClean="0">
                <a:solidFill>
                  <a:srgbClr val="FF0000"/>
                </a:solidFill>
                <a:latin typeface="Tahoma" pitchFamily="34" charset="0"/>
                <a:ea typeface="Tahoma" pitchFamily="34" charset="0"/>
                <a:cs typeface="Tahoma" pitchFamily="34" charset="0"/>
              </a:rPr>
              <a:t>P</a:t>
            </a:r>
            <a:r>
              <a:rPr lang="en-US" sz="16000" b="1" dirty="0" smtClean="0">
                <a:latin typeface="Tahoma" pitchFamily="34" charset="0"/>
                <a:ea typeface="Tahoma" pitchFamily="34" charset="0"/>
                <a:cs typeface="Tahoma" pitchFamily="34" charset="0"/>
              </a:rPr>
              <a:t>eople, &amp; </a:t>
            </a:r>
            <a:r>
              <a:rPr lang="en-US" sz="16000" b="1" u="sng" dirty="0" smtClean="0">
                <a:solidFill>
                  <a:srgbClr val="FF0000"/>
                </a:solidFill>
                <a:latin typeface="Tahoma" pitchFamily="34" charset="0"/>
                <a:ea typeface="Tahoma" pitchFamily="34" charset="0"/>
                <a:cs typeface="Tahoma" pitchFamily="34" charset="0"/>
              </a:rPr>
              <a:t>P</a:t>
            </a:r>
            <a:r>
              <a:rPr lang="en-US" sz="16000" b="1" dirty="0" smtClean="0">
                <a:latin typeface="Tahoma" pitchFamily="34" charset="0"/>
                <a:ea typeface="Tahoma" pitchFamily="34" charset="0"/>
                <a:cs typeface="Tahoma" pitchFamily="34" charset="0"/>
              </a:rPr>
              <a:t>rocesses</a:t>
            </a:r>
            <a:endParaRPr lang="en-US" sz="3600" b="1" dirty="0">
              <a:solidFill>
                <a:srgbClr val="009900"/>
              </a:solidFill>
              <a:latin typeface="Tahoma" pitchFamily="34" charset="0"/>
              <a:ea typeface="Tahoma" pitchFamily="34" charset="0"/>
              <a:cs typeface="Tahoma" pitchFamily="34" charset="0"/>
            </a:endParaRPr>
          </a:p>
          <a:p>
            <a:pPr marL="0" indent="0">
              <a:buNone/>
            </a:pPr>
            <a:endParaRPr lang="en-US" sz="3900" b="1" dirty="0">
              <a:solidFill>
                <a:srgbClr val="FF0000"/>
              </a:solidFill>
              <a:latin typeface="Tahoma" pitchFamily="34" charset="0"/>
              <a:ea typeface="Tahoma" pitchFamily="34" charset="0"/>
              <a:cs typeface="Tahoma" pitchFamily="34" charset="0"/>
            </a:endParaRPr>
          </a:p>
          <a:p>
            <a:pPr marL="0" indent="0" algn="ctr">
              <a:buNone/>
            </a:pPr>
            <a:r>
              <a:rPr lang="en-US" sz="6600" b="1" dirty="0">
                <a:solidFill>
                  <a:srgbClr val="FF0000"/>
                </a:solidFill>
                <a:latin typeface="Tahoma" pitchFamily="34" charset="0"/>
                <a:ea typeface="Tahoma" pitchFamily="34" charset="0"/>
                <a:cs typeface="Tahoma" pitchFamily="34" charset="0"/>
              </a:rPr>
              <a:t> </a:t>
            </a:r>
          </a:p>
          <a:p>
            <a:pPr marL="0" indent="0" algn="ctr">
              <a:buNone/>
            </a:pPr>
            <a:endParaRPr lang="en-US" sz="6600" b="1" dirty="0">
              <a:solidFill>
                <a:srgbClr val="FF0000"/>
              </a:solidFill>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6188" y="1105988"/>
            <a:ext cx="2744181" cy="5085806"/>
          </a:xfrm>
          <a:prstGeom prst="rect">
            <a:avLst/>
          </a:prstGeom>
        </p:spPr>
      </p:pic>
    </p:spTree>
    <p:extLst>
      <p:ext uri="{BB962C8B-B14F-4D97-AF65-F5344CB8AC3E}">
        <p14:creationId xmlns:p14="http://schemas.microsoft.com/office/powerpoint/2010/main" val="343536968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#31 </a:t>
            </a:r>
            <a:r>
              <a:rPr lang="en-US" sz="11500" b="1" dirty="0">
                <a:latin typeface="Tahoma" panose="020B0604030504040204" pitchFamily="34" charset="0"/>
                <a:ea typeface="Tahoma" panose="020B0604030504040204" pitchFamily="34" charset="0"/>
                <a:cs typeface="Tahoma" panose="020B0604030504040204" pitchFamily="34" charset="0"/>
              </a:rPr>
              <a:t>ORG </a:t>
            </a:r>
            <a:r>
              <a:rPr lang="en-US" sz="11500" b="1" dirty="0" smtClean="0">
                <a:latin typeface="Tahoma" panose="020B0604030504040204" pitchFamily="34" charset="0"/>
                <a:ea typeface="Tahoma" panose="020B0604030504040204" pitchFamily="34" charset="0"/>
                <a:cs typeface="Tahoma" panose="020B0604030504040204" pitchFamily="34" charset="0"/>
              </a:rPr>
              <a:t>WITHIN AN ORG</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2585543"/>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4400" b="1" dirty="0" smtClean="0">
              <a:latin typeface="Tahoma" panose="020B0604030504040204" pitchFamily="34" charset="0"/>
              <a:ea typeface="Tahoma" panose="020B0604030504040204" pitchFamily="34" charset="0"/>
              <a:cs typeface="Tahoma" panose="020B0604030504040204" pitchFamily="34" charset="0"/>
            </a:endParaRPr>
          </a:p>
          <a:p>
            <a:r>
              <a:rPr lang="en-US" sz="4400" b="1" dirty="0" smtClean="0">
                <a:latin typeface="Tahoma" panose="020B0604030504040204" pitchFamily="34" charset="0"/>
                <a:ea typeface="Tahoma" panose="020B0604030504040204" pitchFamily="34" charset="0"/>
                <a:cs typeface="Tahoma" panose="020B0604030504040204" pitchFamily="34" charset="0"/>
              </a:rPr>
              <a:t>The organization you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actually </a:t>
            </a:r>
            <a:r>
              <a:rPr lang="en-US" sz="4400" b="1" dirty="0" smtClean="0">
                <a:latin typeface="Tahoma" panose="020B0604030504040204" pitchFamily="34" charset="0"/>
                <a:ea typeface="Tahoma" panose="020B0604030504040204" pitchFamily="34" charset="0"/>
                <a:cs typeface="Tahoma" panose="020B0604030504040204" pitchFamily="34" charset="0"/>
              </a:rPr>
              <a:t>belong to</a:t>
            </a:r>
            <a:endParaRPr lang="en-US" sz="5400" b="1" dirty="0" smtClean="0">
              <a:latin typeface="Tahoma" panose="020B0604030504040204" pitchFamily="34" charset="0"/>
              <a:ea typeface="Tahoma" panose="020B0604030504040204" pitchFamily="34" charset="0"/>
              <a:cs typeface="Tahoma" panose="020B0604030504040204" pitchFamily="34" charset="0"/>
            </a:endParaRPr>
          </a:p>
          <a:p>
            <a:endParaRPr lang="en-US" sz="9600" b="1" dirty="0" smtClean="0">
              <a:solidFill>
                <a:srgbClr val="0066FF"/>
              </a:solidFill>
              <a:latin typeface="Tahoma" panose="020B0604030504040204" pitchFamily="34" charset="0"/>
              <a:ea typeface="Tahoma" panose="020B0604030504040204" pitchFamily="34" charset="0"/>
              <a:cs typeface="Tahoma" panose="020B0604030504040204" pitchFamily="34" charset="0"/>
            </a:endParaRPr>
          </a:p>
          <a:p>
            <a:endParaRPr lang="en-US" sz="9600" b="1" dirty="0">
              <a:solidFill>
                <a:srgbClr val="0066FF"/>
              </a:solidFill>
              <a:latin typeface="Tahoma" panose="020B0604030504040204" pitchFamily="34" charset="0"/>
              <a:ea typeface="Tahoma" panose="020B0604030504040204" pitchFamily="34" charset="0"/>
              <a:cs typeface="Tahoma" panose="020B0604030504040204" pitchFamily="34" charset="0"/>
            </a:endParaRPr>
          </a:p>
          <a:p>
            <a:endParaRPr lang="en-US" sz="5400" b="1" dirty="0" smtClean="0">
              <a:solidFill>
                <a:srgbClr val="0066FF"/>
              </a:solidFill>
              <a:latin typeface="Tahoma" panose="020B0604030504040204" pitchFamily="34" charset="0"/>
              <a:ea typeface="Tahoma" panose="020B0604030504040204" pitchFamily="34" charset="0"/>
              <a:cs typeface="Tahoma" panose="020B0604030504040204" pitchFamily="34" charset="0"/>
            </a:endParaRPr>
          </a:p>
          <a:p>
            <a:endParaRPr lang="en-US" sz="6000" b="1" dirty="0" smtClean="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126" y="1850762"/>
            <a:ext cx="4428468" cy="331028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320" y="2999232"/>
            <a:ext cx="5199007" cy="3449694"/>
          </a:xfrm>
          <a:prstGeom prst="rect">
            <a:avLst/>
          </a:prstGeom>
        </p:spPr>
      </p:pic>
    </p:spTree>
    <p:extLst>
      <p:ext uri="{BB962C8B-B14F-4D97-AF65-F5344CB8AC3E}">
        <p14:creationId xmlns:p14="http://schemas.microsoft.com/office/powerpoint/2010/main" val="301594472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52400"/>
            <a:ext cx="12192000" cy="6477000"/>
          </a:xfrm>
        </p:spPr>
        <p:txBody>
          <a:bodyPr>
            <a:normAutofit/>
          </a:bodyPr>
          <a:lstStyle/>
          <a:p>
            <a:pPr algn="l"/>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Most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OWOs</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are found at the  </a:t>
            </a:r>
            <a:r>
              <a:rPr lang="en-US" sz="5400" b="1" dirty="0">
                <a:solidFill>
                  <a:srgbClr val="008000"/>
                </a:solidFill>
                <a:latin typeface="Tahoma" panose="020B0604030504040204" pitchFamily="34" charset="0"/>
                <a:ea typeface="Tahoma" panose="020B0604030504040204" pitchFamily="34" charset="0"/>
                <a:cs typeface="Tahoma" panose="020B0604030504040204" pitchFamily="34" charset="0"/>
              </a:rPr>
              <a:t>grass roots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level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where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interdependent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work processes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meld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co-workers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together in pursuing a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shared micro-mission. </a:t>
            </a:r>
            <a:r>
              <a:rPr lang="en-US" sz="44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OWOs</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give employees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a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sense of </a:t>
            </a:r>
            <a:r>
              <a:rPr lang="en-US" sz="4400" b="1" dirty="0" smtClean="0">
                <a:latin typeface="Tahoma" panose="020B0604030504040204" pitchFamily="34" charset="0"/>
                <a:ea typeface="Tahoma" panose="020B0604030504040204" pitchFamily="34" charset="0"/>
                <a:cs typeface="Tahoma" panose="020B0604030504040204" pitchFamily="34" charset="0"/>
              </a:rPr>
              <a:t>grass-roots </a:t>
            </a:r>
          </a:p>
          <a:p>
            <a:pPr algn="l"/>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org-ownership</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6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sz="4800" b="1" dirty="0">
              <a:latin typeface="Tahoma" panose="020B0604030504040204" pitchFamily="34" charset="0"/>
              <a:ea typeface="Tahoma" panose="020B0604030504040204" pitchFamily="34" charset="0"/>
              <a:cs typeface="Tahoma" panose="020B0604030504040204" pitchFamily="34" charset="0"/>
            </a:endParaRPr>
          </a:p>
          <a:p>
            <a:pPr algn="l"/>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0276" y="3507902"/>
            <a:ext cx="5244712" cy="3350098"/>
          </a:xfrm>
          <a:prstGeom prst="rect">
            <a:avLst/>
          </a:prstGeom>
        </p:spPr>
      </p:pic>
    </p:spTree>
    <p:extLst>
      <p:ext uri="{BB962C8B-B14F-4D97-AF65-F5344CB8AC3E}">
        <p14:creationId xmlns:p14="http://schemas.microsoft.com/office/powerpoint/2010/main" val="2146316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3900" b="1" dirty="0" smtClean="0">
                <a:solidFill>
                  <a:srgbClr val="FF0000"/>
                </a:solidFill>
                <a:latin typeface="Tahoma" pitchFamily="34" charset="0"/>
                <a:ea typeface="Tahoma" pitchFamily="34" charset="0"/>
                <a:cs typeface="Tahoma" pitchFamily="34" charset="0"/>
              </a:rPr>
              <a:t>AMORALITY CAN BE TOUGH ON EMPLOYEES</a:t>
            </a:r>
          </a:p>
          <a:p>
            <a:r>
              <a:rPr lang="en-US" sz="3900" b="1" dirty="0" smtClean="0">
                <a:latin typeface="Tahoma" pitchFamily="34" charset="0"/>
                <a:ea typeface="Tahoma" pitchFamily="34" charset="0"/>
                <a:cs typeface="Tahoma" pitchFamily="34" charset="0"/>
              </a:rPr>
              <a:t>Firing or demoting employees who don’t benefit the org enough</a:t>
            </a:r>
          </a:p>
          <a:p>
            <a:r>
              <a:rPr lang="en-US" sz="3900" b="1" dirty="0" smtClean="0">
                <a:latin typeface="Tahoma" pitchFamily="34" charset="0"/>
                <a:ea typeface="Tahoma" pitchFamily="34" charset="0"/>
                <a:cs typeface="Tahoma" pitchFamily="34" charset="0"/>
              </a:rPr>
              <a:t>Looking the other way at exploitative org actions</a:t>
            </a:r>
          </a:p>
          <a:p>
            <a:r>
              <a:rPr lang="en-US" sz="3900" b="1" dirty="0" smtClean="0">
                <a:latin typeface="Tahoma" pitchFamily="34" charset="0"/>
                <a:ea typeface="Tahoma" pitchFamily="34" charset="0"/>
                <a:cs typeface="Tahoma" pitchFamily="34" charset="0"/>
              </a:rPr>
              <a:t>Covering up for org malfeasance or incompetence</a:t>
            </a:r>
          </a:p>
          <a:p>
            <a:r>
              <a:rPr lang="en-US" sz="3900" b="1" dirty="0" smtClean="0">
                <a:latin typeface="Tahoma" pitchFamily="34" charset="0"/>
                <a:ea typeface="Tahoma" pitchFamily="34" charset="0"/>
                <a:cs typeface="Tahoma" pitchFamily="34" charset="0"/>
              </a:rPr>
              <a:t>Over-stressing employees</a:t>
            </a:r>
          </a:p>
          <a:p>
            <a:r>
              <a:rPr lang="en-US" sz="3900" b="1" dirty="0" smtClean="0">
                <a:latin typeface="Tahoma" pitchFamily="34" charset="0"/>
                <a:ea typeface="Tahoma" pitchFamily="34" charset="0"/>
                <a:cs typeface="Tahoma" pitchFamily="34" charset="0"/>
              </a:rPr>
              <a:t>Telling employees one th</a:t>
            </a:r>
            <a:r>
              <a:rPr lang="en-US" sz="3900" b="1" dirty="0">
                <a:latin typeface="Tahoma" pitchFamily="34" charset="0"/>
                <a:ea typeface="Tahoma" pitchFamily="34" charset="0"/>
                <a:cs typeface="Tahoma" pitchFamily="34" charset="0"/>
              </a:rPr>
              <a:t>i</a:t>
            </a:r>
            <a:r>
              <a:rPr lang="en-US" sz="3900" b="1" dirty="0" smtClean="0">
                <a:latin typeface="Tahoma" pitchFamily="34" charset="0"/>
                <a:ea typeface="Tahoma" pitchFamily="34" charset="0"/>
                <a:cs typeface="Tahoma" pitchFamily="34" charset="0"/>
              </a:rPr>
              <a:t>ng but doing another </a:t>
            </a:r>
          </a:p>
          <a:p>
            <a:r>
              <a:rPr lang="en-US" sz="3900" b="1" dirty="0" smtClean="0">
                <a:latin typeface="Tahoma" pitchFamily="34" charset="0"/>
                <a:ea typeface="Tahoma" pitchFamily="34" charset="0"/>
                <a:cs typeface="Tahoma" pitchFamily="34" charset="0"/>
              </a:rPr>
              <a:t>Going “too far” in public relations or advertising</a:t>
            </a:r>
          </a:p>
          <a:p>
            <a:pPr marL="0" indent="0">
              <a:buNone/>
            </a:pPr>
            <a:endParaRPr lang="en-US" sz="3900" b="1" dirty="0" smtClean="0">
              <a:latin typeface="Tahoma" pitchFamily="34" charset="0"/>
              <a:ea typeface="Tahoma" pitchFamily="34" charset="0"/>
              <a:cs typeface="Tahoma" pitchFamily="34" charset="0"/>
            </a:endParaRPr>
          </a:p>
          <a:p>
            <a:pPr marL="0" indent="0">
              <a:buNone/>
            </a:pPr>
            <a:endParaRPr lang="en-US" sz="3900" b="1" dirty="0" smtClean="0">
              <a:latin typeface="Tahoma" pitchFamily="34" charset="0"/>
              <a:ea typeface="Tahoma" pitchFamily="34" charset="0"/>
              <a:cs typeface="Tahoma" pitchFamily="34" charset="0"/>
            </a:endParaRPr>
          </a:p>
          <a:p>
            <a:pPr>
              <a:buFont typeface="Wingdings" panose="05000000000000000000" pitchFamily="2" charset="2"/>
              <a:buChar char="q"/>
            </a:pPr>
            <a:endParaRPr lang="en-US" sz="3600" b="1" dirty="0" smtClean="0">
              <a:solidFill>
                <a:srgbClr val="FF00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009999"/>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339933"/>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000" b="1" dirty="0" smtClean="0">
              <a:solidFill>
                <a:srgbClr val="FF0000"/>
              </a:solidFill>
              <a:latin typeface="Tahoma" pitchFamily="34" charset="0"/>
              <a:ea typeface="Tahoma" pitchFamily="34" charset="0"/>
              <a:cs typeface="Tahoma" pitchFamily="34" charset="0"/>
            </a:endParaRPr>
          </a:p>
          <a:p>
            <a:endParaRPr lang="en-US" sz="3900" b="1" dirty="0" smtClean="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6184705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n-US" sz="4400" b="1" dirty="0" smtClean="0">
                <a:latin typeface="Tahoma" pitchFamily="34" charset="0"/>
                <a:ea typeface="Tahoma" pitchFamily="34" charset="0"/>
                <a:cs typeface="Tahoma" pitchFamily="34" charset="0"/>
              </a:rPr>
              <a:t>Your OWO is the only </a:t>
            </a:r>
            <a:r>
              <a:rPr lang="en-US" sz="4400" b="1" dirty="0" smtClean="0">
                <a:solidFill>
                  <a:srgbClr val="FF0000"/>
                </a:solidFill>
                <a:latin typeface="Tahoma" pitchFamily="34" charset="0"/>
                <a:ea typeface="Tahoma" pitchFamily="34" charset="0"/>
                <a:cs typeface="Tahoma" pitchFamily="34" charset="0"/>
              </a:rPr>
              <a:t>personalized</a:t>
            </a:r>
            <a:r>
              <a:rPr lang="en-US" sz="4400" b="1" dirty="0" smtClean="0">
                <a:latin typeface="Tahoma" pitchFamily="34" charset="0"/>
                <a:ea typeface="Tahoma" pitchFamily="34" charset="0"/>
                <a:cs typeface="Tahoma" pitchFamily="34" charset="0"/>
              </a:rPr>
              <a:t> part of the org for you. The rest of the org is more impersonal &amp; controlled. Your </a:t>
            </a:r>
            <a:r>
              <a:rPr lang="en-US" sz="4400" b="1" dirty="0" err="1" smtClean="0">
                <a:latin typeface="Tahoma" pitchFamily="34" charset="0"/>
                <a:ea typeface="Tahoma" pitchFamily="34" charset="0"/>
                <a:cs typeface="Tahoma" pitchFamily="34" charset="0"/>
              </a:rPr>
              <a:t>OWO</a:t>
            </a:r>
            <a:r>
              <a:rPr lang="en-US" sz="4400" b="1" dirty="0" smtClean="0">
                <a:latin typeface="Tahoma" pitchFamily="34" charset="0"/>
                <a:ea typeface="Tahoma" pitchFamily="34" charset="0"/>
                <a:cs typeface="Tahoma" pitchFamily="34" charset="0"/>
              </a:rPr>
              <a:t> also </a:t>
            </a:r>
            <a:r>
              <a:rPr lang="en-US" sz="4400" b="1" dirty="0" smtClean="0">
                <a:solidFill>
                  <a:srgbClr val="FF0000"/>
                </a:solidFill>
                <a:latin typeface="Tahoma" pitchFamily="34" charset="0"/>
                <a:ea typeface="Tahoma" pitchFamily="34" charset="0"/>
                <a:cs typeface="Tahoma" pitchFamily="34" charset="0"/>
              </a:rPr>
              <a:t>empowers</a:t>
            </a:r>
            <a:r>
              <a:rPr lang="en-US" sz="4400" b="1" dirty="0" smtClean="0">
                <a:latin typeface="Tahoma" pitchFamily="34" charset="0"/>
                <a:ea typeface="Tahoma" pitchFamily="34" charset="0"/>
                <a:cs typeface="Tahoma" pitchFamily="34" charset="0"/>
              </a:rPr>
              <a:t> you to manage much of your own work &amp; career, including the fit between your personal/pro values vs. those of your org. </a:t>
            </a:r>
            <a:endParaRPr lang="en-US" sz="6000" b="1" dirty="0" smtClean="0">
              <a:solidFill>
                <a:srgbClr val="0000FF"/>
              </a:solidFill>
              <a:latin typeface="Tahoma" pitchFamily="34" charset="0"/>
              <a:ea typeface="Tahoma" pitchFamily="34" charset="0"/>
              <a:cs typeface="Tahoma" pitchFamily="34" charset="0"/>
            </a:endParaRPr>
          </a:p>
          <a:p>
            <a:pPr marL="0" indent="0">
              <a:buNone/>
            </a:pPr>
            <a:endParaRPr lang="en-US" sz="6300" b="1" dirty="0">
              <a:latin typeface="Tahoma" pitchFamily="34" charset="0"/>
              <a:ea typeface="Tahoma" pitchFamily="34" charset="0"/>
              <a:cs typeface="Tahoma" pitchFamily="34" charset="0"/>
            </a:endParaRPr>
          </a:p>
          <a:p>
            <a:pPr marL="0" indent="0">
              <a:buNone/>
            </a:pPr>
            <a:endParaRPr lang="en-US" sz="5400" b="1" dirty="0" smtClean="0">
              <a:solidFill>
                <a:srgbClr val="FF0000"/>
              </a:solidFill>
              <a:latin typeface="Tahoma" pitchFamily="34" charset="0"/>
              <a:ea typeface="Tahoma" pitchFamily="34" charset="0"/>
              <a:cs typeface="Tahoma" pitchFamily="34" charset="0"/>
            </a:endParaRPr>
          </a:p>
          <a:p>
            <a:pPr marL="0" indent="0">
              <a:buNone/>
            </a:pPr>
            <a:endParaRPr lang="en-US" sz="6600" b="1" dirty="0" smtClean="0">
              <a:latin typeface="Tahoma" pitchFamily="34" charset="0"/>
              <a:ea typeface="Tahoma" pitchFamily="34" charset="0"/>
              <a:cs typeface="Tahoma" pitchFamily="34" charset="0"/>
            </a:endParaRPr>
          </a:p>
          <a:p>
            <a:pPr marL="0" indent="0">
              <a:buNone/>
            </a:pPr>
            <a:endParaRPr lang="en-US" sz="80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3775" y="3719566"/>
            <a:ext cx="3962400" cy="2639568"/>
          </a:xfrm>
          <a:prstGeom prst="rect">
            <a:avLst/>
          </a:prstGeom>
        </p:spPr>
      </p:pic>
    </p:spTree>
    <p:extLst>
      <p:ext uri="{BB962C8B-B14F-4D97-AF65-F5344CB8AC3E}">
        <p14:creationId xmlns:p14="http://schemas.microsoft.com/office/powerpoint/2010/main" val="396814929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053"/>
            <a:ext cx="12192000" cy="6629400"/>
          </a:xfrm>
        </p:spPr>
        <p:txBody>
          <a:bodyPr>
            <a:noAutofit/>
          </a:bodyPr>
          <a:lstStyle/>
          <a:p>
            <a:pPr marL="0" indent="0">
              <a:buNone/>
            </a:pPr>
            <a:r>
              <a:rPr lang="en-US" sz="4000" b="1" dirty="0" err="1" smtClean="0">
                <a:latin typeface="Tahoma" pitchFamily="34" charset="0"/>
                <a:ea typeface="Tahoma" pitchFamily="34" charset="0"/>
                <a:cs typeface="Tahoma" pitchFamily="34" charset="0"/>
              </a:rPr>
              <a:t>OWOs</a:t>
            </a:r>
            <a:r>
              <a:rPr lang="en-US" sz="4000" b="1" dirty="0" smtClean="0">
                <a:latin typeface="Tahoma" pitchFamily="34" charset="0"/>
                <a:ea typeface="Tahoma" pitchFamily="34" charset="0"/>
                <a:cs typeface="Tahoma" pitchFamily="34" charset="0"/>
              </a:rPr>
              <a:t> are led &amp; managed by any &amp; </a:t>
            </a:r>
            <a:r>
              <a:rPr lang="en-US" sz="4000" b="1" dirty="0" smtClean="0">
                <a:solidFill>
                  <a:srgbClr val="FF0000"/>
                </a:solidFill>
                <a:latin typeface="Tahoma" pitchFamily="34" charset="0"/>
                <a:ea typeface="Tahoma" pitchFamily="34" charset="0"/>
                <a:cs typeface="Tahoma" pitchFamily="34" charset="0"/>
              </a:rPr>
              <a:t>every</a:t>
            </a:r>
            <a:r>
              <a:rPr lang="en-US" sz="4000" b="1" dirty="0" smtClean="0">
                <a:latin typeface="Tahoma" pitchFamily="34" charset="0"/>
                <a:ea typeface="Tahoma" pitchFamily="34" charset="0"/>
                <a:cs typeface="Tahoma" pitchFamily="34" charset="0"/>
              </a:rPr>
              <a:t> member with the desire &amp; pro competence to do so. </a:t>
            </a:r>
            <a:r>
              <a:rPr lang="en-US" sz="4000" b="1" dirty="0" err="1" smtClean="0">
                <a:latin typeface="Tahoma" pitchFamily="34" charset="0"/>
                <a:ea typeface="Tahoma" pitchFamily="34" charset="0"/>
                <a:cs typeface="Tahoma" pitchFamily="34" charset="0"/>
              </a:rPr>
              <a:t>OWO</a:t>
            </a:r>
            <a:r>
              <a:rPr lang="en-US" sz="4000" b="1" dirty="0" smtClean="0">
                <a:latin typeface="Tahoma" pitchFamily="34" charset="0"/>
                <a:ea typeface="Tahoma" pitchFamily="34" charset="0"/>
                <a:cs typeface="Tahoma" pitchFamily="34" charset="0"/>
              </a:rPr>
              <a:t> members are also held together by the gravity of work interdependencies. </a:t>
            </a:r>
            <a:r>
              <a:rPr lang="en-US" sz="4000" b="1" dirty="0">
                <a:latin typeface="Tahoma" pitchFamily="34" charset="0"/>
                <a:ea typeface="Tahoma" pitchFamily="34" charset="0"/>
                <a:cs typeface="Tahoma" pitchFamily="34" charset="0"/>
              </a:rPr>
              <a:t>T</a:t>
            </a:r>
            <a:r>
              <a:rPr lang="en-US" sz="4000" b="1" dirty="0" smtClean="0">
                <a:latin typeface="Tahoma" pitchFamily="34" charset="0"/>
                <a:ea typeface="Tahoma" pitchFamily="34" charset="0"/>
                <a:cs typeface="Tahoma" pitchFamily="34" charset="0"/>
              </a:rPr>
              <a:t>hose </a:t>
            </a:r>
            <a:r>
              <a:rPr lang="en-US" sz="4000" b="1" dirty="0" smtClean="0">
                <a:solidFill>
                  <a:srgbClr val="FF0000"/>
                </a:solidFill>
                <a:latin typeface="Tahoma" pitchFamily="34" charset="0"/>
                <a:ea typeface="Tahoma" pitchFamily="34" charset="0"/>
                <a:cs typeface="Tahoma" pitchFamily="34" charset="0"/>
              </a:rPr>
              <a:t>most needed </a:t>
            </a:r>
            <a:r>
              <a:rPr lang="en-US" sz="4000" b="1" dirty="0" smtClean="0">
                <a:latin typeface="Tahoma" pitchFamily="34" charset="0"/>
                <a:ea typeface="Tahoma" pitchFamily="34" charset="0"/>
                <a:cs typeface="Tahoma" pitchFamily="34" charset="0"/>
              </a:rPr>
              <a:t>by others generally have greatest (informal) </a:t>
            </a:r>
            <a:r>
              <a:rPr lang="en-US" sz="4000" b="1" dirty="0" smtClean="0">
                <a:solidFill>
                  <a:srgbClr val="FF0000"/>
                </a:solidFill>
                <a:latin typeface="Tahoma" pitchFamily="34" charset="0"/>
                <a:ea typeface="Tahoma" pitchFamily="34" charset="0"/>
                <a:cs typeface="Tahoma" pitchFamily="34" charset="0"/>
              </a:rPr>
              <a:t>influence</a:t>
            </a:r>
            <a:r>
              <a:rPr lang="en-US" sz="4000" b="1" dirty="0" smtClean="0">
                <a:latin typeface="Tahoma" pitchFamily="34" charset="0"/>
                <a:ea typeface="Tahoma" pitchFamily="34" charset="0"/>
                <a:cs typeface="Tahoma" pitchFamily="34" charset="0"/>
              </a:rPr>
              <a:t> in the </a:t>
            </a:r>
            <a:r>
              <a:rPr lang="en-US" sz="4000" b="1" dirty="0" err="1" smtClean="0">
                <a:latin typeface="Tahoma" pitchFamily="34" charset="0"/>
                <a:ea typeface="Tahoma" pitchFamily="34" charset="0"/>
                <a:cs typeface="Tahoma" pitchFamily="34" charset="0"/>
              </a:rPr>
              <a:t>OWO</a:t>
            </a:r>
            <a:r>
              <a:rPr lang="en-US" sz="4000" b="1" dirty="0" smtClean="0">
                <a:latin typeface="Tahoma" pitchFamily="34" charset="0"/>
                <a:ea typeface="Tahoma" pitchFamily="34" charset="0"/>
                <a:cs typeface="Tahoma" pitchFamily="34" charset="0"/>
              </a:rPr>
              <a:t>. </a:t>
            </a:r>
          </a:p>
          <a:p>
            <a:pPr marL="0" indent="0">
              <a:buNone/>
            </a:pPr>
            <a:r>
              <a:rPr lang="en-US" sz="4400" b="1" dirty="0" smtClean="0">
                <a:latin typeface="Tahoma" pitchFamily="34" charset="0"/>
                <a:ea typeface="Tahoma" pitchFamily="34" charset="0"/>
                <a:cs typeface="Tahoma" pitchFamily="34" charset="0"/>
              </a:rPr>
              <a:t>What happens in </a:t>
            </a:r>
            <a:r>
              <a:rPr lang="en-US" sz="4400" b="1" dirty="0" err="1" smtClean="0">
                <a:latin typeface="Tahoma" pitchFamily="34" charset="0"/>
                <a:ea typeface="Tahoma" pitchFamily="34" charset="0"/>
                <a:cs typeface="Tahoma" pitchFamily="34" charset="0"/>
              </a:rPr>
              <a:t>OWOs</a:t>
            </a:r>
            <a:endParaRPr lang="en-US" sz="4400" b="1" dirty="0" smtClean="0">
              <a:latin typeface="Tahoma" pitchFamily="34" charset="0"/>
              <a:ea typeface="Tahoma" pitchFamily="34" charset="0"/>
              <a:cs typeface="Tahoma" pitchFamily="34" charset="0"/>
            </a:endParaRPr>
          </a:p>
          <a:p>
            <a:pPr marL="0" indent="0">
              <a:buNone/>
            </a:pPr>
            <a:r>
              <a:rPr lang="en-US" sz="4400" b="1" dirty="0" smtClean="0">
                <a:latin typeface="Tahoma" pitchFamily="34" charset="0"/>
                <a:ea typeface="Tahoma" pitchFamily="34" charset="0"/>
                <a:cs typeface="Tahoma" pitchFamily="34" charset="0"/>
              </a:rPr>
              <a:t>is mostly up to</a:t>
            </a:r>
          </a:p>
          <a:p>
            <a:pPr marL="0" indent="0">
              <a:buNone/>
            </a:pPr>
            <a:r>
              <a:rPr lang="en-US" sz="4400" b="1" dirty="0" smtClean="0">
                <a:latin typeface="Tahoma" pitchFamily="34" charset="0"/>
                <a:ea typeface="Tahoma" pitchFamily="34" charset="0"/>
                <a:cs typeface="Tahoma" pitchFamily="34" charset="0"/>
              </a:rPr>
              <a:t>its </a:t>
            </a:r>
            <a:r>
              <a:rPr lang="en-US" sz="4400" b="1" dirty="0" smtClean="0">
                <a:solidFill>
                  <a:srgbClr val="FF0000"/>
                </a:solidFill>
                <a:latin typeface="Tahoma" pitchFamily="34" charset="0"/>
                <a:ea typeface="Tahoma" pitchFamily="34" charset="0"/>
                <a:cs typeface="Tahoma" pitchFamily="34" charset="0"/>
              </a:rPr>
              <a:t>members</a:t>
            </a:r>
            <a:r>
              <a:rPr lang="en-US" sz="4000" b="1" dirty="0" smtClean="0">
                <a:latin typeface="Tahoma" pitchFamily="34" charset="0"/>
                <a:ea typeface="Tahoma" pitchFamily="34" charset="0"/>
                <a:cs typeface="Tahoma" pitchFamily="34" charset="0"/>
              </a:rPr>
              <a:t>. </a:t>
            </a:r>
            <a:endParaRPr lang="en-US" sz="40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5608" y="3581435"/>
            <a:ext cx="4533899" cy="3055848"/>
          </a:xfrm>
          <a:prstGeom prst="rect">
            <a:avLst/>
          </a:prstGeom>
        </p:spPr>
      </p:pic>
    </p:spTree>
    <p:extLst>
      <p:ext uri="{BB962C8B-B14F-4D97-AF65-F5344CB8AC3E}">
        <p14:creationId xmlns:p14="http://schemas.microsoft.com/office/powerpoint/2010/main" val="34615552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052"/>
            <a:ext cx="12192000" cy="6837947"/>
          </a:xfrm>
        </p:spPr>
        <p:txBody>
          <a:bodyPr>
            <a:noAutofit/>
          </a:bodyPr>
          <a:lstStyle/>
          <a:p>
            <a:pPr marL="0" indent="0" algn="ctr">
              <a:buNone/>
            </a:pPr>
            <a:r>
              <a:rPr lang="en-US" sz="3900" b="1" dirty="0" err="1" smtClean="0">
                <a:solidFill>
                  <a:srgbClr val="FF0000"/>
                </a:solidFill>
                <a:latin typeface="Tahoma" pitchFamily="34" charset="0"/>
                <a:ea typeface="Tahoma" pitchFamily="34" charset="0"/>
                <a:cs typeface="Tahoma" pitchFamily="34" charset="0"/>
              </a:rPr>
              <a:t>OWOs</a:t>
            </a:r>
            <a:r>
              <a:rPr lang="en-US" sz="3900" b="1" dirty="0" smtClean="0">
                <a:solidFill>
                  <a:srgbClr val="FF0000"/>
                </a:solidFill>
                <a:latin typeface="Tahoma" pitchFamily="34" charset="0"/>
                <a:ea typeface="Tahoma" pitchFamily="34" charset="0"/>
                <a:cs typeface="Tahoma" pitchFamily="34" charset="0"/>
              </a:rPr>
              <a:t> At Your Service</a:t>
            </a:r>
          </a:p>
          <a:p>
            <a:pPr marL="0" indent="0">
              <a:buNone/>
            </a:pPr>
            <a:r>
              <a:rPr lang="en-US" sz="3900" b="1" dirty="0" smtClean="0">
                <a:latin typeface="Tahoma" pitchFamily="34" charset="0"/>
                <a:ea typeface="Tahoma" pitchFamily="34" charset="0"/>
                <a:cs typeface="Tahoma" pitchFamily="34" charset="0"/>
              </a:rPr>
              <a:t>You have </a:t>
            </a:r>
            <a:r>
              <a:rPr lang="en-US" sz="3900" b="1" dirty="0" smtClean="0">
                <a:solidFill>
                  <a:srgbClr val="FF0000"/>
                </a:solidFill>
                <a:latin typeface="Tahoma" pitchFamily="34" charset="0"/>
                <a:ea typeface="Tahoma" pitchFamily="34" charset="0"/>
                <a:cs typeface="Tahoma" pitchFamily="34" charset="0"/>
              </a:rPr>
              <a:t>influence </a:t>
            </a:r>
            <a:r>
              <a:rPr lang="en-US" sz="3900" b="1" dirty="0" smtClean="0">
                <a:latin typeface="Tahoma" pitchFamily="34" charset="0"/>
                <a:ea typeface="Tahoma" pitchFamily="34" charset="0"/>
                <a:cs typeface="Tahoma" pitchFamily="34" charset="0"/>
              </a:rPr>
              <a:t>in your  </a:t>
            </a:r>
            <a:r>
              <a:rPr lang="en-US" sz="3900" b="1" dirty="0" err="1" smtClean="0">
                <a:latin typeface="Tahoma" pitchFamily="34" charset="0"/>
                <a:ea typeface="Tahoma" pitchFamily="34" charset="0"/>
                <a:cs typeface="Tahoma" pitchFamily="34" charset="0"/>
              </a:rPr>
              <a:t>OWO</a:t>
            </a:r>
            <a:r>
              <a:rPr lang="en-US" sz="3900" b="1" dirty="0" smtClean="0">
                <a:latin typeface="Tahoma" pitchFamily="34" charset="0"/>
                <a:ea typeface="Tahoma" pitchFamily="34" charset="0"/>
                <a:cs typeface="Tahoma" pitchFamily="34" charset="0"/>
              </a:rPr>
              <a:t>, especially if you have </a:t>
            </a:r>
            <a:r>
              <a:rPr lang="en-US" sz="3900" b="1" dirty="0" smtClean="0">
                <a:solidFill>
                  <a:srgbClr val="FF0000"/>
                </a:solidFill>
                <a:latin typeface="Tahoma" pitchFamily="34" charset="0"/>
                <a:ea typeface="Tahoma" pitchFamily="34" charset="0"/>
                <a:cs typeface="Tahoma" pitchFamily="34" charset="0"/>
              </a:rPr>
              <a:t>interpersonal &amp; leadership </a:t>
            </a:r>
            <a:r>
              <a:rPr lang="en-US" sz="3900" b="1" dirty="0" smtClean="0">
                <a:latin typeface="Tahoma" pitchFamily="34" charset="0"/>
                <a:ea typeface="Tahoma" pitchFamily="34" charset="0"/>
                <a:cs typeface="Tahoma" pitchFamily="34" charset="0"/>
              </a:rPr>
              <a:t>skills. Thus, you have </a:t>
            </a:r>
            <a:r>
              <a:rPr lang="en-US" sz="3900" b="1" dirty="0" smtClean="0">
                <a:solidFill>
                  <a:srgbClr val="FF0000"/>
                </a:solidFill>
                <a:latin typeface="Tahoma" pitchFamily="34" charset="0"/>
                <a:ea typeface="Tahoma" pitchFamily="34" charset="0"/>
                <a:cs typeface="Tahoma" pitchFamily="34" charset="0"/>
              </a:rPr>
              <a:t>more say </a:t>
            </a:r>
            <a:r>
              <a:rPr lang="en-US" sz="3900" b="1" dirty="0" smtClean="0">
                <a:latin typeface="Tahoma" pitchFamily="34" charset="0"/>
                <a:ea typeface="Tahoma" pitchFamily="34" charset="0"/>
                <a:cs typeface="Tahoma" pitchFamily="34" charset="0"/>
              </a:rPr>
              <a:t>about “things” that go on in your </a:t>
            </a:r>
            <a:r>
              <a:rPr lang="en-US" sz="3900" b="1" dirty="0" err="1" smtClean="0">
                <a:latin typeface="Tahoma" pitchFamily="34" charset="0"/>
                <a:ea typeface="Tahoma" pitchFamily="34" charset="0"/>
                <a:cs typeface="Tahoma" pitchFamily="34" charset="0"/>
              </a:rPr>
              <a:t>OWO</a:t>
            </a:r>
            <a:r>
              <a:rPr lang="en-US" sz="3900" b="1" dirty="0" smtClean="0">
                <a:latin typeface="Tahoma" pitchFamily="34" charset="0"/>
                <a:ea typeface="Tahoma" pitchFamily="34" charset="0"/>
                <a:cs typeface="Tahoma" pitchFamily="34" charset="0"/>
              </a:rPr>
              <a:t>: how work in done; co-worker attitudes &amp; morale; shaping professional goals and standards, etc.   </a:t>
            </a:r>
          </a:p>
          <a:p>
            <a:pPr marL="0" indent="0">
              <a:buNone/>
            </a:pPr>
            <a:r>
              <a:rPr lang="en-US" sz="3900" b="1" dirty="0" smtClean="0">
                <a:latin typeface="Tahoma" pitchFamily="34" charset="0"/>
                <a:ea typeface="Tahoma" pitchFamily="34" charset="0"/>
                <a:cs typeface="Tahoma" pitchFamily="34" charset="0"/>
              </a:rPr>
              <a:t>You also have a greater opportunity to </a:t>
            </a:r>
            <a:r>
              <a:rPr lang="en-US" sz="3900" b="1" dirty="0" smtClean="0">
                <a:solidFill>
                  <a:srgbClr val="FF0000"/>
                </a:solidFill>
                <a:latin typeface="Tahoma" pitchFamily="34" charset="0"/>
                <a:ea typeface="Tahoma" pitchFamily="34" charset="0"/>
                <a:cs typeface="Tahoma" pitchFamily="34" charset="0"/>
              </a:rPr>
              <a:t>use your own personal values &amp; ideals</a:t>
            </a:r>
            <a:r>
              <a:rPr lang="en-US" sz="3900" b="1" dirty="0" smtClean="0">
                <a:latin typeface="Tahoma" pitchFamily="34" charset="0"/>
                <a:ea typeface="Tahoma" pitchFamily="34" charset="0"/>
                <a:cs typeface="Tahoma" pitchFamily="34" charset="0"/>
              </a:rPr>
              <a:t> in many aspects of your work, especially being of genuine service to others &amp; neutralizing org amorality to some extent.</a:t>
            </a:r>
            <a:endParaRPr lang="en-US" sz="39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5309739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a:t>
            </a:r>
            <a:r>
              <a:rPr lang="en-US" sz="11500" b="1" dirty="0" smtClean="0">
                <a:latin typeface="Tahoma" panose="020B0604030504040204" pitchFamily="34" charset="0"/>
                <a:ea typeface="Tahoma" panose="020B0604030504040204" pitchFamily="34" charset="0"/>
                <a:cs typeface="Tahoma" panose="020B0604030504040204" pitchFamily="34" charset="0"/>
              </a:rPr>
              <a:t>32 </a:t>
            </a:r>
            <a:r>
              <a:rPr lang="en-US" sz="11500" b="1" dirty="0">
                <a:latin typeface="Tahoma" panose="020B0604030504040204" pitchFamily="34" charset="0"/>
                <a:ea typeface="Tahoma" panose="020B0604030504040204" pitchFamily="34" charset="0"/>
                <a:cs typeface="Tahoma" panose="020B0604030504040204" pitchFamily="34" charset="0"/>
              </a:rPr>
              <a:t>POWER </a:t>
            </a:r>
            <a:r>
              <a:rPr lang="en-US" sz="11500" b="1" dirty="0" smtClean="0">
                <a:latin typeface="Tahoma" panose="020B0604030504040204" pitchFamily="34" charset="0"/>
                <a:ea typeface="Tahoma" panose="020B0604030504040204" pitchFamily="34" charset="0"/>
                <a:cs typeface="Tahoma" panose="020B0604030504040204" pitchFamily="34" charset="0"/>
              </a:rPr>
              <a:t>&amp; INFUENCE</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3593488"/>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49382"/>
            <a:ext cx="12192000" cy="6608618"/>
          </a:xfrm>
        </p:spPr>
        <p:txBody>
          <a:bodyPr>
            <a:normAutofit/>
          </a:bodyPr>
          <a:lstStyle/>
          <a:p>
            <a:r>
              <a:rPr lang="en-US" sz="6600" b="1" dirty="0" smtClean="0">
                <a:latin typeface="Tahoma" panose="020B0604030504040204" pitchFamily="34" charset="0"/>
                <a:ea typeface="Tahoma" panose="020B0604030504040204" pitchFamily="34" charset="0"/>
                <a:cs typeface="Tahoma" panose="020B0604030504040204" pitchFamily="34" charset="0"/>
              </a:rPr>
              <a:t>Org-backing </a:t>
            </a:r>
            <a:r>
              <a:rPr lang="en-US" sz="6600" b="1" dirty="0">
                <a:latin typeface="Tahoma" panose="020B0604030504040204" pitchFamily="34" charset="0"/>
                <a:ea typeface="Tahoma" panose="020B0604030504040204" pitchFamily="34" charset="0"/>
                <a:cs typeface="Tahoma" panose="020B0604030504040204" pitchFamily="34" charset="0"/>
              </a:rPr>
              <a:t>vs. </a:t>
            </a:r>
            <a:endParaRPr lang="en-US" sz="6600" b="1" dirty="0" smtClean="0">
              <a:latin typeface="Tahoma" panose="020B0604030504040204" pitchFamily="34" charset="0"/>
              <a:ea typeface="Tahoma" panose="020B0604030504040204" pitchFamily="34" charset="0"/>
              <a:cs typeface="Tahoma" panose="020B0604030504040204" pitchFamily="34" charset="0"/>
            </a:endParaRPr>
          </a:p>
          <a:p>
            <a:r>
              <a:rPr lang="en-US" sz="6600" b="1" dirty="0" smtClean="0">
                <a:latin typeface="Tahoma" panose="020B0604030504040204" pitchFamily="34" charset="0"/>
                <a:ea typeface="Tahoma" panose="020B0604030504040204" pitchFamily="34" charset="0"/>
                <a:cs typeface="Tahoma" panose="020B0604030504040204" pitchFamily="34" charset="0"/>
              </a:rPr>
              <a:t>co-worker </a:t>
            </a:r>
            <a:r>
              <a:rPr lang="en-US" sz="6600" b="1" dirty="0">
                <a:latin typeface="Tahoma" panose="020B0604030504040204" pitchFamily="34" charset="0"/>
                <a:ea typeface="Tahoma" panose="020B0604030504040204" pitchFamily="34" charset="0"/>
                <a:cs typeface="Tahoma" panose="020B0604030504040204" pitchFamily="34" charset="0"/>
              </a:rPr>
              <a:t>backing</a:t>
            </a:r>
            <a:endParaRPr lang="en-US" sz="6600" dirty="0">
              <a:latin typeface="Tahoma" panose="020B0604030504040204" pitchFamily="34" charset="0"/>
              <a:ea typeface="Tahoma" panose="020B0604030504040204" pitchFamily="34" charset="0"/>
              <a:cs typeface="Tahoma" panose="020B0604030504040204" pitchFamily="34" charset="0"/>
            </a:endParaRP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0820" y="3046666"/>
            <a:ext cx="6701246" cy="3811334"/>
          </a:xfrm>
          <a:prstGeom prst="rect">
            <a:avLst/>
          </a:prstGeom>
        </p:spPr>
      </p:pic>
    </p:spTree>
    <p:extLst>
      <p:ext uri="{BB962C8B-B14F-4D97-AF65-F5344CB8AC3E}">
        <p14:creationId xmlns:p14="http://schemas.microsoft.com/office/powerpoint/2010/main" val="47426680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8000" b="1" dirty="0" smtClean="0">
                <a:solidFill>
                  <a:srgbClr val="FF0000"/>
                </a:solidFill>
                <a:latin typeface="Tahoma" pitchFamily="34" charset="0"/>
                <a:ea typeface="Tahoma" pitchFamily="34" charset="0"/>
                <a:cs typeface="Tahoma" pitchFamily="34" charset="0"/>
              </a:rPr>
              <a:t>Power</a:t>
            </a:r>
            <a:r>
              <a:rPr lang="en-US" sz="8000" b="1" dirty="0" smtClean="0">
                <a:latin typeface="Tahoma" pitchFamily="34" charset="0"/>
                <a:ea typeface="Tahoma" pitchFamily="34" charset="0"/>
                <a:cs typeface="Tahoma" pitchFamily="34" charset="0"/>
              </a:rPr>
              <a:t> = the “official” (org-backed &amp; controlled) </a:t>
            </a:r>
            <a:r>
              <a:rPr lang="en-US" sz="8000" b="1" dirty="0" smtClean="0">
                <a:solidFill>
                  <a:srgbClr val="FF0000"/>
                </a:solidFill>
                <a:latin typeface="Tahoma" pitchFamily="34" charset="0"/>
                <a:ea typeface="Tahoma" pitchFamily="34" charset="0"/>
                <a:cs typeface="Tahoma" pitchFamily="34" charset="0"/>
              </a:rPr>
              <a:t>right</a:t>
            </a:r>
            <a:r>
              <a:rPr lang="en-US" sz="8000" b="1" dirty="0" smtClean="0">
                <a:latin typeface="Tahoma" pitchFamily="34" charset="0"/>
                <a:ea typeface="Tahoma" pitchFamily="34" charset="0"/>
                <a:cs typeface="Tahoma" pitchFamily="34" charset="0"/>
              </a:rPr>
              <a:t> to assume designated org responsibilities &amp; </a:t>
            </a:r>
            <a:r>
              <a:rPr lang="en-US" sz="8000" b="1" dirty="0" smtClean="0">
                <a:solidFill>
                  <a:srgbClr val="FF0000"/>
                </a:solidFill>
                <a:latin typeface="Tahoma" pitchFamily="34" charset="0"/>
                <a:ea typeface="Tahoma" pitchFamily="34" charset="0"/>
                <a:cs typeface="Tahoma" pitchFamily="34" charset="0"/>
              </a:rPr>
              <a:t>order</a:t>
            </a:r>
            <a:r>
              <a:rPr lang="en-US" sz="8000" b="1" dirty="0" smtClean="0">
                <a:latin typeface="Tahoma" pitchFamily="34" charset="0"/>
                <a:ea typeface="Tahoma" pitchFamily="34" charset="0"/>
                <a:cs typeface="Tahoma" pitchFamily="34" charset="0"/>
              </a:rPr>
              <a:t> others to assist you</a:t>
            </a:r>
          </a:p>
        </p:txBody>
      </p:sp>
    </p:spTree>
    <p:extLst>
      <p:ext uri="{BB962C8B-B14F-4D97-AF65-F5344CB8AC3E}">
        <p14:creationId xmlns:p14="http://schemas.microsoft.com/office/powerpoint/2010/main" val="82724010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n-US" sz="6000" b="1" dirty="0" smtClean="0">
                <a:solidFill>
                  <a:srgbClr val="FF0000"/>
                </a:solidFill>
                <a:latin typeface="Tahoma" pitchFamily="34" charset="0"/>
                <a:ea typeface="Tahoma" pitchFamily="34" charset="0"/>
                <a:cs typeface="Tahoma" pitchFamily="34" charset="0"/>
              </a:rPr>
              <a:t>Influence</a:t>
            </a:r>
            <a:r>
              <a:rPr lang="en-US" sz="6000" b="1" dirty="0" smtClean="0">
                <a:latin typeface="Tahoma" pitchFamily="34" charset="0"/>
                <a:ea typeface="Tahoma" pitchFamily="34" charset="0"/>
                <a:cs typeface="Tahoma" pitchFamily="34" charset="0"/>
              </a:rPr>
              <a:t> = succeeding  informally (not backed by official org power) in getting others to cooperatively back an agenda.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6752" y="3429000"/>
            <a:ext cx="5232721" cy="2998694"/>
          </a:xfrm>
          <a:prstGeom prst="rect">
            <a:avLst/>
          </a:prstGeom>
        </p:spPr>
      </p:pic>
    </p:spTree>
    <p:extLst>
      <p:ext uri="{BB962C8B-B14F-4D97-AF65-F5344CB8AC3E}">
        <p14:creationId xmlns:p14="http://schemas.microsoft.com/office/powerpoint/2010/main" val="4271232537"/>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buFont typeface="Wingdings" panose="05000000000000000000" pitchFamily="2" charset="2"/>
              <a:buChar char="q"/>
            </a:pPr>
            <a:r>
              <a:rPr lang="en-US" sz="5200" b="1" dirty="0" smtClean="0">
                <a:latin typeface="Tahoma" pitchFamily="34" charset="0"/>
                <a:ea typeface="Tahoma" pitchFamily="34" charset="0"/>
                <a:cs typeface="Tahoma" pitchFamily="34" charset="0"/>
              </a:rPr>
              <a:t>Power makes things </a:t>
            </a:r>
            <a:r>
              <a:rPr lang="en-US" sz="5200" b="1" dirty="0" smtClean="0">
                <a:solidFill>
                  <a:srgbClr val="FF0000"/>
                </a:solidFill>
                <a:latin typeface="Tahoma" pitchFamily="34" charset="0"/>
                <a:ea typeface="Tahoma" pitchFamily="34" charset="0"/>
                <a:cs typeface="Tahoma" pitchFamily="34" charset="0"/>
              </a:rPr>
              <a:t>EZ to do</a:t>
            </a:r>
            <a:r>
              <a:rPr lang="en-US" sz="5200" b="1" dirty="0" smtClean="0">
                <a:latin typeface="Tahoma" pitchFamily="34" charset="0"/>
                <a:ea typeface="Tahoma" pitchFamily="34" charset="0"/>
                <a:cs typeface="Tahoma" pitchFamily="34" charset="0"/>
              </a:rPr>
              <a:t>,</a:t>
            </a:r>
            <a:r>
              <a:rPr lang="en-US" sz="5200" b="1" dirty="0" smtClean="0">
                <a:solidFill>
                  <a:srgbClr val="FF0000"/>
                </a:solidFill>
                <a:latin typeface="Tahoma" pitchFamily="34" charset="0"/>
                <a:ea typeface="Tahoma" pitchFamily="34" charset="0"/>
                <a:cs typeface="Tahoma" pitchFamily="34" charset="0"/>
              </a:rPr>
              <a:t> </a:t>
            </a:r>
            <a:r>
              <a:rPr lang="en-US" sz="5200" b="1" dirty="0" smtClean="0">
                <a:latin typeface="Tahoma" pitchFamily="34" charset="0"/>
                <a:ea typeface="Tahoma" pitchFamily="34" charset="0"/>
                <a:cs typeface="Tahoma" pitchFamily="34" charset="0"/>
              </a:rPr>
              <a:t>since you can order people around. However, it carries the high price of being </a:t>
            </a:r>
            <a:r>
              <a:rPr lang="en-US" sz="5200" b="1" dirty="0" smtClean="0">
                <a:solidFill>
                  <a:srgbClr val="FF0000"/>
                </a:solidFill>
                <a:latin typeface="Tahoma" pitchFamily="34" charset="0"/>
                <a:ea typeface="Tahoma" pitchFamily="34" charset="0"/>
                <a:cs typeface="Tahoma" pitchFamily="34" charset="0"/>
              </a:rPr>
              <a:t>personally accountable </a:t>
            </a:r>
            <a:r>
              <a:rPr lang="en-US" sz="5200" b="1" dirty="0" smtClean="0">
                <a:latin typeface="Tahoma" pitchFamily="34" charset="0"/>
                <a:ea typeface="Tahoma" pitchFamily="34" charset="0"/>
                <a:cs typeface="Tahoma" pitchFamily="34" charset="0"/>
              </a:rPr>
              <a:t>for the work of others. </a:t>
            </a:r>
          </a:p>
          <a:p>
            <a:pPr>
              <a:buFont typeface="Wingdings" panose="05000000000000000000" pitchFamily="2" charset="2"/>
              <a:buChar char="q"/>
            </a:pPr>
            <a:r>
              <a:rPr lang="en-US" sz="5200" b="1" dirty="0" smtClean="0">
                <a:latin typeface="Tahoma" pitchFamily="34" charset="0"/>
                <a:ea typeface="Tahoma" pitchFamily="34" charset="0"/>
                <a:cs typeface="Tahoma" pitchFamily="34" charset="0"/>
              </a:rPr>
              <a:t>Influence works only if co-workers </a:t>
            </a:r>
            <a:r>
              <a:rPr lang="en-US" sz="5200" b="1" dirty="0" smtClean="0">
                <a:solidFill>
                  <a:srgbClr val="FF0000"/>
                </a:solidFill>
                <a:latin typeface="Tahoma" pitchFamily="34" charset="0"/>
                <a:ea typeface="Tahoma" pitchFamily="34" charset="0"/>
                <a:cs typeface="Tahoma" pitchFamily="34" charset="0"/>
              </a:rPr>
              <a:t>voluntarily</a:t>
            </a:r>
            <a:r>
              <a:rPr lang="en-US" sz="5200" b="1" dirty="0" smtClean="0">
                <a:latin typeface="Tahoma" pitchFamily="34" charset="0"/>
                <a:ea typeface="Tahoma" pitchFamily="34" charset="0"/>
                <a:cs typeface="Tahoma" pitchFamily="34" charset="0"/>
              </a:rPr>
              <a:t> back you &amp; </a:t>
            </a:r>
            <a:r>
              <a:rPr lang="en-US" sz="5200" b="1" dirty="0" smtClean="0">
                <a:solidFill>
                  <a:srgbClr val="FF0000"/>
                </a:solidFill>
                <a:latin typeface="Tahoma" pitchFamily="34" charset="0"/>
                <a:ea typeface="Tahoma" pitchFamily="34" charset="0"/>
                <a:cs typeface="Tahoma" pitchFamily="34" charset="0"/>
              </a:rPr>
              <a:t>authentically</a:t>
            </a:r>
            <a:r>
              <a:rPr lang="en-US" sz="5200" b="1" dirty="0" smtClean="0">
                <a:latin typeface="Tahoma" pitchFamily="34" charset="0"/>
                <a:ea typeface="Tahoma" pitchFamily="34" charset="0"/>
                <a:cs typeface="Tahoma" pitchFamily="34" charset="0"/>
              </a:rPr>
              <a:t> believe in your agenda. </a:t>
            </a:r>
          </a:p>
        </p:txBody>
      </p:sp>
    </p:spTree>
    <p:extLst>
      <p:ext uri="{BB962C8B-B14F-4D97-AF65-F5344CB8AC3E}">
        <p14:creationId xmlns:p14="http://schemas.microsoft.com/office/powerpoint/2010/main" val="2610709863"/>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6600" b="1" dirty="0" smtClean="0">
                <a:latin typeface="Tahoma" pitchFamily="34" charset="0"/>
                <a:ea typeface="Tahoma" pitchFamily="34" charset="0"/>
                <a:cs typeface="Tahoma" pitchFamily="34" charset="0"/>
              </a:rPr>
              <a:t>The </a:t>
            </a:r>
            <a:r>
              <a:rPr lang="en-US" sz="6600" b="1" dirty="0">
                <a:latin typeface="Tahoma" pitchFamily="34" charset="0"/>
                <a:ea typeface="Tahoma" pitchFamily="34" charset="0"/>
                <a:cs typeface="Tahoma" pitchFamily="34" charset="0"/>
              </a:rPr>
              <a:t>more power you acquire over time, </a:t>
            </a:r>
            <a:r>
              <a:rPr lang="en-US" sz="6600" b="1" dirty="0" smtClean="0">
                <a:latin typeface="Tahoma" pitchFamily="34" charset="0"/>
                <a:ea typeface="Tahoma" pitchFamily="34" charset="0"/>
                <a:cs typeface="Tahoma" pitchFamily="34" charset="0"/>
              </a:rPr>
              <a:t>the more you must </a:t>
            </a:r>
          </a:p>
          <a:p>
            <a:pPr marL="0" indent="0">
              <a:buNone/>
            </a:pPr>
            <a:r>
              <a:rPr lang="en-US" sz="6600" b="1" dirty="0" smtClean="0">
                <a:solidFill>
                  <a:srgbClr val="FF0000"/>
                </a:solidFill>
                <a:latin typeface="Tahoma" pitchFamily="34" charset="0"/>
                <a:ea typeface="Tahoma" pitchFamily="34" charset="0"/>
                <a:cs typeface="Tahoma" pitchFamily="34" charset="0"/>
              </a:rPr>
              <a:t>USE-it-or-lose-it</a:t>
            </a:r>
            <a:r>
              <a:rPr lang="en-US" sz="5400" b="1" dirty="0" smtClean="0">
                <a:latin typeface="Tahoma" pitchFamily="34" charset="0"/>
                <a:ea typeface="Tahoma" pitchFamily="34" charset="0"/>
                <a:cs typeface="Tahoma" pitchFamily="34" charset="0"/>
              </a:rPr>
              <a:t>.</a:t>
            </a:r>
          </a:p>
          <a:p>
            <a:pPr marL="0" indent="0">
              <a:buNone/>
            </a:pPr>
            <a:r>
              <a:rPr lang="en-US" sz="5400" b="1" dirty="0">
                <a:latin typeface="Tahoma" pitchFamily="34" charset="0"/>
                <a:ea typeface="Tahoma" pitchFamily="34" charset="0"/>
                <a:cs typeface="Tahoma" pitchFamily="34" charset="0"/>
              </a:rPr>
              <a:t>The more you use power, the more competitive sources of power will be used </a:t>
            </a:r>
            <a:r>
              <a:rPr lang="en-US" sz="5400" b="1" dirty="0">
                <a:solidFill>
                  <a:srgbClr val="FF0000"/>
                </a:solidFill>
                <a:latin typeface="Tahoma" pitchFamily="34" charset="0"/>
                <a:ea typeface="Tahoma" pitchFamily="34" charset="0"/>
                <a:cs typeface="Tahoma" pitchFamily="34" charset="0"/>
              </a:rPr>
              <a:t>against </a:t>
            </a:r>
            <a:r>
              <a:rPr lang="en-US" sz="5400" b="1" dirty="0">
                <a:latin typeface="Tahoma" pitchFamily="34" charset="0"/>
                <a:ea typeface="Tahoma" pitchFamily="34" charset="0"/>
                <a:cs typeface="Tahoma" pitchFamily="34" charset="0"/>
              </a:rPr>
              <a:t>you.</a:t>
            </a:r>
            <a:r>
              <a:rPr lang="en-US" sz="5400" b="1" dirty="0">
                <a:solidFill>
                  <a:srgbClr val="0033CC"/>
                </a:solidFill>
                <a:latin typeface="Tahoma" pitchFamily="34" charset="0"/>
                <a:ea typeface="Tahoma" pitchFamily="34" charset="0"/>
                <a:cs typeface="Tahoma" pitchFamily="34" charset="0"/>
              </a:rPr>
              <a:t> </a:t>
            </a:r>
          </a:p>
          <a:p>
            <a:pPr marL="0" indent="0">
              <a:buNone/>
            </a:pPr>
            <a:endParaRPr lang="en-US" sz="4400" b="1" dirty="0">
              <a:latin typeface="Tahoma" pitchFamily="34" charset="0"/>
              <a:ea typeface="Tahoma" pitchFamily="34" charset="0"/>
              <a:cs typeface="Tahoma" pitchFamily="34" charset="0"/>
            </a:endParaRPr>
          </a:p>
          <a:p>
            <a:endParaRPr lang="en-US" sz="4200" b="1" dirty="0">
              <a:solidFill>
                <a:srgbClr val="7030A0"/>
              </a:solidFill>
              <a:latin typeface="Tahoma" pitchFamily="34" charset="0"/>
              <a:ea typeface="Tahoma" pitchFamily="34" charset="0"/>
              <a:cs typeface="Tahoma" pitchFamily="34" charset="0"/>
            </a:endParaRPr>
          </a:p>
          <a:p>
            <a:endParaRPr lang="en-US" sz="4200" b="1" dirty="0">
              <a:solidFill>
                <a:srgbClr val="663300"/>
              </a:solidFill>
              <a:latin typeface="Tahoma" pitchFamily="34" charset="0"/>
              <a:ea typeface="Tahoma" pitchFamily="34" charset="0"/>
              <a:cs typeface="Tahoma" pitchFamily="34" charset="0"/>
            </a:endParaRPr>
          </a:p>
          <a:p>
            <a:endParaRPr lang="en-US" sz="4200" b="1" dirty="0">
              <a:solidFill>
                <a:srgbClr val="008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8556828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400" b="1" dirty="0" smtClean="0">
                <a:latin typeface="Tahoma" pitchFamily="34" charset="0"/>
                <a:ea typeface="Tahoma" pitchFamily="34" charset="0"/>
                <a:cs typeface="Tahoma" pitchFamily="34" charset="0"/>
              </a:rPr>
              <a:t>The </a:t>
            </a:r>
            <a:r>
              <a:rPr lang="en-US" sz="4400" b="1" dirty="0" smtClean="0">
                <a:solidFill>
                  <a:srgbClr val="FF0000"/>
                </a:solidFill>
                <a:latin typeface="Tahoma" pitchFamily="34" charset="0"/>
                <a:ea typeface="Tahoma" pitchFamily="34" charset="0"/>
                <a:cs typeface="Tahoma" pitchFamily="34" charset="0"/>
              </a:rPr>
              <a:t>deeper </a:t>
            </a:r>
            <a:r>
              <a:rPr lang="en-US" sz="4400" b="1" dirty="0" smtClean="0">
                <a:latin typeface="Tahoma" pitchFamily="34" charset="0"/>
                <a:ea typeface="Tahoma" pitchFamily="34" charset="0"/>
                <a:cs typeface="Tahoma" pitchFamily="34" charset="0"/>
              </a:rPr>
              <a:t>you penetrate your org’s power center, the more </a:t>
            </a:r>
            <a:r>
              <a:rPr lang="en-US" sz="4400" b="1" dirty="0" smtClean="0">
                <a:solidFill>
                  <a:srgbClr val="FF0000"/>
                </a:solidFill>
                <a:latin typeface="Tahoma" pitchFamily="34" charset="0"/>
                <a:ea typeface="Tahoma" pitchFamily="34" charset="0"/>
                <a:cs typeface="Tahoma" pitchFamily="34" charset="0"/>
              </a:rPr>
              <a:t>dangerous</a:t>
            </a:r>
            <a:r>
              <a:rPr lang="en-US" sz="4400" b="1" dirty="0" smtClean="0">
                <a:latin typeface="Tahoma" pitchFamily="34" charset="0"/>
                <a:ea typeface="Tahoma" pitchFamily="34" charset="0"/>
                <a:cs typeface="Tahoma" pitchFamily="34" charset="0"/>
              </a:rPr>
              <a:t> </a:t>
            </a:r>
            <a:r>
              <a:rPr lang="en-US" sz="4400" b="1" dirty="0">
                <a:latin typeface="Tahoma" pitchFamily="34" charset="0"/>
                <a:ea typeface="Tahoma" pitchFamily="34" charset="0"/>
                <a:cs typeface="Tahoma" pitchFamily="34" charset="0"/>
              </a:rPr>
              <a:t>it </a:t>
            </a:r>
            <a:r>
              <a:rPr lang="en-US" sz="4400" b="1" dirty="0" smtClean="0">
                <a:latin typeface="Tahoma" pitchFamily="34" charset="0"/>
                <a:ea typeface="Tahoma" pitchFamily="34" charset="0"/>
                <a:cs typeface="Tahoma" pitchFamily="34" charset="0"/>
              </a:rPr>
              <a:t> potentially </a:t>
            </a:r>
            <a:r>
              <a:rPr lang="en-US" sz="4400" b="1" dirty="0">
                <a:latin typeface="Tahoma" pitchFamily="34" charset="0"/>
                <a:ea typeface="Tahoma" pitchFamily="34" charset="0"/>
                <a:cs typeface="Tahoma" pitchFamily="34" charset="0"/>
              </a:rPr>
              <a:t>becomes</a:t>
            </a:r>
            <a:r>
              <a:rPr lang="en-US" sz="4400" b="1" dirty="0" smtClean="0">
                <a:latin typeface="Tahoma" pitchFamily="34" charset="0"/>
                <a:ea typeface="Tahoma" pitchFamily="34" charset="0"/>
                <a:cs typeface="Tahoma" pitchFamily="34" charset="0"/>
              </a:rPr>
              <a:t>:</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Becoming aware of</a:t>
            </a:r>
          </a:p>
          <a:p>
            <a:pPr marL="0" indent="0">
              <a:buNone/>
            </a:pPr>
            <a:r>
              <a:rPr lang="en-US" sz="4400" b="1" dirty="0">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   power </a:t>
            </a:r>
            <a:r>
              <a:rPr lang="en-US" sz="4400" b="1" dirty="0" smtClean="0">
                <a:solidFill>
                  <a:srgbClr val="FF0000"/>
                </a:solidFill>
                <a:latin typeface="Tahoma" pitchFamily="34" charset="0"/>
                <a:ea typeface="Tahoma" pitchFamily="34" charset="0"/>
                <a:cs typeface="Tahoma" pitchFamily="34" charset="0"/>
              </a:rPr>
              <a:t>agendas</a:t>
            </a:r>
            <a:r>
              <a:rPr lang="en-US" sz="4400" b="1" dirty="0" smtClean="0">
                <a:latin typeface="Tahoma" pitchFamily="34" charset="0"/>
                <a:ea typeface="Tahoma" pitchFamily="34" charset="0"/>
                <a:cs typeface="Tahoma" pitchFamily="34" charset="0"/>
              </a:rPr>
              <a:t> you</a:t>
            </a:r>
          </a:p>
          <a:p>
            <a:pPr marL="0" indent="0">
              <a:buNone/>
            </a:pPr>
            <a:r>
              <a:rPr lang="en-US" sz="4400" b="1" dirty="0">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  were previously naïve</a:t>
            </a:r>
          </a:p>
          <a:p>
            <a:pPr marL="0" indent="0">
              <a:buNone/>
            </a:pPr>
            <a:r>
              <a:rPr lang="en-US" sz="4400" b="1" dirty="0">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  about.</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Stumbling into the cross-fire of political battles you must now </a:t>
            </a:r>
            <a:r>
              <a:rPr lang="en-US" sz="4400" b="1" dirty="0" smtClean="0">
                <a:solidFill>
                  <a:srgbClr val="FF0000"/>
                </a:solidFill>
                <a:latin typeface="Tahoma" pitchFamily="34" charset="0"/>
                <a:ea typeface="Tahoma" pitchFamily="34" charset="0"/>
                <a:cs typeface="Tahoma" pitchFamily="34" charset="0"/>
              </a:rPr>
              <a:t>take sides </a:t>
            </a:r>
            <a:r>
              <a:rPr lang="en-US" sz="4400" b="1" dirty="0" smtClean="0">
                <a:latin typeface="Tahoma" pitchFamily="34" charset="0"/>
                <a:ea typeface="Tahoma" pitchFamily="34" charset="0"/>
                <a:cs typeface="Tahoma" pitchFamily="34" charset="0"/>
              </a:rPr>
              <a:t>in.</a:t>
            </a:r>
            <a:endParaRPr lang="en-US" sz="3600" b="1" dirty="0">
              <a:latin typeface="Tahoma" pitchFamily="34" charset="0"/>
              <a:ea typeface="Tahoma" pitchFamily="34" charset="0"/>
              <a:cs typeface="Tahoma" pitchFamily="34" charset="0"/>
            </a:endParaRPr>
          </a:p>
          <a:p>
            <a:endParaRPr lang="en-US" sz="4200" b="1" dirty="0">
              <a:solidFill>
                <a:srgbClr val="7030A0"/>
              </a:solidFill>
              <a:latin typeface="Tahoma" pitchFamily="34" charset="0"/>
              <a:ea typeface="Tahoma" pitchFamily="34" charset="0"/>
              <a:cs typeface="Tahoma" pitchFamily="34" charset="0"/>
            </a:endParaRPr>
          </a:p>
          <a:p>
            <a:endParaRPr lang="en-US" sz="4200" b="1" dirty="0">
              <a:solidFill>
                <a:srgbClr val="663300"/>
              </a:solidFill>
              <a:latin typeface="Tahoma" pitchFamily="34" charset="0"/>
              <a:ea typeface="Tahoma" pitchFamily="34" charset="0"/>
              <a:cs typeface="Tahoma" pitchFamily="34" charset="0"/>
            </a:endParaRPr>
          </a:p>
          <a:p>
            <a:endParaRPr lang="en-US" sz="4200" b="1" dirty="0">
              <a:solidFill>
                <a:srgbClr val="0080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7396" y="1796144"/>
            <a:ext cx="3054117" cy="2364760"/>
          </a:xfrm>
          <a:prstGeom prst="rect">
            <a:avLst/>
          </a:prstGeom>
        </p:spPr>
      </p:pic>
    </p:spTree>
    <p:extLst>
      <p:ext uri="{BB962C8B-B14F-4D97-AF65-F5344CB8AC3E}">
        <p14:creationId xmlns:p14="http://schemas.microsoft.com/office/powerpoint/2010/main" val="2816149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0"/>
            <a:ext cx="12192000" cy="6858000"/>
          </a:xfrm>
        </p:spPr>
        <p:txBody>
          <a:bodyPr>
            <a:normAutofit/>
          </a:bodyPr>
          <a:lstStyle/>
          <a:p>
            <a:endParaRPr lang="en-US" sz="5400" b="1" dirty="0">
              <a:latin typeface="Tahoma" panose="020B0604030504040204" pitchFamily="34" charset="0"/>
              <a:ea typeface="Tahoma" panose="020B0604030504040204" pitchFamily="34" charset="0"/>
              <a:cs typeface="Tahoma" panose="020B0604030504040204" pitchFamily="34" charset="0"/>
              <a:hlinkClick r:id="rId2" action="ppaction://hlinkfile"/>
            </a:endParaRPr>
          </a:p>
          <a:p>
            <a:r>
              <a:rPr lang="en-US" sz="5400" b="1" dirty="0" smtClean="0">
                <a:latin typeface="Tahoma" panose="020B0604030504040204" pitchFamily="34" charset="0"/>
                <a:ea typeface="Tahoma" panose="020B0604030504040204" pitchFamily="34" charset="0"/>
                <a:cs typeface="Tahoma" panose="020B0604030504040204" pitchFamily="34" charset="0"/>
                <a:hlinkClick r:id="rId2" action="ppaction://hlinkfile"/>
              </a:rPr>
              <a:t>CLICK</a:t>
            </a:r>
            <a:r>
              <a:rPr lang="en-US" sz="5400" b="1" dirty="0" smtClean="0">
                <a:latin typeface="Tahoma" panose="020B0604030504040204" pitchFamily="34" charset="0"/>
                <a:ea typeface="Tahoma" panose="020B0604030504040204" pitchFamily="34" charset="0"/>
                <a:cs typeface="Tahoma" panose="020B0604030504040204" pitchFamily="34" charset="0"/>
              </a:rPr>
              <a:t> for</a:t>
            </a:r>
            <a:r>
              <a:rPr lang="en-US" sz="5400" b="1" dirty="0">
                <a:latin typeface="Tahoma" panose="020B0604030504040204" pitchFamily="34" charset="0"/>
                <a:ea typeface="Tahoma" panose="020B0604030504040204" pitchFamily="34" charset="0"/>
                <a:cs typeface="Tahoma" panose="020B0604030504040204" pitchFamily="34" charset="0"/>
              </a:rPr>
              <a:t> </a:t>
            </a:r>
            <a:r>
              <a:rPr lang="en-US" sz="5400" b="1" dirty="0" smtClean="0">
                <a:solidFill>
                  <a:srgbClr val="FF0000"/>
                </a:solidFill>
                <a:latin typeface="Algerian" panose="04020705040A02060702" pitchFamily="82" charset="0"/>
                <a:ea typeface="Tahoma" panose="020B0604030504040204" pitchFamily="34" charset="0"/>
                <a:cs typeface="Tahoma" panose="020B0604030504040204" pitchFamily="34" charset="0"/>
              </a:rPr>
              <a:t>amoral</a:t>
            </a:r>
            <a:r>
              <a:rPr lang="en-US" sz="5400" b="1" dirty="0" smtClean="0">
                <a:latin typeface="Tahoma" panose="020B0604030504040204" pitchFamily="34" charset="0"/>
                <a:ea typeface="Tahoma" panose="020B0604030504040204" pitchFamily="34" charset="0"/>
                <a:cs typeface="Tahoma" panose="020B0604030504040204" pitchFamily="34" charset="0"/>
              </a:rPr>
              <a:t> power moves</a:t>
            </a:r>
          </a:p>
          <a:p>
            <a:pPr algn="l"/>
            <a:endParaRPr lang="en-US" sz="5400" b="1" dirty="0" smtClean="0">
              <a:latin typeface="Tahoma" panose="020B0604030504040204" pitchFamily="34" charset="0"/>
              <a:ea typeface="Tahoma" panose="020B0604030504040204" pitchFamily="34" charset="0"/>
              <a:cs typeface="Tahoma" panose="020B0604030504040204" pitchFamily="34" charset="0"/>
            </a:endParaRPr>
          </a:p>
          <a:p>
            <a:pPr algn="l"/>
            <a:endParaRPr lang="en-US" sz="6000" b="1" dirty="0" smtClean="0">
              <a:latin typeface="Tahoma" panose="020B0604030504040204" pitchFamily="34" charset="0"/>
              <a:ea typeface="Tahoma" panose="020B0604030504040204" pitchFamily="34" charset="0"/>
              <a:cs typeface="Tahoma" panose="020B0604030504040204" pitchFamily="34" charset="0"/>
            </a:endParaRPr>
          </a:p>
          <a:p>
            <a:pPr algn="l"/>
            <a:endParaRPr lang="en-US" sz="6000" b="1" dirty="0" smtClean="0">
              <a:latin typeface="Tahoma" panose="020B0604030504040204" pitchFamily="34" charset="0"/>
              <a:ea typeface="Tahoma" panose="020B0604030504040204" pitchFamily="34" charset="0"/>
              <a:cs typeface="Tahoma" panose="020B0604030504040204" pitchFamily="34" charset="0"/>
            </a:endParaRPr>
          </a:p>
          <a:p>
            <a:r>
              <a:rPr lang="en-US" sz="5200" b="1" dirty="0" smtClean="0">
                <a:latin typeface="Tahoma" panose="020B0604030504040204" pitchFamily="34" charset="0"/>
                <a:ea typeface="Tahoma" panose="020B0604030504040204" pitchFamily="34" charset="0"/>
                <a:cs typeface="Tahoma" panose="020B0604030504040204" pitchFamily="34" charset="0"/>
              </a:rPr>
              <a:t>See topic #</a:t>
            </a:r>
            <a:r>
              <a:rPr lang="en-US" sz="5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31</a:t>
            </a:r>
            <a:r>
              <a:rPr lang="en-US" sz="5200" b="1" dirty="0" smtClean="0">
                <a:latin typeface="Tahoma" panose="020B0604030504040204" pitchFamily="34" charset="0"/>
                <a:ea typeface="Tahoma" panose="020B0604030504040204" pitchFamily="34" charset="0"/>
                <a:cs typeface="Tahoma" panose="020B0604030504040204" pitchFamily="34" charset="0"/>
              </a:rPr>
              <a:t> (“Org Within an Org”) below for perspective on dealing with amoral values in orgs</a:t>
            </a:r>
            <a:r>
              <a:rPr lang="en-US" sz="5800" b="1" dirty="0" smtClean="0">
                <a:latin typeface="Tahoma" panose="020B0604030504040204" pitchFamily="34" charset="0"/>
                <a:ea typeface="Tahoma" panose="020B0604030504040204" pitchFamily="34" charset="0"/>
                <a:cs typeface="Tahoma" panose="020B0604030504040204" pitchFamily="34" charset="0"/>
              </a:rPr>
              <a:t>. </a:t>
            </a:r>
          </a:p>
          <a:p>
            <a:pPr algn="l"/>
            <a:endParaRPr lang="en-US" sz="7200" b="1" dirty="0" smtClean="0">
              <a:latin typeface="Tahoma" panose="020B0604030504040204" pitchFamily="34" charset="0"/>
              <a:ea typeface="Tahoma" panose="020B0604030504040204" pitchFamily="34" charset="0"/>
              <a:cs typeface="Tahoma" panose="020B0604030504040204" pitchFamily="34" charset="0"/>
            </a:endParaRPr>
          </a:p>
          <a:p>
            <a:pPr algn="l"/>
            <a:endParaRPr lang="en-US" sz="7200" b="1" dirty="0" smtClean="0">
              <a:latin typeface="Tahoma" panose="020B0604030504040204" pitchFamily="34" charset="0"/>
              <a:ea typeface="Tahoma" panose="020B0604030504040204" pitchFamily="34" charset="0"/>
              <a:cs typeface="Tahoma" panose="020B0604030504040204" pitchFamily="34" charset="0"/>
            </a:endParaRPr>
          </a:p>
          <a:p>
            <a:endParaRPr lang="en-US" sz="7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77544"/>
            <a:ext cx="12192000" cy="1761929"/>
          </a:xfrm>
          <a:prstGeom prst="rect">
            <a:avLst/>
          </a:prstGeom>
        </p:spPr>
      </p:pic>
    </p:spTree>
    <p:extLst>
      <p:ext uri="{BB962C8B-B14F-4D97-AF65-F5344CB8AC3E}">
        <p14:creationId xmlns:p14="http://schemas.microsoft.com/office/powerpoint/2010/main" val="377505522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400" b="1" dirty="0" smtClean="0">
                <a:latin typeface="Tahoma" pitchFamily="34" charset="0"/>
                <a:ea typeface="Tahoma" pitchFamily="34" charset="0"/>
                <a:cs typeface="Tahoma" pitchFamily="34" charset="0"/>
              </a:rPr>
              <a:t>In your quest for power, you may </a:t>
            </a:r>
            <a:r>
              <a:rPr lang="en-US" sz="4400" b="1" dirty="0">
                <a:latin typeface="Tahoma" pitchFamily="34" charset="0"/>
                <a:ea typeface="Tahoma" pitchFamily="34" charset="0"/>
                <a:cs typeface="Tahoma" pitchFamily="34" charset="0"/>
              </a:rPr>
              <a:t>have </a:t>
            </a:r>
            <a:r>
              <a:rPr lang="en-US" sz="4400" b="1" dirty="0" smtClean="0">
                <a:latin typeface="Tahoma" pitchFamily="34" charset="0"/>
                <a:ea typeface="Tahoma" pitchFamily="34" charset="0"/>
                <a:cs typeface="Tahoma" pitchFamily="34" charset="0"/>
              </a:rPr>
              <a:t>to </a:t>
            </a:r>
            <a:r>
              <a:rPr lang="en-US" sz="4400" b="1" dirty="0" smtClean="0">
                <a:solidFill>
                  <a:srgbClr val="FF0000"/>
                </a:solidFill>
                <a:latin typeface="Tahoma" pitchFamily="34" charset="0"/>
                <a:ea typeface="Tahoma" pitchFamily="34" charset="0"/>
                <a:cs typeface="Tahoma" pitchFamily="34" charset="0"/>
              </a:rPr>
              <a:t>“look the other way” </a:t>
            </a:r>
            <a:r>
              <a:rPr lang="en-US" sz="4400" b="1" dirty="0" smtClean="0">
                <a:latin typeface="Tahoma" pitchFamily="34" charset="0"/>
                <a:ea typeface="Tahoma" pitchFamily="34" charset="0"/>
                <a:cs typeface="Tahoma" pitchFamily="34" charset="0"/>
              </a:rPr>
              <a:t>at exploitative or amoral practices of the </a:t>
            </a:r>
            <a:r>
              <a:rPr lang="en-US" sz="4400" b="1" dirty="0" err="1" smtClean="0">
                <a:latin typeface="Tahoma" pitchFamily="34" charset="0"/>
                <a:ea typeface="Tahoma" pitchFamily="34" charset="0"/>
                <a:cs typeface="Tahoma" pitchFamily="34" charset="0"/>
              </a:rPr>
              <a:t>powersaurs</a:t>
            </a:r>
            <a:r>
              <a:rPr lang="en-US" sz="4400" b="1" dirty="0" smtClean="0">
                <a:latin typeface="Tahoma" pitchFamily="34" charset="0"/>
                <a:ea typeface="Tahoma" pitchFamily="34" charset="0"/>
                <a:cs typeface="Tahoma" pitchFamily="34" charset="0"/>
              </a:rPr>
              <a:t>. </a:t>
            </a:r>
            <a:r>
              <a:rPr lang="en-US" sz="4400" b="1" dirty="0">
                <a:latin typeface="Tahoma" pitchFamily="34" charset="0"/>
                <a:ea typeface="Tahoma" pitchFamily="34" charset="0"/>
                <a:cs typeface="Tahoma" pitchFamily="34" charset="0"/>
              </a:rPr>
              <a:t>T</a:t>
            </a:r>
            <a:r>
              <a:rPr lang="en-US" sz="4400" b="1" dirty="0" smtClean="0">
                <a:latin typeface="Tahoma" pitchFamily="34" charset="0"/>
                <a:ea typeface="Tahoma" pitchFamily="34" charset="0"/>
                <a:cs typeface="Tahoma" pitchFamily="34" charset="0"/>
              </a:rPr>
              <a:t>o prove yourself a </a:t>
            </a:r>
            <a:r>
              <a:rPr lang="en-US" sz="4400" b="1" dirty="0" smtClean="0">
                <a:solidFill>
                  <a:srgbClr val="FF0000"/>
                </a:solidFill>
                <a:latin typeface="Tahoma" pitchFamily="34" charset="0"/>
                <a:ea typeface="Tahoma" pitchFamily="34" charset="0"/>
                <a:cs typeface="Tahoma" pitchFamily="34" charset="0"/>
              </a:rPr>
              <a:t>loyalist</a:t>
            </a:r>
            <a:r>
              <a:rPr lang="en-US" sz="4400" b="1" dirty="0" smtClean="0">
                <a:latin typeface="Tahoma" pitchFamily="34" charset="0"/>
                <a:ea typeface="Tahoma" pitchFamily="34" charset="0"/>
                <a:cs typeface="Tahoma" pitchFamily="34" charset="0"/>
              </a:rPr>
              <a:t>, you will have to support the </a:t>
            </a:r>
            <a:r>
              <a:rPr lang="en-US" sz="4400" b="1" dirty="0" smtClean="0">
                <a:solidFill>
                  <a:srgbClr val="FF0000"/>
                </a:solidFill>
                <a:latin typeface="Tahoma" pitchFamily="34" charset="0"/>
                <a:ea typeface="Tahoma" pitchFamily="34" charset="0"/>
                <a:cs typeface="Tahoma" pitchFamily="34" charset="0"/>
              </a:rPr>
              <a:t>“company line” </a:t>
            </a:r>
            <a:r>
              <a:rPr lang="en-US" sz="4400" b="1" dirty="0" smtClean="0">
                <a:latin typeface="Tahoma" pitchFamily="34" charset="0"/>
                <a:ea typeface="Tahoma" pitchFamily="34" charset="0"/>
                <a:cs typeface="Tahoma" pitchFamily="34" charset="0"/>
              </a:rPr>
              <a:t>at all times even when it involves </a:t>
            </a:r>
            <a:r>
              <a:rPr lang="en-US" sz="4400" b="1" dirty="0" smtClean="0">
                <a:solidFill>
                  <a:srgbClr val="FF0000"/>
                </a:solidFill>
                <a:latin typeface="Tahoma" pitchFamily="34" charset="0"/>
                <a:ea typeface="Tahoma" pitchFamily="34" charset="0"/>
                <a:cs typeface="Tahoma" pitchFamily="34" charset="0"/>
              </a:rPr>
              <a:t>“swamp” work</a:t>
            </a:r>
            <a:r>
              <a:rPr lang="en-US" sz="4400" b="1" dirty="0" smtClean="0">
                <a:latin typeface="Tahoma" pitchFamily="34" charset="0"/>
                <a:ea typeface="Tahoma" pitchFamily="34" charset="0"/>
                <a:cs typeface="Tahoma" pitchFamily="34" charset="0"/>
              </a:rPr>
              <a:t> (dealing with snakes &amp; alligators). </a:t>
            </a:r>
            <a:r>
              <a:rPr lang="en-US" sz="4400" b="1" dirty="0">
                <a:latin typeface="Tahoma" pitchFamily="34" charset="0"/>
                <a:ea typeface="Tahoma" pitchFamily="34" charset="0"/>
                <a:cs typeface="Tahoma" pitchFamily="34" charset="0"/>
              </a:rPr>
              <a:t>With some administrators, your career status is based on how much you help them advance their own self-agenda--help them move </a:t>
            </a:r>
            <a:r>
              <a:rPr lang="en-US" sz="4400" b="1" dirty="0">
                <a:solidFill>
                  <a:srgbClr val="FF0000"/>
                </a:solidFill>
                <a:latin typeface="Tahoma" pitchFamily="34" charset="0"/>
                <a:ea typeface="Tahoma" pitchFamily="34" charset="0"/>
                <a:cs typeface="Tahoma" pitchFamily="34" charset="0"/>
              </a:rPr>
              <a:t>up</a:t>
            </a:r>
            <a:r>
              <a:rPr lang="en-US" sz="4400" b="1" dirty="0">
                <a:latin typeface="Tahoma" pitchFamily="34" charset="0"/>
                <a:ea typeface="Tahoma" pitchFamily="34" charset="0"/>
                <a:cs typeface="Tahoma" pitchFamily="34" charset="0"/>
              </a:rPr>
              <a:t> or you move </a:t>
            </a:r>
            <a:r>
              <a:rPr lang="en-US" sz="4400" b="1" dirty="0">
                <a:solidFill>
                  <a:srgbClr val="FF0000"/>
                </a:solidFill>
                <a:latin typeface="Tahoma" pitchFamily="34" charset="0"/>
                <a:ea typeface="Tahoma" pitchFamily="34" charset="0"/>
                <a:cs typeface="Tahoma" pitchFamily="34" charset="0"/>
              </a:rPr>
              <a:t>out</a:t>
            </a:r>
            <a:r>
              <a:rPr lang="en-US" sz="4400" b="1" dirty="0">
                <a:latin typeface="Tahoma" pitchFamily="34" charset="0"/>
                <a:ea typeface="Tahoma" pitchFamily="34" charset="0"/>
                <a:cs typeface="Tahoma" pitchFamily="34" charset="0"/>
              </a:rPr>
              <a:t>.</a:t>
            </a:r>
          </a:p>
          <a:p>
            <a:pPr marL="0" indent="0">
              <a:buNone/>
            </a:pPr>
            <a:endParaRPr lang="en-US" sz="4400" b="1" dirty="0">
              <a:latin typeface="Tahoma" pitchFamily="34" charset="0"/>
              <a:ea typeface="Tahoma" pitchFamily="34" charset="0"/>
              <a:cs typeface="Tahoma" pitchFamily="34" charset="0"/>
            </a:endParaRPr>
          </a:p>
          <a:p>
            <a:pPr marL="0" indent="0">
              <a:buNone/>
            </a:pPr>
            <a:endParaRPr lang="en-US" sz="4400" b="1" dirty="0">
              <a:latin typeface="Tahoma" pitchFamily="34" charset="0"/>
              <a:ea typeface="Tahoma" pitchFamily="34" charset="0"/>
              <a:cs typeface="Tahoma" pitchFamily="34" charset="0"/>
            </a:endParaRPr>
          </a:p>
          <a:p>
            <a:endParaRPr lang="en-US" sz="4200" b="1" dirty="0">
              <a:solidFill>
                <a:srgbClr val="7030A0"/>
              </a:solidFill>
              <a:latin typeface="Tahoma" pitchFamily="34" charset="0"/>
              <a:ea typeface="Tahoma" pitchFamily="34" charset="0"/>
              <a:cs typeface="Tahoma" pitchFamily="34" charset="0"/>
            </a:endParaRPr>
          </a:p>
          <a:p>
            <a:endParaRPr lang="en-US" sz="4200" b="1" dirty="0">
              <a:solidFill>
                <a:srgbClr val="663300"/>
              </a:solidFill>
              <a:latin typeface="Tahoma" pitchFamily="34" charset="0"/>
              <a:ea typeface="Tahoma" pitchFamily="34" charset="0"/>
              <a:cs typeface="Tahoma" pitchFamily="34" charset="0"/>
            </a:endParaRPr>
          </a:p>
          <a:p>
            <a:endParaRPr lang="en-US" sz="4200" b="1" dirty="0">
              <a:solidFill>
                <a:srgbClr val="008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6283195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Autofit/>
          </a:bodyPr>
          <a:lstStyle/>
          <a:p>
            <a:pPr marL="0" indent="0" algn="ctr">
              <a:buNone/>
            </a:pPr>
            <a:r>
              <a:rPr lang="en-US" sz="6000" b="1" dirty="0" smtClean="0">
                <a:latin typeface="Tahoma" pitchFamily="34" charset="0"/>
                <a:ea typeface="Tahoma" pitchFamily="34" charset="0"/>
                <a:cs typeface="Tahoma" pitchFamily="34" charset="0"/>
              </a:rPr>
              <a:t>The </a:t>
            </a:r>
            <a:r>
              <a:rPr lang="en-US" sz="6000" b="1" dirty="0">
                <a:latin typeface="Tahoma" pitchFamily="34" charset="0"/>
                <a:ea typeface="Tahoma" pitchFamily="34" charset="0"/>
                <a:cs typeface="Tahoma" pitchFamily="34" charset="0"/>
              </a:rPr>
              <a:t>more you </a:t>
            </a:r>
            <a:r>
              <a:rPr lang="en-US" sz="6000" b="1" dirty="0" smtClean="0">
                <a:latin typeface="Tahoma" pitchFamily="34" charset="0"/>
                <a:ea typeface="Tahoma" pitchFamily="34" charset="0"/>
                <a:cs typeface="Tahoma" pitchFamily="34" charset="0"/>
              </a:rPr>
              <a:t>use positive </a:t>
            </a:r>
            <a:r>
              <a:rPr lang="en-US" sz="6000" b="1" dirty="0">
                <a:latin typeface="Tahoma" pitchFamily="34" charset="0"/>
                <a:ea typeface="Tahoma" pitchFamily="34" charset="0"/>
                <a:cs typeface="Tahoma" pitchFamily="34" charset="0"/>
              </a:rPr>
              <a:t>influence, the more </a:t>
            </a:r>
            <a:r>
              <a:rPr lang="en-US" sz="6000" b="1" dirty="0" smtClean="0">
                <a:latin typeface="Tahoma" pitchFamily="34" charset="0"/>
                <a:ea typeface="Tahoma" pitchFamily="34" charset="0"/>
                <a:cs typeface="Tahoma" pitchFamily="34" charset="0"/>
              </a:rPr>
              <a:t>co-workers </a:t>
            </a:r>
            <a:r>
              <a:rPr lang="en-US" sz="6000" b="1" dirty="0">
                <a:latin typeface="Tahoma" pitchFamily="34" charset="0"/>
                <a:ea typeface="Tahoma" pitchFamily="34" charset="0"/>
                <a:cs typeface="Tahoma" pitchFamily="34" charset="0"/>
              </a:rPr>
              <a:t>might </a:t>
            </a:r>
            <a:r>
              <a:rPr lang="en-US" sz="6000" b="1" dirty="0" smtClean="0">
                <a:solidFill>
                  <a:srgbClr val="FF0000"/>
                </a:solidFill>
                <a:latin typeface="Tahoma" pitchFamily="34" charset="0"/>
                <a:ea typeface="Tahoma" pitchFamily="34" charset="0"/>
                <a:cs typeface="Tahoma" pitchFamily="34" charset="0"/>
              </a:rPr>
              <a:t>support </a:t>
            </a:r>
            <a:r>
              <a:rPr lang="en-US" sz="6000" b="1" dirty="0">
                <a:latin typeface="Tahoma" pitchFamily="34" charset="0"/>
                <a:ea typeface="Tahoma" pitchFamily="34" charset="0"/>
                <a:cs typeface="Tahoma" pitchFamily="34" charset="0"/>
              </a:rPr>
              <a:t>you.</a:t>
            </a:r>
            <a:r>
              <a:rPr lang="en-US" sz="6000" b="1" dirty="0">
                <a:solidFill>
                  <a:srgbClr val="0033CC"/>
                </a:solidFill>
                <a:latin typeface="Tahoma" pitchFamily="34" charset="0"/>
                <a:ea typeface="Tahoma" pitchFamily="34" charset="0"/>
                <a:cs typeface="Tahoma" pitchFamily="34" charset="0"/>
              </a:rPr>
              <a:t> </a:t>
            </a:r>
          </a:p>
          <a:p>
            <a:endParaRPr lang="en-US" sz="4300" b="1" dirty="0">
              <a:solidFill>
                <a:srgbClr val="008000"/>
              </a:solidFill>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464" y="3037113"/>
            <a:ext cx="4933072" cy="3090148"/>
          </a:xfrm>
          <a:prstGeom prst="rect">
            <a:avLst/>
          </a:prstGeom>
        </p:spPr>
      </p:pic>
    </p:spTree>
    <p:extLst>
      <p:ext uri="{BB962C8B-B14F-4D97-AF65-F5344CB8AC3E}">
        <p14:creationId xmlns:p14="http://schemas.microsoft.com/office/powerpoint/2010/main" val="105539662"/>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5400" b="1" dirty="0">
                <a:latin typeface="Tahoma" pitchFamily="34" charset="0"/>
                <a:ea typeface="Tahoma" pitchFamily="34" charset="0"/>
                <a:cs typeface="Tahoma" pitchFamily="34" charset="0"/>
              </a:rPr>
              <a:t>The potential for influence is greatest in the heat of the moment of </a:t>
            </a:r>
            <a:r>
              <a:rPr lang="en-US" sz="5400" b="1" dirty="0">
                <a:solidFill>
                  <a:srgbClr val="FF0000"/>
                </a:solidFill>
                <a:latin typeface="Tahoma" pitchFamily="34" charset="0"/>
                <a:ea typeface="Tahoma" pitchFamily="34" charset="0"/>
                <a:cs typeface="Tahoma" pitchFamily="34" charset="0"/>
              </a:rPr>
              <a:t>human engagement</a:t>
            </a:r>
            <a:r>
              <a:rPr lang="en-US" sz="5400" b="1" dirty="0">
                <a:latin typeface="Tahoma" pitchFamily="34" charset="0"/>
                <a:ea typeface="Tahoma" pitchFamily="34" charset="0"/>
                <a:cs typeface="Tahoma" pitchFamily="34" charset="0"/>
              </a:rPr>
              <a:t>: interpersonal productivity + genuine emotion.  Make your </a:t>
            </a:r>
            <a:r>
              <a:rPr lang="en-US" sz="5400" b="1" dirty="0" smtClean="0">
                <a:latin typeface="Tahoma" pitchFamily="34" charset="0"/>
                <a:ea typeface="Tahoma" pitchFamily="34" charset="0"/>
                <a:cs typeface="Tahoma" pitchFamily="34" charset="0"/>
              </a:rPr>
              <a:t>move </a:t>
            </a:r>
            <a:r>
              <a:rPr lang="en-US" sz="5400" b="1" dirty="0">
                <a:latin typeface="Tahoma" pitchFamily="34" charset="0"/>
                <a:ea typeface="Tahoma" pitchFamily="34" charset="0"/>
                <a:cs typeface="Tahoma" pitchFamily="34" charset="0"/>
              </a:rPr>
              <a:t>when </a:t>
            </a:r>
            <a:r>
              <a:rPr lang="en-US" sz="5400" b="1" dirty="0" smtClean="0">
                <a:latin typeface="Tahoma" pitchFamily="34" charset="0"/>
                <a:ea typeface="Tahoma" pitchFamily="34" charset="0"/>
                <a:cs typeface="Tahoma" pitchFamily="34" charset="0"/>
              </a:rPr>
              <a:t>participants first envision the potential </a:t>
            </a:r>
            <a:r>
              <a:rPr lang="en-US" sz="5400" b="1" dirty="0" smtClean="0">
                <a:solidFill>
                  <a:srgbClr val="FF0000"/>
                </a:solidFill>
                <a:latin typeface="Tahoma" pitchFamily="34" charset="0"/>
                <a:ea typeface="Tahoma" pitchFamily="34" charset="0"/>
                <a:cs typeface="Tahoma" pitchFamily="34" charset="0"/>
              </a:rPr>
              <a:t>pay-offs </a:t>
            </a:r>
            <a:r>
              <a:rPr lang="en-US" sz="5400" b="1" dirty="0" smtClean="0">
                <a:latin typeface="Tahoma" pitchFamily="34" charset="0"/>
                <a:ea typeface="Tahoma" pitchFamily="34" charset="0"/>
                <a:cs typeface="Tahoma" pitchFamily="34" charset="0"/>
              </a:rPr>
              <a:t>of your idea for both CONs &amp; for themselves. </a:t>
            </a:r>
            <a:endParaRPr lang="en-US" sz="4800" b="1" dirty="0" smtClean="0">
              <a:solidFill>
                <a:srgbClr val="FF0000"/>
              </a:solidFill>
              <a:latin typeface="Tahoma" pitchFamily="34" charset="0"/>
              <a:ea typeface="Tahoma" pitchFamily="34" charset="0"/>
              <a:cs typeface="Tahoma" pitchFamily="34" charset="0"/>
            </a:endParaRPr>
          </a:p>
          <a:p>
            <a:endParaRPr lang="en-US" sz="4800" b="1" dirty="0">
              <a:solidFill>
                <a:srgbClr val="008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9528439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2505"/>
            <a:ext cx="12192000" cy="6689558"/>
          </a:xfrm>
        </p:spPr>
        <p:txBody>
          <a:bodyPr>
            <a:normAutofit/>
          </a:bodyPr>
          <a:lstStyle/>
          <a:p>
            <a:r>
              <a:rPr lang="en-US" sz="43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WANT POSITIVE INFLUENCE?</a:t>
            </a:r>
          </a:p>
          <a:p>
            <a:pPr marL="685800" indent="-685800" algn="l">
              <a:buFont typeface="Wingdings" panose="05000000000000000000" pitchFamily="2" charset="2"/>
              <a:buChar char="q"/>
            </a:pPr>
            <a:r>
              <a:rPr lang="en-US" sz="5400" b="1" dirty="0" smtClean="0">
                <a:latin typeface="Tahoma" panose="020B0604030504040204" pitchFamily="34" charset="0"/>
                <a:ea typeface="Tahoma" panose="020B0604030504040204" pitchFamily="34" charset="0"/>
                <a:cs typeface="Tahoma" panose="020B0604030504040204" pitchFamily="34" charset="0"/>
              </a:rPr>
              <a:t>Be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authentic </a:t>
            </a:r>
            <a:r>
              <a:rPr lang="en-US" sz="5400" b="1" dirty="0" smtClean="0">
                <a:latin typeface="Tahoma" panose="020B0604030504040204" pitchFamily="34" charset="0"/>
                <a:ea typeface="Tahoma" panose="020B0604030504040204" pitchFamily="34" charset="0"/>
                <a:cs typeface="Tahoma" panose="020B0604030504040204" pitchFamily="34" charset="0"/>
              </a:rPr>
              <a:t>(telling the truth &amp; what co-workers need to know).</a:t>
            </a:r>
            <a:endPar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685800" indent="-685800" algn="l">
              <a:buFont typeface="Wingdings" panose="05000000000000000000" pitchFamily="2" charset="2"/>
              <a:buChar char="q"/>
            </a:pPr>
            <a:r>
              <a:rPr lang="en-US" sz="5400" b="1" dirty="0" smtClean="0">
                <a:latin typeface="Tahoma" panose="020B0604030504040204" pitchFamily="34" charset="0"/>
                <a:ea typeface="Tahoma" panose="020B0604030504040204" pitchFamily="34" charset="0"/>
                <a:cs typeface="Tahoma" panose="020B0604030504040204" pitchFamily="34" charset="0"/>
              </a:rPr>
              <a:t>Develop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personalized</a:t>
            </a:r>
            <a:r>
              <a:rPr lang="en-US" sz="5400" b="1" dirty="0" smtClean="0">
                <a:latin typeface="Tahoma" panose="020B0604030504040204" pitchFamily="34" charset="0"/>
                <a:ea typeface="Tahoma" panose="020B0604030504040204" pitchFamily="34" charset="0"/>
                <a:cs typeface="Tahoma" panose="020B0604030504040204" pitchFamily="34" charset="0"/>
              </a:rPr>
              <a:t> relationships within your OWO.</a:t>
            </a:r>
          </a:p>
          <a:p>
            <a:pPr marL="685800" indent="-685800" algn="l">
              <a:buFont typeface="Wingdings" panose="05000000000000000000" pitchFamily="2" charset="2"/>
              <a:buChar char="q"/>
            </a:pPr>
            <a:r>
              <a:rPr lang="en-US" sz="5400" b="1" dirty="0" smtClean="0">
                <a:latin typeface="Tahoma" panose="020B0604030504040204" pitchFamily="34" charset="0"/>
                <a:ea typeface="Tahoma" panose="020B0604030504040204" pitchFamily="34" charset="0"/>
                <a:cs typeface="Tahoma" panose="020B0604030504040204" pitchFamily="34" charset="0"/>
              </a:rPr>
              <a:t>Focus on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WE</a:t>
            </a:r>
            <a:r>
              <a:rPr lang="en-US" sz="5400" b="1" dirty="0" smtClean="0">
                <a:latin typeface="Tahoma" panose="020B0604030504040204" pitchFamily="34" charset="0"/>
                <a:ea typeface="Tahoma" panose="020B0604030504040204" pitchFamily="34" charset="0"/>
                <a:cs typeface="Tahoma" panose="020B0604030504040204" pitchFamily="34" charset="0"/>
              </a:rPr>
              <a:t>, especially CONs</a:t>
            </a:r>
          </a:p>
          <a:p>
            <a:pPr marL="685800" indent="-685800" algn="l">
              <a:buFont typeface="Wingdings" panose="05000000000000000000" pitchFamily="2" charset="2"/>
              <a:buChar char="q"/>
            </a:pP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Give credit </a:t>
            </a:r>
            <a:r>
              <a:rPr lang="en-US" sz="5400" b="1" dirty="0" smtClean="0">
                <a:latin typeface="Tahoma" panose="020B0604030504040204" pitchFamily="34" charset="0"/>
                <a:ea typeface="Tahoma" panose="020B0604030504040204" pitchFamily="34" charset="0"/>
                <a:cs typeface="Tahoma" panose="020B0604030504040204" pitchFamily="34" charset="0"/>
              </a:rPr>
              <a:t>instead of taking credit. </a:t>
            </a:r>
          </a:p>
          <a:p>
            <a:pPr marL="685800" indent="-685800" algn="l">
              <a:buFont typeface="Wingdings" panose="05000000000000000000" pitchFamily="2" charset="2"/>
              <a:buChar char="q"/>
            </a:pPr>
            <a:endParaRPr lang="en-US" sz="5400" b="1" dirty="0" smtClean="0">
              <a:latin typeface="Tahoma" panose="020B0604030504040204" pitchFamily="34" charset="0"/>
              <a:ea typeface="Tahoma" panose="020B0604030504040204" pitchFamily="34" charset="0"/>
              <a:cs typeface="Tahoma" panose="020B0604030504040204" pitchFamily="34" charset="0"/>
            </a:endParaRPr>
          </a:p>
          <a:p>
            <a:pPr algn="l"/>
            <a:endParaRPr lang="en-US" sz="5100" b="1" dirty="0" smtClean="0">
              <a:latin typeface="Tahoma" panose="020B0604030504040204" pitchFamily="34" charset="0"/>
              <a:ea typeface="Tahoma" panose="020B0604030504040204" pitchFamily="34" charset="0"/>
              <a:cs typeface="Tahoma" panose="020B0604030504040204" pitchFamily="34" charset="0"/>
            </a:endParaRPr>
          </a:p>
          <a:p>
            <a:pPr marL="742950" indent="-742950" algn="l">
              <a:buFont typeface="Arial" panose="020B0604020202020204" pitchFamily="34" charset="0"/>
              <a:buChar char="•"/>
            </a:pPr>
            <a:endParaRPr lang="en-US" sz="5100" b="1" dirty="0" smtClean="0">
              <a:latin typeface="Tahoma" panose="020B0604030504040204" pitchFamily="34" charset="0"/>
              <a:ea typeface="Tahoma" panose="020B0604030504040204" pitchFamily="34" charset="0"/>
              <a:cs typeface="Tahoma" panose="020B0604030504040204" pitchFamily="34" charset="0"/>
            </a:endParaRPr>
          </a:p>
          <a:p>
            <a:pPr marL="742950" indent="-742950" algn="l">
              <a:buFont typeface="Arial" panose="020B0604020202020204" pitchFamily="34" charset="0"/>
              <a:buChar char="•"/>
            </a:pPr>
            <a:endParaRPr lang="en-US" sz="5100" b="1" dirty="0" smtClean="0">
              <a:latin typeface="Tahoma" panose="020B0604030504040204" pitchFamily="34" charset="0"/>
              <a:ea typeface="Tahoma" panose="020B0604030504040204" pitchFamily="34" charset="0"/>
              <a:cs typeface="Tahoma" panose="020B0604030504040204" pitchFamily="34" charset="0"/>
            </a:endParaRPr>
          </a:p>
          <a:p>
            <a:pPr marL="742950" indent="-742950" algn="l">
              <a:buFont typeface="Arial" panose="020B0604020202020204" pitchFamily="34" charset="0"/>
              <a:buChar char="•"/>
            </a:pPr>
            <a:endParaRPr lang="en-US" sz="5000" b="1" dirty="0" smtClean="0">
              <a:latin typeface="Tahoma" panose="020B0604030504040204" pitchFamily="34" charset="0"/>
              <a:ea typeface="Tahoma" panose="020B0604030504040204" pitchFamily="34" charset="0"/>
              <a:cs typeface="Tahoma" panose="020B0604030504040204" pitchFamily="34" charset="0"/>
            </a:endParaRPr>
          </a:p>
          <a:p>
            <a:pPr marL="742950" indent="-742950" algn="l">
              <a:buFont typeface="Arial" panose="020B0604020202020204" pitchFamily="34" charset="0"/>
              <a:buChar char="•"/>
            </a:pPr>
            <a:endParaRPr lang="en-US" sz="5000" b="1" dirty="0" smtClean="0">
              <a:latin typeface="Tahoma" panose="020B0604030504040204" pitchFamily="34" charset="0"/>
              <a:ea typeface="Tahoma" panose="020B0604030504040204" pitchFamily="34" charset="0"/>
              <a:cs typeface="Tahoma" panose="020B0604030504040204" pitchFamily="34" charset="0"/>
            </a:endParaRPr>
          </a:p>
          <a:p>
            <a:pPr marL="742950" indent="-742950" algn="l">
              <a:buFont typeface="Arial" panose="020B0604020202020204" pitchFamily="34" charset="0"/>
              <a:buChar char="•"/>
            </a:pPr>
            <a:endParaRPr lang="en-US" sz="3600" b="1" dirty="0">
              <a:latin typeface="Tahoma" panose="020B0604030504040204" pitchFamily="34" charset="0"/>
              <a:ea typeface="Tahoma" panose="020B0604030504040204" pitchFamily="34" charset="0"/>
              <a:cs typeface="Tahoma" panose="020B0604030504040204" pitchFamily="34" charset="0"/>
            </a:endParaRPr>
          </a:p>
          <a:p>
            <a:pPr marL="571500" indent="-571500" algn="l">
              <a:buFont typeface="Arial" panose="020B0604020202020204" pitchFamily="34" charset="0"/>
              <a:buChar char="•"/>
            </a:pPr>
            <a:endPar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571500" indent="-571500" algn="l">
              <a:buFont typeface="Arial" panose="020B0604020202020204" pitchFamily="34" charset="0"/>
              <a:buChar char="•"/>
            </a:pPr>
            <a:endParaRPr lang="en-US" sz="5400" b="1" dirty="0">
              <a:latin typeface="Tahoma" panose="020B0604030504040204" pitchFamily="34" charset="0"/>
              <a:ea typeface="Tahoma" panose="020B0604030504040204" pitchFamily="34" charset="0"/>
              <a:cs typeface="Tahoma" panose="020B0604030504040204" pitchFamily="34" charset="0"/>
            </a:endParaRPr>
          </a:p>
          <a:p>
            <a:pPr marL="571500" indent="-571500" algn="l">
              <a:buFont typeface="Arial" panose="020B0604020202020204" pitchFamily="34" charset="0"/>
              <a:buChar char="•"/>
            </a:pPr>
            <a:endParaRPr lang="en-US" sz="4400" b="1" dirty="0">
              <a:latin typeface="Tahoma" panose="020B0604030504040204" pitchFamily="34" charset="0"/>
              <a:ea typeface="Tahoma" panose="020B0604030504040204" pitchFamily="34" charset="0"/>
              <a:cs typeface="Tahoma" panose="020B0604030504040204" pitchFamily="34" charset="0"/>
            </a:endParaRPr>
          </a:p>
          <a:p>
            <a:pPr marL="685800" indent="-685800">
              <a:buFont typeface="Arial" panose="020B0604020202020204" pitchFamily="34" charset="0"/>
              <a:buChar char="•"/>
            </a:pPr>
            <a:endParaRPr lang="en-US" sz="4800" dirty="0"/>
          </a:p>
        </p:txBody>
      </p:sp>
    </p:spTree>
    <p:extLst>
      <p:ext uri="{BB962C8B-B14F-4D97-AF65-F5344CB8AC3E}">
        <p14:creationId xmlns:p14="http://schemas.microsoft.com/office/powerpoint/2010/main" val="1955048229"/>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33 </a:t>
            </a:r>
            <a:r>
              <a:rPr lang="en-US" sz="9600" b="1" dirty="0">
                <a:latin typeface="Tahoma" panose="020B0604030504040204" pitchFamily="34" charset="0"/>
                <a:ea typeface="Tahoma" panose="020B0604030504040204" pitchFamily="34" charset="0"/>
                <a:cs typeface="Tahoma" panose="020B0604030504040204" pitchFamily="34" charset="0"/>
              </a:rPr>
              <a:t>PSYCHOLOGICAL </a:t>
            </a:r>
            <a:r>
              <a:rPr lang="en-US" sz="9600" b="1" dirty="0" smtClean="0">
                <a:latin typeface="Tahoma" panose="020B0604030504040204" pitchFamily="34" charset="0"/>
                <a:ea typeface="Tahoma" panose="020B0604030504040204" pitchFamily="34" charset="0"/>
                <a:cs typeface="Tahoma" panose="020B0604030504040204" pitchFamily="34" charset="0"/>
              </a:rPr>
              <a:t>CONTRACT</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625080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The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P</a:t>
            </a:r>
            <a:r>
              <a:rPr lang="en-US" sz="4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sycon</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p>
          <a:p>
            <a:pPr marL="571500" indent="-571500" algn="l">
              <a:buFont typeface="Wingdings" panose="05000000000000000000" pitchFamily="2" charset="2"/>
              <a:buChar char="q"/>
            </a:pPr>
            <a:r>
              <a:rPr lang="en-US" sz="40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The slowly evolving “feeling” of what is acceptable &amp; unacceptable behavior for the </a:t>
            </a:r>
          </a:p>
          <a:p>
            <a:pPr algn="l"/>
            <a:r>
              <a:rPr lang="en-US" sz="40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org &amp; for employees</a:t>
            </a:r>
          </a:p>
          <a:p>
            <a:pPr marL="571500" indent="-571500" algn="l">
              <a:buFont typeface="Wingdings" panose="05000000000000000000" pitchFamily="2" charset="2"/>
              <a:buChar char="q"/>
            </a:pPr>
            <a:r>
              <a:rPr lang="en-US" sz="4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The “OK” zone for pro behavior </a:t>
            </a:r>
          </a:p>
          <a:p>
            <a:pPr algn="l"/>
            <a:r>
              <a:rPr lang="en-US" sz="4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(which varies across </a:t>
            </a:r>
          </a:p>
          <a:p>
            <a:pPr algn="l"/>
            <a:r>
              <a:rPr lang="en-US" sz="4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org turf zones = </a:t>
            </a:r>
            <a:r>
              <a:rPr lang="en-US" sz="4000" b="1" dirty="0" err="1" smtClean="0">
                <a:solidFill>
                  <a:srgbClr val="7030A0"/>
                </a:solidFill>
                <a:latin typeface="Tahoma" panose="020B0604030504040204" pitchFamily="34" charset="0"/>
                <a:ea typeface="Tahoma" panose="020B0604030504040204" pitchFamily="34" charset="0"/>
                <a:cs typeface="Tahoma" panose="020B0604030504040204" pitchFamily="34" charset="0"/>
              </a:rPr>
              <a:t>gapitas</a:t>
            </a:r>
            <a:r>
              <a:rPr lang="en-US" sz="4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a:t>
            </a:r>
          </a:p>
          <a:p>
            <a:pPr marL="571500" indent="-571500" algn="l">
              <a:buFont typeface="Wingdings" panose="05000000000000000000" pitchFamily="2" charset="2"/>
              <a:buChar char="q"/>
            </a:pP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high-emotion, sensitive </a:t>
            </a:r>
          </a:p>
          <a:p>
            <a:pPr algn="l"/>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part of the org</a:t>
            </a:r>
          </a:p>
          <a:p>
            <a:endParaRPr lang="en-US" sz="9600" b="1" dirty="0" smtClean="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9564" y="3286125"/>
            <a:ext cx="3595254" cy="3295650"/>
          </a:xfrm>
          <a:prstGeom prst="rect">
            <a:avLst/>
          </a:prstGeom>
        </p:spPr>
      </p:pic>
    </p:spTree>
    <p:extLst>
      <p:ext uri="{BB962C8B-B14F-4D97-AF65-F5344CB8AC3E}">
        <p14:creationId xmlns:p14="http://schemas.microsoft.com/office/powerpoint/2010/main" val="37195604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r>
              <a:rPr lang="en-US" sz="4800" b="1" dirty="0" smtClean="0">
                <a:solidFill>
                  <a:srgbClr val="FF5050"/>
                </a:solidFill>
                <a:latin typeface="Tahoma" panose="020B0604030504040204" pitchFamily="34" charset="0"/>
                <a:ea typeface="Tahoma" panose="020B0604030504040204" pitchFamily="34" charset="0"/>
                <a:cs typeface="Tahoma" panose="020B0604030504040204" pitchFamily="34" charset="0"/>
              </a:rPr>
              <a:t>KEY INDICATORS OF PSYCON HEALTH</a:t>
            </a:r>
          </a:p>
          <a:p>
            <a:pPr marL="685800" indent="-685800" algn="l">
              <a:buFont typeface="Wingdings" panose="05000000000000000000" pitchFamily="2" charset="2"/>
              <a:buChar char="q"/>
            </a:pP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Employees have internalized the org’s mission </a:t>
            </a:r>
          </a:p>
          <a:p>
            <a:pPr marL="685800" indent="-685800" algn="l">
              <a:buFont typeface="Wingdings" panose="05000000000000000000" pitchFamily="2" charset="2"/>
              <a:buChar char="q"/>
            </a:pPr>
            <a:r>
              <a:rPr lang="en-US" sz="48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Employee loyalty </a:t>
            </a:r>
          </a:p>
          <a:p>
            <a:pPr marL="685800" indent="-685800" algn="l">
              <a:buFont typeface="Wingdings" panose="05000000000000000000" pitchFamily="2" charset="2"/>
              <a:buChar char="q"/>
            </a:pPr>
            <a:r>
              <a:rPr lang="en-US" sz="4800" b="1" dirty="0" smtClean="0">
                <a:solidFill>
                  <a:srgbClr val="009900"/>
                </a:solidFill>
                <a:latin typeface="Tahoma" panose="020B0604030504040204" pitchFamily="34" charset="0"/>
                <a:ea typeface="Tahoma" panose="020B0604030504040204" pitchFamily="34" charset="0"/>
                <a:cs typeface="Tahoma" panose="020B0604030504040204" pitchFamily="34" charset="0"/>
              </a:rPr>
              <a:t>Positive employee morale</a:t>
            </a:r>
          </a:p>
          <a:p>
            <a:pPr marL="685800" indent="-685800" algn="l">
              <a:buFont typeface="Wingdings" panose="05000000000000000000" pitchFamily="2" charset="2"/>
              <a:buChar char="q"/>
            </a:pPr>
            <a:r>
              <a:rPr lang="en-US" sz="48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Authentic communication</a:t>
            </a:r>
          </a:p>
          <a:p>
            <a:pPr algn="l"/>
            <a:r>
              <a:rPr lang="en-US" sz="48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 &amp; 360 feedback</a:t>
            </a:r>
          </a:p>
          <a:p>
            <a:pPr algn="l"/>
            <a:endParaRPr lang="en-US" sz="4800" b="1" dirty="0" smtClean="0">
              <a:solidFill>
                <a:srgbClr val="7030A0"/>
              </a:solidFill>
              <a:latin typeface="Tahoma" panose="020B0604030504040204" pitchFamily="34" charset="0"/>
              <a:ea typeface="Tahoma" panose="020B0604030504040204" pitchFamily="34" charset="0"/>
              <a:cs typeface="Tahoma" panose="020B0604030504040204" pitchFamily="34" charset="0"/>
            </a:endParaRPr>
          </a:p>
          <a:p>
            <a:pPr algn="l"/>
            <a:r>
              <a:rPr lang="en-US" sz="5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a:p>
            <a:endParaRPr lang="en-US" sz="5400" b="1" dirty="0">
              <a:solidFill>
                <a:srgbClr val="FF505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2449" y="4095750"/>
            <a:ext cx="3359551" cy="2762250"/>
          </a:xfrm>
          <a:prstGeom prst="rect">
            <a:avLst/>
          </a:prstGeom>
        </p:spPr>
      </p:pic>
    </p:spTree>
    <p:extLst>
      <p:ext uri="{BB962C8B-B14F-4D97-AF65-F5344CB8AC3E}">
        <p14:creationId xmlns:p14="http://schemas.microsoft.com/office/powerpoint/2010/main" val="779118383"/>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r>
              <a:rPr lang="en-US" sz="4000" b="1" dirty="0" smtClean="0">
                <a:solidFill>
                  <a:srgbClr val="3333CC"/>
                </a:solidFill>
                <a:latin typeface="Tahoma" panose="020B0604030504040204" pitchFamily="34" charset="0"/>
                <a:ea typeface="Tahoma" panose="020B0604030504040204" pitchFamily="34" charset="0"/>
                <a:cs typeface="Tahoma" panose="020B0604030504040204" pitchFamily="34" charset="0"/>
              </a:rPr>
              <a:t>BU’s 4 </a:t>
            </a:r>
            <a:r>
              <a:rPr lang="en-US" sz="4000" b="1" dirty="0" err="1" smtClean="0">
                <a:solidFill>
                  <a:srgbClr val="3333CC"/>
                </a:solidFill>
                <a:latin typeface="Tahoma" panose="020B0604030504040204" pitchFamily="34" charset="0"/>
                <a:ea typeface="Tahoma" panose="020B0604030504040204" pitchFamily="34" charset="0"/>
                <a:cs typeface="Tahoma" panose="020B0604030504040204" pitchFamily="34" charset="0"/>
              </a:rPr>
              <a:t>PSYCON</a:t>
            </a:r>
            <a:r>
              <a:rPr lang="en-US" sz="4000" b="1" dirty="0" smtClean="0">
                <a:solidFill>
                  <a:srgbClr val="3333CC"/>
                </a:solidFill>
                <a:latin typeface="Tahoma" panose="020B0604030504040204" pitchFamily="34" charset="0"/>
                <a:ea typeface="Tahoma" panose="020B0604030504040204" pitchFamily="34" charset="0"/>
                <a:cs typeface="Tahoma" panose="020B0604030504040204" pitchFamily="34" charset="0"/>
              </a:rPr>
              <a:t> Clashes</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#1.</a:t>
            </a: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40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Incompatible parallel missions: religiosity     (moral) </a:t>
            </a:r>
            <a:r>
              <a:rPr lang="en-US" sz="4000" b="1" dirty="0">
                <a:solidFill>
                  <a:srgbClr val="FF0066"/>
                </a:solidFill>
                <a:latin typeface="Tahoma" panose="020B0604030504040204" pitchFamily="34" charset="0"/>
                <a:ea typeface="Tahoma" panose="020B0604030504040204" pitchFamily="34" charset="0"/>
                <a:cs typeface="Tahoma" panose="020B0604030504040204" pitchFamily="34" charset="0"/>
              </a:rPr>
              <a:t>vs</a:t>
            </a:r>
            <a:r>
              <a:rPr lang="en-US" sz="40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“secularism” </a:t>
            </a:r>
            <a:r>
              <a:rPr lang="en-US" sz="4000" b="1" smtClean="0">
                <a:solidFill>
                  <a:srgbClr val="FF0066"/>
                </a:solidFill>
                <a:latin typeface="Tahoma" panose="020B0604030504040204" pitchFamily="34" charset="0"/>
                <a:ea typeface="Tahoma" panose="020B0604030504040204" pitchFamily="34" charset="0"/>
                <a:cs typeface="Tahoma" panose="020B0604030504040204" pitchFamily="34" charset="0"/>
              </a:rPr>
              <a:t>(amoral</a:t>
            </a:r>
            <a:r>
              <a:rPr lang="en-US" sz="40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#2. </a:t>
            </a:r>
            <a:r>
              <a:rPr lang="en-US" sz="4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Serving others </a:t>
            </a:r>
            <a:r>
              <a:rPr lang="en-US" sz="4000" b="1" dirty="0">
                <a:solidFill>
                  <a:srgbClr val="7030A0"/>
                </a:solidFill>
                <a:latin typeface="Tahoma" panose="020B0604030504040204" pitchFamily="34" charset="0"/>
                <a:ea typeface="Tahoma" panose="020B0604030504040204" pitchFamily="34" charset="0"/>
                <a:cs typeface="Tahoma" panose="020B0604030504040204" pitchFamily="34" charset="0"/>
              </a:rPr>
              <a:t>vs. social </a:t>
            </a:r>
            <a:r>
              <a:rPr lang="en-US" sz="4000" b="1" dirty="0" smtClean="0">
                <a:solidFill>
                  <a:srgbClr val="7030A0"/>
                </a:solidFill>
                <a:latin typeface="Tahoma" panose="020B0604030504040204" pitchFamily="34" charset="0"/>
                <a:ea typeface="Tahoma" panose="020B0604030504040204" pitchFamily="34" charset="0"/>
                <a:cs typeface="Tahoma" panose="020B0604030504040204" pitchFamily="34" charset="0"/>
              </a:rPr>
              <a:t>status</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#3. </a:t>
            </a:r>
            <a:r>
              <a:rPr lang="en-US" sz="4000" b="1" dirty="0" smtClean="0">
                <a:solidFill>
                  <a:srgbClr val="A50021"/>
                </a:solidFill>
                <a:latin typeface="Tahoma" panose="020B0604030504040204" pitchFamily="34" charset="0"/>
                <a:ea typeface="Tahoma" panose="020B0604030504040204" pitchFamily="34" charset="0"/>
                <a:cs typeface="Tahoma" panose="020B0604030504040204" pitchFamily="34" charset="0"/>
              </a:rPr>
              <a:t>Undergraduate teaching-orientation blended with graduate school research orientation</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#4</a:t>
            </a:r>
            <a:r>
              <a:rPr lang="en-US" sz="4000" b="1" dirty="0" smtClean="0">
                <a:solidFill>
                  <a:srgbClr val="009900"/>
                </a:solidFill>
                <a:latin typeface="Tahoma" panose="020B0604030504040204" pitchFamily="34" charset="0"/>
                <a:ea typeface="Tahoma" panose="020B0604030504040204" pitchFamily="34" charset="0"/>
                <a:cs typeface="Tahoma" panose="020B0604030504040204" pitchFamily="34" charset="0"/>
              </a:rPr>
              <a:t>. Concentration of power in BU non-employees (Regents) vs. influence of BU constituents</a:t>
            </a:r>
            <a:r>
              <a:rPr lang="en-US" sz="40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sz="4000" b="1" dirty="0" smtClean="0">
                <a:solidFill>
                  <a:srgbClr val="009900"/>
                </a:solidFill>
                <a:latin typeface="Tahoma" panose="020B0604030504040204" pitchFamily="34" charset="0"/>
                <a:ea typeface="Tahoma" panose="020B0604030504040204" pitchFamily="34" charset="0"/>
                <a:cs typeface="Tahoma" panose="020B0604030504040204" pitchFamily="34" charset="0"/>
              </a:rPr>
              <a:t>students, campus faculty &amp; staff, Waco </a:t>
            </a:r>
            <a:endParaRPr lang="en-US" sz="4000" b="1" dirty="0">
              <a:solidFill>
                <a:srgbClr val="009900"/>
              </a:solidFill>
              <a:latin typeface="Tahoma" panose="020B0604030504040204" pitchFamily="34" charset="0"/>
              <a:ea typeface="Tahoma" panose="020B0604030504040204" pitchFamily="34" charset="0"/>
              <a:cs typeface="Tahoma" panose="020B0604030504040204" pitchFamily="34" charset="0"/>
            </a:endParaRPr>
          </a:p>
          <a:p>
            <a:pPr algn="l"/>
            <a:endParaRPr lang="en-US" sz="4800" b="1" dirty="0" smtClean="0">
              <a:solidFill>
                <a:srgbClr val="7030A0"/>
              </a:solidFill>
              <a:latin typeface="Tahoma" panose="020B0604030504040204" pitchFamily="34" charset="0"/>
              <a:ea typeface="Tahoma" panose="020B0604030504040204" pitchFamily="34" charset="0"/>
              <a:cs typeface="Tahoma" panose="020B0604030504040204" pitchFamily="34" charset="0"/>
            </a:endParaRPr>
          </a:p>
          <a:p>
            <a:pPr algn="l"/>
            <a:r>
              <a:rPr lang="en-US" sz="5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a:p>
            <a:endParaRPr lang="en-US" sz="5400" b="1" dirty="0">
              <a:solidFill>
                <a:srgbClr val="FF5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6101639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34 </a:t>
            </a:r>
            <a:r>
              <a:rPr lang="en-US" sz="9600" b="1" dirty="0">
                <a:latin typeface="Tahoma" panose="020B0604030504040204" pitchFamily="34" charset="0"/>
                <a:ea typeface="Tahoma" panose="020B0604030504040204" pitchFamily="34" charset="0"/>
                <a:cs typeface="Tahoma" panose="020B0604030504040204" pitchFamily="34" charset="0"/>
              </a:rPr>
              <a:t>PSYCHOLOGICAL </a:t>
            </a:r>
            <a:r>
              <a:rPr lang="en-US" sz="9600" b="1" dirty="0" smtClean="0">
                <a:latin typeface="Tahoma" panose="020B0604030504040204" pitchFamily="34" charset="0"/>
                <a:ea typeface="Tahoma" panose="020B0604030504040204" pitchFamily="34" charset="0"/>
                <a:cs typeface="Tahoma" panose="020B0604030504040204" pitchFamily="34" charset="0"/>
              </a:rPr>
              <a:t>LISTENING</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6243504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a:noFill/>
        </p:spPr>
        <p:txBody>
          <a:bodyPr>
            <a:normAutofit/>
          </a:bodyPr>
          <a:lstStyle/>
          <a:p>
            <a:endParaRPr lang="en-US" sz="6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790" y="810127"/>
            <a:ext cx="9219272" cy="5422231"/>
          </a:xfrm>
          <a:prstGeom prst="rect">
            <a:avLst/>
          </a:prstGeom>
        </p:spPr>
      </p:pic>
    </p:spTree>
    <p:extLst>
      <p:ext uri="{BB962C8B-B14F-4D97-AF65-F5344CB8AC3E}">
        <p14:creationId xmlns:p14="http://schemas.microsoft.com/office/powerpoint/2010/main" val="7476261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a:solidFill>
            <a:srgbClr val="FF0000"/>
          </a:solidFill>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#3 CAREER DEVELOPMENT,</a:t>
            </a:r>
          </a:p>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TARZAN</a:t>
            </a:r>
          </a:p>
        </p:txBody>
      </p:sp>
    </p:spTree>
    <p:extLst>
      <p:ext uri="{BB962C8B-B14F-4D97-AF65-F5344CB8AC3E}">
        <p14:creationId xmlns:p14="http://schemas.microsoft.com/office/powerpoint/2010/main" val="361695026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2"/>
          <p:cNvSpPr>
            <a:spLocks noGrp="1"/>
          </p:cNvSpPr>
          <p:nvPr>
            <p:ph type="subTitle" idx="4294967295"/>
          </p:nvPr>
        </p:nvSpPr>
        <p:spPr>
          <a:xfrm>
            <a:off x="0" y="0"/>
            <a:ext cx="12192000" cy="6858000"/>
          </a:xfrm>
        </p:spPr>
        <p:txBody>
          <a:bodyPr>
            <a:normAutofit/>
          </a:bodyPr>
          <a:lstStyle/>
          <a:p>
            <a:pPr algn="l" eaLnBrk="1" hangingPunct="1"/>
            <a:endParaRPr lang="en-US" altLang="en-US" sz="4800" b="1" dirty="0" smtClean="0">
              <a:solidFill>
                <a:schemeClr val="tx1"/>
              </a:solidFill>
              <a:latin typeface="Tahoma" pitchFamily="34" charset="0"/>
              <a:cs typeface="Tahoma" pitchFamily="34" charset="0"/>
            </a:endParaRPr>
          </a:p>
          <a:p>
            <a:pPr marL="0" indent="0" algn="ctr" eaLnBrk="1" hangingPunct="1">
              <a:buNone/>
            </a:pPr>
            <a:endParaRPr lang="en-US" altLang="en-US" sz="5400" b="1" dirty="0" smtClean="0">
              <a:solidFill>
                <a:schemeClr val="tx1"/>
              </a:solidFill>
              <a:latin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342242"/>
            <a:ext cx="6096000" cy="311215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131" y="4114800"/>
            <a:ext cx="4251739" cy="2133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1683" y="432308"/>
            <a:ext cx="4095693" cy="4591304"/>
          </a:xfrm>
          <a:prstGeom prst="rect">
            <a:avLst/>
          </a:prstGeom>
        </p:spPr>
      </p:pic>
    </p:spTree>
    <p:extLst>
      <p:ext uri="{BB962C8B-B14F-4D97-AF65-F5344CB8AC3E}">
        <p14:creationId xmlns:p14="http://schemas.microsoft.com/office/powerpoint/2010/main" val="11397567"/>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2"/>
          <p:cNvSpPr>
            <a:spLocks noGrp="1"/>
          </p:cNvSpPr>
          <p:nvPr>
            <p:ph type="subTitle" idx="1"/>
          </p:nvPr>
        </p:nvSpPr>
        <p:spPr>
          <a:xfrm>
            <a:off x="0" y="0"/>
            <a:ext cx="12192000" cy="6858000"/>
          </a:xfrm>
        </p:spPr>
        <p:txBody>
          <a:bodyPr>
            <a:normAutofit/>
          </a:bodyPr>
          <a:lstStyle/>
          <a:p>
            <a:pPr marL="685800" indent="-685800" algn="l" eaLnBrk="1" hangingPunct="1">
              <a:buFont typeface="Arial" panose="020B0604020202020204" pitchFamily="34" charset="0"/>
              <a:buChar char="•"/>
            </a:pPr>
            <a:r>
              <a:rPr lang="en-US" altLang="en-US" sz="5400" b="1" dirty="0" smtClean="0">
                <a:solidFill>
                  <a:srgbClr val="FF0000"/>
                </a:solidFill>
                <a:latin typeface="Tahoma" pitchFamily="34" charset="0"/>
                <a:cs typeface="Tahoma" pitchFamily="34" charset="0"/>
              </a:rPr>
              <a:t>Psych listening = using emotional intelligence to listen for what people mean vs. what they say</a:t>
            </a:r>
          </a:p>
          <a:p>
            <a:pPr marL="685800" indent="-685800" algn="l" eaLnBrk="1" hangingPunct="1">
              <a:buFont typeface="Arial" panose="020B0604020202020204" pitchFamily="34" charset="0"/>
              <a:buChar char="•"/>
            </a:pPr>
            <a:r>
              <a:rPr lang="en-US" altLang="en-US" sz="5400" b="1" dirty="0" smtClean="0">
                <a:solidFill>
                  <a:srgbClr val="3333FF"/>
                </a:solidFill>
                <a:latin typeface="Tahoma" pitchFamily="34" charset="0"/>
                <a:cs typeface="Tahoma" pitchFamily="34" charset="0"/>
              </a:rPr>
              <a:t>Listening for people’s agendas, intentions, &amp; emotional state</a:t>
            </a:r>
          </a:p>
          <a:p>
            <a:pPr marL="685800" indent="-685800" algn="l" eaLnBrk="1" hangingPunct="1">
              <a:buFont typeface="Arial" panose="020B0604020202020204" pitchFamily="34" charset="0"/>
              <a:buChar char="•"/>
            </a:pPr>
            <a:r>
              <a:rPr lang="en-US" altLang="en-US" sz="4800" b="1" dirty="0" smtClean="0">
                <a:solidFill>
                  <a:srgbClr val="009900"/>
                </a:solidFill>
                <a:latin typeface="Tahoma" pitchFamily="34" charset="0"/>
                <a:cs typeface="Tahoma" pitchFamily="34" charset="0"/>
              </a:rPr>
              <a:t>Perceiving what really transpired psychologically in a group conversation or event</a:t>
            </a:r>
          </a:p>
          <a:p>
            <a:pPr algn="l" eaLnBrk="1" hangingPunct="1"/>
            <a:endParaRPr lang="en-US" altLang="en-US" sz="4800" b="1" dirty="0" smtClean="0">
              <a:solidFill>
                <a:schemeClr val="tx1"/>
              </a:solidFill>
              <a:latin typeface="Tahoma" pitchFamily="34" charset="0"/>
              <a:cs typeface="Tahoma" pitchFamily="34" charset="0"/>
            </a:endParaRPr>
          </a:p>
          <a:p>
            <a:pPr algn="l" eaLnBrk="1" hangingPunct="1"/>
            <a:endParaRPr lang="en-US" altLang="en-US" sz="5400" b="1" dirty="0" smtClean="0">
              <a:solidFill>
                <a:schemeClr val="tx1"/>
              </a:solidFill>
              <a:latin typeface="Tahoma" pitchFamily="34" charset="0"/>
              <a:cs typeface="Tahoma" pitchFamily="34" charset="0"/>
            </a:endParaRPr>
          </a:p>
        </p:txBody>
      </p:sp>
    </p:spTree>
    <p:extLst>
      <p:ext uri="{BB962C8B-B14F-4D97-AF65-F5344CB8AC3E}">
        <p14:creationId xmlns:p14="http://schemas.microsoft.com/office/powerpoint/2010/main" val="1580291445"/>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0" y="0"/>
            <a:ext cx="12192000" cy="6858000"/>
          </a:xfrm>
        </p:spPr>
        <p:txBody>
          <a:bodyPr>
            <a:normAutofit/>
          </a:bodyPr>
          <a:lstStyle/>
          <a:p>
            <a:pPr marL="0" indent="0" algn="ctr">
              <a:buNone/>
              <a:defRPr/>
            </a:pPr>
            <a:r>
              <a:rPr lang="en-US" sz="4400" b="1" dirty="0" smtClean="0">
                <a:latin typeface="Tahoma" pitchFamily="34" charset="0"/>
                <a:cs typeface="Tahoma" pitchFamily="34" charset="0"/>
              </a:rPr>
              <a:t>Most of the time our ears are hearing but not listening. Listening is </a:t>
            </a:r>
            <a:r>
              <a:rPr lang="en-US" sz="4400" b="1" dirty="0" smtClean="0">
                <a:solidFill>
                  <a:srgbClr val="FF0000"/>
                </a:solidFill>
                <a:latin typeface="Tahoma" pitchFamily="34" charset="0"/>
                <a:cs typeface="Tahoma" pitchFamily="34" charset="0"/>
              </a:rPr>
              <a:t>WORK</a:t>
            </a:r>
            <a:r>
              <a:rPr lang="en-US" sz="4400" b="1" dirty="0" smtClean="0">
                <a:latin typeface="Tahoma" pitchFamily="34" charset="0"/>
                <a:cs typeface="Tahoma" pitchFamily="34" charset="0"/>
              </a:rPr>
              <a:t> because it takes concentration &amp; focus on </a:t>
            </a:r>
          </a:p>
          <a:p>
            <a:pPr marL="0" indent="0" algn="ctr">
              <a:buNone/>
              <a:defRPr/>
            </a:pPr>
            <a:r>
              <a:rPr lang="en-US" sz="4400" b="1" dirty="0" smtClean="0">
                <a:solidFill>
                  <a:srgbClr val="FF0000"/>
                </a:solidFill>
                <a:latin typeface="Tahoma" pitchFamily="34" charset="0"/>
                <a:cs typeface="Tahoma" pitchFamily="34" charset="0"/>
              </a:rPr>
              <a:t>others</a:t>
            </a:r>
            <a:r>
              <a:rPr lang="en-US" sz="4400" b="1" dirty="0" smtClean="0">
                <a:latin typeface="Tahoma" pitchFamily="34" charset="0"/>
                <a:cs typeface="Tahoma" pitchFamily="34" charset="0"/>
              </a:rPr>
              <a:t> &gt; self</a:t>
            </a:r>
          </a:p>
          <a:p>
            <a:pPr marL="0" indent="0" algn="ctr">
              <a:buNone/>
              <a:defRPr/>
            </a:pPr>
            <a:endParaRPr lang="en-US" sz="2400" b="1" dirty="0" smtClean="0">
              <a:solidFill>
                <a:srgbClr val="FF0000"/>
              </a:solidFill>
              <a:latin typeface="Tahoma" pitchFamily="34" charset="0"/>
              <a:cs typeface="Tahoma"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550" y="2989733"/>
            <a:ext cx="5676900" cy="2914650"/>
          </a:xfrm>
          <a:prstGeom prst="rect">
            <a:avLst/>
          </a:prstGeom>
        </p:spPr>
      </p:pic>
    </p:spTree>
    <p:extLst>
      <p:ext uri="{BB962C8B-B14F-4D97-AF65-F5344CB8AC3E}">
        <p14:creationId xmlns:p14="http://schemas.microsoft.com/office/powerpoint/2010/main" val="2742336838"/>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1348" y="4724400"/>
            <a:ext cx="10972800" cy="2108200"/>
          </a:xfrm>
        </p:spPr>
        <p:txBody>
          <a:bodyPr>
            <a:noAutofit/>
          </a:bodyPr>
          <a:lstStyle/>
          <a:p>
            <a:pPr algn="ctr"/>
            <a:r>
              <a:rPr lang="en-US" b="1" dirty="0" smtClean="0">
                <a:solidFill>
                  <a:srgbClr val="0000FF"/>
                </a:solidFill>
                <a:latin typeface="Tahoma" panose="020B0604030504040204" pitchFamily="34" charset="0"/>
                <a:ea typeface="Tahoma" panose="020B0604030504040204" pitchFamily="34" charset="0"/>
                <a:cs typeface="Tahoma" panose="020B0604030504040204" pitchFamily="34" charset="0"/>
              </a:rPr>
              <a:t>Emotional intelligence + pull-down professional psych maps</a:t>
            </a:r>
            <a:endParaRPr lang="en-US"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8194" name="Subtitle 2"/>
          <p:cNvSpPr>
            <a:spLocks noGrp="1"/>
          </p:cNvSpPr>
          <p:nvPr>
            <p:ph type="subTitle" idx="4294967295"/>
          </p:nvPr>
        </p:nvSpPr>
        <p:spPr>
          <a:xfrm>
            <a:off x="0" y="0"/>
            <a:ext cx="12192000" cy="6858000"/>
          </a:xfrm>
        </p:spPr>
        <p:txBody>
          <a:bodyPr>
            <a:normAutofit/>
          </a:bodyPr>
          <a:lstStyle/>
          <a:p>
            <a:pPr algn="l" eaLnBrk="1" hangingPunct="1"/>
            <a:endParaRPr lang="en-US" altLang="en-US" sz="4800" b="1" dirty="0" smtClean="0">
              <a:solidFill>
                <a:schemeClr val="tx1"/>
              </a:solidFill>
              <a:latin typeface="Tahoma" pitchFamily="34" charset="0"/>
              <a:cs typeface="Tahoma" pitchFamily="34" charset="0"/>
            </a:endParaRPr>
          </a:p>
          <a:p>
            <a:pPr algn="l" eaLnBrk="1" hangingPunct="1"/>
            <a:endParaRPr lang="en-US" altLang="en-US" sz="5400" b="1" dirty="0" smtClean="0">
              <a:solidFill>
                <a:schemeClr val="tx1"/>
              </a:solidFill>
              <a:latin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728" y="382005"/>
            <a:ext cx="10042144" cy="4129671"/>
          </a:xfrm>
          <a:prstGeom prst="rect">
            <a:avLst/>
          </a:prstGeom>
        </p:spPr>
      </p:pic>
      <p:sp>
        <p:nvSpPr>
          <p:cNvPr id="4" name="Right Arrow 3"/>
          <p:cNvSpPr/>
          <p:nvPr/>
        </p:nvSpPr>
        <p:spPr>
          <a:xfrm>
            <a:off x="9828463" y="5853684"/>
            <a:ext cx="1304544"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43992"/>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2"/>
          <p:cNvSpPr>
            <a:spLocks noGrp="1"/>
          </p:cNvSpPr>
          <p:nvPr>
            <p:ph type="subTitle" idx="1"/>
          </p:nvPr>
        </p:nvSpPr>
        <p:spPr>
          <a:xfrm>
            <a:off x="0" y="192504"/>
            <a:ext cx="12192000" cy="6665495"/>
          </a:xfrm>
        </p:spPr>
        <p:txBody>
          <a:bodyPr>
            <a:normAutofit/>
          </a:bodyPr>
          <a:lstStyle/>
          <a:p>
            <a:pPr eaLnBrk="1" hangingPunct="1"/>
            <a:r>
              <a:rPr lang="en-US" altLang="en-US" sz="4000" b="1" dirty="0" smtClean="0">
                <a:solidFill>
                  <a:srgbClr val="A50021"/>
                </a:solidFill>
                <a:latin typeface="Tahoma" pitchFamily="34" charset="0"/>
                <a:cs typeface="Tahoma" pitchFamily="34" charset="0"/>
              </a:rPr>
              <a:t>MENTAL MAPS TO HAVE OF YOUR </a:t>
            </a:r>
          </a:p>
          <a:p>
            <a:pPr eaLnBrk="1" hangingPunct="1"/>
            <a:r>
              <a:rPr lang="en-US" altLang="en-US" sz="4000" b="1" dirty="0" smtClean="0">
                <a:solidFill>
                  <a:srgbClr val="A50021"/>
                </a:solidFill>
                <a:latin typeface="Tahoma" pitchFamily="34" charset="0"/>
                <a:cs typeface="Tahoma" pitchFamily="34" charset="0"/>
              </a:rPr>
              <a:t>CO-WORKERS</a:t>
            </a:r>
            <a:endParaRPr lang="en-US" altLang="en-US" sz="4800" b="1" dirty="0" smtClean="0">
              <a:solidFill>
                <a:srgbClr val="A50021"/>
              </a:solidFill>
              <a:latin typeface="Tahoma" pitchFamily="34" charset="0"/>
              <a:cs typeface="Tahoma" pitchFamily="34" charset="0"/>
            </a:endParaRPr>
          </a:p>
          <a:p>
            <a:pPr marL="685800" indent="-685800" algn="l" eaLnBrk="1" hangingPunct="1">
              <a:buFont typeface="Arial" panose="020B0604020202020204" pitchFamily="34" charset="0"/>
              <a:buChar char="•"/>
            </a:pPr>
            <a:r>
              <a:rPr lang="en-US" altLang="en-US" sz="5400" b="1" dirty="0" smtClean="0">
                <a:solidFill>
                  <a:srgbClr val="FF0000"/>
                </a:solidFill>
                <a:latin typeface="Tahoma" pitchFamily="34" charset="0"/>
                <a:cs typeface="Tahoma" pitchFamily="34" charset="0"/>
              </a:rPr>
              <a:t>Interpersonal skills map</a:t>
            </a:r>
          </a:p>
          <a:p>
            <a:pPr marL="685800" indent="-685800" algn="l" eaLnBrk="1" hangingPunct="1">
              <a:buFont typeface="Arial" panose="020B0604020202020204" pitchFamily="34" charset="0"/>
              <a:buChar char="•"/>
            </a:pPr>
            <a:r>
              <a:rPr lang="en-US" altLang="en-US" sz="5400" b="1" dirty="0" smtClean="0">
                <a:solidFill>
                  <a:srgbClr val="7030A0"/>
                </a:solidFill>
                <a:latin typeface="Tahoma" pitchFamily="34" charset="0"/>
                <a:cs typeface="Tahoma" pitchFamily="34" charset="0"/>
              </a:rPr>
              <a:t>Self-agenda map</a:t>
            </a:r>
          </a:p>
          <a:p>
            <a:pPr marL="685800" indent="-685800" algn="l">
              <a:buFont typeface="Arial" panose="020B0604020202020204" pitchFamily="34" charset="0"/>
              <a:buChar char="•"/>
            </a:pPr>
            <a:r>
              <a:rPr lang="en-US" altLang="en-US" sz="5400" b="1" dirty="0" smtClean="0">
                <a:solidFill>
                  <a:srgbClr val="336600"/>
                </a:solidFill>
                <a:latin typeface="Tahoma" pitchFamily="34" charset="0"/>
                <a:cs typeface="Tahoma" pitchFamily="34" charset="0"/>
              </a:rPr>
              <a:t>Authenticity map</a:t>
            </a:r>
          </a:p>
          <a:p>
            <a:pPr marL="685800" indent="-685800" algn="l">
              <a:buFont typeface="Arial" panose="020B0604020202020204" pitchFamily="34" charset="0"/>
              <a:buChar char="•"/>
            </a:pPr>
            <a:r>
              <a:rPr lang="en-US" altLang="en-US" sz="5400" b="1" dirty="0" smtClean="0">
                <a:solidFill>
                  <a:srgbClr val="0033CC"/>
                </a:solidFill>
                <a:latin typeface="Tahoma" pitchFamily="34" charset="0"/>
                <a:cs typeface="Tahoma" pitchFamily="34" charset="0"/>
              </a:rPr>
              <a:t>Pro values/priorities map</a:t>
            </a:r>
          </a:p>
          <a:p>
            <a:pPr marL="685800" indent="-685800" algn="l" eaLnBrk="1" hangingPunct="1">
              <a:buFont typeface="Arial" panose="020B0604020202020204" pitchFamily="34" charset="0"/>
              <a:buChar char="•"/>
            </a:pPr>
            <a:r>
              <a:rPr lang="en-US" altLang="en-US" sz="5400" b="1" dirty="0" smtClean="0">
                <a:solidFill>
                  <a:srgbClr val="CC0099"/>
                </a:solidFill>
                <a:latin typeface="Tahoma" pitchFamily="34" charset="0"/>
                <a:cs typeface="Tahoma" pitchFamily="34" charset="0"/>
              </a:rPr>
              <a:t>Personal dysfunctions map</a:t>
            </a:r>
          </a:p>
          <a:p>
            <a:pPr algn="l" eaLnBrk="1" hangingPunct="1"/>
            <a:endParaRPr lang="en-US" altLang="en-US" sz="4800" b="1" dirty="0" smtClean="0">
              <a:solidFill>
                <a:schemeClr val="tx1"/>
              </a:solidFill>
              <a:latin typeface="Tahoma" pitchFamily="34" charset="0"/>
              <a:cs typeface="Tahoma" pitchFamily="34" charset="0"/>
            </a:endParaRPr>
          </a:p>
          <a:p>
            <a:pPr algn="l" eaLnBrk="1" hangingPunct="1"/>
            <a:endParaRPr lang="en-US" altLang="en-US" sz="5400" b="1" dirty="0" smtClean="0">
              <a:solidFill>
                <a:schemeClr val="tx1"/>
              </a:solidFill>
              <a:latin typeface="Tahoma" pitchFamily="34" charset="0"/>
              <a:cs typeface="Tahoma" pitchFamily="34" charset="0"/>
            </a:endParaRPr>
          </a:p>
        </p:txBody>
      </p:sp>
    </p:spTree>
    <p:extLst>
      <p:ext uri="{BB962C8B-B14F-4D97-AF65-F5344CB8AC3E}">
        <p14:creationId xmlns:p14="http://schemas.microsoft.com/office/powerpoint/2010/main" val="3069167646"/>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0" y="252248"/>
            <a:ext cx="12192000" cy="6605752"/>
          </a:xfrm>
        </p:spPr>
        <p:txBody>
          <a:bodyPr>
            <a:normAutofit/>
          </a:bodyPr>
          <a:lstStyle/>
          <a:p>
            <a:pPr marL="0" indent="0" algn="ctr">
              <a:buNone/>
              <a:defRPr/>
            </a:pPr>
            <a:r>
              <a:rPr lang="en-US" sz="4400" b="1" dirty="0" err="1" smtClean="0">
                <a:latin typeface="Tahoma" pitchFamily="34" charset="0"/>
                <a:cs typeface="Tahoma" pitchFamily="34" charset="0"/>
              </a:rPr>
              <a:t>PsychList</a:t>
            </a:r>
            <a:r>
              <a:rPr lang="en-US" sz="4400" b="1" dirty="0" smtClean="0">
                <a:latin typeface="Tahoma" pitchFamily="34" charset="0"/>
                <a:cs typeface="Tahoma" pitchFamily="34" charset="0"/>
              </a:rPr>
              <a:t> is largely </a:t>
            </a:r>
            <a:r>
              <a:rPr lang="en-US" sz="4400" b="1" dirty="0" smtClean="0">
                <a:solidFill>
                  <a:srgbClr val="FF0000"/>
                </a:solidFill>
                <a:latin typeface="Tahoma" pitchFamily="34" charset="0"/>
                <a:cs typeface="Tahoma" pitchFamily="34" charset="0"/>
              </a:rPr>
              <a:t>innate </a:t>
            </a:r>
            <a:r>
              <a:rPr lang="en-US" sz="4400" b="1" dirty="0" smtClean="0">
                <a:latin typeface="Tahoma" pitchFamily="34" charset="0"/>
                <a:cs typeface="Tahoma" pitchFamily="34" charset="0"/>
              </a:rPr>
              <a:t>(inborn) but can be sharpened via feedback from other “ears.” Most women have better </a:t>
            </a:r>
            <a:r>
              <a:rPr lang="en-US" sz="4400" b="1" dirty="0" err="1" smtClean="0">
                <a:latin typeface="Tahoma" pitchFamily="34" charset="0"/>
                <a:cs typeface="Tahoma" pitchFamily="34" charset="0"/>
              </a:rPr>
              <a:t>PsychEars</a:t>
            </a:r>
            <a:r>
              <a:rPr lang="en-US" sz="4400" b="1" dirty="0" smtClean="0">
                <a:latin typeface="Tahoma" pitchFamily="34" charset="0"/>
                <a:cs typeface="Tahoma" pitchFamily="34" charset="0"/>
              </a:rPr>
              <a:t> than men.</a:t>
            </a:r>
            <a:endParaRPr lang="en-US" sz="2400" b="1" dirty="0" smtClean="0">
              <a:latin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399" y="3074554"/>
            <a:ext cx="3400925" cy="3112167"/>
          </a:xfrm>
          <a:prstGeom prst="rect">
            <a:avLst/>
          </a:prstGeom>
        </p:spPr>
      </p:pic>
    </p:spTree>
    <p:extLst>
      <p:ext uri="{BB962C8B-B14F-4D97-AF65-F5344CB8AC3E}">
        <p14:creationId xmlns:p14="http://schemas.microsoft.com/office/powerpoint/2010/main" val="246122038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a:t>
            </a:r>
            <a:r>
              <a:rPr lang="en-US" sz="11500" b="1" dirty="0" smtClean="0">
                <a:latin typeface="Tahoma" panose="020B0604030504040204" pitchFamily="34" charset="0"/>
                <a:ea typeface="Tahoma" panose="020B0604030504040204" pitchFamily="34" charset="0"/>
                <a:cs typeface="Tahoma" panose="020B0604030504040204" pitchFamily="34" charset="0"/>
              </a:rPr>
              <a:t>35 </a:t>
            </a:r>
            <a:r>
              <a:rPr lang="en-US" sz="11500" b="1" dirty="0">
                <a:latin typeface="Tahoma" panose="020B0604030504040204" pitchFamily="34" charset="0"/>
                <a:ea typeface="Tahoma" panose="020B0604030504040204" pitchFamily="34" charset="0"/>
                <a:cs typeface="Tahoma" panose="020B0604030504040204" pitchFamily="34" charset="0"/>
              </a:rPr>
              <a:t>SILOS</a:t>
            </a:r>
            <a:r>
              <a:rPr lang="en-US" sz="115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ORG</a:t>
            </a:r>
          </a:p>
        </p:txBody>
      </p:sp>
    </p:spTree>
    <p:extLst>
      <p:ext uri="{BB962C8B-B14F-4D97-AF65-F5344CB8AC3E}">
        <p14:creationId xmlns:p14="http://schemas.microsoft.com/office/powerpoint/2010/main" val="42893005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000" b="1" dirty="0" smtClean="0">
                <a:latin typeface="Tahoma" panose="020B0604030504040204" pitchFamily="34" charset="0"/>
                <a:ea typeface="Tahoma" panose="020B0604030504040204" pitchFamily="34" charset="0"/>
                <a:cs typeface="Tahoma" panose="020B0604030504040204" pitchFamily="34" charset="0"/>
              </a:rPr>
              <a:t>Isolated, uncoordinated, </a:t>
            </a:r>
          </a:p>
          <a:p>
            <a:r>
              <a:rPr lang="en-US" sz="6000" b="1" dirty="0" smtClean="0">
                <a:latin typeface="Tahoma" panose="020B0604030504040204" pitchFamily="34" charset="0"/>
                <a:ea typeface="Tahoma" panose="020B0604030504040204" pitchFamily="34" charset="0"/>
                <a:cs typeface="Tahoma" panose="020B0604030504040204" pitchFamily="34" charset="0"/>
              </a:rPr>
              <a:t>org departments</a:t>
            </a:r>
          </a:p>
          <a:p>
            <a:endParaRPr lang="en-US" sz="80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545" y="2031819"/>
            <a:ext cx="5531149" cy="4320855"/>
          </a:xfrm>
          <a:prstGeom prst="rect">
            <a:avLst/>
          </a:prstGeom>
        </p:spPr>
      </p:pic>
    </p:spTree>
    <p:extLst>
      <p:ext uri="{BB962C8B-B14F-4D97-AF65-F5344CB8AC3E}">
        <p14:creationId xmlns:p14="http://schemas.microsoft.com/office/powerpoint/2010/main" val="101243170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15153"/>
            <a:ext cx="12192000" cy="6427694"/>
          </a:xfrm>
        </p:spPr>
        <p:txBody>
          <a:bodyPr>
            <a:noAutofit/>
          </a:bodyPr>
          <a:lstStyle/>
          <a:p>
            <a:pPr algn="l"/>
            <a:r>
              <a:rPr lang="en-US" sz="48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54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The </a:t>
            </a:r>
          </a:p>
          <a:p>
            <a:pPr algn="l"/>
            <a:r>
              <a:rPr lang="en-US" sz="54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silo</a:t>
            </a:r>
          </a:p>
          <a:p>
            <a:pPr algn="l"/>
            <a:r>
              <a:rPr lang="en-US" sz="54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detachment </a:t>
            </a:r>
          </a:p>
          <a:p>
            <a:pPr algn="l"/>
            <a:r>
              <a:rPr lang="en-US" sz="54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point </a:t>
            </a:r>
          </a:p>
          <a:p>
            <a:pPr algn="l"/>
            <a:r>
              <a:rPr lang="en-US" sz="5400" b="1" dirty="0">
                <a:solidFill>
                  <a:srgbClr val="FF0066"/>
                </a:solidFill>
                <a:latin typeface="Tahoma" panose="020B0604030504040204" pitchFamily="34" charset="0"/>
                <a:ea typeface="Tahoma" panose="020B0604030504040204" pitchFamily="34" charset="0"/>
                <a:cs typeface="Tahoma" panose="020B0604030504040204" pitchFamily="34" charset="0"/>
              </a:rPr>
              <a:t> </a:t>
            </a:r>
            <a:r>
              <a:rPr lang="en-US" sz="54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of</a:t>
            </a:r>
          </a:p>
          <a:p>
            <a:pPr algn="l"/>
            <a:r>
              <a:rPr lang="en-US" sz="54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view</a:t>
            </a:r>
            <a:r>
              <a:rPr lang="en-US" sz="4800" b="1" dirty="0" smtClean="0">
                <a:solidFill>
                  <a:srgbClr val="FF0066"/>
                </a:solidFill>
                <a:latin typeface="Tahoma" panose="020B0604030504040204" pitchFamily="34" charset="0"/>
                <a:ea typeface="Tahoma" panose="020B0604030504040204" pitchFamily="34" charset="0"/>
                <a:cs typeface="Tahoma" panose="020B0604030504040204" pitchFamily="34" charset="0"/>
              </a:rPr>
              <a:t>       </a:t>
            </a:r>
          </a:p>
          <a:p>
            <a:pPr algn="l"/>
            <a:endPar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9600" b="1" dirty="0" smtClean="0">
              <a:solidFill>
                <a:srgbClr val="0099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981086741"/>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21" y="0"/>
            <a:ext cx="11902965" cy="6858000"/>
          </a:xfrm>
        </p:spPr>
        <p:txBody>
          <a:bodyPr>
            <a:noAutofit/>
          </a:bodyPr>
          <a:lstStyle/>
          <a:p>
            <a:pPr>
              <a:buFont typeface="Wingdings" panose="05000000000000000000" pitchFamily="2" charset="2"/>
              <a:buChar char="q"/>
            </a:pPr>
            <a:r>
              <a:rPr lang="en-US" sz="4600" b="1" dirty="0" smtClean="0">
                <a:latin typeface="Tahoma" pitchFamily="34" charset="0"/>
                <a:ea typeface="Tahoma" pitchFamily="34" charset="0"/>
                <a:cs typeface="Tahoma" pitchFamily="34" charset="0"/>
              </a:rPr>
              <a:t>“</a:t>
            </a:r>
            <a:r>
              <a:rPr lang="en-US" sz="4500" b="1" dirty="0" smtClean="0">
                <a:latin typeface="Tahoma" pitchFamily="34" charset="0"/>
                <a:ea typeface="Tahoma" pitchFamily="34" charset="0"/>
                <a:cs typeface="Tahoma" pitchFamily="34" charset="0"/>
              </a:rPr>
              <a:t>Silo” departments </a:t>
            </a:r>
            <a:r>
              <a:rPr lang="en-US" sz="4500" b="1" dirty="0">
                <a:latin typeface="Tahoma" pitchFamily="34" charset="0"/>
                <a:ea typeface="Tahoma" pitchFamily="34" charset="0"/>
                <a:cs typeface="Tahoma" pitchFamily="34" charset="0"/>
              </a:rPr>
              <a:t>“do their own thing” with little </a:t>
            </a:r>
            <a:r>
              <a:rPr lang="en-US" sz="4500" b="1" dirty="0" smtClean="0">
                <a:solidFill>
                  <a:srgbClr val="FF0000"/>
                </a:solidFill>
                <a:latin typeface="Tahoma" pitchFamily="34" charset="0"/>
                <a:ea typeface="Tahoma" pitchFamily="34" charset="0"/>
                <a:cs typeface="Tahoma" pitchFamily="34" charset="0"/>
              </a:rPr>
              <a:t>coordination or communication</a:t>
            </a:r>
            <a:r>
              <a:rPr lang="en-US" sz="4500" b="1" dirty="0" smtClean="0">
                <a:latin typeface="Tahoma" pitchFamily="34" charset="0"/>
                <a:ea typeface="Tahoma" pitchFamily="34" charset="0"/>
                <a:cs typeface="Tahoma" pitchFamily="34" charset="0"/>
              </a:rPr>
              <a:t> with other departments</a:t>
            </a:r>
            <a:endParaRPr lang="en-US" sz="4500" b="1" dirty="0">
              <a:latin typeface="Tahoma" pitchFamily="34" charset="0"/>
              <a:ea typeface="Tahoma" pitchFamily="34" charset="0"/>
              <a:cs typeface="Tahoma" pitchFamily="34" charset="0"/>
            </a:endParaRPr>
          </a:p>
          <a:p>
            <a:pPr>
              <a:buFont typeface="Wingdings" panose="05000000000000000000" pitchFamily="2" charset="2"/>
              <a:buChar char="q"/>
            </a:pPr>
            <a:r>
              <a:rPr lang="en-US" sz="4500" b="1" dirty="0">
                <a:latin typeface="Tahoma" pitchFamily="34" charset="0"/>
                <a:ea typeface="Tahoma" pitchFamily="34" charset="0"/>
                <a:cs typeface="Tahoma" pitchFamily="34" charset="0"/>
              </a:rPr>
              <a:t>E</a:t>
            </a:r>
            <a:r>
              <a:rPr lang="en-US" sz="4500" b="1" dirty="0" smtClean="0">
                <a:latin typeface="Tahoma" pitchFamily="34" charset="0"/>
                <a:ea typeface="Tahoma" pitchFamily="34" charset="0"/>
                <a:cs typeface="Tahoma" pitchFamily="34" charset="0"/>
              </a:rPr>
              <a:t>mployees give a </a:t>
            </a:r>
            <a:r>
              <a:rPr lang="en-US" sz="4500" b="1" dirty="0" smtClean="0">
                <a:solidFill>
                  <a:srgbClr val="FF0000"/>
                </a:solidFill>
                <a:latin typeface="Tahoma" pitchFamily="34" charset="0"/>
                <a:ea typeface="Tahoma" pitchFamily="34" charset="0"/>
                <a:cs typeface="Tahoma" pitchFamily="34" charset="0"/>
              </a:rPr>
              <a:t>higher</a:t>
            </a:r>
            <a:r>
              <a:rPr lang="en-US" sz="4500" b="1" dirty="0" smtClean="0">
                <a:latin typeface="Tahoma" pitchFamily="34" charset="0"/>
                <a:ea typeface="Tahoma" pitchFamily="34" charset="0"/>
                <a:cs typeface="Tahoma" pitchFamily="34" charset="0"/>
              </a:rPr>
              <a:t> emphasis to the </a:t>
            </a:r>
            <a:r>
              <a:rPr lang="en-US" sz="4500" b="1" dirty="0">
                <a:latin typeface="Tahoma" pitchFamily="34" charset="0"/>
                <a:ea typeface="Tahoma" pitchFamily="34" charset="0"/>
                <a:cs typeface="Tahoma" pitchFamily="34" charset="0"/>
              </a:rPr>
              <a:t>goals/mission of their department or personal careers </a:t>
            </a:r>
            <a:r>
              <a:rPr lang="en-US" sz="4500" b="1" dirty="0" smtClean="0">
                <a:latin typeface="Tahoma" pitchFamily="34" charset="0"/>
                <a:ea typeface="Tahoma" pitchFamily="34" charset="0"/>
                <a:cs typeface="Tahoma" pitchFamily="34" charset="0"/>
              </a:rPr>
              <a:t>than they give to the </a:t>
            </a:r>
            <a:r>
              <a:rPr lang="en-US" sz="4500" b="1" dirty="0">
                <a:latin typeface="Tahoma" pitchFamily="34" charset="0"/>
                <a:ea typeface="Tahoma" pitchFamily="34" charset="0"/>
                <a:cs typeface="Tahoma" pitchFamily="34" charset="0"/>
              </a:rPr>
              <a:t>overall org mission. </a:t>
            </a:r>
          </a:p>
          <a:p>
            <a:pPr>
              <a:buFont typeface="Wingdings" panose="05000000000000000000" pitchFamily="2" charset="2"/>
              <a:buChar char="q"/>
            </a:pPr>
            <a:r>
              <a:rPr lang="en-US" sz="4500" b="1" dirty="0">
                <a:latin typeface="Tahoma" pitchFamily="34" charset="0"/>
                <a:ea typeface="Tahoma" pitchFamily="34" charset="0"/>
                <a:cs typeface="Tahoma" pitchFamily="34" charset="0"/>
              </a:rPr>
              <a:t>Departments engage in </a:t>
            </a:r>
            <a:r>
              <a:rPr lang="en-US" sz="4500" b="1" dirty="0">
                <a:solidFill>
                  <a:srgbClr val="FF0000"/>
                </a:solidFill>
                <a:latin typeface="Tahoma" pitchFamily="34" charset="0"/>
                <a:ea typeface="Tahoma" pitchFamily="34" charset="0"/>
                <a:cs typeface="Tahoma" pitchFamily="34" charset="0"/>
              </a:rPr>
              <a:t>rivalries</a:t>
            </a:r>
            <a:r>
              <a:rPr lang="en-US" sz="4500" b="1" dirty="0">
                <a:latin typeface="Tahoma" pitchFamily="34" charset="0"/>
                <a:ea typeface="Tahoma" pitchFamily="34" charset="0"/>
                <a:cs typeface="Tahoma" pitchFamily="34" charset="0"/>
              </a:rPr>
              <a:t> over resources (budgeting, </a:t>
            </a:r>
            <a:r>
              <a:rPr lang="en-US" sz="4500" b="1" dirty="0" smtClean="0">
                <a:latin typeface="Tahoma" pitchFamily="34" charset="0"/>
                <a:ea typeface="Tahoma" pitchFamily="34" charset="0"/>
                <a:cs typeface="Tahoma" pitchFamily="34" charset="0"/>
              </a:rPr>
              <a:t>new hires, autonomy) &amp; influence in the org.</a:t>
            </a:r>
            <a:endParaRPr lang="en-US" sz="4500" b="1" dirty="0">
              <a:latin typeface="Tahoma" pitchFamily="34" charset="0"/>
              <a:ea typeface="Tahoma" pitchFamily="34" charset="0"/>
              <a:cs typeface="Tahoma" pitchFamily="34" charset="0"/>
            </a:endParaRPr>
          </a:p>
          <a:p>
            <a:endParaRPr lang="en-US" sz="2400" b="1" dirty="0" smtClean="0">
              <a:latin typeface="Tahoma" pitchFamily="34" charset="0"/>
              <a:ea typeface="Tahoma" pitchFamily="34" charset="0"/>
              <a:cs typeface="Tahoma" pitchFamily="34" charset="0"/>
            </a:endParaRPr>
          </a:p>
          <a:p>
            <a:endParaRPr lang="en-US" sz="5400" b="1" dirty="0">
              <a:solidFill>
                <a:srgbClr val="009900"/>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239962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pPr algn="l"/>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Jungle</a:t>
            </a:r>
            <a:r>
              <a:rPr lang="en-US" sz="4400" b="1" dirty="0" smtClean="0">
                <a:latin typeface="Tahoma" panose="020B0604030504040204" pitchFamily="34" charset="0"/>
                <a:ea typeface="Tahoma" panose="020B0604030504040204" pitchFamily="34" charset="0"/>
                <a:cs typeface="Tahoma" panose="020B0604030504040204" pitchFamily="34" charset="0"/>
              </a:rPr>
              <a:t> = the world of your org </a:t>
            </a:r>
          </a:p>
          <a:p>
            <a:pPr algn="l"/>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Vines</a:t>
            </a:r>
            <a:r>
              <a:rPr lang="en-US" sz="4400" b="1" dirty="0" smtClean="0">
                <a:latin typeface="Tahoma" panose="020B0604030504040204" pitchFamily="34" charset="0"/>
                <a:ea typeface="Tahoma" panose="020B0604030504040204" pitchFamily="34" charset="0"/>
                <a:cs typeface="Tahoma" panose="020B0604030504040204" pitchFamily="34" charset="0"/>
              </a:rPr>
              <a:t> = project opportunities in your org</a:t>
            </a:r>
          </a:p>
          <a:p>
            <a:pPr algn="l"/>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River</a:t>
            </a:r>
            <a:r>
              <a:rPr lang="en-US" sz="4400" b="1" dirty="0" smtClean="0">
                <a:latin typeface="Tahoma" panose="020B0604030504040204" pitchFamily="34" charset="0"/>
                <a:ea typeface="Tahoma" panose="020B0604030504040204" pitchFamily="34" charset="0"/>
                <a:cs typeface="Tahoma" panose="020B0604030504040204" pitchFamily="34" charset="0"/>
              </a:rPr>
              <a:t> = the value stream your projects create</a:t>
            </a:r>
            <a:endParaRPr lang="en-US" sz="4800" b="1" dirty="0">
              <a:latin typeface="Tahoma" panose="020B0604030504040204" pitchFamily="34" charset="0"/>
              <a:ea typeface="Tahoma" panose="020B0604030504040204" pitchFamily="34" charset="0"/>
              <a:cs typeface="Tahoma" panose="020B0604030504040204" pitchFamily="34" charset="0"/>
            </a:endParaRPr>
          </a:p>
          <a:p>
            <a:endParaRPr lang="en-US" sz="6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0521" y="2442831"/>
            <a:ext cx="7232583" cy="4068328"/>
          </a:xfrm>
          <a:prstGeom prst="rect">
            <a:avLst/>
          </a:prstGeom>
        </p:spPr>
      </p:pic>
    </p:spTree>
    <p:extLst>
      <p:ext uri="{BB962C8B-B14F-4D97-AF65-F5344CB8AC3E}">
        <p14:creationId xmlns:p14="http://schemas.microsoft.com/office/powerpoint/2010/main" val="285563248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21" y="0"/>
            <a:ext cx="11902965" cy="6858000"/>
          </a:xfrm>
        </p:spPr>
        <p:txBody>
          <a:bodyPr>
            <a:noAutofit/>
          </a:bodyPr>
          <a:lstStyle/>
          <a:p>
            <a:pPr marL="0" indent="0" algn="ctr">
              <a:buNone/>
            </a:pPr>
            <a:r>
              <a:rPr lang="en-US" sz="4000" b="1" dirty="0" smtClean="0">
                <a:solidFill>
                  <a:srgbClr val="FF0000"/>
                </a:solidFill>
                <a:latin typeface="Tahoma" pitchFamily="34" charset="0"/>
                <a:ea typeface="Tahoma" pitchFamily="34" charset="0"/>
                <a:cs typeface="Tahoma" pitchFamily="34" charset="0"/>
              </a:rPr>
              <a:t>SILO-MAKERS:</a:t>
            </a:r>
          </a:p>
          <a:p>
            <a:pPr>
              <a:buFont typeface="Wingdings" panose="05000000000000000000" pitchFamily="2" charset="2"/>
              <a:buChar char="q"/>
            </a:pPr>
            <a:r>
              <a:rPr lang="en-US" sz="4400" b="1" dirty="0" smtClean="0">
                <a:latin typeface="Tahoma" pitchFamily="34" charset="0"/>
                <a:ea typeface="Tahoma" pitchFamily="34" charset="0"/>
                <a:cs typeface="Tahoma" pitchFamily="34" charset="0"/>
              </a:rPr>
              <a:t>Large % of mainly technical employees who don’t directly contribute to the org mission (IVE-dominated orgs: engineers, computer techs, etc.): </a:t>
            </a:r>
            <a:r>
              <a:rPr lang="en-US" sz="4400" b="1" dirty="0" smtClean="0">
                <a:solidFill>
                  <a:srgbClr val="FF0000"/>
                </a:solidFill>
                <a:latin typeface="Tahoma" pitchFamily="34" charset="0"/>
                <a:ea typeface="Tahoma" pitchFamily="34" charset="0"/>
                <a:cs typeface="Tahoma" pitchFamily="34" charset="0"/>
              </a:rPr>
              <a:t>They’re isolated from org clients &amp; </a:t>
            </a:r>
            <a:r>
              <a:rPr lang="en-US" sz="4400" b="1" dirty="0" err="1" smtClean="0">
                <a:solidFill>
                  <a:srgbClr val="FF0000"/>
                </a:solidFill>
                <a:latin typeface="Tahoma" pitchFamily="34" charset="0"/>
                <a:ea typeface="Tahoma" pitchFamily="34" charset="0"/>
                <a:cs typeface="Tahoma" pitchFamily="34" charset="0"/>
              </a:rPr>
              <a:t>EVEs</a:t>
            </a:r>
            <a:endParaRPr lang="en-US" sz="4400" b="1" dirty="0" smtClean="0">
              <a:latin typeface="Tahoma" pitchFamily="34" charset="0"/>
              <a:ea typeface="Tahoma" pitchFamily="34" charset="0"/>
              <a:cs typeface="Tahoma" pitchFamily="34" charset="0"/>
            </a:endParaRPr>
          </a:p>
          <a:p>
            <a:pPr>
              <a:buFont typeface="Wingdings" panose="05000000000000000000" pitchFamily="2" charset="2"/>
              <a:buChar char="q"/>
            </a:pPr>
            <a:r>
              <a:rPr lang="en-US" sz="4400" b="1" dirty="0">
                <a:latin typeface="Tahoma" pitchFamily="34" charset="0"/>
                <a:ea typeface="Tahoma" pitchFamily="34" charset="0"/>
                <a:cs typeface="Tahoma" pitchFamily="34" charset="0"/>
              </a:rPr>
              <a:t>M</a:t>
            </a:r>
            <a:r>
              <a:rPr lang="en-US" sz="4400" b="1" dirty="0" smtClean="0">
                <a:latin typeface="Tahoma" pitchFamily="34" charset="0"/>
                <a:ea typeface="Tahoma" pitchFamily="34" charset="0"/>
                <a:cs typeface="Tahoma" pitchFamily="34" charset="0"/>
              </a:rPr>
              <a:t>ultiple products/services in different divisions = brand rivalries</a:t>
            </a:r>
            <a:r>
              <a:rPr lang="en-US" sz="4400" b="1" dirty="0">
                <a:latin typeface="Tahoma" pitchFamily="34" charset="0"/>
                <a:ea typeface="Tahoma" pitchFamily="34" charset="0"/>
                <a:cs typeface="Tahoma" pitchFamily="34" charset="0"/>
              </a:rPr>
              <a:t> </a:t>
            </a:r>
            <a:r>
              <a:rPr lang="en-US" sz="4400" b="1" dirty="0" smtClean="0">
                <a:latin typeface="Tahoma" pitchFamily="34" charset="0"/>
                <a:ea typeface="Tahoma" pitchFamily="34" charset="0"/>
                <a:cs typeface="Tahoma" pitchFamily="34" charset="0"/>
              </a:rPr>
              <a:t>(General Motors): </a:t>
            </a:r>
            <a:r>
              <a:rPr lang="en-US" sz="4400" b="1" dirty="0" smtClean="0">
                <a:solidFill>
                  <a:srgbClr val="FF0000"/>
                </a:solidFill>
                <a:latin typeface="Tahoma" pitchFamily="34" charset="0"/>
                <a:ea typeface="Tahoma" pitchFamily="34" charset="0"/>
                <a:cs typeface="Tahoma" pitchFamily="34" charset="0"/>
              </a:rPr>
              <a:t>“We work for Chevrolet (Buick, Cadillac, Pontiac, etc.), not for GM. </a:t>
            </a:r>
            <a:endParaRPr lang="en-US" sz="4400" b="1" dirty="0" smtClean="0">
              <a:latin typeface="Tahoma" pitchFamily="34" charset="0"/>
              <a:ea typeface="Tahoma" pitchFamily="34" charset="0"/>
              <a:cs typeface="Tahoma" pitchFamily="34" charset="0"/>
            </a:endParaRPr>
          </a:p>
          <a:p>
            <a:pPr>
              <a:buFont typeface="Wingdings" panose="05000000000000000000" pitchFamily="2" charset="2"/>
              <a:buChar char="q"/>
            </a:pPr>
            <a:endParaRPr lang="en-US" sz="4600" b="1" dirty="0">
              <a:latin typeface="Tahoma" pitchFamily="34" charset="0"/>
              <a:ea typeface="Tahoma" pitchFamily="34" charset="0"/>
              <a:cs typeface="Tahoma" pitchFamily="34" charset="0"/>
            </a:endParaRPr>
          </a:p>
          <a:p>
            <a:endParaRPr lang="en-US" b="1" dirty="0" smtClean="0">
              <a:latin typeface="Tahoma" pitchFamily="34" charset="0"/>
              <a:ea typeface="Tahoma" pitchFamily="34" charset="0"/>
              <a:cs typeface="Tahoma" pitchFamily="34" charset="0"/>
            </a:endParaRPr>
          </a:p>
          <a:p>
            <a:endParaRPr lang="en-US" sz="5500" b="1" dirty="0">
              <a:solidFill>
                <a:srgbClr val="009900"/>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p:txBody>
      </p:sp>
      <p:sp>
        <p:nvSpPr>
          <p:cNvPr id="2" name="Right Arrow 1"/>
          <p:cNvSpPr/>
          <p:nvPr/>
        </p:nvSpPr>
        <p:spPr>
          <a:xfrm>
            <a:off x="10972800" y="599089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422526"/>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21" y="0"/>
            <a:ext cx="11902965" cy="6858000"/>
          </a:xfrm>
        </p:spPr>
        <p:txBody>
          <a:bodyPr>
            <a:noAutofit/>
          </a:bodyPr>
          <a:lstStyle/>
          <a:p>
            <a:pPr marL="0" indent="0" algn="ctr">
              <a:buNone/>
            </a:pPr>
            <a:r>
              <a:rPr lang="en-US" sz="3600" b="1" dirty="0" smtClean="0">
                <a:solidFill>
                  <a:srgbClr val="FF0000"/>
                </a:solidFill>
                <a:latin typeface="Tahoma" pitchFamily="34" charset="0"/>
                <a:ea typeface="Tahoma" pitchFamily="34" charset="0"/>
                <a:cs typeface="Tahoma" pitchFamily="34" charset="0"/>
              </a:rPr>
              <a:t>SILO-MAKERS:</a:t>
            </a:r>
          </a:p>
          <a:p>
            <a:pPr>
              <a:buFont typeface="Wingdings" panose="05000000000000000000" pitchFamily="2" charset="2"/>
              <a:buChar char="q"/>
            </a:pPr>
            <a:r>
              <a:rPr lang="en-US" sz="3700" b="1" dirty="0" smtClean="0">
                <a:latin typeface="Tahoma" pitchFamily="34" charset="0"/>
                <a:ea typeface="Tahoma" pitchFamily="34" charset="0"/>
                <a:cs typeface="Tahoma" pitchFamily="34" charset="0"/>
              </a:rPr>
              <a:t>Bureaucratic org culture = run by rules &amp; regulations (Obama Care &amp; IRS): </a:t>
            </a:r>
            <a:r>
              <a:rPr lang="en-US" sz="3700" b="1" dirty="0" smtClean="0">
                <a:solidFill>
                  <a:srgbClr val="FF0000"/>
                </a:solidFill>
                <a:latin typeface="Tahoma" pitchFamily="34" charset="0"/>
                <a:ea typeface="Tahoma" pitchFamily="34" charset="0"/>
                <a:cs typeface="Tahoma" pitchFamily="34" charset="0"/>
              </a:rPr>
              <a:t>Doing things the prescribed way is my job; not being flexible to meet client needs.</a:t>
            </a:r>
            <a:endParaRPr lang="en-US" sz="3700" b="1" dirty="0" smtClean="0">
              <a:latin typeface="Tahoma" pitchFamily="34" charset="0"/>
              <a:ea typeface="Tahoma" pitchFamily="34" charset="0"/>
              <a:cs typeface="Tahoma" pitchFamily="34" charset="0"/>
            </a:endParaRPr>
          </a:p>
          <a:p>
            <a:pPr>
              <a:buFont typeface="Wingdings" panose="05000000000000000000" pitchFamily="2" charset="2"/>
              <a:buChar char="q"/>
            </a:pPr>
            <a:r>
              <a:rPr lang="en-US" sz="3700" b="1" dirty="0" smtClean="0">
                <a:latin typeface="Tahoma" pitchFamily="34" charset="0"/>
                <a:ea typeface="Tahoma" pitchFamily="34" charset="0"/>
                <a:cs typeface="Tahoma" pitchFamily="34" charset="0"/>
              </a:rPr>
              <a:t>Social Darwinist culture = raw competition between employees &amp; </a:t>
            </a:r>
            <a:r>
              <a:rPr lang="en-US" sz="3700" b="1" dirty="0" err="1" smtClean="0">
                <a:latin typeface="Tahoma" pitchFamily="34" charset="0"/>
                <a:ea typeface="Tahoma" pitchFamily="34" charset="0"/>
                <a:cs typeface="Tahoma" pitchFamily="34" charset="0"/>
              </a:rPr>
              <a:t>depts</a:t>
            </a:r>
            <a:r>
              <a:rPr lang="en-US" sz="3700" b="1" dirty="0">
                <a:latin typeface="Tahoma" pitchFamily="34" charset="0"/>
                <a:ea typeface="Tahoma" pitchFamily="34" charset="0"/>
                <a:cs typeface="Tahoma" pitchFamily="34" charset="0"/>
              </a:rPr>
              <a:t> </a:t>
            </a:r>
            <a:r>
              <a:rPr lang="en-US" sz="3700" b="1" dirty="0" smtClean="0">
                <a:latin typeface="Tahoma" pitchFamily="34" charset="0"/>
                <a:ea typeface="Tahoma" pitchFamily="34" charset="0"/>
                <a:cs typeface="Tahoma" pitchFamily="34" charset="0"/>
              </a:rPr>
              <a:t>(brokerage houses; </a:t>
            </a:r>
            <a:r>
              <a:rPr lang="en-US" sz="3700" b="1" dirty="0">
                <a:latin typeface="Tahoma" pitchFamily="34" charset="0"/>
                <a:ea typeface="Tahoma" pitchFamily="34" charset="0"/>
                <a:cs typeface="Tahoma" pitchFamily="34" charset="0"/>
              </a:rPr>
              <a:t>p</a:t>
            </a:r>
            <a:r>
              <a:rPr lang="en-US" sz="3700" b="1" dirty="0" smtClean="0">
                <a:latin typeface="Tahoma" pitchFamily="34" charset="0"/>
                <a:ea typeface="Tahoma" pitchFamily="34" charset="0"/>
                <a:cs typeface="Tahoma" pitchFamily="34" charset="0"/>
              </a:rPr>
              <a:t>ro sports; sales): </a:t>
            </a:r>
            <a:r>
              <a:rPr lang="en-US" sz="3700" b="1" dirty="0" smtClean="0">
                <a:solidFill>
                  <a:srgbClr val="FF0000"/>
                </a:solidFill>
                <a:latin typeface="Tahoma" pitchFamily="34" charset="0"/>
                <a:ea typeface="Tahoma" pitchFamily="34" charset="0"/>
                <a:cs typeface="Tahoma" pitchFamily="34" charset="0"/>
              </a:rPr>
              <a:t>“The only way I’m going to play is if the quarterback gets knocked out of the game—I hope the line backers get him soon”; I’m not sharing what I know with the new sales reps, b/c they take sales away from me.”</a:t>
            </a:r>
          </a:p>
          <a:p>
            <a:pPr>
              <a:buFont typeface="Wingdings" panose="05000000000000000000" pitchFamily="2" charset="2"/>
              <a:buChar char="q"/>
            </a:pPr>
            <a:endParaRPr lang="en-US" sz="4600" b="1" dirty="0">
              <a:latin typeface="Tahoma" pitchFamily="34" charset="0"/>
              <a:ea typeface="Tahoma" pitchFamily="34" charset="0"/>
              <a:cs typeface="Tahoma" pitchFamily="34" charset="0"/>
            </a:endParaRPr>
          </a:p>
          <a:p>
            <a:endParaRPr lang="en-US" b="1" dirty="0" smtClean="0">
              <a:latin typeface="Tahoma" pitchFamily="34" charset="0"/>
              <a:ea typeface="Tahoma" pitchFamily="34" charset="0"/>
              <a:cs typeface="Tahoma" pitchFamily="34" charset="0"/>
            </a:endParaRPr>
          </a:p>
          <a:p>
            <a:endParaRPr lang="en-US" sz="5500" b="1" dirty="0">
              <a:solidFill>
                <a:srgbClr val="009900"/>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a:p>
            <a:endParaRPr lang="en-US" sz="4800" b="1" dirty="0">
              <a:solidFill>
                <a:srgbClr val="0033CC"/>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05140708"/>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15153"/>
            <a:ext cx="12192000" cy="6427694"/>
          </a:xfrm>
        </p:spPr>
        <p:txBody>
          <a:bodyPr>
            <a:noAutofit/>
          </a:bodyPr>
          <a:lstStyle/>
          <a:p>
            <a:r>
              <a:rPr lang="en-US" sz="6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The SIGNS OF </a:t>
            </a:r>
          </a:p>
          <a:p>
            <a:r>
              <a:rPr lang="en-US" sz="6600" b="1" dirty="0" smtClean="0">
                <a:solidFill>
                  <a:srgbClr val="FF0000"/>
                </a:solidFill>
                <a:latin typeface="Algerian" panose="04020705040A02060702" pitchFamily="82" charset="0"/>
                <a:ea typeface="Tahoma" panose="020B0604030504040204" pitchFamily="34" charset="0"/>
                <a:cs typeface="Tahoma" panose="020B0604030504040204" pitchFamily="34" charset="0"/>
              </a:rPr>
              <a:t>FRACTURED </a:t>
            </a:r>
            <a:r>
              <a:rPr lang="en-US" sz="66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SILOS</a:t>
            </a:r>
            <a:endParaRPr lang="en-US" sz="138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l"/>
            <a:endParaRPr lang="en-US" sz="96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9600" b="1" dirty="0" smtClean="0">
              <a:solidFill>
                <a:srgbClr val="0099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799" y="2664890"/>
            <a:ext cx="4992781" cy="2805541"/>
          </a:xfrm>
          <a:prstGeom prst="rect">
            <a:avLst/>
          </a:prstGeom>
        </p:spPr>
      </p:pic>
      <p:sp>
        <p:nvSpPr>
          <p:cNvPr id="6" name="Right Arrow 5"/>
          <p:cNvSpPr/>
          <p:nvPr/>
        </p:nvSpPr>
        <p:spPr>
          <a:xfrm>
            <a:off x="8769163" y="5997388"/>
            <a:ext cx="3234578" cy="8606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4053807007"/>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858000"/>
          </a:xfrm>
        </p:spPr>
        <p:txBody>
          <a:bodyPr rtlCol="0">
            <a:normAutofit/>
          </a:bodyPr>
          <a:lstStyle/>
          <a:p>
            <a:pPr>
              <a:buFont typeface="Wingdings" panose="05000000000000000000" pitchFamily="2" charset="2"/>
              <a:buChar char="q"/>
              <a:defRPr/>
            </a:pPr>
            <a:r>
              <a:rPr lang="en-US" sz="5400" b="1" dirty="0" smtClean="0">
                <a:solidFill>
                  <a:srgbClr val="00B050"/>
                </a:solidFill>
                <a:latin typeface="Tahoma" pitchFamily="34" charset="0"/>
                <a:cs typeface="Tahoma" pitchFamily="34" charset="0"/>
              </a:rPr>
              <a:t>Hidden agendas</a:t>
            </a:r>
          </a:p>
          <a:p>
            <a:pPr>
              <a:buFont typeface="Wingdings" panose="05000000000000000000" pitchFamily="2" charset="2"/>
              <a:buChar char="q"/>
              <a:defRPr/>
            </a:pPr>
            <a:r>
              <a:rPr lang="en-US" sz="5400" b="1" dirty="0" smtClean="0">
                <a:solidFill>
                  <a:srgbClr val="CC00CC"/>
                </a:solidFill>
                <a:latin typeface="Tahoma" pitchFamily="34" charset="0"/>
                <a:cs typeface="Tahoma" pitchFamily="34" charset="0"/>
              </a:rPr>
              <a:t>Cover ups </a:t>
            </a:r>
          </a:p>
          <a:p>
            <a:pPr>
              <a:buFont typeface="Wingdings" panose="05000000000000000000" pitchFamily="2" charset="2"/>
              <a:buChar char="q"/>
              <a:defRPr/>
            </a:pPr>
            <a:r>
              <a:rPr lang="en-US" sz="5400" b="1" dirty="0" smtClean="0">
                <a:solidFill>
                  <a:srgbClr val="FF0000"/>
                </a:solidFill>
                <a:latin typeface="Tahoma" pitchFamily="34" charset="0"/>
                <a:cs typeface="Tahoma" pitchFamily="34" charset="0"/>
              </a:rPr>
              <a:t>Rivalries  </a:t>
            </a:r>
          </a:p>
          <a:p>
            <a:pPr>
              <a:buFont typeface="Wingdings" panose="05000000000000000000" pitchFamily="2" charset="2"/>
              <a:buChar char="q"/>
              <a:defRPr/>
            </a:pPr>
            <a:r>
              <a:rPr lang="en-US" sz="5400" b="1" dirty="0" smtClean="0">
                <a:solidFill>
                  <a:srgbClr val="0000FF"/>
                </a:solidFill>
                <a:latin typeface="Tahoma" pitchFamily="34" charset="0"/>
                <a:cs typeface="Tahoma" pitchFamily="34" charset="0"/>
              </a:rPr>
              <a:t>Disputes</a:t>
            </a:r>
          </a:p>
          <a:p>
            <a:pPr>
              <a:buFont typeface="Wingdings" panose="05000000000000000000" pitchFamily="2" charset="2"/>
              <a:buChar char="q"/>
              <a:defRPr/>
            </a:pPr>
            <a:r>
              <a:rPr lang="en-US" sz="5400" b="1" dirty="0" smtClean="0">
                <a:solidFill>
                  <a:srgbClr val="006666"/>
                </a:solidFill>
                <a:latin typeface="Tahoma" pitchFamily="34" charset="0"/>
                <a:cs typeface="Tahoma" pitchFamily="34" charset="0"/>
              </a:rPr>
              <a:t>Complaints</a:t>
            </a:r>
          </a:p>
          <a:p>
            <a:pPr>
              <a:buFont typeface="Wingdings" panose="05000000000000000000" pitchFamily="2" charset="2"/>
              <a:buChar char="q"/>
              <a:defRPr/>
            </a:pPr>
            <a:r>
              <a:rPr lang="en-US" sz="5400" b="1" dirty="0" smtClean="0">
                <a:solidFill>
                  <a:srgbClr val="FF9900"/>
                </a:solidFill>
                <a:latin typeface="Tahoma" pitchFamily="34" charset="0"/>
                <a:cs typeface="Tahoma" pitchFamily="34" charset="0"/>
              </a:rPr>
              <a:t>Turnover</a:t>
            </a:r>
          </a:p>
          <a:p>
            <a:pPr>
              <a:buFont typeface="Wingdings" panose="05000000000000000000" pitchFamily="2" charset="2"/>
              <a:buChar char="q"/>
              <a:defRPr/>
            </a:pPr>
            <a:r>
              <a:rPr lang="en-US" sz="4800" b="1" dirty="0" smtClean="0">
                <a:solidFill>
                  <a:srgbClr val="993300"/>
                </a:solidFill>
                <a:latin typeface="Tahoma" pitchFamily="34" charset="0"/>
                <a:cs typeface="Tahoma" pitchFamily="34" charset="0"/>
              </a:rPr>
              <a:t>Decaying org communication</a:t>
            </a:r>
            <a:endParaRPr lang="en-US" sz="5400" b="1" dirty="0" smtClean="0">
              <a:solidFill>
                <a:srgbClr val="993300"/>
              </a:solidFill>
              <a:latin typeface="Tahoma" pitchFamily="34" charset="0"/>
              <a:cs typeface="Tahoma" pitchFamily="34" charset="0"/>
            </a:endParaRPr>
          </a:p>
          <a:p>
            <a:pPr eaLnBrk="1" fontAlgn="auto" hangingPunct="1">
              <a:spcAft>
                <a:spcPts val="0"/>
              </a:spcAft>
              <a:buFont typeface="Arial" pitchFamily="34" charset="0"/>
              <a:buNone/>
              <a:defRPr/>
            </a:pP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1039" y="1438485"/>
            <a:ext cx="7058584" cy="3967233"/>
          </a:xfrm>
          <a:prstGeom prst="rect">
            <a:avLst/>
          </a:prstGeom>
        </p:spPr>
      </p:pic>
    </p:spTree>
    <p:extLst>
      <p:ext uri="{BB962C8B-B14F-4D97-AF65-F5344CB8AC3E}">
        <p14:creationId xmlns:p14="http://schemas.microsoft.com/office/powerpoint/2010/main" val="29377215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858000"/>
          </a:xfrm>
        </p:spPr>
        <p:txBody>
          <a:bodyPr rtlCol="0">
            <a:normAutofit/>
          </a:bodyPr>
          <a:lstStyle/>
          <a:p>
            <a:pPr marL="0" indent="0" algn="ctr">
              <a:buNone/>
              <a:defRPr/>
            </a:pPr>
            <a:r>
              <a:rPr lang="en-US" sz="5400" b="1" dirty="0" smtClean="0">
                <a:solidFill>
                  <a:srgbClr val="FF0000"/>
                </a:solidFill>
                <a:latin typeface="Tahoma" pitchFamily="34" charset="0"/>
                <a:cs typeface="Tahoma" pitchFamily="34" charset="0"/>
              </a:rPr>
              <a:t>THE BEST MEASURES OF ORG UNITY-DISUNITY </a:t>
            </a:r>
          </a:p>
          <a:p>
            <a:pPr marL="0" indent="0" algn="ctr">
              <a:buNone/>
              <a:defRPr/>
            </a:pPr>
            <a:r>
              <a:rPr lang="en-US" sz="6000" b="1" dirty="0" smtClean="0">
                <a:latin typeface="Tahoma" pitchFamily="34" charset="0"/>
                <a:cs typeface="Tahoma" pitchFamily="34" charset="0"/>
              </a:rPr>
              <a:t>Concentricity  IVEs-EVEs  </a:t>
            </a:r>
            <a:r>
              <a:rPr lang="en-US" sz="6000" b="1" dirty="0">
                <a:latin typeface="Tahoma" pitchFamily="34" charset="0"/>
                <a:cs typeface="Tahoma" pitchFamily="34" charset="0"/>
              </a:rPr>
              <a:t>O</a:t>
            </a:r>
            <a:r>
              <a:rPr lang="en-US" sz="6000" b="1" dirty="0" smtClean="0">
                <a:latin typeface="Tahoma" pitchFamily="34" charset="0"/>
                <a:cs typeface="Tahoma" pitchFamily="34" charset="0"/>
              </a:rPr>
              <a:t>rg encounters  Org silos  Org wavelengths  Psychological contract  Surf-boarding  </a:t>
            </a:r>
          </a:p>
          <a:p>
            <a:pPr marL="0" indent="0" algn="ctr">
              <a:buNone/>
              <a:defRPr/>
            </a:pPr>
            <a:r>
              <a:rPr lang="en-US" sz="6000" b="1" dirty="0" smtClean="0">
                <a:latin typeface="Tahoma" pitchFamily="34" charset="0"/>
                <a:cs typeface="Tahoma" pitchFamily="34" charset="0"/>
              </a:rPr>
              <a:t>Two-faced orgs </a:t>
            </a:r>
          </a:p>
          <a:p>
            <a:pPr eaLnBrk="1" fontAlgn="auto" hangingPunct="1">
              <a:spcAft>
                <a:spcPts val="0"/>
              </a:spcAft>
              <a:buFont typeface="Arial" pitchFamily="34" charset="0"/>
              <a:buNone/>
              <a:defRPr/>
            </a:pP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spTree>
    <p:extLst>
      <p:ext uri="{BB962C8B-B14F-4D97-AF65-F5344CB8AC3E}">
        <p14:creationId xmlns:p14="http://schemas.microsoft.com/office/powerpoint/2010/main" val="3733541882"/>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a:t>
            </a:r>
            <a:r>
              <a:rPr lang="en-US" sz="13800" b="1" dirty="0" smtClean="0">
                <a:latin typeface="Tahoma" panose="020B0604030504040204" pitchFamily="34" charset="0"/>
                <a:ea typeface="Tahoma" panose="020B0604030504040204" pitchFamily="34" charset="0"/>
                <a:cs typeface="Tahoma" panose="020B0604030504040204" pitchFamily="34" charset="0"/>
              </a:rPr>
              <a:t>36 </a:t>
            </a:r>
            <a:r>
              <a:rPr lang="en-US" sz="13800" b="1" dirty="0">
                <a:latin typeface="Tahoma" panose="020B0604030504040204" pitchFamily="34" charset="0"/>
                <a:ea typeface="Tahoma" panose="020B0604030504040204" pitchFamily="34" charset="0"/>
                <a:cs typeface="Tahoma" panose="020B0604030504040204" pitchFamily="34" charset="0"/>
              </a:rPr>
              <a:t>SURFING</a:t>
            </a:r>
            <a:r>
              <a:rPr lang="en-US" sz="138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PRO</a:t>
            </a:r>
          </a:p>
        </p:txBody>
      </p:sp>
    </p:spTree>
    <p:extLst>
      <p:ext uri="{BB962C8B-B14F-4D97-AF65-F5344CB8AC3E}">
        <p14:creationId xmlns:p14="http://schemas.microsoft.com/office/powerpoint/2010/main" val="423123048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09006"/>
            <a:ext cx="12192000" cy="6648994"/>
          </a:xfrm>
        </p:spPr>
        <p:txBody>
          <a:bodyPr>
            <a:normAutofit/>
          </a:bodyPr>
          <a:lstStyle/>
          <a:p>
            <a:r>
              <a:rPr lang="en-US" sz="4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The way to fulfill your personal agenda thru helping your org fulfill its agenda: </a:t>
            </a:r>
          </a:p>
          <a:p>
            <a:endParaRPr lang="en-US" sz="72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72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72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Your org provides the ocean &amp; waves; </a:t>
            </a:r>
          </a:p>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you provide the surf board.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050" y="1735025"/>
            <a:ext cx="6541004" cy="3272241"/>
          </a:xfrm>
          <a:prstGeom prst="rect">
            <a:avLst/>
          </a:prstGeom>
        </p:spPr>
      </p:pic>
    </p:spTree>
    <p:extLst>
      <p:ext uri="{BB962C8B-B14F-4D97-AF65-F5344CB8AC3E}">
        <p14:creationId xmlns:p14="http://schemas.microsoft.com/office/powerpoint/2010/main" val="2599646629"/>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92500" lnSpcReduction="10000"/>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Achieve your professional goals by helping your org achieve its goals.</a:t>
            </a:r>
          </a:p>
          <a:p>
            <a:pPr>
              <a:buFont typeface="Wingdings" panose="05000000000000000000" pitchFamily="2" charset="2"/>
              <a:buChar char="q"/>
            </a:pPr>
            <a:r>
              <a:rPr lang="en-US" sz="4600" b="1" dirty="0" smtClean="0">
                <a:latin typeface="Tahoma" pitchFamily="34" charset="0"/>
                <a:ea typeface="Tahoma" pitchFamily="34" charset="0"/>
                <a:cs typeface="Tahoma" pitchFamily="34" charset="0"/>
              </a:rPr>
              <a:t>Your org pays you to help it attain its mission &amp; goals, which must receive a higher priority than your own personal-professional goals.</a:t>
            </a:r>
          </a:p>
          <a:p>
            <a:pPr>
              <a:buFont typeface="Wingdings" panose="05000000000000000000" pitchFamily="2" charset="2"/>
              <a:buChar char="q"/>
            </a:pPr>
            <a:r>
              <a:rPr lang="en-US" sz="4600" b="1" dirty="0" smtClean="0">
                <a:solidFill>
                  <a:srgbClr val="FF0000"/>
                </a:solidFill>
                <a:latin typeface="Tahoma" pitchFamily="34" charset="0"/>
                <a:ea typeface="Tahoma" pitchFamily="34" charset="0"/>
                <a:cs typeface="Tahoma" pitchFamily="34" charset="0"/>
              </a:rPr>
              <a:t>Surf</a:t>
            </a:r>
            <a:r>
              <a:rPr lang="en-US" sz="4600" b="1" dirty="0" smtClean="0">
                <a:latin typeface="Tahoma" pitchFamily="34" charset="0"/>
                <a:ea typeface="Tahoma" pitchFamily="34" charset="0"/>
                <a:cs typeface="Tahoma" pitchFamily="34" charset="0"/>
              </a:rPr>
              <a:t> the </a:t>
            </a:r>
            <a:r>
              <a:rPr lang="en-US" sz="4600" b="1" dirty="0" smtClean="0">
                <a:solidFill>
                  <a:srgbClr val="FF0000"/>
                </a:solidFill>
                <a:latin typeface="Tahoma" pitchFamily="34" charset="0"/>
                <a:ea typeface="Tahoma" pitchFamily="34" charset="0"/>
                <a:cs typeface="Tahoma" pitchFamily="34" charset="0"/>
              </a:rPr>
              <a:t>org’s</a:t>
            </a:r>
            <a:r>
              <a:rPr lang="en-US" sz="4600" b="1" dirty="0">
                <a:latin typeface="Tahoma" pitchFamily="34" charset="0"/>
                <a:ea typeface="Tahoma" pitchFamily="34" charset="0"/>
                <a:cs typeface="Tahoma" pitchFamily="34" charset="0"/>
              </a:rPr>
              <a:t> </a:t>
            </a:r>
            <a:r>
              <a:rPr lang="en-US" sz="4600" b="1" dirty="0" smtClean="0">
                <a:latin typeface="Tahoma" pitchFamily="34" charset="0"/>
                <a:ea typeface="Tahoma" pitchFamily="34" charset="0"/>
                <a:cs typeface="Tahoma" pitchFamily="34" charset="0"/>
              </a:rPr>
              <a:t>profit maximization more often than surfing your personal career wave. </a:t>
            </a:r>
          </a:p>
          <a:p>
            <a:pPr>
              <a:buFont typeface="Wingdings" panose="05000000000000000000" pitchFamily="2" charset="2"/>
              <a:buChar char="q"/>
            </a:pPr>
            <a:r>
              <a:rPr lang="en-US" sz="4600" b="1" dirty="0" smtClean="0">
                <a:latin typeface="Tahoma" pitchFamily="34" charset="0"/>
                <a:ea typeface="Tahoma" pitchFamily="34" charset="0"/>
                <a:cs typeface="Tahoma" pitchFamily="34" charset="0"/>
              </a:rPr>
              <a:t>Nothing energizes your personal career more than advancing the org’s core mission.</a:t>
            </a:r>
          </a:p>
          <a:p>
            <a:endParaRPr lang="en-US"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4558687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50" y="152400"/>
            <a:ext cx="11925299" cy="6705600"/>
          </a:xfrm>
        </p:spPr>
        <p:txBody>
          <a:bodyPr>
            <a:normAutofit fontScale="25000" lnSpcReduction="20000"/>
          </a:bodyPr>
          <a:lstStyle/>
          <a:p>
            <a:pPr marL="0" indent="0" algn="ctr">
              <a:buNone/>
            </a:pPr>
            <a:r>
              <a:rPr lang="en-US" sz="17600" b="1" dirty="0" smtClean="0">
                <a:latin typeface="Tahoma" pitchFamily="34" charset="0"/>
                <a:ea typeface="Tahoma" pitchFamily="34" charset="0"/>
                <a:cs typeface="Tahoma" pitchFamily="34" charset="0"/>
              </a:rPr>
              <a:t>How many surfers were involved in landing you a summer internship?</a:t>
            </a:r>
          </a:p>
          <a:p>
            <a:pPr marL="0" indent="0">
              <a:buNone/>
            </a:pPr>
            <a:endParaRPr lang="en-US" sz="4000" b="1" dirty="0" smtClean="0">
              <a:solidFill>
                <a:srgbClr val="0000FF"/>
              </a:solidFill>
              <a:latin typeface="Tahoma" pitchFamily="34" charset="0"/>
              <a:ea typeface="Tahoma" pitchFamily="34" charset="0"/>
              <a:cs typeface="Tahoma" pitchFamily="34" charset="0"/>
            </a:endParaRPr>
          </a:p>
          <a:p>
            <a:pPr marL="0" indent="0">
              <a:buNone/>
            </a:pPr>
            <a:endParaRPr lang="en-US" sz="4000" b="1" dirty="0">
              <a:solidFill>
                <a:srgbClr val="0000FF"/>
              </a:solidFill>
              <a:latin typeface="Tahoma" pitchFamily="34" charset="0"/>
              <a:ea typeface="Tahoma" pitchFamily="34" charset="0"/>
              <a:cs typeface="Tahoma" pitchFamily="34" charset="0"/>
            </a:endParaRPr>
          </a:p>
          <a:p>
            <a:pPr marL="0" indent="0">
              <a:buNone/>
            </a:pPr>
            <a:r>
              <a:rPr lang="en-US" sz="17600" b="1" dirty="0" smtClean="0">
                <a:solidFill>
                  <a:srgbClr val="0000FF"/>
                </a:solidFill>
                <a:latin typeface="Tahoma" pitchFamily="34" charset="0"/>
                <a:ea typeface="Tahoma" pitchFamily="34" charset="0"/>
                <a:cs typeface="Tahoma" pitchFamily="34" charset="0"/>
              </a:rPr>
              <a:t>1. Baylor</a:t>
            </a:r>
          </a:p>
          <a:p>
            <a:pPr marL="0" indent="0">
              <a:buNone/>
            </a:pPr>
            <a:r>
              <a:rPr lang="en-US" sz="17600" b="1" dirty="0" smtClean="0">
                <a:solidFill>
                  <a:srgbClr val="FF0000"/>
                </a:solidFill>
                <a:latin typeface="Tahoma" pitchFamily="34" charset="0"/>
                <a:ea typeface="Tahoma" pitchFamily="34" charset="0"/>
                <a:cs typeface="Tahoma" pitchFamily="34" charset="0"/>
              </a:rPr>
              <a:t>2. Professor</a:t>
            </a:r>
          </a:p>
          <a:p>
            <a:pPr marL="0" indent="0">
              <a:buNone/>
            </a:pPr>
            <a:r>
              <a:rPr lang="en-US" sz="17600" b="1" dirty="0" smtClean="0">
                <a:solidFill>
                  <a:srgbClr val="008000"/>
                </a:solidFill>
                <a:latin typeface="Tahoma" pitchFamily="34" charset="0"/>
                <a:ea typeface="Tahoma" pitchFamily="34" charset="0"/>
                <a:cs typeface="Tahoma" pitchFamily="34" charset="0"/>
              </a:rPr>
              <a:t>3. Intern company </a:t>
            </a:r>
          </a:p>
          <a:p>
            <a:pPr marL="0" indent="0">
              <a:buNone/>
            </a:pPr>
            <a:r>
              <a:rPr lang="en-US" sz="17600" b="1" dirty="0" smtClean="0">
                <a:solidFill>
                  <a:srgbClr val="FF9900"/>
                </a:solidFill>
                <a:latin typeface="Tahoma" pitchFamily="34" charset="0"/>
                <a:ea typeface="Tahoma" pitchFamily="34" charset="0"/>
                <a:cs typeface="Tahoma" pitchFamily="34" charset="0"/>
              </a:rPr>
              <a:t>4. Company’s HR Dept.</a:t>
            </a:r>
          </a:p>
          <a:p>
            <a:pPr marL="0" indent="0">
              <a:buNone/>
            </a:pPr>
            <a:r>
              <a:rPr lang="en-US" sz="17600" b="1" dirty="0" smtClean="0">
                <a:solidFill>
                  <a:srgbClr val="7030A0"/>
                </a:solidFill>
                <a:latin typeface="Tahoma" pitchFamily="34" charset="0"/>
                <a:ea typeface="Tahoma" pitchFamily="34" charset="0"/>
                <a:cs typeface="Tahoma" pitchFamily="34" charset="0"/>
              </a:rPr>
              <a:t>5. The student who </a:t>
            </a:r>
          </a:p>
          <a:p>
            <a:pPr marL="0" indent="0">
              <a:buNone/>
            </a:pPr>
            <a:r>
              <a:rPr lang="en-US" sz="17600" b="1" dirty="0" smtClean="0">
                <a:solidFill>
                  <a:srgbClr val="7030A0"/>
                </a:solidFill>
                <a:latin typeface="Tahoma" pitchFamily="34" charset="0"/>
                <a:ea typeface="Tahoma" pitchFamily="34" charset="0"/>
                <a:cs typeface="Tahoma" pitchFamily="34" charset="0"/>
              </a:rPr>
              <a:t>turned it down before you</a:t>
            </a:r>
          </a:p>
          <a:p>
            <a:pPr marL="0" indent="0">
              <a:buNone/>
            </a:pPr>
            <a:r>
              <a:rPr lang="en-US" sz="17600" b="1" dirty="0" smtClean="0">
                <a:solidFill>
                  <a:srgbClr val="993300"/>
                </a:solidFill>
                <a:latin typeface="Tahoma" pitchFamily="34" charset="0"/>
                <a:ea typeface="Tahoma" pitchFamily="34" charset="0"/>
                <a:cs typeface="Tahoma" pitchFamily="34" charset="0"/>
              </a:rPr>
              <a:t>6.</a:t>
            </a:r>
            <a:r>
              <a:rPr lang="en-US" sz="21600" b="1" dirty="0" smtClean="0">
                <a:solidFill>
                  <a:srgbClr val="993300"/>
                </a:solidFill>
                <a:latin typeface="Tahoma" pitchFamily="34" charset="0"/>
                <a:ea typeface="Tahoma" pitchFamily="34" charset="0"/>
                <a:cs typeface="Tahoma" pitchFamily="34" charset="0"/>
              </a:rPr>
              <a:t>U</a:t>
            </a:r>
          </a:p>
          <a:p>
            <a:pPr marL="0" indent="0">
              <a:buNone/>
            </a:pPr>
            <a:endParaRPr lang="en-US" sz="4000" b="1" dirty="0" smtClean="0">
              <a:solidFill>
                <a:srgbClr val="0000FF"/>
              </a:solidFill>
              <a:latin typeface="Tahoma" pitchFamily="34" charset="0"/>
              <a:ea typeface="Tahoma" pitchFamily="34" charset="0"/>
              <a:cs typeface="Tahoma" pitchFamily="34" charset="0"/>
            </a:endParaRPr>
          </a:p>
          <a:p>
            <a:pPr marL="0" indent="0">
              <a:buNone/>
            </a:pPr>
            <a:endParaRPr lang="en-US" sz="4000" b="1" dirty="0" smtClean="0">
              <a:solidFill>
                <a:srgbClr val="0000FF"/>
              </a:solidFill>
              <a:latin typeface="Tahoma" pitchFamily="34" charset="0"/>
              <a:ea typeface="Tahoma" pitchFamily="34" charset="0"/>
              <a:cs typeface="Tahoma" pitchFamily="34" charset="0"/>
            </a:endParaRPr>
          </a:p>
          <a:p>
            <a:pPr marL="0" indent="0">
              <a:buNone/>
            </a:pPr>
            <a:endParaRPr lang="en-US" sz="4000" b="1" dirty="0" smtClean="0">
              <a:solidFill>
                <a:srgbClr val="0000FF"/>
              </a:solidFill>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lgn="ctr">
              <a:buNone/>
            </a:pPr>
            <a:r>
              <a:rPr lang="en-US" sz="4400" b="1" dirty="0" smtClean="0">
                <a:latin typeface="Tahoma" pitchFamily="34" charset="0"/>
                <a:ea typeface="Tahoma" pitchFamily="34" charset="0"/>
                <a:cs typeface="Tahoma" pitchFamily="34" charset="0"/>
              </a:rPr>
              <a:t> </a:t>
            </a:r>
          </a:p>
          <a:p>
            <a:pPr marL="0" indent="0" algn="ctr">
              <a:buNone/>
            </a:pPr>
            <a:r>
              <a:rPr lang="en-US" sz="4400" b="1" dirty="0" smtClean="0">
                <a:latin typeface="Tahoma" pitchFamily="34" charset="0"/>
                <a:ea typeface="Tahoma" pitchFamily="34" charset="0"/>
                <a:cs typeface="Tahoma" pitchFamily="34" charset="0"/>
              </a:rPr>
              <a:t> </a:t>
            </a:r>
          </a:p>
          <a:p>
            <a:pPr marL="0" indent="0">
              <a:buNone/>
            </a:pPr>
            <a:endParaRPr lang="en-US"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3351" y="1733550"/>
            <a:ext cx="4305298" cy="3660759"/>
          </a:xfrm>
          <a:prstGeom prst="rect">
            <a:avLst/>
          </a:prstGeom>
        </p:spPr>
      </p:pic>
    </p:spTree>
    <p:extLst>
      <p:ext uri="{BB962C8B-B14F-4D97-AF65-F5344CB8AC3E}">
        <p14:creationId xmlns:p14="http://schemas.microsoft.com/office/powerpoint/2010/main" val="1930596303"/>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37 </a:t>
            </a:r>
            <a:r>
              <a:rPr lang="en-US" sz="9600" b="1" dirty="0">
                <a:latin typeface="Tahoma" panose="020B0604030504040204" pitchFamily="34" charset="0"/>
                <a:ea typeface="Tahoma" panose="020B0604030504040204" pitchFamily="34" charset="0"/>
                <a:cs typeface="Tahoma" panose="020B0604030504040204" pitchFamily="34" charset="0"/>
              </a:rPr>
              <a:t>SYNCHRONICITY</a:t>
            </a:r>
          </a:p>
        </p:txBody>
      </p:sp>
    </p:spTree>
    <p:extLst>
      <p:ext uri="{BB962C8B-B14F-4D97-AF65-F5344CB8AC3E}">
        <p14:creationId xmlns:p14="http://schemas.microsoft.com/office/powerpoint/2010/main" val="588652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3964"/>
            <a:ext cx="12192000" cy="6664036"/>
          </a:xfrm>
        </p:spPr>
        <p:txBody>
          <a:bodyPr>
            <a:normAutofit fontScale="92500" lnSpcReduction="10000"/>
          </a:bodyPr>
          <a:lstStyle/>
          <a:p>
            <a:pPr marL="0" indent="0">
              <a:buNone/>
            </a:pPr>
            <a:endParaRPr lang="en-US" sz="4400" b="1" dirty="0" smtClean="0">
              <a:solidFill>
                <a:srgbClr val="008000"/>
              </a:solidFill>
              <a:latin typeface="Tahoma" pitchFamily="34" charset="0"/>
              <a:ea typeface="Tahoma" pitchFamily="34" charset="0"/>
              <a:cs typeface="Tahoma" pitchFamily="34" charset="0"/>
            </a:endParaRPr>
          </a:p>
          <a:p>
            <a:pPr marL="0" indent="0">
              <a:buNone/>
            </a:pPr>
            <a:endParaRPr lang="en-US" sz="4400" b="1" dirty="0">
              <a:solidFill>
                <a:srgbClr val="008000"/>
              </a:solidFill>
              <a:latin typeface="Tahoma" pitchFamily="34" charset="0"/>
              <a:ea typeface="Tahoma" pitchFamily="34" charset="0"/>
              <a:cs typeface="Tahoma" pitchFamily="34" charset="0"/>
            </a:endParaRPr>
          </a:p>
          <a:p>
            <a:pPr marL="0" indent="0">
              <a:buNone/>
            </a:pPr>
            <a:endParaRPr lang="en-US" sz="4400" b="1" dirty="0" smtClean="0">
              <a:solidFill>
                <a:srgbClr val="008000"/>
              </a:solidFill>
              <a:latin typeface="Tahoma" pitchFamily="34" charset="0"/>
              <a:ea typeface="Tahoma" pitchFamily="34" charset="0"/>
              <a:cs typeface="Tahoma" pitchFamily="34" charset="0"/>
            </a:endParaRPr>
          </a:p>
          <a:p>
            <a:pPr marL="0" indent="0">
              <a:buNone/>
            </a:pPr>
            <a:endParaRPr lang="en-US" sz="4400" b="1" dirty="0">
              <a:solidFill>
                <a:srgbClr val="008000"/>
              </a:solidFill>
              <a:latin typeface="Tahoma" pitchFamily="34" charset="0"/>
              <a:ea typeface="Tahoma" pitchFamily="34" charset="0"/>
              <a:cs typeface="Tahoma" pitchFamily="34" charset="0"/>
            </a:endParaRPr>
          </a:p>
          <a:p>
            <a:pPr marL="0" indent="0">
              <a:buNone/>
            </a:pPr>
            <a:endParaRPr lang="en-US" sz="4400" b="1" dirty="0" smtClean="0">
              <a:solidFill>
                <a:srgbClr val="008000"/>
              </a:solidFill>
              <a:latin typeface="Tahoma" pitchFamily="34" charset="0"/>
              <a:ea typeface="Tahoma" pitchFamily="34" charset="0"/>
              <a:cs typeface="Tahoma" pitchFamily="34" charset="0"/>
            </a:endParaRPr>
          </a:p>
          <a:p>
            <a:pPr marL="0" indent="0">
              <a:buNone/>
            </a:pPr>
            <a:endParaRPr lang="en-US" sz="4400" b="1" dirty="0" smtClean="0">
              <a:solidFill>
                <a:srgbClr val="008000"/>
              </a:solidFill>
              <a:latin typeface="Tahoma" pitchFamily="34" charset="0"/>
              <a:ea typeface="Tahoma" pitchFamily="34" charset="0"/>
              <a:cs typeface="Tahoma" pitchFamily="34" charset="0"/>
            </a:endParaRPr>
          </a:p>
          <a:p>
            <a:pPr marL="0" indent="0" algn="ctr">
              <a:buNone/>
            </a:pPr>
            <a:r>
              <a:rPr lang="en-US" sz="4100" b="1" dirty="0" smtClean="0">
                <a:solidFill>
                  <a:srgbClr val="008000"/>
                </a:solidFill>
                <a:latin typeface="Tahoma" pitchFamily="34" charset="0"/>
                <a:ea typeface="Tahoma" pitchFamily="34" charset="0"/>
                <a:cs typeface="Tahoma" pitchFamily="34" charset="0"/>
              </a:rPr>
              <a:t>How many vines do you want on your wall (career)? </a:t>
            </a:r>
            <a:r>
              <a:rPr lang="en-US" sz="4100" b="1" dirty="0">
                <a:solidFill>
                  <a:srgbClr val="008000"/>
                </a:solidFill>
                <a:latin typeface="Tahoma" pitchFamily="34" charset="0"/>
                <a:ea typeface="Tahoma" pitchFamily="34" charset="0"/>
                <a:cs typeface="Tahoma" pitchFamily="34" charset="0"/>
              </a:rPr>
              <a:t>Do  you want </a:t>
            </a:r>
            <a:r>
              <a:rPr lang="en-US" sz="4100" b="1" dirty="0" smtClean="0">
                <a:solidFill>
                  <a:srgbClr val="008000"/>
                </a:solidFill>
                <a:latin typeface="Tahoma" pitchFamily="34" charset="0"/>
                <a:ea typeface="Tahoma" pitchFamily="34" charset="0"/>
                <a:cs typeface="Tahoma" pitchFamily="34" charset="0"/>
              </a:rPr>
              <a:t>to see solid vines </a:t>
            </a:r>
            <a:r>
              <a:rPr lang="en-US" sz="4100" b="1" dirty="0">
                <a:solidFill>
                  <a:srgbClr val="008000"/>
                </a:solidFill>
                <a:latin typeface="Tahoma" pitchFamily="34" charset="0"/>
                <a:ea typeface="Tahoma" pitchFamily="34" charset="0"/>
                <a:cs typeface="Tahoma" pitchFamily="34" charset="0"/>
              </a:rPr>
              <a:t>&amp; no wall? </a:t>
            </a:r>
            <a:r>
              <a:rPr lang="en-US" sz="4100" b="1" dirty="0" smtClean="0">
                <a:solidFill>
                  <a:srgbClr val="008000"/>
                </a:solidFill>
                <a:latin typeface="Tahoma" pitchFamily="34" charset="0"/>
                <a:ea typeface="Tahoma" pitchFamily="34" charset="0"/>
                <a:cs typeface="Tahoma" pitchFamily="34" charset="0"/>
              </a:rPr>
              <a:t>Do you want to expand the size of your wall? How long can you keep your vines healthy &amp; green? Who will help  you grow new vines? Who will benefit from your vines?</a:t>
            </a:r>
          </a:p>
          <a:p>
            <a:pPr marL="0" indent="0" algn="ctr">
              <a:buNone/>
            </a:pPr>
            <a:endParaRPr lang="en-US" sz="5200" b="1" dirty="0" smtClean="0">
              <a:solidFill>
                <a:schemeClr val="accent6">
                  <a:lumMod val="75000"/>
                </a:schemeClr>
              </a:solidFill>
              <a:latin typeface="Tahoma" pitchFamily="34" charset="0"/>
              <a:ea typeface="Tahoma" pitchFamily="34" charset="0"/>
              <a:cs typeface="Tahoma" pitchFamily="34" charset="0"/>
            </a:endParaRPr>
          </a:p>
          <a:p>
            <a:pPr marL="0" indent="0">
              <a:buNone/>
            </a:pPr>
            <a:endParaRPr lang="en-US" sz="5400" b="1" dirty="0" smtClean="0">
              <a:solidFill>
                <a:schemeClr val="accent6">
                  <a:lumMod val="75000"/>
                </a:schemeClr>
              </a:solidFill>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251" y="193964"/>
            <a:ext cx="5270938" cy="3511762"/>
          </a:xfrm>
          <a:prstGeom prst="rect">
            <a:avLst/>
          </a:prstGeom>
        </p:spPr>
      </p:pic>
    </p:spTree>
    <p:extLst>
      <p:ext uri="{BB962C8B-B14F-4D97-AF65-F5344CB8AC3E}">
        <p14:creationId xmlns:p14="http://schemas.microsoft.com/office/powerpoint/2010/main" val="1296568954"/>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a:noFill/>
        </p:spPr>
        <p:txBody>
          <a:bodyPr>
            <a:normAutofit/>
          </a:bodyPr>
          <a:lstStyle/>
          <a:p>
            <a:endParaRPr lang="en-US" sz="8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095" y="4671520"/>
            <a:ext cx="2971800" cy="20478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395" y="1322168"/>
            <a:ext cx="6807200" cy="3190875"/>
          </a:xfrm>
          <a:prstGeom prst="rect">
            <a:avLst/>
          </a:prstGeom>
        </p:spPr>
      </p:pic>
    </p:spTree>
    <p:extLst>
      <p:ext uri="{BB962C8B-B14F-4D97-AF65-F5344CB8AC3E}">
        <p14:creationId xmlns:p14="http://schemas.microsoft.com/office/powerpoint/2010/main" val="246444123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2820" y="2984862"/>
            <a:ext cx="9144000" cy="2971800"/>
          </a:xfrm>
        </p:spPr>
        <p:txBody>
          <a:bodyPr>
            <a:noAutofit/>
          </a:bodyPr>
          <a:lstStyle/>
          <a:p>
            <a:r>
              <a:rPr lang="en-US" sz="5400" b="1" dirty="0" smtClean="0">
                <a:solidFill>
                  <a:srgbClr val="FF0000"/>
                </a:solidFill>
                <a:latin typeface="Tahoma" pitchFamily="34" charset="0"/>
                <a:ea typeface="Tahoma" pitchFamily="34" charset="0"/>
                <a:cs typeface="Tahoma" pitchFamily="34" charset="0"/>
              </a:rPr>
              <a:t>TAS</a:t>
            </a:r>
            <a:r>
              <a:rPr lang="en-US" sz="5400" b="1" dirty="0" smtClean="0">
                <a:latin typeface="Tahoma" pitchFamily="34" charset="0"/>
                <a:ea typeface="Tahoma" pitchFamily="34" charset="0"/>
                <a:cs typeface="Tahoma" pitchFamily="34" charset="0"/>
              </a:rPr>
              <a:t> is a simple model for creating your way out of conflict by…</a:t>
            </a:r>
            <a:endParaRPr lang="en-US" sz="5400" b="1" dirty="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28862"/>
            <a:ext cx="4521200" cy="2463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2" y="328865"/>
            <a:ext cx="3760173" cy="2363537"/>
          </a:xfrm>
          <a:prstGeom prst="rect">
            <a:avLst/>
          </a:prstGeom>
        </p:spPr>
      </p:pic>
    </p:spTree>
    <p:extLst>
      <p:ext uri="{BB962C8B-B14F-4D97-AF65-F5344CB8AC3E}">
        <p14:creationId xmlns:p14="http://schemas.microsoft.com/office/powerpoint/2010/main" val="4078355467"/>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0"/>
            <a:ext cx="12192000" cy="6858000"/>
          </a:xfrm>
        </p:spPr>
        <p:txBody>
          <a:bodyPr>
            <a:normAutofit/>
          </a:bodyPr>
          <a:lstStyle/>
          <a:p>
            <a:pPr algn="l"/>
            <a:r>
              <a:rPr lang="en-US" sz="4400" b="1" dirty="0">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achieving cooperation </a:t>
            </a:r>
            <a:r>
              <a:rPr lang="en-US" sz="5400" b="1" dirty="0" smtClean="0">
                <a:latin typeface="Tahoma" pitchFamily="34" charset="0"/>
                <a:ea typeface="Tahoma" pitchFamily="34" charset="0"/>
                <a:cs typeface="Tahoma" pitchFamily="34" charset="0"/>
              </a:rPr>
              <a:t>via </a:t>
            </a:r>
            <a:r>
              <a:rPr lang="en-US" sz="5400" b="1" dirty="0">
                <a:latin typeface="Tahoma" pitchFamily="34" charset="0"/>
                <a:ea typeface="Tahoma" pitchFamily="34" charset="0"/>
                <a:cs typeface="Tahoma" pitchFamily="34" charset="0"/>
              </a:rPr>
              <a:t>synthesizing </a:t>
            </a:r>
            <a:r>
              <a:rPr lang="en-US" sz="5400" b="1" dirty="0" smtClean="0">
                <a:latin typeface="Tahoma" pitchFamily="34" charset="0"/>
                <a:ea typeface="Tahoma" pitchFamily="34" charset="0"/>
                <a:cs typeface="Tahoma" pitchFamily="34" charset="0"/>
              </a:rPr>
              <a:t>a thesis </a:t>
            </a:r>
            <a:r>
              <a:rPr lang="en-US" sz="5400" b="1" dirty="0">
                <a:latin typeface="Tahoma" pitchFamily="34" charset="0"/>
                <a:ea typeface="Tahoma" pitchFamily="34" charset="0"/>
                <a:cs typeface="Tahoma" pitchFamily="34" charset="0"/>
              </a:rPr>
              <a:t>(one point of view) &amp; antithesis (a second, conflicting, POV) into a </a:t>
            </a:r>
            <a:r>
              <a:rPr lang="en-US" sz="5400" b="1" dirty="0">
                <a:solidFill>
                  <a:srgbClr val="FF0000"/>
                </a:solidFill>
                <a:latin typeface="Tahoma" pitchFamily="34" charset="0"/>
                <a:ea typeface="Tahoma" pitchFamily="34" charset="0"/>
                <a:cs typeface="Tahoma" pitchFamily="34" charset="0"/>
              </a:rPr>
              <a:t>win-win synthesis </a:t>
            </a:r>
            <a:r>
              <a:rPr lang="en-US" sz="5400" b="1" dirty="0">
                <a:latin typeface="Tahoma" pitchFamily="34" charset="0"/>
                <a:ea typeface="Tahoma" pitchFamily="34" charset="0"/>
                <a:cs typeface="Tahoma" pitchFamily="34" charset="0"/>
              </a:rPr>
              <a:t>of </a:t>
            </a:r>
            <a:r>
              <a:rPr lang="en-US" sz="5400" b="1" dirty="0" smtClean="0">
                <a:latin typeface="Tahoma" pitchFamily="34" charset="0"/>
                <a:ea typeface="Tahoma" pitchFamily="34" charset="0"/>
                <a:cs typeface="Tahoma" pitchFamily="34" charset="0"/>
              </a:rPr>
              <a:t>an agreeable  </a:t>
            </a:r>
            <a:r>
              <a:rPr lang="en-US" sz="5400" b="1" dirty="0">
                <a:latin typeface="Tahoma" pitchFamily="34" charset="0"/>
                <a:ea typeface="Tahoma" pitchFamily="34" charset="0"/>
                <a:cs typeface="Tahoma" pitchFamily="34" charset="0"/>
              </a:rPr>
              <a:t>third position.  </a:t>
            </a:r>
          </a:p>
          <a:p>
            <a:pPr marL="742950" indent="-742950" algn="l"/>
            <a:endParaRPr lang="en-US" sz="5400" b="1" dirty="0">
              <a:solidFill>
                <a:srgbClr val="7030A0"/>
              </a:solidFill>
              <a:latin typeface="Tahoma" pitchFamily="34" charset="0"/>
              <a:ea typeface="Tahoma" pitchFamily="34" charset="0"/>
              <a:cs typeface="Tahoma" pitchFamily="34" charset="0"/>
            </a:endParaRPr>
          </a:p>
          <a:p>
            <a:pPr algn="l"/>
            <a:endParaRPr lang="en-US" b="1" dirty="0">
              <a:solidFill>
                <a:schemeClr val="tx1"/>
              </a:solidFill>
              <a:latin typeface="Tahoma" pitchFamily="34" charset="0"/>
              <a:ea typeface="Tahoma" pitchFamily="34" charset="0"/>
              <a:cs typeface="Tahoma"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2444" y="3913270"/>
            <a:ext cx="3785163" cy="2379245"/>
          </a:xfrm>
          <a:prstGeom prst="rect">
            <a:avLst/>
          </a:prstGeom>
        </p:spPr>
      </p:pic>
    </p:spTree>
    <p:extLst>
      <p:ext uri="{BB962C8B-B14F-4D97-AF65-F5344CB8AC3E}">
        <p14:creationId xmlns:p14="http://schemas.microsoft.com/office/powerpoint/2010/main" val="360628522"/>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0"/>
            <a:ext cx="12192000" cy="6858000"/>
          </a:xfrm>
        </p:spPr>
        <p:txBody>
          <a:bodyPr>
            <a:normAutofit lnSpcReduction="10000"/>
          </a:bodyPr>
          <a:lstStyle/>
          <a:p>
            <a:pPr algn="l"/>
            <a:r>
              <a:rPr lang="en-US" sz="5400" b="1" u="sng" dirty="0">
                <a:solidFill>
                  <a:srgbClr val="FF0000"/>
                </a:solidFill>
                <a:latin typeface="Tahoma" pitchFamily="34" charset="0"/>
                <a:ea typeface="Tahoma" pitchFamily="34" charset="0"/>
                <a:cs typeface="Tahoma" pitchFamily="34" charset="0"/>
              </a:rPr>
              <a:t>Thesis</a:t>
            </a:r>
            <a:r>
              <a:rPr lang="en-US" sz="5400" b="1" dirty="0">
                <a:solidFill>
                  <a:srgbClr val="FF0000"/>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Employee pay raise (stable paycheck mindset)</a:t>
            </a:r>
          </a:p>
          <a:p>
            <a:pPr algn="l"/>
            <a:r>
              <a:rPr lang="en-US" sz="5400" b="1" u="sng" dirty="0">
                <a:solidFill>
                  <a:srgbClr val="FF0000"/>
                </a:solidFill>
                <a:latin typeface="Tahoma" pitchFamily="34" charset="0"/>
                <a:ea typeface="Tahoma" pitchFamily="34" charset="0"/>
                <a:cs typeface="Tahoma" pitchFamily="34" charset="0"/>
              </a:rPr>
              <a:t>Antithesis</a:t>
            </a:r>
            <a:r>
              <a:rPr lang="en-US" sz="5400" b="1" dirty="0">
                <a:solidFill>
                  <a:srgbClr val="FF0000"/>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Pay cut (stable paycheck mindset)</a:t>
            </a:r>
          </a:p>
          <a:p>
            <a:pPr algn="l"/>
            <a:r>
              <a:rPr lang="en-US" sz="5200" b="1" u="sng" dirty="0">
                <a:solidFill>
                  <a:srgbClr val="FF0000"/>
                </a:solidFill>
                <a:latin typeface="Tahoma" pitchFamily="34" charset="0"/>
                <a:ea typeface="Tahoma" pitchFamily="34" charset="0"/>
                <a:cs typeface="Tahoma" pitchFamily="34" charset="0"/>
              </a:rPr>
              <a:t>Synthesis</a:t>
            </a:r>
            <a:r>
              <a:rPr lang="en-US" sz="5200" b="1" dirty="0">
                <a:solidFill>
                  <a:srgbClr val="FF0000"/>
                </a:solidFill>
                <a:latin typeface="Tahoma" pitchFamily="34" charset="0"/>
                <a:ea typeface="Tahoma" pitchFamily="34" charset="0"/>
                <a:cs typeface="Tahoma" pitchFamily="34" charset="0"/>
              </a:rPr>
              <a:t>: </a:t>
            </a:r>
            <a:r>
              <a:rPr lang="en-US" sz="5200" b="1" dirty="0">
                <a:latin typeface="Tahoma" pitchFamily="34" charset="0"/>
                <a:ea typeface="Tahoma" pitchFamily="34" charset="0"/>
                <a:cs typeface="Tahoma" pitchFamily="34" charset="0"/>
              </a:rPr>
              <a:t>Commission or bonus pay (variable paycheck mindset)</a:t>
            </a:r>
          </a:p>
          <a:p>
            <a:pPr algn="l"/>
            <a:r>
              <a:rPr lang="en-US" sz="5400" b="1" u="sng" dirty="0">
                <a:solidFill>
                  <a:srgbClr val="0000FF"/>
                </a:solidFill>
                <a:latin typeface="Tahoma" pitchFamily="34" charset="0"/>
                <a:ea typeface="Tahoma" pitchFamily="34" charset="0"/>
                <a:cs typeface="Tahoma" pitchFamily="34" charset="0"/>
              </a:rPr>
              <a:t>Thesis</a:t>
            </a:r>
            <a:r>
              <a:rPr lang="en-US" sz="5400" b="1" dirty="0">
                <a:solidFill>
                  <a:srgbClr val="0000FF"/>
                </a:solidFill>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more 8:00 </a:t>
            </a:r>
            <a:r>
              <a:rPr lang="en-US" sz="5400" b="1" dirty="0">
                <a:latin typeface="Tahoma" pitchFamily="34" charset="0"/>
                <a:ea typeface="Tahoma" pitchFamily="34" charset="0"/>
                <a:cs typeface="Tahoma" pitchFamily="34" charset="0"/>
              </a:rPr>
              <a:t>a.m. </a:t>
            </a:r>
            <a:r>
              <a:rPr lang="en-US" sz="5400" b="1" dirty="0" smtClean="0">
                <a:latin typeface="Tahoma" pitchFamily="34" charset="0"/>
                <a:ea typeface="Tahoma" pitchFamily="34" charset="0"/>
                <a:cs typeface="Tahoma" pitchFamily="34" charset="0"/>
              </a:rPr>
              <a:t>classes</a:t>
            </a:r>
            <a:endParaRPr lang="en-US" sz="5400" b="1" dirty="0">
              <a:latin typeface="Tahoma" pitchFamily="34" charset="0"/>
              <a:ea typeface="Tahoma" pitchFamily="34" charset="0"/>
              <a:cs typeface="Tahoma" pitchFamily="34" charset="0"/>
            </a:endParaRPr>
          </a:p>
          <a:p>
            <a:pPr algn="l"/>
            <a:r>
              <a:rPr lang="en-US" sz="5400" b="1" u="sng" dirty="0">
                <a:solidFill>
                  <a:srgbClr val="0000FF"/>
                </a:solidFill>
                <a:latin typeface="Tahoma" pitchFamily="34" charset="0"/>
                <a:ea typeface="Tahoma" pitchFamily="34" charset="0"/>
                <a:cs typeface="Tahoma" pitchFamily="34" charset="0"/>
              </a:rPr>
              <a:t>Antithesis</a:t>
            </a:r>
            <a:r>
              <a:rPr lang="en-US" sz="5400" b="1" dirty="0">
                <a:solidFill>
                  <a:srgbClr val="0000FF"/>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Evening </a:t>
            </a:r>
            <a:r>
              <a:rPr lang="en-US" sz="5400" b="1" dirty="0" smtClean="0">
                <a:latin typeface="Tahoma" pitchFamily="34" charset="0"/>
                <a:ea typeface="Tahoma" pitchFamily="34" charset="0"/>
                <a:cs typeface="Tahoma" pitchFamily="34" charset="0"/>
              </a:rPr>
              <a:t>classes</a:t>
            </a:r>
            <a:endParaRPr lang="en-US" sz="5400" b="1" dirty="0">
              <a:latin typeface="Tahoma" pitchFamily="34" charset="0"/>
              <a:ea typeface="Tahoma" pitchFamily="34" charset="0"/>
              <a:cs typeface="Tahoma" pitchFamily="34" charset="0"/>
            </a:endParaRPr>
          </a:p>
          <a:p>
            <a:pPr algn="l"/>
            <a:r>
              <a:rPr lang="en-US" sz="5400" b="1" u="sng" dirty="0">
                <a:solidFill>
                  <a:srgbClr val="0000FF"/>
                </a:solidFill>
                <a:latin typeface="Tahoma" pitchFamily="34" charset="0"/>
                <a:ea typeface="Tahoma" pitchFamily="34" charset="0"/>
                <a:cs typeface="Tahoma" pitchFamily="34" charset="0"/>
              </a:rPr>
              <a:t>Synthesis</a:t>
            </a:r>
            <a:r>
              <a:rPr lang="en-US" sz="5400" b="1" dirty="0">
                <a:solidFill>
                  <a:srgbClr val="0000FF"/>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Online class </a:t>
            </a:r>
          </a:p>
          <a:p>
            <a:pPr algn="l"/>
            <a:endParaRPr lang="en-US" sz="4000" b="1" dirty="0">
              <a:latin typeface="Tahoma" pitchFamily="34" charset="0"/>
              <a:ea typeface="Tahoma" pitchFamily="34" charset="0"/>
              <a:cs typeface="Tahoma" pitchFamily="34" charset="0"/>
            </a:endParaRPr>
          </a:p>
          <a:p>
            <a:pPr algn="l"/>
            <a:endParaRPr lang="en-US" sz="4000" b="1" dirty="0">
              <a:solidFill>
                <a:srgbClr val="FF0000"/>
              </a:solidFill>
              <a:latin typeface="Tahoma" pitchFamily="34" charset="0"/>
              <a:ea typeface="Tahoma" pitchFamily="34" charset="0"/>
              <a:cs typeface="Tahoma" pitchFamily="34" charset="0"/>
            </a:endParaRPr>
          </a:p>
          <a:p>
            <a:pPr marL="742950" indent="-742950" algn="l"/>
            <a:endParaRPr lang="en-US" sz="5400" b="1" dirty="0">
              <a:solidFill>
                <a:srgbClr val="7030A0"/>
              </a:solidFill>
              <a:latin typeface="Tahoma" pitchFamily="34" charset="0"/>
              <a:ea typeface="Tahoma" pitchFamily="34" charset="0"/>
              <a:cs typeface="Tahoma" pitchFamily="34" charset="0"/>
            </a:endParaRPr>
          </a:p>
          <a:p>
            <a:pPr algn="l"/>
            <a:endParaRPr lang="en-US" b="1" dirty="0">
              <a:solidFill>
                <a:schemeClr val="tx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79982798"/>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9220200" y="615380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p:cNvSpPr>
            <a:spLocks noGrp="1"/>
          </p:cNvSpPr>
          <p:nvPr>
            <p:ph type="subTitle" idx="1"/>
          </p:nvPr>
        </p:nvSpPr>
        <p:spPr>
          <a:xfrm>
            <a:off x="0" y="36786"/>
            <a:ext cx="12174483" cy="6858000"/>
          </a:xfrm>
        </p:spPr>
        <p:txBody>
          <a:bodyPr>
            <a:normAutofit lnSpcReduction="10000"/>
          </a:bodyPr>
          <a:lstStyle/>
          <a:p>
            <a:pPr algn="l"/>
            <a:r>
              <a:rPr lang="en-US" sz="5400" b="1" u="sng" dirty="0">
                <a:solidFill>
                  <a:srgbClr val="FF0000"/>
                </a:solidFill>
                <a:latin typeface="Tahoma" pitchFamily="34" charset="0"/>
                <a:ea typeface="Tahoma" pitchFamily="34" charset="0"/>
                <a:cs typeface="Tahoma" pitchFamily="34" charset="0"/>
              </a:rPr>
              <a:t>Thesis</a:t>
            </a:r>
            <a:r>
              <a:rPr lang="en-US" sz="5400" b="1" dirty="0">
                <a:solidFill>
                  <a:srgbClr val="FF0000"/>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Construct a new office building</a:t>
            </a:r>
          </a:p>
          <a:p>
            <a:pPr algn="l"/>
            <a:r>
              <a:rPr lang="en-US" sz="5400" b="1" u="sng" dirty="0">
                <a:solidFill>
                  <a:srgbClr val="FF0000"/>
                </a:solidFill>
                <a:latin typeface="Tahoma" pitchFamily="34" charset="0"/>
                <a:ea typeface="Tahoma" pitchFamily="34" charset="0"/>
                <a:cs typeface="Tahoma" pitchFamily="34" charset="0"/>
              </a:rPr>
              <a:t>Antithesis</a:t>
            </a:r>
            <a:r>
              <a:rPr lang="en-US" sz="5400" b="1" dirty="0">
                <a:solidFill>
                  <a:srgbClr val="FF0000"/>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Stay in the old building</a:t>
            </a:r>
          </a:p>
          <a:p>
            <a:pPr algn="l"/>
            <a:r>
              <a:rPr lang="en-US" sz="5200" b="1" u="sng" dirty="0">
                <a:solidFill>
                  <a:srgbClr val="0000FF"/>
                </a:solidFill>
                <a:latin typeface="Tahoma" pitchFamily="34" charset="0"/>
                <a:ea typeface="Tahoma" pitchFamily="34" charset="0"/>
                <a:cs typeface="Tahoma" pitchFamily="34" charset="0"/>
              </a:rPr>
              <a:t>Synthesis 1</a:t>
            </a:r>
            <a:r>
              <a:rPr lang="en-US" sz="5200" b="1" dirty="0">
                <a:solidFill>
                  <a:srgbClr val="0000FF"/>
                </a:solidFill>
                <a:latin typeface="Tahoma" pitchFamily="34" charset="0"/>
                <a:ea typeface="Tahoma" pitchFamily="34" charset="0"/>
                <a:cs typeface="Tahoma" pitchFamily="34" charset="0"/>
              </a:rPr>
              <a:t>: </a:t>
            </a:r>
            <a:r>
              <a:rPr lang="en-US" sz="5200" b="1" dirty="0">
                <a:latin typeface="Tahoma" pitchFamily="34" charset="0"/>
                <a:ea typeface="Tahoma" pitchFamily="34" charset="0"/>
                <a:cs typeface="Tahoma" pitchFamily="34" charset="0"/>
              </a:rPr>
              <a:t>Renovate the old building</a:t>
            </a:r>
          </a:p>
          <a:p>
            <a:pPr algn="l"/>
            <a:r>
              <a:rPr lang="en-US" sz="5400" b="1" u="sng" dirty="0">
                <a:solidFill>
                  <a:srgbClr val="0000FF"/>
                </a:solidFill>
                <a:latin typeface="Tahoma" pitchFamily="34" charset="0"/>
                <a:ea typeface="Tahoma" pitchFamily="34" charset="0"/>
                <a:cs typeface="Tahoma" pitchFamily="34" charset="0"/>
              </a:rPr>
              <a:t>Synthesis 2</a:t>
            </a:r>
            <a:r>
              <a:rPr lang="en-US" sz="5400" b="1" dirty="0">
                <a:solidFill>
                  <a:srgbClr val="0000FF"/>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Keep the old building as unit A and </a:t>
            </a:r>
          </a:p>
          <a:p>
            <a:pPr algn="l"/>
            <a:r>
              <a:rPr lang="en-US" sz="5400" b="1" dirty="0">
                <a:latin typeface="Tahoma" pitchFamily="34" charset="0"/>
                <a:ea typeface="Tahoma" pitchFamily="34" charset="0"/>
                <a:cs typeface="Tahoma" pitchFamily="34" charset="0"/>
              </a:rPr>
              <a:t>buy/renovate adjacent building as complementary  </a:t>
            </a:r>
            <a:r>
              <a:rPr lang="en-US" sz="5400" b="1" dirty="0" smtClean="0">
                <a:latin typeface="Tahoma" pitchFamily="34" charset="0"/>
                <a:ea typeface="Tahoma" pitchFamily="34" charset="0"/>
                <a:cs typeface="Tahoma" pitchFamily="34" charset="0"/>
              </a:rPr>
              <a:t>unit </a:t>
            </a:r>
            <a:r>
              <a:rPr lang="en-US" sz="5400" b="1" dirty="0">
                <a:latin typeface="Tahoma" pitchFamily="34" charset="0"/>
                <a:ea typeface="Tahoma" pitchFamily="34" charset="0"/>
                <a:cs typeface="Tahoma" pitchFamily="34" charset="0"/>
              </a:rPr>
              <a:t>B</a:t>
            </a:r>
            <a:endParaRPr lang="en-US" sz="4000" b="1" dirty="0">
              <a:solidFill>
                <a:srgbClr val="FF0000"/>
              </a:solidFill>
              <a:latin typeface="Tahoma" pitchFamily="34" charset="0"/>
              <a:ea typeface="Tahoma" pitchFamily="34" charset="0"/>
              <a:cs typeface="Tahoma" pitchFamily="34" charset="0"/>
            </a:endParaRPr>
          </a:p>
          <a:p>
            <a:pPr marL="742950" indent="-742950" algn="l"/>
            <a:endParaRPr lang="en-US" sz="5400" b="1" dirty="0">
              <a:solidFill>
                <a:srgbClr val="7030A0"/>
              </a:solidFill>
              <a:latin typeface="Tahoma" pitchFamily="34" charset="0"/>
              <a:ea typeface="Tahoma" pitchFamily="34" charset="0"/>
              <a:cs typeface="Tahoma" pitchFamily="34" charset="0"/>
            </a:endParaRPr>
          </a:p>
          <a:p>
            <a:pPr algn="l"/>
            <a:endParaRPr lang="en-US" b="1" dirty="0">
              <a:solidFill>
                <a:schemeClr val="tx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79747091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0"/>
            <a:ext cx="12192000" cy="6858000"/>
          </a:xfrm>
        </p:spPr>
        <p:txBody>
          <a:bodyPr>
            <a:normAutofit/>
          </a:bodyPr>
          <a:lstStyle/>
          <a:p>
            <a:pPr algn="l"/>
            <a:r>
              <a:rPr lang="en-US" sz="5400" b="1" u="sng" dirty="0">
                <a:solidFill>
                  <a:srgbClr val="FF0000"/>
                </a:solidFill>
                <a:latin typeface="Tahoma" pitchFamily="34" charset="0"/>
                <a:ea typeface="Tahoma" pitchFamily="34" charset="0"/>
                <a:cs typeface="Tahoma" pitchFamily="34" charset="0"/>
              </a:rPr>
              <a:t>Thesis</a:t>
            </a:r>
            <a:r>
              <a:rPr lang="en-US" sz="5400" b="1" dirty="0">
                <a:solidFill>
                  <a:srgbClr val="FF0000"/>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Status quo (no operating changes) for the NCAA</a:t>
            </a:r>
          </a:p>
          <a:p>
            <a:pPr algn="l"/>
            <a:r>
              <a:rPr lang="en-US" sz="5400" b="1" u="sng" dirty="0">
                <a:solidFill>
                  <a:srgbClr val="FF0000"/>
                </a:solidFill>
                <a:latin typeface="Tahoma" pitchFamily="34" charset="0"/>
                <a:ea typeface="Tahoma" pitchFamily="34" charset="0"/>
                <a:cs typeface="Tahoma" pitchFamily="34" charset="0"/>
              </a:rPr>
              <a:t>Antithesis</a:t>
            </a:r>
            <a:r>
              <a:rPr lang="en-US" sz="5400" b="1" dirty="0">
                <a:solidFill>
                  <a:srgbClr val="FF0000"/>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Reform the NCAA</a:t>
            </a:r>
          </a:p>
          <a:p>
            <a:pPr algn="l"/>
            <a:r>
              <a:rPr lang="en-US" sz="5200" b="1" u="sng" dirty="0">
                <a:solidFill>
                  <a:srgbClr val="0000FF"/>
                </a:solidFill>
                <a:latin typeface="Tahoma" pitchFamily="34" charset="0"/>
                <a:ea typeface="Tahoma" pitchFamily="34" charset="0"/>
                <a:cs typeface="Tahoma" pitchFamily="34" charset="0"/>
              </a:rPr>
              <a:t>Synthesis 1</a:t>
            </a:r>
            <a:r>
              <a:rPr lang="en-US" sz="5200" b="1" dirty="0">
                <a:solidFill>
                  <a:srgbClr val="0000FF"/>
                </a:solidFill>
                <a:latin typeface="Tahoma" pitchFamily="34" charset="0"/>
                <a:ea typeface="Tahoma" pitchFamily="34" charset="0"/>
                <a:cs typeface="Tahoma" pitchFamily="34" charset="0"/>
              </a:rPr>
              <a:t>: </a:t>
            </a:r>
            <a:r>
              <a:rPr lang="en-US" sz="5200" b="1" dirty="0">
                <a:latin typeface="Tahoma" pitchFamily="34" charset="0"/>
                <a:ea typeface="Tahoma" pitchFamily="34" charset="0"/>
                <a:cs typeface="Tahoma" pitchFamily="34" charset="0"/>
              </a:rPr>
              <a:t>Let the 5 “power conferences” regulate themselves</a:t>
            </a:r>
          </a:p>
          <a:p>
            <a:pPr algn="l"/>
            <a:r>
              <a:rPr lang="en-US" sz="5400" b="1" u="sng" dirty="0">
                <a:solidFill>
                  <a:srgbClr val="0000FF"/>
                </a:solidFill>
                <a:latin typeface="Tahoma" pitchFamily="34" charset="0"/>
                <a:ea typeface="Tahoma" pitchFamily="34" charset="0"/>
                <a:cs typeface="Tahoma" pitchFamily="34" charset="0"/>
              </a:rPr>
              <a:t>Synthesis 2</a:t>
            </a:r>
            <a:r>
              <a:rPr lang="en-US" sz="5400" b="1" dirty="0">
                <a:solidFill>
                  <a:srgbClr val="0000FF"/>
                </a:solidFill>
                <a:latin typeface="Tahoma" pitchFamily="34" charset="0"/>
                <a:ea typeface="Tahoma" pitchFamily="34" charset="0"/>
                <a:cs typeface="Tahoma" pitchFamily="34" charset="0"/>
              </a:rPr>
              <a:t>: </a:t>
            </a:r>
            <a:r>
              <a:rPr lang="en-US" sz="5400" b="1" dirty="0">
                <a:latin typeface="Tahoma" pitchFamily="34" charset="0"/>
                <a:ea typeface="Tahoma" pitchFamily="34" charset="0"/>
                <a:cs typeface="Tahoma" pitchFamily="34" charset="0"/>
              </a:rPr>
              <a:t>Make college football, basketball, &amp; baseball “minor league” </a:t>
            </a:r>
            <a:r>
              <a:rPr lang="en-US" sz="5400" b="1" dirty="0" smtClean="0">
                <a:latin typeface="Tahoma" pitchFamily="34" charset="0"/>
                <a:ea typeface="Tahoma" pitchFamily="34" charset="0"/>
                <a:cs typeface="Tahoma" pitchFamily="34" charset="0"/>
              </a:rPr>
              <a:t>paid pro </a:t>
            </a:r>
            <a:r>
              <a:rPr lang="en-US" sz="5400" b="1" dirty="0">
                <a:latin typeface="Tahoma" pitchFamily="34" charset="0"/>
                <a:ea typeface="Tahoma" pitchFamily="34" charset="0"/>
                <a:cs typeface="Tahoma" pitchFamily="34" charset="0"/>
              </a:rPr>
              <a:t>teams</a:t>
            </a:r>
            <a:endParaRPr lang="en-US" sz="4000" b="1" dirty="0">
              <a:solidFill>
                <a:srgbClr val="FF0000"/>
              </a:solidFill>
              <a:latin typeface="Tahoma" pitchFamily="34" charset="0"/>
              <a:ea typeface="Tahoma" pitchFamily="34" charset="0"/>
              <a:cs typeface="Tahoma" pitchFamily="34" charset="0"/>
            </a:endParaRPr>
          </a:p>
          <a:p>
            <a:pPr marL="742950" indent="-742950" algn="l"/>
            <a:endParaRPr lang="en-US" sz="5400" b="1" dirty="0">
              <a:solidFill>
                <a:srgbClr val="7030A0"/>
              </a:solidFill>
              <a:latin typeface="Tahoma" pitchFamily="34" charset="0"/>
              <a:ea typeface="Tahoma" pitchFamily="34" charset="0"/>
              <a:cs typeface="Tahoma" pitchFamily="34" charset="0"/>
            </a:endParaRPr>
          </a:p>
          <a:p>
            <a:pPr algn="l"/>
            <a:endParaRPr lang="en-US" b="1" dirty="0">
              <a:solidFill>
                <a:schemeClr val="tx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91531081"/>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38 TRIANGULAR  PROFESSIONALS</a:t>
            </a:r>
            <a:endParaRPr lang="en-US" sz="9600" b="1"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 </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34358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52400"/>
            <a:ext cx="12070080" cy="6675120"/>
          </a:xfrm>
        </p:spPr>
        <p:txBody>
          <a:bodyPr>
            <a:normAutofit fontScale="25000" lnSpcReduction="20000"/>
          </a:bodyPr>
          <a:lstStyle/>
          <a:p>
            <a:r>
              <a:rPr lang="en-US" sz="19200" b="1" dirty="0" smtClean="0">
                <a:solidFill>
                  <a:srgbClr val="CC0066"/>
                </a:solidFill>
                <a:latin typeface="Tahoma" pitchFamily="34" charset="0"/>
                <a:ea typeface="Tahoma" pitchFamily="34" charset="0"/>
                <a:cs typeface="Tahoma" pitchFamily="34" charset="0"/>
              </a:rPr>
              <a:t>LEVELS OF PROFESSIONALISM</a:t>
            </a:r>
          </a:p>
          <a:p>
            <a:pPr algn="l"/>
            <a:r>
              <a:rPr lang="en-US" sz="21600" b="1" dirty="0" smtClean="0">
                <a:solidFill>
                  <a:srgbClr val="7030A0"/>
                </a:solidFill>
                <a:latin typeface="Tahoma" pitchFamily="34" charset="0"/>
                <a:ea typeface="Tahoma" pitchFamily="34" charset="0"/>
                <a:cs typeface="Tahoma" pitchFamily="34" charset="0"/>
              </a:rPr>
              <a:t>#1 Synergizing yourself</a:t>
            </a:r>
          </a:p>
          <a:p>
            <a:pPr algn="l"/>
            <a:r>
              <a:rPr lang="en-US" sz="24000" b="1" dirty="0" smtClean="0">
                <a:solidFill>
                  <a:srgbClr val="009900"/>
                </a:solidFill>
                <a:latin typeface="Tahoma" pitchFamily="34" charset="0"/>
                <a:ea typeface="Tahoma" pitchFamily="34" charset="0"/>
                <a:cs typeface="Tahoma" pitchFamily="34" charset="0"/>
              </a:rPr>
              <a:t>#2 </a:t>
            </a:r>
            <a:r>
              <a:rPr lang="en-US" sz="24000" b="1" dirty="0">
                <a:solidFill>
                  <a:srgbClr val="009900"/>
                </a:solidFill>
                <a:latin typeface="Tahoma" pitchFamily="34" charset="0"/>
                <a:ea typeface="Tahoma" pitchFamily="34" charset="0"/>
                <a:cs typeface="Tahoma" pitchFamily="34" charset="0"/>
              </a:rPr>
              <a:t>Synergizing</a:t>
            </a:r>
            <a:r>
              <a:rPr lang="en-US" sz="24000" b="1" dirty="0" smtClean="0">
                <a:solidFill>
                  <a:srgbClr val="009900"/>
                </a:solidFill>
                <a:latin typeface="Tahoma" pitchFamily="34" charset="0"/>
                <a:ea typeface="Tahoma" pitchFamily="34" charset="0"/>
                <a:cs typeface="Tahoma" pitchFamily="34" charset="0"/>
              </a:rPr>
              <a:t> co-pros</a:t>
            </a:r>
          </a:p>
          <a:p>
            <a:pPr algn="l"/>
            <a:r>
              <a:rPr lang="en-US" sz="26400" b="1" dirty="0" smtClean="0">
                <a:solidFill>
                  <a:srgbClr val="0000FF"/>
                </a:solidFill>
                <a:latin typeface="Tahoma" pitchFamily="34" charset="0"/>
                <a:ea typeface="Tahoma" pitchFamily="34" charset="0"/>
                <a:cs typeface="Tahoma" pitchFamily="34" charset="0"/>
              </a:rPr>
              <a:t>#3 </a:t>
            </a:r>
            <a:r>
              <a:rPr lang="en-US" sz="26400" b="1" dirty="0">
                <a:solidFill>
                  <a:srgbClr val="0000FF"/>
                </a:solidFill>
                <a:latin typeface="Tahoma" pitchFamily="34" charset="0"/>
                <a:ea typeface="Tahoma" pitchFamily="34" charset="0"/>
                <a:cs typeface="Tahoma" pitchFamily="34" charset="0"/>
              </a:rPr>
              <a:t>Synergizing</a:t>
            </a:r>
            <a:r>
              <a:rPr lang="en-US" sz="26400" b="1" dirty="0" smtClean="0">
                <a:solidFill>
                  <a:srgbClr val="0000FF"/>
                </a:solidFill>
                <a:latin typeface="Tahoma" pitchFamily="34" charset="0"/>
                <a:ea typeface="Tahoma" pitchFamily="34" charset="0"/>
                <a:cs typeface="Tahoma" pitchFamily="34" charset="0"/>
              </a:rPr>
              <a:t> your </a:t>
            </a:r>
            <a:r>
              <a:rPr lang="en-US" sz="26400" b="1" dirty="0" err="1" smtClean="0">
                <a:solidFill>
                  <a:srgbClr val="0000FF"/>
                </a:solidFill>
                <a:latin typeface="Tahoma" pitchFamily="34" charset="0"/>
                <a:ea typeface="Tahoma" pitchFamily="34" charset="0"/>
                <a:cs typeface="Tahoma" pitchFamily="34" charset="0"/>
              </a:rPr>
              <a:t>OWO</a:t>
            </a:r>
            <a:endParaRPr lang="en-US" sz="26400" b="1" dirty="0" smtClean="0">
              <a:solidFill>
                <a:srgbClr val="0000FF"/>
              </a:solidFill>
              <a:latin typeface="Tahoma" pitchFamily="34" charset="0"/>
              <a:ea typeface="Tahoma" pitchFamily="34" charset="0"/>
              <a:cs typeface="Tahoma" pitchFamily="34" charset="0"/>
            </a:endParaRPr>
          </a:p>
          <a:p>
            <a:pPr algn="l"/>
            <a:r>
              <a:rPr lang="en-US" sz="30400" b="1" dirty="0" smtClean="0">
                <a:solidFill>
                  <a:srgbClr val="FF0000"/>
                </a:solidFill>
                <a:latin typeface="Tahoma" pitchFamily="34" charset="0"/>
                <a:ea typeface="Tahoma" pitchFamily="34" charset="0"/>
                <a:cs typeface="Tahoma" pitchFamily="34" charset="0"/>
              </a:rPr>
              <a:t>#4 Synergizing your org</a:t>
            </a:r>
            <a:endParaRPr lang="en-US" sz="30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l"/>
            <a:r>
              <a:rPr lang="en-US" sz="10000" b="1" dirty="0">
                <a:latin typeface="Tahoma" panose="020B0604030504040204" pitchFamily="34" charset="0"/>
                <a:ea typeface="Tahoma" panose="020B0604030504040204" pitchFamily="34" charset="0"/>
                <a:cs typeface="Tahoma" panose="020B0604030504040204" pitchFamily="34" charset="0"/>
              </a:rPr>
              <a:t>  </a:t>
            </a:r>
          </a:p>
          <a:p>
            <a:pPr algn="l"/>
            <a:endParaRPr lang="en-US" sz="19200" b="1" dirty="0">
              <a:latin typeface="Tahoma" panose="020B0604030504040204" pitchFamily="34" charset="0"/>
              <a:ea typeface="Tahoma" panose="020B0604030504040204" pitchFamily="34" charset="0"/>
              <a:cs typeface="Tahoma" panose="020B0604030504040204" pitchFamily="34" charset="0"/>
            </a:endParaRPr>
          </a:p>
          <a:p>
            <a:endParaRPr lang="en-US" sz="19200" b="1" dirty="0">
              <a:solidFill>
                <a:srgbClr val="FF3399"/>
              </a:solidFill>
              <a:latin typeface="Tahoma" panose="020B0604030504040204" pitchFamily="34" charset="0"/>
              <a:ea typeface="Tahoma" panose="020B0604030504040204" pitchFamily="34" charset="0"/>
              <a:cs typeface="Tahoma" panose="020B0604030504040204" pitchFamily="34" charset="0"/>
            </a:endParaRPr>
          </a:p>
          <a:p>
            <a:pPr algn="l"/>
            <a:endParaRPr lang="en-US" sz="14400" b="1" dirty="0">
              <a:latin typeface="Tahoma" panose="020B0604030504040204" pitchFamily="34" charset="0"/>
              <a:ea typeface="Tahoma" panose="020B0604030504040204" pitchFamily="34" charset="0"/>
              <a:cs typeface="Tahoma" panose="020B0604030504040204" pitchFamily="34" charset="0"/>
            </a:endParaRPr>
          </a:p>
          <a:p>
            <a:pPr algn="l"/>
            <a:endParaRPr lang="en-US" sz="52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r>
              <a:rPr lang="en-US" sz="4000" b="1" dirty="0">
                <a:latin typeface="Tahoma" panose="020B0604030504040204" pitchFamily="34" charset="0"/>
                <a:ea typeface="Tahoma" panose="020B0604030504040204" pitchFamily="34" charset="0"/>
                <a:cs typeface="Tahoma" panose="020B0604030504040204" pitchFamily="34" charset="0"/>
              </a:rPr>
              <a:t> </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6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1269"/>
            <a:ext cx="12192000" cy="2456731"/>
          </a:xfrm>
          <a:prstGeom prst="rect">
            <a:avLst/>
          </a:prstGeom>
        </p:spPr>
      </p:pic>
    </p:spTree>
    <p:extLst>
      <p:ext uri="{BB962C8B-B14F-4D97-AF65-F5344CB8AC3E}">
        <p14:creationId xmlns:p14="http://schemas.microsoft.com/office/powerpoint/2010/main" val="79161282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31040" cy="6858000"/>
          </a:xfrm>
        </p:spPr>
        <p:txBody>
          <a:bodyPr>
            <a:noAutofit/>
          </a:bodyPr>
          <a:lstStyle/>
          <a:p>
            <a:pPr marL="0" indent="0">
              <a:buNone/>
            </a:pPr>
            <a:r>
              <a:rPr lang="en-US" sz="3200" b="1" u="sng" dirty="0" smtClean="0">
                <a:solidFill>
                  <a:srgbClr val="7030A0"/>
                </a:solidFill>
                <a:latin typeface="Tahoma" panose="020B0604030504040204" pitchFamily="34" charset="0"/>
                <a:ea typeface="Tahoma" panose="020B0604030504040204" pitchFamily="34" charset="0"/>
                <a:cs typeface="Tahoma" panose="020B0604030504040204" pitchFamily="34" charset="0"/>
              </a:rPr>
              <a:t>PRO SYNERGY LEVEL 1 </a:t>
            </a:r>
            <a:r>
              <a:rPr lang="en-US" sz="6000" b="1" dirty="0" smtClean="0">
                <a:solidFill>
                  <a:srgbClr val="0000FF"/>
                </a:solidFill>
                <a:latin typeface="Gabriola" panose="04040605051002020D02" pitchFamily="82" charset="0"/>
                <a:ea typeface="Tahoma" pitchFamily="34" charset="0"/>
                <a:cs typeface="Aharoni" panose="02010803020104030203" pitchFamily="2" charset="-79"/>
              </a:rPr>
              <a:t>The </a:t>
            </a:r>
            <a:r>
              <a:rPr lang="en-US" sz="6000" b="1" dirty="0">
                <a:solidFill>
                  <a:srgbClr val="FF0000"/>
                </a:solidFill>
                <a:latin typeface="Gabriola" panose="04040605051002020D02" pitchFamily="82" charset="0"/>
                <a:ea typeface="Tahoma" pitchFamily="34" charset="0"/>
                <a:cs typeface="Aharoni" panose="02010803020104030203" pitchFamily="2" charset="-79"/>
              </a:rPr>
              <a:t>TRIANGLE</a:t>
            </a:r>
            <a:r>
              <a:rPr lang="en-US" sz="6000" b="1" dirty="0">
                <a:solidFill>
                  <a:srgbClr val="0000FF"/>
                </a:solidFill>
                <a:latin typeface="Gabriola" panose="04040605051002020D02" pitchFamily="82" charset="0"/>
                <a:ea typeface="Tahoma" pitchFamily="34" charset="0"/>
                <a:cs typeface="Aharoni" panose="02010803020104030203" pitchFamily="2" charset="-79"/>
              </a:rPr>
              <a:t> </a:t>
            </a:r>
            <a:r>
              <a:rPr lang="en-US" sz="6000" b="1" dirty="0" smtClean="0">
                <a:solidFill>
                  <a:srgbClr val="0000FF"/>
                </a:solidFill>
                <a:latin typeface="Gabriola" panose="04040605051002020D02" pitchFamily="82" charset="0"/>
                <a:ea typeface="Tahoma" pitchFamily="34" charset="0"/>
                <a:cs typeface="Aharoni" panose="02010803020104030203" pitchFamily="2" charset="-79"/>
              </a:rPr>
              <a:t>professional:</a:t>
            </a:r>
          </a:p>
          <a:p>
            <a:pPr marL="0" indent="0" algn="r">
              <a:buNone/>
            </a:pPr>
            <a:r>
              <a:rPr lang="en-US" sz="7200" b="1" dirty="0">
                <a:solidFill>
                  <a:srgbClr val="0000FF"/>
                </a:solidFill>
                <a:latin typeface="Gabriola" panose="04040605051002020D02" pitchFamily="82" charset="0"/>
                <a:ea typeface="Tahoma" pitchFamily="34" charset="0"/>
                <a:cs typeface="Aharoni" panose="02010803020104030203" pitchFamily="2" charset="-79"/>
              </a:rPr>
              <a:t>c</a:t>
            </a:r>
            <a:r>
              <a:rPr lang="en-US" sz="7200" b="1" dirty="0" smtClean="0">
                <a:solidFill>
                  <a:srgbClr val="0000FF"/>
                </a:solidFill>
                <a:latin typeface="Gabriola" panose="04040605051002020D02" pitchFamily="82" charset="0"/>
                <a:ea typeface="Tahoma" pitchFamily="34" charset="0"/>
                <a:cs typeface="Aharoni" panose="02010803020104030203" pitchFamily="2" charset="-79"/>
              </a:rPr>
              <a:t>ompetent &amp; </a:t>
            </a:r>
          </a:p>
          <a:p>
            <a:pPr marL="0" indent="0" algn="r">
              <a:buNone/>
            </a:pPr>
            <a:r>
              <a:rPr lang="en-US" sz="7200" b="1" dirty="0" smtClean="0">
                <a:solidFill>
                  <a:srgbClr val="0000FF"/>
                </a:solidFill>
                <a:latin typeface="Gabriola" panose="04040605051002020D02" pitchFamily="82" charset="0"/>
                <a:ea typeface="Tahoma" pitchFamily="34" charset="0"/>
                <a:cs typeface="Aharoni" panose="02010803020104030203" pitchFamily="2" charset="-79"/>
              </a:rPr>
              <a:t>active in </a:t>
            </a:r>
            <a:r>
              <a:rPr lang="en-US" sz="7200" b="1" dirty="0" smtClean="0">
                <a:solidFill>
                  <a:srgbClr val="FF0000"/>
                </a:solidFill>
                <a:latin typeface="Gabriola" panose="04040605051002020D02" pitchFamily="82" charset="0"/>
                <a:ea typeface="Tahoma" pitchFamily="34" charset="0"/>
                <a:cs typeface="Aharoni" panose="02010803020104030203" pitchFamily="2" charset="-79"/>
              </a:rPr>
              <a:t>all</a:t>
            </a:r>
          </a:p>
          <a:p>
            <a:pPr marL="0" indent="0" algn="r">
              <a:buNone/>
            </a:pPr>
            <a:r>
              <a:rPr lang="en-US" sz="7200" b="1" dirty="0" smtClean="0">
                <a:solidFill>
                  <a:srgbClr val="0000FF"/>
                </a:solidFill>
                <a:latin typeface="Gabriola" panose="04040605051002020D02" pitchFamily="82" charset="0"/>
                <a:ea typeface="Tahoma" pitchFamily="34" charset="0"/>
                <a:cs typeface="Aharoni" panose="02010803020104030203" pitchFamily="2" charset="-79"/>
              </a:rPr>
              <a:t>3 pro skills &amp;</a:t>
            </a:r>
          </a:p>
          <a:p>
            <a:pPr marL="0" indent="0" algn="r">
              <a:buNone/>
            </a:pPr>
            <a:r>
              <a:rPr lang="en-US" sz="7200" b="1" dirty="0">
                <a:solidFill>
                  <a:srgbClr val="0000FF"/>
                </a:solidFill>
                <a:latin typeface="Gabriola" panose="04040605051002020D02" pitchFamily="82" charset="0"/>
                <a:ea typeface="Tahoma" pitchFamily="34" charset="0"/>
                <a:cs typeface="Aharoni" panose="02010803020104030203" pitchFamily="2" charset="-79"/>
              </a:rPr>
              <a:t>s</a:t>
            </a:r>
            <a:r>
              <a:rPr lang="en-US" sz="7200" b="1" dirty="0" smtClean="0">
                <a:solidFill>
                  <a:srgbClr val="0000FF"/>
                </a:solidFill>
                <a:latin typeface="Gabriola" panose="04040605051002020D02" pitchFamily="82" charset="0"/>
                <a:ea typeface="Tahoma" pitchFamily="34" charset="0"/>
                <a:cs typeface="Aharoni" panose="02010803020104030203" pitchFamily="2" charset="-79"/>
              </a:rPr>
              <a:t>elf-managed </a:t>
            </a:r>
            <a:endParaRPr lang="en-US" sz="7200" b="1" dirty="0">
              <a:solidFill>
                <a:srgbClr val="0000FF"/>
              </a:solidFill>
              <a:latin typeface="Gabriola" panose="04040605051002020D02" pitchFamily="82" charset="0"/>
              <a:ea typeface="Tahoma" pitchFamily="34" charset="0"/>
              <a:cs typeface="Aharoni" panose="02010803020104030203" pitchFamily="2" charset="-79"/>
            </a:endParaRPr>
          </a:p>
          <a:p>
            <a:pPr marL="0" indent="0" algn="ctr">
              <a:buNone/>
            </a:pPr>
            <a:endParaRPr lang="en-US" sz="9600" b="1" dirty="0">
              <a:solidFill>
                <a:srgbClr val="FF0000"/>
              </a:solidFill>
              <a:latin typeface="Gabriola" panose="04040605051002020D02" pitchFamily="82" charset="0"/>
              <a:ea typeface="Tahoma" pitchFamily="34" charset="0"/>
              <a:cs typeface="Aharoni" panose="02010803020104030203" pitchFamily="2" charset="-79"/>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5400" b="1" dirty="0">
              <a:solidFill>
                <a:srgbClr val="FF0066"/>
              </a:solidFill>
              <a:latin typeface="Tahoma" pitchFamily="34" charset="0"/>
              <a:ea typeface="Tahoma" pitchFamily="34" charset="0"/>
              <a:cs typeface="Tahoma" pitchFamily="34" charset="0"/>
            </a:endParaRPr>
          </a:p>
          <a:p>
            <a:pPr marL="0" indent="0" algn="ctr">
              <a:buNone/>
            </a:pPr>
            <a:endParaRPr lang="en-US" sz="8000" b="1" dirty="0">
              <a:solidFill>
                <a:srgbClr val="FF0066"/>
              </a:solidFill>
              <a:latin typeface="Tahoma" pitchFamily="34" charset="0"/>
              <a:ea typeface="Tahoma" pitchFamily="34" charset="0"/>
              <a:cs typeface="Tahoma" pitchFamily="34" charset="0"/>
            </a:endParaRPr>
          </a:p>
          <a:p>
            <a:pPr marL="0" indent="0">
              <a:buNone/>
            </a:pPr>
            <a:endParaRPr lang="en-US" sz="8800" b="1" dirty="0">
              <a:solidFill>
                <a:srgbClr val="0000CC"/>
              </a:solidFill>
              <a:latin typeface="Tahoma" pitchFamily="34" charset="0"/>
              <a:ea typeface="Tahoma" pitchFamily="34" charset="0"/>
              <a:cs typeface="Tahoma" pitchFamily="34" charset="0"/>
            </a:endParaRPr>
          </a:p>
        </p:txBody>
      </p:sp>
      <p:sp>
        <p:nvSpPr>
          <p:cNvPr id="4" name="Isosceles Triangle 3"/>
          <p:cNvSpPr/>
          <p:nvPr/>
        </p:nvSpPr>
        <p:spPr>
          <a:xfrm>
            <a:off x="3658390" y="2266293"/>
            <a:ext cx="4292600" cy="3033991"/>
          </a:xfrm>
          <a:prstGeom prst="triangle">
            <a:avLst/>
          </a:prstGeom>
          <a:solidFill>
            <a:srgbClr val="00CC00"/>
          </a:solidFill>
          <a:ln w="66675" cmpd="sng">
            <a:solidFill>
              <a:srgbClr val="FF000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p>
          <a:p>
            <a:pPr algn="ctr"/>
            <a:endPar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endPar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endPar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algn="ctr"/>
            <a:endPar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5622403" y="1841629"/>
            <a:ext cx="1330757" cy="1446550"/>
          </a:xfrm>
          <a:prstGeom prst="rect">
            <a:avLst/>
          </a:prstGeom>
          <a:noFill/>
        </p:spPr>
        <p:txBody>
          <a:bodyPr wrap="square" rtlCol="0">
            <a:spAutoFit/>
          </a:bodyPr>
          <a:lstStyle/>
          <a:p>
            <a:r>
              <a:rPr lang="en-US" sz="4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400"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L</a:t>
            </a:r>
            <a:endParaRPr lang="en-US" sz="4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076193" y="4525149"/>
            <a:ext cx="1330757" cy="769441"/>
          </a:xfrm>
          <a:prstGeom prst="rect">
            <a:avLst/>
          </a:prstGeom>
          <a:noFill/>
        </p:spPr>
        <p:txBody>
          <a:bodyPr wrap="square" rtlCol="0">
            <a:spAutoFit/>
          </a:bodyPr>
          <a:lstStyle/>
          <a:p>
            <a:r>
              <a:rPr lang="en-US" sz="4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F</a:t>
            </a:r>
          </a:p>
        </p:txBody>
      </p:sp>
      <p:sp>
        <p:nvSpPr>
          <p:cNvPr id="9" name="TextBox 8"/>
          <p:cNvSpPr txBox="1"/>
          <p:nvPr/>
        </p:nvSpPr>
        <p:spPr>
          <a:xfrm>
            <a:off x="6606236" y="4525148"/>
            <a:ext cx="1066800" cy="769441"/>
          </a:xfrm>
          <a:prstGeom prst="rect">
            <a:avLst/>
          </a:prstGeom>
          <a:noFill/>
        </p:spPr>
        <p:txBody>
          <a:bodyPr wrap="square" rtlCol="0">
            <a:spAutoFit/>
          </a:bodyPr>
          <a:lstStyle/>
          <a:p>
            <a:r>
              <a:rPr lang="en-US" sz="4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FFFF00"/>
                </a:solidFill>
                <a:latin typeface="Tahoma" panose="020B0604030504040204" pitchFamily="34" charset="0"/>
                <a:ea typeface="Tahoma" panose="020B0604030504040204" pitchFamily="34" charset="0"/>
                <a:cs typeface="Tahoma" panose="020B0604030504040204" pitchFamily="34" charset="0"/>
              </a:rPr>
              <a:t>M</a:t>
            </a:r>
            <a:endParaRPr lang="en-US" sz="5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 name="Oval 1"/>
          <p:cNvSpPr/>
          <p:nvPr/>
        </p:nvSpPr>
        <p:spPr>
          <a:xfrm>
            <a:off x="5204256" y="1033272"/>
            <a:ext cx="1152630" cy="1233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41571" y="5337728"/>
            <a:ext cx="424078" cy="1398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17663" y="5312985"/>
            <a:ext cx="424078" cy="1398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331540"/>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pPr algn="l"/>
            <a:r>
              <a:rPr lang="en-US" sz="5400" b="1" dirty="0">
                <a:latin typeface="Tahoma" panose="020B0604030504040204" pitchFamily="34" charset="0"/>
                <a:ea typeface="Tahoma" panose="020B0604030504040204" pitchFamily="34" charset="0"/>
                <a:cs typeface="Tahoma" panose="020B0604030504040204" pitchFamily="34" charset="0"/>
              </a:rPr>
              <a:t>                     </a:t>
            </a:r>
            <a:endParaRPr lang="en-US" b="1" i="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b="1" i="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algn="l"/>
            <a:endParaRPr lang="en-US" b="1" i="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b="1" i="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algn="l"/>
            <a:endParaRPr lang="en-US" b="1" i="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pPr algn="l"/>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Oval 3"/>
          <p:cNvSpPr/>
          <p:nvPr/>
        </p:nvSpPr>
        <p:spPr>
          <a:xfrm>
            <a:off x="4384316" y="1628967"/>
            <a:ext cx="776019" cy="869455"/>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Tahoma" panose="020B0604030504040204" pitchFamily="34" charset="0"/>
                <a:ea typeface="Tahoma" panose="020B0604030504040204" pitchFamily="34" charset="0"/>
                <a:cs typeface="Tahoma" panose="020B0604030504040204" pitchFamily="34" charset="0"/>
              </a:rPr>
              <a:t>L</a:t>
            </a:r>
          </a:p>
        </p:txBody>
      </p:sp>
      <p:sp>
        <p:nvSpPr>
          <p:cNvPr id="9" name="Rectangle 8"/>
          <p:cNvSpPr/>
          <p:nvPr/>
        </p:nvSpPr>
        <p:spPr>
          <a:xfrm>
            <a:off x="4384316" y="3750307"/>
            <a:ext cx="255108" cy="1567093"/>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55870" y="3750307"/>
            <a:ext cx="304465" cy="1567093"/>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91848" y="1628967"/>
            <a:ext cx="721298" cy="930065"/>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Tahoma" panose="020B0604030504040204" pitchFamily="34" charset="0"/>
                <a:ea typeface="Tahoma" panose="020B0604030504040204" pitchFamily="34" charset="0"/>
                <a:cs typeface="Tahoma" panose="020B0604030504040204" pitchFamily="34" charset="0"/>
              </a:rPr>
              <a:t>L</a:t>
            </a:r>
          </a:p>
        </p:txBody>
      </p:sp>
      <p:sp>
        <p:nvSpPr>
          <p:cNvPr id="12" name="Oval 11"/>
          <p:cNvSpPr/>
          <p:nvPr/>
        </p:nvSpPr>
        <p:spPr>
          <a:xfrm>
            <a:off x="6831218" y="1628967"/>
            <a:ext cx="714988" cy="869455"/>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L</a:t>
            </a:r>
            <a:endParaRPr lang="en-US" sz="4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5580569" y="3659394"/>
            <a:ext cx="221434" cy="1658007"/>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56602" y="3637614"/>
            <a:ext cx="266312" cy="1658007"/>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373147" y="3637614"/>
            <a:ext cx="238617" cy="1658007"/>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852237" y="3659393"/>
            <a:ext cx="230204" cy="1658007"/>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p:cNvSpPr/>
          <p:nvPr/>
        </p:nvSpPr>
        <p:spPr>
          <a:xfrm>
            <a:off x="736601" y="0"/>
            <a:ext cx="10528300" cy="5536878"/>
          </a:xfrm>
          <a:prstGeom prst="triangle">
            <a:avLst/>
          </a:prstGeom>
          <a:noFill/>
          <a:ln w="635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5736188"/>
            <a:ext cx="12192000" cy="830997"/>
          </a:xfrm>
          <a:prstGeom prst="rect">
            <a:avLst/>
          </a:prstGeom>
          <a:noFill/>
        </p:spPr>
        <p:txBody>
          <a:bodyPr wrap="square" rtlCol="0">
            <a:spAutoFit/>
          </a:bodyPr>
          <a:lstStyle/>
          <a:p>
            <a:pPr algn="ctr"/>
            <a:r>
              <a:rPr lang="en-US" sz="4800" b="1" dirty="0" smtClean="0">
                <a:solidFill>
                  <a:srgbClr val="FF0000"/>
                </a:solidFill>
                <a:latin typeface="Comic Sans MS" panose="030F0702030302020204" pitchFamily="66" charset="0"/>
              </a:rPr>
              <a:t>Synergistic OWO pro team leaders</a:t>
            </a:r>
            <a:endParaRPr lang="en-US" sz="4800" b="1" dirty="0">
              <a:solidFill>
                <a:srgbClr val="FF0000"/>
              </a:solidFill>
              <a:latin typeface="Comic Sans MS" panose="030F0702030302020204" pitchFamily="66" charset="0"/>
            </a:endParaRPr>
          </a:p>
        </p:txBody>
      </p:sp>
      <p:sp>
        <p:nvSpPr>
          <p:cNvPr id="17" name="Isosceles Triangle 16"/>
          <p:cNvSpPr/>
          <p:nvPr/>
        </p:nvSpPr>
        <p:spPr>
          <a:xfrm>
            <a:off x="4167870" y="2559033"/>
            <a:ext cx="1267326" cy="1191274"/>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F M</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3" name="Isosceles Triangle 22"/>
          <p:cNvSpPr/>
          <p:nvPr/>
        </p:nvSpPr>
        <p:spPr>
          <a:xfrm>
            <a:off x="5330449" y="2516326"/>
            <a:ext cx="1267326" cy="1191274"/>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F M</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4" name="Isosceles Triangle 23"/>
          <p:cNvSpPr/>
          <p:nvPr/>
        </p:nvSpPr>
        <p:spPr>
          <a:xfrm>
            <a:off x="6567608" y="2484129"/>
            <a:ext cx="1267326" cy="1191274"/>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F M</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V="1">
            <a:off x="8866465" y="948375"/>
            <a:ext cx="3038765" cy="1644614"/>
          </a:xfrm>
          <a:prstGeom prst="rect">
            <a:avLst/>
          </a:prstGeom>
        </p:spPr>
      </p:pic>
      <p:sp>
        <p:nvSpPr>
          <p:cNvPr id="5" name="Rectangle 4"/>
          <p:cNvSpPr/>
          <p:nvPr/>
        </p:nvSpPr>
        <p:spPr>
          <a:xfrm>
            <a:off x="96271" y="178934"/>
            <a:ext cx="4854551" cy="1323439"/>
          </a:xfrm>
          <a:prstGeom prst="rect">
            <a:avLst/>
          </a:prstGeom>
        </p:spPr>
        <p:txBody>
          <a:bodyPr wrap="square">
            <a:spAutoFit/>
          </a:bodyPr>
          <a:lstStyle/>
          <a:p>
            <a:r>
              <a:rPr lang="en-US" sz="4000" b="1" u="sng" dirty="0" smtClean="0">
                <a:solidFill>
                  <a:srgbClr val="7030A0"/>
                </a:solidFill>
                <a:latin typeface="Tahoma" panose="020B0604030504040204" pitchFamily="34" charset="0"/>
                <a:ea typeface="Tahoma" panose="020B0604030504040204" pitchFamily="34" charset="0"/>
                <a:cs typeface="Tahoma" panose="020B0604030504040204" pitchFamily="34" charset="0"/>
              </a:rPr>
              <a:t>PRO SYNERGY LEVEL</a:t>
            </a:r>
            <a:r>
              <a:rPr lang="en-US" sz="4000" u="sng" dirty="0" smtClean="0">
                <a:solidFill>
                  <a:srgbClr val="7030A0"/>
                </a:solidFill>
                <a:latin typeface="Tahoma" panose="020B0604030504040204" pitchFamily="34" charset="0"/>
                <a:ea typeface="Tahoma" panose="020B0604030504040204" pitchFamily="34" charset="0"/>
                <a:cs typeface="Tahoma" panose="020B0604030504040204" pitchFamily="34" charset="0"/>
              </a:rPr>
              <a:t> 2 </a:t>
            </a:r>
            <a:endParaRPr lang="en-US" sz="4000" u="sng" dirty="0">
              <a:solidFill>
                <a:srgbClr val="7030A0"/>
              </a:solidFill>
            </a:endParaRPr>
          </a:p>
        </p:txBody>
      </p:sp>
    </p:spTree>
    <p:extLst>
      <p:ext uri="{BB962C8B-B14F-4D97-AF65-F5344CB8AC3E}">
        <p14:creationId xmlns:p14="http://schemas.microsoft.com/office/powerpoint/2010/main" val="4177462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#4 </a:t>
            </a:r>
            <a:r>
              <a:rPr lang="en-US" sz="11500" b="1" dirty="0">
                <a:latin typeface="Tahoma" panose="020B0604030504040204" pitchFamily="34" charset="0"/>
                <a:ea typeface="Tahoma" panose="020B0604030504040204" pitchFamily="34" charset="0"/>
                <a:cs typeface="Tahoma" panose="020B0604030504040204" pitchFamily="34" charset="0"/>
              </a:rPr>
              <a:t>CHANGE </a:t>
            </a:r>
            <a:r>
              <a:rPr lang="en-US" sz="11500" b="1" dirty="0" smtClean="0">
                <a:latin typeface="Tahoma" panose="020B0604030504040204" pitchFamily="34" charset="0"/>
                <a:ea typeface="Tahoma" panose="020B0604030504040204" pitchFamily="34" charset="0"/>
                <a:cs typeface="Tahoma" panose="020B0604030504040204" pitchFamily="34" charset="0"/>
              </a:rPr>
              <a:t>MANAGEMENT</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9937561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1999" cy="6858000"/>
          </a:xfrm>
        </p:spPr>
        <p:txBody>
          <a:bodyPr>
            <a:normAutofit/>
          </a:bodyPr>
          <a:lstStyle/>
          <a:p>
            <a:pPr marL="0" indent="0" algn="ctr">
              <a:buNone/>
            </a:pPr>
            <a:endParaRPr lang="en-US" sz="4400" b="1" dirty="0">
              <a:latin typeface="Tahoma" pitchFamily="34" charset="0"/>
              <a:ea typeface="Tahoma" pitchFamily="34" charset="0"/>
              <a:cs typeface="Tahoma" pitchFamily="34" charset="0"/>
            </a:endParaRPr>
          </a:p>
          <a:p>
            <a:pPr marL="0" indent="0">
              <a:buNone/>
            </a:pPr>
            <a:r>
              <a:rPr lang="en-US" sz="4400" b="1" dirty="0">
                <a:solidFill>
                  <a:srgbClr val="0000FF"/>
                </a:solidFill>
                <a:latin typeface="Tahoma" pitchFamily="34" charset="0"/>
                <a:ea typeface="Tahoma" pitchFamily="34" charset="0"/>
                <a:cs typeface="Tahoma" pitchFamily="34" charset="0"/>
              </a:rPr>
              <a:t>                 </a:t>
            </a:r>
            <a:r>
              <a:rPr lang="en-US" sz="4400" b="1" dirty="0" smtClean="0">
                <a:solidFill>
                  <a:srgbClr val="0000FF"/>
                </a:solidFill>
                <a:latin typeface="Tahoma" pitchFamily="34" charset="0"/>
                <a:ea typeface="Tahoma" pitchFamily="34" charset="0"/>
                <a:cs typeface="Tahoma" pitchFamily="34" charset="0"/>
              </a:rPr>
              <a:t>dependency</a:t>
            </a:r>
            <a:endParaRPr lang="en-US" sz="4400" b="1" dirty="0">
              <a:solidFill>
                <a:srgbClr val="0000FF"/>
              </a:solidFill>
              <a:latin typeface="Tahoma" pitchFamily="34" charset="0"/>
              <a:ea typeface="Tahoma" pitchFamily="34" charset="0"/>
              <a:cs typeface="Tahoma" pitchFamily="34" charset="0"/>
            </a:endParaRPr>
          </a:p>
          <a:p>
            <a:pPr marL="0" indent="0">
              <a:buNone/>
            </a:pPr>
            <a:endParaRPr lang="en-US" sz="4400" b="1" dirty="0">
              <a:solidFill>
                <a:srgbClr val="FF0000"/>
              </a:solidFill>
              <a:latin typeface="Tahoma" pitchFamily="34" charset="0"/>
              <a:ea typeface="Tahoma" pitchFamily="34" charset="0"/>
              <a:cs typeface="Tahoma" pitchFamily="34" charset="0"/>
            </a:endParaRPr>
          </a:p>
          <a:p>
            <a:pPr marL="0" indent="0">
              <a:buNone/>
            </a:pPr>
            <a:r>
              <a:rPr lang="en-US" sz="4400" b="1" dirty="0" smtClean="0">
                <a:solidFill>
                  <a:srgbClr val="FF0000"/>
                </a:solidFill>
                <a:latin typeface="Tahoma" pitchFamily="34" charset="0"/>
                <a:ea typeface="Tahoma" pitchFamily="34" charset="0"/>
                <a:cs typeface="Tahoma" pitchFamily="34" charset="0"/>
              </a:rPr>
              <a:t>        INTER</a:t>
            </a:r>
            <a:endParaRPr lang="en-US" sz="4400" b="1" dirty="0">
              <a:solidFill>
                <a:srgbClr val="FF0000"/>
              </a:solidFill>
              <a:latin typeface="Tahoma" pitchFamily="34" charset="0"/>
              <a:ea typeface="Tahoma" pitchFamily="34" charset="0"/>
              <a:cs typeface="Tahoma" pitchFamily="34" charset="0"/>
            </a:endParaRPr>
          </a:p>
          <a:p>
            <a:pPr marL="0" indent="0">
              <a:buNone/>
            </a:pPr>
            <a:endParaRPr lang="en-US" sz="4400" b="1" dirty="0">
              <a:solidFill>
                <a:srgbClr val="0000FF"/>
              </a:solidFill>
              <a:latin typeface="Tahoma" pitchFamily="34" charset="0"/>
              <a:ea typeface="Tahoma" pitchFamily="34" charset="0"/>
              <a:cs typeface="Tahoma" pitchFamily="34" charset="0"/>
            </a:endParaRPr>
          </a:p>
          <a:p>
            <a:pPr marL="0" indent="0">
              <a:buNone/>
            </a:pPr>
            <a:r>
              <a:rPr lang="en-US" sz="4400" b="1" dirty="0">
                <a:solidFill>
                  <a:srgbClr val="0000FF"/>
                </a:solidFill>
                <a:latin typeface="Tahoma" pitchFamily="34" charset="0"/>
                <a:ea typeface="Tahoma" pitchFamily="34" charset="0"/>
                <a:cs typeface="Tahoma" pitchFamily="34" charset="0"/>
              </a:rPr>
              <a:t>                 personal</a:t>
            </a:r>
          </a:p>
          <a:p>
            <a:pPr marL="0" indent="0">
              <a:buNone/>
            </a:pPr>
            <a:endParaRPr lang="en-US" sz="4400" b="1" dirty="0">
              <a:solidFill>
                <a:srgbClr val="0000FF"/>
              </a:solidFill>
              <a:latin typeface="Tahoma" pitchFamily="34" charset="0"/>
              <a:ea typeface="Tahoma" pitchFamily="34" charset="0"/>
              <a:cs typeface="Tahoma" pitchFamily="34" charset="0"/>
            </a:endParaRPr>
          </a:p>
          <a:p>
            <a:pPr marL="0" indent="0" algn="ctr">
              <a:buNone/>
            </a:pPr>
            <a:r>
              <a:rPr lang="en-US" sz="5400" b="1" dirty="0" smtClean="0">
                <a:solidFill>
                  <a:srgbClr val="008000"/>
                </a:solidFill>
                <a:latin typeface="Tahoma" pitchFamily="34" charset="0"/>
                <a:ea typeface="Tahoma" pitchFamily="34" charset="0"/>
                <a:cs typeface="Tahoma" pitchFamily="34" charset="0"/>
              </a:rPr>
              <a:t>The </a:t>
            </a:r>
            <a:r>
              <a:rPr lang="en-US" sz="6600" b="1" dirty="0" smtClean="0">
                <a:solidFill>
                  <a:srgbClr val="0000FF"/>
                </a:solidFill>
                <a:latin typeface="Tahoma" pitchFamily="34" charset="0"/>
                <a:ea typeface="Tahoma" pitchFamily="34" charset="0"/>
                <a:cs typeface="Tahoma" pitchFamily="34" charset="0"/>
              </a:rPr>
              <a:t>BIG 2 </a:t>
            </a:r>
            <a:r>
              <a:rPr lang="en-US" sz="5400" b="1" dirty="0" smtClean="0">
                <a:solidFill>
                  <a:srgbClr val="008000"/>
                </a:solidFill>
                <a:latin typeface="Tahoma" pitchFamily="34" charset="0"/>
                <a:ea typeface="Tahoma" pitchFamily="34" charset="0"/>
                <a:cs typeface="Tahoma" pitchFamily="34" charset="0"/>
              </a:rPr>
              <a:t>essential pro skills</a:t>
            </a:r>
            <a:endParaRPr lang="en-US" sz="5400" b="1" dirty="0">
              <a:solidFill>
                <a:srgbClr val="008000"/>
              </a:solidFill>
              <a:latin typeface="Tahoma" pitchFamily="34" charset="0"/>
              <a:ea typeface="Tahoma" pitchFamily="34" charset="0"/>
              <a:cs typeface="Tahoma" pitchFamily="34" charset="0"/>
            </a:endParaRPr>
          </a:p>
          <a:p>
            <a:pPr marL="0" indent="0" algn="ctr">
              <a:buNone/>
            </a:pPr>
            <a:endParaRPr lang="en-US" sz="4400" dirty="0">
              <a:solidFill>
                <a:srgbClr val="009900"/>
              </a:solidFill>
              <a:latin typeface="Tahoma" pitchFamily="34" charset="0"/>
              <a:ea typeface="Tahoma" pitchFamily="34" charset="0"/>
              <a:cs typeface="Tahoma" pitchFamily="34" charset="0"/>
            </a:endParaRPr>
          </a:p>
        </p:txBody>
      </p:sp>
      <p:cxnSp>
        <p:nvCxnSpPr>
          <p:cNvPr id="5" name="Straight Connector 4"/>
          <p:cNvCxnSpPr/>
          <p:nvPr/>
        </p:nvCxnSpPr>
        <p:spPr>
          <a:xfrm flipV="1">
            <a:off x="3346787" y="1295401"/>
            <a:ext cx="1143000" cy="130743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3346787" y="2735317"/>
            <a:ext cx="1020261" cy="117453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140" y="1195183"/>
            <a:ext cx="3445848" cy="3445848"/>
          </a:xfrm>
          <a:prstGeom prst="rect">
            <a:avLst/>
          </a:prstGeom>
        </p:spPr>
      </p:pic>
    </p:spTree>
    <p:extLst>
      <p:ext uri="{BB962C8B-B14F-4D97-AF65-F5344CB8AC3E}">
        <p14:creationId xmlns:p14="http://schemas.microsoft.com/office/powerpoint/2010/main" val="3952591921"/>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52400"/>
            <a:ext cx="12070080" cy="6675120"/>
          </a:xfrm>
        </p:spPr>
        <p:txBody>
          <a:bodyPr>
            <a:normAutofit fontScale="25000" lnSpcReduction="20000"/>
          </a:bodyPr>
          <a:lstStyle/>
          <a:p>
            <a:pPr marL="1143000" indent="-1143000" algn="l">
              <a:buFont typeface="Wingdings" panose="05000000000000000000" pitchFamily="2" charset="2"/>
              <a:buChar char="q"/>
            </a:pPr>
            <a:r>
              <a:rPr lang="en-US" sz="21600" b="1" dirty="0" smtClean="0">
                <a:latin typeface="Tahoma" pitchFamily="34" charset="0"/>
                <a:ea typeface="Tahoma" pitchFamily="34" charset="0"/>
                <a:cs typeface="Tahoma" pitchFamily="34" charset="0"/>
              </a:rPr>
              <a:t>Professionals </a:t>
            </a:r>
            <a:r>
              <a:rPr lang="en-US" sz="21600" b="1" dirty="0">
                <a:latin typeface="Tahoma" pitchFamily="34" charset="0"/>
                <a:ea typeface="Tahoma" pitchFamily="34" charset="0"/>
                <a:cs typeface="Tahoma" pitchFamily="34" charset="0"/>
              </a:rPr>
              <a:t>become “grafted” into the </a:t>
            </a:r>
            <a:r>
              <a:rPr lang="en-US" sz="21600" b="1" dirty="0">
                <a:solidFill>
                  <a:srgbClr val="FF0000"/>
                </a:solidFill>
                <a:latin typeface="Tahoma" pitchFamily="34" charset="0"/>
                <a:ea typeface="Tahoma" pitchFamily="34" charset="0"/>
                <a:cs typeface="Tahoma" pitchFamily="34" charset="0"/>
              </a:rPr>
              <a:t>LFM triangle </a:t>
            </a:r>
            <a:r>
              <a:rPr lang="en-US" sz="21600" b="1" dirty="0">
                <a:latin typeface="Tahoma" pitchFamily="34" charset="0"/>
                <a:ea typeface="Tahoma" pitchFamily="34" charset="0"/>
                <a:cs typeface="Tahoma" pitchFamily="34" charset="0"/>
              </a:rPr>
              <a:t>&amp; </a:t>
            </a:r>
            <a:r>
              <a:rPr lang="en-US" sz="21600" b="1" dirty="0" err="1">
                <a:solidFill>
                  <a:srgbClr val="FF0000"/>
                </a:solidFill>
                <a:latin typeface="Tahoma" pitchFamily="34" charset="0"/>
                <a:ea typeface="Tahoma" pitchFamily="34" charset="0"/>
                <a:cs typeface="Tahoma" pitchFamily="34" charset="0"/>
              </a:rPr>
              <a:t>triP’s</a:t>
            </a:r>
            <a:r>
              <a:rPr lang="en-US" sz="21600" b="1" dirty="0">
                <a:solidFill>
                  <a:srgbClr val="FF0000"/>
                </a:solidFill>
                <a:latin typeface="Tahoma" pitchFamily="34" charset="0"/>
                <a:ea typeface="Tahoma" pitchFamily="34" charset="0"/>
                <a:cs typeface="Tahoma" pitchFamily="34" charset="0"/>
              </a:rPr>
              <a:t> </a:t>
            </a:r>
            <a:r>
              <a:rPr lang="en-US" sz="21600" b="1" dirty="0">
                <a:latin typeface="Tahoma" pitchFamily="34" charset="0"/>
                <a:ea typeface="Tahoma" pitchFamily="34" charset="0"/>
                <a:cs typeface="Tahoma" pitchFamily="34" charset="0"/>
              </a:rPr>
              <a:t>of OWOs (orgs within an org) when they are willing to put </a:t>
            </a:r>
            <a:r>
              <a:rPr lang="en-US" sz="21600" b="1" dirty="0">
                <a:solidFill>
                  <a:srgbClr val="FF0000"/>
                </a:solidFill>
                <a:latin typeface="Tahoma" pitchFamily="34" charset="0"/>
                <a:ea typeface="Tahoma" pitchFamily="34" charset="0"/>
                <a:cs typeface="Tahoma" pitchFamily="34" charset="0"/>
              </a:rPr>
              <a:t>US</a:t>
            </a:r>
            <a:r>
              <a:rPr lang="en-US" sz="21600" b="1" dirty="0">
                <a:latin typeface="Tahoma" pitchFamily="34" charset="0"/>
                <a:ea typeface="Tahoma" pitchFamily="34" charset="0"/>
                <a:cs typeface="Tahoma" pitchFamily="34" charset="0"/>
              </a:rPr>
              <a:t> (me + you, + them) ahead of money. </a:t>
            </a:r>
          </a:p>
          <a:p>
            <a:pPr marL="1143000" indent="-1143000" algn="l">
              <a:buFont typeface="Wingdings" panose="05000000000000000000" pitchFamily="2" charset="2"/>
              <a:buChar char="q"/>
            </a:pPr>
            <a:r>
              <a:rPr lang="en-US" sz="21600" b="1" dirty="0">
                <a:latin typeface="Tahoma" pitchFamily="34" charset="0"/>
                <a:ea typeface="Tahoma" pitchFamily="34" charset="0"/>
                <a:cs typeface="Tahoma" pitchFamily="34" charset="0"/>
              </a:rPr>
              <a:t>Grafted </a:t>
            </a:r>
            <a:r>
              <a:rPr lang="en-US" sz="21600" b="1" dirty="0">
                <a:solidFill>
                  <a:srgbClr val="FF0000"/>
                </a:solidFill>
                <a:latin typeface="Tahoma" pitchFamily="34" charset="0"/>
                <a:ea typeface="Tahoma" pitchFamily="34" charset="0"/>
                <a:cs typeface="Tahoma" pitchFamily="34" charset="0"/>
              </a:rPr>
              <a:t>US pods </a:t>
            </a:r>
            <a:r>
              <a:rPr lang="en-US" sz="21600" b="1" dirty="0">
                <a:latin typeface="Arial"/>
                <a:ea typeface="Tahoma" pitchFamily="34" charset="0"/>
                <a:cs typeface="Arial"/>
              </a:rPr>
              <a:t>= </a:t>
            </a:r>
            <a:r>
              <a:rPr lang="en-US" sz="21600" b="1" dirty="0">
                <a:latin typeface="Tahoma" panose="020B0604030504040204" pitchFamily="34" charset="0"/>
                <a:ea typeface="Tahoma" panose="020B0604030504040204" pitchFamily="34" charset="0"/>
                <a:cs typeface="Tahoma" panose="020B0604030504040204" pitchFamily="34" charset="0"/>
              </a:rPr>
              <a:t>an</a:t>
            </a:r>
            <a:r>
              <a:rPr lang="en-US" sz="21600" b="1" dirty="0">
                <a:latin typeface="Arial"/>
                <a:ea typeface="Tahoma" pitchFamily="34" charset="0"/>
                <a:cs typeface="Arial"/>
              </a:rPr>
              <a:t> </a:t>
            </a:r>
            <a:r>
              <a:rPr lang="en-US" sz="21600" b="1" dirty="0">
                <a:latin typeface="Tahoma" pitchFamily="34" charset="0"/>
                <a:ea typeface="Tahoma" pitchFamily="34" charset="0"/>
                <a:cs typeface="Tahoma" pitchFamily="34" charset="0"/>
              </a:rPr>
              <a:t>OWO’s evolving productive DNA</a:t>
            </a:r>
            <a:r>
              <a:rPr lang="en-US" sz="21600" b="1" dirty="0">
                <a:latin typeface="Arial"/>
                <a:ea typeface="Tahoma" pitchFamily="34" charset="0"/>
                <a:cs typeface="Arial"/>
              </a:rPr>
              <a:t>: </a:t>
            </a:r>
            <a:r>
              <a:rPr lang="en-US" sz="21600" b="1" dirty="0">
                <a:latin typeface="Tahoma" pitchFamily="34" charset="0"/>
                <a:ea typeface="Tahoma" pitchFamily="34" charset="0"/>
                <a:cs typeface="Tahoma" pitchFamily="34" charset="0"/>
              </a:rPr>
              <a:t>members, talents, synergies, &amp; mutual LFM (</a:t>
            </a:r>
            <a:r>
              <a:rPr lang="en-US" sz="21600" b="1" dirty="0" err="1">
                <a:latin typeface="Tahoma" pitchFamily="34" charset="0"/>
                <a:ea typeface="Tahoma" pitchFamily="34" charset="0"/>
                <a:cs typeface="Tahoma" pitchFamily="34" charset="0"/>
              </a:rPr>
              <a:t>leadingfollowingmanaging</a:t>
            </a:r>
            <a:r>
              <a:rPr lang="en-US" sz="21600" b="1" dirty="0">
                <a:latin typeface="Tahoma" panose="020B0604030504040204" pitchFamily="34" charset="0"/>
                <a:ea typeface="Tahoma" panose="020B0604030504040204" pitchFamily="34" charset="0"/>
                <a:cs typeface="Tahoma" panose="020B0604030504040204" pitchFamily="34" charset="0"/>
              </a:rPr>
              <a:t>) </a:t>
            </a:r>
          </a:p>
          <a:p>
            <a:pPr algn="l"/>
            <a:endParaRPr lang="en-US" sz="16000" b="1" dirty="0">
              <a:latin typeface="Tahoma" panose="020B0604030504040204" pitchFamily="34" charset="0"/>
              <a:ea typeface="Tahoma" panose="020B0604030504040204" pitchFamily="34" charset="0"/>
              <a:cs typeface="Tahoma" panose="020B0604030504040204" pitchFamily="34" charset="0"/>
            </a:endParaRPr>
          </a:p>
          <a:p>
            <a:pPr algn="l"/>
            <a:r>
              <a:rPr lang="en-US" sz="10000" b="1" dirty="0">
                <a:latin typeface="Tahoma" panose="020B0604030504040204" pitchFamily="34" charset="0"/>
                <a:ea typeface="Tahoma" panose="020B0604030504040204" pitchFamily="34" charset="0"/>
                <a:cs typeface="Tahoma" panose="020B0604030504040204" pitchFamily="34" charset="0"/>
              </a:rPr>
              <a:t>  </a:t>
            </a:r>
          </a:p>
          <a:p>
            <a:pPr algn="l"/>
            <a:endParaRPr lang="en-US" sz="19200" b="1" dirty="0">
              <a:latin typeface="Tahoma" panose="020B0604030504040204" pitchFamily="34" charset="0"/>
              <a:ea typeface="Tahoma" panose="020B0604030504040204" pitchFamily="34" charset="0"/>
              <a:cs typeface="Tahoma" panose="020B0604030504040204" pitchFamily="34" charset="0"/>
            </a:endParaRPr>
          </a:p>
          <a:p>
            <a:endParaRPr lang="en-US" sz="19200" b="1" dirty="0">
              <a:solidFill>
                <a:srgbClr val="FF3399"/>
              </a:solidFill>
              <a:latin typeface="Tahoma" panose="020B0604030504040204" pitchFamily="34" charset="0"/>
              <a:ea typeface="Tahoma" panose="020B0604030504040204" pitchFamily="34" charset="0"/>
              <a:cs typeface="Tahoma" panose="020B0604030504040204" pitchFamily="34" charset="0"/>
            </a:endParaRPr>
          </a:p>
          <a:p>
            <a:pPr algn="l"/>
            <a:endParaRPr lang="en-US" sz="14400" b="1" dirty="0">
              <a:latin typeface="Tahoma" panose="020B0604030504040204" pitchFamily="34" charset="0"/>
              <a:ea typeface="Tahoma" panose="020B0604030504040204" pitchFamily="34" charset="0"/>
              <a:cs typeface="Tahoma" panose="020B0604030504040204" pitchFamily="34" charset="0"/>
            </a:endParaRPr>
          </a:p>
          <a:p>
            <a:pPr algn="l"/>
            <a:endParaRPr lang="en-US" sz="52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r>
              <a:rPr lang="en-US" sz="4000" b="1" dirty="0">
                <a:latin typeface="Tahoma" panose="020B0604030504040204" pitchFamily="34" charset="0"/>
                <a:ea typeface="Tahoma" panose="020B0604030504040204" pitchFamily="34" charset="0"/>
                <a:cs typeface="Tahoma" panose="020B0604030504040204" pitchFamily="34" charset="0"/>
              </a:rPr>
              <a:t> </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6000" dirty="0"/>
          </a:p>
        </p:txBody>
      </p:sp>
      <p:sp>
        <p:nvSpPr>
          <p:cNvPr id="2" name="Right Arrow 1"/>
          <p:cNvSpPr/>
          <p:nvPr/>
        </p:nvSpPr>
        <p:spPr>
          <a:xfrm flipV="1">
            <a:off x="11213592" y="5644052"/>
            <a:ext cx="978408" cy="504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992804"/>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950262" cy="6858000"/>
          </a:xfrm>
        </p:spPr>
        <p:txBody>
          <a:bodyPr>
            <a:noAutofit/>
          </a:bodyPr>
          <a:lstStyle/>
          <a:p>
            <a:pPr marL="0" indent="0">
              <a:buNone/>
            </a:pPr>
            <a:r>
              <a:rPr lang="en-US" sz="3450" b="1" dirty="0">
                <a:latin typeface="Tahoma" pitchFamily="34" charset="0"/>
                <a:ea typeface="Tahoma" pitchFamily="34" charset="0"/>
                <a:cs typeface="Tahoma" pitchFamily="34" charset="0"/>
              </a:rPr>
              <a:t>             </a:t>
            </a:r>
            <a:endParaRPr lang="en-US" sz="3450" b="1" dirty="0" smtClean="0">
              <a:latin typeface="Tahoma" pitchFamily="34" charset="0"/>
              <a:ea typeface="Tahoma" pitchFamily="34" charset="0"/>
              <a:cs typeface="Tahoma" pitchFamily="34" charset="0"/>
            </a:endParaRPr>
          </a:p>
          <a:p>
            <a:pPr marL="0" indent="0">
              <a:buNone/>
            </a:pPr>
            <a:r>
              <a:rPr lang="en-US" sz="4000" b="1" dirty="0" smtClean="0">
                <a:solidFill>
                  <a:srgbClr val="7030A0"/>
                </a:solidFill>
                <a:latin typeface="Tahoma" pitchFamily="34" charset="0"/>
                <a:ea typeface="Tahoma" pitchFamily="34" charset="0"/>
                <a:cs typeface="Tahoma" pitchFamily="34" charset="0"/>
              </a:rPr>
              <a:t>                </a:t>
            </a:r>
            <a:r>
              <a:rPr lang="en-US" sz="4000" b="1" u="sng" dirty="0" smtClean="0">
                <a:solidFill>
                  <a:srgbClr val="7030A0"/>
                </a:solidFill>
                <a:latin typeface="Tahoma" pitchFamily="34" charset="0"/>
                <a:ea typeface="Tahoma" pitchFamily="34" charset="0"/>
                <a:cs typeface="Tahoma" pitchFamily="34" charset="0"/>
              </a:rPr>
              <a:t>PRO </a:t>
            </a:r>
            <a:r>
              <a:rPr lang="en-US" sz="4000" b="1" u="sng" dirty="0">
                <a:solidFill>
                  <a:srgbClr val="7030A0"/>
                </a:solidFill>
                <a:latin typeface="Tahoma" pitchFamily="34" charset="0"/>
                <a:ea typeface="Tahoma" pitchFamily="34" charset="0"/>
                <a:cs typeface="Tahoma" pitchFamily="34" charset="0"/>
              </a:rPr>
              <a:t>SYNERGY LEVEL 3</a:t>
            </a:r>
            <a:endParaRPr lang="en-US" sz="4400" b="1" dirty="0">
              <a:solidFill>
                <a:srgbClr val="7030A0"/>
              </a:solidFill>
              <a:latin typeface="Tahoma" pitchFamily="34" charset="0"/>
              <a:ea typeface="Tahoma" pitchFamily="34" charset="0"/>
              <a:cs typeface="Tahoma" pitchFamily="34" charset="0"/>
            </a:endParaRPr>
          </a:p>
          <a:p>
            <a:pPr marL="0" indent="0" algn="ctr">
              <a:buNone/>
            </a:pPr>
            <a:endParaRPr lang="en-US" sz="3600" b="1" dirty="0">
              <a:solidFill>
                <a:srgbClr val="0033CC"/>
              </a:solidFill>
              <a:latin typeface="Tahoma" pitchFamily="34" charset="0"/>
              <a:ea typeface="Tahoma" pitchFamily="34" charset="0"/>
              <a:cs typeface="Tahoma" pitchFamily="34" charset="0"/>
            </a:endParaRPr>
          </a:p>
          <a:p>
            <a:pPr marL="0" indent="0">
              <a:buNone/>
            </a:pPr>
            <a:endParaRPr lang="en-US" sz="3600" b="1" dirty="0">
              <a:solidFill>
                <a:srgbClr val="0033CC"/>
              </a:solidFill>
              <a:latin typeface="Tahoma" pitchFamily="34" charset="0"/>
              <a:ea typeface="Tahoma" pitchFamily="34" charset="0"/>
              <a:cs typeface="Tahoma" pitchFamily="34" charset="0"/>
            </a:endParaRPr>
          </a:p>
          <a:p>
            <a:pPr marL="0" indent="0">
              <a:buNone/>
            </a:pPr>
            <a:r>
              <a:rPr lang="en-US" sz="3600" b="1" dirty="0" smtClean="0">
                <a:solidFill>
                  <a:srgbClr val="0033CC"/>
                </a:solidFill>
                <a:latin typeface="Tahoma" pitchFamily="34" charset="0"/>
                <a:ea typeface="Tahoma" pitchFamily="34" charset="0"/>
                <a:cs typeface="Tahoma" pitchFamily="34" charset="0"/>
              </a:rPr>
              <a:t>                                               </a:t>
            </a:r>
            <a:r>
              <a:rPr lang="en-US" sz="4000" b="1" dirty="0" smtClean="0">
                <a:solidFill>
                  <a:srgbClr val="FF0066"/>
                </a:solidFill>
                <a:latin typeface="Tahoma" pitchFamily="34" charset="0"/>
                <a:ea typeface="Tahoma" pitchFamily="34" charset="0"/>
                <a:cs typeface="Tahoma" pitchFamily="34" charset="0"/>
              </a:rPr>
              <a:t>US </a:t>
            </a:r>
            <a:r>
              <a:rPr lang="en-US" sz="3600" b="1" dirty="0" smtClean="0">
                <a:latin typeface="Tahoma" pitchFamily="34" charset="0"/>
                <a:ea typeface="Tahoma" pitchFamily="34" charset="0"/>
                <a:cs typeface="Tahoma" pitchFamily="34" charset="0"/>
              </a:rPr>
              <a:t> (new </a:t>
            </a:r>
            <a:r>
              <a:rPr lang="en-US" sz="3600" b="1" dirty="0">
                <a:latin typeface="Tahoma" pitchFamily="34" charset="0"/>
                <a:ea typeface="Tahoma" pitchFamily="34" charset="0"/>
                <a:cs typeface="Tahoma" pitchFamily="34" charset="0"/>
              </a:rPr>
              <a:t>org </a:t>
            </a:r>
            <a:r>
              <a:rPr lang="en-US" sz="3600" b="1" dirty="0" smtClean="0">
                <a:latin typeface="Tahoma" pitchFamily="34" charset="0"/>
                <a:ea typeface="Tahoma" pitchFamily="34" charset="0"/>
                <a:cs typeface="Tahoma" pitchFamily="34" charset="0"/>
              </a:rPr>
              <a:t>entity)</a:t>
            </a:r>
            <a:endParaRPr lang="en-US" sz="4400" b="1" dirty="0" smtClean="0">
              <a:solidFill>
                <a:srgbClr val="0033CC"/>
              </a:solidFill>
              <a:latin typeface="Tahoma" pitchFamily="34" charset="0"/>
              <a:ea typeface="Tahoma" pitchFamily="34" charset="0"/>
              <a:cs typeface="Tahoma" pitchFamily="34" charset="0"/>
            </a:endParaRPr>
          </a:p>
          <a:p>
            <a:pPr marL="0" indent="0">
              <a:buNone/>
            </a:pPr>
            <a:endParaRPr lang="en-US" sz="2700" b="1" dirty="0" smtClean="0">
              <a:solidFill>
                <a:srgbClr val="008000"/>
              </a:solidFill>
              <a:latin typeface="Tahoma" pitchFamily="34" charset="0"/>
              <a:ea typeface="Tahoma" pitchFamily="34" charset="0"/>
              <a:cs typeface="Tahoma" pitchFamily="34" charset="0"/>
            </a:endParaRPr>
          </a:p>
          <a:p>
            <a:pPr marL="0" indent="0">
              <a:buNone/>
            </a:pPr>
            <a:endParaRPr lang="en-US" sz="2700" b="1" dirty="0">
              <a:solidFill>
                <a:srgbClr val="008000"/>
              </a:solidFill>
              <a:latin typeface="Tahoma" pitchFamily="34" charset="0"/>
              <a:ea typeface="Tahoma" pitchFamily="34" charset="0"/>
              <a:cs typeface="Tahoma" pitchFamily="34" charset="0"/>
            </a:endParaRPr>
          </a:p>
          <a:p>
            <a:pPr marL="0" indent="0">
              <a:buNone/>
            </a:pPr>
            <a:endParaRPr lang="en-US" sz="2700" b="1" dirty="0" smtClean="0">
              <a:solidFill>
                <a:srgbClr val="008000"/>
              </a:solidFill>
              <a:latin typeface="Tahoma" pitchFamily="34" charset="0"/>
              <a:ea typeface="Tahoma" pitchFamily="34" charset="0"/>
              <a:cs typeface="Tahoma" pitchFamily="34" charset="0"/>
            </a:endParaRPr>
          </a:p>
          <a:p>
            <a:pPr marL="0" indent="0">
              <a:buNone/>
            </a:pPr>
            <a:endParaRPr lang="en-US" sz="2700" b="1" dirty="0">
              <a:solidFill>
                <a:srgbClr val="008000"/>
              </a:solidFill>
              <a:latin typeface="Tahoma" pitchFamily="34" charset="0"/>
              <a:ea typeface="Tahoma" pitchFamily="34" charset="0"/>
              <a:cs typeface="Tahoma" pitchFamily="34" charset="0"/>
            </a:endParaRPr>
          </a:p>
          <a:p>
            <a:pPr marL="0" indent="0">
              <a:buNone/>
            </a:pPr>
            <a:endParaRPr lang="en-US" sz="2700" b="1" dirty="0">
              <a:solidFill>
                <a:srgbClr val="008000"/>
              </a:solidFill>
              <a:latin typeface="Tahoma" pitchFamily="34" charset="0"/>
              <a:ea typeface="Tahoma" pitchFamily="34" charset="0"/>
              <a:cs typeface="Tahoma" pitchFamily="34" charset="0"/>
            </a:endParaRPr>
          </a:p>
          <a:p>
            <a:pPr marL="0" indent="0">
              <a:buNone/>
            </a:pPr>
            <a:r>
              <a:rPr lang="en-US" sz="4950" b="1" dirty="0" smtClean="0">
                <a:solidFill>
                  <a:srgbClr val="0000FF"/>
                </a:solidFill>
                <a:latin typeface="Tahoma" pitchFamily="34" charset="0"/>
                <a:ea typeface="Tahoma" pitchFamily="34" charset="0"/>
                <a:cs typeface="Tahoma" pitchFamily="34" charset="0"/>
              </a:rPr>
              <a:t>You + Me + Them  </a:t>
            </a:r>
            <a:r>
              <a:rPr lang="en-US" sz="5400" b="1" dirty="0" smtClean="0">
                <a:solidFill>
                  <a:srgbClr val="7030A0"/>
                </a:solidFill>
                <a:latin typeface="Arial"/>
                <a:ea typeface="Tahoma" pitchFamily="34" charset="0"/>
                <a:cs typeface="Arial"/>
              </a:rPr>
              <a:t>→</a:t>
            </a:r>
            <a:r>
              <a:rPr lang="en-US" sz="4950" b="1" dirty="0" smtClean="0">
                <a:solidFill>
                  <a:srgbClr val="7030A0"/>
                </a:solidFill>
                <a:latin typeface="Tahoma" pitchFamily="34" charset="0"/>
                <a:ea typeface="Tahoma" pitchFamily="34" charset="0"/>
                <a:cs typeface="Tahoma" pitchFamily="34" charset="0"/>
              </a:rPr>
              <a:t> </a:t>
            </a:r>
            <a:r>
              <a:rPr lang="en-US" sz="4800" b="1" dirty="0" smtClean="0">
                <a:solidFill>
                  <a:srgbClr val="FF9900"/>
                </a:solidFill>
                <a:latin typeface="Tahoma" pitchFamily="34" charset="0"/>
                <a:ea typeface="Tahoma" pitchFamily="34" charset="0"/>
                <a:cs typeface="Tahoma" pitchFamily="34" charset="0"/>
              </a:rPr>
              <a:t>GRAFTED PROS</a:t>
            </a:r>
            <a:endParaRPr lang="en-US" sz="4800" b="1" dirty="0">
              <a:solidFill>
                <a:srgbClr val="FF9900"/>
              </a:solidFill>
              <a:latin typeface="Tahoma" pitchFamily="34" charset="0"/>
              <a:ea typeface="Tahoma" pitchFamily="34" charset="0"/>
              <a:cs typeface="Tahoma" pitchFamily="34" charset="0"/>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013" y="1378744"/>
            <a:ext cx="3429000" cy="3429000"/>
          </a:xfrm>
          <a:prstGeom prst="rect">
            <a:avLst/>
          </a:prstGeom>
        </p:spPr>
      </p:pic>
      <p:sp>
        <p:nvSpPr>
          <p:cNvPr id="27" name="Right Arrow 26"/>
          <p:cNvSpPr/>
          <p:nvPr/>
        </p:nvSpPr>
        <p:spPr>
          <a:xfrm>
            <a:off x="5166033" y="2587678"/>
            <a:ext cx="733806" cy="3634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05796297"/>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Annotations explaining  the previous slide on pro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grafting:</a:t>
            </a:r>
            <a:endPar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l"/>
            <a:r>
              <a:rPr lang="en-US" sz="5400" b="1" dirty="0">
                <a:solidFill>
                  <a:srgbClr val="0033CC"/>
                </a:solidFill>
                <a:latin typeface="Tahoma" panose="020B0604030504040204" pitchFamily="34" charset="0"/>
                <a:ea typeface="Tahoma" panose="020B0604030504040204" pitchFamily="34" charset="0"/>
                <a:cs typeface="Tahoma" panose="020B0604030504040204" pitchFamily="34" charset="0"/>
              </a:rPr>
              <a:t>The arrows on the triangle </a:t>
            </a:r>
            <a:r>
              <a:rPr lang="en-US" sz="5400" b="1" dirty="0">
                <a:latin typeface="Tahoma" panose="020B0604030504040204" pitchFamily="34" charset="0"/>
                <a:ea typeface="Tahoma" panose="020B0604030504040204" pitchFamily="34" charset="0"/>
                <a:cs typeface="Tahoma" panose="020B0604030504040204" pitchFamily="34" charset="0"/>
              </a:rPr>
              <a:t>= me, you, &amp; them grafting </a:t>
            </a:r>
            <a:r>
              <a:rPr lang="en-US" sz="5400" b="1" dirty="0" smtClean="0">
                <a:latin typeface="Tahoma" panose="020B0604030504040204" pitchFamily="34" charset="0"/>
                <a:ea typeface="Tahoma" panose="020B0604030504040204" pitchFamily="34" charset="0"/>
                <a:cs typeface="Tahoma" panose="020B0604030504040204" pitchFamily="34" charset="0"/>
              </a:rPr>
              <a:t>(exporting) </a:t>
            </a:r>
            <a:r>
              <a:rPr lang="en-US" sz="5400" b="1" dirty="0">
                <a:latin typeface="Tahoma" panose="020B0604030504040204" pitchFamily="34" charset="0"/>
                <a:ea typeface="Tahoma" panose="020B0604030504040204" pitchFamily="34" charset="0"/>
                <a:cs typeface="Tahoma" panose="020B0604030504040204" pitchFamily="34" charset="0"/>
              </a:rPr>
              <a:t>our </a:t>
            </a:r>
            <a:r>
              <a:rPr lang="en-US" sz="5400" b="1" dirty="0" smtClean="0">
                <a:latin typeface="Tahoma" panose="020B0604030504040204" pitchFamily="34" charset="0"/>
                <a:ea typeface="Tahoma" panose="020B0604030504040204" pitchFamily="34" charset="0"/>
                <a:cs typeface="Tahoma" panose="020B0604030504040204" pitchFamily="34" charset="0"/>
              </a:rPr>
              <a:t>synergized (4</a:t>
            </a:r>
            <a:r>
              <a:rPr lang="en-US" sz="5400" b="1" baseline="30000" dirty="0" smtClean="0">
                <a:latin typeface="Tahoma" panose="020B0604030504040204" pitchFamily="34" charset="0"/>
                <a:ea typeface="Tahoma" panose="020B0604030504040204" pitchFamily="34" charset="0"/>
                <a:cs typeface="Tahoma" panose="020B0604030504040204" pitchFamily="34" charset="0"/>
              </a:rPr>
              <a:t>th</a:t>
            </a:r>
            <a:r>
              <a:rPr lang="en-US" sz="5400" b="1" dirty="0" smtClean="0">
                <a:latin typeface="Tahoma" panose="020B0604030504040204" pitchFamily="34" charset="0"/>
                <a:ea typeface="Tahoma" panose="020B0604030504040204" pitchFamily="34" charset="0"/>
                <a:cs typeface="Tahoma" panose="020B0604030504040204" pitchFamily="34" charset="0"/>
              </a:rPr>
              <a:t> level of professionalism), pro &amp; department skills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(US) </a:t>
            </a:r>
            <a:r>
              <a:rPr lang="en-US" sz="5400" b="1" dirty="0">
                <a:latin typeface="Tahoma" panose="020B0604030504040204" pitchFamily="34" charset="0"/>
                <a:ea typeface="Tahoma" panose="020B0604030504040204" pitchFamily="34" charset="0"/>
                <a:cs typeface="Tahoma" panose="020B0604030504040204" pitchFamily="34" charset="0"/>
              </a:rPr>
              <a:t>to </a:t>
            </a:r>
            <a:r>
              <a:rPr lang="en-US" sz="5400" b="1" dirty="0" smtClean="0">
                <a:latin typeface="Tahoma" panose="020B0604030504040204" pitchFamily="34" charset="0"/>
                <a:ea typeface="Tahoma" panose="020B0604030504040204" pitchFamily="34" charset="0"/>
                <a:cs typeface="Tahoma" panose="020B0604030504040204" pitchFamily="34" charset="0"/>
              </a:rPr>
              <a:t>various parts of the org</a:t>
            </a:r>
            <a:endParaRPr lang="en-US" sz="5400" b="1" dirty="0">
              <a:latin typeface="Tahoma" panose="020B0604030504040204" pitchFamily="34" charset="0"/>
              <a:ea typeface="Tahoma" panose="020B0604030504040204" pitchFamily="34" charset="0"/>
              <a:cs typeface="Tahoma" panose="020B0604030504040204" pitchFamily="34" charset="0"/>
            </a:endParaRPr>
          </a:p>
          <a:p>
            <a:pPr algn="l"/>
            <a:endParaRPr lang="en-US" sz="4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769716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52400"/>
            <a:ext cx="12070080" cy="6675120"/>
          </a:xfrm>
        </p:spPr>
        <p:txBody>
          <a:bodyPr>
            <a:normAutofit fontScale="25000" lnSpcReduction="20000"/>
          </a:bodyPr>
          <a:lstStyle/>
          <a:p>
            <a:pPr marL="1143000" indent="-1143000" algn="l">
              <a:buFont typeface="Wingdings" panose="05000000000000000000" pitchFamily="2" charset="2"/>
              <a:buChar char="q"/>
            </a:pPr>
            <a:r>
              <a:rPr lang="en-US" sz="21600" b="1" dirty="0" smtClean="0">
                <a:latin typeface="Tahoma" pitchFamily="34" charset="0"/>
                <a:ea typeface="Tahoma" pitchFamily="34" charset="0"/>
                <a:cs typeface="Tahoma" pitchFamily="34" charset="0"/>
              </a:rPr>
              <a:t>Grafted </a:t>
            </a:r>
            <a:r>
              <a:rPr lang="en-US" sz="21600" b="1" dirty="0">
                <a:latin typeface="Tahoma" pitchFamily="34" charset="0"/>
                <a:ea typeface="Tahoma" pitchFamily="34" charset="0"/>
                <a:cs typeface="Tahoma" pitchFamily="34" charset="0"/>
              </a:rPr>
              <a:t>US pods morph/evolve into multi-dimensional</a:t>
            </a:r>
            <a:r>
              <a:rPr lang="en-US" sz="21600" dirty="0"/>
              <a:t> </a:t>
            </a:r>
            <a:r>
              <a:rPr lang="en-US" sz="21600" b="1" u="sng" dirty="0">
                <a:solidFill>
                  <a:srgbClr val="FF0000"/>
                </a:solidFill>
                <a:latin typeface="Tahoma" pitchFamily="34" charset="0"/>
                <a:ea typeface="Tahoma" pitchFamily="34" charset="0"/>
                <a:cs typeface="Tahoma" pitchFamily="34" charset="0"/>
              </a:rPr>
              <a:t>O</a:t>
            </a:r>
            <a:r>
              <a:rPr lang="en-US" sz="21600" b="1" dirty="0">
                <a:solidFill>
                  <a:srgbClr val="FF0000"/>
                </a:solidFill>
                <a:latin typeface="Tahoma" pitchFamily="34" charset="0"/>
                <a:ea typeface="Tahoma" pitchFamily="34" charset="0"/>
                <a:cs typeface="Tahoma" pitchFamily="34" charset="0"/>
              </a:rPr>
              <a:t>rg </a:t>
            </a:r>
            <a:r>
              <a:rPr lang="en-US" sz="21600" b="1" u="sng" dirty="0">
                <a:solidFill>
                  <a:srgbClr val="FF0000"/>
                </a:solidFill>
                <a:latin typeface="Tahoma" pitchFamily="34" charset="0"/>
                <a:ea typeface="Tahoma" pitchFamily="34" charset="0"/>
                <a:cs typeface="Tahoma" pitchFamily="34" charset="0"/>
              </a:rPr>
              <a:t>S</a:t>
            </a:r>
            <a:r>
              <a:rPr lang="en-US" sz="21600" b="1" dirty="0">
                <a:solidFill>
                  <a:srgbClr val="FF0000"/>
                </a:solidFill>
                <a:latin typeface="Tahoma" pitchFamily="34" charset="0"/>
                <a:ea typeface="Tahoma" pitchFamily="34" charset="0"/>
                <a:cs typeface="Tahoma" pitchFamily="34" charset="0"/>
              </a:rPr>
              <a:t>uccess-</a:t>
            </a:r>
            <a:r>
              <a:rPr lang="en-US" sz="21600" b="1" u="sng" dirty="0">
                <a:solidFill>
                  <a:srgbClr val="FF0000"/>
                </a:solidFill>
                <a:latin typeface="Tahoma" pitchFamily="34" charset="0"/>
                <a:ea typeface="Tahoma" pitchFamily="34" charset="0"/>
                <a:cs typeface="Tahoma" pitchFamily="34" charset="0"/>
              </a:rPr>
              <a:t>S</a:t>
            </a:r>
            <a:r>
              <a:rPr lang="en-US" sz="21600" b="1" dirty="0">
                <a:solidFill>
                  <a:srgbClr val="FF0000"/>
                </a:solidFill>
                <a:latin typeface="Tahoma" pitchFamily="34" charset="0"/>
                <a:ea typeface="Tahoma" pitchFamily="34" charset="0"/>
                <a:cs typeface="Tahoma" pitchFamily="34" charset="0"/>
              </a:rPr>
              <a:t>ervice </a:t>
            </a:r>
            <a:r>
              <a:rPr lang="en-US" sz="21600" b="1" u="sng" dirty="0">
                <a:solidFill>
                  <a:srgbClr val="FF0000"/>
                </a:solidFill>
                <a:latin typeface="Tahoma" pitchFamily="34" charset="0"/>
                <a:ea typeface="Tahoma" pitchFamily="34" charset="0"/>
                <a:cs typeface="Tahoma" pitchFamily="34" charset="0"/>
              </a:rPr>
              <a:t>P</a:t>
            </a:r>
            <a:r>
              <a:rPr lang="en-US" sz="21600" b="1" dirty="0">
                <a:solidFill>
                  <a:srgbClr val="FF0000"/>
                </a:solidFill>
                <a:latin typeface="Tahoma" pitchFamily="34" charset="0"/>
                <a:ea typeface="Tahoma" pitchFamily="34" charset="0"/>
                <a:cs typeface="Tahoma" pitchFamily="34" charset="0"/>
              </a:rPr>
              <a:t>ods </a:t>
            </a:r>
            <a:r>
              <a:rPr lang="en-US" sz="21600" b="1" dirty="0">
                <a:latin typeface="Tahoma" pitchFamily="34" charset="0"/>
                <a:ea typeface="Tahoma" pitchFamily="34" charset="0"/>
                <a:cs typeface="Tahoma" pitchFamily="34" charset="0"/>
              </a:rPr>
              <a:t>(</a:t>
            </a:r>
            <a:r>
              <a:rPr lang="en-US" sz="21600" b="1" dirty="0">
                <a:solidFill>
                  <a:srgbClr val="FF0000"/>
                </a:solidFill>
                <a:latin typeface="Tahoma" pitchFamily="34" charset="0"/>
                <a:ea typeface="Tahoma" pitchFamily="34" charset="0"/>
                <a:cs typeface="Tahoma" pitchFamily="34" charset="0"/>
              </a:rPr>
              <a:t>OSSPs</a:t>
            </a:r>
            <a:r>
              <a:rPr lang="en-US" sz="21600" b="1" dirty="0">
                <a:latin typeface="Tahoma" pitchFamily="34" charset="0"/>
                <a:ea typeface="Tahoma" pitchFamily="34" charset="0"/>
                <a:cs typeface="Tahoma" pitchFamily="34" charset="0"/>
              </a:rPr>
              <a:t>) scattered throughout the grass roots level of </a:t>
            </a:r>
            <a:r>
              <a:rPr lang="en-US" sz="21600" b="1" dirty="0" smtClean="0">
                <a:latin typeface="Tahoma" pitchFamily="34" charset="0"/>
                <a:ea typeface="Tahoma" pitchFamily="34" charset="0"/>
                <a:cs typeface="Tahoma" pitchFamily="34" charset="0"/>
              </a:rPr>
              <a:t>orgs = pro </a:t>
            </a:r>
            <a:r>
              <a:rPr lang="en-US" sz="21600" b="1" u="sng" dirty="0" smtClean="0">
                <a:solidFill>
                  <a:srgbClr val="0000FF"/>
                </a:solidFill>
                <a:latin typeface="Tahoma" pitchFamily="34" charset="0"/>
                <a:ea typeface="Tahoma" pitchFamily="34" charset="0"/>
                <a:cs typeface="Tahoma" pitchFamily="34" charset="0"/>
              </a:rPr>
              <a:t>SYNERGY LEVEL 4</a:t>
            </a:r>
            <a:r>
              <a:rPr lang="en-US" sz="21600" b="1" dirty="0" smtClean="0">
                <a:solidFill>
                  <a:srgbClr val="0000FF"/>
                </a:solidFill>
                <a:latin typeface="Tahoma" pitchFamily="34" charset="0"/>
                <a:ea typeface="Tahoma" pitchFamily="34" charset="0"/>
                <a:cs typeface="Tahoma" pitchFamily="34" charset="0"/>
              </a:rPr>
              <a:t>. </a:t>
            </a:r>
            <a:r>
              <a:rPr lang="en-US" sz="21600" b="1" dirty="0">
                <a:latin typeface="Tahoma" pitchFamily="34" charset="0"/>
                <a:ea typeface="Tahoma" pitchFamily="34" charset="0"/>
                <a:cs typeface="Tahoma" pitchFamily="34" charset="0"/>
              </a:rPr>
              <a:t>No org has enough OSSPs, because so many non-professional employees aren’t “grafted” into OWOs &amp; hence are limited in their </a:t>
            </a:r>
            <a:r>
              <a:rPr lang="en-US" sz="21600" b="1" dirty="0" err="1">
                <a:latin typeface="Tahoma" pitchFamily="34" charset="0"/>
                <a:ea typeface="Tahoma" pitchFamily="34" charset="0"/>
                <a:cs typeface="Tahoma" pitchFamily="34" charset="0"/>
              </a:rPr>
              <a:t>triP</a:t>
            </a:r>
            <a:r>
              <a:rPr lang="en-US" sz="21600" b="1" dirty="0">
                <a:latin typeface="Tahoma" panose="020B0604030504040204" pitchFamily="34" charset="0"/>
                <a:ea typeface="Tahoma" panose="020B0604030504040204" pitchFamily="34" charset="0"/>
                <a:cs typeface="Tahoma" panose="020B0604030504040204" pitchFamily="34" charset="0"/>
              </a:rPr>
              <a:t> contributions. </a:t>
            </a:r>
          </a:p>
          <a:p>
            <a:pPr algn="l"/>
            <a:endParaRPr lang="en-US" sz="16000" b="1" dirty="0">
              <a:latin typeface="Tahoma" panose="020B0604030504040204" pitchFamily="34" charset="0"/>
              <a:ea typeface="Tahoma" panose="020B0604030504040204" pitchFamily="34" charset="0"/>
              <a:cs typeface="Tahoma" panose="020B0604030504040204" pitchFamily="34" charset="0"/>
            </a:endParaRPr>
          </a:p>
          <a:p>
            <a:pPr algn="l"/>
            <a:r>
              <a:rPr lang="en-US" sz="10000" b="1" dirty="0">
                <a:latin typeface="Tahoma" panose="020B0604030504040204" pitchFamily="34" charset="0"/>
                <a:ea typeface="Tahoma" panose="020B0604030504040204" pitchFamily="34" charset="0"/>
                <a:cs typeface="Tahoma" panose="020B0604030504040204" pitchFamily="34" charset="0"/>
              </a:rPr>
              <a:t>  </a:t>
            </a:r>
          </a:p>
          <a:p>
            <a:pPr algn="l"/>
            <a:endParaRPr lang="en-US" sz="19200" b="1" dirty="0">
              <a:latin typeface="Tahoma" panose="020B0604030504040204" pitchFamily="34" charset="0"/>
              <a:ea typeface="Tahoma" panose="020B0604030504040204" pitchFamily="34" charset="0"/>
              <a:cs typeface="Tahoma" panose="020B0604030504040204" pitchFamily="34" charset="0"/>
            </a:endParaRPr>
          </a:p>
          <a:p>
            <a:endParaRPr lang="en-US" sz="19200" b="1" dirty="0">
              <a:solidFill>
                <a:srgbClr val="FF3399"/>
              </a:solidFill>
              <a:latin typeface="Tahoma" panose="020B0604030504040204" pitchFamily="34" charset="0"/>
              <a:ea typeface="Tahoma" panose="020B0604030504040204" pitchFamily="34" charset="0"/>
              <a:cs typeface="Tahoma" panose="020B0604030504040204" pitchFamily="34" charset="0"/>
            </a:endParaRPr>
          </a:p>
          <a:p>
            <a:pPr algn="l"/>
            <a:endParaRPr lang="en-US" sz="14400" b="1" dirty="0">
              <a:latin typeface="Tahoma" panose="020B0604030504040204" pitchFamily="34" charset="0"/>
              <a:ea typeface="Tahoma" panose="020B0604030504040204" pitchFamily="34" charset="0"/>
              <a:cs typeface="Tahoma" panose="020B0604030504040204" pitchFamily="34" charset="0"/>
            </a:endParaRPr>
          </a:p>
          <a:p>
            <a:pPr algn="l"/>
            <a:endParaRPr lang="en-US" sz="52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r>
              <a:rPr lang="en-US" sz="4000" b="1" dirty="0">
                <a:latin typeface="Tahoma" panose="020B0604030504040204" pitchFamily="34" charset="0"/>
                <a:ea typeface="Tahoma" panose="020B0604030504040204" pitchFamily="34" charset="0"/>
                <a:cs typeface="Tahoma" panose="020B0604030504040204" pitchFamily="34" charset="0"/>
              </a:rPr>
              <a:t> </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endParaRPr lang="en-US" sz="6000" dirty="0"/>
          </a:p>
        </p:txBody>
      </p:sp>
    </p:spTree>
    <p:extLst>
      <p:ext uri="{BB962C8B-B14F-4D97-AF65-F5344CB8AC3E}">
        <p14:creationId xmlns:p14="http://schemas.microsoft.com/office/powerpoint/2010/main" val="3728911661"/>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t>
            </a:r>
            <a:r>
              <a:rPr lang="en-US" sz="9600" b="1" dirty="0" smtClean="0">
                <a:latin typeface="Tahoma" panose="020B0604030504040204" pitchFamily="34" charset="0"/>
                <a:ea typeface="Tahoma" panose="020B0604030504040204" pitchFamily="34" charset="0"/>
                <a:cs typeface="Tahoma" panose="020B0604030504040204" pitchFamily="34" charset="0"/>
              </a:rPr>
              <a:t>39 </a:t>
            </a:r>
            <a:r>
              <a:rPr lang="en-US" sz="9600" b="1" dirty="0">
                <a:latin typeface="Tahoma" panose="020B0604030504040204" pitchFamily="34" charset="0"/>
                <a:ea typeface="Tahoma" panose="020B0604030504040204" pitchFamily="34" charset="0"/>
                <a:cs typeface="Tahoma" panose="020B0604030504040204" pitchFamily="34" charset="0"/>
              </a:rPr>
              <a:t>TWENTY-FIRST </a:t>
            </a:r>
            <a:r>
              <a:rPr lang="en-US" sz="9600" b="1" dirty="0" smtClean="0">
                <a:latin typeface="Tahoma" panose="020B0604030504040204" pitchFamily="34" charset="0"/>
                <a:ea typeface="Tahoma" panose="020B0604030504040204" pitchFamily="34" charset="0"/>
                <a:cs typeface="Tahoma" panose="020B0604030504040204" pitchFamily="34" charset="0"/>
              </a:rPr>
              <a:t>CENTURY WORKPLACE</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543029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0716"/>
            <a:ext cx="12192000" cy="6637283"/>
          </a:xfrm>
        </p:spPr>
        <p:txBody>
          <a:bodyPr>
            <a:normAutofit/>
          </a:bodyPr>
          <a:lstStyle/>
          <a:p>
            <a:pPr marL="0" indent="0" algn="ctr">
              <a:buNone/>
            </a:pPr>
            <a:r>
              <a:rPr lang="en-US" sz="5400" b="1" dirty="0">
                <a:latin typeface="Tahoma" pitchFamily="34" charset="0"/>
                <a:ea typeface="Tahoma" pitchFamily="34" charset="0"/>
                <a:cs typeface="Tahoma" pitchFamily="34" charset="0"/>
              </a:rPr>
              <a:t>21</a:t>
            </a:r>
            <a:r>
              <a:rPr lang="en-US" sz="5400" b="1" baseline="30000" dirty="0">
                <a:latin typeface="Tahoma" pitchFamily="34" charset="0"/>
                <a:ea typeface="Tahoma" pitchFamily="34" charset="0"/>
                <a:cs typeface="Tahoma" pitchFamily="34" charset="0"/>
              </a:rPr>
              <a:t>st</a:t>
            </a:r>
            <a:r>
              <a:rPr lang="en-US" sz="5400" b="1" dirty="0">
                <a:latin typeface="Tahoma" pitchFamily="34" charset="0"/>
                <a:ea typeface="Tahoma" pitchFamily="34" charset="0"/>
                <a:cs typeface="Tahoma" pitchFamily="34" charset="0"/>
              </a:rPr>
              <a:t> century employees bring 2 people to work: personal + professional</a:t>
            </a:r>
          </a:p>
          <a:p>
            <a:pPr marL="0" indent="0">
              <a:buNone/>
            </a:pPr>
            <a:endParaRPr lang="en-US" sz="4800" b="1" dirty="0">
              <a:latin typeface="Tahoma" pitchFamily="34" charset="0"/>
              <a:ea typeface="Tahoma" pitchFamily="34" charset="0"/>
              <a:cs typeface="Tahoma" pitchFamily="34" charset="0"/>
            </a:endParaRPr>
          </a:p>
          <a:p>
            <a:pPr marL="0" indent="0" algn="ctr">
              <a:buNone/>
            </a:pPr>
            <a:endParaRPr lang="en-US" sz="4400" b="1" dirty="0" smtClean="0">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794" y="2847159"/>
            <a:ext cx="3165623" cy="37867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030" y="2847159"/>
            <a:ext cx="2697592" cy="3543287"/>
          </a:xfrm>
          <a:prstGeom prst="rect">
            <a:avLst/>
          </a:prstGeom>
        </p:spPr>
      </p:pic>
    </p:spTree>
    <p:extLst>
      <p:ext uri="{BB962C8B-B14F-4D97-AF65-F5344CB8AC3E}">
        <p14:creationId xmlns:p14="http://schemas.microsoft.com/office/powerpoint/2010/main" val="3248234291"/>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988800" cy="6858000"/>
          </a:xfrm>
        </p:spPr>
        <p:txBody>
          <a:bodyPr>
            <a:normAutofit/>
          </a:bodyPr>
          <a:lstStyle/>
          <a:p>
            <a:pPr marL="0" indent="0" algn="ctr">
              <a:buNone/>
            </a:pPr>
            <a:r>
              <a:rPr lang="en-US" sz="3600" b="1" dirty="0" smtClean="0">
                <a:solidFill>
                  <a:srgbClr val="FF0000"/>
                </a:solidFill>
                <a:latin typeface="Tahoma" pitchFamily="34" charset="0"/>
                <a:ea typeface="Tahoma" pitchFamily="34" charset="0"/>
                <a:cs typeface="Tahoma" pitchFamily="34" charset="0"/>
              </a:rPr>
              <a:t>THE NEW DIGITAL HOLISM ORG CULTURE</a:t>
            </a:r>
          </a:p>
          <a:p>
            <a:pPr marL="0" indent="0" algn="r">
              <a:buNone/>
            </a:pPr>
            <a:r>
              <a:rPr lang="en-US" sz="3600" b="1" dirty="0" smtClean="0">
                <a:latin typeface="Tahoma" pitchFamily="34" charset="0"/>
                <a:ea typeface="Tahoma" pitchFamily="34" charset="0"/>
                <a:cs typeface="Tahoma" pitchFamily="34" charset="0"/>
              </a:rPr>
              <a:t>Work </a:t>
            </a:r>
            <a:r>
              <a:rPr lang="en-US" sz="3600" b="1" dirty="0">
                <a:latin typeface="Tahoma" pitchFamily="34" charset="0"/>
                <a:ea typeface="Tahoma" pitchFamily="34" charset="0"/>
                <a:cs typeface="Tahoma" pitchFamily="34" charset="0"/>
              </a:rPr>
              <a:t>in the 21</a:t>
            </a:r>
            <a:r>
              <a:rPr lang="en-US" sz="3600" b="1" baseline="30000" dirty="0">
                <a:latin typeface="Tahoma" pitchFamily="34" charset="0"/>
                <a:ea typeface="Tahoma" pitchFamily="34" charset="0"/>
                <a:cs typeface="Tahoma" pitchFamily="34" charset="0"/>
              </a:rPr>
              <a:t>st</a:t>
            </a:r>
            <a:r>
              <a:rPr lang="en-US" sz="3600" b="1" dirty="0">
                <a:latin typeface="Tahoma" pitchFamily="34" charset="0"/>
                <a:ea typeface="Tahoma" pitchFamily="34" charset="0"/>
                <a:cs typeface="Tahoma" pitchFamily="34" charset="0"/>
              </a:rPr>
              <a:t> century is </a:t>
            </a:r>
            <a:r>
              <a:rPr lang="en-US" sz="3600" b="1" dirty="0">
                <a:solidFill>
                  <a:srgbClr val="FF0000"/>
                </a:solidFill>
                <a:latin typeface="Tahoma" pitchFamily="34" charset="0"/>
                <a:ea typeface="Tahoma" pitchFamily="34" charset="0"/>
                <a:cs typeface="Tahoma" pitchFamily="34" charset="0"/>
              </a:rPr>
              <a:t>socially</a:t>
            </a:r>
            <a:r>
              <a:rPr lang="en-US" sz="3600" b="1" dirty="0">
                <a:solidFill>
                  <a:srgbClr val="008000"/>
                </a:solidFill>
                <a:latin typeface="Tahoma" pitchFamily="34" charset="0"/>
                <a:ea typeface="Tahoma" pitchFamily="34" charset="0"/>
                <a:cs typeface="Tahoma" pitchFamily="34" charset="0"/>
              </a:rPr>
              <a:t> </a:t>
            </a:r>
            <a:r>
              <a:rPr lang="en-US" sz="3600" b="1" dirty="0">
                <a:latin typeface="Tahoma" pitchFamily="34" charset="0"/>
                <a:ea typeface="Tahoma" pitchFamily="34" charset="0"/>
                <a:cs typeface="Tahoma" pitchFamily="34" charset="0"/>
              </a:rPr>
              <a:t>holistic (professional &amp; personal at the same time), but not </a:t>
            </a:r>
            <a:r>
              <a:rPr lang="en-US" sz="3600" b="1" dirty="0">
                <a:solidFill>
                  <a:srgbClr val="FF0000"/>
                </a:solidFill>
                <a:latin typeface="Tahoma" pitchFamily="34" charset="0"/>
                <a:ea typeface="Tahoma" pitchFamily="34" charset="0"/>
                <a:cs typeface="Tahoma" pitchFamily="34" charset="0"/>
              </a:rPr>
              <a:t>process</a:t>
            </a:r>
            <a:r>
              <a:rPr lang="en-US" sz="3600" b="1" dirty="0">
                <a:latin typeface="Tahoma" pitchFamily="34" charset="0"/>
                <a:ea typeface="Tahoma" pitchFamily="34" charset="0"/>
                <a:cs typeface="Tahoma" pitchFamily="34" charset="0"/>
              </a:rPr>
              <a:t> </a:t>
            </a:r>
            <a:r>
              <a:rPr lang="en-US" sz="3600" b="1" dirty="0" smtClean="0">
                <a:latin typeface="Tahoma" pitchFamily="34" charset="0"/>
                <a:ea typeface="Tahoma" pitchFamily="34" charset="0"/>
                <a:cs typeface="Tahoma" pitchFamily="34" charset="0"/>
              </a:rPr>
              <a:t>holistic (doing  work efficiently</a:t>
            </a:r>
            <a:r>
              <a:rPr lang="en-US" sz="3600" b="1" dirty="0">
                <a:latin typeface="Tahoma" pitchFamily="34" charset="0"/>
                <a:ea typeface="Tahoma" pitchFamily="34" charset="0"/>
                <a:cs typeface="Tahoma" pitchFamily="34" charset="0"/>
              </a:rPr>
              <a:t> </a:t>
            </a:r>
            <a:r>
              <a:rPr lang="en-US" sz="3600" b="1" dirty="0" smtClean="0">
                <a:latin typeface="Tahoma" pitchFamily="34" charset="0"/>
                <a:ea typeface="Tahoma" pitchFamily="34" charset="0"/>
                <a:cs typeface="Tahoma" pitchFamily="34" charset="0"/>
              </a:rPr>
              <a:t>in a highly-organized manner). Personal &amp; pro lives are blended in a </a:t>
            </a:r>
            <a:r>
              <a:rPr lang="en-US" sz="3600" b="1" dirty="0" smtClean="0">
                <a:solidFill>
                  <a:srgbClr val="FF0000"/>
                </a:solidFill>
                <a:latin typeface="Tahoma" pitchFamily="34" charset="0"/>
                <a:ea typeface="Tahoma" pitchFamily="34" charset="0"/>
                <a:cs typeface="Tahoma" pitchFamily="34" charset="0"/>
              </a:rPr>
              <a:t>real-time </a:t>
            </a:r>
            <a:r>
              <a:rPr lang="en-US" sz="3600" b="1" dirty="0" smtClean="0">
                <a:latin typeface="Tahoma" pitchFamily="34" charset="0"/>
                <a:ea typeface="Tahoma" pitchFamily="34" charset="0"/>
                <a:cs typeface="Tahoma" pitchFamily="34" charset="0"/>
              </a:rPr>
              <a:t>way, mixing work, leisure, friends, co-workers, family, meetings, &amp; recreation into a blended recipe of </a:t>
            </a:r>
            <a:r>
              <a:rPr lang="en-US" sz="3600" b="1" dirty="0" smtClean="0">
                <a:solidFill>
                  <a:srgbClr val="FF0000"/>
                </a:solidFill>
                <a:latin typeface="Tahoma" pitchFamily="34" charset="0"/>
                <a:ea typeface="Tahoma" pitchFamily="34" charset="0"/>
                <a:cs typeface="Tahoma" pitchFamily="34" charset="0"/>
              </a:rPr>
              <a:t>24/7 life</a:t>
            </a:r>
            <a:r>
              <a:rPr lang="en-US" sz="3600" b="1" dirty="0" smtClean="0">
                <a:latin typeface="Tahoma" pitchFamily="34" charset="0"/>
                <a:ea typeface="Tahoma" pitchFamily="34" charset="0"/>
                <a:cs typeface="Tahoma" pitchFamily="34" charset="0"/>
              </a:rPr>
              <a:t>.</a:t>
            </a:r>
            <a:endParaRPr lang="en-US" sz="3600" b="1" dirty="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6485" y="4320192"/>
            <a:ext cx="3625516" cy="25770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0192"/>
            <a:ext cx="8566484" cy="2558146"/>
          </a:xfrm>
          <a:prstGeom prst="rect">
            <a:avLst/>
          </a:prstGeom>
        </p:spPr>
      </p:pic>
    </p:spTree>
    <p:extLst>
      <p:ext uri="{BB962C8B-B14F-4D97-AF65-F5344CB8AC3E}">
        <p14:creationId xmlns:p14="http://schemas.microsoft.com/office/powerpoint/2010/main" val="4077280864"/>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r>
              <a:rPr lang="en-US" sz="4400" b="1" dirty="0">
                <a:solidFill>
                  <a:srgbClr val="0000FF"/>
                </a:solidFill>
                <a:latin typeface="Tahoma" pitchFamily="34" charset="0"/>
                <a:ea typeface="Tahoma" pitchFamily="34" charset="0"/>
                <a:cs typeface="Tahoma" pitchFamily="34" charset="0"/>
              </a:rPr>
              <a:t>Frequent pro + personal digital interruptions of the work flow: emails, </a:t>
            </a:r>
            <a:r>
              <a:rPr lang="en-US" sz="4400" b="1" dirty="0" smtClean="0">
                <a:solidFill>
                  <a:srgbClr val="0000FF"/>
                </a:solidFill>
                <a:latin typeface="Tahoma" pitchFamily="34" charset="0"/>
                <a:ea typeface="Tahoma" pitchFamily="34" charset="0"/>
                <a:cs typeface="Tahoma" pitchFamily="34" charset="0"/>
              </a:rPr>
              <a:t>texting, </a:t>
            </a:r>
            <a:r>
              <a:rPr lang="en-US" sz="4400" b="1" dirty="0">
                <a:solidFill>
                  <a:srgbClr val="0000FF"/>
                </a:solidFill>
                <a:latin typeface="Tahoma" pitchFamily="34" charset="0"/>
                <a:ea typeface="Tahoma" pitchFamily="34" charset="0"/>
                <a:cs typeface="Tahoma" pitchFamily="34" charset="0"/>
              </a:rPr>
              <a:t>surfing, </a:t>
            </a:r>
            <a:r>
              <a:rPr lang="en-US" sz="4400" b="1" dirty="0" err="1">
                <a:solidFill>
                  <a:srgbClr val="0000FF"/>
                </a:solidFill>
                <a:latin typeface="Tahoma" pitchFamily="34" charset="0"/>
                <a:ea typeface="Tahoma" pitchFamily="34" charset="0"/>
                <a:cs typeface="Tahoma" pitchFamily="34" charset="0"/>
              </a:rPr>
              <a:t>IPODing</a:t>
            </a:r>
            <a:r>
              <a:rPr lang="en-US" sz="4400" b="1" dirty="0">
                <a:solidFill>
                  <a:srgbClr val="0000FF"/>
                </a:solidFill>
                <a:latin typeface="Tahoma" pitchFamily="34" charset="0"/>
                <a:ea typeface="Tahoma" pitchFamily="34" charset="0"/>
                <a:cs typeface="Tahoma" pitchFamily="34" charset="0"/>
              </a:rPr>
              <a:t>, </a:t>
            </a:r>
            <a:r>
              <a:rPr lang="en-US" sz="4400" b="1" dirty="0" smtClean="0">
                <a:solidFill>
                  <a:srgbClr val="0000FF"/>
                </a:solidFill>
                <a:latin typeface="Tahoma" pitchFamily="34" charset="0"/>
                <a:ea typeface="Tahoma" pitchFamily="34" charset="0"/>
                <a:cs typeface="Tahoma" pitchFamily="34" charset="0"/>
              </a:rPr>
              <a:t>social </a:t>
            </a:r>
            <a:r>
              <a:rPr lang="en-US" sz="4400" b="1" dirty="0" err="1" smtClean="0">
                <a:solidFill>
                  <a:srgbClr val="0000FF"/>
                </a:solidFill>
                <a:latin typeface="Tahoma" pitchFamily="34" charset="0"/>
                <a:ea typeface="Tahoma" pitchFamily="34" charset="0"/>
                <a:cs typeface="Tahoma" pitchFamily="34" charset="0"/>
              </a:rPr>
              <a:t>mediaing</a:t>
            </a:r>
            <a:endParaRPr lang="en-US" sz="4400" b="1" dirty="0">
              <a:solidFill>
                <a:srgbClr val="0000FF"/>
              </a:solidFill>
              <a:latin typeface="Tahoma" pitchFamily="34" charset="0"/>
              <a:ea typeface="Tahoma" pitchFamily="34" charset="0"/>
              <a:cs typeface="Tahoma" pitchFamily="34" charset="0"/>
            </a:endParaRPr>
          </a:p>
          <a:p>
            <a:r>
              <a:rPr lang="en-US" sz="4400" b="1" dirty="0">
                <a:solidFill>
                  <a:srgbClr val="FF0000"/>
                </a:solidFill>
                <a:latin typeface="Tahoma" pitchFamily="34" charset="0"/>
                <a:ea typeface="Tahoma" pitchFamily="34" charset="0"/>
                <a:cs typeface="Tahoma" pitchFamily="34" charset="0"/>
              </a:rPr>
              <a:t>Juggling multiple </a:t>
            </a:r>
          </a:p>
          <a:p>
            <a:pPr marL="0" indent="0">
              <a:buNone/>
            </a:pPr>
            <a:r>
              <a:rPr lang="en-US" sz="4400" b="1" dirty="0">
                <a:solidFill>
                  <a:srgbClr val="FF0000"/>
                </a:solidFill>
                <a:latin typeface="Tahoma" pitchFamily="34" charset="0"/>
                <a:ea typeface="Tahoma" pitchFamily="34" charset="0"/>
                <a:cs typeface="Tahoma" pitchFamily="34" charset="0"/>
              </a:rPr>
              <a:t>   pro + personal </a:t>
            </a:r>
          </a:p>
          <a:p>
            <a:pPr marL="0" indent="0">
              <a:buNone/>
            </a:pPr>
            <a:r>
              <a:rPr lang="en-US" sz="4400" b="1" dirty="0">
                <a:solidFill>
                  <a:srgbClr val="FF0000"/>
                </a:solidFill>
                <a:latin typeface="Tahoma" pitchFamily="34" charset="0"/>
                <a:ea typeface="Tahoma" pitchFamily="34" charset="0"/>
                <a:cs typeface="Tahoma" pitchFamily="34" charset="0"/>
              </a:rPr>
              <a:t>   projects</a:t>
            </a:r>
            <a:endParaRPr lang="en-US" sz="4400" b="1" dirty="0">
              <a:solidFill>
                <a:srgbClr val="0000FF"/>
              </a:solidFill>
              <a:latin typeface="Tahoma" pitchFamily="34" charset="0"/>
              <a:ea typeface="Tahoma" pitchFamily="34" charset="0"/>
              <a:cs typeface="Tahoma" pitchFamily="34" charset="0"/>
            </a:endParaRPr>
          </a:p>
          <a:p>
            <a:r>
              <a:rPr lang="en-US" sz="4400" b="1" dirty="0">
                <a:solidFill>
                  <a:srgbClr val="008000"/>
                </a:solidFill>
                <a:latin typeface="Tahoma" pitchFamily="34" charset="0"/>
                <a:ea typeface="Tahoma" pitchFamily="34" charset="0"/>
                <a:cs typeface="Tahoma" pitchFamily="34" charset="0"/>
              </a:rPr>
              <a:t>T</a:t>
            </a:r>
            <a:r>
              <a:rPr lang="en-US" sz="4400" b="1" dirty="0" smtClean="0">
                <a:solidFill>
                  <a:srgbClr val="008000"/>
                </a:solidFill>
                <a:latin typeface="Tahoma" pitchFamily="34" charset="0"/>
                <a:ea typeface="Tahoma" pitchFamily="34" charset="0"/>
                <a:cs typeface="Tahoma" pitchFamily="34" charset="0"/>
              </a:rPr>
              <a:t>ime overloading</a:t>
            </a:r>
          </a:p>
          <a:p>
            <a:r>
              <a:rPr lang="en-US" sz="4400" b="1" dirty="0" smtClean="0">
                <a:solidFill>
                  <a:srgbClr val="7030A0"/>
                </a:solidFill>
                <a:latin typeface="Tahoma" pitchFamily="34" charset="0"/>
                <a:ea typeface="Tahoma" pitchFamily="34" charset="0"/>
                <a:cs typeface="Tahoma" pitchFamily="34" charset="0"/>
              </a:rPr>
              <a:t>Real-time scheduling</a:t>
            </a:r>
            <a:endParaRPr lang="en-US" sz="4400" b="1" dirty="0">
              <a:solidFill>
                <a:srgbClr val="7030A0"/>
              </a:solidFill>
              <a:latin typeface="Tahoma" pitchFamily="34" charset="0"/>
              <a:ea typeface="Tahoma" pitchFamily="34" charset="0"/>
              <a:cs typeface="Tahoma" pitchFamily="34" charset="0"/>
            </a:endParaRPr>
          </a:p>
          <a:p>
            <a:pPr marL="0" indent="0">
              <a:buNone/>
            </a:pPr>
            <a:endParaRPr lang="en-US" sz="48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1561" y="2021306"/>
            <a:ext cx="3483143" cy="4644189"/>
          </a:xfrm>
          <a:prstGeom prst="rect">
            <a:avLst/>
          </a:prstGeom>
        </p:spPr>
      </p:pic>
    </p:spTree>
    <p:extLst>
      <p:ext uri="{BB962C8B-B14F-4D97-AF65-F5344CB8AC3E}">
        <p14:creationId xmlns:p14="http://schemas.microsoft.com/office/powerpoint/2010/main" val="1102507243"/>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4800" b="1" dirty="0" smtClean="0">
                <a:solidFill>
                  <a:srgbClr val="FF0000"/>
                </a:solidFill>
                <a:latin typeface="Tahoma" pitchFamily="34" charset="0"/>
                <a:ea typeface="Tahoma" pitchFamily="34" charset="0"/>
                <a:cs typeface="Tahoma" pitchFamily="34" charset="0"/>
              </a:rPr>
              <a:t>21Trending</a:t>
            </a:r>
            <a:endParaRPr lang="en-US" sz="4800" b="1" dirty="0">
              <a:solidFill>
                <a:srgbClr val="FF0000"/>
              </a:solidFill>
              <a:latin typeface="Tahoma" pitchFamily="34" charset="0"/>
              <a:ea typeface="Tahoma" pitchFamily="34" charset="0"/>
              <a:cs typeface="Tahoma" pitchFamily="34" charset="0"/>
            </a:endParaRPr>
          </a:p>
          <a:p>
            <a:r>
              <a:rPr lang="en-US" sz="4400" b="1" dirty="0" smtClean="0">
                <a:solidFill>
                  <a:srgbClr val="0000FF"/>
                </a:solidFill>
                <a:latin typeface="Tahoma" pitchFamily="34" charset="0"/>
                <a:ea typeface="Tahoma" pitchFamily="34" charset="0"/>
                <a:cs typeface="Tahoma" pitchFamily="34" charset="0"/>
              </a:rPr>
              <a:t>Your world  in your pocket or purse</a:t>
            </a:r>
          </a:p>
          <a:p>
            <a:r>
              <a:rPr lang="en-US" sz="4400" b="1" dirty="0" smtClean="0">
                <a:solidFill>
                  <a:srgbClr val="7030A0"/>
                </a:solidFill>
                <a:latin typeface="Tahoma" pitchFamily="34" charset="0"/>
                <a:ea typeface="Tahoma" pitchFamily="34" charset="0"/>
                <a:cs typeface="Tahoma" pitchFamily="34" charset="0"/>
              </a:rPr>
              <a:t>24/7 “bio-blending” office &amp; home life</a:t>
            </a:r>
          </a:p>
          <a:p>
            <a:r>
              <a:rPr lang="en-US" sz="4400" b="1" smtClean="0">
                <a:solidFill>
                  <a:srgbClr val="009900"/>
                </a:solidFill>
                <a:latin typeface="Tahoma" pitchFamily="34" charset="0"/>
                <a:ea typeface="Tahoma" pitchFamily="34" charset="0"/>
                <a:cs typeface="Tahoma" pitchFamily="34" charset="0"/>
              </a:rPr>
              <a:t>Team digital calendars</a:t>
            </a:r>
            <a:endParaRPr lang="en-US" sz="4400" b="1" dirty="0" smtClean="0">
              <a:solidFill>
                <a:srgbClr val="009900"/>
              </a:solidFill>
              <a:latin typeface="Tahoma" pitchFamily="34" charset="0"/>
              <a:ea typeface="Tahoma" pitchFamily="34" charset="0"/>
              <a:cs typeface="Tahoma" pitchFamily="34" charset="0"/>
            </a:endParaRPr>
          </a:p>
          <a:p>
            <a:endParaRPr lang="en-US" sz="4400" b="1" dirty="0" smtClean="0">
              <a:solidFill>
                <a:srgbClr val="0033CC"/>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5010" y="4005537"/>
            <a:ext cx="2089150" cy="2286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462" y="2314365"/>
            <a:ext cx="3332246" cy="14661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216" y="3047459"/>
            <a:ext cx="6472578" cy="3371585"/>
          </a:xfrm>
          <a:prstGeom prst="rect">
            <a:avLst/>
          </a:prstGeom>
        </p:spPr>
      </p:pic>
    </p:spTree>
    <p:extLst>
      <p:ext uri="{BB962C8B-B14F-4D97-AF65-F5344CB8AC3E}">
        <p14:creationId xmlns:p14="http://schemas.microsoft.com/office/powerpoint/2010/main" val="3901580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0"/>
            <a:ext cx="12192000" cy="6858000"/>
          </a:xfrm>
        </p:spPr>
        <p:txBody>
          <a:bodyPr>
            <a:normAutofit/>
          </a:bodyPr>
          <a:lstStyle/>
          <a:p>
            <a:r>
              <a:rPr lang="en-US" sz="7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CHANGE </a:t>
            </a:r>
            <a:r>
              <a:rPr lang="en-US" sz="7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is a </a:t>
            </a:r>
            <a:r>
              <a:rPr lang="en-US" sz="7200" b="1" u="sng" dirty="0" smtClean="0">
                <a:solidFill>
                  <a:srgbClr val="0000FF"/>
                </a:solidFill>
                <a:latin typeface="MV Boli" panose="02000500030200090000" pitchFamily="2" charset="0"/>
                <a:ea typeface="Tahoma" panose="020B0604030504040204" pitchFamily="34" charset="0"/>
                <a:cs typeface="MV Boli" panose="02000500030200090000" pitchFamily="2" charset="0"/>
              </a:rPr>
              <a:t>complex </a:t>
            </a:r>
            <a:r>
              <a:rPr lang="en-US" sz="72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mindset</a:t>
            </a:r>
          </a:p>
          <a:p>
            <a:endParaRPr lang="en-US" sz="7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51" y="2081048"/>
            <a:ext cx="11684000" cy="4191000"/>
          </a:xfrm>
          <a:prstGeom prst="rect">
            <a:avLst/>
          </a:prstGeom>
        </p:spPr>
      </p:pic>
    </p:spTree>
    <p:extLst>
      <p:ext uri="{BB962C8B-B14F-4D97-AF65-F5344CB8AC3E}">
        <p14:creationId xmlns:p14="http://schemas.microsoft.com/office/powerpoint/2010/main" val="3134799934"/>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3800" b="1" dirty="0" smtClean="0">
                <a:latin typeface="Tahoma" panose="020B0604030504040204" pitchFamily="34" charset="0"/>
                <a:ea typeface="Tahoma" panose="020B0604030504040204" pitchFamily="34" charset="0"/>
                <a:cs typeface="Tahoma" panose="020B0604030504040204" pitchFamily="34" charset="0"/>
              </a:rPr>
              <a:t>#40 </a:t>
            </a:r>
            <a:r>
              <a:rPr lang="en-US" sz="13800" b="1" dirty="0">
                <a:latin typeface="Tahoma" panose="020B0604030504040204" pitchFamily="34" charset="0"/>
                <a:ea typeface="Tahoma" panose="020B0604030504040204" pitchFamily="34" charset="0"/>
                <a:cs typeface="Tahoma" panose="020B0604030504040204" pitchFamily="34" charset="0"/>
              </a:rPr>
              <a:t>UNISEX </a:t>
            </a:r>
            <a:r>
              <a:rPr lang="en-US" sz="13800" b="1" dirty="0" smtClean="0">
                <a:latin typeface="Tahoma" panose="020B0604030504040204" pitchFamily="34" charset="0"/>
                <a:ea typeface="Tahoma" panose="020B0604030504040204" pitchFamily="34" charset="0"/>
                <a:cs typeface="Tahoma" panose="020B0604030504040204" pitchFamily="34" charset="0"/>
              </a:rPr>
              <a:t>ORGS</a:t>
            </a:r>
            <a:endParaRPr lang="en-US" sz="13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18256362"/>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1967882" cy="6858000"/>
          </a:xfrm>
        </p:spPr>
        <p:txBody>
          <a:bodyPr>
            <a:normAutofit/>
          </a:bodyPr>
          <a:lstStyle/>
          <a:p>
            <a:pPr algn="r"/>
            <a:endParaRPr lang="en-US" sz="6600" b="1" dirty="0" smtClean="0">
              <a:latin typeface="Tahoma" panose="020B0604030504040204" pitchFamily="34" charset="0"/>
              <a:ea typeface="Tahoma" panose="020B0604030504040204" pitchFamily="34" charset="0"/>
              <a:cs typeface="Tahoma" panose="020B0604030504040204" pitchFamily="34" charset="0"/>
            </a:endParaRPr>
          </a:p>
          <a:p>
            <a:pPr algn="r"/>
            <a:r>
              <a:rPr lang="en-US" sz="6600" b="1" dirty="0" smtClean="0">
                <a:latin typeface="Tahoma" panose="020B0604030504040204" pitchFamily="34" charset="0"/>
                <a:ea typeface="Tahoma" panose="020B0604030504040204" pitchFamily="34" charset="0"/>
                <a:cs typeface="Tahoma" panose="020B0604030504040204" pitchFamily="34" charset="0"/>
              </a:rPr>
              <a:t>The new frontier for 21</a:t>
            </a:r>
            <a:r>
              <a:rPr lang="en-US" sz="6600" b="1" baseline="30000" dirty="0" smtClean="0">
                <a:latin typeface="Tahoma" panose="020B0604030504040204" pitchFamily="34" charset="0"/>
                <a:ea typeface="Tahoma" panose="020B0604030504040204" pitchFamily="34" charset="0"/>
                <a:cs typeface="Tahoma" panose="020B0604030504040204" pitchFamily="34" charset="0"/>
              </a:rPr>
              <a:t>st</a:t>
            </a:r>
            <a:r>
              <a:rPr lang="en-US" sz="6600" b="1" dirty="0" smtClean="0">
                <a:latin typeface="Tahoma" panose="020B0604030504040204" pitchFamily="34" charset="0"/>
                <a:ea typeface="Tahoma" panose="020B0604030504040204" pitchFamily="34" charset="0"/>
                <a:cs typeface="Tahoma" panose="020B0604030504040204" pitchFamily="34" charset="0"/>
              </a:rPr>
              <a:t> century competitive </a:t>
            </a:r>
          </a:p>
          <a:p>
            <a:pPr algn="r"/>
            <a:r>
              <a:rPr lang="en-US" sz="6600" b="1" dirty="0" smtClean="0">
                <a:latin typeface="Tahoma" panose="020B0604030504040204" pitchFamily="34" charset="0"/>
                <a:ea typeface="Tahoma" panose="020B0604030504040204" pitchFamily="34" charset="0"/>
                <a:cs typeface="Tahoma" panose="020B0604030504040204" pitchFamily="34" charset="0"/>
              </a:rPr>
              <a:t>success</a:t>
            </a: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13800" b="1" dirty="0" smtClean="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041" y="3256334"/>
            <a:ext cx="4866841" cy="3601666"/>
          </a:xfrm>
          <a:prstGeom prst="rect">
            <a:avLst/>
          </a:prstGeom>
        </p:spPr>
      </p:pic>
    </p:spTree>
    <p:extLst>
      <p:ext uri="{BB962C8B-B14F-4D97-AF65-F5344CB8AC3E}">
        <p14:creationId xmlns:p14="http://schemas.microsoft.com/office/powerpoint/2010/main" val="1840629116"/>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92500" lnSpcReduction="10000"/>
          </a:bodyPr>
          <a:lstStyle/>
          <a:p>
            <a:pPr marL="0" indent="0">
              <a:buNone/>
            </a:pPr>
            <a:r>
              <a:rPr lang="en-US" sz="7200" b="1" dirty="0">
                <a:solidFill>
                  <a:srgbClr val="0000FF"/>
                </a:solidFill>
                <a:latin typeface="Tahoma" pitchFamily="34" charset="0"/>
                <a:ea typeface="Tahoma" pitchFamily="34" charset="0"/>
                <a:cs typeface="Tahoma" pitchFamily="34" charset="0"/>
              </a:rPr>
              <a:t>U</a:t>
            </a:r>
            <a:r>
              <a:rPr lang="en-US" sz="7200" b="1" dirty="0">
                <a:solidFill>
                  <a:srgbClr val="FF0000"/>
                </a:solidFill>
                <a:latin typeface="Tahoma" pitchFamily="34" charset="0"/>
                <a:ea typeface="Tahoma" pitchFamily="34" charset="0"/>
                <a:cs typeface="Tahoma" pitchFamily="34" charset="0"/>
              </a:rPr>
              <a:t>N</a:t>
            </a:r>
            <a:r>
              <a:rPr lang="en-US" sz="7200" b="1" dirty="0">
                <a:solidFill>
                  <a:srgbClr val="0000FF"/>
                </a:solidFill>
                <a:latin typeface="Tahoma" pitchFamily="34" charset="0"/>
                <a:ea typeface="Tahoma" pitchFamily="34" charset="0"/>
                <a:cs typeface="Tahoma" pitchFamily="34" charset="0"/>
              </a:rPr>
              <a:t>I</a:t>
            </a:r>
            <a:r>
              <a:rPr lang="en-US" sz="7200" b="1" dirty="0">
                <a:solidFill>
                  <a:srgbClr val="FF0000"/>
                </a:solidFill>
                <a:latin typeface="Tahoma" pitchFamily="34" charset="0"/>
                <a:ea typeface="Tahoma" pitchFamily="34" charset="0"/>
                <a:cs typeface="Tahoma" pitchFamily="34" charset="0"/>
              </a:rPr>
              <a:t>S</a:t>
            </a:r>
            <a:r>
              <a:rPr lang="en-US" sz="7200" b="1" dirty="0">
                <a:solidFill>
                  <a:srgbClr val="0000FF"/>
                </a:solidFill>
                <a:latin typeface="Tahoma" pitchFamily="34" charset="0"/>
                <a:ea typeface="Tahoma" pitchFamily="34" charset="0"/>
                <a:cs typeface="Tahoma" pitchFamily="34" charset="0"/>
              </a:rPr>
              <a:t>E</a:t>
            </a:r>
            <a:r>
              <a:rPr lang="en-US" sz="7200" b="1" dirty="0">
                <a:solidFill>
                  <a:srgbClr val="FF0000"/>
                </a:solidFill>
                <a:latin typeface="Tahoma" pitchFamily="34" charset="0"/>
                <a:ea typeface="Tahoma" pitchFamily="34" charset="0"/>
                <a:cs typeface="Tahoma" pitchFamily="34" charset="0"/>
              </a:rPr>
              <a:t>X</a:t>
            </a:r>
            <a:r>
              <a:rPr lang="en-US" sz="7200" b="1" dirty="0">
                <a:latin typeface="Tahoma" pitchFamily="34" charset="0"/>
                <a:ea typeface="Tahoma" pitchFamily="34" charset="0"/>
                <a:cs typeface="Tahoma" pitchFamily="34" charset="0"/>
              </a:rPr>
              <a:t> organizations accommodate </a:t>
            </a:r>
            <a:r>
              <a:rPr lang="en-US" sz="7200" b="1" u="sng" dirty="0">
                <a:solidFill>
                  <a:srgbClr val="FF0000"/>
                </a:solidFill>
                <a:latin typeface="Tahoma" pitchFamily="34" charset="0"/>
                <a:ea typeface="Tahoma" pitchFamily="34" charset="0"/>
                <a:cs typeface="Tahoma" pitchFamily="34" charset="0"/>
              </a:rPr>
              <a:t>BOTH</a:t>
            </a:r>
            <a:r>
              <a:rPr lang="en-US" sz="7200" b="1" dirty="0">
                <a:latin typeface="Tahoma" pitchFamily="34" charset="0"/>
                <a:ea typeface="Tahoma" pitchFamily="34" charset="0"/>
                <a:cs typeface="Tahoma" pitchFamily="34" charset="0"/>
              </a:rPr>
              <a:t> masculine and feminine work </a:t>
            </a:r>
            <a:r>
              <a:rPr lang="en-US" sz="7200" b="1" dirty="0" smtClean="0">
                <a:latin typeface="Tahoma" pitchFamily="34" charset="0"/>
                <a:ea typeface="Tahoma" pitchFamily="34" charset="0"/>
                <a:cs typeface="Tahoma" pitchFamily="34" charset="0"/>
              </a:rPr>
              <a:t>&amp; leadership styles, thus avoiding legal discrimination against women (via supporting only male productivity styles).</a:t>
            </a:r>
            <a:endParaRPr lang="en-US" sz="72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74682364"/>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n-US" sz="3500" b="1" u="sng" dirty="0">
                <a:solidFill>
                  <a:srgbClr val="FF0000"/>
                </a:solidFill>
                <a:latin typeface="Tahoma" pitchFamily="34" charset="0"/>
                <a:ea typeface="Tahoma" pitchFamily="34" charset="0"/>
                <a:cs typeface="Tahoma" pitchFamily="34" charset="0"/>
              </a:rPr>
              <a:t>MALE </a:t>
            </a:r>
            <a:r>
              <a:rPr lang="en-US" sz="3500" b="1" u="sng" dirty="0" smtClean="0">
                <a:solidFill>
                  <a:srgbClr val="FF0000"/>
                </a:solidFill>
                <a:latin typeface="Tahoma" pitchFamily="34" charset="0"/>
                <a:ea typeface="Tahoma" pitchFamily="34" charset="0"/>
                <a:cs typeface="Tahoma" pitchFamily="34" charset="0"/>
              </a:rPr>
              <a:t>STYLE</a:t>
            </a:r>
            <a:r>
              <a:rPr lang="en-US" sz="3900" b="1" dirty="0" smtClean="0">
                <a:solidFill>
                  <a:srgbClr val="FF0000"/>
                </a:solidFill>
                <a:latin typeface="Tahoma" pitchFamily="34" charset="0"/>
                <a:ea typeface="Tahoma" pitchFamily="34" charset="0"/>
                <a:cs typeface="Tahoma" pitchFamily="34" charset="0"/>
              </a:rPr>
              <a:t>                                       </a:t>
            </a:r>
            <a:r>
              <a:rPr lang="en-US" sz="3500" b="1" u="sng" dirty="0" smtClean="0">
                <a:solidFill>
                  <a:srgbClr val="0000FF"/>
                </a:solidFill>
                <a:latin typeface="Tahoma" pitchFamily="34" charset="0"/>
                <a:ea typeface="Tahoma" pitchFamily="34" charset="0"/>
                <a:cs typeface="Tahoma" pitchFamily="34" charset="0"/>
              </a:rPr>
              <a:t>FEMALE STYLE </a:t>
            </a:r>
            <a:r>
              <a:rPr lang="en-US" sz="5200" b="1" dirty="0" smtClean="0">
                <a:solidFill>
                  <a:srgbClr val="FF0000"/>
                </a:solidFill>
                <a:latin typeface="Tahoma" pitchFamily="34" charset="0"/>
                <a:ea typeface="Tahoma" pitchFamily="34" charset="0"/>
                <a:cs typeface="Tahoma" pitchFamily="34" charset="0"/>
              </a:rPr>
              <a:t>Competitive                    </a:t>
            </a:r>
            <a:r>
              <a:rPr lang="en-US" sz="5200" b="1" dirty="0" smtClean="0">
                <a:solidFill>
                  <a:srgbClr val="0000FF"/>
                </a:solidFill>
                <a:latin typeface="Tahoma" pitchFamily="34" charset="0"/>
                <a:ea typeface="Tahoma" pitchFamily="34" charset="0"/>
                <a:cs typeface="Tahoma" pitchFamily="34" charset="0"/>
              </a:rPr>
              <a:t>Cooperative</a:t>
            </a:r>
            <a:endParaRPr lang="en-US" sz="5200" b="1" dirty="0">
              <a:solidFill>
                <a:srgbClr val="0000FF"/>
              </a:solidFill>
              <a:latin typeface="Tahoma" pitchFamily="34" charset="0"/>
              <a:ea typeface="Tahoma" pitchFamily="34" charset="0"/>
              <a:cs typeface="Tahoma" pitchFamily="34" charset="0"/>
            </a:endParaRPr>
          </a:p>
          <a:p>
            <a:pPr marL="0" indent="0">
              <a:buNone/>
            </a:pPr>
            <a:r>
              <a:rPr lang="en-US" sz="5800" b="1" dirty="0" smtClean="0">
                <a:solidFill>
                  <a:srgbClr val="FF0000"/>
                </a:solidFill>
                <a:latin typeface="Tahoma" pitchFamily="34" charset="0"/>
                <a:ea typeface="Tahoma" pitchFamily="34" charset="0"/>
                <a:cs typeface="Tahoma" pitchFamily="34" charset="0"/>
              </a:rPr>
              <a:t>Directive                      </a:t>
            </a:r>
            <a:r>
              <a:rPr lang="en-US" sz="5800" b="1" dirty="0" smtClean="0">
                <a:solidFill>
                  <a:srgbClr val="0000FF"/>
                </a:solidFill>
                <a:latin typeface="Tahoma" pitchFamily="34" charset="0"/>
                <a:ea typeface="Tahoma" pitchFamily="34" charset="0"/>
                <a:cs typeface="Tahoma" pitchFamily="34" charset="0"/>
              </a:rPr>
              <a:t>Relational</a:t>
            </a:r>
            <a:endParaRPr lang="en-US" sz="5800" b="1" dirty="0">
              <a:solidFill>
                <a:srgbClr val="0000FF"/>
              </a:solidFill>
              <a:latin typeface="Tahoma" pitchFamily="34" charset="0"/>
              <a:ea typeface="Tahoma" pitchFamily="34" charset="0"/>
              <a:cs typeface="Tahoma" pitchFamily="34" charset="0"/>
            </a:endParaRPr>
          </a:p>
          <a:p>
            <a:pPr marL="0" indent="0">
              <a:buNone/>
            </a:pPr>
            <a:r>
              <a:rPr lang="en-US" sz="4800" b="1" dirty="0" smtClean="0">
                <a:solidFill>
                  <a:srgbClr val="FF0000"/>
                </a:solidFill>
                <a:latin typeface="Tahoma" pitchFamily="34" charset="0"/>
                <a:ea typeface="Tahoma" pitchFamily="34" charset="0"/>
                <a:cs typeface="Tahoma" pitchFamily="34" charset="0"/>
              </a:rPr>
              <a:t>Independent                 </a:t>
            </a:r>
            <a:r>
              <a:rPr lang="en-US" sz="4800" b="1" dirty="0" smtClean="0">
                <a:solidFill>
                  <a:srgbClr val="0000FF"/>
                </a:solidFill>
                <a:latin typeface="Tahoma" pitchFamily="34" charset="0"/>
                <a:ea typeface="Tahoma" pitchFamily="34" charset="0"/>
                <a:cs typeface="Tahoma" pitchFamily="34" charset="0"/>
              </a:rPr>
              <a:t>Interdependent</a:t>
            </a:r>
            <a:endParaRPr lang="en-US" sz="4800" b="1" dirty="0">
              <a:solidFill>
                <a:srgbClr val="0000FF"/>
              </a:solidFill>
              <a:latin typeface="Tahoma" pitchFamily="34" charset="0"/>
              <a:ea typeface="Tahoma" pitchFamily="34" charset="0"/>
              <a:cs typeface="Tahoma" pitchFamily="34" charset="0"/>
            </a:endParaRPr>
          </a:p>
          <a:p>
            <a:pPr marL="0" indent="0">
              <a:buNone/>
            </a:pPr>
            <a:r>
              <a:rPr lang="en-US" sz="5800" b="1" dirty="0" smtClean="0">
                <a:solidFill>
                  <a:srgbClr val="FF0000"/>
                </a:solidFill>
                <a:latin typeface="Tahoma" pitchFamily="34" charset="0"/>
                <a:ea typeface="Tahoma" pitchFamily="34" charset="0"/>
                <a:cs typeface="Tahoma" pitchFamily="34" charset="0"/>
              </a:rPr>
              <a:t>Goals                                   </a:t>
            </a:r>
            <a:r>
              <a:rPr lang="en-US" sz="5800" b="1" dirty="0" smtClean="0">
                <a:solidFill>
                  <a:srgbClr val="0000FF"/>
                </a:solidFill>
                <a:latin typeface="Tahoma" pitchFamily="34" charset="0"/>
                <a:ea typeface="Tahoma" pitchFamily="34" charset="0"/>
                <a:cs typeface="Tahoma" pitchFamily="34" charset="0"/>
              </a:rPr>
              <a:t>Ideals</a:t>
            </a:r>
            <a:endParaRPr lang="en-US" sz="5800" b="1" dirty="0">
              <a:solidFill>
                <a:srgbClr val="0000FF"/>
              </a:solidFill>
              <a:latin typeface="Tahoma" pitchFamily="34" charset="0"/>
              <a:ea typeface="Tahoma" pitchFamily="34" charset="0"/>
              <a:cs typeface="Tahoma" pitchFamily="34" charset="0"/>
            </a:endParaRPr>
          </a:p>
          <a:p>
            <a:pPr marL="0" indent="0">
              <a:buNone/>
            </a:pPr>
            <a:r>
              <a:rPr lang="en-US" sz="5400" b="1" dirty="0" smtClean="0">
                <a:solidFill>
                  <a:srgbClr val="FF0000"/>
                </a:solidFill>
                <a:latin typeface="Tahoma" pitchFamily="34" charset="0"/>
                <a:ea typeface="Tahoma" pitchFamily="34" charset="0"/>
                <a:cs typeface="Tahoma" pitchFamily="34" charset="0"/>
              </a:rPr>
              <a:t>Individual                      </a:t>
            </a:r>
            <a:r>
              <a:rPr lang="en-US" sz="5400" b="1" dirty="0" smtClean="0">
                <a:solidFill>
                  <a:srgbClr val="0000FF"/>
                </a:solidFill>
                <a:latin typeface="Tahoma" pitchFamily="34" charset="0"/>
                <a:ea typeface="Tahoma" pitchFamily="34" charset="0"/>
                <a:cs typeface="Tahoma" pitchFamily="34" charset="0"/>
              </a:rPr>
              <a:t>Community</a:t>
            </a:r>
            <a:endParaRPr lang="en-US" sz="5400" b="1" dirty="0">
              <a:solidFill>
                <a:srgbClr val="0000FF"/>
              </a:solidFill>
              <a:latin typeface="Tahoma" pitchFamily="34" charset="0"/>
              <a:ea typeface="Tahoma" pitchFamily="34" charset="0"/>
              <a:cs typeface="Tahoma" pitchFamily="34" charset="0"/>
            </a:endParaRPr>
          </a:p>
          <a:p>
            <a:pPr marL="0" indent="0">
              <a:buNone/>
            </a:pPr>
            <a:r>
              <a:rPr lang="en-US" sz="5400" b="1" dirty="0" smtClean="0">
                <a:solidFill>
                  <a:srgbClr val="FF0000"/>
                </a:solidFill>
                <a:latin typeface="Tahoma" pitchFamily="34" charset="0"/>
                <a:ea typeface="Tahoma" pitchFamily="34" charset="0"/>
                <a:cs typeface="Tahoma" pitchFamily="34" charset="0"/>
              </a:rPr>
              <a:t>Proactive                            </a:t>
            </a:r>
            <a:r>
              <a:rPr lang="en-US" sz="5400" b="1" dirty="0" smtClean="0">
                <a:solidFill>
                  <a:srgbClr val="0000FF"/>
                </a:solidFill>
                <a:latin typeface="Tahoma" pitchFamily="34" charset="0"/>
                <a:ea typeface="Tahoma" pitchFamily="34" charset="0"/>
                <a:cs typeface="Tahoma" pitchFamily="34" charset="0"/>
              </a:rPr>
              <a:t>Reactive</a:t>
            </a:r>
            <a:endParaRPr lang="en-US" sz="5400" b="1" dirty="0">
              <a:solidFill>
                <a:srgbClr val="0000FF"/>
              </a:solidFill>
              <a:latin typeface="Tahoma" pitchFamily="34" charset="0"/>
              <a:ea typeface="Tahoma" pitchFamily="34" charset="0"/>
              <a:cs typeface="Tahoma" pitchFamily="34" charset="0"/>
            </a:endParaRPr>
          </a:p>
          <a:p>
            <a:pPr marL="0" indent="0">
              <a:buNone/>
            </a:pPr>
            <a:r>
              <a:rPr lang="en-US" sz="5400" b="1" dirty="0" smtClean="0">
                <a:solidFill>
                  <a:srgbClr val="FF0000"/>
                </a:solidFill>
                <a:latin typeface="Tahoma" pitchFamily="34" charset="0"/>
                <a:ea typeface="Tahoma" pitchFamily="34" charset="0"/>
                <a:cs typeface="Tahoma" pitchFamily="34" charset="0"/>
              </a:rPr>
              <a:t>Action                                     </a:t>
            </a:r>
            <a:r>
              <a:rPr lang="en-US" sz="5400" b="1" dirty="0" smtClean="0">
                <a:solidFill>
                  <a:srgbClr val="0000FF"/>
                </a:solidFill>
                <a:latin typeface="Tahoma" pitchFamily="34" charset="0"/>
                <a:ea typeface="Tahoma" pitchFamily="34" charset="0"/>
                <a:cs typeface="Tahoma" pitchFamily="34" charset="0"/>
              </a:rPr>
              <a:t>Verbal</a:t>
            </a:r>
            <a:endParaRPr lang="en-US" sz="5400" b="1" dirty="0">
              <a:solidFill>
                <a:srgbClr val="0000FF"/>
              </a:solidFill>
              <a:latin typeface="Tahoma" pitchFamily="34" charset="0"/>
              <a:ea typeface="Tahoma" pitchFamily="34" charset="0"/>
              <a:cs typeface="Tahoma" pitchFamily="34" charset="0"/>
            </a:endParaRPr>
          </a:p>
          <a:p>
            <a:pPr marL="0" indent="0">
              <a:buNone/>
            </a:pPr>
            <a:endParaRPr lang="en-US" sz="5400" b="1" dirty="0">
              <a:solidFill>
                <a:srgbClr val="0000FF"/>
              </a:solidFill>
              <a:latin typeface="Tahoma" pitchFamily="34" charset="0"/>
              <a:ea typeface="Tahoma" pitchFamily="34" charset="0"/>
              <a:cs typeface="Tahoma" pitchFamily="34" charset="0"/>
            </a:endParaRPr>
          </a:p>
          <a:p>
            <a:pPr marL="0" indent="0">
              <a:buNone/>
            </a:pPr>
            <a:endParaRPr lang="en-US" sz="5800" b="1" dirty="0">
              <a:solidFill>
                <a:srgbClr val="FF0000"/>
              </a:solidFill>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2178006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2504"/>
            <a:ext cx="12192000" cy="6665495"/>
          </a:xfrm>
        </p:spPr>
        <p:txBody>
          <a:bodyPr>
            <a:normAutofit/>
          </a:bodyPr>
          <a:lstStyle/>
          <a:p>
            <a:pPr marL="0" indent="0">
              <a:buNone/>
            </a:pPr>
            <a:r>
              <a:rPr lang="en-US" sz="3200" b="1" dirty="0" smtClean="0">
                <a:latin typeface="Tahoma" pitchFamily="34" charset="0"/>
                <a:ea typeface="Tahoma" pitchFamily="34" charset="0"/>
                <a:cs typeface="Tahoma" pitchFamily="34" charset="0"/>
              </a:rPr>
              <a:t>20</a:t>
            </a:r>
            <a:r>
              <a:rPr lang="en-US" sz="3200" b="1" baseline="30000" dirty="0" smtClean="0">
                <a:latin typeface="Tahoma" pitchFamily="34" charset="0"/>
                <a:ea typeface="Tahoma" pitchFamily="34" charset="0"/>
                <a:cs typeface="Tahoma" pitchFamily="34" charset="0"/>
              </a:rPr>
              <a:t>TH</a:t>
            </a:r>
            <a:r>
              <a:rPr lang="en-US" sz="3200" b="1" dirty="0" smtClean="0">
                <a:latin typeface="Tahoma" pitchFamily="34" charset="0"/>
                <a:ea typeface="Tahoma" pitchFamily="34" charset="0"/>
                <a:cs typeface="Tahoma" pitchFamily="34" charset="0"/>
              </a:rPr>
              <a:t> CENTURY MINDSET                21</a:t>
            </a:r>
            <a:r>
              <a:rPr lang="en-US" sz="3200" b="1" baseline="30000" dirty="0" smtClean="0">
                <a:latin typeface="Tahoma" pitchFamily="34" charset="0"/>
                <a:ea typeface="Tahoma" pitchFamily="34" charset="0"/>
                <a:cs typeface="Tahoma" pitchFamily="34" charset="0"/>
              </a:rPr>
              <a:t>ST</a:t>
            </a:r>
            <a:r>
              <a:rPr lang="en-US" sz="3200" b="1" dirty="0" smtClean="0">
                <a:latin typeface="Tahoma" pitchFamily="34" charset="0"/>
                <a:ea typeface="Tahoma" pitchFamily="34" charset="0"/>
                <a:cs typeface="Tahoma" pitchFamily="34" charset="0"/>
              </a:rPr>
              <a:t> CENTURY MINDSET</a:t>
            </a:r>
          </a:p>
          <a:p>
            <a:pPr marL="0" indent="0">
              <a:buNone/>
            </a:pPr>
            <a:r>
              <a:rPr lang="en-US" sz="4000" b="1" dirty="0" smtClean="0">
                <a:latin typeface="Tahoma" pitchFamily="34" charset="0"/>
                <a:ea typeface="Tahoma" pitchFamily="34" charset="0"/>
                <a:cs typeface="Tahoma" pitchFamily="34" charset="0"/>
              </a:rPr>
              <a:t>(Org control)                             </a:t>
            </a:r>
            <a:r>
              <a:rPr lang="en-US" sz="3200" b="1" dirty="0" smtClean="0">
                <a:latin typeface="Tahoma" pitchFamily="34" charset="0"/>
                <a:ea typeface="Tahoma" pitchFamily="34" charset="0"/>
                <a:cs typeface="Tahoma" pitchFamily="34" charset="0"/>
              </a:rPr>
              <a:t>(Org empowerment) </a:t>
            </a:r>
          </a:p>
          <a:p>
            <a:pPr marL="0" indent="0">
              <a:buNone/>
            </a:pPr>
            <a:r>
              <a:rPr lang="en-US" sz="4000" b="1" dirty="0" smtClean="0">
                <a:solidFill>
                  <a:srgbClr val="FF0000"/>
                </a:solidFill>
                <a:latin typeface="Tahoma" pitchFamily="34" charset="0"/>
                <a:ea typeface="Tahoma" pitchFamily="34" charset="0"/>
                <a:cs typeface="Tahoma" pitchFamily="34" charset="0"/>
              </a:rPr>
              <a:t>Command                                           </a:t>
            </a:r>
            <a:r>
              <a:rPr lang="en-US" sz="4000" b="1" dirty="0" smtClean="0">
                <a:solidFill>
                  <a:srgbClr val="0000FF"/>
                </a:solidFill>
                <a:latin typeface="Tahoma" pitchFamily="34" charset="0"/>
                <a:ea typeface="Tahoma" pitchFamily="34" charset="0"/>
                <a:cs typeface="Tahoma" pitchFamily="34" charset="0"/>
              </a:rPr>
              <a:t>Consensus</a:t>
            </a:r>
            <a:endParaRPr lang="en-US" sz="4000" b="1" dirty="0">
              <a:solidFill>
                <a:srgbClr val="0000FF"/>
              </a:solidFill>
              <a:latin typeface="Tahoma" pitchFamily="34" charset="0"/>
              <a:ea typeface="Tahoma" pitchFamily="34" charset="0"/>
              <a:cs typeface="Tahoma" pitchFamily="34" charset="0"/>
            </a:endParaRPr>
          </a:p>
          <a:p>
            <a:pPr marL="0" indent="0">
              <a:buNone/>
            </a:pPr>
            <a:r>
              <a:rPr lang="en-US" sz="4000" b="1" dirty="0" smtClean="0">
                <a:solidFill>
                  <a:srgbClr val="FF0000"/>
                </a:solidFill>
                <a:latin typeface="Tahoma" pitchFamily="34" charset="0"/>
                <a:ea typeface="Tahoma" pitchFamily="34" charset="0"/>
                <a:cs typeface="Tahoma" pitchFamily="34" charset="0"/>
              </a:rPr>
              <a:t>Power                                                   </a:t>
            </a:r>
            <a:r>
              <a:rPr lang="en-US" sz="4000" b="1" dirty="0" smtClean="0">
                <a:solidFill>
                  <a:srgbClr val="0000FF"/>
                </a:solidFill>
                <a:latin typeface="Tahoma" pitchFamily="34" charset="0"/>
                <a:ea typeface="Tahoma" pitchFamily="34" charset="0"/>
                <a:cs typeface="Tahoma" pitchFamily="34" charset="0"/>
              </a:rPr>
              <a:t>Influence</a:t>
            </a:r>
            <a:endParaRPr lang="en-US" sz="4000" b="1" dirty="0">
              <a:solidFill>
                <a:srgbClr val="0000FF"/>
              </a:solidFill>
              <a:latin typeface="Tahoma" pitchFamily="34" charset="0"/>
              <a:ea typeface="Tahoma" pitchFamily="34" charset="0"/>
              <a:cs typeface="Tahoma" pitchFamily="34" charset="0"/>
            </a:endParaRPr>
          </a:p>
          <a:p>
            <a:pPr marL="0" indent="0">
              <a:buNone/>
            </a:pPr>
            <a:r>
              <a:rPr lang="en-US" sz="4000" b="1" dirty="0" smtClean="0">
                <a:solidFill>
                  <a:srgbClr val="FF0000"/>
                </a:solidFill>
                <a:latin typeface="Tahoma" pitchFamily="34" charset="0"/>
                <a:ea typeface="Tahoma" pitchFamily="34" charset="0"/>
                <a:cs typeface="Tahoma" pitchFamily="34" charset="0"/>
              </a:rPr>
              <a:t>Employees                                               </a:t>
            </a:r>
            <a:r>
              <a:rPr lang="en-US" sz="4000" b="1" dirty="0" smtClean="0">
                <a:solidFill>
                  <a:srgbClr val="0000FF"/>
                </a:solidFill>
                <a:latin typeface="Tahoma" pitchFamily="34" charset="0"/>
                <a:ea typeface="Tahoma" pitchFamily="34" charset="0"/>
                <a:cs typeface="Tahoma" pitchFamily="34" charset="0"/>
              </a:rPr>
              <a:t>People</a:t>
            </a:r>
            <a:endParaRPr lang="en-US" sz="4000" b="1" dirty="0">
              <a:solidFill>
                <a:srgbClr val="0000FF"/>
              </a:solidFill>
              <a:latin typeface="Tahoma" pitchFamily="34" charset="0"/>
              <a:ea typeface="Tahoma" pitchFamily="34" charset="0"/>
              <a:cs typeface="Tahoma" pitchFamily="34" charset="0"/>
            </a:endParaRPr>
          </a:p>
          <a:p>
            <a:pPr marL="0" indent="0">
              <a:buNone/>
            </a:pPr>
            <a:r>
              <a:rPr lang="en-US" sz="4000" b="1" dirty="0" smtClean="0">
                <a:solidFill>
                  <a:srgbClr val="FF0000"/>
                </a:solidFill>
                <a:latin typeface="Tahoma" pitchFamily="34" charset="0"/>
                <a:ea typeface="Tahoma" pitchFamily="34" charset="0"/>
                <a:cs typeface="Tahoma" pitchFamily="34" charset="0"/>
              </a:rPr>
              <a:t>Rules                                              </a:t>
            </a:r>
            <a:r>
              <a:rPr lang="en-US" sz="4000" b="1" dirty="0" smtClean="0">
                <a:solidFill>
                  <a:srgbClr val="0000FF"/>
                </a:solidFill>
                <a:latin typeface="Tahoma" pitchFamily="34" charset="0"/>
                <a:ea typeface="Tahoma" pitchFamily="34" charset="0"/>
                <a:cs typeface="Tahoma" pitchFamily="34" charset="0"/>
              </a:rPr>
              <a:t>Commitment</a:t>
            </a:r>
            <a:endParaRPr lang="en-US" sz="4000" b="1" dirty="0">
              <a:solidFill>
                <a:srgbClr val="0000FF"/>
              </a:solidFill>
              <a:latin typeface="Tahoma" pitchFamily="34" charset="0"/>
              <a:ea typeface="Tahoma" pitchFamily="34" charset="0"/>
              <a:cs typeface="Tahoma" pitchFamily="34" charset="0"/>
            </a:endParaRPr>
          </a:p>
          <a:p>
            <a:pPr marL="0" indent="0">
              <a:buNone/>
            </a:pPr>
            <a:r>
              <a:rPr lang="en-US" sz="4000" b="1" dirty="0" smtClean="0">
                <a:solidFill>
                  <a:srgbClr val="FF0000"/>
                </a:solidFill>
                <a:latin typeface="Tahoma" pitchFamily="34" charset="0"/>
                <a:ea typeface="Tahoma" pitchFamily="34" charset="0"/>
                <a:cs typeface="Tahoma" pitchFamily="34" charset="0"/>
              </a:rPr>
              <a:t>Routine                                                 </a:t>
            </a:r>
            <a:r>
              <a:rPr lang="en-US" sz="4000" b="1" dirty="0" smtClean="0">
                <a:solidFill>
                  <a:srgbClr val="0000FF"/>
                </a:solidFill>
                <a:latin typeface="Tahoma" pitchFamily="34" charset="0"/>
                <a:ea typeface="Tahoma" pitchFamily="34" charset="0"/>
                <a:cs typeface="Tahoma" pitchFamily="34" charset="0"/>
              </a:rPr>
              <a:t>Creative</a:t>
            </a:r>
            <a:endParaRPr lang="en-US" sz="4000" b="1" dirty="0">
              <a:solidFill>
                <a:srgbClr val="0000FF"/>
              </a:solidFill>
              <a:latin typeface="Tahoma" pitchFamily="34" charset="0"/>
              <a:ea typeface="Tahoma" pitchFamily="34" charset="0"/>
              <a:cs typeface="Tahoma" pitchFamily="34" charset="0"/>
            </a:endParaRPr>
          </a:p>
          <a:p>
            <a:pPr marL="0" indent="0">
              <a:buNone/>
            </a:pPr>
            <a:r>
              <a:rPr lang="en-US" sz="4000" b="1" dirty="0" smtClean="0">
                <a:solidFill>
                  <a:srgbClr val="FF0000"/>
                </a:solidFill>
                <a:latin typeface="Tahoma" pitchFamily="34" charset="0"/>
                <a:ea typeface="Tahoma" pitchFamily="34" charset="0"/>
                <a:cs typeface="Tahoma" pitchFamily="34" charset="0"/>
              </a:rPr>
              <a:t>Work                                             </a:t>
            </a:r>
            <a:r>
              <a:rPr lang="en-US" sz="4000" b="1" dirty="0" smtClean="0">
                <a:solidFill>
                  <a:srgbClr val="0000FF"/>
                </a:solidFill>
                <a:latin typeface="Tahoma" pitchFamily="34" charset="0"/>
                <a:ea typeface="Tahoma" pitchFamily="34" charset="0"/>
                <a:cs typeface="Tahoma" pitchFamily="34" charset="0"/>
              </a:rPr>
              <a:t>Contributions</a:t>
            </a:r>
            <a:endParaRPr lang="en-US" sz="4000" b="1" dirty="0">
              <a:solidFill>
                <a:srgbClr val="0000FF"/>
              </a:solidFill>
              <a:latin typeface="Tahoma" pitchFamily="34" charset="0"/>
              <a:ea typeface="Tahoma" pitchFamily="34" charset="0"/>
              <a:cs typeface="Tahoma" pitchFamily="34" charset="0"/>
            </a:endParaRPr>
          </a:p>
          <a:p>
            <a:pPr marL="0" indent="0">
              <a:buNone/>
            </a:pPr>
            <a:r>
              <a:rPr lang="en-US" sz="4000" b="1" dirty="0">
                <a:solidFill>
                  <a:srgbClr val="FF0000"/>
                </a:solidFill>
                <a:latin typeface="Tahoma" pitchFamily="34" charset="0"/>
                <a:ea typeface="Tahoma" pitchFamily="34" charset="0"/>
                <a:cs typeface="Tahoma" pitchFamily="34" charset="0"/>
              </a:rPr>
              <a:t>One size fits </a:t>
            </a:r>
            <a:r>
              <a:rPr lang="en-US" sz="4000" b="1" dirty="0" smtClean="0">
                <a:solidFill>
                  <a:srgbClr val="FF0000"/>
                </a:solidFill>
                <a:latin typeface="Tahoma" pitchFamily="34" charset="0"/>
                <a:ea typeface="Tahoma" pitchFamily="34" charset="0"/>
                <a:cs typeface="Tahoma" pitchFamily="34" charset="0"/>
              </a:rPr>
              <a:t>all                               </a:t>
            </a:r>
            <a:r>
              <a:rPr lang="en-US" sz="4000" b="1" dirty="0" smtClean="0">
                <a:solidFill>
                  <a:srgbClr val="0000FF"/>
                </a:solidFill>
                <a:latin typeface="Tahoma" pitchFamily="34" charset="0"/>
                <a:ea typeface="Tahoma" pitchFamily="34" charset="0"/>
                <a:cs typeface="Tahoma" pitchFamily="34" charset="0"/>
              </a:rPr>
              <a:t>Job </a:t>
            </a:r>
            <a:r>
              <a:rPr lang="en-US" sz="4000" b="1" dirty="0">
                <a:solidFill>
                  <a:srgbClr val="0000FF"/>
                </a:solidFill>
                <a:latin typeface="Tahoma" pitchFamily="34" charset="0"/>
                <a:ea typeface="Tahoma" pitchFamily="34" charset="0"/>
                <a:cs typeface="Tahoma" pitchFamily="34" charset="0"/>
              </a:rPr>
              <a:t>tailoring</a:t>
            </a:r>
          </a:p>
          <a:p>
            <a:pPr marL="0" indent="0">
              <a:buNone/>
            </a:pPr>
            <a:endParaRPr lang="en-US" sz="4400" b="1" dirty="0">
              <a:solidFill>
                <a:srgbClr val="0000FF"/>
              </a:solidFill>
              <a:latin typeface="Tahoma" pitchFamily="34" charset="0"/>
              <a:ea typeface="Tahoma" pitchFamily="34" charset="0"/>
              <a:cs typeface="Tahoma" pitchFamily="34" charset="0"/>
            </a:endParaRPr>
          </a:p>
          <a:p>
            <a:pPr marL="0" indent="0">
              <a:buNone/>
            </a:pPr>
            <a:endParaRPr lang="en-US" sz="5800" b="1" dirty="0">
              <a:solidFill>
                <a:srgbClr val="FF0000"/>
              </a:solidFill>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055139997"/>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053"/>
            <a:ext cx="12192000" cy="6629400"/>
          </a:xfrm>
        </p:spPr>
        <p:txBody>
          <a:bodyPr>
            <a:noAutofit/>
          </a:bodyPr>
          <a:lstStyle/>
          <a:p>
            <a:pPr marL="0" indent="0">
              <a:buNone/>
            </a:pPr>
            <a:r>
              <a:rPr lang="en-US" sz="4800" b="1" dirty="0" smtClean="0">
                <a:latin typeface="Tahoma" pitchFamily="34" charset="0"/>
                <a:ea typeface="Tahoma" pitchFamily="34" charset="0"/>
                <a:cs typeface="Tahoma" pitchFamily="34" charset="0"/>
              </a:rPr>
              <a:t>Males compete vs. their opponent </a:t>
            </a:r>
            <a:r>
              <a:rPr lang="en-US" sz="4800" b="1" dirty="0">
                <a:latin typeface="Tahoma" pitchFamily="34" charset="0"/>
                <a:ea typeface="Tahoma" pitchFamily="34" charset="0"/>
                <a:cs typeface="Tahoma" pitchFamily="34" charset="0"/>
              </a:rPr>
              <a:t>=</a:t>
            </a:r>
            <a:r>
              <a:rPr lang="en-US" sz="4800" b="1" dirty="0" smtClean="0">
                <a:latin typeface="Tahoma" pitchFamily="34" charset="0"/>
                <a:ea typeface="Tahoma" pitchFamily="34" charset="0"/>
                <a:cs typeface="Tahoma" pitchFamily="34" charset="0"/>
              </a:rPr>
              <a:t> </a:t>
            </a:r>
            <a:r>
              <a:rPr lang="en-US" sz="4800" b="1" dirty="0" smtClean="0">
                <a:solidFill>
                  <a:srgbClr val="FF0000"/>
                </a:solidFill>
                <a:latin typeface="Tahoma" pitchFamily="34" charset="0"/>
                <a:ea typeface="Tahoma" pitchFamily="34" charset="0"/>
                <a:cs typeface="Tahoma" pitchFamily="34" charset="0"/>
              </a:rPr>
              <a:t>WIN-LOSE</a:t>
            </a:r>
          </a:p>
          <a:p>
            <a:pPr marL="0" indent="0">
              <a:buNone/>
            </a:pPr>
            <a:endParaRPr lang="en-US" sz="4800" b="1" dirty="0">
              <a:solidFill>
                <a:srgbClr val="FF0000"/>
              </a:solidFill>
              <a:latin typeface="Tahoma" pitchFamily="34" charset="0"/>
              <a:ea typeface="Tahoma" pitchFamily="34" charset="0"/>
              <a:cs typeface="Tahoma" pitchFamily="34" charset="0"/>
            </a:endParaRPr>
          </a:p>
          <a:p>
            <a:pPr marL="0" indent="0">
              <a:buNone/>
            </a:pPr>
            <a:endParaRPr lang="en-US" sz="4800" b="1" dirty="0" smtClean="0">
              <a:solidFill>
                <a:srgbClr val="FF0000"/>
              </a:solidFill>
              <a:latin typeface="Tahoma" pitchFamily="34" charset="0"/>
              <a:ea typeface="Tahoma" pitchFamily="34" charset="0"/>
              <a:cs typeface="Tahoma" pitchFamily="34" charset="0"/>
            </a:endParaRPr>
          </a:p>
          <a:p>
            <a:pPr marL="0" indent="0">
              <a:buNone/>
            </a:pPr>
            <a:r>
              <a:rPr lang="en-US" sz="4900" b="1" dirty="0" smtClean="0">
                <a:latin typeface="Tahoma" pitchFamily="34" charset="0"/>
                <a:ea typeface="Tahoma" pitchFamily="34" charset="0"/>
                <a:cs typeface="Tahoma" pitchFamily="34" charset="0"/>
              </a:rPr>
              <a:t>A woman tends to compete against herself = </a:t>
            </a:r>
            <a:r>
              <a:rPr lang="en-US" sz="4900" b="1" dirty="0" smtClean="0">
                <a:solidFill>
                  <a:srgbClr val="FF0000"/>
                </a:solidFill>
                <a:latin typeface="Tahoma" pitchFamily="34" charset="0"/>
                <a:ea typeface="Tahoma" pitchFamily="34" charset="0"/>
                <a:cs typeface="Tahoma" pitchFamily="34" charset="0"/>
              </a:rPr>
              <a:t>WIN-WIN</a:t>
            </a:r>
            <a:endParaRPr lang="en-US" sz="4900" b="1" dirty="0">
              <a:solidFill>
                <a:srgbClr val="FF00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4081" y="811106"/>
            <a:ext cx="3657600" cy="223164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187" y="4302217"/>
            <a:ext cx="4065493" cy="2286841"/>
          </a:xfrm>
          <a:prstGeom prst="rect">
            <a:avLst/>
          </a:prstGeom>
        </p:spPr>
      </p:pic>
    </p:spTree>
    <p:extLst>
      <p:ext uri="{BB962C8B-B14F-4D97-AF65-F5344CB8AC3E}">
        <p14:creationId xmlns:p14="http://schemas.microsoft.com/office/powerpoint/2010/main" val="3808748782"/>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053"/>
            <a:ext cx="12192000" cy="6629400"/>
          </a:xfrm>
        </p:spPr>
        <p:txBody>
          <a:bodyPr>
            <a:noAutofit/>
          </a:bodyPr>
          <a:lstStyle/>
          <a:p>
            <a:pPr marL="0" indent="0">
              <a:buNone/>
            </a:pPr>
            <a:r>
              <a:rPr lang="en-US" sz="4800" b="1" dirty="0">
                <a:latin typeface="Tahoma" pitchFamily="34" charset="0"/>
                <a:ea typeface="Tahoma" pitchFamily="34" charset="0"/>
                <a:cs typeface="Tahoma" pitchFamily="34" charset="0"/>
              </a:rPr>
              <a:t>The West’s most important competitive edge in global business is </a:t>
            </a:r>
            <a:r>
              <a:rPr lang="en-US" sz="4800" b="1" dirty="0">
                <a:solidFill>
                  <a:srgbClr val="FF0000"/>
                </a:solidFill>
                <a:latin typeface="Tahoma" pitchFamily="34" charset="0"/>
                <a:ea typeface="Tahoma" pitchFamily="34" charset="0"/>
                <a:cs typeface="Tahoma" pitchFamily="34" charset="0"/>
              </a:rPr>
              <a:t>innovation, </a:t>
            </a:r>
            <a:r>
              <a:rPr lang="en-US" sz="4800" b="1" dirty="0" smtClean="0">
                <a:latin typeface="Tahoma" pitchFamily="34" charset="0"/>
                <a:ea typeface="Tahoma" pitchFamily="34" charset="0"/>
                <a:cs typeface="Tahoma" pitchFamily="34" charset="0"/>
              </a:rPr>
              <a:t>stimulated by a </a:t>
            </a:r>
            <a:r>
              <a:rPr lang="en-US" sz="4800" b="1" dirty="0">
                <a:latin typeface="Tahoma" pitchFamily="34" charset="0"/>
                <a:ea typeface="Tahoma" pitchFamily="34" charset="0"/>
                <a:cs typeface="Tahoma" pitchFamily="34" charset="0"/>
              </a:rPr>
              <a:t>unisex culture of cooperation &amp; flexible operations</a:t>
            </a:r>
            <a:r>
              <a:rPr lang="en-US" sz="4800" b="1" dirty="0">
                <a:solidFill>
                  <a:srgbClr val="0033CC"/>
                </a:solidFill>
                <a:latin typeface="Tahoma" pitchFamily="34" charset="0"/>
                <a:ea typeface="Tahoma" pitchFamily="34" charset="0"/>
                <a:cs typeface="Tahoma" pitchFamily="34" charset="0"/>
              </a:rPr>
              <a:t> </a:t>
            </a:r>
            <a:r>
              <a:rPr lang="en-US" sz="4800" b="1" dirty="0">
                <a:latin typeface="Tahoma" pitchFamily="34" charset="0"/>
                <a:ea typeface="Tahoma" pitchFamily="34" charset="0"/>
                <a:cs typeface="Tahoma" pitchFamily="34" charset="0"/>
              </a:rPr>
              <a:t>&gt;</a:t>
            </a:r>
            <a:r>
              <a:rPr lang="en-US" sz="4800" b="1" dirty="0">
                <a:solidFill>
                  <a:srgbClr val="0033CC"/>
                </a:solidFill>
                <a:latin typeface="Tahoma" pitchFamily="34" charset="0"/>
                <a:ea typeface="Tahoma" pitchFamily="34" charset="0"/>
                <a:cs typeface="Tahoma" pitchFamily="34" charset="0"/>
              </a:rPr>
              <a:t> </a:t>
            </a:r>
            <a:r>
              <a:rPr lang="en-US" sz="4800" b="1" dirty="0">
                <a:latin typeface="Tahoma" pitchFamily="34" charset="0"/>
                <a:ea typeface="Tahoma" pitchFamily="34" charset="0"/>
                <a:cs typeface="Tahoma" pitchFamily="34" charset="0"/>
              </a:rPr>
              <a:t>rules-driven eight to five. Innovation requires a cooperative, community-based </a:t>
            </a:r>
            <a:r>
              <a:rPr lang="en-US" sz="4800" b="1" dirty="0" smtClean="0">
                <a:latin typeface="Tahoma" pitchFamily="34" charset="0"/>
                <a:ea typeface="Tahoma" pitchFamily="34" charset="0"/>
                <a:cs typeface="Tahoma" pitchFamily="34" charset="0"/>
              </a:rPr>
              <a:t>win-win org culture </a:t>
            </a:r>
            <a:r>
              <a:rPr lang="en-US" sz="4800" b="1" dirty="0">
                <a:latin typeface="Tahoma" pitchFamily="34" charset="0"/>
                <a:ea typeface="Tahoma" pitchFamily="34" charset="0"/>
                <a:cs typeface="Tahoma" pitchFamily="34" charset="0"/>
              </a:rPr>
              <a:t>which </a:t>
            </a:r>
            <a:r>
              <a:rPr lang="en-US" sz="4800" b="1" dirty="0" smtClean="0">
                <a:latin typeface="Tahoma" pitchFamily="34" charset="0"/>
                <a:ea typeface="Tahoma" pitchFamily="34" charset="0"/>
                <a:cs typeface="Tahoma" pitchFamily="34" charset="0"/>
              </a:rPr>
              <a:t>won’t </a:t>
            </a:r>
            <a:r>
              <a:rPr lang="en-US" sz="4800" b="1" dirty="0">
                <a:latin typeface="Tahoma" pitchFamily="34" charset="0"/>
                <a:ea typeface="Tahoma" pitchFamily="34" charset="0"/>
                <a:cs typeface="Tahoma" pitchFamily="34" charset="0"/>
              </a:rPr>
              <a:t>flourish under the traditional male </a:t>
            </a:r>
            <a:r>
              <a:rPr lang="en-US" sz="4800" b="1" dirty="0">
                <a:solidFill>
                  <a:srgbClr val="FF0000"/>
                </a:solidFill>
                <a:latin typeface="Tahoma" pitchFamily="34" charset="0"/>
                <a:ea typeface="Tahoma" pitchFamily="34" charset="0"/>
                <a:cs typeface="Tahoma" pitchFamily="34" charset="0"/>
              </a:rPr>
              <a:t>command style </a:t>
            </a:r>
            <a:r>
              <a:rPr lang="en-US" sz="4800" b="1" dirty="0">
                <a:latin typeface="Tahoma" pitchFamily="34" charset="0"/>
                <a:ea typeface="Tahoma" pitchFamily="34" charset="0"/>
                <a:cs typeface="Tahoma" pitchFamily="34" charset="0"/>
              </a:rPr>
              <a:t>of management.</a:t>
            </a:r>
          </a:p>
        </p:txBody>
      </p:sp>
    </p:spTree>
    <p:extLst>
      <p:ext uri="{BB962C8B-B14F-4D97-AF65-F5344CB8AC3E}">
        <p14:creationId xmlns:p14="http://schemas.microsoft.com/office/powerpoint/2010/main" val="2781388118"/>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1450"/>
            <a:ext cx="12192000" cy="6686550"/>
          </a:xfrm>
        </p:spPr>
        <p:txBody>
          <a:bodyPr>
            <a:normAutofit fontScale="92500"/>
          </a:bodyPr>
          <a:lstStyle/>
          <a:p>
            <a:pPr marL="0" indent="0" algn="ctr">
              <a:buNone/>
            </a:pPr>
            <a:r>
              <a:rPr lang="en-US" sz="4400" b="1" dirty="0">
                <a:solidFill>
                  <a:srgbClr val="FF0000"/>
                </a:solidFill>
                <a:latin typeface="Tahoma" pitchFamily="34" charset="0"/>
                <a:ea typeface="Tahoma" pitchFamily="34" charset="0"/>
                <a:cs typeface="Tahoma" pitchFamily="34" charset="0"/>
              </a:rPr>
              <a:t>THE UNISEX </a:t>
            </a:r>
            <a:r>
              <a:rPr lang="en-US" sz="4400" b="1" dirty="0" smtClean="0">
                <a:solidFill>
                  <a:srgbClr val="FF0000"/>
                </a:solidFill>
                <a:latin typeface="Tahoma" pitchFamily="34" charset="0"/>
                <a:ea typeface="Tahoma" pitchFamily="34" charset="0"/>
                <a:cs typeface="Tahoma" pitchFamily="34" charset="0"/>
              </a:rPr>
              <a:t>FLEX:</a:t>
            </a:r>
            <a:endParaRPr lang="en-US" sz="4400" b="1" dirty="0">
              <a:solidFill>
                <a:srgbClr val="FF0000"/>
              </a:solidFill>
              <a:latin typeface="Tahoma" pitchFamily="34" charset="0"/>
              <a:ea typeface="Tahoma" pitchFamily="34" charset="0"/>
              <a:cs typeface="Tahoma" pitchFamily="34" charset="0"/>
            </a:endParaRPr>
          </a:p>
          <a:p>
            <a:pPr marL="0" indent="0">
              <a:buNone/>
            </a:pPr>
            <a:r>
              <a:rPr lang="en-US" sz="5400" b="1" dirty="0">
                <a:solidFill>
                  <a:srgbClr val="0000FF"/>
                </a:solidFill>
                <a:latin typeface="Tahoma" pitchFamily="34" charset="0"/>
                <a:ea typeface="Tahoma" pitchFamily="34" charset="0"/>
                <a:cs typeface="Tahoma" pitchFamily="34" charset="0"/>
              </a:rPr>
              <a:t>Flex org </a:t>
            </a:r>
            <a:r>
              <a:rPr lang="en-US" sz="5400" b="1" dirty="0" smtClean="0">
                <a:solidFill>
                  <a:srgbClr val="0000FF"/>
                </a:solidFill>
                <a:latin typeface="Tahoma" pitchFamily="34" charset="0"/>
                <a:ea typeface="Tahoma" pitchFamily="34" charset="0"/>
                <a:cs typeface="Tahoma" pitchFamily="34" charset="0"/>
              </a:rPr>
              <a:t>cultures </a:t>
            </a:r>
            <a:r>
              <a:rPr lang="en-US" sz="5400" b="1" dirty="0" smtClean="0">
                <a:latin typeface="Tahoma" pitchFamily="34" charset="0"/>
                <a:ea typeface="Tahoma" pitchFamily="34" charset="0"/>
                <a:cs typeface="Tahoma" pitchFamily="34" charset="0"/>
              </a:rPr>
              <a:t>(flex </a:t>
            </a:r>
            <a:r>
              <a:rPr lang="en-US" sz="5400" b="1" dirty="0">
                <a:latin typeface="Tahoma" pitchFamily="34" charset="0"/>
                <a:ea typeface="Tahoma" pitchFamily="34" charset="0"/>
                <a:cs typeface="Tahoma" pitchFamily="34" charset="0"/>
              </a:rPr>
              <a:t>hours; flex-place; flex </a:t>
            </a:r>
            <a:r>
              <a:rPr lang="en-US" sz="5400" b="1" dirty="0" smtClean="0">
                <a:latin typeface="Tahoma" pitchFamily="34" charset="0"/>
                <a:ea typeface="Tahoma" pitchFamily="34" charset="0"/>
                <a:cs typeface="Tahoma" pitchFamily="34" charset="0"/>
              </a:rPr>
              <a:t>benefits):</a:t>
            </a:r>
          </a:p>
          <a:p>
            <a:pPr>
              <a:buClr>
                <a:srgbClr val="0000FF"/>
              </a:buClr>
              <a:buFont typeface="Wingdings" panose="05000000000000000000" pitchFamily="2" charset="2"/>
              <a:buChar char="q"/>
            </a:pPr>
            <a:r>
              <a:rPr lang="en-US" sz="5400" b="1" dirty="0" smtClean="0">
                <a:solidFill>
                  <a:srgbClr val="FF0000"/>
                </a:solidFill>
                <a:latin typeface="Tahoma" pitchFamily="34" charset="0"/>
                <a:ea typeface="Tahoma" pitchFamily="34" charset="0"/>
                <a:cs typeface="Tahoma" pitchFamily="34" charset="0"/>
              </a:rPr>
              <a:t> </a:t>
            </a:r>
            <a:r>
              <a:rPr lang="en-US" sz="5400" b="1" dirty="0" smtClean="0">
                <a:solidFill>
                  <a:srgbClr val="0000FF"/>
                </a:solidFill>
                <a:latin typeface="Tahoma" pitchFamily="34" charset="0"/>
                <a:ea typeface="Tahoma" pitchFamily="34" charset="0"/>
                <a:cs typeface="Tahoma" pitchFamily="34" charset="0"/>
              </a:rPr>
              <a:t>Help</a:t>
            </a:r>
            <a:r>
              <a:rPr lang="en-US" sz="5400" b="1" dirty="0" smtClean="0">
                <a:latin typeface="Tahoma" pitchFamily="34" charset="0"/>
                <a:ea typeface="Tahoma" pitchFamily="34" charset="0"/>
                <a:cs typeface="Tahoma" pitchFamily="34" charset="0"/>
              </a:rPr>
              <a:t> women accommodate family commitments </a:t>
            </a:r>
            <a:endParaRPr lang="en-US" sz="5400" b="1" dirty="0" smtClean="0">
              <a:solidFill>
                <a:srgbClr val="0033CC"/>
              </a:solidFill>
              <a:latin typeface="Tahoma" pitchFamily="34" charset="0"/>
              <a:ea typeface="Tahoma" pitchFamily="34" charset="0"/>
              <a:cs typeface="Tahoma" pitchFamily="34" charset="0"/>
            </a:endParaRPr>
          </a:p>
          <a:p>
            <a:pPr>
              <a:buFont typeface="Wingdings" panose="05000000000000000000" pitchFamily="2" charset="2"/>
              <a:buChar char="q"/>
            </a:pPr>
            <a:r>
              <a:rPr lang="en-US" sz="5400" b="1" dirty="0" smtClean="0">
                <a:solidFill>
                  <a:srgbClr val="0000FF"/>
                </a:solidFill>
                <a:latin typeface="Tahoma" pitchFamily="34" charset="0"/>
                <a:ea typeface="Tahoma" pitchFamily="34" charset="0"/>
                <a:cs typeface="Tahoma" pitchFamily="34" charset="0"/>
              </a:rPr>
              <a:t>Empower all employees </a:t>
            </a:r>
            <a:r>
              <a:rPr lang="en-US" sz="5400" b="1" dirty="0" smtClean="0">
                <a:latin typeface="Tahoma" pitchFamily="34" charset="0"/>
                <a:ea typeface="Tahoma" pitchFamily="34" charset="0"/>
                <a:cs typeface="Tahoma" pitchFamily="34" charset="0"/>
              </a:rPr>
              <a:t>to manage themselves in self-selected teams</a:t>
            </a:r>
          </a:p>
          <a:p>
            <a:pPr>
              <a:buFont typeface="Wingdings" panose="05000000000000000000" pitchFamily="2" charset="2"/>
              <a:buChar char="q"/>
            </a:pPr>
            <a:r>
              <a:rPr lang="en-US" sz="5400" b="1" dirty="0" smtClean="0">
                <a:solidFill>
                  <a:srgbClr val="0000FF"/>
                </a:solidFill>
                <a:latin typeface="Tahoma" pitchFamily="34" charset="0"/>
                <a:ea typeface="Tahoma" pitchFamily="34" charset="0"/>
                <a:cs typeface="Tahoma" pitchFamily="34" charset="0"/>
              </a:rPr>
              <a:t>Reward </a:t>
            </a:r>
            <a:r>
              <a:rPr lang="en-US" sz="5400" b="1" dirty="0" smtClean="0">
                <a:latin typeface="Tahoma" pitchFamily="34" charset="0"/>
                <a:ea typeface="Tahoma" pitchFamily="34" charset="0"/>
                <a:cs typeface="Tahoma" pitchFamily="34" charset="0"/>
              </a:rPr>
              <a:t>employees for building org community &amp; cooperation</a:t>
            </a:r>
            <a:endParaRPr lang="en-US" sz="5400" b="1" dirty="0">
              <a:solidFill>
                <a:srgbClr val="0033CC"/>
              </a:solidFill>
              <a:latin typeface="Tahoma" pitchFamily="34" charset="0"/>
              <a:ea typeface="Tahoma" pitchFamily="34" charset="0"/>
              <a:cs typeface="Tahoma" pitchFamily="34" charset="0"/>
            </a:endParaRPr>
          </a:p>
        </p:txBody>
      </p:sp>
      <p:sp>
        <p:nvSpPr>
          <p:cNvPr id="2" name="Right Arrow 1"/>
          <p:cNvSpPr/>
          <p:nvPr/>
        </p:nvSpPr>
        <p:spPr>
          <a:xfrm>
            <a:off x="10878206" y="6148552"/>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475214"/>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a:buFont typeface="Wingdings" panose="05000000000000000000" pitchFamily="2" charset="2"/>
              <a:buChar char="q"/>
            </a:pPr>
            <a:r>
              <a:rPr lang="en-US" sz="4800" b="1" dirty="0" smtClean="0">
                <a:solidFill>
                  <a:srgbClr val="0000FF"/>
                </a:solidFill>
                <a:latin typeface="Tahoma" pitchFamily="34" charset="0"/>
                <a:ea typeface="Tahoma" pitchFamily="34" charset="0"/>
                <a:cs typeface="Tahoma" pitchFamily="34" charset="0"/>
              </a:rPr>
              <a:t>Discontinue generic job descriptions </a:t>
            </a:r>
            <a:r>
              <a:rPr lang="en-US" sz="4800" b="1" dirty="0" smtClean="0">
                <a:latin typeface="Tahoma" pitchFamily="34" charset="0"/>
                <a:ea typeface="Tahoma" pitchFamily="34" charset="0"/>
                <a:cs typeface="Tahoma" pitchFamily="34" charset="0"/>
              </a:rPr>
              <a:t>in favor of flexible grassroots contributions descriptions that build jobs around the unique needs of  individual employees</a:t>
            </a:r>
          </a:p>
          <a:p>
            <a:pPr>
              <a:buFont typeface="Wingdings" panose="05000000000000000000" pitchFamily="2" charset="2"/>
              <a:buChar char="q"/>
            </a:pPr>
            <a:r>
              <a:rPr lang="en-US" sz="4800" b="1" dirty="0" smtClean="0">
                <a:solidFill>
                  <a:srgbClr val="0000FF"/>
                </a:solidFill>
                <a:latin typeface="Tahoma" pitchFamily="34" charset="0"/>
                <a:ea typeface="Tahoma" pitchFamily="34" charset="0"/>
                <a:cs typeface="Tahoma" pitchFamily="34" charset="0"/>
              </a:rPr>
              <a:t>Build the HR function </a:t>
            </a:r>
            <a:r>
              <a:rPr lang="en-US" sz="4800" b="1" dirty="0" smtClean="0">
                <a:latin typeface="Tahoma" pitchFamily="34" charset="0"/>
                <a:ea typeface="Tahoma" pitchFamily="34" charset="0"/>
                <a:cs typeface="Tahoma" pitchFamily="34" charset="0"/>
              </a:rPr>
              <a:t>around well-trained &amp; experienced unisex professionals to achieve a better balance between male-female productivity styles. </a:t>
            </a:r>
            <a:endParaRPr lang="en-US" sz="4800"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90209956"/>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#41 </a:t>
            </a:r>
            <a:r>
              <a:rPr lang="en-US" sz="11500" b="1" dirty="0">
                <a:latin typeface="Tahoma" panose="020B0604030504040204" pitchFamily="34" charset="0"/>
                <a:ea typeface="Tahoma" panose="020B0604030504040204" pitchFamily="34" charset="0"/>
                <a:cs typeface="Tahoma" panose="020B0604030504040204" pitchFamily="34" charset="0"/>
              </a:rPr>
              <a:t>VIRTUAL </a:t>
            </a:r>
            <a:r>
              <a:rPr lang="en-US" sz="11500" b="1" dirty="0" smtClean="0">
                <a:latin typeface="Tahoma" panose="020B0604030504040204" pitchFamily="34" charset="0"/>
                <a:ea typeface="Tahoma" panose="020B0604030504040204" pitchFamily="34" charset="0"/>
                <a:cs typeface="Tahoma" panose="020B0604030504040204" pitchFamily="34" charset="0"/>
              </a:rPr>
              <a:t>TEAMS</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151436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5100" b="1" dirty="0" smtClean="0">
                <a:latin typeface="Tahoma" pitchFamily="34" charset="0"/>
                <a:ea typeface="Tahoma" pitchFamily="34" charset="0"/>
                <a:cs typeface="Tahoma" pitchFamily="34" charset="0"/>
              </a:rPr>
              <a:t>Change is always </a:t>
            </a:r>
            <a:r>
              <a:rPr lang="en-US" sz="5100" b="1" dirty="0" smtClean="0">
                <a:solidFill>
                  <a:srgbClr val="FF0000"/>
                </a:solidFill>
                <a:latin typeface="Tahoma" pitchFamily="34" charset="0"/>
                <a:ea typeface="Tahoma" pitchFamily="34" charset="0"/>
                <a:cs typeface="Tahoma" pitchFamily="34" charset="0"/>
              </a:rPr>
              <a:t>agenda-based</a:t>
            </a:r>
            <a:r>
              <a:rPr lang="en-US" sz="5100" b="1" dirty="0" smtClean="0">
                <a:latin typeface="Tahoma" pitchFamily="34" charset="0"/>
                <a:ea typeface="Tahoma" pitchFamily="34" charset="0"/>
                <a:cs typeface="Tahoma" pitchFamily="34" charset="0"/>
              </a:rPr>
              <a:t>, or why else would busy professionals tax themselves trying to alter the comfortable org status quo? Thus change is often riddled with “push-back” </a:t>
            </a:r>
            <a:r>
              <a:rPr lang="en-US" sz="5100" b="1" dirty="0" smtClean="0">
                <a:solidFill>
                  <a:srgbClr val="FF0000"/>
                </a:solidFill>
                <a:latin typeface="Tahoma" pitchFamily="34" charset="0"/>
                <a:ea typeface="Tahoma" pitchFamily="34" charset="0"/>
                <a:cs typeface="Tahoma" pitchFamily="34" charset="0"/>
              </a:rPr>
              <a:t>conflict </a:t>
            </a:r>
            <a:r>
              <a:rPr lang="en-US" sz="5100" b="1" dirty="0" smtClean="0">
                <a:latin typeface="Tahoma" pitchFamily="34" charset="0"/>
                <a:ea typeface="Tahoma" pitchFamily="34" charset="0"/>
                <a:cs typeface="Tahoma" pitchFamily="34" charset="0"/>
              </a:rPr>
              <a:t>from those negatively affected by the change, thus </a:t>
            </a:r>
            <a:r>
              <a:rPr lang="en-US" sz="5100" b="1" dirty="0" smtClean="0">
                <a:solidFill>
                  <a:srgbClr val="FF0000"/>
                </a:solidFill>
                <a:latin typeface="Tahoma" pitchFamily="34" charset="0"/>
                <a:ea typeface="Tahoma" pitchFamily="34" charset="0"/>
                <a:cs typeface="Tahoma" pitchFamily="34" charset="0"/>
              </a:rPr>
              <a:t>limiting</a:t>
            </a:r>
            <a:r>
              <a:rPr lang="en-US" sz="5100" b="1" dirty="0" smtClean="0">
                <a:latin typeface="Tahoma" pitchFamily="34" charset="0"/>
                <a:ea typeface="Tahoma" pitchFamily="34" charset="0"/>
                <a:cs typeface="Tahoma" pitchFamily="34" charset="0"/>
              </a:rPr>
              <a:t> the effectiveness of most c</a:t>
            </a:r>
            <a:r>
              <a:rPr lang="en-US" sz="5000" b="1" dirty="0" smtClean="0">
                <a:latin typeface="Tahoma" pitchFamily="34" charset="0"/>
                <a:ea typeface="Tahoma" pitchFamily="34" charset="0"/>
                <a:cs typeface="Tahoma" pitchFamily="34" charset="0"/>
              </a:rPr>
              <a:t>hange </a:t>
            </a:r>
            <a:r>
              <a:rPr lang="en-US" sz="5100" b="1" dirty="0" smtClean="0">
                <a:latin typeface="Tahoma" pitchFamily="34" charset="0"/>
                <a:ea typeface="Tahoma" pitchFamily="34" charset="0"/>
                <a:cs typeface="Tahoma" pitchFamily="34" charset="0"/>
              </a:rPr>
              <a:t>management techniques. </a:t>
            </a:r>
            <a:endParaRPr lang="en-US" sz="51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4284453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93964"/>
            <a:ext cx="12192000" cy="6664036"/>
          </a:xfrm>
        </p:spPr>
        <p:txBody>
          <a:bodyPr>
            <a:normAutofit/>
          </a:bodyPr>
          <a:lstStyle/>
          <a:p>
            <a:r>
              <a:rPr lang="en-US" sz="48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Spawning &amp; Spanning </a:t>
            </a:r>
            <a:r>
              <a:rPr lang="en-US" sz="4800" b="1" dirty="0" err="1" smtClean="0">
                <a:solidFill>
                  <a:srgbClr val="0033CC"/>
                </a:solidFill>
                <a:latin typeface="Tahoma" panose="020B0604030504040204" pitchFamily="34" charset="0"/>
                <a:ea typeface="Tahoma" panose="020B0604030504040204" pitchFamily="34" charset="0"/>
                <a:cs typeface="Tahoma" panose="020B0604030504040204" pitchFamily="34" charset="0"/>
              </a:rPr>
              <a:t>DigiPros</a:t>
            </a:r>
            <a:r>
              <a:rPr lang="en-US" sz="48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 </a:t>
            </a:r>
          </a:p>
          <a:p>
            <a:endParaRPr lang="en-US" sz="480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endParaRPr lang="en-US" sz="4800" b="1" dirty="0" smtClean="0">
              <a:solidFill>
                <a:srgbClr val="0033CC"/>
              </a:solidFill>
              <a:latin typeface="Tahoma" panose="020B0604030504040204" pitchFamily="34" charset="0"/>
              <a:ea typeface="Tahoma" panose="020B0604030504040204" pitchFamily="34" charset="0"/>
              <a:cs typeface="Tahoma" panose="020B0604030504040204" pitchFamily="34" charset="0"/>
            </a:endParaRPr>
          </a:p>
          <a:p>
            <a:endParaRPr lang="en-US" sz="4800" b="1" dirty="0" smtClean="0">
              <a:solidFill>
                <a:srgbClr val="0033CC"/>
              </a:solidFill>
              <a:latin typeface="Tahoma" panose="020B0604030504040204" pitchFamily="34" charset="0"/>
              <a:ea typeface="Tahoma" panose="020B0604030504040204" pitchFamily="34" charset="0"/>
              <a:cs typeface="Tahoma" panose="020B0604030504040204" pitchFamily="34" charset="0"/>
            </a:endParaRPr>
          </a:p>
          <a:p>
            <a:r>
              <a:rPr lang="en-US" sz="48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smtClean="0">
                <a:solidFill>
                  <a:srgbClr val="008000"/>
                </a:solidFill>
                <a:latin typeface="Tahoma" panose="020B0604030504040204" pitchFamily="34" charset="0"/>
                <a:ea typeface="Tahoma" panose="020B0604030504040204" pitchFamily="34" charset="0"/>
                <a:cs typeface="Tahoma" panose="020B0604030504040204" pitchFamily="34" charset="0"/>
                <a:hlinkClick r:id="rId2" action="ppaction://hlinkfile"/>
              </a:rPr>
              <a:t>click</a:t>
            </a:r>
            <a:r>
              <a:rPr lang="en-US" sz="44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for the</a:t>
            </a:r>
          </a:p>
          <a:p>
            <a:r>
              <a:rPr lang="en-US" sz="4400" b="1" dirty="0" smtClean="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3600" b="1" i="1" dirty="0" smtClean="0">
                <a:solidFill>
                  <a:srgbClr val="008000"/>
                </a:solidFill>
                <a:latin typeface="Tahoma" panose="020B0604030504040204" pitchFamily="34" charset="0"/>
                <a:ea typeface="Tahoma" panose="020B0604030504040204" pitchFamily="34" charset="0"/>
                <a:cs typeface="Tahoma" panose="020B0604030504040204" pitchFamily="34" charset="0"/>
              </a:rPr>
              <a:t>VT Made </a:t>
            </a:r>
            <a:r>
              <a:rPr lang="en-US" sz="3600" b="1" i="1" dirty="0" err="1" smtClean="0">
                <a:solidFill>
                  <a:srgbClr val="008000"/>
                </a:solidFill>
                <a:latin typeface="Tahoma" panose="020B0604030504040204" pitchFamily="34" charset="0"/>
                <a:ea typeface="Tahoma" panose="020B0604030504040204" pitchFamily="34" charset="0"/>
                <a:cs typeface="Tahoma" panose="020B0604030504040204" pitchFamily="34" charset="0"/>
              </a:rPr>
              <a:t>EZ</a:t>
            </a:r>
            <a:endParaRPr lang="en-US" sz="3600" b="1" i="1" dirty="0" smtClean="0">
              <a:solidFill>
                <a:srgbClr val="008000"/>
              </a:solidFill>
              <a:latin typeface="Tahoma" panose="020B0604030504040204" pitchFamily="34" charset="0"/>
              <a:ea typeface="Tahoma" panose="020B0604030504040204" pitchFamily="34" charset="0"/>
              <a:cs typeface="Tahoma" panose="020B0604030504040204" pitchFamily="34" charset="0"/>
            </a:endParaRPr>
          </a:p>
          <a:p>
            <a:r>
              <a:rPr lang="en-US" sz="36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3600" b="1" dirty="0" smtClean="0">
                <a:solidFill>
                  <a:srgbClr val="008000"/>
                </a:solidFill>
                <a:latin typeface="Tahoma" panose="020B0604030504040204" pitchFamily="34" charset="0"/>
                <a:ea typeface="Tahoma" panose="020B0604030504040204" pitchFamily="34" charset="0"/>
                <a:cs typeface="Tahoma" panose="020B0604030504040204" pitchFamily="34" charset="0"/>
              </a:rPr>
              <a:t>                                                           manual</a:t>
            </a: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781" y="1299411"/>
            <a:ext cx="5476085" cy="3650723"/>
          </a:xfrm>
          <a:prstGeom prst="rect">
            <a:avLst/>
          </a:prstGeom>
        </p:spPr>
      </p:pic>
    </p:spTree>
    <p:extLst>
      <p:ext uri="{BB962C8B-B14F-4D97-AF65-F5344CB8AC3E}">
        <p14:creationId xmlns:p14="http://schemas.microsoft.com/office/powerpoint/2010/main" val="2301947869"/>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442"/>
            <a:ext cx="12192000" cy="6689558"/>
          </a:xfrm>
        </p:spPr>
        <p:txBody>
          <a:bodyPr>
            <a:normAutofit/>
          </a:bodyPr>
          <a:lstStyle/>
          <a:p>
            <a:pPr marL="742950" indent="-742950">
              <a:buFont typeface="+mj-lt"/>
              <a:buAutoNum type="arabicPeriod"/>
            </a:pPr>
            <a:r>
              <a:rPr lang="en-US" sz="5400" b="1" dirty="0" smtClean="0">
                <a:solidFill>
                  <a:srgbClr val="FF0000"/>
                </a:solidFill>
                <a:latin typeface="Tahoma" pitchFamily="34" charset="0"/>
                <a:ea typeface="Tahoma" pitchFamily="34" charset="0"/>
                <a:cs typeface="Tahoma" pitchFamily="34" charset="0"/>
              </a:rPr>
              <a:t>Temp</a:t>
            </a:r>
            <a:r>
              <a:rPr lang="en-US" sz="5400" b="1" dirty="0" smtClean="0">
                <a:latin typeface="Tahoma" pitchFamily="34" charset="0"/>
                <a:ea typeface="Tahoma" pitchFamily="34" charset="0"/>
                <a:cs typeface="Tahoma" pitchFamily="34" charset="0"/>
              </a:rPr>
              <a:t> team members </a:t>
            </a:r>
            <a:r>
              <a:rPr lang="en-US" sz="5400" b="1" dirty="0" smtClean="0">
                <a:solidFill>
                  <a:srgbClr val="FF0000"/>
                </a:solidFill>
                <a:latin typeface="Tahoma" pitchFamily="34" charset="0"/>
                <a:ea typeface="Tahoma" pitchFamily="34" charset="0"/>
                <a:cs typeface="Tahoma" pitchFamily="34" charset="0"/>
              </a:rPr>
              <a:t>spawn</a:t>
            </a:r>
            <a:r>
              <a:rPr lang="en-US" sz="5400" b="1" dirty="0" smtClean="0">
                <a:latin typeface="Tahoma" pitchFamily="34" charset="0"/>
                <a:ea typeface="Tahoma" pitchFamily="34" charset="0"/>
                <a:cs typeface="Tahoma" pitchFamily="34" charset="0"/>
              </a:rPr>
              <a:t> projects…</a:t>
            </a:r>
          </a:p>
          <a:p>
            <a:pPr marL="742950" indent="-742950">
              <a:buFont typeface="+mj-lt"/>
              <a:buAutoNum type="arabicPeriod"/>
            </a:pPr>
            <a:r>
              <a:rPr lang="en-US" sz="5400" b="1" dirty="0" smtClean="0">
                <a:solidFill>
                  <a:srgbClr val="FF0000"/>
                </a:solidFill>
                <a:latin typeface="Tahoma" pitchFamily="34" charset="0"/>
                <a:ea typeface="Tahoma" pitchFamily="34" charset="0"/>
                <a:cs typeface="Tahoma" pitchFamily="34" charset="0"/>
              </a:rPr>
              <a:t>Spanning</a:t>
            </a:r>
            <a:r>
              <a:rPr lang="en-US" sz="5400" b="1" dirty="0" smtClean="0">
                <a:latin typeface="Tahoma" pitchFamily="34" charset="0"/>
                <a:ea typeface="Tahoma" pitchFamily="34" charset="0"/>
                <a:cs typeface="Tahoma" pitchFamily="34" charset="0"/>
              </a:rPr>
              <a:t> physical-geographical operating zones…</a:t>
            </a:r>
          </a:p>
          <a:p>
            <a:pPr marL="742950" indent="-742950">
              <a:buFont typeface="+mj-lt"/>
              <a:buAutoNum type="arabicPeriod"/>
            </a:pPr>
            <a:r>
              <a:rPr lang="en-US" sz="5400" b="1" dirty="0" smtClean="0">
                <a:latin typeface="Tahoma" pitchFamily="34" charset="0"/>
                <a:ea typeface="Tahoma" pitchFamily="34" charset="0"/>
                <a:cs typeface="Tahoma" pitchFamily="34" charset="0"/>
              </a:rPr>
              <a:t>Coordinated by </a:t>
            </a:r>
            <a:r>
              <a:rPr lang="en-US" sz="5400" b="1" dirty="0" err="1" smtClean="0">
                <a:solidFill>
                  <a:srgbClr val="FF0000"/>
                </a:solidFill>
                <a:latin typeface="Tahoma" pitchFamily="34" charset="0"/>
                <a:ea typeface="Tahoma" pitchFamily="34" charset="0"/>
                <a:cs typeface="Tahoma" pitchFamily="34" charset="0"/>
              </a:rPr>
              <a:t>PTP</a:t>
            </a:r>
            <a:r>
              <a:rPr lang="en-US" sz="5400" b="1" dirty="0" smtClean="0">
                <a:latin typeface="Tahoma" pitchFamily="34" charset="0"/>
                <a:ea typeface="Tahoma" pitchFamily="34" charset="0"/>
                <a:cs typeface="Tahoma" pitchFamily="34" charset="0"/>
              </a:rPr>
              <a:t> (person-to-person) &amp;</a:t>
            </a:r>
          </a:p>
          <a:p>
            <a:pPr marL="742950" indent="-742950">
              <a:buFont typeface="+mj-lt"/>
              <a:buAutoNum type="arabicPeriod"/>
            </a:pPr>
            <a:r>
              <a:rPr lang="en-US" sz="5400" b="1" dirty="0" smtClean="0">
                <a:solidFill>
                  <a:srgbClr val="FF0000"/>
                </a:solidFill>
                <a:latin typeface="Tahoma" pitchFamily="34" charset="0"/>
                <a:ea typeface="Tahoma" pitchFamily="34" charset="0"/>
                <a:cs typeface="Tahoma" pitchFamily="34" charset="0"/>
              </a:rPr>
              <a:t>PTT</a:t>
            </a:r>
            <a:r>
              <a:rPr lang="en-US" sz="5400" b="1" dirty="0" smtClean="0">
                <a:latin typeface="Tahoma" pitchFamily="34" charset="0"/>
                <a:ea typeface="Tahoma" pitchFamily="34" charset="0"/>
                <a:cs typeface="Tahoma" pitchFamily="34" charset="0"/>
              </a:rPr>
              <a:t> (person-to-technology) interactions…</a:t>
            </a:r>
          </a:p>
        </p:txBody>
      </p:sp>
      <p:sp>
        <p:nvSpPr>
          <p:cNvPr id="2" name="Right Arrow 1"/>
          <p:cNvSpPr/>
          <p:nvPr/>
        </p:nvSpPr>
        <p:spPr>
          <a:xfrm>
            <a:off x="10780295" y="618423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562413"/>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442"/>
            <a:ext cx="12192000" cy="6689558"/>
          </a:xfrm>
        </p:spPr>
        <p:txBody>
          <a:bodyPr>
            <a:normAutofit/>
          </a:bodyPr>
          <a:lstStyle/>
          <a:p>
            <a:pPr marL="742950" indent="-742950">
              <a:buFont typeface="+mj-lt"/>
              <a:buAutoNum type="arabicPeriod" startAt="5"/>
            </a:pPr>
            <a:r>
              <a:rPr lang="en-US" sz="5400" b="1" dirty="0" smtClean="0">
                <a:latin typeface="Tahoma" pitchFamily="34" charset="0"/>
                <a:ea typeface="Tahoma" pitchFamily="34" charset="0"/>
                <a:cs typeface="Tahoma" pitchFamily="34" charset="0"/>
              </a:rPr>
              <a:t>To synergize </a:t>
            </a:r>
            <a:r>
              <a:rPr lang="en-US" sz="5400" b="1" dirty="0" smtClean="0">
                <a:solidFill>
                  <a:srgbClr val="FF0000"/>
                </a:solidFill>
                <a:latin typeface="Tahoma" pitchFamily="34" charset="0"/>
                <a:ea typeface="Tahoma" pitchFamily="34" charset="0"/>
                <a:cs typeface="Tahoma" pitchFamily="34" charset="0"/>
              </a:rPr>
              <a:t>org-multi-tasking</a:t>
            </a:r>
            <a:r>
              <a:rPr lang="en-US" sz="5400" b="1" dirty="0" smtClean="0">
                <a:latin typeface="Tahoma" pitchFamily="34" charset="0"/>
                <a:ea typeface="Tahoma" pitchFamily="34" charset="0"/>
                <a:cs typeface="Tahoma" pitchFamily="34" charset="0"/>
              </a:rPr>
              <a:t> projects…</a:t>
            </a:r>
            <a:endParaRPr lang="en-US" sz="5400" b="1" dirty="0">
              <a:latin typeface="Tahoma" pitchFamily="34" charset="0"/>
              <a:ea typeface="Tahoma" pitchFamily="34" charset="0"/>
              <a:cs typeface="Tahoma" pitchFamily="34" charset="0"/>
            </a:endParaRPr>
          </a:p>
          <a:p>
            <a:pPr marL="742950" indent="-742950">
              <a:buFont typeface="+mj-lt"/>
              <a:buAutoNum type="arabicPeriod" startAt="5"/>
            </a:pPr>
            <a:r>
              <a:rPr lang="en-US" sz="5400" b="1" dirty="0" smtClean="0">
                <a:latin typeface="Tahoma" pitchFamily="34" charset="0"/>
                <a:ea typeface="Tahoma" pitchFamily="34" charset="0"/>
                <a:cs typeface="Tahoma" pitchFamily="34" charset="0"/>
              </a:rPr>
              <a:t>Impacting </a:t>
            </a:r>
            <a:r>
              <a:rPr lang="en-US" sz="5400" b="1" dirty="0" smtClean="0">
                <a:solidFill>
                  <a:srgbClr val="FF0000"/>
                </a:solidFill>
                <a:latin typeface="Tahoma" pitchFamily="34" charset="0"/>
                <a:ea typeface="Tahoma" pitchFamily="34" charset="0"/>
                <a:cs typeface="Tahoma" pitchFamily="34" charset="0"/>
              </a:rPr>
              <a:t>multiple</a:t>
            </a:r>
            <a:r>
              <a:rPr lang="en-US" sz="5400" b="1" dirty="0" smtClean="0">
                <a:latin typeface="Tahoma" pitchFamily="34" charset="0"/>
                <a:ea typeface="Tahoma" pitchFamily="34" charset="0"/>
                <a:cs typeface="Tahoma" pitchFamily="34" charset="0"/>
              </a:rPr>
              <a:t> constituent groups…</a:t>
            </a:r>
          </a:p>
          <a:p>
            <a:pPr marL="742950" indent="-742950">
              <a:buFont typeface="+mj-lt"/>
              <a:buAutoNum type="arabicPeriod" startAt="5"/>
            </a:pPr>
            <a:r>
              <a:rPr lang="en-US" sz="5400" b="1" dirty="0" smtClean="0">
                <a:latin typeface="Tahoma" pitchFamily="34" charset="0"/>
                <a:ea typeface="Tahoma" pitchFamily="34" charset="0"/>
                <a:cs typeface="Tahoma" pitchFamily="34" charset="0"/>
              </a:rPr>
              <a:t>In extended </a:t>
            </a:r>
          </a:p>
          <a:p>
            <a:pPr marL="0" indent="0">
              <a:buNone/>
            </a:pPr>
            <a:r>
              <a:rPr lang="en-US" sz="5400" b="1" dirty="0" smtClean="0">
                <a:solidFill>
                  <a:srgbClr val="FF0000"/>
                </a:solidFill>
                <a:latin typeface="Tahoma" pitchFamily="34" charset="0"/>
                <a:ea typeface="Tahoma" pitchFamily="34" charset="0"/>
                <a:cs typeface="Tahoma" pitchFamily="34" charset="0"/>
              </a:rPr>
              <a:t>   real time </a:t>
            </a:r>
          </a:p>
          <a:p>
            <a:pPr marL="0" indent="0">
              <a:buNone/>
            </a:pPr>
            <a:r>
              <a:rPr lang="en-US" sz="5400" b="1" dirty="0" smtClean="0">
                <a:latin typeface="Tahoma" pitchFamily="34" charset="0"/>
                <a:ea typeface="Tahoma" pitchFamily="34" charset="0"/>
                <a:cs typeface="Tahoma" pitchFamily="34" charset="0"/>
              </a:rPr>
              <a:t>   scenarios.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5603" y="2824453"/>
            <a:ext cx="4901029" cy="4033547"/>
          </a:xfrm>
          <a:prstGeom prst="rect">
            <a:avLst/>
          </a:prstGeom>
        </p:spPr>
      </p:pic>
    </p:spTree>
    <p:extLst>
      <p:ext uri="{BB962C8B-B14F-4D97-AF65-F5344CB8AC3E}">
        <p14:creationId xmlns:p14="http://schemas.microsoft.com/office/powerpoint/2010/main" val="1541022822"/>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endParaRPr lang="en-US" sz="6300" b="1" dirty="0" smtClean="0">
              <a:solidFill>
                <a:srgbClr val="0000FF"/>
              </a:solidFill>
              <a:latin typeface="Tahoma" pitchFamily="34" charset="0"/>
              <a:ea typeface="Tahoma" pitchFamily="34" charset="0"/>
              <a:cs typeface="Tahoma" pitchFamily="34" charset="0"/>
            </a:endParaRPr>
          </a:p>
          <a:p>
            <a:pPr marL="0" indent="0">
              <a:buNone/>
            </a:pPr>
            <a:endParaRPr lang="en-US" sz="6300" b="1" dirty="0">
              <a:solidFill>
                <a:srgbClr val="0000FF"/>
              </a:solidFill>
              <a:latin typeface="Tahoma" pitchFamily="34" charset="0"/>
              <a:ea typeface="Tahoma" pitchFamily="34" charset="0"/>
              <a:cs typeface="Tahoma" pitchFamily="34" charset="0"/>
            </a:endParaRPr>
          </a:p>
          <a:p>
            <a:pPr marL="0" indent="0">
              <a:buNone/>
            </a:pPr>
            <a:endParaRPr lang="en-US" sz="6300" b="1" dirty="0" smtClean="0">
              <a:solidFill>
                <a:srgbClr val="0000FF"/>
              </a:solidFill>
              <a:latin typeface="Tahoma" pitchFamily="34" charset="0"/>
              <a:ea typeface="Tahoma" pitchFamily="34" charset="0"/>
              <a:cs typeface="Tahoma" pitchFamily="34" charset="0"/>
            </a:endParaRPr>
          </a:p>
          <a:p>
            <a:pPr marL="0" indent="0" algn="ctr">
              <a:buNone/>
            </a:pPr>
            <a:endParaRPr lang="en-US" sz="4000" b="1" dirty="0" smtClean="0">
              <a:solidFill>
                <a:srgbClr val="FF0000"/>
              </a:solidFill>
              <a:latin typeface="Tahoma" pitchFamily="34" charset="0"/>
              <a:ea typeface="Tahoma" pitchFamily="34" charset="0"/>
              <a:cs typeface="Tahoma" pitchFamily="34" charset="0"/>
            </a:endParaRPr>
          </a:p>
          <a:p>
            <a:pPr marL="0" indent="0" algn="ctr">
              <a:buNone/>
            </a:pPr>
            <a:r>
              <a:rPr lang="en-US" sz="4400" b="1" dirty="0" smtClean="0">
                <a:solidFill>
                  <a:srgbClr val="FF0000"/>
                </a:solidFill>
                <a:latin typeface="Tahoma" pitchFamily="34" charset="0"/>
                <a:ea typeface="Tahoma" pitchFamily="34" charset="0"/>
                <a:cs typeface="Tahoma" pitchFamily="34" charset="0"/>
              </a:rPr>
              <a:t>V</a:t>
            </a:r>
            <a:r>
              <a:rPr lang="en-US" sz="4400" b="1" dirty="0" smtClean="0">
                <a:latin typeface="Tahoma" pitchFamily="34" charset="0"/>
                <a:ea typeface="Tahoma" pitchFamily="34" charset="0"/>
                <a:cs typeface="Tahoma" pitchFamily="34" charset="0"/>
              </a:rPr>
              <a:t>irtual </a:t>
            </a:r>
            <a:r>
              <a:rPr lang="en-US" sz="4400" b="1" dirty="0" smtClean="0">
                <a:solidFill>
                  <a:srgbClr val="FF0000"/>
                </a:solidFill>
                <a:latin typeface="Tahoma" pitchFamily="34" charset="0"/>
                <a:ea typeface="Tahoma" pitchFamily="34" charset="0"/>
                <a:cs typeface="Tahoma" pitchFamily="34" charset="0"/>
              </a:rPr>
              <a:t>T</a:t>
            </a:r>
            <a:r>
              <a:rPr lang="en-US" sz="4400" b="1" dirty="0" smtClean="0">
                <a:latin typeface="Tahoma" pitchFamily="34" charset="0"/>
                <a:ea typeface="Tahoma" pitchFamily="34" charset="0"/>
                <a:cs typeface="Tahoma" pitchFamily="34" charset="0"/>
              </a:rPr>
              <a:t>eams = </a:t>
            </a:r>
            <a:r>
              <a:rPr lang="en-US" sz="4400" b="1" dirty="0" smtClean="0">
                <a:solidFill>
                  <a:srgbClr val="FF0000"/>
                </a:solidFill>
                <a:latin typeface="Tahoma" pitchFamily="34" charset="0"/>
                <a:ea typeface="Tahoma" pitchFamily="34" charset="0"/>
                <a:cs typeface="Tahoma" pitchFamily="34" charset="0"/>
              </a:rPr>
              <a:t>V</a:t>
            </a:r>
            <a:r>
              <a:rPr lang="en-US" sz="4400" b="1" dirty="0" smtClean="0">
                <a:latin typeface="Tahoma" pitchFamily="34" charset="0"/>
                <a:ea typeface="Tahoma" pitchFamily="34" charset="0"/>
                <a:cs typeface="Tahoma" pitchFamily="34" charset="0"/>
              </a:rPr>
              <a:t>irtual </a:t>
            </a:r>
            <a:r>
              <a:rPr lang="en-US" sz="4400" b="1" dirty="0" smtClean="0">
                <a:solidFill>
                  <a:srgbClr val="FF0000"/>
                </a:solidFill>
                <a:latin typeface="Tahoma" pitchFamily="34" charset="0"/>
                <a:ea typeface="Tahoma" pitchFamily="34" charset="0"/>
                <a:cs typeface="Tahoma" pitchFamily="34" charset="0"/>
              </a:rPr>
              <a:t>T</a:t>
            </a:r>
            <a:r>
              <a:rPr lang="en-US" sz="4400" b="1" dirty="0" smtClean="0">
                <a:latin typeface="Tahoma" pitchFamily="34" charset="0"/>
                <a:ea typeface="Tahoma" pitchFamily="34" charset="0"/>
                <a:cs typeface="Tahoma" pitchFamily="34" charset="0"/>
              </a:rPr>
              <a:t>ornados</a:t>
            </a:r>
          </a:p>
          <a:p>
            <a:pPr marL="0" indent="0" algn="ctr">
              <a:buNone/>
            </a:pPr>
            <a:r>
              <a:rPr lang="en-US" sz="4400" b="1" dirty="0" smtClean="0">
                <a:latin typeface="Tahoma" pitchFamily="34" charset="0"/>
                <a:ea typeface="Tahoma" pitchFamily="34" charset="0"/>
                <a:cs typeface="Tahoma" pitchFamily="34" charset="0"/>
              </a:rPr>
              <a:t>whirling people, opportunities, resources, ideas, clients, &amp; partnerships in  productive directions</a:t>
            </a:r>
          </a:p>
          <a:p>
            <a:pPr marL="0" indent="0">
              <a:buNone/>
            </a:pPr>
            <a:endParaRPr lang="en-US" sz="4400" b="1" dirty="0">
              <a:solidFill>
                <a:srgbClr val="0000FF"/>
              </a:solidFill>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800" y="304800"/>
            <a:ext cx="6773333" cy="2884868"/>
          </a:xfrm>
          <a:prstGeom prst="rect">
            <a:avLst/>
          </a:prstGeom>
        </p:spPr>
      </p:pic>
    </p:spTree>
    <p:extLst>
      <p:ext uri="{BB962C8B-B14F-4D97-AF65-F5344CB8AC3E}">
        <p14:creationId xmlns:p14="http://schemas.microsoft.com/office/powerpoint/2010/main" val="784908193"/>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92500"/>
          </a:bodyPr>
          <a:lstStyle/>
          <a:p>
            <a:pPr marL="0" indent="0" algn="ctr">
              <a:buNone/>
            </a:pPr>
            <a:r>
              <a:rPr lang="en-US" sz="5400" b="1" dirty="0" smtClean="0">
                <a:solidFill>
                  <a:srgbClr val="FF0000"/>
                </a:solidFill>
                <a:latin typeface="Tahoma" pitchFamily="34" charset="0"/>
                <a:ea typeface="Tahoma" pitchFamily="34" charset="0"/>
                <a:cs typeface="Tahoma" pitchFamily="34" charset="0"/>
              </a:rPr>
              <a:t>VT TECH</a:t>
            </a:r>
          </a:p>
          <a:p>
            <a:pPr marL="0" indent="0">
              <a:buNone/>
            </a:pPr>
            <a:r>
              <a:rPr lang="en-US" sz="6600" b="1" dirty="0" smtClean="0">
                <a:solidFill>
                  <a:srgbClr val="0033CC"/>
                </a:solidFill>
              </a:rPr>
              <a:t>A</a:t>
            </a:r>
            <a:r>
              <a:rPr lang="en-US" sz="6000" b="1" dirty="0" smtClean="0"/>
              <a:t>vatars  </a:t>
            </a:r>
            <a:r>
              <a:rPr lang="en-US" sz="6600" b="1" dirty="0" smtClean="0">
                <a:solidFill>
                  <a:srgbClr val="0033CC"/>
                </a:solidFill>
              </a:rPr>
              <a:t>C</a:t>
            </a:r>
            <a:r>
              <a:rPr lang="en-US" sz="6000" b="1" dirty="0" smtClean="0"/>
              <a:t>hat rooms </a:t>
            </a:r>
            <a:r>
              <a:rPr lang="en-US" sz="6000" dirty="0"/>
              <a:t> </a:t>
            </a:r>
            <a:r>
              <a:rPr lang="en-US" sz="6600" b="1" dirty="0" smtClean="0">
                <a:solidFill>
                  <a:srgbClr val="0033CC"/>
                </a:solidFill>
              </a:rPr>
              <a:t>C</a:t>
            </a:r>
            <a:r>
              <a:rPr lang="en-US" sz="6000" b="1" dirty="0" smtClean="0"/>
              <a:t>onference calls</a:t>
            </a:r>
            <a:r>
              <a:rPr lang="en-US" sz="6000" dirty="0" smtClean="0"/>
              <a:t>  </a:t>
            </a:r>
            <a:r>
              <a:rPr lang="en-US" sz="6600" b="1" dirty="0" smtClean="0">
                <a:solidFill>
                  <a:srgbClr val="00CC00"/>
                </a:solidFill>
              </a:rPr>
              <a:t>C</a:t>
            </a:r>
            <a:r>
              <a:rPr lang="en-US" sz="6000" b="1" dirty="0" smtClean="0"/>
              <a:t>yber-personalities  </a:t>
            </a:r>
            <a:r>
              <a:rPr lang="en-US" sz="6000" dirty="0" smtClean="0"/>
              <a:t>  </a:t>
            </a:r>
            <a:r>
              <a:rPr lang="en-US" sz="6600" b="1" dirty="0" smtClean="0">
                <a:solidFill>
                  <a:srgbClr val="00CC00"/>
                </a:solidFill>
              </a:rPr>
              <a:t>D</a:t>
            </a:r>
            <a:r>
              <a:rPr lang="en-US" sz="6000" b="1" dirty="0" smtClean="0"/>
              <a:t>esktop sharing</a:t>
            </a:r>
            <a:r>
              <a:rPr lang="en-US" sz="6000" dirty="0"/>
              <a:t> </a:t>
            </a:r>
            <a:r>
              <a:rPr lang="en-US" sz="6600" b="1" dirty="0" smtClean="0">
                <a:solidFill>
                  <a:srgbClr val="7030A0"/>
                </a:solidFill>
              </a:rPr>
              <a:t>D</a:t>
            </a:r>
            <a:r>
              <a:rPr lang="en-US" sz="6000" b="1" dirty="0" smtClean="0"/>
              <a:t>iscussion boards</a:t>
            </a:r>
            <a:r>
              <a:rPr lang="en-US" sz="6000" dirty="0"/>
              <a:t> </a:t>
            </a:r>
            <a:r>
              <a:rPr lang="en-US" sz="6000" dirty="0" smtClean="0"/>
              <a:t>   </a:t>
            </a:r>
            <a:r>
              <a:rPr lang="en-US" sz="6500" b="1" dirty="0" smtClean="0">
                <a:solidFill>
                  <a:srgbClr val="A50021"/>
                </a:solidFill>
              </a:rPr>
              <a:t>E</a:t>
            </a:r>
            <a:r>
              <a:rPr lang="en-US" sz="6000" b="1" dirty="0" smtClean="0"/>
              <a:t>mailing     </a:t>
            </a:r>
            <a:r>
              <a:rPr lang="en-US" sz="6500" b="1" dirty="0" smtClean="0">
                <a:solidFill>
                  <a:srgbClr val="663300"/>
                </a:solidFill>
              </a:rPr>
              <a:t>F</a:t>
            </a:r>
            <a:r>
              <a:rPr lang="en-US" sz="6000" b="1" dirty="0" smtClean="0"/>
              <a:t>axing</a:t>
            </a:r>
            <a:r>
              <a:rPr lang="en-US" sz="6000" dirty="0" smtClean="0"/>
              <a:t> </a:t>
            </a:r>
            <a:r>
              <a:rPr lang="en-US" sz="6500" b="1" dirty="0" smtClean="0">
                <a:solidFill>
                  <a:srgbClr val="996600"/>
                </a:solidFill>
              </a:rPr>
              <a:t>N</a:t>
            </a:r>
            <a:r>
              <a:rPr lang="en-US" sz="6000" b="1" dirty="0" smtClean="0"/>
              <a:t>etiquette</a:t>
            </a:r>
            <a:r>
              <a:rPr lang="en-US" sz="6000" dirty="0" smtClean="0"/>
              <a:t>   </a:t>
            </a:r>
            <a:r>
              <a:rPr lang="en-US" sz="6500" b="1" dirty="0" smtClean="0">
                <a:solidFill>
                  <a:srgbClr val="7030A0"/>
                </a:solidFill>
              </a:rPr>
              <a:t>P</a:t>
            </a:r>
            <a:r>
              <a:rPr lang="en-US" sz="6000" b="1" dirty="0" smtClean="0"/>
              <a:t>odcasts</a:t>
            </a:r>
            <a:r>
              <a:rPr lang="en-US" sz="6000" dirty="0" smtClean="0"/>
              <a:t>   </a:t>
            </a:r>
            <a:r>
              <a:rPr lang="en-US" sz="6000" b="1" dirty="0" smtClean="0">
                <a:solidFill>
                  <a:srgbClr val="FF9900"/>
                </a:solidFill>
              </a:rPr>
              <a:t>T</a:t>
            </a:r>
            <a:r>
              <a:rPr lang="en-US" sz="6000" b="1" dirty="0" smtClean="0"/>
              <a:t>eam </a:t>
            </a:r>
            <a:r>
              <a:rPr lang="en-US" sz="6000" b="1" dirty="0"/>
              <a:t>portfolios </a:t>
            </a:r>
            <a:r>
              <a:rPr lang="en-US" sz="6500" b="1" dirty="0" smtClean="0">
                <a:solidFill>
                  <a:srgbClr val="CC00CC"/>
                </a:solidFill>
              </a:rPr>
              <a:t>T</a:t>
            </a:r>
            <a:r>
              <a:rPr lang="en-US" sz="6000" b="1" dirty="0" smtClean="0"/>
              <a:t>elecommuting</a:t>
            </a:r>
            <a:r>
              <a:rPr lang="en-US" sz="6000" dirty="0" smtClean="0"/>
              <a:t>       </a:t>
            </a:r>
            <a:r>
              <a:rPr lang="en-US" sz="6000" b="1" dirty="0" smtClean="0">
                <a:solidFill>
                  <a:srgbClr val="009999"/>
                </a:solidFill>
              </a:rPr>
              <a:t>T</a:t>
            </a:r>
            <a:r>
              <a:rPr lang="en-US" sz="6000" b="1" dirty="0" smtClean="0"/>
              <a:t>eleconferencing                        </a:t>
            </a:r>
            <a:r>
              <a:rPr lang="en-US" sz="6000" b="1" dirty="0" smtClean="0">
                <a:solidFill>
                  <a:srgbClr val="009999"/>
                </a:solidFill>
              </a:rPr>
              <a:t>T</a:t>
            </a:r>
            <a:r>
              <a:rPr lang="en-US" sz="6000" b="1" dirty="0" smtClean="0"/>
              <a:t>exting</a:t>
            </a:r>
            <a:r>
              <a:rPr lang="en-US" sz="6000" dirty="0" smtClean="0"/>
              <a:t>            </a:t>
            </a:r>
            <a:r>
              <a:rPr lang="en-US" sz="6500" b="1" dirty="0" smtClean="0">
                <a:solidFill>
                  <a:srgbClr val="FF0000"/>
                </a:solidFill>
              </a:rPr>
              <a:t>V</a:t>
            </a:r>
            <a:r>
              <a:rPr lang="en-US" sz="6000" b="1" dirty="0" smtClean="0"/>
              <a:t>irtual hoteling</a:t>
            </a:r>
            <a:r>
              <a:rPr lang="en-US" sz="6000" dirty="0"/>
              <a:t> </a:t>
            </a:r>
            <a:r>
              <a:rPr lang="en-US" sz="6000" dirty="0" smtClean="0"/>
              <a:t>   </a:t>
            </a:r>
          </a:p>
          <a:p>
            <a:pPr marL="0" indent="0">
              <a:buNone/>
            </a:pPr>
            <a:r>
              <a:rPr lang="en-US" sz="6500" b="1" dirty="0" smtClean="0">
                <a:solidFill>
                  <a:srgbClr val="7030A0"/>
                </a:solidFill>
              </a:rPr>
              <a:t>V</a:t>
            </a:r>
            <a:r>
              <a:rPr lang="en-US" sz="6000" b="1" dirty="0" smtClean="0"/>
              <a:t>irtual </a:t>
            </a:r>
            <a:r>
              <a:rPr lang="en-US" sz="6000" b="1" dirty="0"/>
              <a:t>work </a:t>
            </a:r>
            <a:r>
              <a:rPr lang="en-US" sz="6000" b="1" dirty="0" smtClean="0"/>
              <a:t>spaces</a:t>
            </a:r>
            <a:r>
              <a:rPr lang="en-US" sz="6000" dirty="0"/>
              <a:t> </a:t>
            </a:r>
            <a:r>
              <a:rPr lang="en-US" sz="6000" dirty="0" smtClean="0"/>
              <a:t>      </a:t>
            </a:r>
            <a:r>
              <a:rPr lang="en-US" sz="6500" b="1" dirty="0" smtClean="0">
                <a:solidFill>
                  <a:srgbClr val="00CCFF"/>
                </a:solidFill>
              </a:rPr>
              <a:t>W</a:t>
            </a:r>
            <a:r>
              <a:rPr lang="en-US" sz="6000" b="1" dirty="0" smtClean="0"/>
              <a:t>hiteboards</a:t>
            </a:r>
            <a:endParaRPr lang="en-US" sz="6000" dirty="0"/>
          </a:p>
          <a:p>
            <a:pPr marL="0" indent="0">
              <a:buNone/>
            </a:pPr>
            <a:endParaRPr lang="en-US" sz="4800" b="1" dirty="0" smtClean="0">
              <a:latin typeface="Tahoma" pitchFamily="34" charset="0"/>
              <a:ea typeface="Tahoma" pitchFamily="34" charset="0"/>
              <a:cs typeface="Tahoma" pitchFamily="34" charset="0"/>
            </a:endParaRPr>
          </a:p>
          <a:p>
            <a:pPr marL="0" indent="0">
              <a:buNone/>
            </a:pPr>
            <a:endParaRPr lang="en-US" sz="6300" b="1" dirty="0">
              <a:latin typeface="Tahoma" pitchFamily="34" charset="0"/>
              <a:ea typeface="Tahoma" pitchFamily="34" charset="0"/>
              <a:cs typeface="Tahoma" pitchFamily="34" charset="0"/>
            </a:endParaRPr>
          </a:p>
          <a:p>
            <a:pPr marL="0" indent="0">
              <a:buNone/>
            </a:pPr>
            <a:endParaRPr lang="en-US" sz="5400" b="1" dirty="0" smtClean="0">
              <a:solidFill>
                <a:srgbClr val="FF0000"/>
              </a:solidFill>
              <a:latin typeface="Tahoma" pitchFamily="34" charset="0"/>
              <a:ea typeface="Tahoma" pitchFamily="34" charset="0"/>
              <a:cs typeface="Tahoma" pitchFamily="34" charset="0"/>
            </a:endParaRPr>
          </a:p>
          <a:p>
            <a:pPr marL="0" indent="0">
              <a:buNone/>
            </a:pPr>
            <a:endParaRPr lang="en-US" sz="6600" b="1" dirty="0" smtClean="0">
              <a:latin typeface="Tahoma" pitchFamily="34" charset="0"/>
              <a:ea typeface="Tahoma" pitchFamily="34" charset="0"/>
              <a:cs typeface="Tahoma" pitchFamily="34" charset="0"/>
            </a:endParaRPr>
          </a:p>
          <a:p>
            <a:pPr marL="0" indent="0">
              <a:buNone/>
            </a:pPr>
            <a:endParaRPr lang="en-US" sz="8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62608312"/>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rmAutofit fontScale="85000" lnSpcReduction="10000"/>
          </a:bodyPr>
          <a:lstStyle/>
          <a:p>
            <a:pPr marL="0" indent="0" algn="ctr">
              <a:buNone/>
            </a:pPr>
            <a:r>
              <a:rPr lang="en-US" sz="5800" b="1" dirty="0" smtClean="0">
                <a:solidFill>
                  <a:srgbClr val="FF0000"/>
                </a:solidFill>
                <a:latin typeface="Tahoma" pitchFamily="34" charset="0"/>
                <a:ea typeface="Tahoma" pitchFamily="34" charset="0"/>
                <a:cs typeface="Tahoma" pitchFamily="34" charset="0"/>
              </a:rPr>
              <a:t>VT CAREER ELECTRICITY</a:t>
            </a:r>
          </a:p>
          <a:p>
            <a:pPr>
              <a:buFont typeface="Wingdings" panose="05000000000000000000" pitchFamily="2" charset="2"/>
              <a:buChar char="q"/>
            </a:pPr>
            <a:r>
              <a:rPr lang="en-US" sz="5600" b="1" dirty="0" smtClean="0">
                <a:solidFill>
                  <a:srgbClr val="0033CC"/>
                </a:solidFill>
                <a:latin typeface="Tahoma" pitchFamily="34" charset="0"/>
                <a:ea typeface="Tahoma" pitchFamily="34" charset="0"/>
                <a:cs typeface="Tahoma" pitchFamily="34" charset="0"/>
              </a:rPr>
              <a:t>Geographical expansion of your pro network &amp; globalization opportunities</a:t>
            </a:r>
          </a:p>
          <a:p>
            <a:pPr>
              <a:buFont typeface="Wingdings" panose="05000000000000000000" pitchFamily="2" charset="2"/>
              <a:buChar char="q"/>
            </a:pPr>
            <a:r>
              <a:rPr lang="en-US" sz="5600" b="1" dirty="0" smtClean="0">
                <a:solidFill>
                  <a:srgbClr val="009900"/>
                </a:solidFill>
                <a:latin typeface="Tahoma" pitchFamily="34" charset="0"/>
                <a:ea typeface="Tahoma" pitchFamily="34" charset="0"/>
                <a:cs typeface="Tahoma" pitchFamily="34" charset="0"/>
              </a:rPr>
              <a:t>Digital </a:t>
            </a:r>
            <a:r>
              <a:rPr lang="en-US" sz="5600" b="1" dirty="0" err="1" smtClean="0">
                <a:solidFill>
                  <a:srgbClr val="009900"/>
                </a:solidFill>
                <a:latin typeface="Tahoma" pitchFamily="34" charset="0"/>
                <a:ea typeface="Tahoma" pitchFamily="34" charset="0"/>
                <a:cs typeface="Tahoma" pitchFamily="34" charset="0"/>
              </a:rPr>
              <a:t>leadingfollowingmanaging</a:t>
            </a:r>
            <a:endParaRPr lang="en-US" sz="5600" b="1" dirty="0" smtClean="0">
              <a:solidFill>
                <a:srgbClr val="0099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600" b="1" dirty="0" smtClean="0">
                <a:solidFill>
                  <a:srgbClr val="CC0066"/>
                </a:solidFill>
                <a:latin typeface="Tahoma" pitchFamily="34" charset="0"/>
                <a:ea typeface="Tahoma" pitchFamily="34" charset="0"/>
                <a:cs typeface="Tahoma" pitchFamily="34" charset="0"/>
              </a:rPr>
              <a:t>Flextime, flexplace unisex work</a:t>
            </a:r>
          </a:p>
          <a:p>
            <a:pPr>
              <a:buFont typeface="Wingdings" panose="05000000000000000000" pitchFamily="2" charset="2"/>
              <a:buChar char="q"/>
            </a:pPr>
            <a:r>
              <a:rPr lang="en-US" sz="5600" b="1" dirty="0" smtClean="0">
                <a:solidFill>
                  <a:srgbClr val="7030A0"/>
                </a:solidFill>
                <a:latin typeface="Tahoma" pitchFamily="34" charset="0"/>
                <a:ea typeface="Tahoma" pitchFamily="34" charset="0"/>
                <a:cs typeface="Tahoma" pitchFamily="34" charset="0"/>
              </a:rPr>
              <a:t>Building competence in international business &amp; culturally diverse business practices</a:t>
            </a:r>
          </a:p>
          <a:p>
            <a:pPr>
              <a:buFont typeface="Wingdings" panose="05000000000000000000" pitchFamily="2" charset="2"/>
              <a:buChar char="q"/>
            </a:pPr>
            <a:r>
              <a:rPr lang="en-US" sz="5200" b="1" dirty="0" smtClean="0">
                <a:solidFill>
                  <a:srgbClr val="A50021"/>
                </a:solidFill>
                <a:latin typeface="Tahoma" pitchFamily="34" charset="0"/>
                <a:ea typeface="Tahoma" pitchFamily="34" charset="0"/>
                <a:cs typeface="Tahoma" pitchFamily="34" charset="0"/>
              </a:rPr>
              <a:t>Career-expanding travel opportunities</a:t>
            </a:r>
          </a:p>
          <a:p>
            <a:pPr marL="0" indent="0">
              <a:buNone/>
            </a:pPr>
            <a:endParaRPr lang="en-US" sz="6300" b="1" dirty="0">
              <a:latin typeface="Tahoma" pitchFamily="34" charset="0"/>
              <a:ea typeface="Tahoma" pitchFamily="34" charset="0"/>
              <a:cs typeface="Tahoma" pitchFamily="34" charset="0"/>
            </a:endParaRPr>
          </a:p>
          <a:p>
            <a:pPr marL="0" indent="0">
              <a:buNone/>
            </a:pPr>
            <a:endParaRPr lang="en-US" sz="5400" b="1" dirty="0" smtClean="0">
              <a:solidFill>
                <a:srgbClr val="FF0000"/>
              </a:solidFill>
              <a:latin typeface="Tahoma" pitchFamily="34" charset="0"/>
              <a:ea typeface="Tahoma" pitchFamily="34" charset="0"/>
              <a:cs typeface="Tahoma" pitchFamily="34" charset="0"/>
            </a:endParaRPr>
          </a:p>
          <a:p>
            <a:pPr marL="0" indent="0">
              <a:buNone/>
            </a:pPr>
            <a:endParaRPr lang="en-US" sz="6600" b="1" dirty="0" smtClean="0">
              <a:latin typeface="Tahoma" pitchFamily="34" charset="0"/>
              <a:ea typeface="Tahoma" pitchFamily="34" charset="0"/>
              <a:cs typeface="Tahoma" pitchFamily="34" charset="0"/>
            </a:endParaRPr>
          </a:p>
          <a:p>
            <a:pPr marL="0" indent="0">
              <a:buNone/>
            </a:pPr>
            <a:endParaRPr lang="en-US" sz="8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23430318"/>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#42 </a:t>
            </a:r>
            <a:r>
              <a:rPr lang="en-US" sz="9600" b="1" dirty="0">
                <a:latin typeface="Tahoma" panose="020B0604030504040204" pitchFamily="34" charset="0"/>
                <a:ea typeface="Tahoma" panose="020B0604030504040204" pitchFamily="34" charset="0"/>
                <a:cs typeface="Tahoma" panose="020B0604030504040204" pitchFamily="34" charset="0"/>
              </a:rPr>
              <a:t>WAVELENGTHS </a:t>
            </a:r>
            <a:r>
              <a:rPr lang="en-US" sz="9600" b="1" dirty="0" smtClean="0">
                <a:latin typeface="Tahoma" panose="020B0604030504040204" pitchFamily="34" charset="0"/>
                <a:ea typeface="Tahoma" panose="020B0604030504040204" pitchFamily="34" charset="0"/>
                <a:cs typeface="Tahoma" panose="020B0604030504040204" pitchFamily="34" charset="0"/>
              </a:rPr>
              <a:t>&amp; ENCOUNTERS,</a:t>
            </a:r>
          </a:p>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ORG</a:t>
            </a:r>
          </a:p>
        </p:txBody>
      </p:sp>
    </p:spTree>
    <p:extLst>
      <p:ext uri="{BB962C8B-B14F-4D97-AF65-F5344CB8AC3E}">
        <p14:creationId xmlns:p14="http://schemas.microsoft.com/office/powerpoint/2010/main" val="163792307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959389" cy="6858000"/>
          </a:xfrm>
        </p:spPr>
        <p:txBody>
          <a:bodyPr>
            <a:noAutofit/>
          </a:bodyPr>
          <a:lstStyle/>
          <a:p>
            <a:pPr marL="0" indent="0" algn="ctr">
              <a:buNone/>
            </a:pPr>
            <a:endParaRPr lang="en-US" sz="5400" b="1" dirty="0" smtClean="0">
              <a:latin typeface="Tahoma" pitchFamily="34" charset="0"/>
              <a:ea typeface="Tahoma" pitchFamily="34" charset="0"/>
              <a:cs typeface="Tahoma" pitchFamily="34" charset="0"/>
            </a:endParaRPr>
          </a:p>
          <a:p>
            <a:pPr marL="0" indent="0" algn="ctr">
              <a:buNone/>
            </a:pPr>
            <a:r>
              <a:rPr lang="en-US" sz="5400" b="1" dirty="0" smtClean="0">
                <a:latin typeface="Tahoma" pitchFamily="34" charset="0"/>
                <a:ea typeface="Tahoma" pitchFamily="34" charset="0"/>
                <a:cs typeface="Tahoma" pitchFamily="34" charset="0"/>
              </a:rPr>
              <a:t>Are org members more tuned in to </a:t>
            </a:r>
            <a:r>
              <a:rPr lang="en-US" sz="6600" b="1" dirty="0" smtClean="0">
                <a:solidFill>
                  <a:srgbClr val="0000FF"/>
                </a:solidFill>
                <a:latin typeface="Showcard Gothic" panose="04020904020102020604" pitchFamily="82" charset="0"/>
                <a:ea typeface="Tahoma" pitchFamily="34" charset="0"/>
                <a:cs typeface="Tahoma" pitchFamily="34" charset="0"/>
              </a:rPr>
              <a:t>W.O.R.K.</a:t>
            </a:r>
            <a:r>
              <a:rPr lang="en-US" sz="5400" b="1" dirty="0">
                <a:solidFill>
                  <a:srgbClr val="0000FF"/>
                </a:solidFill>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radio or their </a:t>
            </a:r>
            <a:r>
              <a:rPr lang="en-US" sz="5400" b="1" dirty="0">
                <a:latin typeface="Tahoma" panose="020B0604030504040204" pitchFamily="34" charset="0"/>
                <a:ea typeface="Tahoma" panose="020B0604030504040204" pitchFamily="34" charset="0"/>
                <a:cs typeface="Tahoma" panose="020B0604030504040204" pitchFamily="34" charset="0"/>
              </a:rPr>
              <a:t>cell phone</a:t>
            </a:r>
            <a:r>
              <a:rPr lang="en-US" sz="6000" b="1" dirty="0">
                <a:latin typeface="Tahoma" panose="020B0604030504040204" pitchFamily="34" charset="0"/>
                <a:ea typeface="Tahoma" panose="020B0604030504040204" pitchFamily="34" charset="0"/>
                <a:cs typeface="Tahoma" panose="020B0604030504040204" pitchFamily="34" charset="0"/>
              </a:rPr>
              <a:t>, </a:t>
            </a:r>
            <a:r>
              <a:rPr lang="en-US" sz="5400" b="1" dirty="0">
                <a:latin typeface="Tahoma" panose="020B0604030504040204" pitchFamily="34" charset="0"/>
                <a:ea typeface="Tahoma" panose="020B0604030504040204" pitchFamily="34" charset="0"/>
                <a:cs typeface="Tahoma" panose="020B0604030504040204" pitchFamily="34" charset="0"/>
              </a:rPr>
              <a:t>gossip, </a:t>
            </a:r>
            <a:r>
              <a:rPr lang="en-US" sz="5400" b="1" dirty="0" smtClean="0">
                <a:latin typeface="Tahoma" panose="020B0604030504040204" pitchFamily="34" charset="0"/>
                <a:ea typeface="Tahoma" panose="020B0604030504040204" pitchFamily="34" charset="0"/>
                <a:cs typeface="Tahoma" panose="020B0604030504040204" pitchFamily="34" charset="0"/>
              </a:rPr>
              <a:t>&amp; social media?</a:t>
            </a:r>
            <a:endParaRPr lang="en-US" sz="5400"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48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3885" y="4066674"/>
            <a:ext cx="2027334" cy="277424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024" y="3788910"/>
            <a:ext cx="3052011" cy="305201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6503" y="4482369"/>
            <a:ext cx="3048000" cy="200215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9043" y="4705897"/>
            <a:ext cx="3725761" cy="1555101"/>
          </a:xfrm>
          <a:prstGeom prst="rect">
            <a:avLst/>
          </a:prstGeom>
        </p:spPr>
      </p:pic>
    </p:spTree>
    <p:extLst>
      <p:ext uri="{BB962C8B-B14F-4D97-AF65-F5344CB8AC3E}">
        <p14:creationId xmlns:p14="http://schemas.microsoft.com/office/powerpoint/2010/main" val="3611325322"/>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Where employees </a:t>
            </a: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encounter their organization physically &amp;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psychologically</a:t>
            </a:r>
            <a:endPar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3600" b="1" dirty="0">
              <a:latin typeface="Tahoma" panose="020B0604030504040204" pitchFamily="34" charset="0"/>
              <a:ea typeface="Tahoma" panose="020B0604030504040204" pitchFamily="34" charset="0"/>
              <a:cs typeface="Tahoma" panose="020B0604030504040204" pitchFamily="34" charset="0"/>
            </a:endParaRPr>
          </a:p>
          <a:p>
            <a:endParaRPr lang="en-US" sz="36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3600" b="1" dirty="0">
              <a:latin typeface="Tahoma" panose="020B0604030504040204" pitchFamily="34" charset="0"/>
              <a:ea typeface="Tahoma" panose="020B0604030504040204" pitchFamily="34" charset="0"/>
              <a:cs typeface="Tahoma" panose="020B0604030504040204" pitchFamily="34" charset="0"/>
            </a:endParaRPr>
          </a:p>
          <a:p>
            <a:endParaRPr lang="en-US" sz="36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2" name="Right Arrow 1"/>
          <p:cNvSpPr/>
          <p:nvPr/>
        </p:nvSpPr>
        <p:spPr>
          <a:xfrm>
            <a:off x="10214654" y="3721347"/>
            <a:ext cx="1699439" cy="7258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497" y="2111323"/>
            <a:ext cx="7715250" cy="4343400"/>
          </a:xfrm>
          <a:prstGeom prst="rect">
            <a:avLst/>
          </a:prstGeom>
        </p:spPr>
      </p:pic>
    </p:spTree>
    <p:extLst>
      <p:ext uri="{BB962C8B-B14F-4D97-AF65-F5344CB8AC3E}">
        <p14:creationId xmlns:p14="http://schemas.microsoft.com/office/powerpoint/2010/main" val="4181281049"/>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490447"/>
          </a:xfrm>
        </p:spPr>
        <p:txBody>
          <a:bodyPr rtlCol="0">
            <a:normAutofit lnSpcReduction="10000"/>
          </a:bodyPr>
          <a:lstStyle/>
          <a:p>
            <a:pPr marL="0" indent="0" algn="ctr">
              <a:buNone/>
              <a:defRPr/>
            </a:pPr>
            <a:r>
              <a:rPr lang="en-US" sz="5400" b="1" dirty="0">
                <a:solidFill>
                  <a:srgbClr val="FF0000"/>
                </a:solidFill>
                <a:latin typeface="Tahoma" pitchFamily="34" charset="0"/>
                <a:cs typeface="Tahoma" pitchFamily="34" charset="0"/>
              </a:rPr>
              <a:t>J</a:t>
            </a:r>
            <a:r>
              <a:rPr lang="en-US" sz="5400" b="1" dirty="0" smtClean="0">
                <a:solidFill>
                  <a:srgbClr val="FF0000"/>
                </a:solidFill>
                <a:latin typeface="Tahoma" pitchFamily="34" charset="0"/>
                <a:cs typeface="Tahoma" pitchFamily="34" charset="0"/>
              </a:rPr>
              <a:t>ob descriptions </a:t>
            </a:r>
            <a:r>
              <a:rPr lang="en-US" sz="5400" b="1" dirty="0">
                <a:solidFill>
                  <a:srgbClr val="A50021"/>
                </a:solidFill>
                <a:latin typeface="Tahoma" pitchFamily="34" charset="0"/>
                <a:cs typeface="Tahoma" pitchFamily="34" charset="0"/>
              </a:rPr>
              <a:t>Org mission</a:t>
            </a:r>
            <a:r>
              <a:rPr lang="en-US" sz="5400" b="1" dirty="0" smtClean="0">
                <a:solidFill>
                  <a:srgbClr val="FF0000"/>
                </a:solidFill>
                <a:latin typeface="Tahoma" pitchFamily="34" charset="0"/>
                <a:cs typeface="Tahoma" pitchFamily="34" charset="0"/>
              </a:rPr>
              <a:t>  </a:t>
            </a:r>
          </a:p>
          <a:p>
            <a:pPr marL="0" indent="0" algn="ctr">
              <a:buNone/>
              <a:defRPr/>
            </a:pPr>
            <a:r>
              <a:rPr lang="en-US" sz="5400" b="1" dirty="0" smtClean="0">
                <a:solidFill>
                  <a:srgbClr val="00B050"/>
                </a:solidFill>
                <a:latin typeface="Tahoma" pitchFamily="34" charset="0"/>
                <a:cs typeface="Tahoma" pitchFamily="34" charset="0"/>
              </a:rPr>
              <a:t>Co-workers    </a:t>
            </a:r>
            <a:r>
              <a:rPr lang="en-US" sz="5400" b="1" dirty="0" smtClean="0">
                <a:solidFill>
                  <a:srgbClr val="0000FF"/>
                </a:solidFill>
                <a:latin typeface="Tahoma" pitchFamily="34" charset="0"/>
                <a:cs typeface="Tahoma" pitchFamily="34" charset="0"/>
              </a:rPr>
              <a:t>Bosses   </a:t>
            </a:r>
            <a:r>
              <a:rPr lang="en-US" sz="5400" b="1" dirty="0" smtClean="0">
                <a:solidFill>
                  <a:srgbClr val="800080"/>
                </a:solidFill>
                <a:latin typeface="Tahoma" pitchFamily="34" charset="0"/>
                <a:cs typeface="Tahoma" pitchFamily="34" charset="0"/>
              </a:rPr>
              <a:t>Clients</a:t>
            </a:r>
            <a:r>
              <a:rPr lang="en-US" sz="5400" b="1" dirty="0">
                <a:solidFill>
                  <a:schemeClr val="accent2"/>
                </a:solidFill>
                <a:latin typeface="Tahoma" pitchFamily="34" charset="0"/>
                <a:cs typeface="Tahoma" pitchFamily="34" charset="0"/>
              </a:rPr>
              <a:t> </a:t>
            </a:r>
            <a:r>
              <a:rPr lang="en-US" sz="5400" b="1" dirty="0" smtClean="0">
                <a:solidFill>
                  <a:schemeClr val="accent2"/>
                </a:solidFill>
                <a:latin typeface="Tahoma" pitchFamily="34" charset="0"/>
                <a:cs typeface="Tahoma" pitchFamily="34" charset="0"/>
              </a:rPr>
              <a:t> </a:t>
            </a:r>
            <a:r>
              <a:rPr lang="en-US" sz="5400" b="1" dirty="0" smtClean="0">
                <a:solidFill>
                  <a:schemeClr val="accent4">
                    <a:lumMod val="75000"/>
                  </a:schemeClr>
                </a:solidFill>
                <a:latin typeface="Tahoma" pitchFamily="34" charset="0"/>
                <a:cs typeface="Tahoma" pitchFamily="34" charset="0"/>
              </a:rPr>
              <a:t>Meetings </a:t>
            </a:r>
            <a:r>
              <a:rPr lang="en-US" sz="5400" b="1" dirty="0" smtClean="0">
                <a:solidFill>
                  <a:schemeClr val="accent2"/>
                </a:solidFill>
                <a:latin typeface="Tahoma" pitchFamily="34" charset="0"/>
                <a:cs typeface="Tahoma" pitchFamily="34" charset="0"/>
              </a:rPr>
              <a:t>Compensation</a:t>
            </a:r>
          </a:p>
          <a:p>
            <a:pPr marL="0" indent="0" algn="ctr">
              <a:buNone/>
              <a:defRPr/>
            </a:pPr>
            <a:r>
              <a:rPr lang="en-US" sz="5400" b="1" dirty="0" smtClean="0">
                <a:solidFill>
                  <a:srgbClr val="008000"/>
                </a:solidFill>
                <a:latin typeface="Tahoma" pitchFamily="34" charset="0"/>
                <a:cs typeface="Tahoma" pitchFamily="34" charset="0"/>
              </a:rPr>
              <a:t>Office facilities</a:t>
            </a:r>
            <a:endParaRPr lang="en-US" sz="5400" b="1" dirty="0" smtClean="0">
              <a:solidFill>
                <a:srgbClr val="A50021"/>
              </a:solidFill>
              <a:latin typeface="Tahoma" pitchFamily="34" charset="0"/>
              <a:cs typeface="Tahoma" pitchFamily="34" charset="0"/>
            </a:endParaRPr>
          </a:p>
          <a:p>
            <a:pPr marL="0" indent="0" algn="ctr">
              <a:buNone/>
              <a:defRPr/>
            </a:pPr>
            <a:r>
              <a:rPr lang="en-US" sz="5400" b="1" dirty="0" smtClean="0">
                <a:solidFill>
                  <a:srgbClr val="D60093"/>
                </a:solidFill>
                <a:latin typeface="Tahoma" pitchFamily="34" charset="0"/>
                <a:cs typeface="Tahoma" pitchFamily="34" charset="0"/>
              </a:rPr>
              <a:t>Org dramas</a:t>
            </a:r>
          </a:p>
          <a:p>
            <a:pPr marL="0" indent="0" algn="ctr">
              <a:buNone/>
              <a:defRPr/>
            </a:pPr>
            <a:r>
              <a:rPr lang="en-US" sz="5400" b="1" dirty="0" smtClean="0">
                <a:latin typeface="Tahoma" pitchFamily="34" charset="0"/>
                <a:cs typeface="Tahoma" pitchFamily="34" charset="0"/>
              </a:rPr>
              <a:t>Competitors   </a:t>
            </a:r>
            <a:r>
              <a:rPr lang="en-US" sz="5400" b="1" dirty="0" smtClean="0">
                <a:solidFill>
                  <a:srgbClr val="009999"/>
                </a:solidFill>
                <a:latin typeface="Tahoma" pitchFamily="34" charset="0"/>
                <a:cs typeface="Tahoma" pitchFamily="34" charset="0"/>
              </a:rPr>
              <a:t>Technology  </a:t>
            </a:r>
            <a:r>
              <a:rPr lang="en-US" sz="5400" b="1" dirty="0" smtClean="0">
                <a:latin typeface="Tahoma" pitchFamily="34" charset="0"/>
                <a:cs typeface="Tahoma" pitchFamily="34" charset="0"/>
              </a:rPr>
              <a:t> </a:t>
            </a:r>
          </a:p>
          <a:p>
            <a:pPr marL="0" indent="0" algn="ctr">
              <a:buNone/>
              <a:defRPr/>
            </a:pPr>
            <a:r>
              <a:rPr lang="en-US" sz="5400" b="1" dirty="0" smtClean="0">
                <a:solidFill>
                  <a:srgbClr val="FF3399"/>
                </a:solidFill>
                <a:latin typeface="Tahoma" pitchFamily="34" charset="0"/>
                <a:cs typeface="Tahoma" pitchFamily="34" charset="0"/>
              </a:rPr>
              <a:t>Physical facilities  </a:t>
            </a:r>
          </a:p>
          <a:p>
            <a:pPr marL="0" indent="0" algn="ctr">
              <a:buNone/>
              <a:defRPr/>
            </a:pPr>
            <a:r>
              <a:rPr lang="en-US" sz="5400" b="1" dirty="0" smtClean="0">
                <a:solidFill>
                  <a:srgbClr val="00B0F0"/>
                </a:solidFill>
                <a:latin typeface="Tahoma" pitchFamily="34" charset="0"/>
                <a:cs typeface="Tahoma" pitchFamily="34" charset="0"/>
              </a:rPr>
              <a:t>Rules &amp; regulations</a:t>
            </a:r>
          </a:p>
          <a:p>
            <a:pPr marL="0" indent="0" algn="ctr">
              <a:buNone/>
              <a:defRPr/>
            </a:pPr>
            <a:endParaRPr lang="en-US" sz="4400" b="1" dirty="0" smtClean="0">
              <a:latin typeface="Tahoma" pitchFamily="34" charset="0"/>
              <a:cs typeface="Tahoma" pitchFamily="34" charset="0"/>
            </a:endParaRPr>
          </a:p>
          <a:p>
            <a:pPr marL="0" indent="0" algn="ctr">
              <a:buNone/>
              <a:defRPr/>
            </a:pPr>
            <a:endParaRPr lang="en-US" sz="4400" b="1" dirty="0" smtClean="0">
              <a:solidFill>
                <a:srgbClr val="D60093"/>
              </a:solidFill>
              <a:latin typeface="Tahoma" pitchFamily="34" charset="0"/>
              <a:cs typeface="Tahoma" pitchFamily="34" charset="0"/>
            </a:endParaRPr>
          </a:p>
          <a:p>
            <a:pPr eaLnBrk="1" fontAlgn="auto" hangingPunct="1">
              <a:spcAft>
                <a:spcPts val="0"/>
              </a:spcAft>
              <a:buFont typeface="Arial" pitchFamily="34" charset="0"/>
              <a:buNone/>
              <a:defRPr/>
            </a:pP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spTree>
    <p:extLst>
      <p:ext uri="{BB962C8B-B14F-4D97-AF65-F5344CB8AC3E}">
        <p14:creationId xmlns:p14="http://schemas.microsoft.com/office/powerpoint/2010/main" val="1992405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a:noFill/>
        </p:spPr>
        <p:txBody>
          <a:bodyPr>
            <a:normAutofit/>
          </a:bodyPr>
          <a:lstStyle/>
          <a:p>
            <a:pPr algn="l"/>
            <a:r>
              <a:rPr lang="en-US" sz="4800" b="1" dirty="0" smtClean="0">
                <a:latin typeface="Comic Sans MS" panose="030F0702030302020204" pitchFamily="66" charset="0"/>
                <a:ea typeface="Tahoma" pitchFamily="34" charset="0"/>
                <a:cs typeface="Tahoma" pitchFamily="34" charset="0"/>
              </a:rPr>
              <a:t>The slides are designed to present lean, bite-size chunks of information &amp; conclusions. Most of the slides are fairly self-explanatory, but you may find some to be a bit too cryptic or “fuzzy.” If you have a personal interest in some of these, please ask for clarification in class. The online alpha list of course definitions may also be of help.</a:t>
            </a:r>
            <a:endParaRPr lang="en-US" sz="6000" b="1" dirty="0">
              <a:latin typeface="Comic Sans MS" panose="030F0702030302020204" pitchFamily="66" charset="0"/>
              <a:ea typeface="Tahoma" pitchFamily="34" charset="0"/>
              <a:cs typeface="Tahoma" pitchFamily="34" charset="0"/>
            </a:endParaRPr>
          </a:p>
        </p:txBody>
      </p:sp>
    </p:spTree>
    <p:extLst>
      <p:ext uri="{BB962C8B-B14F-4D97-AF65-F5344CB8AC3E}">
        <p14:creationId xmlns:p14="http://schemas.microsoft.com/office/powerpoint/2010/main" val="18231367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400" b="1" dirty="0">
                <a:latin typeface="Tahoma" pitchFamily="34" charset="0"/>
                <a:ea typeface="Tahoma" pitchFamily="34" charset="0"/>
                <a:cs typeface="Tahoma" pitchFamily="34" charset="0"/>
              </a:rPr>
              <a:t>THE </a:t>
            </a:r>
            <a:r>
              <a:rPr lang="en-US" sz="4400" b="1" dirty="0">
                <a:solidFill>
                  <a:srgbClr val="FF0000"/>
                </a:solidFill>
                <a:latin typeface="Showcard Gothic" panose="04020904020102020604" pitchFamily="82" charset="0"/>
                <a:ea typeface="Tahoma" pitchFamily="34" charset="0"/>
                <a:cs typeface="Tahoma" pitchFamily="34" charset="0"/>
              </a:rPr>
              <a:t>PSYCHOLOGY </a:t>
            </a:r>
            <a:r>
              <a:rPr lang="en-US" sz="4400" b="1" dirty="0">
                <a:latin typeface="Tahoma" pitchFamily="34" charset="0"/>
                <a:ea typeface="Tahoma" pitchFamily="34" charset="0"/>
                <a:cs typeface="Tahoma" pitchFamily="34" charset="0"/>
              </a:rPr>
              <a:t>BEHIND </a:t>
            </a:r>
          </a:p>
          <a:p>
            <a:pPr marL="0" indent="0" algn="ctr">
              <a:buNone/>
            </a:pPr>
            <a:r>
              <a:rPr lang="en-US" sz="4400" b="1" dirty="0" smtClean="0">
                <a:solidFill>
                  <a:srgbClr val="FF0000"/>
                </a:solidFill>
                <a:latin typeface="Tahoma" pitchFamily="34" charset="0"/>
                <a:ea typeface="Tahoma" pitchFamily="34" charset="0"/>
                <a:cs typeface="Tahoma" pitchFamily="34" charset="0"/>
              </a:rPr>
              <a:t>4</a:t>
            </a:r>
            <a:r>
              <a:rPr lang="en-US" sz="4400" b="1" dirty="0" smtClean="0">
                <a:latin typeface="Tahoma" pitchFamily="34" charset="0"/>
                <a:ea typeface="Tahoma" pitchFamily="34" charset="0"/>
                <a:cs typeface="Tahoma" pitchFamily="34" charset="0"/>
              </a:rPr>
              <a:t> </a:t>
            </a:r>
            <a:r>
              <a:rPr lang="en-US" sz="4400" b="1" dirty="0">
                <a:latin typeface="Tahoma" pitchFamily="34" charset="0"/>
                <a:ea typeface="Tahoma" pitchFamily="34" charset="0"/>
                <a:cs typeface="Tahoma" pitchFamily="34" charset="0"/>
              </a:rPr>
              <a:t>CHANGE STRATEGIES</a:t>
            </a:r>
          </a:p>
          <a:p>
            <a:pPr marL="0" indent="0" algn="ctr">
              <a:buNone/>
            </a:pPr>
            <a:endParaRPr lang="en-US" sz="4400" b="1" dirty="0">
              <a:latin typeface="Tahoma" pitchFamily="34" charset="0"/>
              <a:ea typeface="Tahoma" pitchFamily="34" charset="0"/>
              <a:cs typeface="Tahoma" pitchFamily="34" charset="0"/>
            </a:endParaRPr>
          </a:p>
          <a:p>
            <a:pPr marL="0" indent="0">
              <a:buNone/>
            </a:pPr>
            <a:endParaRPr lang="en-US" sz="8800" b="1" dirty="0">
              <a:latin typeface="Tahoma" pitchFamily="34" charset="0"/>
              <a:ea typeface="Tahoma" pitchFamily="34" charset="0"/>
              <a:cs typeface="Tahoma" pitchFamily="34" charset="0"/>
            </a:endParaRPr>
          </a:p>
          <a:p>
            <a:pPr marL="0" indent="0">
              <a:buNone/>
            </a:pPr>
            <a:endParaRPr lang="en-US" sz="8800" b="1" dirty="0">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1" y="2438400"/>
            <a:ext cx="6772363" cy="3690938"/>
          </a:xfrm>
          <a:prstGeom prst="rect">
            <a:avLst/>
          </a:prstGeom>
        </p:spPr>
      </p:pic>
    </p:spTree>
    <p:extLst>
      <p:ext uri="{BB962C8B-B14F-4D97-AF65-F5344CB8AC3E}">
        <p14:creationId xmlns:p14="http://schemas.microsoft.com/office/powerpoint/2010/main" val="2743363773"/>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p>
            <a:pPr marL="0" indent="0" algn="ctr">
              <a:buNone/>
            </a:pPr>
            <a:r>
              <a:rPr lang="en-US" sz="6000" b="1" dirty="0">
                <a:solidFill>
                  <a:srgbClr val="0000FF"/>
                </a:solidFill>
                <a:latin typeface="Tahoma" panose="020B0604030504040204" pitchFamily="34" charset="0"/>
                <a:ea typeface="Tahoma" panose="020B0604030504040204" pitchFamily="34" charset="0"/>
                <a:cs typeface="Tahoma" panose="020B0604030504040204" pitchFamily="34" charset="0"/>
              </a:rPr>
              <a:t>P</a:t>
            </a:r>
            <a:r>
              <a:rPr lang="en-US" sz="6000" b="1" dirty="0">
                <a:solidFill>
                  <a:srgbClr val="33CCCC"/>
                </a:solidFill>
                <a:latin typeface="Tahoma" panose="020B0604030504040204" pitchFamily="34" charset="0"/>
                <a:ea typeface="Tahoma" panose="020B0604030504040204" pitchFamily="34" charset="0"/>
                <a:cs typeface="Tahoma" panose="020B0604030504040204" pitchFamily="34" charset="0"/>
              </a:rPr>
              <a:t>O</a:t>
            </a:r>
            <a:r>
              <a:rPr lang="en-US" sz="6000" b="1" dirty="0">
                <a:solidFill>
                  <a:srgbClr val="FF33CC"/>
                </a:solidFill>
                <a:latin typeface="Tahoma" panose="020B0604030504040204" pitchFamily="34" charset="0"/>
                <a:ea typeface="Tahoma" panose="020B0604030504040204" pitchFamily="34" charset="0"/>
                <a:cs typeface="Tahoma" panose="020B0604030504040204" pitchFamily="34" charset="0"/>
              </a:rPr>
              <a:t>S</a:t>
            </a:r>
            <a:r>
              <a:rPr lang="en-US" sz="6000" b="1" dirty="0">
                <a:solidFill>
                  <a:srgbClr val="A50021"/>
                </a:solidFill>
                <a:latin typeface="Tahoma" panose="020B0604030504040204" pitchFamily="34" charset="0"/>
                <a:ea typeface="Tahoma" panose="020B0604030504040204" pitchFamily="34" charset="0"/>
                <a:cs typeface="Tahoma" panose="020B0604030504040204" pitchFamily="34" charset="0"/>
              </a:rPr>
              <a:t>I</a:t>
            </a:r>
            <a:r>
              <a:rPr lang="en-US" sz="6000" b="1" dirty="0">
                <a:solidFill>
                  <a:srgbClr val="FF9900"/>
                </a:solidFill>
                <a:latin typeface="Tahoma" panose="020B0604030504040204" pitchFamily="34" charset="0"/>
                <a:ea typeface="Tahoma" panose="020B0604030504040204" pitchFamily="34" charset="0"/>
                <a:cs typeface="Tahoma" panose="020B0604030504040204" pitchFamily="34" charset="0"/>
              </a:rPr>
              <a:t>T</a:t>
            </a:r>
            <a:r>
              <a:rPr lang="en-US" sz="6000" b="1" dirty="0">
                <a:solidFill>
                  <a:srgbClr val="339933"/>
                </a:solidFill>
                <a:latin typeface="Tahoma" panose="020B0604030504040204" pitchFamily="34" charset="0"/>
                <a:ea typeface="Tahoma" panose="020B0604030504040204" pitchFamily="34" charset="0"/>
                <a:cs typeface="Tahoma" panose="020B0604030504040204" pitchFamily="34" charset="0"/>
              </a:rPr>
              <a:t>I</a:t>
            </a:r>
            <a:r>
              <a:rPr lang="en-US" sz="6000" b="1" dirty="0">
                <a:solidFill>
                  <a:srgbClr val="CC0066"/>
                </a:solidFill>
                <a:latin typeface="Tahoma" panose="020B0604030504040204" pitchFamily="34" charset="0"/>
                <a:ea typeface="Tahoma" panose="020B0604030504040204" pitchFamily="34" charset="0"/>
                <a:cs typeface="Tahoma" panose="020B0604030504040204" pitchFamily="34" charset="0"/>
              </a:rPr>
              <a:t>V</a:t>
            </a: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E</a:t>
            </a:r>
            <a:r>
              <a:rPr lang="en-US" sz="4800" b="1" dirty="0">
                <a:latin typeface="Tahoma" panose="020B0604030504040204" pitchFamily="34" charset="0"/>
                <a:ea typeface="Tahoma" panose="020B0604030504040204" pitchFamily="34" charset="0"/>
                <a:cs typeface="Tahoma" panose="020B0604030504040204" pitchFamily="34" charset="0"/>
              </a:rPr>
              <a:t> </a:t>
            </a:r>
            <a:endParaRPr lang="en-US" sz="4800" b="1"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4400" b="1" dirty="0" smtClean="0">
                <a:latin typeface="Tahoma" panose="020B0604030504040204" pitchFamily="34" charset="0"/>
                <a:ea typeface="Tahoma" panose="020B0604030504040204" pitchFamily="34" charset="0"/>
                <a:cs typeface="Tahoma" panose="020B0604030504040204" pitchFamily="34" charset="0"/>
              </a:rPr>
              <a:t>encounters </a:t>
            </a:r>
            <a:r>
              <a:rPr lang="en-US" sz="4400" b="1" dirty="0">
                <a:latin typeface="Tahoma" panose="020B0604030504040204" pitchFamily="34" charset="0"/>
                <a:ea typeface="Tahoma" panose="020B0604030504040204" pitchFamily="34" charset="0"/>
                <a:cs typeface="Tahoma" panose="020B0604030504040204" pitchFamily="34" charset="0"/>
              </a:rPr>
              <a:t>bond employees to </a:t>
            </a:r>
            <a:r>
              <a:rPr lang="en-US" sz="4400" b="1" dirty="0" smtClean="0">
                <a:latin typeface="Tahoma" panose="020B0604030504040204" pitchFamily="34" charset="0"/>
                <a:ea typeface="Tahoma" panose="020B0604030504040204" pitchFamily="34" charset="0"/>
                <a:cs typeface="Tahoma" panose="020B0604030504040204" pitchFamily="34" charset="0"/>
              </a:rPr>
              <a:t>the </a:t>
            </a:r>
            <a:r>
              <a:rPr lang="en-US" sz="4400" b="1" dirty="0">
                <a:latin typeface="Tahoma" panose="020B0604030504040204" pitchFamily="34" charset="0"/>
                <a:ea typeface="Tahoma" panose="020B0604030504040204" pitchFamily="34" charset="0"/>
                <a:cs typeface="Tahoma" panose="020B0604030504040204" pitchFamily="34" charset="0"/>
              </a:rPr>
              <a:t>org’s mission </a:t>
            </a:r>
            <a:endParaRPr lang="en-US" sz="2400" dirty="0" smtClean="0"/>
          </a:p>
          <a:p>
            <a:pPr marL="0" indent="0" algn="ctr">
              <a:buNone/>
            </a:pPr>
            <a:endParaRPr lang="en-US" sz="4800" b="1"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6000" b="1" dirty="0" smtClean="0">
                <a:latin typeface="Tahoma" panose="020B0604030504040204" pitchFamily="34" charset="0"/>
                <a:ea typeface="Tahoma" panose="020B0604030504040204" pitchFamily="34" charset="0"/>
                <a:cs typeface="Tahoma" panose="020B0604030504040204" pitchFamily="34" charset="0"/>
              </a:rPr>
              <a:t>N</a:t>
            </a:r>
            <a:r>
              <a:rPr lang="en-US" sz="6000" b="1" dirty="0" smtClean="0">
                <a:solidFill>
                  <a:srgbClr val="969696"/>
                </a:solidFill>
                <a:latin typeface="Tahoma" panose="020B0604030504040204" pitchFamily="34" charset="0"/>
                <a:ea typeface="Tahoma" panose="020B0604030504040204" pitchFamily="34" charset="0"/>
                <a:cs typeface="Tahoma" panose="020B0604030504040204" pitchFamily="34" charset="0"/>
              </a:rPr>
              <a:t>E</a:t>
            </a:r>
            <a:r>
              <a:rPr lang="en-US" sz="6000" b="1" dirty="0" smtClean="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G</a:t>
            </a:r>
            <a:r>
              <a:rPr lang="en-US" sz="6000" b="1" dirty="0" smtClean="0">
                <a:latin typeface="Tahoma" panose="020B0604030504040204" pitchFamily="34" charset="0"/>
                <a:ea typeface="Tahoma" panose="020B0604030504040204" pitchFamily="34" charset="0"/>
                <a:cs typeface="Tahoma" panose="020B0604030504040204" pitchFamily="34" charset="0"/>
              </a:rPr>
              <a:t>A</a:t>
            </a:r>
            <a:r>
              <a:rPr lang="en-US" sz="6000" b="1" dirty="0" smtClean="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T</a:t>
            </a:r>
            <a:r>
              <a:rPr lang="en-US" sz="6000" b="1" dirty="0" smtClean="0">
                <a:latin typeface="Tahoma" panose="020B0604030504040204" pitchFamily="34" charset="0"/>
                <a:ea typeface="Tahoma" panose="020B0604030504040204" pitchFamily="34" charset="0"/>
                <a:cs typeface="Tahoma" panose="020B0604030504040204" pitchFamily="34" charset="0"/>
              </a:rPr>
              <a:t>I</a:t>
            </a:r>
            <a:r>
              <a:rPr lang="en-US" sz="6000" b="1" dirty="0" smtClean="0">
                <a:solidFill>
                  <a:srgbClr val="666699"/>
                </a:solidFill>
                <a:latin typeface="Tahoma" panose="020B0604030504040204" pitchFamily="34" charset="0"/>
                <a:ea typeface="Tahoma" panose="020B0604030504040204" pitchFamily="34" charset="0"/>
                <a:cs typeface="Tahoma" panose="020B0604030504040204" pitchFamily="34" charset="0"/>
              </a:rPr>
              <a:t>V</a:t>
            </a:r>
            <a:r>
              <a:rPr lang="en-US" sz="6000" b="1" dirty="0" smtClean="0">
                <a:latin typeface="Tahoma" panose="020B0604030504040204" pitchFamily="34" charset="0"/>
                <a:ea typeface="Tahoma" panose="020B0604030504040204" pitchFamily="34" charset="0"/>
                <a:cs typeface="Tahoma" panose="020B0604030504040204" pitchFamily="34" charset="0"/>
              </a:rPr>
              <a:t>E</a:t>
            </a:r>
            <a:r>
              <a:rPr lang="en-US" sz="4800" b="1" dirty="0" smtClean="0">
                <a:latin typeface="Tahoma" panose="020B0604030504040204" pitchFamily="34" charset="0"/>
                <a:ea typeface="Tahoma" panose="020B0604030504040204" pitchFamily="34" charset="0"/>
                <a:cs typeface="Tahoma" panose="020B0604030504040204" pitchFamily="34" charset="0"/>
              </a:rPr>
              <a:t> </a:t>
            </a:r>
          </a:p>
          <a:p>
            <a:pPr marL="0" indent="0" algn="ctr">
              <a:buNone/>
            </a:pPr>
            <a:r>
              <a:rPr lang="en-US" sz="4400" b="1" dirty="0">
                <a:latin typeface="Tahoma" panose="020B0604030504040204" pitchFamily="34" charset="0"/>
                <a:ea typeface="Tahoma" panose="020B0604030504040204" pitchFamily="34" charset="0"/>
                <a:cs typeface="Tahoma" panose="020B0604030504040204" pitchFamily="34" charset="0"/>
              </a:rPr>
              <a:t>o</a:t>
            </a:r>
            <a:r>
              <a:rPr lang="en-US" sz="4400" b="1" dirty="0" smtClean="0">
                <a:latin typeface="Tahoma" panose="020B0604030504040204" pitchFamily="34" charset="0"/>
                <a:ea typeface="Tahoma" panose="020B0604030504040204" pitchFamily="34" charset="0"/>
                <a:cs typeface="Tahoma" panose="020B0604030504040204" pitchFamily="34" charset="0"/>
              </a:rPr>
              <a:t>rg encounters make employees less secure, less trusting, &amp; more cynical </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6475609"/>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934200"/>
          </a:xfrm>
        </p:spPr>
        <p:txBody>
          <a:bodyPr rtlCol="0">
            <a:normAutofit/>
          </a:bodyPr>
          <a:lstStyle/>
          <a:p>
            <a:pPr marL="0" indent="0" algn="ctr">
              <a:buNone/>
              <a:defRPr/>
            </a:pPr>
            <a:r>
              <a:rPr lang="en-US" sz="4000" b="1" dirty="0" smtClean="0">
                <a:solidFill>
                  <a:srgbClr val="FF0000"/>
                </a:solidFill>
                <a:latin typeface="Tahoma" pitchFamily="34" charset="0"/>
                <a:cs typeface="Tahoma" pitchFamily="34" charset="0"/>
              </a:rPr>
              <a:t>POSITIVE ENCOUNTERS </a:t>
            </a:r>
          </a:p>
          <a:p>
            <a:pPr marL="0" indent="0" algn="ctr">
              <a:buNone/>
              <a:defRPr/>
            </a:pPr>
            <a:r>
              <a:rPr lang="en-US" sz="4400" b="1" dirty="0" smtClean="0">
                <a:solidFill>
                  <a:srgbClr val="0000FF"/>
                </a:solidFill>
                <a:latin typeface="Tahoma" pitchFamily="34" charset="0"/>
                <a:cs typeface="Tahoma" pitchFamily="34" charset="0"/>
              </a:rPr>
              <a:t>Paycheck 		  </a:t>
            </a:r>
            <a:r>
              <a:rPr lang="en-US" sz="4400" b="1" dirty="0" smtClean="0">
                <a:solidFill>
                  <a:srgbClr val="800080"/>
                </a:solidFill>
                <a:latin typeface="Tahoma" pitchFamily="34" charset="0"/>
                <a:cs typeface="Tahoma" pitchFamily="34" charset="0"/>
              </a:rPr>
              <a:t>Co-workers</a:t>
            </a:r>
          </a:p>
          <a:p>
            <a:pPr marL="0" indent="0" algn="ctr">
              <a:buNone/>
              <a:defRPr/>
            </a:pPr>
            <a:r>
              <a:rPr lang="en-US" sz="4400" b="1" dirty="0" smtClean="0">
                <a:solidFill>
                  <a:schemeClr val="accent4">
                    <a:lumMod val="75000"/>
                  </a:schemeClr>
                </a:solidFill>
                <a:latin typeface="Tahoma" pitchFamily="34" charset="0"/>
                <a:cs typeface="Tahoma" pitchFamily="34" charset="0"/>
              </a:rPr>
              <a:t>Pleasant boss 	</a:t>
            </a:r>
            <a:r>
              <a:rPr lang="en-US" sz="4400" b="1" dirty="0" smtClean="0">
                <a:solidFill>
                  <a:schemeClr val="accent2"/>
                </a:solidFill>
                <a:latin typeface="Tahoma" pitchFamily="34" charset="0"/>
                <a:cs typeface="Tahoma" pitchFamily="34" charset="0"/>
              </a:rPr>
              <a:t>Fulfilling work</a:t>
            </a:r>
          </a:p>
          <a:p>
            <a:pPr marL="0" indent="0" algn="ctr">
              <a:buNone/>
              <a:defRPr/>
            </a:pPr>
            <a:r>
              <a:rPr lang="en-US" sz="4400" b="1" dirty="0" smtClean="0">
                <a:solidFill>
                  <a:srgbClr val="008000"/>
                </a:solidFill>
                <a:latin typeface="Tahoma" pitchFamily="34" charset="0"/>
                <a:cs typeface="Tahoma" pitchFamily="34" charset="0"/>
              </a:rPr>
              <a:t>Rewards for contributions</a:t>
            </a:r>
          </a:p>
          <a:p>
            <a:pPr marL="0" indent="0" algn="ctr">
              <a:buNone/>
              <a:defRPr/>
            </a:pPr>
            <a:r>
              <a:rPr lang="en-US" sz="4400" b="1" dirty="0" smtClean="0">
                <a:solidFill>
                  <a:srgbClr val="A50021"/>
                </a:solidFill>
                <a:latin typeface="Tahoma" pitchFamily="34" charset="0"/>
                <a:cs typeface="Tahoma" pitchFamily="34" charset="0"/>
              </a:rPr>
              <a:t>Moving ahead to move up</a:t>
            </a:r>
          </a:p>
          <a:p>
            <a:pPr marL="0" indent="0" algn="ctr">
              <a:buNone/>
              <a:defRPr/>
            </a:pPr>
            <a:r>
              <a:rPr lang="en-US" sz="4400" b="1" dirty="0" smtClean="0">
                <a:solidFill>
                  <a:srgbClr val="D60093"/>
                </a:solidFill>
                <a:latin typeface="Tahoma" pitchFamily="34" charset="0"/>
                <a:cs typeface="Tahoma" pitchFamily="34" charset="0"/>
              </a:rPr>
              <a:t>Managing your own work</a:t>
            </a:r>
          </a:p>
          <a:p>
            <a:pPr marL="0" indent="0" algn="ctr">
              <a:buNone/>
              <a:defRPr/>
            </a:pPr>
            <a:r>
              <a:rPr lang="en-US" sz="4400" b="1" dirty="0" smtClean="0">
                <a:solidFill>
                  <a:schemeClr val="bg2">
                    <a:lumMod val="50000"/>
                  </a:schemeClr>
                </a:solidFill>
                <a:latin typeface="Tahoma" pitchFamily="34" charset="0"/>
                <a:cs typeface="Tahoma" pitchFamily="34" charset="0"/>
              </a:rPr>
              <a:t>Making significant decisions  </a:t>
            </a:r>
          </a:p>
          <a:p>
            <a:pPr marL="0" indent="0" algn="ctr">
              <a:buNone/>
              <a:defRPr/>
            </a:pPr>
            <a:r>
              <a:rPr lang="en-US" sz="4400" b="1" dirty="0" smtClean="0">
                <a:solidFill>
                  <a:srgbClr val="009999"/>
                </a:solidFill>
                <a:latin typeface="Tahoma" pitchFamily="34" charset="0"/>
                <a:cs typeface="Tahoma" pitchFamily="34" charset="0"/>
              </a:rPr>
              <a:t>Building a positive professional reputation </a:t>
            </a:r>
            <a:r>
              <a:rPr lang="en-US" sz="4400" b="1" dirty="0" smtClean="0">
                <a:latin typeface="Tahoma" pitchFamily="34" charset="0"/>
                <a:cs typeface="Tahoma" pitchFamily="34" charset="0"/>
              </a:rPr>
              <a:t> </a:t>
            </a:r>
          </a:p>
          <a:p>
            <a:pPr marL="0" indent="0" algn="ctr">
              <a:buNone/>
              <a:defRPr/>
            </a:pPr>
            <a:r>
              <a:rPr lang="en-US" sz="4400" b="1" dirty="0" smtClean="0">
                <a:solidFill>
                  <a:srgbClr val="FF3399"/>
                </a:solidFill>
                <a:latin typeface="Tahoma" pitchFamily="34" charset="0"/>
                <a:cs typeface="Tahoma" pitchFamily="34" charset="0"/>
              </a:rPr>
              <a:t>Comfortable work environment</a:t>
            </a:r>
          </a:p>
          <a:p>
            <a:pPr marL="0" indent="0" algn="ctr">
              <a:buNone/>
              <a:defRPr/>
            </a:pPr>
            <a:endParaRPr lang="en-US" sz="4400" b="1" dirty="0" smtClean="0">
              <a:latin typeface="Tahoma" pitchFamily="34" charset="0"/>
              <a:cs typeface="Tahoma" pitchFamily="34" charset="0"/>
            </a:endParaRPr>
          </a:p>
          <a:p>
            <a:pPr marL="0" indent="0" algn="ctr">
              <a:buNone/>
              <a:defRPr/>
            </a:pPr>
            <a:endParaRPr lang="en-US" sz="4400" b="1" dirty="0" smtClean="0">
              <a:solidFill>
                <a:srgbClr val="D60093"/>
              </a:solidFill>
              <a:latin typeface="Tahoma" pitchFamily="34" charset="0"/>
              <a:cs typeface="Tahoma" pitchFamily="34" charset="0"/>
            </a:endParaRPr>
          </a:p>
          <a:p>
            <a:pPr eaLnBrk="1" fontAlgn="auto" hangingPunct="1">
              <a:spcAft>
                <a:spcPts val="0"/>
              </a:spcAft>
              <a:buFont typeface="Arial" pitchFamily="34" charset="0"/>
              <a:buNone/>
              <a:defRPr/>
            </a:pP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spTree>
    <p:extLst>
      <p:ext uri="{BB962C8B-B14F-4D97-AF65-F5344CB8AC3E}">
        <p14:creationId xmlns:p14="http://schemas.microsoft.com/office/powerpoint/2010/main" val="3521576113"/>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258"/>
            <a:ext cx="12192000" cy="6669741"/>
          </a:xfrm>
        </p:spPr>
        <p:txBody>
          <a:bodyPr rtlCol="0">
            <a:normAutofit fontScale="92500" lnSpcReduction="20000"/>
          </a:bodyPr>
          <a:lstStyle/>
          <a:p>
            <a:pPr marL="0" indent="0" algn="ctr">
              <a:buNone/>
              <a:defRPr/>
            </a:pPr>
            <a:r>
              <a:rPr lang="en-US" sz="4300" b="1" dirty="0" smtClean="0">
                <a:solidFill>
                  <a:srgbClr val="FF0000"/>
                </a:solidFill>
                <a:latin typeface="Tahoma" pitchFamily="34" charset="0"/>
                <a:cs typeface="Tahoma" pitchFamily="34" charset="0"/>
              </a:rPr>
              <a:t>NEGATIVE ENCOUNTERS</a:t>
            </a:r>
          </a:p>
          <a:p>
            <a:pPr marL="0" indent="0" algn="ctr">
              <a:buNone/>
              <a:defRPr/>
            </a:pPr>
            <a:r>
              <a:rPr lang="en-US" sz="5200" b="1" dirty="0" smtClean="0">
                <a:solidFill>
                  <a:srgbClr val="0000FF"/>
                </a:solidFill>
                <a:latin typeface="Tahoma" pitchFamily="34" charset="0"/>
                <a:cs typeface="Tahoma" pitchFamily="34" charset="0"/>
              </a:rPr>
              <a:t>Work stress   </a:t>
            </a:r>
            <a:r>
              <a:rPr lang="en-US" sz="5200" b="1" dirty="0" smtClean="0">
                <a:solidFill>
                  <a:srgbClr val="800080"/>
                </a:solidFill>
                <a:latin typeface="Tahoma" pitchFamily="34" charset="0"/>
                <a:cs typeface="Tahoma" pitchFamily="34" charset="0"/>
              </a:rPr>
              <a:t>Office politics</a:t>
            </a:r>
          </a:p>
          <a:p>
            <a:pPr marL="0" indent="0" algn="ctr">
              <a:buNone/>
              <a:defRPr/>
            </a:pPr>
            <a:r>
              <a:rPr lang="en-US" sz="5200" b="1" dirty="0" smtClean="0">
                <a:solidFill>
                  <a:srgbClr val="996633"/>
                </a:solidFill>
                <a:latin typeface="Tahoma" pitchFamily="34" charset="0"/>
                <a:cs typeface="Tahoma" pitchFamily="34" charset="0"/>
              </a:rPr>
              <a:t>Incompetent management </a:t>
            </a:r>
          </a:p>
          <a:p>
            <a:pPr marL="0" indent="0" algn="ctr">
              <a:buNone/>
              <a:defRPr/>
            </a:pPr>
            <a:r>
              <a:rPr lang="en-US" sz="5200" b="1" dirty="0" smtClean="0">
                <a:solidFill>
                  <a:schemeClr val="accent2"/>
                </a:solidFill>
                <a:latin typeface="Tahoma" pitchFamily="34" charset="0"/>
                <a:cs typeface="Tahoma" pitchFamily="34" charset="0"/>
              </a:rPr>
              <a:t>Low pay</a:t>
            </a:r>
          </a:p>
          <a:p>
            <a:pPr marL="0" indent="0" algn="ctr">
              <a:buNone/>
              <a:defRPr/>
            </a:pPr>
            <a:r>
              <a:rPr lang="en-US" sz="5200" b="1" dirty="0" smtClean="0">
                <a:solidFill>
                  <a:srgbClr val="008000"/>
                </a:solidFill>
                <a:latin typeface="Tahoma" pitchFamily="34" charset="0"/>
                <a:cs typeface="Tahoma" pitchFamily="34" charset="0"/>
              </a:rPr>
              <a:t>Outsourcing &amp; downsizing</a:t>
            </a:r>
          </a:p>
          <a:p>
            <a:pPr marL="0" indent="0" algn="ctr">
              <a:buNone/>
              <a:defRPr/>
            </a:pPr>
            <a:r>
              <a:rPr lang="en-US" sz="5200" b="1" dirty="0" smtClean="0">
                <a:solidFill>
                  <a:srgbClr val="A50021"/>
                </a:solidFill>
                <a:latin typeface="Tahoma" pitchFamily="34" charset="0"/>
                <a:cs typeface="Tahoma" pitchFamily="34" charset="0"/>
              </a:rPr>
              <a:t>Irrelevant meetings</a:t>
            </a:r>
          </a:p>
          <a:p>
            <a:pPr marL="0" indent="0" algn="ctr">
              <a:buNone/>
              <a:defRPr/>
            </a:pPr>
            <a:r>
              <a:rPr lang="en-US" sz="5200" b="1" dirty="0" smtClean="0">
                <a:solidFill>
                  <a:srgbClr val="FF9900"/>
                </a:solidFill>
                <a:latin typeface="Tahoma" pitchFamily="34" charset="0"/>
                <a:cs typeface="Tahoma" pitchFamily="34" charset="0"/>
              </a:rPr>
              <a:t>Impersonal org culture</a:t>
            </a:r>
          </a:p>
          <a:p>
            <a:pPr marL="0" indent="0" algn="ctr">
              <a:buNone/>
              <a:defRPr/>
            </a:pPr>
            <a:r>
              <a:rPr lang="en-US" sz="5200" b="1" dirty="0" smtClean="0">
                <a:latin typeface="Tahoma" pitchFamily="34" charset="0"/>
                <a:cs typeface="Tahoma" pitchFamily="34" charset="0"/>
              </a:rPr>
              <a:t>Substandard work facilities </a:t>
            </a:r>
          </a:p>
          <a:p>
            <a:pPr marL="0" indent="0" algn="ctr">
              <a:buNone/>
              <a:defRPr/>
            </a:pPr>
            <a:r>
              <a:rPr lang="en-US" sz="5200" b="1" dirty="0" smtClean="0">
                <a:solidFill>
                  <a:srgbClr val="009999"/>
                </a:solidFill>
                <a:latin typeface="Tahoma" pitchFamily="34" charset="0"/>
                <a:cs typeface="Tahoma" pitchFamily="34" charset="0"/>
              </a:rPr>
              <a:t>Outdated technology</a:t>
            </a:r>
            <a:endParaRPr lang="en-US" sz="5200" b="1" dirty="0" smtClean="0">
              <a:latin typeface="Tahoma" pitchFamily="34" charset="0"/>
              <a:cs typeface="Tahoma" pitchFamily="34" charset="0"/>
            </a:endParaRPr>
          </a:p>
          <a:p>
            <a:pPr marL="0" indent="0" algn="ctr">
              <a:buNone/>
              <a:defRPr/>
            </a:pPr>
            <a:r>
              <a:rPr lang="en-US" sz="5200" b="1" dirty="0" smtClean="0">
                <a:solidFill>
                  <a:srgbClr val="FF3399"/>
                </a:solidFill>
                <a:latin typeface="Tahoma" pitchFamily="34" charset="0"/>
                <a:cs typeface="Tahoma" pitchFamily="34" charset="0"/>
              </a:rPr>
              <a:t>Exploitation &amp; corner-cutting</a:t>
            </a:r>
          </a:p>
          <a:p>
            <a:pPr marL="0" indent="0" algn="ctr">
              <a:buNone/>
              <a:defRPr/>
            </a:pPr>
            <a:endParaRPr lang="en-US" sz="4400" b="1" dirty="0" smtClean="0">
              <a:latin typeface="Tahoma" pitchFamily="34" charset="0"/>
              <a:cs typeface="Tahoma" pitchFamily="34" charset="0"/>
            </a:endParaRPr>
          </a:p>
          <a:p>
            <a:pPr marL="0" indent="0" algn="ctr">
              <a:buNone/>
              <a:defRPr/>
            </a:pPr>
            <a:endParaRPr lang="en-US" sz="4400" b="1" dirty="0" smtClean="0">
              <a:solidFill>
                <a:srgbClr val="D60093"/>
              </a:solidFill>
              <a:latin typeface="Tahoma" pitchFamily="34" charset="0"/>
              <a:cs typeface="Tahoma" pitchFamily="34" charset="0"/>
            </a:endParaRPr>
          </a:p>
          <a:p>
            <a:pPr eaLnBrk="1" fontAlgn="auto" hangingPunct="1">
              <a:spcAft>
                <a:spcPts val="0"/>
              </a:spcAft>
              <a:buFont typeface="Arial" pitchFamily="34" charset="0"/>
              <a:buNone/>
              <a:defRPr/>
            </a:pPr>
            <a:endParaRPr lang="en-US" sz="48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spTree>
    <p:extLst>
      <p:ext uri="{BB962C8B-B14F-4D97-AF65-F5344CB8AC3E}">
        <p14:creationId xmlns:p14="http://schemas.microsoft.com/office/powerpoint/2010/main" val="3258998536"/>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12192000" cy="6629400"/>
          </a:xfrm>
        </p:spPr>
        <p:txBody>
          <a:bodyPr>
            <a:noAutofit/>
          </a:bodyPr>
          <a:lstStyle/>
          <a:p>
            <a:pPr marL="0" indent="0" algn="ctr">
              <a:buNone/>
            </a:pPr>
            <a:r>
              <a:rPr lang="en-US" sz="4000" b="1" dirty="0">
                <a:solidFill>
                  <a:srgbClr val="FF0000"/>
                </a:solidFill>
                <a:latin typeface="Tahoma" pitchFamily="34" charset="0"/>
                <a:ea typeface="Tahoma" pitchFamily="34" charset="0"/>
                <a:cs typeface="Tahoma" pitchFamily="34" charset="0"/>
              </a:rPr>
              <a:t>5</a:t>
            </a:r>
            <a:r>
              <a:rPr lang="en-US" sz="4000" b="1" dirty="0" smtClean="0">
                <a:solidFill>
                  <a:srgbClr val="FF0000"/>
                </a:solidFill>
                <a:latin typeface="Tahoma" pitchFamily="34" charset="0"/>
                <a:ea typeface="Tahoma" pitchFamily="34" charset="0"/>
                <a:cs typeface="Tahoma" pitchFamily="34" charset="0"/>
              </a:rPr>
              <a:t> WAYS TO BUILD RESPECT WITH EMPLOYEES TO  GET THEM ON THE ORG’S WAVELENGTH</a:t>
            </a:r>
            <a:endParaRPr lang="en-US" sz="4800" b="1" dirty="0" smtClean="0">
              <a:solidFill>
                <a:srgbClr val="008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000" b="1" dirty="0">
                <a:solidFill>
                  <a:srgbClr val="A50021"/>
                </a:solidFill>
                <a:latin typeface="Tahoma" pitchFamily="34" charset="0"/>
                <a:ea typeface="Tahoma" pitchFamily="34" charset="0"/>
                <a:cs typeface="Tahoma" pitchFamily="34" charset="0"/>
              </a:rPr>
              <a:t>Authentic (transparent) org communication </a:t>
            </a:r>
            <a:endParaRPr lang="en-US" sz="5000" b="1" dirty="0">
              <a:solidFill>
                <a:srgbClr val="008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000" b="1" dirty="0" smtClean="0">
                <a:solidFill>
                  <a:srgbClr val="008000"/>
                </a:solidFill>
                <a:latin typeface="Tahoma" pitchFamily="34" charset="0"/>
                <a:ea typeface="Tahoma" pitchFamily="34" charset="0"/>
                <a:cs typeface="Tahoma" pitchFamily="34" charset="0"/>
              </a:rPr>
              <a:t>360 feedback</a:t>
            </a:r>
          </a:p>
          <a:p>
            <a:pPr>
              <a:buFont typeface="Wingdings" panose="05000000000000000000" pitchFamily="2" charset="2"/>
              <a:buChar char="q"/>
            </a:pPr>
            <a:r>
              <a:rPr lang="en-US" sz="5000" b="1" dirty="0" smtClean="0">
                <a:solidFill>
                  <a:srgbClr val="7030A0"/>
                </a:solidFill>
                <a:latin typeface="Tahoma" pitchFamily="34" charset="0"/>
                <a:ea typeface="Tahoma" pitchFamily="34" charset="0"/>
                <a:cs typeface="Tahoma" pitchFamily="34" charset="0"/>
              </a:rPr>
              <a:t>Self-managed empowered teams</a:t>
            </a:r>
          </a:p>
          <a:p>
            <a:pPr>
              <a:buFont typeface="Wingdings" panose="05000000000000000000" pitchFamily="2" charset="2"/>
              <a:buChar char="q"/>
            </a:pPr>
            <a:r>
              <a:rPr lang="en-US" sz="5000" b="1" dirty="0" smtClean="0">
                <a:solidFill>
                  <a:srgbClr val="0000FF"/>
                </a:solidFill>
                <a:latin typeface="Tahoma" pitchFamily="34" charset="0"/>
                <a:ea typeface="Tahoma" pitchFamily="34" charset="0"/>
                <a:cs typeface="Tahoma" pitchFamily="34" charset="0"/>
              </a:rPr>
              <a:t>Serving, not exploiting, clients</a:t>
            </a:r>
          </a:p>
          <a:p>
            <a:pPr>
              <a:buFont typeface="Wingdings" panose="05000000000000000000" pitchFamily="2" charset="2"/>
              <a:buChar char="q"/>
            </a:pPr>
            <a:r>
              <a:rPr lang="en-US" sz="5000" b="1" dirty="0" smtClean="0">
                <a:solidFill>
                  <a:srgbClr val="FF0066"/>
                </a:solidFill>
                <a:latin typeface="Tahoma" pitchFamily="34" charset="0"/>
                <a:ea typeface="Tahoma" pitchFamily="34" charset="0"/>
                <a:cs typeface="Tahoma" pitchFamily="34" charset="0"/>
              </a:rPr>
              <a:t>Ideals-driven operations &gt; amoral</a:t>
            </a:r>
          </a:p>
          <a:p>
            <a:pPr>
              <a:buFont typeface="Wingdings" panose="05000000000000000000" pitchFamily="2" charset="2"/>
              <a:buChar char="q"/>
            </a:pPr>
            <a:endParaRPr lang="en-US" sz="4600" b="1" dirty="0" smtClean="0">
              <a:solidFill>
                <a:srgbClr val="0000FF"/>
              </a:solidFill>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09457799"/>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705600"/>
          </a:xfrm>
        </p:spPr>
        <p:txBody>
          <a:bodyPr>
            <a:noAutofit/>
          </a:bodyPr>
          <a:lstStyle/>
          <a:p>
            <a:pPr marL="0" indent="0" algn="ctr">
              <a:buNone/>
            </a:pPr>
            <a:r>
              <a:rPr lang="en-US" sz="4400" b="1" dirty="0" smtClean="0">
                <a:solidFill>
                  <a:srgbClr val="FF0000"/>
                </a:solidFill>
                <a:latin typeface="Tahoma" pitchFamily="34" charset="0"/>
                <a:ea typeface="Tahoma" pitchFamily="34" charset="0"/>
                <a:cs typeface="Tahoma" pitchFamily="34" charset="0"/>
              </a:rPr>
              <a:t>FINDING THE RIGHT WAVELENGTH WITH YOUR CO-WORKERS</a:t>
            </a:r>
            <a:endParaRPr lang="en-US" sz="5400" b="1" dirty="0" smtClean="0">
              <a:solidFill>
                <a:srgbClr val="008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000" b="1" dirty="0" smtClean="0">
                <a:solidFill>
                  <a:srgbClr val="008000"/>
                </a:solidFill>
                <a:latin typeface="Tahoma" pitchFamily="34" charset="0"/>
                <a:ea typeface="Tahoma" pitchFamily="34" charset="0"/>
                <a:cs typeface="Tahoma" pitchFamily="34" charset="0"/>
              </a:rPr>
              <a:t>WE </a:t>
            </a:r>
            <a:r>
              <a:rPr lang="en-US" sz="5000" b="1" dirty="0">
                <a:solidFill>
                  <a:srgbClr val="008000"/>
                </a:solidFill>
                <a:latin typeface="Tahoma" pitchFamily="34" charset="0"/>
                <a:ea typeface="Tahoma" pitchFamily="34" charset="0"/>
                <a:cs typeface="Tahoma" pitchFamily="34" charset="0"/>
              </a:rPr>
              <a:t>&gt; ME</a:t>
            </a:r>
          </a:p>
          <a:p>
            <a:pPr>
              <a:buFont typeface="Wingdings" panose="05000000000000000000" pitchFamily="2" charset="2"/>
              <a:buChar char="q"/>
            </a:pPr>
            <a:r>
              <a:rPr lang="en-US" sz="5000" b="1" dirty="0" smtClean="0">
                <a:solidFill>
                  <a:srgbClr val="A50021"/>
                </a:solidFill>
                <a:latin typeface="Tahoma" pitchFamily="34" charset="0"/>
                <a:ea typeface="Tahoma" pitchFamily="34" charset="0"/>
                <a:cs typeface="Tahoma" pitchFamily="34" charset="0"/>
              </a:rPr>
              <a:t>Derive work agendas transparently &amp; anticipatively</a:t>
            </a:r>
            <a:endParaRPr lang="en-US" sz="5000" b="1" dirty="0">
              <a:solidFill>
                <a:srgbClr val="008000"/>
              </a:solidFill>
              <a:latin typeface="Tahoma" pitchFamily="34" charset="0"/>
              <a:ea typeface="Tahoma" pitchFamily="34" charset="0"/>
              <a:cs typeface="Tahoma" pitchFamily="34" charset="0"/>
            </a:endParaRPr>
          </a:p>
          <a:p>
            <a:pPr>
              <a:buFont typeface="Wingdings" panose="05000000000000000000" pitchFamily="2" charset="2"/>
              <a:buChar char="q"/>
            </a:pPr>
            <a:r>
              <a:rPr lang="en-US" sz="5000" b="1" dirty="0" smtClean="0">
                <a:solidFill>
                  <a:srgbClr val="7030A0"/>
                </a:solidFill>
                <a:latin typeface="Tahoma" pitchFamily="34" charset="0"/>
                <a:ea typeface="Tahoma" pitchFamily="34" charset="0"/>
                <a:cs typeface="Tahoma" pitchFamily="34" charset="0"/>
              </a:rPr>
              <a:t>Serve &gt; deserve</a:t>
            </a:r>
          </a:p>
          <a:p>
            <a:pPr>
              <a:buFont typeface="Wingdings" panose="05000000000000000000" pitchFamily="2" charset="2"/>
              <a:buChar char="q"/>
            </a:pPr>
            <a:r>
              <a:rPr lang="en-US" sz="5000" b="1" dirty="0" smtClean="0">
                <a:solidFill>
                  <a:srgbClr val="0000FF"/>
                </a:solidFill>
                <a:latin typeface="Tahoma" pitchFamily="34" charset="0"/>
                <a:ea typeface="Tahoma" pitchFamily="34" charset="0"/>
                <a:cs typeface="Tahoma" pitchFamily="34" charset="0"/>
              </a:rPr>
              <a:t>Focus on contributions &gt; job descriptions</a:t>
            </a:r>
          </a:p>
          <a:p>
            <a:pPr>
              <a:buFont typeface="Wingdings" panose="05000000000000000000" pitchFamily="2" charset="2"/>
              <a:buChar char="q"/>
            </a:pPr>
            <a:r>
              <a:rPr lang="en-US" sz="5000" b="1" dirty="0">
                <a:solidFill>
                  <a:srgbClr val="FF0066"/>
                </a:solidFill>
                <a:latin typeface="Tahoma" pitchFamily="34" charset="0"/>
                <a:ea typeface="Tahoma" pitchFamily="34" charset="0"/>
                <a:cs typeface="Tahoma" pitchFamily="34" charset="0"/>
              </a:rPr>
              <a:t>Be </a:t>
            </a:r>
            <a:r>
              <a:rPr lang="en-US" sz="5400" b="1" dirty="0">
                <a:solidFill>
                  <a:srgbClr val="009999"/>
                </a:solidFill>
                <a:latin typeface="Tahoma" pitchFamily="34" charset="0"/>
                <a:ea typeface="Tahoma" pitchFamily="34" charset="0"/>
                <a:cs typeface="Tahoma" pitchFamily="34" charset="0"/>
              </a:rPr>
              <a:t>F</a:t>
            </a:r>
            <a:r>
              <a:rPr lang="en-US" sz="5000" b="1" dirty="0">
                <a:solidFill>
                  <a:srgbClr val="FF0066"/>
                </a:solidFill>
                <a:latin typeface="Tahoma" pitchFamily="34" charset="0"/>
                <a:ea typeface="Tahoma" pitchFamily="34" charset="0"/>
                <a:cs typeface="Tahoma" pitchFamily="34" charset="0"/>
              </a:rPr>
              <a:t>riendly, </a:t>
            </a:r>
            <a:r>
              <a:rPr lang="en-US" sz="5400" b="1" dirty="0">
                <a:solidFill>
                  <a:srgbClr val="009999"/>
                </a:solidFill>
                <a:latin typeface="Tahoma" pitchFamily="34" charset="0"/>
                <a:ea typeface="Tahoma" pitchFamily="34" charset="0"/>
                <a:cs typeface="Tahoma" pitchFamily="34" charset="0"/>
              </a:rPr>
              <a:t>F</a:t>
            </a:r>
            <a:r>
              <a:rPr lang="en-US" sz="5000" b="1" dirty="0">
                <a:solidFill>
                  <a:srgbClr val="FF0066"/>
                </a:solidFill>
                <a:latin typeface="Tahoma" pitchFamily="34" charset="0"/>
                <a:ea typeface="Tahoma" pitchFamily="34" charset="0"/>
                <a:cs typeface="Tahoma" pitchFamily="34" charset="0"/>
              </a:rPr>
              <a:t>lexible, </a:t>
            </a:r>
            <a:r>
              <a:rPr lang="en-US" sz="5000" b="1" dirty="0" smtClean="0">
                <a:solidFill>
                  <a:srgbClr val="FF0066"/>
                </a:solidFill>
                <a:latin typeface="Tahoma" pitchFamily="34" charset="0"/>
                <a:ea typeface="Tahoma" pitchFamily="34" charset="0"/>
                <a:cs typeface="Tahoma" pitchFamily="34" charset="0"/>
              </a:rPr>
              <a:t>&amp; </a:t>
            </a:r>
            <a:r>
              <a:rPr lang="en-US" sz="5400" b="1" dirty="0" smtClean="0">
                <a:solidFill>
                  <a:srgbClr val="009999"/>
                </a:solidFill>
                <a:latin typeface="Tahoma" pitchFamily="34" charset="0"/>
                <a:ea typeface="Tahoma" pitchFamily="34" charset="0"/>
                <a:cs typeface="Tahoma" pitchFamily="34" charset="0"/>
              </a:rPr>
              <a:t>F</a:t>
            </a:r>
            <a:r>
              <a:rPr lang="en-US" sz="5000" b="1" dirty="0" smtClean="0">
                <a:solidFill>
                  <a:srgbClr val="FF0066"/>
                </a:solidFill>
                <a:latin typeface="Tahoma" pitchFamily="34" charset="0"/>
                <a:ea typeface="Tahoma" pitchFamily="34" charset="0"/>
                <a:cs typeface="Tahoma" pitchFamily="34" charset="0"/>
              </a:rPr>
              <a:t>orgiving</a:t>
            </a:r>
          </a:p>
          <a:p>
            <a:pPr>
              <a:buFont typeface="Wingdings" panose="05000000000000000000" pitchFamily="2" charset="2"/>
              <a:buChar char="q"/>
            </a:pPr>
            <a:endParaRPr lang="en-US" sz="4600" b="1" dirty="0" smtClean="0">
              <a:solidFill>
                <a:srgbClr val="0000FF"/>
              </a:solidFill>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a:p>
            <a:pPr marL="0" indent="0">
              <a:buNone/>
            </a:pPr>
            <a:endParaRPr lang="en-US" sz="3600" b="1" dirty="0" smtClean="0">
              <a:latin typeface="Tahoma" pitchFamily="34" charset="0"/>
              <a:ea typeface="Tahoma" pitchFamily="34" charset="0"/>
              <a:cs typeface="Tahoma" pitchFamily="34" charset="0"/>
            </a:endParaRPr>
          </a:p>
          <a:p>
            <a:pPr marL="0" indent="0" algn="ctr">
              <a:buNone/>
            </a:pPr>
            <a:endParaRPr lang="en-US" sz="2800" b="1" dirty="0" smtClean="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55706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000" b="1" u="sng" dirty="0">
                <a:solidFill>
                  <a:srgbClr val="FF0000"/>
                </a:solidFill>
                <a:latin typeface="Tahoma" pitchFamily="34" charset="0"/>
                <a:ea typeface="Tahoma" pitchFamily="34" charset="0"/>
                <a:cs typeface="Tahoma" pitchFamily="34" charset="0"/>
              </a:rPr>
              <a:t>#</a:t>
            </a:r>
            <a:r>
              <a:rPr lang="en-US" sz="4400" b="1" u="sng" dirty="0">
                <a:solidFill>
                  <a:srgbClr val="FF0000"/>
                </a:solidFill>
                <a:latin typeface="Tahoma" pitchFamily="34" charset="0"/>
                <a:ea typeface="Tahoma" pitchFamily="34" charset="0"/>
                <a:cs typeface="Tahoma" pitchFamily="34" charset="0"/>
              </a:rPr>
              <a:t>1</a:t>
            </a:r>
            <a:r>
              <a:rPr lang="en-US" sz="4400" b="1" dirty="0">
                <a:solidFill>
                  <a:srgbClr val="FF0000"/>
                </a:solidFill>
                <a:latin typeface="Tahoma" pitchFamily="34" charset="0"/>
                <a:ea typeface="Tahoma" pitchFamily="34" charset="0"/>
                <a:cs typeface="Tahoma" pitchFamily="34" charset="0"/>
              </a:rPr>
              <a:t>. STRUCTURAL CHANGE</a:t>
            </a:r>
            <a:r>
              <a:rPr lang="en-US" sz="4400" b="1" dirty="0">
                <a:solidFill>
                  <a:srgbClr val="0000FF"/>
                </a:solidFill>
                <a:latin typeface="Tahoma" pitchFamily="34" charset="0"/>
                <a:ea typeface="Tahoma" pitchFamily="34" charset="0"/>
                <a:cs typeface="Tahoma" pitchFamily="34" charset="0"/>
              </a:rPr>
              <a:t>: </a:t>
            </a:r>
            <a:r>
              <a:rPr lang="en-US" sz="4400" b="1" dirty="0" smtClean="0">
                <a:solidFill>
                  <a:srgbClr val="0000FF"/>
                </a:solidFill>
                <a:latin typeface="Tahoma" pitchFamily="34" charset="0"/>
                <a:ea typeface="Tahoma" pitchFamily="34" charset="0"/>
                <a:cs typeface="Tahoma" pitchFamily="34" charset="0"/>
              </a:rPr>
              <a:t>Job </a:t>
            </a:r>
            <a:r>
              <a:rPr lang="en-US" sz="4400" b="1" dirty="0">
                <a:solidFill>
                  <a:srgbClr val="0000FF"/>
                </a:solidFill>
                <a:latin typeface="Tahoma" pitchFamily="34" charset="0"/>
                <a:ea typeface="Tahoma" pitchFamily="34" charset="0"/>
                <a:cs typeface="Tahoma" pitchFamily="34" charset="0"/>
              </a:rPr>
              <a:t>descriptions; org “chart” </a:t>
            </a:r>
            <a:r>
              <a:rPr lang="en-US" sz="4000" b="1" dirty="0">
                <a:solidFill>
                  <a:srgbClr val="0000FF"/>
                </a:solidFill>
                <a:latin typeface="Tahoma" pitchFamily="34" charset="0"/>
                <a:ea typeface="Tahoma" pitchFamily="34" charset="0"/>
                <a:cs typeface="Tahoma" pitchFamily="34" charset="0"/>
              </a:rPr>
              <a:t>modifications; org rules, regulations, policies</a:t>
            </a:r>
          </a:p>
          <a:p>
            <a:pPr marL="0" indent="0">
              <a:buNone/>
            </a:pPr>
            <a:r>
              <a:rPr lang="en-US" sz="4400" b="1" dirty="0" smtClean="0">
                <a:latin typeface="Tahoma" pitchFamily="34" charset="0"/>
                <a:ea typeface="Tahoma" pitchFamily="34" charset="0"/>
                <a:cs typeface="Tahoma" pitchFamily="34" charset="0"/>
              </a:rPr>
              <a:t>Most orgs “lower the boom” of structural </a:t>
            </a:r>
            <a:r>
              <a:rPr lang="en-US" sz="4400" b="1" dirty="0">
                <a:latin typeface="Tahoma" pitchFamily="34" charset="0"/>
                <a:ea typeface="Tahoma" pitchFamily="34" charset="0"/>
                <a:cs typeface="Tahoma" pitchFamily="34" charset="0"/>
              </a:rPr>
              <a:t>(</a:t>
            </a:r>
            <a:r>
              <a:rPr lang="en-US" sz="4400" b="1" dirty="0" smtClean="0">
                <a:solidFill>
                  <a:srgbClr val="FF0000"/>
                </a:solidFill>
                <a:latin typeface="Tahoma" pitchFamily="34" charset="0"/>
                <a:ea typeface="Tahoma" pitchFamily="34" charset="0"/>
                <a:cs typeface="Tahoma" pitchFamily="34" charset="0"/>
              </a:rPr>
              <a:t>power</a:t>
            </a:r>
            <a:r>
              <a:rPr lang="en-US" sz="4400" b="1" dirty="0" smtClean="0">
                <a:latin typeface="Tahoma" pitchFamily="34" charset="0"/>
                <a:ea typeface="Tahoma" pitchFamily="34" charset="0"/>
                <a:cs typeface="Tahoma" pitchFamily="34" charset="0"/>
              </a:rPr>
              <a:t>-based) change on employees because it’s easy &amp; quick </a:t>
            </a:r>
            <a:r>
              <a:rPr lang="en-US" sz="4400" b="1" dirty="0">
                <a:latin typeface="Tahoma" pitchFamily="34" charset="0"/>
                <a:ea typeface="Tahoma" pitchFamily="34" charset="0"/>
                <a:cs typeface="Tahoma" pitchFamily="34" charset="0"/>
              </a:rPr>
              <a:t>to </a:t>
            </a:r>
            <a:r>
              <a:rPr lang="en-US" sz="4400" b="1" dirty="0" smtClean="0">
                <a:latin typeface="Tahoma" pitchFamily="34" charset="0"/>
                <a:ea typeface="Tahoma" pitchFamily="34" charset="0"/>
                <a:cs typeface="Tahoma" pitchFamily="34" charset="0"/>
              </a:rPr>
              <a:t>implement &amp; impersonal. Unfortunately, power-fueled change tends to </a:t>
            </a:r>
            <a:r>
              <a:rPr lang="en-US" sz="4400" b="1" dirty="0" smtClean="0">
                <a:solidFill>
                  <a:srgbClr val="FF0000"/>
                </a:solidFill>
                <a:latin typeface="Tahoma" pitchFamily="34" charset="0"/>
                <a:ea typeface="Tahoma" pitchFamily="34" charset="0"/>
                <a:cs typeface="Tahoma" pitchFamily="34" charset="0"/>
              </a:rPr>
              <a:t>alienate</a:t>
            </a:r>
            <a:r>
              <a:rPr lang="en-US" sz="4400" b="1" dirty="0" smtClean="0">
                <a:latin typeface="Tahoma" pitchFamily="34" charset="0"/>
                <a:ea typeface="Tahoma" pitchFamily="34" charset="0"/>
                <a:cs typeface="Tahoma" pitchFamily="34" charset="0"/>
              </a:rPr>
              <a:t> employees, reminding them that they are mere </a:t>
            </a:r>
            <a:r>
              <a:rPr lang="en-US" sz="4400" b="1" dirty="0" smtClean="0">
                <a:solidFill>
                  <a:srgbClr val="FF0000"/>
                </a:solidFill>
                <a:latin typeface="Tahoma" pitchFamily="34" charset="0"/>
                <a:ea typeface="Tahoma" pitchFamily="34" charset="0"/>
                <a:cs typeface="Tahoma" pitchFamily="34" charset="0"/>
              </a:rPr>
              <a:t>“slaves” </a:t>
            </a:r>
            <a:r>
              <a:rPr lang="en-US" sz="4400" b="1" dirty="0" smtClean="0">
                <a:latin typeface="Tahoma" pitchFamily="34" charset="0"/>
                <a:ea typeface="Tahoma" pitchFamily="34" charset="0"/>
                <a:cs typeface="Tahoma" pitchFamily="34" charset="0"/>
              </a:rPr>
              <a:t>of the org.    </a:t>
            </a:r>
            <a:endParaRPr lang="en-US" sz="4400" b="1" dirty="0">
              <a:latin typeface="Tahoma" pitchFamily="34" charset="0"/>
              <a:ea typeface="Tahoma" pitchFamily="34" charset="0"/>
              <a:cs typeface="Tahoma" pitchFamily="34" charset="0"/>
            </a:endParaRPr>
          </a:p>
          <a:p>
            <a:pPr marL="0" indent="0">
              <a:buNone/>
            </a:pPr>
            <a:endParaRPr lang="en-US" sz="6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80301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400" b="1" u="sng" dirty="0">
                <a:solidFill>
                  <a:srgbClr val="FF0000"/>
                </a:solidFill>
                <a:latin typeface="Tahoma" pitchFamily="34" charset="0"/>
                <a:ea typeface="Tahoma" pitchFamily="34" charset="0"/>
                <a:cs typeface="Tahoma" pitchFamily="34" charset="0"/>
              </a:rPr>
              <a:t>#2.</a:t>
            </a:r>
            <a:r>
              <a:rPr lang="en-US" sz="4400" b="1" dirty="0">
                <a:solidFill>
                  <a:srgbClr val="FF0000"/>
                </a:solidFill>
                <a:latin typeface="Tahoma" pitchFamily="34" charset="0"/>
                <a:ea typeface="Tahoma" pitchFamily="34" charset="0"/>
                <a:cs typeface="Tahoma" pitchFamily="34" charset="0"/>
              </a:rPr>
              <a:t> ICE CUBE MODEL: </a:t>
            </a:r>
          </a:p>
          <a:p>
            <a:pPr marL="0" indent="0" algn="ctr">
              <a:buNone/>
            </a:pPr>
            <a:r>
              <a:rPr lang="en-US" sz="4400" b="1" dirty="0">
                <a:solidFill>
                  <a:srgbClr val="0000FF"/>
                </a:solidFill>
                <a:latin typeface="Tahoma" pitchFamily="34" charset="0"/>
                <a:ea typeface="Tahoma" pitchFamily="34" charset="0"/>
                <a:cs typeface="Tahoma" pitchFamily="34" charset="0"/>
              </a:rPr>
              <a:t>M</a:t>
            </a:r>
            <a:r>
              <a:rPr lang="en-US" sz="4400" b="1" dirty="0" smtClean="0">
                <a:solidFill>
                  <a:srgbClr val="0000FF"/>
                </a:solidFill>
                <a:latin typeface="Tahoma" pitchFamily="34" charset="0"/>
                <a:ea typeface="Tahoma" pitchFamily="34" charset="0"/>
                <a:cs typeface="Tahoma" pitchFamily="34" charset="0"/>
              </a:rPr>
              <a:t>aking </a:t>
            </a:r>
            <a:r>
              <a:rPr lang="en-US" sz="4400" b="1" dirty="0">
                <a:solidFill>
                  <a:srgbClr val="0000FF"/>
                </a:solidFill>
                <a:latin typeface="Tahoma" pitchFamily="34" charset="0"/>
                <a:ea typeface="Tahoma" pitchFamily="34" charset="0"/>
                <a:cs typeface="Tahoma" pitchFamily="34" charset="0"/>
              </a:rPr>
              <a:t>small experimental changes in one area of the org as a pilot test for more extensive &amp; effective future changes</a:t>
            </a:r>
          </a:p>
          <a:p>
            <a:r>
              <a:rPr lang="en-US" sz="4900" b="1" dirty="0">
                <a:latin typeface="Tahoma" pitchFamily="34" charset="0"/>
                <a:ea typeface="Tahoma" pitchFamily="34" charset="0"/>
                <a:cs typeface="Tahoma" pitchFamily="34" charset="0"/>
              </a:rPr>
              <a:t>Works at grass roots org level</a:t>
            </a:r>
            <a:endParaRPr lang="en-US" sz="4900" b="1" dirty="0">
              <a:solidFill>
                <a:srgbClr val="0033CC"/>
              </a:solidFill>
              <a:latin typeface="Tahoma" pitchFamily="34" charset="0"/>
              <a:ea typeface="Tahoma" pitchFamily="34" charset="0"/>
              <a:cs typeface="Tahoma" pitchFamily="34" charset="0"/>
            </a:endParaRPr>
          </a:p>
          <a:p>
            <a:r>
              <a:rPr lang="en-US" sz="4900" b="1" dirty="0">
                <a:latin typeface="Tahoma" pitchFamily="34" charset="0"/>
                <a:ea typeface="Tahoma" pitchFamily="34" charset="0"/>
                <a:cs typeface="Tahoma" pitchFamily="34" charset="0"/>
              </a:rPr>
              <a:t>Requires savvy </a:t>
            </a:r>
            <a:r>
              <a:rPr lang="en-US" sz="4900" b="1" dirty="0" smtClean="0">
                <a:latin typeface="Tahoma" pitchFamily="34" charset="0"/>
                <a:ea typeface="Tahoma" pitchFamily="34" charset="0"/>
                <a:cs typeface="Tahoma" pitchFamily="34" charset="0"/>
              </a:rPr>
              <a:t>employee-led leadership </a:t>
            </a:r>
            <a:r>
              <a:rPr lang="en-US" sz="4900" b="1" dirty="0">
                <a:latin typeface="Tahoma" pitchFamily="34" charset="0"/>
                <a:ea typeface="Tahoma" pitchFamily="34" charset="0"/>
                <a:cs typeface="Tahoma" pitchFamily="34" charset="0"/>
              </a:rPr>
              <a:t>&amp; management</a:t>
            </a:r>
          </a:p>
          <a:p>
            <a:r>
              <a:rPr lang="en-US" sz="4900" b="1" dirty="0">
                <a:latin typeface="Tahoma" pitchFamily="34" charset="0"/>
                <a:ea typeface="Tahoma" pitchFamily="34" charset="0"/>
                <a:cs typeface="Tahoma" pitchFamily="34" charset="0"/>
              </a:rPr>
              <a:t>Best suited for process (how work is done) change </a:t>
            </a:r>
          </a:p>
          <a:p>
            <a:pPr marL="0" indent="0">
              <a:buNone/>
            </a:pPr>
            <a:endParaRPr lang="en-US" sz="3600" b="1" dirty="0">
              <a:latin typeface="Tahoma" pitchFamily="34" charset="0"/>
              <a:ea typeface="Tahoma" pitchFamily="34" charset="0"/>
              <a:cs typeface="Tahoma" pitchFamily="34" charset="0"/>
            </a:endParaRPr>
          </a:p>
          <a:p>
            <a:pPr marL="0" indent="0">
              <a:buNone/>
            </a:pPr>
            <a:endParaRPr lang="en-US" sz="3600" b="1" dirty="0">
              <a:latin typeface="Tahoma" pitchFamily="34" charset="0"/>
              <a:ea typeface="Tahoma" pitchFamily="34" charset="0"/>
              <a:cs typeface="Tahoma" pitchFamily="34" charset="0"/>
            </a:endParaRPr>
          </a:p>
          <a:p>
            <a:pPr marL="0" indent="0">
              <a:buNone/>
            </a:pPr>
            <a:endParaRPr lang="en-US" sz="3600" b="1" dirty="0">
              <a:latin typeface="Tahoma" pitchFamily="34" charset="0"/>
              <a:ea typeface="Tahoma" pitchFamily="34" charset="0"/>
              <a:cs typeface="Tahoma" pitchFamily="34" charset="0"/>
            </a:endParaRPr>
          </a:p>
          <a:p>
            <a:pPr marL="0" indent="0">
              <a:buNone/>
            </a:pPr>
            <a:endParaRPr lang="en-US" sz="72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270175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000" b="1" u="sng" dirty="0">
                <a:solidFill>
                  <a:srgbClr val="FF0000"/>
                </a:solidFill>
                <a:latin typeface="Tahoma" pitchFamily="34" charset="0"/>
                <a:ea typeface="Tahoma" pitchFamily="34" charset="0"/>
                <a:cs typeface="Tahoma" pitchFamily="34" charset="0"/>
              </a:rPr>
              <a:t>#3</a:t>
            </a:r>
            <a:r>
              <a:rPr lang="en-US" sz="4000" b="1" dirty="0">
                <a:solidFill>
                  <a:srgbClr val="FF0000"/>
                </a:solidFill>
                <a:latin typeface="Tahoma" pitchFamily="34" charset="0"/>
                <a:ea typeface="Tahoma" pitchFamily="34" charset="0"/>
                <a:cs typeface="Tahoma" pitchFamily="34" charset="0"/>
              </a:rPr>
              <a:t>. SUNSET CLAUSE: </a:t>
            </a:r>
            <a:r>
              <a:rPr lang="en-US" sz="4000" b="1" dirty="0">
                <a:solidFill>
                  <a:srgbClr val="0000FF"/>
                </a:solidFill>
                <a:latin typeface="Tahoma" pitchFamily="34" charset="0"/>
                <a:ea typeface="Tahoma" pitchFamily="34" charset="0"/>
                <a:cs typeface="Tahoma" pitchFamily="34" charset="0"/>
              </a:rPr>
              <a:t>E</a:t>
            </a:r>
            <a:r>
              <a:rPr lang="en-US" sz="4000" b="1" dirty="0" smtClean="0">
                <a:solidFill>
                  <a:srgbClr val="0000FF"/>
                </a:solidFill>
                <a:latin typeface="Tahoma" pitchFamily="34" charset="0"/>
                <a:ea typeface="Tahoma" pitchFamily="34" charset="0"/>
                <a:cs typeface="Tahoma" pitchFamily="34" charset="0"/>
              </a:rPr>
              <a:t>mployees </a:t>
            </a:r>
            <a:r>
              <a:rPr lang="en-US" sz="4000" b="1" dirty="0">
                <a:solidFill>
                  <a:srgbClr val="0000FF"/>
                </a:solidFill>
                <a:latin typeface="Tahoma" pitchFamily="34" charset="0"/>
                <a:ea typeface="Tahoma" pitchFamily="34" charset="0"/>
                <a:cs typeface="Tahoma" pitchFamily="34" charset="0"/>
              </a:rPr>
              <a:t>agree to try out a change &amp; vote several weeks or months later on whether or not to continue with it</a:t>
            </a:r>
          </a:p>
          <a:p>
            <a:r>
              <a:rPr lang="en-US" sz="4400" b="1" dirty="0" smtClean="0">
                <a:latin typeface="Tahoma" pitchFamily="34" charset="0"/>
                <a:ea typeface="Tahoma" pitchFamily="34" charset="0"/>
                <a:cs typeface="Tahoma" pitchFamily="34" charset="0"/>
              </a:rPr>
              <a:t>Participative </a:t>
            </a:r>
            <a:r>
              <a:rPr lang="en-US" sz="4400" b="1" dirty="0">
                <a:latin typeface="Tahoma" pitchFamily="34" charset="0"/>
                <a:ea typeface="Tahoma" pitchFamily="34" charset="0"/>
                <a:cs typeface="Tahoma" pitchFamily="34" charset="0"/>
              </a:rPr>
              <a:t>&amp; authentic</a:t>
            </a:r>
          </a:p>
          <a:p>
            <a:r>
              <a:rPr lang="en-US" sz="4400" b="1" dirty="0">
                <a:latin typeface="Tahoma" pitchFamily="34" charset="0"/>
                <a:ea typeface="Tahoma" pitchFamily="34" charset="0"/>
                <a:cs typeface="Tahoma" pitchFamily="34" charset="0"/>
              </a:rPr>
              <a:t>Potentially compromises </a:t>
            </a:r>
            <a:r>
              <a:rPr lang="en-US" sz="4400" b="1" dirty="0">
                <a:solidFill>
                  <a:srgbClr val="FF0000"/>
                </a:solidFill>
                <a:latin typeface="Tahoma" pitchFamily="34" charset="0"/>
                <a:ea typeface="Tahoma" pitchFamily="34" charset="0"/>
                <a:cs typeface="Tahoma" pitchFamily="34" charset="0"/>
              </a:rPr>
              <a:t>org control</a:t>
            </a:r>
          </a:p>
          <a:p>
            <a:r>
              <a:rPr lang="en-US" sz="4400" b="1" dirty="0" smtClean="0">
                <a:solidFill>
                  <a:srgbClr val="FF0000"/>
                </a:solidFill>
                <a:latin typeface="Tahoma" pitchFamily="34" charset="0"/>
                <a:ea typeface="Tahoma" pitchFamily="34" charset="0"/>
                <a:cs typeface="Tahoma" pitchFamily="34" charset="0"/>
              </a:rPr>
              <a:t>Waste </a:t>
            </a:r>
            <a:r>
              <a:rPr lang="en-US" sz="4400" b="1" dirty="0">
                <a:solidFill>
                  <a:srgbClr val="FF0000"/>
                </a:solidFill>
                <a:latin typeface="Tahoma" pitchFamily="34" charset="0"/>
                <a:ea typeface="Tahoma" pitchFamily="34" charset="0"/>
                <a:cs typeface="Tahoma" pitchFamily="34" charset="0"/>
              </a:rPr>
              <a:t>of time </a:t>
            </a:r>
            <a:r>
              <a:rPr lang="en-US" sz="4400" b="1" dirty="0">
                <a:latin typeface="Tahoma" pitchFamily="34" charset="0"/>
                <a:ea typeface="Tahoma" pitchFamily="34" charset="0"/>
                <a:cs typeface="Tahoma" pitchFamily="34" charset="0"/>
              </a:rPr>
              <a:t>&amp; resources if later voted down </a:t>
            </a:r>
            <a:r>
              <a:rPr lang="en-US" sz="4400" b="1" dirty="0" smtClean="0">
                <a:latin typeface="Tahoma" pitchFamily="34" charset="0"/>
                <a:ea typeface="Tahoma" pitchFamily="34" charset="0"/>
                <a:cs typeface="Tahoma" pitchFamily="34" charset="0"/>
              </a:rPr>
              <a:t>&amp; could damage employee morale </a:t>
            </a:r>
          </a:p>
          <a:p>
            <a:r>
              <a:rPr lang="en-US" sz="4400" b="1" dirty="0" smtClean="0">
                <a:latin typeface="Tahoma" pitchFamily="34" charset="0"/>
                <a:ea typeface="Tahoma" pitchFamily="34" charset="0"/>
                <a:cs typeface="Tahoma" pitchFamily="34" charset="0"/>
              </a:rPr>
              <a:t>Is </a:t>
            </a:r>
            <a:r>
              <a:rPr lang="en-US" sz="4400" b="1" dirty="0" smtClean="0">
                <a:solidFill>
                  <a:srgbClr val="FF0000"/>
                </a:solidFill>
                <a:latin typeface="Tahoma" pitchFamily="34" charset="0"/>
                <a:ea typeface="Tahoma" pitchFamily="34" charset="0"/>
                <a:cs typeface="Tahoma" pitchFamily="34" charset="0"/>
              </a:rPr>
              <a:t>too “idealistic” </a:t>
            </a:r>
            <a:r>
              <a:rPr lang="en-US" sz="4400" b="1" dirty="0" smtClean="0">
                <a:latin typeface="Tahoma" pitchFamily="34" charset="0"/>
                <a:ea typeface="Tahoma" pitchFamily="34" charset="0"/>
                <a:cs typeface="Tahoma" pitchFamily="34" charset="0"/>
              </a:rPr>
              <a:t>(unrealistic) for most orgs, which prefer the straight power approach to change. </a:t>
            </a:r>
            <a:endParaRPr lang="en-US" sz="4400" b="1" dirty="0">
              <a:latin typeface="Tahoma" pitchFamily="34" charset="0"/>
              <a:ea typeface="Tahoma" pitchFamily="34" charset="0"/>
              <a:cs typeface="Tahoma" pitchFamily="34" charset="0"/>
            </a:endParaRPr>
          </a:p>
          <a:p>
            <a:pPr marL="0" indent="0">
              <a:buNone/>
            </a:pPr>
            <a:endParaRPr lang="en-US" sz="4400" b="1" dirty="0">
              <a:solidFill>
                <a:srgbClr val="FF0000"/>
              </a:solidFill>
              <a:latin typeface="Tahoma" pitchFamily="34" charset="0"/>
              <a:ea typeface="Tahoma" pitchFamily="34" charset="0"/>
              <a:cs typeface="Tahoma" pitchFamily="34" charset="0"/>
            </a:endParaRPr>
          </a:p>
          <a:p>
            <a:pPr marL="0" indent="0">
              <a:buNone/>
            </a:pPr>
            <a:endParaRPr lang="en-US" sz="8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816599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600" b="1" u="sng" dirty="0">
                <a:solidFill>
                  <a:srgbClr val="FF0000"/>
                </a:solidFill>
                <a:latin typeface="Tahoma" pitchFamily="34" charset="0"/>
                <a:ea typeface="Tahoma" pitchFamily="34" charset="0"/>
                <a:cs typeface="Tahoma" pitchFamily="34" charset="0"/>
              </a:rPr>
              <a:t>#</a:t>
            </a:r>
            <a:r>
              <a:rPr lang="en-US" sz="4500" b="1" u="sng" dirty="0">
                <a:solidFill>
                  <a:srgbClr val="FF0000"/>
                </a:solidFill>
                <a:latin typeface="Tahoma" pitchFamily="34" charset="0"/>
                <a:ea typeface="Tahoma" pitchFamily="34" charset="0"/>
                <a:cs typeface="Tahoma" pitchFamily="34" charset="0"/>
              </a:rPr>
              <a:t>4</a:t>
            </a:r>
            <a:r>
              <a:rPr lang="en-US" sz="4500" b="1" dirty="0">
                <a:solidFill>
                  <a:srgbClr val="FF0000"/>
                </a:solidFill>
                <a:latin typeface="Tahoma" pitchFamily="34" charset="0"/>
                <a:ea typeface="Tahoma" pitchFamily="34" charset="0"/>
                <a:cs typeface="Tahoma" pitchFamily="34" charset="0"/>
              </a:rPr>
              <a:t>. INTERNAL CHANGE AGENTS: </a:t>
            </a:r>
            <a:r>
              <a:rPr lang="en-US" sz="4500" b="1" dirty="0" smtClean="0">
                <a:solidFill>
                  <a:srgbClr val="0000FF"/>
                </a:solidFill>
                <a:latin typeface="Tahoma" pitchFamily="34" charset="0"/>
                <a:ea typeface="Tahoma" pitchFamily="34" charset="0"/>
                <a:cs typeface="Tahoma" pitchFamily="34" charset="0"/>
              </a:rPr>
              <a:t>Asking respected employees to influence their co-workers to back an org change</a:t>
            </a:r>
            <a:endParaRPr lang="en-US" sz="4500" b="1" dirty="0">
              <a:solidFill>
                <a:srgbClr val="0000FF"/>
              </a:solidFill>
              <a:latin typeface="Tahoma" pitchFamily="34" charset="0"/>
              <a:ea typeface="Tahoma" pitchFamily="34" charset="0"/>
              <a:cs typeface="Tahoma" pitchFamily="34" charset="0"/>
            </a:endParaRPr>
          </a:p>
          <a:p>
            <a:r>
              <a:rPr lang="en-US" sz="4900" b="1" dirty="0">
                <a:latin typeface="Tahoma" pitchFamily="34" charset="0"/>
                <a:ea typeface="Tahoma" pitchFamily="34" charset="0"/>
                <a:cs typeface="Tahoma" pitchFamily="34" charset="0"/>
              </a:rPr>
              <a:t>Requires employees with a high influence profile who are highly respected by co-workers </a:t>
            </a:r>
          </a:p>
          <a:p>
            <a:r>
              <a:rPr lang="en-US" sz="4900" b="1" dirty="0">
                <a:latin typeface="Tahoma" pitchFamily="34" charset="0"/>
                <a:ea typeface="Tahoma" pitchFamily="34" charset="0"/>
                <a:cs typeface="Tahoma" pitchFamily="34" charset="0"/>
              </a:rPr>
              <a:t>May be perceived as political or exploitative &amp; thus “burn bridges” </a:t>
            </a:r>
          </a:p>
          <a:p>
            <a:r>
              <a:rPr lang="en-US" sz="4900" b="1" dirty="0">
                <a:latin typeface="Tahoma" pitchFamily="34" charset="0"/>
                <a:ea typeface="Tahoma" pitchFamily="34" charset="0"/>
                <a:cs typeface="Tahoma" pitchFamily="34" charset="0"/>
              </a:rPr>
              <a:t>The org can’t micromanage it.</a:t>
            </a:r>
          </a:p>
          <a:p>
            <a:pPr marL="0" indent="0">
              <a:buNone/>
            </a:pPr>
            <a:endParaRPr lang="en-US" sz="4600" b="1" dirty="0">
              <a:latin typeface="Tahoma" pitchFamily="34" charset="0"/>
              <a:ea typeface="Tahoma" pitchFamily="34" charset="0"/>
              <a:cs typeface="Tahoma" pitchFamily="34" charset="0"/>
            </a:endParaRPr>
          </a:p>
          <a:p>
            <a:pPr marL="0" indent="0">
              <a:buNone/>
            </a:pPr>
            <a:endParaRPr lang="en-US" sz="3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621262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#5 </a:t>
            </a:r>
            <a:r>
              <a:rPr lang="en-US" sz="9600" b="1" dirty="0">
                <a:latin typeface="Tahoma" panose="020B0604030504040204" pitchFamily="34" charset="0"/>
                <a:ea typeface="Tahoma" panose="020B0604030504040204" pitchFamily="34" charset="0"/>
                <a:cs typeface="Tahoma" panose="020B0604030504040204" pitchFamily="34" charset="0"/>
              </a:rPr>
              <a:t>COMMUNICATION</a:t>
            </a:r>
            <a:r>
              <a:rPr lang="en-US" sz="96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AUTHENTIC </a:t>
            </a:r>
          </a:p>
        </p:txBody>
      </p:sp>
    </p:spTree>
    <p:extLst>
      <p:ext uri="{BB962C8B-B14F-4D97-AF65-F5344CB8AC3E}">
        <p14:creationId xmlns:p14="http://schemas.microsoft.com/office/powerpoint/2010/main" val="3614243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8000" b="1" dirty="0" smtClean="0">
                <a:latin typeface="Tahoma" panose="020B0604030504040204" pitchFamily="34" charset="0"/>
                <a:ea typeface="Tahoma" panose="020B0604030504040204" pitchFamily="34" charset="0"/>
                <a:cs typeface="Tahoma" panose="020B0604030504040204" pitchFamily="34" charset="0"/>
              </a:rPr>
              <a:t>Opaque = </a:t>
            </a:r>
            <a:r>
              <a:rPr lang="en-US" sz="8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fake</a:t>
            </a: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380" y="2104758"/>
            <a:ext cx="5484694" cy="31613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57" y="1453616"/>
            <a:ext cx="4138193" cy="4463669"/>
          </a:xfrm>
          <a:prstGeom prst="rect">
            <a:avLst/>
          </a:prstGeom>
        </p:spPr>
      </p:pic>
    </p:spTree>
    <p:extLst>
      <p:ext uri="{BB962C8B-B14F-4D97-AF65-F5344CB8AC3E}">
        <p14:creationId xmlns:p14="http://schemas.microsoft.com/office/powerpoint/2010/main" val="5378222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5000" b="1" dirty="0">
                <a:latin typeface="Tahoma" pitchFamily="34" charset="0"/>
                <a:ea typeface="Tahoma" pitchFamily="34" charset="0"/>
                <a:cs typeface="Tahoma" pitchFamily="34" charset="0"/>
              </a:rPr>
              <a:t>Authentic communication = </a:t>
            </a:r>
            <a:r>
              <a:rPr lang="en-US" sz="5000" b="1" dirty="0" smtClean="0">
                <a:latin typeface="Tahoma" pitchFamily="34" charset="0"/>
                <a:ea typeface="Tahoma" pitchFamily="34" charset="0"/>
                <a:cs typeface="Tahoma" pitchFamily="34" charset="0"/>
              </a:rPr>
              <a:t>expressing </a:t>
            </a:r>
            <a:r>
              <a:rPr lang="en-US" sz="5000" b="1" dirty="0">
                <a:latin typeface="Tahoma" pitchFamily="34" charset="0"/>
                <a:ea typeface="Tahoma" pitchFamily="34" charset="0"/>
                <a:cs typeface="Tahoma" pitchFamily="34" charset="0"/>
              </a:rPr>
              <a:t>your thoughts </a:t>
            </a:r>
            <a:r>
              <a:rPr lang="en-US" sz="5000" b="1" dirty="0" smtClean="0">
                <a:latin typeface="Tahoma" pitchFamily="34" charset="0"/>
                <a:ea typeface="Tahoma" pitchFamily="34" charset="0"/>
                <a:cs typeface="Tahoma" pitchFamily="34" charset="0"/>
              </a:rPr>
              <a:t>&amp; </a:t>
            </a:r>
            <a:r>
              <a:rPr lang="en-US" sz="5000" b="1" dirty="0">
                <a:latin typeface="Tahoma" pitchFamily="34" charset="0"/>
                <a:ea typeface="Tahoma" pitchFamily="34" charset="0"/>
                <a:cs typeface="Tahoma" pitchFamily="34" charset="0"/>
              </a:rPr>
              <a:t>feelings </a:t>
            </a:r>
            <a:r>
              <a:rPr lang="en-US" sz="5000" b="1" dirty="0">
                <a:solidFill>
                  <a:srgbClr val="FF0000"/>
                </a:solidFill>
                <a:latin typeface="Tahoma" pitchFamily="34" charset="0"/>
                <a:ea typeface="Tahoma" pitchFamily="34" charset="0"/>
                <a:cs typeface="Tahoma" pitchFamily="34" charset="0"/>
              </a:rPr>
              <a:t>honestly</a:t>
            </a:r>
            <a:r>
              <a:rPr lang="en-US" sz="5000" b="1" dirty="0">
                <a:latin typeface="Tahoma" pitchFamily="34" charset="0"/>
                <a:ea typeface="Tahoma" pitchFamily="34" charset="0"/>
                <a:cs typeface="Tahoma" pitchFamily="34" charset="0"/>
              </a:rPr>
              <a:t>, </a:t>
            </a:r>
            <a:r>
              <a:rPr lang="en-US" sz="5000" b="1" dirty="0">
                <a:solidFill>
                  <a:srgbClr val="FF0000"/>
                </a:solidFill>
                <a:latin typeface="Tahoma" pitchFamily="34" charset="0"/>
                <a:ea typeface="Tahoma" pitchFamily="34" charset="0"/>
                <a:cs typeface="Tahoma" pitchFamily="34" charset="0"/>
              </a:rPr>
              <a:t>fully, </a:t>
            </a:r>
            <a:r>
              <a:rPr lang="en-US" sz="5000" b="1" dirty="0" smtClean="0">
                <a:latin typeface="Tahoma" pitchFamily="34" charset="0"/>
                <a:ea typeface="Tahoma" pitchFamily="34" charset="0"/>
                <a:cs typeface="Tahoma" pitchFamily="34" charset="0"/>
              </a:rPr>
              <a:t>&amp; </a:t>
            </a:r>
            <a:r>
              <a:rPr lang="en-US" sz="5000" b="1" dirty="0" smtClean="0">
                <a:solidFill>
                  <a:srgbClr val="FF0000"/>
                </a:solidFill>
                <a:latin typeface="Tahoma" pitchFamily="34" charset="0"/>
                <a:ea typeface="Tahoma" pitchFamily="34" charset="0"/>
                <a:cs typeface="Tahoma" pitchFamily="34" charset="0"/>
              </a:rPr>
              <a:t>transparently</a:t>
            </a:r>
            <a:r>
              <a:rPr lang="en-US" sz="5000" b="1" dirty="0" smtClean="0">
                <a:latin typeface="Tahoma" pitchFamily="34" charset="0"/>
                <a:ea typeface="Tahoma" pitchFamily="34" charset="0"/>
                <a:cs typeface="Tahoma" pitchFamily="34" charset="0"/>
              </a:rPr>
              <a:t>,</a:t>
            </a:r>
            <a:r>
              <a:rPr lang="en-US" sz="5000" b="1" dirty="0" smtClean="0">
                <a:solidFill>
                  <a:srgbClr val="FF0000"/>
                </a:solidFill>
                <a:latin typeface="Tahoma" pitchFamily="34" charset="0"/>
                <a:ea typeface="Tahoma" pitchFamily="34" charset="0"/>
                <a:cs typeface="Tahoma" pitchFamily="34" charset="0"/>
              </a:rPr>
              <a:t> </a:t>
            </a:r>
            <a:r>
              <a:rPr lang="en-US" sz="5000" b="1" dirty="0">
                <a:latin typeface="Tahoma" pitchFamily="34" charset="0"/>
                <a:ea typeface="Tahoma" pitchFamily="34" charset="0"/>
                <a:cs typeface="Tahoma" pitchFamily="34" charset="0"/>
              </a:rPr>
              <a:t>free of B.S., lies, bias, PR, ambitions, agendas, ideology, half-truths, political intent, manipulation, game-playing, brainwashing, </a:t>
            </a:r>
            <a:r>
              <a:rPr lang="en-US" sz="5000" b="1" dirty="0" smtClean="0">
                <a:latin typeface="Tahoma" pitchFamily="34" charset="0"/>
                <a:ea typeface="Tahoma" pitchFamily="34" charset="0"/>
                <a:cs typeface="Tahoma" pitchFamily="34" charset="0"/>
              </a:rPr>
              <a:t>telling </a:t>
            </a:r>
            <a:r>
              <a:rPr lang="en-US" sz="5000" b="1" dirty="0">
                <a:latin typeface="Tahoma" pitchFamily="34" charset="0"/>
                <a:ea typeface="Tahoma" pitchFamily="34" charset="0"/>
                <a:cs typeface="Tahoma" pitchFamily="34" charset="0"/>
              </a:rPr>
              <a:t>others what they want to hear, </a:t>
            </a:r>
            <a:r>
              <a:rPr lang="en-US" sz="5000" b="1" dirty="0" smtClean="0">
                <a:latin typeface="Tahoma" pitchFamily="34" charset="0"/>
                <a:ea typeface="Tahoma" pitchFamily="34" charset="0"/>
                <a:cs typeface="Tahoma" pitchFamily="34" charset="0"/>
              </a:rPr>
              <a:t>empire-building, or </a:t>
            </a:r>
            <a:r>
              <a:rPr lang="en-US" sz="5000" b="1" dirty="0">
                <a:latin typeface="Tahoma" pitchFamily="34" charset="0"/>
                <a:ea typeface="Tahoma" pitchFamily="34" charset="0"/>
                <a:cs typeface="Tahoma" pitchFamily="34" charset="0"/>
              </a:rPr>
              <a:t>self-service.</a:t>
            </a:r>
          </a:p>
        </p:txBody>
      </p:sp>
    </p:spTree>
    <p:extLst>
      <p:ext uri="{BB962C8B-B14F-4D97-AF65-F5344CB8AC3E}">
        <p14:creationId xmlns:p14="http://schemas.microsoft.com/office/powerpoint/2010/main" val="2421706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4400" b="1" dirty="0">
                <a:solidFill>
                  <a:srgbClr val="FF0000"/>
                </a:solidFill>
                <a:latin typeface="Tahoma" pitchFamily="34" charset="0"/>
                <a:ea typeface="Tahoma" pitchFamily="34" charset="0"/>
                <a:cs typeface="Tahoma" pitchFamily="34" charset="0"/>
              </a:rPr>
              <a:t>YOU ARE AN AUTHENTIC COMMUNICATOR WHEN YOU: </a:t>
            </a:r>
          </a:p>
          <a:p>
            <a:pPr>
              <a:buFont typeface="Wingdings" panose="05000000000000000000" pitchFamily="2" charset="2"/>
              <a:buChar char="q"/>
            </a:pPr>
            <a:r>
              <a:rPr lang="en-US" sz="4600" b="1" dirty="0">
                <a:latin typeface="Tahoma" pitchFamily="34" charset="0"/>
                <a:ea typeface="Tahoma" pitchFamily="34" charset="0"/>
                <a:cs typeface="Tahoma" pitchFamily="34" charset="0"/>
              </a:rPr>
              <a:t>Tell people what they </a:t>
            </a:r>
            <a:r>
              <a:rPr lang="en-US" sz="4600" b="1" dirty="0">
                <a:solidFill>
                  <a:srgbClr val="FF0000"/>
                </a:solidFill>
                <a:latin typeface="Tahoma" pitchFamily="34" charset="0"/>
                <a:ea typeface="Tahoma" pitchFamily="34" charset="0"/>
                <a:cs typeface="Tahoma" pitchFamily="34" charset="0"/>
              </a:rPr>
              <a:t>need</a:t>
            </a:r>
            <a:r>
              <a:rPr lang="en-US" sz="4600" b="1" dirty="0">
                <a:latin typeface="Tahoma" pitchFamily="34" charset="0"/>
                <a:ea typeface="Tahoma" pitchFamily="34" charset="0"/>
                <a:cs typeface="Tahoma" pitchFamily="34" charset="0"/>
              </a:rPr>
              <a:t> (not want) to hear.</a:t>
            </a:r>
          </a:p>
          <a:p>
            <a:pPr>
              <a:buFont typeface="Wingdings" panose="05000000000000000000" pitchFamily="2" charset="2"/>
              <a:buChar char="q"/>
            </a:pPr>
            <a:r>
              <a:rPr lang="en-US" sz="4600" b="1" dirty="0">
                <a:latin typeface="Tahoma" pitchFamily="34" charset="0"/>
                <a:ea typeface="Tahoma" pitchFamily="34" charset="0"/>
                <a:cs typeface="Tahoma" pitchFamily="34" charset="0"/>
              </a:rPr>
              <a:t>Disclose any </a:t>
            </a:r>
            <a:r>
              <a:rPr lang="en-US" sz="4600" b="1" dirty="0">
                <a:solidFill>
                  <a:srgbClr val="FF0000"/>
                </a:solidFill>
                <a:latin typeface="Tahoma" pitchFamily="34" charset="0"/>
                <a:ea typeface="Tahoma" pitchFamily="34" charset="0"/>
                <a:cs typeface="Tahoma" pitchFamily="34" charset="0"/>
              </a:rPr>
              <a:t>agendas or biases</a:t>
            </a:r>
            <a:r>
              <a:rPr lang="en-US" sz="4600" b="1" dirty="0">
                <a:latin typeface="Tahoma" pitchFamily="34" charset="0"/>
                <a:ea typeface="Tahoma" pitchFamily="34" charset="0"/>
                <a:cs typeface="Tahoma" pitchFamily="34" charset="0"/>
              </a:rPr>
              <a:t> you may have.</a:t>
            </a:r>
          </a:p>
          <a:p>
            <a:pPr>
              <a:buFont typeface="Wingdings" panose="05000000000000000000" pitchFamily="2" charset="2"/>
              <a:buChar char="q"/>
            </a:pPr>
            <a:r>
              <a:rPr lang="en-US" sz="4600" b="1" dirty="0">
                <a:latin typeface="Tahoma" pitchFamily="34" charset="0"/>
                <a:ea typeface="Tahoma" pitchFamily="34" charset="0"/>
                <a:cs typeface="Tahoma" pitchFamily="34" charset="0"/>
              </a:rPr>
              <a:t>Present the </a:t>
            </a:r>
            <a:r>
              <a:rPr lang="en-US" sz="4600" b="1" dirty="0">
                <a:solidFill>
                  <a:srgbClr val="FF0000"/>
                </a:solidFill>
                <a:latin typeface="Tahoma" pitchFamily="34" charset="0"/>
                <a:ea typeface="Tahoma" pitchFamily="34" charset="0"/>
                <a:cs typeface="Tahoma" pitchFamily="34" charset="0"/>
              </a:rPr>
              <a:t>whole</a:t>
            </a:r>
            <a:r>
              <a:rPr lang="en-US" sz="4600" b="1" dirty="0">
                <a:latin typeface="Tahoma" pitchFamily="34" charset="0"/>
                <a:ea typeface="Tahoma" pitchFamily="34" charset="0"/>
                <a:cs typeface="Tahoma" pitchFamily="34" charset="0"/>
              </a:rPr>
              <a:t> truth, not just the part that benefits you.</a:t>
            </a:r>
          </a:p>
          <a:p>
            <a:pPr>
              <a:buFont typeface="Wingdings" panose="05000000000000000000" pitchFamily="2" charset="2"/>
              <a:buChar char="q"/>
            </a:pPr>
            <a:r>
              <a:rPr lang="en-US" sz="4600" b="1" dirty="0">
                <a:latin typeface="Tahoma" pitchFamily="34" charset="0"/>
                <a:ea typeface="Tahoma" pitchFamily="34" charset="0"/>
                <a:cs typeface="Tahoma" pitchFamily="34" charset="0"/>
              </a:rPr>
              <a:t>Admit when you’re </a:t>
            </a:r>
            <a:r>
              <a:rPr lang="en-US" sz="4600" b="1" dirty="0">
                <a:solidFill>
                  <a:srgbClr val="FF0000"/>
                </a:solidFill>
                <a:latin typeface="Tahoma" pitchFamily="34" charset="0"/>
                <a:ea typeface="Tahoma" pitchFamily="34" charset="0"/>
                <a:cs typeface="Tahoma" pitchFamily="34" charset="0"/>
              </a:rPr>
              <a:t>wrong.</a:t>
            </a:r>
          </a:p>
          <a:p>
            <a:pPr marL="0" indent="0">
              <a:buNone/>
            </a:pPr>
            <a:endParaRPr lang="en-US" sz="4400" b="1" dirty="0">
              <a:latin typeface="Tahoma" pitchFamily="34" charset="0"/>
              <a:ea typeface="Tahoma" pitchFamily="34" charset="0"/>
              <a:cs typeface="Tahoma" pitchFamily="34" charset="0"/>
            </a:endParaRPr>
          </a:p>
        </p:txBody>
      </p:sp>
      <p:sp>
        <p:nvSpPr>
          <p:cNvPr id="2" name="Right Arrow 1"/>
          <p:cNvSpPr/>
          <p:nvPr/>
        </p:nvSpPr>
        <p:spPr>
          <a:xfrm>
            <a:off x="9480804" y="5486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Tree>
    <p:extLst>
      <p:ext uri="{BB962C8B-B14F-4D97-AF65-F5344CB8AC3E}">
        <p14:creationId xmlns:p14="http://schemas.microsoft.com/office/powerpoint/2010/main" val="35328998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a:buFont typeface="Wingdings" panose="05000000000000000000" pitchFamily="2" charset="2"/>
              <a:buChar char="q"/>
            </a:pPr>
            <a:r>
              <a:rPr lang="en-US" sz="4700" b="1" dirty="0">
                <a:latin typeface="Tahoma" pitchFamily="34" charset="0"/>
                <a:ea typeface="Tahoma" pitchFamily="34" charset="0"/>
                <a:cs typeface="Tahoma" pitchFamily="34" charset="0"/>
              </a:rPr>
              <a:t>Mention the  potential </a:t>
            </a:r>
            <a:r>
              <a:rPr lang="en-US" sz="4700" b="1" dirty="0">
                <a:solidFill>
                  <a:srgbClr val="FF0000"/>
                </a:solidFill>
                <a:latin typeface="Tahoma" pitchFamily="34" charset="0"/>
                <a:ea typeface="Tahoma" pitchFamily="34" charset="0"/>
                <a:cs typeface="Tahoma" pitchFamily="34" charset="0"/>
              </a:rPr>
              <a:t>negative</a:t>
            </a:r>
            <a:r>
              <a:rPr lang="en-US" sz="4700" b="1" dirty="0">
                <a:latin typeface="Tahoma" pitchFamily="34" charset="0"/>
                <a:ea typeface="Tahoma" pitchFamily="34" charset="0"/>
                <a:cs typeface="Tahoma" pitchFamily="34" charset="0"/>
              </a:rPr>
              <a:t> side of things along with the positive.</a:t>
            </a:r>
          </a:p>
          <a:p>
            <a:pPr>
              <a:buFont typeface="Wingdings" panose="05000000000000000000" pitchFamily="2" charset="2"/>
              <a:buChar char="q"/>
            </a:pPr>
            <a:r>
              <a:rPr lang="en-US" sz="4700" b="1" dirty="0">
                <a:latin typeface="Tahoma" pitchFamily="34" charset="0"/>
                <a:ea typeface="Tahoma" pitchFamily="34" charset="0"/>
                <a:cs typeface="Tahoma" pitchFamily="34" charset="0"/>
              </a:rPr>
              <a:t>Mention what </a:t>
            </a:r>
            <a:r>
              <a:rPr lang="en-US" sz="4700" b="1" dirty="0">
                <a:solidFill>
                  <a:srgbClr val="FF0000"/>
                </a:solidFill>
                <a:latin typeface="Tahoma" pitchFamily="34" charset="0"/>
                <a:ea typeface="Tahoma" pitchFamily="34" charset="0"/>
                <a:cs typeface="Tahoma" pitchFamily="34" charset="0"/>
              </a:rPr>
              <a:t>others </a:t>
            </a:r>
            <a:r>
              <a:rPr lang="en-US" sz="4700" b="1" dirty="0">
                <a:latin typeface="Tahoma" pitchFamily="34" charset="0"/>
                <a:ea typeface="Tahoma" pitchFamily="34" charset="0"/>
                <a:cs typeface="Tahoma" pitchFamily="34" charset="0"/>
              </a:rPr>
              <a:t>think, not just </a:t>
            </a:r>
            <a:r>
              <a:rPr lang="en-US" sz="4700" b="1" dirty="0">
                <a:solidFill>
                  <a:srgbClr val="FF0000"/>
                </a:solidFill>
                <a:latin typeface="Tahoma" pitchFamily="34" charset="0"/>
                <a:ea typeface="Tahoma" pitchFamily="34" charset="0"/>
                <a:cs typeface="Tahoma" pitchFamily="34" charset="0"/>
              </a:rPr>
              <a:t>one</a:t>
            </a:r>
            <a:r>
              <a:rPr lang="en-US" sz="4700" b="1" dirty="0">
                <a:latin typeface="Tahoma" pitchFamily="34" charset="0"/>
                <a:ea typeface="Tahoma" pitchFamily="34" charset="0"/>
                <a:cs typeface="Tahoma" pitchFamily="34" charset="0"/>
              </a:rPr>
              <a:t> point of view.</a:t>
            </a:r>
          </a:p>
          <a:p>
            <a:pPr>
              <a:buFont typeface="Wingdings" panose="05000000000000000000" pitchFamily="2" charset="2"/>
              <a:buChar char="q"/>
            </a:pPr>
            <a:r>
              <a:rPr lang="en-US" sz="4700" b="1" dirty="0">
                <a:latin typeface="Tahoma" pitchFamily="34" charset="0"/>
                <a:ea typeface="Tahoma" pitchFamily="34" charset="0"/>
                <a:cs typeface="Tahoma" pitchFamily="34" charset="0"/>
              </a:rPr>
              <a:t>Encourage others to make up their </a:t>
            </a:r>
            <a:r>
              <a:rPr lang="en-US" sz="4700" b="1" dirty="0">
                <a:solidFill>
                  <a:srgbClr val="FF0000"/>
                </a:solidFill>
                <a:latin typeface="Tahoma" pitchFamily="34" charset="0"/>
                <a:ea typeface="Tahoma" pitchFamily="34" charset="0"/>
                <a:cs typeface="Tahoma" pitchFamily="34" charset="0"/>
              </a:rPr>
              <a:t>own </a:t>
            </a:r>
            <a:r>
              <a:rPr lang="en-US" sz="4700" b="1" dirty="0">
                <a:latin typeface="Tahoma" pitchFamily="34" charset="0"/>
                <a:ea typeface="Tahoma" pitchFamily="34" charset="0"/>
                <a:cs typeface="Tahoma" pitchFamily="34" charset="0"/>
              </a:rPr>
              <a:t>minds.</a:t>
            </a:r>
          </a:p>
          <a:p>
            <a:pPr>
              <a:buFont typeface="Wingdings" panose="05000000000000000000" pitchFamily="2" charset="2"/>
              <a:buChar char="q"/>
            </a:pPr>
            <a:r>
              <a:rPr lang="en-US" sz="4700" b="1" dirty="0">
                <a:latin typeface="Tahoma" pitchFamily="34" charset="0"/>
                <a:ea typeface="Tahoma" pitchFamily="34" charset="0"/>
                <a:cs typeface="Tahoma" pitchFamily="34" charset="0"/>
              </a:rPr>
              <a:t>Answer </a:t>
            </a:r>
            <a:r>
              <a:rPr lang="en-US" sz="4700" b="1" dirty="0">
                <a:solidFill>
                  <a:srgbClr val="FF0000"/>
                </a:solidFill>
                <a:latin typeface="Tahoma" pitchFamily="34" charset="0"/>
                <a:ea typeface="Tahoma" pitchFamily="34" charset="0"/>
                <a:cs typeface="Tahoma" pitchFamily="34" charset="0"/>
              </a:rPr>
              <a:t>questions </a:t>
            </a:r>
            <a:r>
              <a:rPr lang="en-US" sz="4700" b="1" dirty="0">
                <a:latin typeface="Tahoma" pitchFamily="34" charset="0"/>
                <a:ea typeface="Tahoma" pitchFamily="34" charset="0"/>
                <a:cs typeface="Tahoma" pitchFamily="34" charset="0"/>
              </a:rPr>
              <a:t>honestly with what you know, but point out what you </a:t>
            </a:r>
            <a:r>
              <a:rPr lang="en-US" sz="4700" b="1" dirty="0">
                <a:solidFill>
                  <a:srgbClr val="FF0000"/>
                </a:solidFill>
                <a:latin typeface="Tahoma" pitchFamily="34" charset="0"/>
                <a:ea typeface="Tahoma" pitchFamily="34" charset="0"/>
                <a:cs typeface="Tahoma" pitchFamily="34" charset="0"/>
              </a:rPr>
              <a:t>don’t </a:t>
            </a:r>
            <a:r>
              <a:rPr lang="en-US" sz="4700" b="1" dirty="0">
                <a:latin typeface="Tahoma" pitchFamily="34" charset="0"/>
                <a:ea typeface="Tahoma" pitchFamily="34" charset="0"/>
                <a:cs typeface="Tahoma" pitchFamily="34" charset="0"/>
              </a:rPr>
              <a:t>know.</a:t>
            </a:r>
          </a:p>
          <a:p>
            <a:pPr marL="0" indent="0">
              <a:buNone/>
            </a:pPr>
            <a:endParaRPr lang="en-US" sz="4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299748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#1 AMBIDEXTERITY,</a:t>
            </a:r>
          </a:p>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ORG</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88737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TRANSPARENCY TRAPS</a:t>
            </a:r>
          </a:p>
          <a:p>
            <a:pPr>
              <a:buFont typeface="Wingdings" panose="05000000000000000000" pitchFamily="2" charset="2"/>
              <a:buChar char="q"/>
            </a:pPr>
            <a:r>
              <a:rPr lang="en-US" sz="4400" b="1" dirty="0" smtClean="0">
                <a:solidFill>
                  <a:srgbClr val="FF0000"/>
                </a:solidFill>
                <a:latin typeface="Tahoma" pitchFamily="34" charset="0"/>
                <a:ea typeface="Tahoma" pitchFamily="34" charset="0"/>
                <a:cs typeface="Tahoma" pitchFamily="34" charset="0"/>
              </a:rPr>
              <a:t>What does your org want you to keep quiet?</a:t>
            </a:r>
          </a:p>
          <a:p>
            <a:pPr>
              <a:buFont typeface="Wingdings" panose="05000000000000000000" pitchFamily="2" charset="2"/>
              <a:buChar char="q"/>
            </a:pPr>
            <a:r>
              <a:rPr lang="en-US" sz="4400" b="1" dirty="0">
                <a:solidFill>
                  <a:srgbClr val="0000FF"/>
                </a:solidFill>
                <a:latin typeface="Tahoma" pitchFamily="34" charset="0"/>
                <a:ea typeface="Tahoma" pitchFamily="34" charset="0"/>
                <a:cs typeface="Tahoma" pitchFamily="34" charset="0"/>
              </a:rPr>
              <a:t>D</a:t>
            </a:r>
            <a:r>
              <a:rPr lang="en-US" sz="4400" b="1" dirty="0" smtClean="0">
                <a:solidFill>
                  <a:srgbClr val="0000FF"/>
                </a:solidFill>
                <a:latin typeface="Tahoma" pitchFamily="34" charset="0"/>
                <a:ea typeface="Tahoma" pitchFamily="34" charset="0"/>
                <a:cs typeface="Tahoma" pitchFamily="34" charset="0"/>
              </a:rPr>
              <a:t>o you act on rumors?</a:t>
            </a:r>
          </a:p>
          <a:p>
            <a:pPr>
              <a:buFont typeface="Wingdings" panose="05000000000000000000" pitchFamily="2" charset="2"/>
              <a:buChar char="q"/>
            </a:pPr>
            <a:r>
              <a:rPr lang="en-US" sz="4400" b="1" dirty="0" smtClean="0">
                <a:solidFill>
                  <a:srgbClr val="339933"/>
                </a:solidFill>
                <a:latin typeface="Tahoma" pitchFamily="34" charset="0"/>
                <a:ea typeface="Tahoma" pitchFamily="34" charset="0"/>
                <a:cs typeface="Tahoma" pitchFamily="34" charset="0"/>
              </a:rPr>
              <a:t>Co-worker: “Don’t tell anybody about this.”</a:t>
            </a:r>
          </a:p>
          <a:p>
            <a:pPr>
              <a:buFont typeface="Wingdings" panose="05000000000000000000" pitchFamily="2" charset="2"/>
              <a:buChar char="q"/>
            </a:pPr>
            <a:r>
              <a:rPr lang="en-US" sz="4400" b="1" dirty="0" smtClean="0">
                <a:solidFill>
                  <a:srgbClr val="800080"/>
                </a:solidFill>
                <a:latin typeface="Tahoma" pitchFamily="34" charset="0"/>
                <a:ea typeface="Tahoma" pitchFamily="34" charset="0"/>
                <a:cs typeface="Tahoma" pitchFamily="34" charset="0"/>
              </a:rPr>
              <a:t>Informing some </a:t>
            </a:r>
          </a:p>
          <a:p>
            <a:pPr marL="0" indent="0">
              <a:buNone/>
            </a:pPr>
            <a:r>
              <a:rPr lang="en-US" sz="4400" b="1" dirty="0" smtClean="0">
                <a:solidFill>
                  <a:srgbClr val="800080"/>
                </a:solidFill>
                <a:latin typeface="Tahoma" pitchFamily="34" charset="0"/>
                <a:ea typeface="Tahoma" pitchFamily="34" charset="0"/>
                <a:cs typeface="Tahoma" pitchFamily="34" charset="0"/>
              </a:rPr>
              <a:t>co-workers but not others</a:t>
            </a:r>
          </a:p>
          <a:p>
            <a:pPr>
              <a:buFont typeface="Wingdings" panose="05000000000000000000" pitchFamily="2" charset="2"/>
              <a:buChar char="q"/>
            </a:pPr>
            <a:r>
              <a:rPr lang="en-US" sz="4400" b="1" dirty="0" smtClean="0">
                <a:solidFill>
                  <a:srgbClr val="A50021"/>
                </a:solidFill>
                <a:latin typeface="Tahoma" pitchFamily="34" charset="0"/>
                <a:ea typeface="Tahoma" pitchFamily="34" charset="0"/>
                <a:cs typeface="Tahoma" pitchFamily="34" charset="0"/>
              </a:rPr>
              <a:t>Playing the blame game</a:t>
            </a:r>
            <a:endParaRPr lang="en-US" sz="4400" b="1" dirty="0">
              <a:solidFill>
                <a:srgbClr val="A50021"/>
              </a:solidFill>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9938" y="3617932"/>
            <a:ext cx="3072062" cy="3240065"/>
          </a:xfrm>
          <a:prstGeom prst="rect">
            <a:avLst/>
          </a:prstGeom>
        </p:spPr>
      </p:pic>
    </p:spTree>
    <p:extLst>
      <p:ext uri="{BB962C8B-B14F-4D97-AF65-F5344CB8AC3E}">
        <p14:creationId xmlns:p14="http://schemas.microsoft.com/office/powerpoint/2010/main" val="33213078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#6 </a:t>
            </a:r>
            <a:r>
              <a:rPr lang="en-US" sz="9600" b="1" dirty="0">
                <a:latin typeface="Tahoma" panose="020B0604030504040204" pitchFamily="34" charset="0"/>
                <a:ea typeface="Tahoma" panose="020B0604030504040204" pitchFamily="34" charset="0"/>
                <a:cs typeface="Tahoma" panose="020B0604030504040204" pitchFamily="34" charset="0"/>
              </a:rPr>
              <a:t>COMMUNICATION</a:t>
            </a:r>
            <a:r>
              <a:rPr lang="en-US" sz="96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9600" b="1" dirty="0">
                <a:latin typeface="Tahoma" panose="020B0604030504040204" pitchFamily="34" charset="0"/>
                <a:ea typeface="Tahoma" panose="020B0604030504040204" pitchFamily="34" charset="0"/>
                <a:cs typeface="Tahoma" panose="020B0604030504040204" pitchFamily="34" charset="0"/>
              </a:rPr>
              <a:t>THREE-SIXTY</a:t>
            </a:r>
          </a:p>
        </p:txBody>
      </p:sp>
    </p:spTree>
    <p:extLst>
      <p:ext uri="{BB962C8B-B14F-4D97-AF65-F5344CB8AC3E}">
        <p14:creationId xmlns:p14="http://schemas.microsoft.com/office/powerpoint/2010/main" val="26110499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927"/>
            <a:ext cx="12191999" cy="6858000"/>
          </a:xfrm>
        </p:spPr>
        <p:txBody>
          <a:bodyPr>
            <a:normAutofit/>
          </a:bodyPr>
          <a:lstStyle/>
          <a:p>
            <a:endPar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607" y="529389"/>
            <a:ext cx="10058400" cy="5908981"/>
          </a:xfrm>
          <a:prstGeom prst="rect">
            <a:avLst/>
          </a:prstGeom>
        </p:spPr>
      </p:pic>
    </p:spTree>
    <p:extLst>
      <p:ext uri="{BB962C8B-B14F-4D97-AF65-F5344CB8AC3E}">
        <p14:creationId xmlns:p14="http://schemas.microsoft.com/office/powerpoint/2010/main" val="42084374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553200"/>
          </a:xfrm>
        </p:spPr>
        <p:txBody>
          <a:bodyPr>
            <a:noAutofit/>
          </a:bodyPr>
          <a:lstStyle/>
          <a:p>
            <a:pPr marL="0" indent="0">
              <a:buNone/>
            </a:pPr>
            <a:r>
              <a:rPr lang="en-US" sz="5400" b="1" dirty="0">
                <a:solidFill>
                  <a:srgbClr val="FF0000"/>
                </a:solidFill>
                <a:latin typeface="Tahoma" pitchFamily="34" charset="0"/>
                <a:ea typeface="Tahoma" pitchFamily="34" charset="0"/>
                <a:cs typeface="Tahoma" pitchFamily="34" charset="0"/>
              </a:rPr>
              <a:t>The Delphi process </a:t>
            </a:r>
            <a:r>
              <a:rPr lang="en-US" sz="5400" b="1" dirty="0">
                <a:latin typeface="Tahoma" pitchFamily="34" charset="0"/>
                <a:ea typeface="Tahoma" pitchFamily="34" charset="0"/>
                <a:cs typeface="Tahoma" pitchFamily="34" charset="0"/>
              </a:rPr>
              <a:t>(named after </a:t>
            </a:r>
            <a:r>
              <a:rPr lang="en-US" sz="5400" b="1" dirty="0" smtClean="0">
                <a:latin typeface="Tahoma" pitchFamily="34" charset="0"/>
                <a:ea typeface="Tahoma" pitchFamily="34" charset="0"/>
                <a:cs typeface="Tahoma" pitchFamily="34" charset="0"/>
              </a:rPr>
              <a:t>a </a:t>
            </a:r>
            <a:r>
              <a:rPr lang="en-US" sz="5400" b="1" dirty="0">
                <a:latin typeface="Tahoma" pitchFamily="34" charset="0"/>
                <a:ea typeface="Tahoma" pitchFamily="34" charset="0"/>
                <a:cs typeface="Tahoma" pitchFamily="34" charset="0"/>
              </a:rPr>
              <a:t>future-predicting </a:t>
            </a:r>
            <a:r>
              <a:rPr lang="en-US" sz="5400" b="1" dirty="0" smtClean="0">
                <a:latin typeface="Tahoma" pitchFamily="34" charset="0"/>
                <a:ea typeface="Tahoma" pitchFamily="34" charset="0"/>
                <a:cs typeface="Tahoma" pitchFamily="34" charset="0"/>
              </a:rPr>
              <a:t>ancient Greek) </a:t>
            </a:r>
            <a:r>
              <a:rPr lang="en-US" sz="5400" b="1" dirty="0">
                <a:latin typeface="Tahoma" pitchFamily="34" charset="0"/>
                <a:ea typeface="Tahoma" pitchFamily="34" charset="0"/>
                <a:cs typeface="Tahoma" pitchFamily="34" charset="0"/>
              </a:rPr>
              <a:t>involves </a:t>
            </a:r>
            <a:r>
              <a:rPr lang="en-US" sz="5400" b="1" dirty="0" smtClean="0">
                <a:solidFill>
                  <a:srgbClr val="FF0000"/>
                </a:solidFill>
                <a:latin typeface="Tahoma" pitchFamily="34" charset="0"/>
                <a:ea typeface="Tahoma" pitchFamily="34" charset="0"/>
                <a:cs typeface="Tahoma" pitchFamily="34" charset="0"/>
              </a:rPr>
              <a:t>systematically-</a:t>
            </a:r>
            <a:r>
              <a:rPr lang="en-US" sz="5400" b="1" dirty="0" smtClean="0">
                <a:latin typeface="Tahoma" pitchFamily="34" charset="0"/>
                <a:ea typeface="Tahoma" pitchFamily="34" charset="0"/>
                <a:cs typeface="Tahoma" pitchFamily="34" charset="0"/>
              </a:rPr>
              <a:t>gathering </a:t>
            </a:r>
            <a:r>
              <a:rPr lang="en-US" sz="5400" b="1" dirty="0">
                <a:solidFill>
                  <a:srgbClr val="FF0000"/>
                </a:solidFill>
                <a:latin typeface="Tahoma" pitchFamily="34" charset="0"/>
                <a:ea typeface="Tahoma" pitchFamily="34" charset="0"/>
                <a:cs typeface="Tahoma" pitchFamily="34" charset="0"/>
              </a:rPr>
              <a:t>feedback</a:t>
            </a:r>
            <a:r>
              <a:rPr lang="en-US" sz="5400" b="1" dirty="0">
                <a:latin typeface="Tahoma" pitchFamily="34" charset="0"/>
                <a:ea typeface="Tahoma" pitchFamily="34" charset="0"/>
                <a:cs typeface="Tahoma" pitchFamily="34" charset="0"/>
              </a:rPr>
              <a:t> from </a:t>
            </a:r>
            <a:r>
              <a:rPr lang="en-US" sz="5400" b="1" dirty="0" smtClean="0">
                <a:latin typeface="Tahoma" pitchFamily="34" charset="0"/>
                <a:ea typeface="Tahoma" pitchFamily="34" charset="0"/>
                <a:cs typeface="Tahoma" pitchFamily="34" charset="0"/>
              </a:rPr>
              <a:t>diverse org </a:t>
            </a:r>
            <a:r>
              <a:rPr lang="en-US" sz="5400" b="1" dirty="0" smtClean="0">
                <a:solidFill>
                  <a:srgbClr val="FF0000"/>
                </a:solidFill>
                <a:latin typeface="Tahoma" pitchFamily="34" charset="0"/>
                <a:ea typeface="Tahoma" pitchFamily="34" charset="0"/>
                <a:cs typeface="Tahoma" pitchFamily="34" charset="0"/>
              </a:rPr>
              <a:t>constituents </a:t>
            </a:r>
            <a:r>
              <a:rPr lang="en-US" sz="5400" b="1" dirty="0" smtClean="0">
                <a:latin typeface="Tahoma" pitchFamily="34" charset="0"/>
                <a:ea typeface="Tahoma" pitchFamily="34" charset="0"/>
                <a:cs typeface="Tahoma" pitchFamily="34" charset="0"/>
              </a:rPr>
              <a:t>(employees, clients, community leaders, etc.) to </a:t>
            </a:r>
            <a:r>
              <a:rPr lang="en-US" sz="5400" b="1" dirty="0">
                <a:latin typeface="Tahoma" pitchFamily="34" charset="0"/>
                <a:ea typeface="Tahoma" pitchFamily="34" charset="0"/>
                <a:cs typeface="Tahoma" pitchFamily="34" charset="0"/>
              </a:rPr>
              <a:t>facilitate </a:t>
            </a:r>
            <a:r>
              <a:rPr lang="en-US" sz="5400" b="1" dirty="0">
                <a:solidFill>
                  <a:srgbClr val="FF0000"/>
                </a:solidFill>
                <a:latin typeface="Tahoma" pitchFamily="34" charset="0"/>
                <a:ea typeface="Tahoma" pitchFamily="34" charset="0"/>
                <a:cs typeface="Tahoma" pitchFamily="34" charset="0"/>
              </a:rPr>
              <a:t>informed</a:t>
            </a:r>
            <a:r>
              <a:rPr lang="en-US" sz="5400" b="1" dirty="0">
                <a:latin typeface="Tahoma" pitchFamily="34" charset="0"/>
                <a:ea typeface="Tahoma" pitchFamily="34" charset="0"/>
                <a:cs typeface="Tahoma" pitchFamily="34" charset="0"/>
              </a:rPr>
              <a:t>, </a:t>
            </a:r>
            <a:r>
              <a:rPr lang="en-US" sz="5400" b="1" dirty="0">
                <a:solidFill>
                  <a:srgbClr val="FF0000"/>
                </a:solidFill>
                <a:latin typeface="Tahoma" pitchFamily="34" charset="0"/>
                <a:ea typeface="Tahoma" pitchFamily="34" charset="0"/>
                <a:cs typeface="Tahoma" pitchFamily="34" charset="0"/>
              </a:rPr>
              <a:t>participative</a:t>
            </a:r>
            <a:r>
              <a:rPr lang="en-US" sz="5400" b="1" dirty="0">
                <a:latin typeface="Tahoma" pitchFamily="34" charset="0"/>
                <a:ea typeface="Tahoma" pitchFamily="34" charset="0"/>
                <a:cs typeface="Tahoma" pitchFamily="34" charset="0"/>
              </a:rPr>
              <a:t> group decision-making.</a:t>
            </a:r>
          </a:p>
        </p:txBody>
      </p:sp>
      <p:sp>
        <p:nvSpPr>
          <p:cNvPr id="2" name="Right Arrow 1"/>
          <p:cNvSpPr/>
          <p:nvPr/>
        </p:nvSpPr>
        <p:spPr>
          <a:xfrm>
            <a:off x="10495547" y="6248400"/>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2764505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92500"/>
          </a:bodyPr>
          <a:lstStyle/>
          <a:p>
            <a:pPr marL="0" indent="0" algn="ctr">
              <a:buNone/>
            </a:pPr>
            <a:r>
              <a:rPr lang="en-US" sz="4400" b="1" dirty="0" smtClean="0">
                <a:latin typeface="Tahoma" pitchFamily="34" charset="0"/>
                <a:ea typeface="Tahoma" pitchFamily="34" charset="0"/>
                <a:cs typeface="Tahoma" pitchFamily="34" charset="0"/>
              </a:rPr>
              <a:t>DELPHI process</a:t>
            </a:r>
            <a:endParaRPr lang="en-US" sz="4400" b="1" dirty="0">
              <a:latin typeface="Tahoma" pitchFamily="34" charset="0"/>
              <a:ea typeface="Tahoma" pitchFamily="34" charset="0"/>
              <a:cs typeface="Tahoma" pitchFamily="34" charset="0"/>
            </a:endParaRPr>
          </a:p>
          <a:p>
            <a:pPr marL="742950" indent="-742950">
              <a:buFont typeface="+mj-lt"/>
              <a:buAutoNum type="arabicPeriod"/>
            </a:pPr>
            <a:r>
              <a:rPr lang="en-US" sz="4800" b="1" dirty="0">
                <a:solidFill>
                  <a:srgbClr val="FF0000"/>
                </a:solidFill>
                <a:latin typeface="Tahoma" pitchFamily="34" charset="0"/>
                <a:ea typeface="Tahoma" pitchFamily="34" charset="0"/>
                <a:cs typeface="Tahoma" pitchFamily="34" charset="0"/>
              </a:rPr>
              <a:t>Prep electric  </a:t>
            </a:r>
            <a:r>
              <a:rPr lang="en-US" sz="3600" b="1" dirty="0" smtClean="0">
                <a:latin typeface="Tahoma" pitchFamily="34" charset="0"/>
                <a:ea typeface="Tahoma" pitchFamily="34" charset="0"/>
                <a:cs typeface="Tahoma" pitchFamily="34" charset="0"/>
              </a:rPr>
              <a:t>(thought/emotion-churning) </a:t>
            </a:r>
            <a:r>
              <a:rPr lang="en-US" sz="4800" b="1" dirty="0">
                <a:solidFill>
                  <a:srgbClr val="FF0000"/>
                </a:solidFill>
                <a:latin typeface="Tahoma" pitchFamily="34" charset="0"/>
                <a:ea typeface="Tahoma" pitchFamily="34" charset="0"/>
                <a:cs typeface="Tahoma" pitchFamily="34" charset="0"/>
              </a:rPr>
              <a:t>questions for electric feedback</a:t>
            </a:r>
          </a:p>
          <a:p>
            <a:pPr marL="742950" indent="-742950">
              <a:buFont typeface="+mj-lt"/>
              <a:buAutoNum type="arabicPeriod"/>
            </a:pPr>
            <a:r>
              <a:rPr lang="en-US" sz="4800" b="1" dirty="0">
                <a:solidFill>
                  <a:srgbClr val="0000FF"/>
                </a:solidFill>
                <a:latin typeface="Tahoma" pitchFamily="34" charset="0"/>
                <a:ea typeface="Tahoma" pitchFamily="34" charset="0"/>
                <a:cs typeface="Tahoma" pitchFamily="34" charset="0"/>
              </a:rPr>
              <a:t>Constituents you depend on most respond anonymously via email</a:t>
            </a:r>
          </a:p>
          <a:p>
            <a:pPr marL="742950" indent="-742950">
              <a:buFont typeface="+mj-lt"/>
              <a:buAutoNum type="arabicPeriod"/>
            </a:pPr>
            <a:r>
              <a:rPr lang="en-US" sz="4800" b="1" dirty="0">
                <a:solidFill>
                  <a:srgbClr val="CC0099"/>
                </a:solidFill>
                <a:latin typeface="Tahoma" pitchFamily="34" charset="0"/>
                <a:ea typeface="Tahoma" pitchFamily="34" charset="0"/>
                <a:cs typeface="Tahoma" pitchFamily="34" charset="0"/>
              </a:rPr>
              <a:t>#2 summarized &amp; emailed back with new Qs for feedback on the feedback</a:t>
            </a:r>
          </a:p>
          <a:p>
            <a:pPr marL="742950" indent="-742950">
              <a:buFont typeface="+mj-lt"/>
              <a:buAutoNum type="arabicPeriod"/>
            </a:pPr>
            <a:r>
              <a:rPr lang="en-US" sz="4800" b="1" dirty="0">
                <a:solidFill>
                  <a:srgbClr val="339933"/>
                </a:solidFill>
                <a:latin typeface="Tahoma" pitchFamily="34" charset="0"/>
                <a:ea typeface="Tahoma" pitchFamily="34" charset="0"/>
                <a:cs typeface="Tahoma" pitchFamily="34" charset="0"/>
              </a:rPr>
              <a:t>Repeat </a:t>
            </a:r>
            <a:r>
              <a:rPr lang="en-US" sz="4800" b="1" dirty="0" smtClean="0">
                <a:solidFill>
                  <a:srgbClr val="339933"/>
                </a:solidFill>
                <a:latin typeface="Tahoma" pitchFamily="34" charset="0"/>
                <a:ea typeface="Tahoma" pitchFamily="34" charset="0"/>
                <a:cs typeface="Tahoma" pitchFamily="34" charset="0"/>
              </a:rPr>
              <a:t>circulation rounds until </a:t>
            </a:r>
            <a:r>
              <a:rPr lang="en-US" sz="4800" b="1" dirty="0">
                <a:solidFill>
                  <a:srgbClr val="339933"/>
                </a:solidFill>
                <a:latin typeface="Tahoma" pitchFamily="34" charset="0"/>
                <a:ea typeface="Tahoma" pitchFamily="34" charset="0"/>
                <a:cs typeface="Tahoma" pitchFamily="34" charset="0"/>
              </a:rPr>
              <a:t>a “gestalt” (big picture group consensus) coalesces </a:t>
            </a:r>
          </a:p>
          <a:p>
            <a:pPr marL="0" indent="0">
              <a:buNone/>
            </a:pPr>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74333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8442"/>
            <a:ext cx="12192000" cy="6689558"/>
          </a:xfrm>
        </p:spPr>
        <p:txBody>
          <a:bodyPr>
            <a:normAutofit/>
          </a:bodyPr>
          <a:lstStyle/>
          <a:p>
            <a:pPr marL="0" indent="0" algn="ctr">
              <a:buNone/>
            </a:pPr>
            <a:r>
              <a:rPr lang="en-US" sz="4000" b="1" dirty="0" smtClean="0">
                <a:latin typeface="Tahoma" pitchFamily="34" charset="0"/>
                <a:ea typeface="Tahoma" pitchFamily="34" charset="0"/>
                <a:cs typeface="Tahoma" pitchFamily="34" charset="0"/>
              </a:rPr>
              <a:t>SAMPLE ELECTRIC </a:t>
            </a:r>
            <a:r>
              <a:rPr lang="en-US" sz="4000" b="1" dirty="0">
                <a:latin typeface="Tahoma" pitchFamily="34" charset="0"/>
                <a:ea typeface="Tahoma" pitchFamily="34" charset="0"/>
                <a:cs typeface="Tahoma" pitchFamily="34" charset="0"/>
              </a:rPr>
              <a:t>DELPHI QUESTIONS</a:t>
            </a:r>
          </a:p>
          <a:p>
            <a:pPr marL="742950" indent="-742950">
              <a:buFont typeface="+mj-lt"/>
              <a:buAutoNum type="arabicPeriod"/>
            </a:pPr>
            <a:r>
              <a:rPr lang="en-US" sz="4500" b="1" dirty="0">
                <a:solidFill>
                  <a:srgbClr val="FF0000"/>
                </a:solidFill>
                <a:latin typeface="Tahoma" pitchFamily="34" charset="0"/>
                <a:ea typeface="Tahoma" pitchFamily="34" charset="0"/>
                <a:cs typeface="Tahoma" pitchFamily="34" charset="0"/>
              </a:rPr>
              <a:t>What would happen if our organization didn’t exist?</a:t>
            </a:r>
          </a:p>
          <a:p>
            <a:pPr marL="742950" indent="-742950">
              <a:buFont typeface="+mj-lt"/>
              <a:buAutoNum type="arabicPeriod"/>
            </a:pPr>
            <a:r>
              <a:rPr lang="en-US" sz="4500" b="1" dirty="0">
                <a:solidFill>
                  <a:srgbClr val="0000FF"/>
                </a:solidFill>
                <a:latin typeface="Tahoma" pitchFamily="34" charset="0"/>
                <a:ea typeface="Tahoma" pitchFamily="34" charset="0"/>
                <a:cs typeface="Tahoma" pitchFamily="34" charset="0"/>
              </a:rPr>
              <a:t>What should be happening differently around here? Why isn’t it?</a:t>
            </a:r>
          </a:p>
          <a:p>
            <a:pPr marL="742950" indent="-742950">
              <a:buFont typeface="+mj-lt"/>
              <a:buAutoNum type="arabicPeriod"/>
            </a:pPr>
            <a:r>
              <a:rPr lang="en-US" sz="4500" b="1" dirty="0">
                <a:solidFill>
                  <a:srgbClr val="CC0099"/>
                </a:solidFill>
                <a:latin typeface="Tahoma" pitchFamily="34" charset="0"/>
                <a:ea typeface="Tahoma" pitchFamily="34" charset="0"/>
                <a:cs typeface="Tahoma" pitchFamily="34" charset="0"/>
              </a:rPr>
              <a:t>What would happen to your constituents if you no longer worked here?</a:t>
            </a:r>
          </a:p>
          <a:p>
            <a:pPr marL="742950" indent="-742950">
              <a:buFont typeface="+mj-lt"/>
              <a:buAutoNum type="arabicPeriod"/>
            </a:pPr>
            <a:r>
              <a:rPr lang="en-US" sz="4500" b="1" dirty="0">
                <a:solidFill>
                  <a:srgbClr val="339933"/>
                </a:solidFill>
                <a:latin typeface="Tahoma" pitchFamily="34" charset="0"/>
                <a:ea typeface="Tahoma" pitchFamily="34" charset="0"/>
                <a:cs typeface="Tahoma" pitchFamily="34" charset="0"/>
              </a:rPr>
              <a:t>How do we define success?</a:t>
            </a:r>
          </a:p>
          <a:p>
            <a:pPr marL="0" indent="0">
              <a:buNone/>
            </a:pPr>
            <a:endParaRPr lang="en-US" sz="44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52860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buNone/>
            </a:pPr>
            <a:r>
              <a:rPr lang="en-US" sz="5400" b="1" dirty="0">
                <a:latin typeface="Tahoma" pitchFamily="34" charset="0"/>
                <a:ea typeface="Tahoma" pitchFamily="34" charset="0"/>
                <a:cs typeface="Tahoma" pitchFamily="34" charset="0"/>
              </a:rPr>
              <a:t>Delphi 360 feedback keeps teams in touch with evolving </a:t>
            </a:r>
            <a:r>
              <a:rPr lang="en-US" sz="5400" b="1" dirty="0">
                <a:solidFill>
                  <a:srgbClr val="FF0000"/>
                </a:solidFill>
                <a:latin typeface="Tahoma" pitchFamily="34" charset="0"/>
                <a:ea typeface="Tahoma" pitchFamily="34" charset="0"/>
                <a:cs typeface="Tahoma" pitchFamily="34" charset="0"/>
              </a:rPr>
              <a:t>reality</a:t>
            </a:r>
            <a:r>
              <a:rPr lang="en-US" sz="5400" b="1" dirty="0">
                <a:latin typeface="Tahoma" pitchFamily="34" charset="0"/>
                <a:ea typeface="Tahoma" pitchFamily="34" charset="0"/>
                <a:cs typeface="Tahoma" pitchFamily="34" charset="0"/>
              </a:rPr>
              <a:t> &amp; in touch with the </a:t>
            </a:r>
            <a:r>
              <a:rPr lang="en-US" sz="5400" b="1" dirty="0" smtClean="0">
                <a:latin typeface="Tahoma" pitchFamily="34" charset="0"/>
                <a:ea typeface="Tahoma" pitchFamily="34" charset="0"/>
                <a:cs typeface="Tahoma" pitchFamily="34" charset="0"/>
              </a:rPr>
              <a:t>team’s evolving </a:t>
            </a:r>
            <a:r>
              <a:rPr lang="en-US" sz="5400" b="1" dirty="0" smtClean="0">
                <a:solidFill>
                  <a:srgbClr val="FF0000"/>
                </a:solidFill>
                <a:latin typeface="Tahoma" pitchFamily="34" charset="0"/>
                <a:ea typeface="Tahoma" pitchFamily="34" charset="0"/>
                <a:cs typeface="Tahoma" pitchFamily="34" charset="0"/>
              </a:rPr>
              <a:t>culture &amp; mission</a:t>
            </a:r>
            <a:r>
              <a:rPr lang="en-US" sz="5400" b="1" dirty="0">
                <a:latin typeface="Tahoma" pitchFamily="34" charset="0"/>
                <a:ea typeface="Tahoma" pitchFamily="34" charset="0"/>
                <a:cs typeface="Tahoma" pitchFamily="34" charset="0"/>
              </a:rPr>
              <a:t>.</a:t>
            </a:r>
            <a:endParaRPr lang="en-US" sz="4800" b="1" dirty="0">
              <a:latin typeface="Tahoma" pitchFamily="34" charset="0"/>
              <a:ea typeface="Tahoma" pitchFamily="34" charset="0"/>
              <a:cs typeface="Tahoma" pitchFamily="34" charset="0"/>
            </a:endParaRPr>
          </a:p>
          <a:p>
            <a:pPr marL="0" indent="0">
              <a:buNone/>
            </a:pPr>
            <a:endParaRPr lang="en-US" sz="8000" b="1" dirty="0">
              <a:solidFill>
                <a:srgbClr val="FF00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3014" y="2241884"/>
            <a:ext cx="2749091" cy="4110790"/>
          </a:xfrm>
          <a:prstGeom prst="rect">
            <a:avLst/>
          </a:prstGeom>
        </p:spPr>
      </p:pic>
    </p:spTree>
    <p:extLst>
      <p:ext uri="{BB962C8B-B14F-4D97-AF65-F5344CB8AC3E}">
        <p14:creationId xmlns:p14="http://schemas.microsoft.com/office/powerpoint/2010/main" val="13206845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#7 </a:t>
            </a:r>
            <a:r>
              <a:rPr lang="en-US" sz="11500" b="1" dirty="0">
                <a:latin typeface="Tahoma" panose="020B0604030504040204" pitchFamily="34" charset="0"/>
                <a:ea typeface="Tahoma" panose="020B0604030504040204" pitchFamily="34" charset="0"/>
                <a:cs typeface="Tahoma" panose="020B0604030504040204" pitchFamily="34" charset="0"/>
              </a:rPr>
              <a:t>COMMUNITIES</a:t>
            </a:r>
            <a:r>
              <a:rPr lang="en-US" sz="115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11500" b="1" dirty="0">
                <a:latin typeface="Tahoma" panose="020B0604030504040204" pitchFamily="34" charset="0"/>
                <a:ea typeface="Tahoma" panose="020B0604030504040204" pitchFamily="34" charset="0"/>
                <a:cs typeface="Tahoma" panose="020B0604030504040204" pitchFamily="34" charset="0"/>
              </a:rPr>
              <a:t>ORG</a:t>
            </a:r>
          </a:p>
        </p:txBody>
      </p:sp>
    </p:spTree>
    <p:extLst>
      <p:ext uri="{BB962C8B-B14F-4D97-AF65-F5344CB8AC3E}">
        <p14:creationId xmlns:p14="http://schemas.microsoft.com/office/powerpoint/2010/main" val="34239321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7314" y="666630"/>
            <a:ext cx="3748782" cy="1325563"/>
          </a:xfrm>
        </p:spPr>
        <p:txBody>
          <a:bodyPr>
            <a:normAutofit/>
          </a:bodyPr>
          <a:lstStyle/>
          <a:p>
            <a:r>
              <a:rPr lang="en-US" sz="7200" b="1" dirty="0" smtClean="0">
                <a:solidFill>
                  <a:srgbClr val="FF0000"/>
                </a:solidFill>
              </a:rPr>
              <a:t>Execs</a:t>
            </a:r>
            <a:endParaRPr lang="en-US" sz="7200" b="1" dirty="0">
              <a:solidFill>
                <a:srgbClr val="FF0000"/>
              </a:solidFill>
            </a:endParaRPr>
          </a:p>
        </p:txBody>
      </p:sp>
      <p:sp>
        <p:nvSpPr>
          <p:cNvPr id="4" name="Isosceles Triangle 3"/>
          <p:cNvSpPr/>
          <p:nvPr/>
        </p:nvSpPr>
        <p:spPr>
          <a:xfrm>
            <a:off x="3160295" y="240632"/>
            <a:ext cx="5871410" cy="6400800"/>
          </a:xfrm>
          <a:prstGeom prst="triangle">
            <a:avLst>
              <a:gd name="adj" fmla="val 47951"/>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42810" y="469233"/>
            <a:ext cx="721895" cy="1600438"/>
          </a:xfrm>
          <a:prstGeom prst="rect">
            <a:avLst/>
          </a:prstGeom>
          <a:noFill/>
        </p:spPr>
        <p:txBody>
          <a:bodyPr wrap="square" rtlCol="0">
            <a:spAutoFit/>
          </a:bodyPr>
          <a:lstStyle/>
          <a:p>
            <a:r>
              <a:rPr lang="en-US" dirty="0" smtClean="0"/>
              <a:t>     </a:t>
            </a:r>
            <a:r>
              <a:rPr lang="en-US" sz="8000" dirty="0" smtClean="0">
                <a:solidFill>
                  <a:srgbClr val="008000"/>
                </a:solidFill>
              </a:rPr>
              <a:t>$</a:t>
            </a:r>
            <a:endParaRPr lang="en-US" sz="4400" dirty="0">
              <a:solidFill>
                <a:srgbClr val="008000"/>
              </a:solidFill>
            </a:endParaRPr>
          </a:p>
        </p:txBody>
      </p:sp>
      <p:sp>
        <p:nvSpPr>
          <p:cNvPr id="7" name="Title 1"/>
          <p:cNvSpPr txBox="1">
            <a:spLocks/>
          </p:cNvSpPr>
          <p:nvPr/>
        </p:nvSpPr>
        <p:spPr>
          <a:xfrm>
            <a:off x="9031705" y="4796171"/>
            <a:ext cx="282396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smtClean="0">
                <a:solidFill>
                  <a:srgbClr val="009900"/>
                </a:solidFill>
              </a:rPr>
              <a:t>825ers </a:t>
            </a:r>
          </a:p>
        </p:txBody>
      </p:sp>
      <p:sp>
        <p:nvSpPr>
          <p:cNvPr id="8" name="Title 1"/>
          <p:cNvSpPr txBox="1">
            <a:spLocks/>
          </p:cNvSpPr>
          <p:nvPr/>
        </p:nvSpPr>
        <p:spPr>
          <a:xfrm>
            <a:off x="8106888" y="2778250"/>
            <a:ext cx="37487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rgbClr val="7030A0"/>
                </a:solidFill>
              </a:rPr>
              <a:t>P</a:t>
            </a:r>
            <a:r>
              <a:rPr lang="en-US" sz="7200" b="1" dirty="0" smtClean="0">
                <a:solidFill>
                  <a:srgbClr val="7030A0"/>
                </a:solidFill>
              </a:rPr>
              <a:t>ros</a:t>
            </a:r>
            <a:endParaRPr lang="en-US" sz="7200" b="1" dirty="0">
              <a:solidFill>
                <a:srgbClr val="7030A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417" y="2845849"/>
            <a:ext cx="2262680" cy="129666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925" y="4597410"/>
            <a:ext cx="2865664" cy="1911459"/>
          </a:xfrm>
          <a:prstGeom prst="rect">
            <a:avLst/>
          </a:prstGeom>
        </p:spPr>
      </p:pic>
    </p:spTree>
    <p:extLst>
      <p:ext uri="{BB962C8B-B14F-4D97-AF65-F5344CB8AC3E}">
        <p14:creationId xmlns:p14="http://schemas.microsoft.com/office/powerpoint/2010/main" val="36466495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marL="571500" indent="-571500" algn="l">
              <a:buFont typeface="Wingdings" panose="05000000000000000000" pitchFamily="2" charset="2"/>
              <a:buChar char="q"/>
            </a:pPr>
            <a:r>
              <a:rPr lang="en-US" sz="3600" b="1" dirty="0" smtClean="0">
                <a:latin typeface="Tahoma" panose="020B0604030504040204" pitchFamily="34" charset="0"/>
                <a:ea typeface="Tahoma" panose="020B0604030504040204" pitchFamily="34" charset="0"/>
                <a:cs typeface="Tahoma" panose="020B0604030504040204" pitchFamily="34" charset="0"/>
              </a:rPr>
              <a:t>Org members with similar job/career interests/skills naturally gravitate together into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informal</a:t>
            </a:r>
            <a:r>
              <a:rPr lang="en-US" sz="3600" b="1" dirty="0" smtClean="0">
                <a:latin typeface="Tahoma" panose="020B0604030504040204" pitchFamily="34" charset="0"/>
                <a:ea typeface="Tahoma" panose="020B0604030504040204" pitchFamily="34" charset="0"/>
                <a:cs typeface="Tahoma" panose="020B0604030504040204" pitchFamily="34" charset="0"/>
              </a:rPr>
              <a:t> “communities” that create psychological, &amp; sometimes physical location (departmental),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togetherness</a:t>
            </a:r>
            <a:r>
              <a:rPr lang="en-US" sz="3600" b="1" dirty="0" smtClean="0">
                <a:latin typeface="Tahoma" panose="020B0604030504040204" pitchFamily="34" charset="0"/>
                <a:ea typeface="Tahoma" panose="020B0604030504040204" pitchFamily="34" charset="0"/>
                <a:cs typeface="Tahoma" panose="020B0604030504040204" pitchFamily="34" charset="0"/>
              </a:rPr>
              <a:t>. </a:t>
            </a:r>
          </a:p>
          <a:p>
            <a:pPr marL="571500" indent="-571500" algn="l">
              <a:buFont typeface="Wingdings" panose="05000000000000000000" pitchFamily="2" charset="2"/>
              <a:buChar char="q"/>
            </a:pPr>
            <a:r>
              <a:rPr lang="en-US" sz="3600" b="1" dirty="0" smtClean="0">
                <a:latin typeface="Tahoma" panose="020B0604030504040204" pitchFamily="34" charset="0"/>
                <a:ea typeface="Tahoma" panose="020B0604030504040204" pitchFamily="34" charset="0"/>
                <a:cs typeface="Tahoma" panose="020B0604030504040204" pitchFamily="34" charset="0"/>
              </a:rPr>
              <a:t>Often org members in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different</a:t>
            </a:r>
            <a:r>
              <a:rPr lang="en-US" sz="3600" b="1" dirty="0" smtClean="0">
                <a:latin typeface="Tahoma" panose="020B0604030504040204" pitchFamily="34" charset="0"/>
                <a:ea typeface="Tahoma" panose="020B0604030504040204" pitchFamily="34" charset="0"/>
                <a:cs typeface="Tahoma" panose="020B0604030504040204" pitchFamily="34" charset="0"/>
              </a:rPr>
              <a:t> org departments &amp; work zones share membership in the same community in an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abstract </a:t>
            </a:r>
            <a:r>
              <a:rPr lang="en-US" sz="3600" b="1" dirty="0" smtClean="0">
                <a:latin typeface="Tahoma" panose="020B0604030504040204" pitchFamily="34" charset="0"/>
                <a:ea typeface="Tahoma" panose="020B0604030504040204" pitchFamily="34" charset="0"/>
                <a:cs typeface="Tahoma" panose="020B0604030504040204" pitchFamily="34" charset="0"/>
              </a:rPr>
              <a:t>way. </a:t>
            </a:r>
          </a:p>
          <a:p>
            <a:pPr marL="571500" indent="-571500" algn="l">
              <a:buFont typeface="Wingdings" panose="05000000000000000000" pitchFamily="2" charset="2"/>
              <a:buChar char="q"/>
            </a:pPr>
            <a:r>
              <a:rPr lang="en-US" sz="3600" b="1" dirty="0" smtClean="0">
                <a:latin typeface="Tahoma" panose="020B0604030504040204" pitchFamily="34" charset="0"/>
                <a:ea typeface="Tahoma" panose="020B0604030504040204" pitchFamily="34" charset="0"/>
                <a:cs typeface="Tahoma" panose="020B0604030504040204" pitchFamily="34" charset="0"/>
              </a:rPr>
              <a:t>How much an org’s various extended communities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synergize</a:t>
            </a:r>
            <a:r>
              <a:rPr lang="en-US" sz="3600" b="1" dirty="0" smtClean="0">
                <a:latin typeface="Tahoma" panose="020B0604030504040204" pitchFamily="34" charset="0"/>
                <a:ea typeface="Tahoma" panose="020B0604030504040204" pitchFamily="34" charset="0"/>
                <a:cs typeface="Tahoma" panose="020B0604030504040204" pitchFamily="34" charset="0"/>
              </a:rPr>
              <a:t>” with one another hinges on how much members throughout the org have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internalized</a:t>
            </a:r>
            <a:r>
              <a:rPr lang="en-US" sz="3600" b="1" dirty="0" smtClean="0">
                <a:latin typeface="Tahoma" panose="020B0604030504040204" pitchFamily="34" charset="0"/>
                <a:ea typeface="Tahoma" panose="020B0604030504040204" pitchFamily="34" charset="0"/>
                <a:cs typeface="Tahoma" panose="020B0604030504040204" pitchFamily="34" charset="0"/>
              </a:rPr>
              <a:t> the org’s real mission. </a:t>
            </a:r>
          </a:p>
        </p:txBody>
      </p:sp>
    </p:spTree>
    <p:extLst>
      <p:ext uri="{BB962C8B-B14F-4D97-AF65-F5344CB8AC3E}">
        <p14:creationId xmlns:p14="http://schemas.microsoft.com/office/powerpoint/2010/main" val="1291632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endParaRPr lang="en-US" sz="8000" b="1" dirty="0" smtClean="0">
              <a:solidFill>
                <a:srgbClr val="3333FF"/>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703" y="503319"/>
            <a:ext cx="6030830" cy="4020553"/>
          </a:xfrm>
          <a:prstGeom prst="rect">
            <a:avLst/>
          </a:prstGeom>
        </p:spPr>
      </p:pic>
    </p:spTree>
    <p:extLst>
      <p:ext uri="{BB962C8B-B14F-4D97-AF65-F5344CB8AC3E}">
        <p14:creationId xmlns:p14="http://schemas.microsoft.com/office/powerpoint/2010/main" val="21105990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7200" b="1" u="sng" dirty="0" smtClean="0">
                <a:solidFill>
                  <a:srgbClr val="FF0000"/>
                </a:solidFill>
                <a:latin typeface="Tahoma" pitchFamily="34" charset="0"/>
                <a:ea typeface="Tahoma" pitchFamily="34" charset="0"/>
                <a:cs typeface="Tahoma" pitchFamily="34" charset="0"/>
              </a:rPr>
              <a:t>C</a:t>
            </a:r>
            <a:r>
              <a:rPr lang="en-US" sz="5400" b="1" dirty="0" smtClean="0">
                <a:solidFill>
                  <a:srgbClr val="0000CC"/>
                </a:solidFill>
                <a:latin typeface="Tahoma" pitchFamily="34" charset="0"/>
                <a:ea typeface="Tahoma" pitchFamily="34" charset="0"/>
                <a:cs typeface="Tahoma" pitchFamily="34" charset="0"/>
              </a:rPr>
              <a:t>ommunity </a:t>
            </a:r>
            <a:r>
              <a:rPr lang="en-US" sz="7200" b="1" u="sng" dirty="0" smtClean="0">
                <a:solidFill>
                  <a:srgbClr val="FF0000"/>
                </a:solidFill>
                <a:latin typeface="Tahoma" pitchFamily="34" charset="0"/>
                <a:ea typeface="Tahoma" pitchFamily="34" charset="0"/>
                <a:cs typeface="Tahoma" pitchFamily="34" charset="0"/>
              </a:rPr>
              <a:t>O</a:t>
            </a:r>
            <a:r>
              <a:rPr lang="en-US" sz="5400" b="1" dirty="0" smtClean="0">
                <a:solidFill>
                  <a:srgbClr val="0000CC"/>
                </a:solidFill>
                <a:latin typeface="Tahoma" pitchFamily="34" charset="0"/>
                <a:ea typeface="Tahoma" pitchFamily="34" charset="0"/>
                <a:cs typeface="Tahoma" pitchFamily="34" charset="0"/>
              </a:rPr>
              <a:t>f </a:t>
            </a:r>
            <a:r>
              <a:rPr lang="en-US" sz="7200" b="1" u="sng" dirty="0">
                <a:solidFill>
                  <a:srgbClr val="FF0000"/>
                </a:solidFill>
                <a:latin typeface="Tahoma" pitchFamily="34" charset="0"/>
                <a:ea typeface="Tahoma" pitchFamily="34" charset="0"/>
                <a:cs typeface="Tahoma" pitchFamily="34" charset="0"/>
              </a:rPr>
              <a:t>W</a:t>
            </a:r>
            <a:r>
              <a:rPr lang="en-US" sz="5400" b="1" dirty="0" smtClean="0">
                <a:solidFill>
                  <a:srgbClr val="0000CC"/>
                </a:solidFill>
                <a:latin typeface="Tahoma" pitchFamily="34" charset="0"/>
                <a:ea typeface="Tahoma" pitchFamily="34" charset="0"/>
                <a:cs typeface="Tahoma" pitchFamily="34" charset="0"/>
              </a:rPr>
              <a:t>ealth</a:t>
            </a:r>
            <a:endParaRPr lang="en-US" sz="3600" b="1" dirty="0" smtClean="0">
              <a:solidFill>
                <a:srgbClr val="0000CC"/>
              </a:solidFill>
              <a:latin typeface="Tahoma" pitchFamily="34" charset="0"/>
              <a:ea typeface="Tahoma" pitchFamily="34" charset="0"/>
              <a:cs typeface="Tahoma" pitchFamily="34" charset="0"/>
            </a:endParaRPr>
          </a:p>
          <a:p>
            <a:pPr marL="0" indent="0" algn="ctr">
              <a:buNone/>
            </a:pPr>
            <a:endParaRPr lang="en-US" sz="5400" b="1" dirty="0">
              <a:solidFill>
                <a:srgbClr val="00CC99"/>
              </a:solidFill>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Here are 6</a:t>
            </a:r>
            <a:r>
              <a:rPr lang="en-US" sz="5400" b="1" dirty="0" smtClean="0">
                <a:solidFill>
                  <a:srgbClr val="FF0000"/>
                </a:solidFill>
                <a:latin typeface="Tahoma" pitchFamily="34" charset="0"/>
                <a:ea typeface="Tahoma" pitchFamily="34" charset="0"/>
                <a:cs typeface="Tahoma" pitchFamily="34" charset="0"/>
              </a:rPr>
              <a:t> org communities</a:t>
            </a:r>
            <a:r>
              <a:rPr lang="en-US" sz="5400" b="1" dirty="0">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&amp; 2 </a:t>
            </a:r>
            <a:r>
              <a:rPr lang="en-US" sz="5400" b="1" dirty="0" smtClean="0">
                <a:solidFill>
                  <a:srgbClr val="FF0000"/>
                </a:solidFill>
                <a:latin typeface="Tahoma" pitchFamily="34" charset="0"/>
                <a:ea typeface="Tahoma" pitchFamily="34" charset="0"/>
                <a:cs typeface="Tahoma" pitchFamily="34" charset="0"/>
              </a:rPr>
              <a:t>isolation zones</a:t>
            </a:r>
            <a:r>
              <a:rPr lang="en-US" sz="5400" b="1" dirty="0" smtClean="0">
                <a:latin typeface="Tahoma" pitchFamily="34" charset="0"/>
                <a:ea typeface="Tahoma" pitchFamily="34" charset="0"/>
                <a:cs typeface="Tahoma" pitchFamily="34" charset="0"/>
              </a:rPr>
              <a:t>: </a:t>
            </a:r>
          </a:p>
          <a:p>
            <a:pPr marL="0" indent="0">
              <a:buNone/>
            </a:pPr>
            <a:endParaRPr lang="en-US" sz="6000" b="1" dirty="0" smtClean="0">
              <a:latin typeface="Tahoma" pitchFamily="34" charset="0"/>
              <a:ea typeface="Tahoma" pitchFamily="34" charset="0"/>
              <a:cs typeface="Tahoma"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6800" y="3753328"/>
            <a:ext cx="6209344" cy="310467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0936"/>
            <a:ext cx="6146800" cy="3071014"/>
          </a:xfrm>
          <a:prstGeom prst="rect">
            <a:avLst/>
          </a:prstGeom>
        </p:spPr>
      </p:pic>
    </p:spTree>
    <p:extLst>
      <p:ext uri="{BB962C8B-B14F-4D97-AF65-F5344CB8AC3E}">
        <p14:creationId xmlns:p14="http://schemas.microsoft.com/office/powerpoint/2010/main" val="37731077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r>
              <a:rPr lang="en-US" sz="37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COW = </a:t>
            </a:r>
            <a:r>
              <a:rPr lang="en-US" sz="37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Becoming financially wealthy by increasing the wealth of org stockholders/owners</a:t>
            </a:r>
          </a:p>
          <a:p>
            <a:pPr algn="l"/>
            <a:r>
              <a:rPr lang="en-US" sz="3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In most corporations, the COW = the </a:t>
            </a:r>
            <a:r>
              <a:rPr lang="en-US" sz="3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upper echelon executives</a:t>
            </a:r>
            <a:r>
              <a:rPr lang="en-US" sz="3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hired to maximize profit &amp; shareholder wealth + various corp. non-employee insiders (board members, investment companies, politicians, etc.) who gain from their often </a:t>
            </a:r>
            <a:r>
              <a:rPr lang="en-US" sz="3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invisible</a:t>
            </a:r>
            <a:r>
              <a:rPr lang="en-US" sz="3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liaisons within the COW. Execs are exceptionally </a:t>
            </a:r>
            <a:r>
              <a:rPr lang="en-US" sz="3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bright</a:t>
            </a:r>
            <a:r>
              <a:rPr lang="en-US" sz="3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b/c they must learn </a:t>
            </a:r>
            <a:r>
              <a:rPr lang="en-US" sz="3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on the fly</a:t>
            </a:r>
            <a:r>
              <a:rPr lang="en-US" sz="3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absorbing, processing &amp; utilizing </a:t>
            </a:r>
            <a:r>
              <a:rPr lang="en-US" sz="3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everything</a:t>
            </a:r>
            <a:r>
              <a:rPr lang="en-US" sz="3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they hear, see, &amp; experience in order to keep their orgs on the fly. </a:t>
            </a:r>
          </a:p>
        </p:txBody>
      </p:sp>
    </p:spTree>
    <p:extLst>
      <p:ext uri="{BB962C8B-B14F-4D97-AF65-F5344CB8AC3E}">
        <p14:creationId xmlns:p14="http://schemas.microsoft.com/office/powerpoint/2010/main" val="19743782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13" y="152400"/>
            <a:ext cx="12192000" cy="6705600"/>
          </a:xfrm>
        </p:spPr>
        <p:txBody>
          <a:bodyPr>
            <a:normAutofit fontScale="77500" lnSpcReduction="20000"/>
          </a:bodyPr>
          <a:lstStyle/>
          <a:p>
            <a:pPr algn="l"/>
            <a:r>
              <a:rPr lang="en-US" sz="5200" b="1" dirty="0" smtClean="0">
                <a:latin typeface="Tahoma" panose="020B0604030504040204" pitchFamily="34" charset="0"/>
                <a:ea typeface="Tahoma" panose="020B0604030504040204" pitchFamily="34" charset="0"/>
                <a:cs typeface="Tahoma" panose="020B0604030504040204" pitchFamily="34" charset="0"/>
              </a:rPr>
              <a:t>Executives are </a:t>
            </a:r>
            <a:r>
              <a:rPr lang="en-US" sz="52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DETACHED</a:t>
            </a:r>
            <a:r>
              <a:rPr lang="en-US" sz="5200" b="1" dirty="0" smtClean="0">
                <a:latin typeface="Tahoma" panose="020B0604030504040204" pitchFamily="34" charset="0"/>
                <a:ea typeface="Tahoma" panose="020B0604030504040204" pitchFamily="34" charset="0"/>
                <a:cs typeface="Tahoma" panose="020B0604030504040204" pitchFamily="34" charset="0"/>
              </a:rPr>
              <a:t> from the concrete organization because they pursue 3 impersonal abstractions: </a:t>
            </a:r>
            <a:r>
              <a:rPr lang="en-US" sz="52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5200" b="1" dirty="0" smtClean="0">
                <a:latin typeface="Tahoma" panose="020B0604030504040204" pitchFamily="34" charset="0"/>
                <a:ea typeface="Tahoma" panose="020B0604030504040204" pitchFamily="34" charset="0"/>
                <a:cs typeface="Tahoma" panose="020B0604030504040204" pitchFamily="34" charset="0"/>
              </a:rPr>
              <a:t>oney, </a:t>
            </a:r>
            <a:r>
              <a:rPr lang="en-US" sz="52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5200" b="1" dirty="0" smtClean="0">
                <a:latin typeface="Tahoma" panose="020B0604030504040204" pitchFamily="34" charset="0"/>
                <a:ea typeface="Tahoma" panose="020B0604030504040204" pitchFamily="34" charset="0"/>
                <a:cs typeface="Tahoma" panose="020B0604030504040204" pitchFamily="34" charset="0"/>
              </a:rPr>
              <a:t>arkets, </a:t>
            </a:r>
            <a:r>
              <a:rPr lang="en-US" sz="52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5200" b="1" dirty="0" smtClean="0">
                <a:latin typeface="Tahoma" panose="020B0604030504040204" pitchFamily="34" charset="0"/>
                <a:ea typeface="Tahoma" panose="020B0604030504040204" pitchFamily="34" charset="0"/>
                <a:cs typeface="Tahoma" panose="020B0604030504040204" pitchFamily="34" charset="0"/>
              </a:rPr>
              <a:t>ission</a:t>
            </a:r>
          </a:p>
          <a:p>
            <a:pPr algn="l"/>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Orgs actually have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abstract missions: the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official</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mission = a PR statement to continuously spotlight the org’s image.</a:t>
            </a:r>
          </a:p>
          <a:p>
            <a:pPr algn="l"/>
            <a:endPar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And the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“secret” </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mission =</a:t>
            </a:r>
          </a:p>
          <a:p>
            <a:pPr algn="l"/>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the org’s nebulous future </a:t>
            </a:r>
          </a:p>
          <a:p>
            <a:pPr algn="l"/>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plan for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4800" b="1" dirty="0" smtClean="0">
                <a:latin typeface="Tahoma" panose="020B0604030504040204" pitchFamily="34" charset="0"/>
                <a:ea typeface="Tahoma" panose="020B0604030504040204" pitchFamily="34" charset="0"/>
                <a:cs typeface="Tahoma" panose="020B0604030504040204" pitchFamily="34" charset="0"/>
              </a:rPr>
              <a:t>ore</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m</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oney &amp; </a:t>
            </a:r>
          </a:p>
          <a:p>
            <a:pPr algn="l"/>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arkets (which it keeps invisible until everything clicks for the plan’s future launch).</a:t>
            </a:r>
          </a:p>
          <a:p>
            <a:pPr algn="l"/>
            <a:r>
              <a:rPr lang="en-US" sz="4500" b="1" dirty="0">
                <a:latin typeface="Tahoma" panose="020B0604030504040204" pitchFamily="34" charset="0"/>
                <a:ea typeface="Tahoma" panose="020B0604030504040204" pitchFamily="34" charset="0"/>
                <a:cs typeface="Tahoma" panose="020B0604030504040204" pitchFamily="34" charset="0"/>
              </a:rPr>
              <a:t> </a:t>
            </a:r>
            <a:r>
              <a:rPr lang="en-US" sz="4500" b="1" dirty="0" smtClean="0">
                <a:latin typeface="Tahoma" panose="020B0604030504040204" pitchFamily="34" charset="0"/>
                <a:ea typeface="Tahoma" panose="020B0604030504040204" pitchFamily="34" charset="0"/>
                <a:cs typeface="Tahoma" panose="020B0604030504040204" pitchFamily="34" charset="0"/>
              </a:rPr>
              <a:t>              </a:t>
            </a:r>
            <a:endPar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0424" y="2847022"/>
            <a:ext cx="3540125" cy="2407285"/>
          </a:xfrm>
          <a:prstGeom prst="rect">
            <a:avLst/>
          </a:prstGeom>
        </p:spPr>
      </p:pic>
    </p:spTree>
    <p:extLst>
      <p:ext uri="{BB962C8B-B14F-4D97-AF65-F5344CB8AC3E}">
        <p14:creationId xmlns:p14="http://schemas.microsoft.com/office/powerpoint/2010/main" val="13477413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marL="571500" indent="-571500" algn="l">
              <a:buFont typeface="Wingdings" panose="05000000000000000000" pitchFamily="2" charset="2"/>
              <a:buChar char="q"/>
            </a:pPr>
            <a:r>
              <a:rPr lang="en-US" sz="4000" b="1" dirty="0" smtClean="0">
                <a:latin typeface="Tahoma" panose="020B0604030504040204" pitchFamily="34" charset="0"/>
                <a:ea typeface="Tahoma" panose="020B0604030504040204" pitchFamily="34" charset="0"/>
                <a:cs typeface="Tahoma" panose="020B0604030504040204" pitchFamily="34" charset="0"/>
              </a:rPr>
              <a:t>Due to their riveting focus on impersonal org performance issues, execs know little about the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human dimension</a:t>
            </a:r>
            <a:r>
              <a:rPr lang="en-US" sz="4000" b="1" dirty="0" smtClean="0">
                <a:latin typeface="Tahoma" panose="020B0604030504040204" pitchFamily="34" charset="0"/>
                <a:ea typeface="Tahoma" panose="020B0604030504040204" pitchFamily="34" charset="0"/>
                <a:cs typeface="Tahoma" panose="020B0604030504040204" pitchFamily="34" charset="0"/>
              </a:rPr>
              <a:t> of their organization.</a:t>
            </a:r>
          </a:p>
          <a:p>
            <a:pPr marL="571500" indent="-571500" algn="l">
              <a:buFont typeface="Wingdings" panose="05000000000000000000" pitchFamily="2" charset="2"/>
              <a:buChar char="q"/>
            </a:pPr>
            <a:r>
              <a:rPr lang="en-US" sz="4000" b="1" dirty="0" smtClean="0">
                <a:latin typeface="Tahoma" panose="020B0604030504040204" pitchFamily="34" charset="0"/>
                <a:ea typeface="Tahoma" panose="020B0604030504040204" pitchFamily="34" charset="0"/>
                <a:cs typeface="Tahoma" panose="020B0604030504040204" pitchFamily="34" charset="0"/>
              </a:rPr>
              <a:t>Execs face less job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freedom</a:t>
            </a:r>
            <a:r>
              <a:rPr lang="en-US" sz="4000" b="1" dirty="0" smtClean="0">
                <a:latin typeface="Tahoma" panose="020B0604030504040204" pitchFamily="34" charset="0"/>
                <a:ea typeface="Tahoma" panose="020B0604030504040204" pitchFamily="34" charset="0"/>
                <a:cs typeface="Tahoma" panose="020B0604030504040204" pitchFamily="34" charset="0"/>
              </a:rPr>
              <a:t> &amp; more job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stress</a:t>
            </a:r>
            <a:r>
              <a:rPr lang="en-US" sz="4000" b="1" dirty="0" smtClean="0">
                <a:latin typeface="Tahoma" panose="020B0604030504040204" pitchFamily="34" charset="0"/>
                <a:ea typeface="Tahoma" panose="020B0604030504040204" pitchFamily="34" charset="0"/>
                <a:cs typeface="Tahoma" panose="020B0604030504040204" pitchFamily="34" charset="0"/>
              </a:rPr>
              <a:t> due to their never-ending responsibility for org competitiveness &amp; performance—the </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    higher you go in your </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    career, the more your</a:t>
            </a:r>
          </a:p>
          <a:p>
            <a:pPr algn="l"/>
            <a:r>
              <a:rPr lang="en-US" sz="4000" b="1" dirty="0" smtClean="0">
                <a:latin typeface="Tahoma" panose="020B0604030504040204" pitchFamily="34" charset="0"/>
                <a:ea typeface="Tahoma" panose="020B0604030504040204" pitchFamily="34" charset="0"/>
                <a:cs typeface="Tahoma" panose="020B0604030504040204" pitchFamily="34" charset="0"/>
              </a:rPr>
              <a:t>    org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IS</a:t>
            </a:r>
            <a:r>
              <a:rPr lang="en-US" sz="4000" b="1" dirty="0" smtClean="0">
                <a:latin typeface="Tahoma" panose="020B0604030504040204" pitchFamily="34" charset="0"/>
                <a:ea typeface="Tahoma" panose="020B0604030504040204" pitchFamily="34" charset="0"/>
                <a:cs typeface="Tahoma" panose="020B0604030504040204" pitchFamily="34" charset="0"/>
              </a:rPr>
              <a:t> your life.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5054" y="4099035"/>
            <a:ext cx="2708473" cy="2538248"/>
          </a:xfrm>
          <a:prstGeom prst="rect">
            <a:avLst/>
          </a:prstGeom>
        </p:spPr>
      </p:pic>
    </p:spTree>
    <p:extLst>
      <p:ext uri="{BB962C8B-B14F-4D97-AF65-F5344CB8AC3E}">
        <p14:creationId xmlns:p14="http://schemas.microsoft.com/office/powerpoint/2010/main" val="15435425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So orgs = 2 </a:t>
            </a:r>
            <a:r>
              <a:rPr lang="en-US" sz="5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DIFFERENT </a:t>
            </a:r>
            <a:r>
              <a:rPr lang="en-US" sz="5400" b="1" dirty="0" smtClean="0">
                <a:latin typeface="Tahoma" panose="020B0604030504040204" pitchFamily="34" charset="0"/>
                <a:ea typeface="Tahoma" panose="020B0604030504040204" pitchFamily="34" charset="0"/>
                <a:cs typeface="Tahoma" panose="020B0604030504040204" pitchFamily="34" charset="0"/>
              </a:rPr>
              <a:t>worlds: concrete people vs. abstract management &amp; control </a:t>
            </a:r>
            <a:endParaRPr lang="en-US" sz="9600" b="1" dirty="0">
              <a:solidFill>
                <a:srgbClr val="0066FF"/>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6220"/>
            <a:ext cx="5979883" cy="32424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282" y="3254188"/>
            <a:ext cx="5405718" cy="3603812"/>
          </a:xfrm>
          <a:prstGeom prst="rect">
            <a:avLst/>
          </a:prstGeom>
        </p:spPr>
      </p:pic>
    </p:spTree>
    <p:extLst>
      <p:ext uri="{BB962C8B-B14F-4D97-AF65-F5344CB8AC3E}">
        <p14:creationId xmlns:p14="http://schemas.microsoft.com/office/powerpoint/2010/main" val="38229873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13" y="152400"/>
            <a:ext cx="12192000" cy="6934200"/>
          </a:xfrm>
        </p:spPr>
        <p:txBody>
          <a:bodyPr>
            <a:normAutofit/>
          </a:bodyPr>
          <a:lstStyle/>
          <a:p>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Becoming a </a:t>
            </a:r>
            <a:r>
              <a:rPr lang="en-US" sz="4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COWboy</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or </a:t>
            </a:r>
            <a:r>
              <a:rPr lang="en-US" sz="4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COWgirl</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requires: </a:t>
            </a:r>
          </a:p>
          <a:p>
            <a:pPr marL="742950" indent="-742950" algn="l">
              <a:buFont typeface="Wingdings" panose="05000000000000000000" pitchFamily="2" charset="2"/>
              <a:buChar char="q"/>
            </a:pPr>
            <a:r>
              <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Executive-rank power to directly impact </a:t>
            </a:r>
            <a:r>
              <a:rPr lang="en-US" sz="45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investment returns </a:t>
            </a:r>
            <a:r>
              <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for stockholders </a:t>
            </a:r>
          </a:p>
          <a:p>
            <a:pPr marL="742950" indent="-742950" algn="l">
              <a:buFont typeface="Wingdings" panose="05000000000000000000" pitchFamily="2" charset="2"/>
              <a:buChar char="q"/>
            </a:pPr>
            <a:r>
              <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Membership in or ready access to the org’s COP (see next slide)</a:t>
            </a:r>
          </a:p>
          <a:p>
            <a:pPr marL="742950" indent="-742950" algn="l">
              <a:buFont typeface="Wingdings" panose="05000000000000000000" pitchFamily="2" charset="2"/>
              <a:buChar char="q"/>
            </a:pPr>
            <a:r>
              <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Political &amp; networking expertise (</a:t>
            </a:r>
            <a:r>
              <a:rPr lang="en-US" sz="45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street smarts</a:t>
            </a:r>
            <a:r>
              <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to increase</a:t>
            </a:r>
          </a:p>
          <a:p>
            <a:pPr algn="l"/>
            <a:r>
              <a:rPr lang="en-US" sz="45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5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power &amp; business opportunities</a:t>
            </a:r>
          </a:p>
          <a:p>
            <a:pPr algn="l"/>
            <a:endPar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574952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7200" b="1" u="sng" dirty="0" smtClean="0">
                <a:solidFill>
                  <a:srgbClr val="FF0000"/>
                </a:solidFill>
                <a:latin typeface="Tahoma" pitchFamily="34" charset="0"/>
                <a:ea typeface="Tahoma" pitchFamily="34" charset="0"/>
                <a:cs typeface="Tahoma" pitchFamily="34" charset="0"/>
              </a:rPr>
              <a:t>C</a:t>
            </a:r>
            <a:r>
              <a:rPr lang="en-US" sz="5400" b="1" dirty="0" smtClean="0">
                <a:solidFill>
                  <a:srgbClr val="0000CC"/>
                </a:solidFill>
                <a:latin typeface="Tahoma" pitchFamily="34" charset="0"/>
                <a:ea typeface="Tahoma" pitchFamily="34" charset="0"/>
                <a:cs typeface="Tahoma" pitchFamily="34" charset="0"/>
              </a:rPr>
              <a:t>ommunity </a:t>
            </a:r>
            <a:r>
              <a:rPr lang="en-US" sz="7200" b="1" u="sng" dirty="0" smtClean="0">
                <a:solidFill>
                  <a:srgbClr val="FF0000"/>
                </a:solidFill>
                <a:latin typeface="Tahoma" pitchFamily="34" charset="0"/>
                <a:ea typeface="Tahoma" pitchFamily="34" charset="0"/>
                <a:cs typeface="Tahoma" pitchFamily="34" charset="0"/>
              </a:rPr>
              <a:t>O</a:t>
            </a:r>
            <a:r>
              <a:rPr lang="en-US" sz="5400" b="1" dirty="0" smtClean="0">
                <a:solidFill>
                  <a:srgbClr val="0000CC"/>
                </a:solidFill>
                <a:latin typeface="Tahoma" pitchFamily="34" charset="0"/>
                <a:ea typeface="Tahoma" pitchFamily="34" charset="0"/>
                <a:cs typeface="Tahoma" pitchFamily="34" charset="0"/>
              </a:rPr>
              <a:t>f </a:t>
            </a:r>
            <a:r>
              <a:rPr lang="en-US" sz="7200" b="1" u="sng" dirty="0" smtClean="0">
                <a:solidFill>
                  <a:srgbClr val="FF0000"/>
                </a:solidFill>
                <a:latin typeface="Tahoma" pitchFamily="34" charset="0"/>
                <a:ea typeface="Tahoma" pitchFamily="34" charset="0"/>
                <a:cs typeface="Tahoma" pitchFamily="34" charset="0"/>
              </a:rPr>
              <a:t>P</a:t>
            </a:r>
            <a:r>
              <a:rPr lang="en-US" sz="5400" b="1" dirty="0" smtClean="0">
                <a:solidFill>
                  <a:srgbClr val="0000CC"/>
                </a:solidFill>
                <a:latin typeface="Tahoma" pitchFamily="34" charset="0"/>
                <a:ea typeface="Tahoma" pitchFamily="34" charset="0"/>
                <a:cs typeface="Tahoma" pitchFamily="34" charset="0"/>
              </a:rPr>
              <a:t>ower</a:t>
            </a:r>
            <a:endParaRPr lang="en-US" sz="3600" b="1" dirty="0" smtClean="0">
              <a:solidFill>
                <a:srgbClr val="0000CC"/>
              </a:solidFill>
              <a:latin typeface="Tahoma" pitchFamily="34" charset="0"/>
              <a:ea typeface="Tahoma" pitchFamily="34" charset="0"/>
              <a:cs typeface="Tahoma" pitchFamily="34" charset="0"/>
            </a:endParaRPr>
          </a:p>
          <a:p>
            <a:pPr marL="0" indent="0" algn="ctr">
              <a:buNone/>
            </a:pPr>
            <a:endParaRPr lang="en-US" sz="5400" b="1" dirty="0">
              <a:solidFill>
                <a:srgbClr val="00CC99"/>
              </a:solidFill>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4000" b="1" dirty="0" smtClean="0">
              <a:latin typeface="Tahoma" pitchFamily="34" charset="0"/>
              <a:ea typeface="Tahoma" pitchFamily="34" charset="0"/>
              <a:cs typeface="Tahoma" pitchFamily="34" charset="0"/>
            </a:endParaRPr>
          </a:p>
          <a:p>
            <a:pPr marL="0" indent="0">
              <a:buNone/>
            </a:pPr>
            <a:r>
              <a:rPr lang="en-US" sz="4000" b="1" dirty="0" smtClean="0">
                <a:solidFill>
                  <a:srgbClr val="009900"/>
                </a:solidFill>
                <a:latin typeface="Tahoma" pitchFamily="34" charset="0"/>
                <a:ea typeface="Tahoma" pitchFamily="34" charset="0"/>
                <a:cs typeface="Tahoma" pitchFamily="34" charset="0"/>
              </a:rPr>
              <a:t>                                                          </a:t>
            </a:r>
            <a:r>
              <a:rPr lang="en-US" sz="4000" b="1" dirty="0" err="1" smtClean="0">
                <a:solidFill>
                  <a:srgbClr val="009900"/>
                </a:solidFill>
                <a:latin typeface="Tahoma" pitchFamily="34" charset="0"/>
                <a:ea typeface="Tahoma" pitchFamily="34" charset="0"/>
                <a:cs typeface="Tahoma" pitchFamily="34" charset="0"/>
              </a:rPr>
              <a:t>Powersaur</a:t>
            </a:r>
            <a:endParaRPr lang="en-US" sz="4000" b="1" dirty="0">
              <a:solidFill>
                <a:srgbClr val="009900"/>
              </a:solidFill>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Here are 6</a:t>
            </a:r>
            <a:r>
              <a:rPr lang="en-US" sz="5400" b="1" dirty="0" smtClean="0">
                <a:solidFill>
                  <a:srgbClr val="FF0000"/>
                </a:solidFill>
                <a:latin typeface="Tahoma" pitchFamily="34" charset="0"/>
                <a:ea typeface="Tahoma" pitchFamily="34" charset="0"/>
                <a:cs typeface="Tahoma" pitchFamily="34" charset="0"/>
              </a:rPr>
              <a:t> org communities</a:t>
            </a:r>
            <a:r>
              <a:rPr lang="en-US" sz="5400" b="1" dirty="0">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&amp; 2 </a:t>
            </a:r>
            <a:r>
              <a:rPr lang="en-US" sz="5400" b="1" dirty="0" smtClean="0">
                <a:solidFill>
                  <a:srgbClr val="FF0000"/>
                </a:solidFill>
                <a:latin typeface="Tahoma" pitchFamily="34" charset="0"/>
                <a:ea typeface="Tahoma" pitchFamily="34" charset="0"/>
                <a:cs typeface="Tahoma" pitchFamily="34" charset="0"/>
              </a:rPr>
              <a:t>isolation zones</a:t>
            </a:r>
            <a:r>
              <a:rPr lang="en-US" sz="5400" b="1" dirty="0" smtClean="0">
                <a:latin typeface="Tahoma" pitchFamily="34" charset="0"/>
                <a:ea typeface="Tahoma" pitchFamily="34" charset="0"/>
                <a:cs typeface="Tahoma" pitchFamily="34" charset="0"/>
              </a:rPr>
              <a:t>: </a:t>
            </a:r>
          </a:p>
          <a:p>
            <a:pPr marL="0" indent="0">
              <a:buNone/>
            </a:pPr>
            <a:endParaRPr lang="en-US" sz="6000" b="1" dirty="0" smtClean="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79" y="1091345"/>
            <a:ext cx="5774895" cy="326612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994" y="2543644"/>
            <a:ext cx="7310437" cy="4314356"/>
          </a:xfrm>
          <a:prstGeom prst="rect">
            <a:avLst/>
          </a:prstGeom>
        </p:spPr>
      </p:pic>
    </p:spTree>
    <p:extLst>
      <p:ext uri="{BB962C8B-B14F-4D97-AF65-F5344CB8AC3E}">
        <p14:creationId xmlns:p14="http://schemas.microsoft.com/office/powerpoint/2010/main" val="24841267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44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COP</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B</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oard members, executives</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&amp;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well-networked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non-employees</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(independent investors, politicians, lobbyists, foreign officials, etc.), who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unilaterally</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make most of the org’s major decisions/strategies. Many </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POWERsaurs</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(especially board members) are org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outsiders</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not employed by the org in order to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reduce</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their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accountability</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&amp; visibility &amp; increase opportunistic networking. </a:t>
            </a:r>
            <a:endPar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96694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4400" b="1" dirty="0" smtClean="0">
                <a:latin typeface="Tahoma" panose="020B0604030504040204" pitchFamily="34" charset="0"/>
                <a:ea typeface="Tahoma" panose="020B0604030504040204" pitchFamily="34" charset="0"/>
                <a:cs typeface="Tahoma" panose="020B0604030504040204" pitchFamily="34" charset="0"/>
              </a:rPr>
              <a:t>The main reason why COPs are often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secretive &amp; invisible </a:t>
            </a:r>
            <a:r>
              <a:rPr lang="en-US" sz="4400" b="1" dirty="0" smtClean="0">
                <a:latin typeface="Tahoma" panose="020B0604030504040204" pitchFamily="34" charset="0"/>
                <a:ea typeface="Tahoma" panose="020B0604030504040204" pitchFamily="34" charset="0"/>
                <a:cs typeface="Tahoma" panose="020B0604030504040204" pitchFamily="34" charset="0"/>
              </a:rPr>
              <a:t>in their org actions is because most orgs have a gap between their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“official” </a:t>
            </a:r>
            <a:r>
              <a:rPr lang="en-US" sz="4400" b="1" dirty="0" smtClean="0">
                <a:latin typeface="Tahoma" panose="020B0604030504040204" pitchFamily="34" charset="0"/>
                <a:ea typeface="Tahoma" panose="020B0604030504040204" pitchFamily="34" charset="0"/>
                <a:cs typeface="Tahoma" panose="020B0604030504040204" pitchFamily="34" charset="0"/>
              </a:rPr>
              <a:t>(idealistic, advertised) mission agenda and their actual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operative</a:t>
            </a:r>
            <a:r>
              <a:rPr lang="en-US" sz="4400" b="1" dirty="0" smtClean="0">
                <a:latin typeface="Tahoma" panose="020B0604030504040204" pitchFamily="34" charset="0"/>
                <a:ea typeface="Tahoma" panose="020B0604030504040204" pitchFamily="34" charset="0"/>
                <a:cs typeface="Tahoma" panose="020B0604030504040204" pitchFamily="34" charset="0"/>
              </a:rPr>
              <a:t> (competitive/self-serving) agenda. Example: auto makers make most of their profits off auto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financing</a:t>
            </a:r>
            <a:r>
              <a:rPr lang="en-US" sz="4400" b="1" dirty="0" smtClean="0">
                <a:latin typeface="Tahoma" panose="020B0604030504040204" pitchFamily="34" charset="0"/>
                <a:ea typeface="Tahoma" panose="020B0604030504040204" pitchFamily="34" charset="0"/>
                <a:cs typeface="Tahoma" panose="020B0604030504040204" pitchFamily="34" charset="0"/>
              </a:rPr>
              <a:t>, not car selling, but they don’t want the public to realize just how much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interest</a:t>
            </a:r>
            <a:r>
              <a:rPr lang="en-US" sz="4400" b="1" dirty="0" smtClean="0">
                <a:latin typeface="Tahoma" panose="020B0604030504040204" pitchFamily="34" charset="0"/>
                <a:ea typeface="Tahoma" panose="020B0604030504040204" pitchFamily="34" charset="0"/>
                <a:cs typeface="Tahoma" panose="020B0604030504040204" pitchFamily="34" charset="0"/>
              </a:rPr>
              <a:t> they will end up paying on a 36-60 month auto loan.</a:t>
            </a:r>
          </a:p>
        </p:txBody>
      </p:sp>
    </p:spTree>
    <p:extLst>
      <p:ext uri="{BB962C8B-B14F-4D97-AF65-F5344CB8AC3E}">
        <p14:creationId xmlns:p14="http://schemas.microsoft.com/office/powerpoint/2010/main" val="14808440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007516" cy="6858000"/>
          </a:xfrm>
        </p:spPr>
        <p:txBody>
          <a:bodyPr>
            <a:noAutofit/>
          </a:bodyPr>
          <a:lstStyle/>
          <a:p>
            <a:pPr marL="0" indent="0" algn="r">
              <a:buNone/>
            </a:pPr>
            <a:r>
              <a:rPr lang="en-US" sz="6600" b="1" dirty="0" err="1" smtClean="0">
                <a:solidFill>
                  <a:srgbClr val="FF0000"/>
                </a:solidFill>
                <a:latin typeface="Tahoma" pitchFamily="34" charset="0"/>
                <a:ea typeface="Tahoma" pitchFamily="34" charset="0"/>
                <a:cs typeface="Tahoma" pitchFamily="34" charset="0"/>
              </a:rPr>
              <a:t>statUS</a:t>
            </a:r>
            <a:r>
              <a:rPr lang="en-US" sz="5400" b="1" dirty="0" smtClean="0">
                <a:solidFill>
                  <a:srgbClr val="FF0000"/>
                </a:solidFill>
                <a:latin typeface="Tahoma" pitchFamily="34" charset="0"/>
                <a:ea typeface="Tahoma" pitchFamily="34" charset="0"/>
                <a:cs typeface="Tahoma" pitchFamily="34" charset="0"/>
              </a:rPr>
              <a:t> </a:t>
            </a:r>
          </a:p>
          <a:p>
            <a:pPr marL="0" indent="0" algn="r">
              <a:buNone/>
            </a:pPr>
            <a:r>
              <a:rPr lang="en-US" sz="4000" b="1" dirty="0">
                <a:latin typeface="Tahoma" pitchFamily="34" charset="0"/>
                <a:ea typeface="Tahoma" pitchFamily="34" charset="0"/>
                <a:cs typeface="Tahoma" pitchFamily="34" charset="0"/>
              </a:rPr>
              <a:t>c</a:t>
            </a:r>
            <a:r>
              <a:rPr lang="en-US" sz="4000" b="1" dirty="0" smtClean="0">
                <a:latin typeface="Tahoma" pitchFamily="34" charset="0"/>
                <a:ea typeface="Tahoma" pitchFamily="34" charset="0"/>
                <a:cs typeface="Tahoma" pitchFamily="34" charset="0"/>
              </a:rPr>
              <a:t>ommunity</a:t>
            </a:r>
          </a:p>
          <a:p>
            <a:pPr marL="0" indent="0" algn="r">
              <a:buNone/>
            </a:pPr>
            <a:r>
              <a:rPr lang="en-US" sz="4000" b="1" dirty="0">
                <a:latin typeface="Tahoma" pitchFamily="34" charset="0"/>
                <a:ea typeface="Tahoma" pitchFamily="34" charset="0"/>
                <a:cs typeface="Tahoma" pitchFamily="34" charset="0"/>
              </a:rPr>
              <a:t>i</a:t>
            </a:r>
            <a:r>
              <a:rPr lang="en-US" sz="4000" b="1" dirty="0" smtClean="0">
                <a:latin typeface="Tahoma" pitchFamily="34" charset="0"/>
                <a:ea typeface="Tahoma" pitchFamily="34" charset="0"/>
                <a:cs typeface="Tahoma" pitchFamily="34" charset="0"/>
              </a:rPr>
              <a:t>s all about</a:t>
            </a:r>
          </a:p>
          <a:p>
            <a:pPr marL="0" indent="0">
              <a:buNone/>
            </a:pPr>
            <a:r>
              <a:rPr lang="en-US" sz="4000" b="1" dirty="0">
                <a:latin typeface="Tahoma" pitchFamily="34" charset="0"/>
                <a:ea typeface="Tahoma" pitchFamily="34" charset="0"/>
                <a:cs typeface="Tahoma" pitchFamily="34" charset="0"/>
              </a:rPr>
              <a:t> </a:t>
            </a:r>
            <a:r>
              <a:rPr lang="en-US" sz="4000" b="1" dirty="0" smtClean="0">
                <a:latin typeface="Tahoma" pitchFamily="34" charset="0"/>
                <a:ea typeface="Tahoma" pitchFamily="34" charset="0"/>
                <a:cs typeface="Tahoma" pitchFamily="34" charset="0"/>
              </a:rPr>
              <a:t>                                                  </a:t>
            </a:r>
          </a:p>
          <a:p>
            <a:pPr marL="0" indent="0">
              <a:buNone/>
            </a:pPr>
            <a:r>
              <a:rPr lang="en-US" sz="4000" b="1" dirty="0">
                <a:latin typeface="Tahoma" pitchFamily="34" charset="0"/>
                <a:ea typeface="Tahoma" pitchFamily="34" charset="0"/>
                <a:cs typeface="Tahoma" pitchFamily="34" charset="0"/>
              </a:rPr>
              <a:t> </a:t>
            </a:r>
            <a:r>
              <a:rPr lang="en-US" sz="4000" b="1" dirty="0" smtClean="0">
                <a:latin typeface="Tahoma" pitchFamily="34" charset="0"/>
                <a:ea typeface="Tahoma" pitchFamily="34" charset="0"/>
                <a:cs typeface="Tahoma" pitchFamily="34" charset="0"/>
              </a:rPr>
              <a:t>                                                               </a:t>
            </a:r>
            <a:endParaRPr lang="en-US" sz="48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Here are 6</a:t>
            </a:r>
            <a:r>
              <a:rPr lang="en-US" sz="5400" b="1" dirty="0" smtClean="0">
                <a:solidFill>
                  <a:srgbClr val="FF0000"/>
                </a:solidFill>
                <a:latin typeface="Tahoma" pitchFamily="34" charset="0"/>
                <a:ea typeface="Tahoma" pitchFamily="34" charset="0"/>
                <a:cs typeface="Tahoma" pitchFamily="34" charset="0"/>
              </a:rPr>
              <a:t> org communities</a:t>
            </a:r>
            <a:r>
              <a:rPr lang="en-US" sz="5400" b="1" dirty="0">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&amp; 2 </a:t>
            </a:r>
            <a:r>
              <a:rPr lang="en-US" sz="5400" b="1" dirty="0" smtClean="0">
                <a:solidFill>
                  <a:srgbClr val="FF0000"/>
                </a:solidFill>
                <a:latin typeface="Tahoma" pitchFamily="34" charset="0"/>
                <a:ea typeface="Tahoma" pitchFamily="34" charset="0"/>
                <a:cs typeface="Tahoma" pitchFamily="34" charset="0"/>
              </a:rPr>
              <a:t>isolation zones</a:t>
            </a:r>
            <a:r>
              <a:rPr lang="en-US" sz="5400" b="1" dirty="0" smtClean="0">
                <a:latin typeface="Tahoma" pitchFamily="34" charset="0"/>
                <a:ea typeface="Tahoma" pitchFamily="34" charset="0"/>
                <a:cs typeface="Tahoma" pitchFamily="34" charset="0"/>
              </a:rPr>
              <a:t>: </a:t>
            </a:r>
          </a:p>
          <a:p>
            <a:pPr marL="0" indent="0">
              <a:buNone/>
            </a:pPr>
            <a:endParaRPr lang="en-US" sz="6000" b="1" dirty="0" smtClean="0">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7135" y="3614309"/>
            <a:ext cx="5954865" cy="33496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87239"/>
            <a:ext cx="6237135" cy="4158090"/>
          </a:xfrm>
          <a:prstGeom prst="rect">
            <a:avLst/>
          </a:prstGeom>
        </p:spPr>
      </p:pic>
      <p:cxnSp>
        <p:nvCxnSpPr>
          <p:cNvPr id="8" name="Elbow Connector 7"/>
          <p:cNvCxnSpPr/>
          <p:nvPr/>
        </p:nvCxnSpPr>
        <p:spPr>
          <a:xfrm>
            <a:off x="10744200" y="2362200"/>
            <a:ext cx="914400" cy="914400"/>
          </a:xfrm>
          <a:prstGeom prst="bentConnector3">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989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a:noFill/>
        </p:spPr>
        <p:txBody>
          <a:bodyPr>
            <a:normAutofit lnSpcReduction="10000"/>
          </a:bodyPr>
          <a:lstStyle/>
          <a:p>
            <a:pPr algn="l"/>
            <a:r>
              <a:rPr lang="en-US" sz="4800" b="1" dirty="0" smtClean="0">
                <a:solidFill>
                  <a:srgbClr val="FF0000"/>
                </a:solidFill>
                <a:latin typeface="Tahoma" pitchFamily="34" charset="0"/>
                <a:ea typeface="Tahoma" pitchFamily="34" charset="0"/>
                <a:cs typeface="Tahoma" pitchFamily="34" charset="0"/>
              </a:rPr>
              <a:t>Internal</a:t>
            </a:r>
            <a:r>
              <a:rPr lang="en-US" sz="4800" b="1" dirty="0" smtClean="0">
                <a:solidFill>
                  <a:schemeClr val="tx1"/>
                </a:solidFill>
                <a:latin typeface="Tahoma" pitchFamily="34" charset="0"/>
                <a:ea typeface="Tahoma" pitchFamily="34" charset="0"/>
                <a:cs typeface="Tahoma" pitchFamily="34" charset="0"/>
              </a:rPr>
              <a:t> value employees (</a:t>
            </a:r>
            <a:r>
              <a:rPr lang="en-US" sz="4800" b="1" dirty="0" err="1" smtClean="0">
                <a:solidFill>
                  <a:srgbClr val="FF0000"/>
                </a:solidFill>
                <a:latin typeface="Tahoma" pitchFamily="34" charset="0"/>
                <a:ea typeface="Tahoma" pitchFamily="34" charset="0"/>
                <a:cs typeface="Tahoma" pitchFamily="34" charset="0"/>
              </a:rPr>
              <a:t>IVEs</a:t>
            </a:r>
            <a:r>
              <a:rPr lang="en-US" sz="4800" b="1" dirty="0" smtClean="0">
                <a:solidFill>
                  <a:schemeClr val="tx1"/>
                </a:solidFill>
                <a:latin typeface="Tahoma" pitchFamily="34" charset="0"/>
                <a:ea typeface="Tahoma" pitchFamily="34" charset="0"/>
                <a:cs typeface="Tahoma" pitchFamily="34" charset="0"/>
              </a:rPr>
              <a:t>) perform technical work (accounting, computer systems, numerical analysis, employee services, etc.) for people </a:t>
            </a:r>
            <a:r>
              <a:rPr lang="en-US" sz="4800" b="1" dirty="0" smtClean="0">
                <a:solidFill>
                  <a:srgbClr val="FF0000"/>
                </a:solidFill>
                <a:latin typeface="Tahoma" pitchFamily="34" charset="0"/>
                <a:ea typeface="Tahoma" pitchFamily="34" charset="0"/>
                <a:cs typeface="Tahoma" pitchFamily="34" charset="0"/>
              </a:rPr>
              <a:t>inside</a:t>
            </a:r>
            <a:r>
              <a:rPr lang="en-US" sz="4800" b="1" dirty="0" smtClean="0">
                <a:solidFill>
                  <a:schemeClr val="tx1"/>
                </a:solidFill>
                <a:latin typeface="Tahoma" pitchFamily="34" charset="0"/>
                <a:ea typeface="Tahoma" pitchFamily="34" charset="0"/>
                <a:cs typeface="Tahoma" pitchFamily="34" charset="0"/>
              </a:rPr>
              <a:t> their org. </a:t>
            </a:r>
            <a:r>
              <a:rPr lang="en-US" sz="4800" b="1" dirty="0" smtClean="0">
                <a:solidFill>
                  <a:srgbClr val="FF0000"/>
                </a:solidFill>
                <a:latin typeface="Tahoma" pitchFamily="34" charset="0"/>
                <a:ea typeface="Tahoma" pitchFamily="34" charset="0"/>
                <a:cs typeface="Tahoma" pitchFamily="34" charset="0"/>
              </a:rPr>
              <a:t>External </a:t>
            </a:r>
            <a:r>
              <a:rPr lang="en-US" sz="4800" b="1" dirty="0" smtClean="0">
                <a:solidFill>
                  <a:schemeClr val="tx1"/>
                </a:solidFill>
                <a:latin typeface="Tahoma" pitchFamily="34" charset="0"/>
                <a:ea typeface="Tahoma" pitchFamily="34" charset="0"/>
                <a:cs typeface="Tahoma" pitchFamily="34" charset="0"/>
              </a:rPr>
              <a:t>value employees (</a:t>
            </a:r>
            <a:r>
              <a:rPr lang="en-US" sz="4800" b="1" dirty="0" err="1" smtClean="0">
                <a:solidFill>
                  <a:srgbClr val="FF0000"/>
                </a:solidFill>
                <a:latin typeface="Tahoma" pitchFamily="34" charset="0"/>
                <a:ea typeface="Tahoma" pitchFamily="34" charset="0"/>
                <a:cs typeface="Tahoma" pitchFamily="34" charset="0"/>
              </a:rPr>
              <a:t>EVEs</a:t>
            </a:r>
            <a:r>
              <a:rPr lang="en-US" sz="4800" b="1" dirty="0" smtClean="0">
                <a:solidFill>
                  <a:schemeClr val="tx1"/>
                </a:solidFill>
                <a:latin typeface="Tahoma" pitchFamily="34" charset="0"/>
                <a:ea typeface="Tahoma" pitchFamily="34" charset="0"/>
                <a:cs typeface="Tahoma" pitchFamily="34" charset="0"/>
              </a:rPr>
              <a:t>) handle the business side of things (sales, marketing &amp; </a:t>
            </a:r>
            <a:r>
              <a:rPr lang="en-US" sz="4800" b="1" dirty="0" err="1" smtClean="0">
                <a:solidFill>
                  <a:schemeClr val="tx1"/>
                </a:solidFill>
                <a:latin typeface="Tahoma" pitchFamily="34" charset="0"/>
                <a:ea typeface="Tahoma" pitchFamily="34" charset="0"/>
                <a:cs typeface="Tahoma" pitchFamily="34" charset="0"/>
              </a:rPr>
              <a:t>comptitiveness</a:t>
            </a:r>
            <a:r>
              <a:rPr lang="en-US" sz="4800" b="1" dirty="0" smtClean="0">
                <a:solidFill>
                  <a:schemeClr val="tx1"/>
                </a:solidFill>
                <a:latin typeface="Tahoma" pitchFamily="34" charset="0"/>
                <a:ea typeface="Tahoma" pitchFamily="34" charset="0"/>
                <a:cs typeface="Tahoma" pitchFamily="34" charset="0"/>
              </a:rPr>
              <a:t>), with people </a:t>
            </a:r>
            <a:r>
              <a:rPr lang="en-US" sz="4800" b="1" dirty="0" smtClean="0">
                <a:solidFill>
                  <a:srgbClr val="FF0000"/>
                </a:solidFill>
                <a:latin typeface="Tahoma" pitchFamily="34" charset="0"/>
                <a:ea typeface="Tahoma" pitchFamily="34" charset="0"/>
                <a:cs typeface="Tahoma" pitchFamily="34" charset="0"/>
              </a:rPr>
              <a:t>outside</a:t>
            </a:r>
            <a:r>
              <a:rPr lang="en-US" sz="4800" b="1" dirty="0" smtClean="0">
                <a:solidFill>
                  <a:schemeClr val="tx1"/>
                </a:solidFill>
                <a:latin typeface="Tahoma" pitchFamily="34" charset="0"/>
                <a:ea typeface="Tahoma" pitchFamily="34" charset="0"/>
                <a:cs typeface="Tahoma" pitchFamily="34" charset="0"/>
              </a:rPr>
              <a:t> the org. IVES </a:t>
            </a:r>
            <a:r>
              <a:rPr lang="en-US" sz="4800" b="1" dirty="0" smtClean="0">
                <a:solidFill>
                  <a:srgbClr val="FF0000"/>
                </a:solidFill>
                <a:latin typeface="Tahoma" pitchFamily="34" charset="0"/>
                <a:ea typeface="Tahoma" pitchFamily="34" charset="0"/>
                <a:cs typeface="Tahoma" pitchFamily="34" charset="0"/>
              </a:rPr>
              <a:t>cost </a:t>
            </a:r>
            <a:r>
              <a:rPr lang="en-US" sz="4800" b="1" dirty="0" smtClean="0">
                <a:solidFill>
                  <a:schemeClr val="tx1"/>
                </a:solidFill>
                <a:latin typeface="Tahoma" pitchFamily="34" charset="0"/>
                <a:ea typeface="Tahoma" pitchFamily="34" charset="0"/>
                <a:cs typeface="Tahoma" pitchFamily="34" charset="0"/>
              </a:rPr>
              <a:t>the company money (“cost center”); </a:t>
            </a:r>
            <a:r>
              <a:rPr lang="en-US" sz="4800" b="1" dirty="0" err="1" smtClean="0">
                <a:solidFill>
                  <a:schemeClr val="tx1"/>
                </a:solidFill>
                <a:latin typeface="Tahoma" pitchFamily="34" charset="0"/>
                <a:ea typeface="Tahoma" pitchFamily="34" charset="0"/>
                <a:cs typeface="Tahoma" pitchFamily="34" charset="0"/>
              </a:rPr>
              <a:t>EVEs</a:t>
            </a:r>
            <a:r>
              <a:rPr lang="en-US" sz="4800" b="1" dirty="0" smtClean="0">
                <a:solidFill>
                  <a:schemeClr val="tx1"/>
                </a:solidFill>
                <a:latin typeface="Tahoma" pitchFamily="34" charset="0"/>
                <a:ea typeface="Tahoma" pitchFamily="34" charset="0"/>
                <a:cs typeface="Tahoma" pitchFamily="34" charset="0"/>
              </a:rPr>
              <a:t> </a:t>
            </a:r>
            <a:r>
              <a:rPr lang="en-US" sz="4800" b="1" dirty="0" smtClean="0">
                <a:solidFill>
                  <a:srgbClr val="FF0000"/>
                </a:solidFill>
                <a:latin typeface="Tahoma" pitchFamily="34" charset="0"/>
                <a:ea typeface="Tahoma" pitchFamily="34" charset="0"/>
                <a:cs typeface="Tahoma" pitchFamily="34" charset="0"/>
              </a:rPr>
              <a:t>make</a:t>
            </a:r>
            <a:r>
              <a:rPr lang="en-US" sz="4800" b="1" dirty="0" smtClean="0">
                <a:solidFill>
                  <a:schemeClr val="tx1"/>
                </a:solidFill>
                <a:latin typeface="Tahoma" pitchFamily="34" charset="0"/>
                <a:ea typeface="Tahoma" pitchFamily="34" charset="0"/>
                <a:cs typeface="Tahoma" pitchFamily="34" charset="0"/>
              </a:rPr>
              <a:t> the company money (“profit center”). </a:t>
            </a:r>
            <a:endParaRPr lang="en-US" sz="60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616841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pPr algn="l"/>
            <a:r>
              <a:rPr lang="en-US" sz="4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C</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areer success: promotions &amp; upward mobility</a:t>
            </a:r>
          </a:p>
          <a:p>
            <a:pPr algn="l"/>
            <a:r>
              <a:rPr lang="en-US" sz="4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A</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ffluence: upper tier of middle-class income &amp; material wealth</a:t>
            </a:r>
          </a:p>
          <a:p>
            <a:pPr algn="l"/>
            <a:r>
              <a:rPr lang="en-US" sz="4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R</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ecognition: professional awards</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&amp; civic status </a:t>
            </a:r>
            <a:endParaRPr lang="en-US" sz="4800" b="1" dirty="0">
              <a:latin typeface="Tahoma" panose="020B0604030504040204" pitchFamily="34" charset="0"/>
              <a:ea typeface="Tahoma" panose="020B0604030504040204" pitchFamily="34" charset="0"/>
              <a:cs typeface="Tahoma" panose="020B0604030504040204" pitchFamily="34" charset="0"/>
            </a:endParaRPr>
          </a:p>
          <a:p>
            <a:pPr algn="l"/>
            <a:r>
              <a:rPr lang="en-US" sz="4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E</a:t>
            </a:r>
            <a:r>
              <a:rPr lang="en-US" sz="4800" b="1" dirty="0" smtClean="0">
                <a:latin typeface="Tahoma" panose="020B0604030504040204" pitchFamily="34" charset="0"/>
                <a:ea typeface="Tahoma" panose="020B0604030504040204" pitchFamily="34" charset="0"/>
                <a:cs typeface="Tahoma" panose="020B0604030504040204" pitchFamily="34" charset="0"/>
              </a:rPr>
              <a:t>njoyable, fulfilling work</a:t>
            </a:r>
          </a:p>
          <a:p>
            <a:pPr algn="l"/>
            <a:r>
              <a:rPr lang="en-US" sz="4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E</a:t>
            </a:r>
            <a:r>
              <a:rPr lang="en-US" sz="4800" b="1" dirty="0" smtClean="0">
                <a:latin typeface="Tahoma" panose="020B0604030504040204" pitchFamily="34" charset="0"/>
                <a:ea typeface="Tahoma" panose="020B0604030504040204" pitchFamily="34" charset="0"/>
                <a:cs typeface="Tahoma" panose="020B0604030504040204" pitchFamily="34" charset="0"/>
              </a:rPr>
              <a:t>nergy &amp; networking</a:t>
            </a:r>
          </a:p>
          <a:p>
            <a:pPr algn="l"/>
            <a:r>
              <a:rPr lang="en-US" sz="4800" b="1"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R</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aises &amp; promotions readily available</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66147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6600" b="1" u="sng" dirty="0" smtClean="0">
                <a:solidFill>
                  <a:srgbClr val="FF0000"/>
                </a:solidFill>
                <a:latin typeface="Tahoma" pitchFamily="34" charset="0"/>
                <a:ea typeface="Tahoma" pitchFamily="34" charset="0"/>
                <a:cs typeface="Tahoma" pitchFamily="34" charset="0"/>
              </a:rPr>
              <a:t>C</a:t>
            </a:r>
            <a:r>
              <a:rPr lang="en-US" sz="4800" b="1" dirty="0" smtClean="0">
                <a:solidFill>
                  <a:srgbClr val="0000CC"/>
                </a:solidFill>
                <a:latin typeface="Tahoma" pitchFamily="34" charset="0"/>
                <a:ea typeface="Tahoma" pitchFamily="34" charset="0"/>
                <a:cs typeface="Tahoma" pitchFamily="34" charset="0"/>
              </a:rPr>
              <a:t>ommunity </a:t>
            </a:r>
            <a:r>
              <a:rPr lang="en-US" sz="6600" b="1" u="sng" dirty="0" smtClean="0">
                <a:solidFill>
                  <a:srgbClr val="FF0000"/>
                </a:solidFill>
                <a:latin typeface="Tahoma" pitchFamily="34" charset="0"/>
                <a:ea typeface="Tahoma" pitchFamily="34" charset="0"/>
                <a:cs typeface="Tahoma" pitchFamily="34" charset="0"/>
              </a:rPr>
              <a:t>O</a:t>
            </a:r>
            <a:r>
              <a:rPr lang="en-US" sz="4800" b="1" dirty="0" smtClean="0">
                <a:solidFill>
                  <a:srgbClr val="0000CC"/>
                </a:solidFill>
                <a:latin typeface="Tahoma" pitchFamily="34" charset="0"/>
                <a:ea typeface="Tahoma" pitchFamily="34" charset="0"/>
                <a:cs typeface="Tahoma" pitchFamily="34" charset="0"/>
              </a:rPr>
              <a:t>f </a:t>
            </a:r>
            <a:r>
              <a:rPr lang="en-US" sz="6600" b="1" u="sng" dirty="0" smtClean="0">
                <a:solidFill>
                  <a:srgbClr val="FF0000"/>
                </a:solidFill>
                <a:latin typeface="Tahoma" pitchFamily="34" charset="0"/>
                <a:ea typeface="Tahoma" pitchFamily="34" charset="0"/>
                <a:cs typeface="Tahoma" pitchFamily="34" charset="0"/>
              </a:rPr>
              <a:t>S</a:t>
            </a:r>
            <a:r>
              <a:rPr lang="en-US" sz="4800" b="1" dirty="0" smtClean="0">
                <a:solidFill>
                  <a:srgbClr val="0000CC"/>
                </a:solidFill>
                <a:latin typeface="Tahoma" pitchFamily="34" charset="0"/>
                <a:ea typeface="Tahoma" pitchFamily="34" charset="0"/>
                <a:cs typeface="Tahoma" pitchFamily="34" charset="0"/>
              </a:rPr>
              <a:t>ervice &amp; </a:t>
            </a:r>
            <a:r>
              <a:rPr lang="en-US" sz="6600" b="1" u="sng" dirty="0" smtClean="0">
                <a:solidFill>
                  <a:srgbClr val="FF0000"/>
                </a:solidFill>
                <a:latin typeface="Tahoma" pitchFamily="34" charset="0"/>
                <a:ea typeface="Tahoma" pitchFamily="34" charset="0"/>
                <a:cs typeface="Tahoma" pitchFamily="34" charset="0"/>
              </a:rPr>
              <a:t>T</a:t>
            </a:r>
            <a:r>
              <a:rPr lang="en-US" sz="4800" b="1" dirty="0" smtClean="0">
                <a:solidFill>
                  <a:srgbClr val="0000CC"/>
                </a:solidFill>
                <a:latin typeface="Tahoma" pitchFamily="34" charset="0"/>
                <a:ea typeface="Tahoma" pitchFamily="34" charset="0"/>
                <a:cs typeface="Tahoma" pitchFamily="34" charset="0"/>
              </a:rPr>
              <a:t>eamwork</a:t>
            </a:r>
            <a:endParaRPr lang="en-US" sz="4800" b="1" dirty="0">
              <a:solidFill>
                <a:srgbClr val="00CC99"/>
              </a:solidFill>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endParaRPr lang="en-US" sz="54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Here are 6</a:t>
            </a:r>
            <a:r>
              <a:rPr lang="en-US" sz="5400" b="1" dirty="0" smtClean="0">
                <a:solidFill>
                  <a:srgbClr val="FF0000"/>
                </a:solidFill>
                <a:latin typeface="Tahoma" pitchFamily="34" charset="0"/>
                <a:ea typeface="Tahoma" pitchFamily="34" charset="0"/>
                <a:cs typeface="Tahoma" pitchFamily="34" charset="0"/>
              </a:rPr>
              <a:t> org communities</a:t>
            </a:r>
            <a:r>
              <a:rPr lang="en-US" sz="5400" b="1" dirty="0">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&amp; 2 </a:t>
            </a:r>
            <a:r>
              <a:rPr lang="en-US" sz="5400" b="1" dirty="0" smtClean="0">
                <a:solidFill>
                  <a:srgbClr val="FF0000"/>
                </a:solidFill>
                <a:latin typeface="Tahoma" pitchFamily="34" charset="0"/>
                <a:ea typeface="Tahoma" pitchFamily="34" charset="0"/>
                <a:cs typeface="Tahoma" pitchFamily="34" charset="0"/>
              </a:rPr>
              <a:t>isolation zones</a:t>
            </a:r>
            <a:r>
              <a:rPr lang="en-US" sz="5400" b="1" dirty="0" smtClean="0">
                <a:latin typeface="Tahoma" pitchFamily="34" charset="0"/>
                <a:ea typeface="Tahoma" pitchFamily="34" charset="0"/>
                <a:cs typeface="Tahoma" pitchFamily="34" charset="0"/>
              </a:rPr>
              <a:t>: </a:t>
            </a:r>
          </a:p>
          <a:p>
            <a:pPr marL="0" indent="0">
              <a:buNone/>
            </a:pPr>
            <a:endParaRPr lang="en-US" sz="6000" b="1" dirty="0" smtClean="0">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241" y="1736880"/>
            <a:ext cx="5081923" cy="254604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0" y="2433637"/>
            <a:ext cx="4724400" cy="3895725"/>
          </a:xfrm>
          <a:prstGeom prst="rect">
            <a:avLst/>
          </a:prstGeom>
        </p:spPr>
      </p:pic>
    </p:spTree>
    <p:extLst>
      <p:ext uri="{BB962C8B-B14F-4D97-AF65-F5344CB8AC3E}">
        <p14:creationId xmlns:p14="http://schemas.microsoft.com/office/powerpoint/2010/main" val="24375798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28600"/>
            <a:ext cx="12192000" cy="6629400"/>
          </a:xfrm>
        </p:spPr>
        <p:txBody>
          <a:bodyPr>
            <a:normAutofit fontScale="92500"/>
          </a:bodyPr>
          <a:lstStyle/>
          <a:p>
            <a:pPr algn="l"/>
            <a:r>
              <a:rPr lang="en-US" sz="48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C.O.S.T</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 WE &gt; ME </a:t>
            </a:r>
            <a:r>
              <a:rPr lang="en-US" sz="4800" b="1" dirty="0">
                <a:solidFill>
                  <a:schemeClr val="tx1"/>
                </a:solidFill>
                <a:latin typeface="Tahoma" panose="020B0604030504040204" pitchFamily="34" charset="0"/>
                <a:ea typeface="Tahoma" panose="020B0604030504040204" pitchFamily="34" charset="0"/>
                <a:cs typeface="Tahoma" panose="020B0604030504040204" pitchFamily="34" charset="0"/>
              </a:rPr>
              <a:t>e</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mployees who focus on serving (deriving </a:t>
            </a: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significant </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personal meaning from) co-workers &amp; clients often in largely </a:t>
            </a: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invisible </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ways. This is the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only </a:t>
            </a:r>
            <a:r>
              <a:rPr lang="en-US" sz="4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org community that stays focused on internal &amp; external org constituents (co-workers, different departments, customers, the local community, etc.)  </a:t>
            </a:r>
          </a:p>
          <a:p>
            <a:r>
              <a:rPr lang="en-US" sz="5200" b="1" dirty="0" smtClean="0">
                <a:solidFill>
                  <a:srgbClr val="00CC00"/>
                </a:solidFill>
                <a:latin typeface="Comic Sans MS" panose="030F0702030302020204" pitchFamily="66" charset="0"/>
                <a:ea typeface="Tahoma" panose="020B0604030504040204" pitchFamily="34" charset="0"/>
                <a:cs typeface="Tahoma" panose="020B0604030504040204" pitchFamily="34" charset="0"/>
              </a:rPr>
              <a:t>Org </a:t>
            </a:r>
            <a:r>
              <a:rPr lang="en-US" sz="5200" b="1" dirty="0">
                <a:solidFill>
                  <a:srgbClr val="00CC00"/>
                </a:solidFill>
                <a:latin typeface="Comic Sans MS" panose="030F0702030302020204" pitchFamily="66" charset="0"/>
                <a:ea typeface="Tahoma" panose="020B0604030504040204" pitchFamily="34" charset="0"/>
                <a:cs typeface="Tahoma" panose="020B0604030504040204" pitchFamily="34" charset="0"/>
              </a:rPr>
              <a:t>s</a:t>
            </a:r>
            <a:r>
              <a:rPr lang="en-US" sz="5200" b="1" dirty="0" smtClean="0">
                <a:solidFill>
                  <a:srgbClr val="00CC00"/>
                </a:solidFill>
                <a:latin typeface="Comic Sans MS" panose="030F0702030302020204" pitchFamily="66" charset="0"/>
                <a:ea typeface="Tahoma" panose="020B0604030504040204" pitchFamily="34" charset="0"/>
                <a:cs typeface="Tahoma" panose="020B0604030504040204" pitchFamily="34" charset="0"/>
              </a:rPr>
              <a:t>ervice opportunities are available to all employees</a:t>
            </a:r>
            <a:r>
              <a:rPr lang="en-US" sz="5200" b="1" dirty="0">
                <a:solidFill>
                  <a:srgbClr val="00CC00"/>
                </a:solidFill>
                <a:latin typeface="Comic Sans MS" panose="030F0702030302020204" pitchFamily="66" charset="0"/>
                <a:ea typeface="Tahoma" panose="020B0604030504040204" pitchFamily="34" charset="0"/>
                <a:cs typeface="Tahoma" panose="020B0604030504040204" pitchFamily="34" charset="0"/>
              </a:rPr>
              <a:t> </a:t>
            </a:r>
            <a:r>
              <a:rPr lang="en-US" sz="5200" b="1" dirty="0" smtClean="0">
                <a:solidFill>
                  <a:srgbClr val="00CC00"/>
                </a:solidFill>
                <a:latin typeface="Comic Sans MS" panose="030F0702030302020204" pitchFamily="66" charset="0"/>
                <a:ea typeface="Tahoma" panose="020B0604030504040204" pitchFamily="34" charset="0"/>
                <a:cs typeface="Tahoma" panose="020B0604030504040204" pitchFamily="34" charset="0"/>
              </a:rPr>
              <a:t>all the time. </a:t>
            </a:r>
            <a:endParaRPr lang="en-US" sz="5200" b="1" dirty="0">
              <a:solidFill>
                <a:srgbClr val="00CC00"/>
              </a:solidFill>
              <a:latin typeface="Comic Sans MS" panose="030F0702030302020204" pitchFamily="66" charset="0"/>
              <a:ea typeface="Tahoma" panose="020B0604030504040204" pitchFamily="34" charset="0"/>
              <a:cs typeface="Tahoma" panose="020B0604030504040204" pitchFamily="34" charset="0"/>
            </a:endParaRPr>
          </a:p>
          <a:p>
            <a:pPr algn="l"/>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09882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6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AlonEm</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6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zONEs</a:t>
            </a:r>
            <a:endParaRPr lang="en-US" sz="7200" b="1" dirty="0" smtClean="0">
              <a:latin typeface="Tahoma" panose="020B0604030504040204" pitchFamily="34" charset="0"/>
              <a:ea typeface="Tahoma" panose="020B0604030504040204" pitchFamily="34" charset="0"/>
              <a:cs typeface="Tahoma" panose="020B0604030504040204" pitchFamily="34" charset="0"/>
            </a:endParaRPr>
          </a:p>
          <a:p>
            <a:r>
              <a:rPr lang="en-US" sz="4000" b="1" dirty="0" smtClean="0">
                <a:latin typeface="Tahoma" panose="020B0604030504040204" pitchFamily="34" charset="0"/>
                <a:ea typeface="Tahoma" panose="020B0604030504040204" pitchFamily="34" charset="0"/>
                <a:cs typeface="Tahoma" panose="020B0604030504040204" pitchFamily="34" charset="0"/>
              </a:rPr>
              <a:t>A regular job vs. </a:t>
            </a:r>
          </a:p>
          <a:p>
            <a:r>
              <a:rPr lang="en-US" sz="4400" b="1" dirty="0" smtClean="0">
                <a:latin typeface="Tahoma" panose="020B0604030504040204" pitchFamily="34" charset="0"/>
                <a:ea typeface="Tahoma" panose="020B0604030504040204" pitchFamily="34" charset="0"/>
                <a:cs typeface="Tahoma" panose="020B0604030504040204" pitchFamily="34" charset="0"/>
              </a:rPr>
              <a:t>a dysfunctional career </a:t>
            </a:r>
          </a:p>
          <a:p>
            <a:endParaRPr lang="en-US" sz="72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1" y="4483270"/>
            <a:ext cx="4119976" cy="234838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2429435" cy="22205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2564" y="0"/>
            <a:ext cx="2498272" cy="1990164"/>
          </a:xfrm>
          <a:prstGeom prst="rect">
            <a:avLst/>
          </a:prstGeom>
        </p:spPr>
      </p:pic>
    </p:spTree>
    <p:extLst>
      <p:ext uri="{BB962C8B-B14F-4D97-AF65-F5344CB8AC3E}">
        <p14:creationId xmlns:p14="http://schemas.microsoft.com/office/powerpoint/2010/main" val="11688113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4400" b="1" u="sng" dirty="0">
                <a:solidFill>
                  <a:srgbClr val="FF0000"/>
                </a:solidFill>
                <a:latin typeface="Tahoma" panose="020B0604030504040204" pitchFamily="34" charset="0"/>
                <a:ea typeface="Tahoma" panose="020B0604030504040204" pitchFamily="34" charset="0"/>
                <a:cs typeface="Tahoma" panose="020B0604030504040204" pitchFamily="34" charset="0"/>
              </a:rPr>
              <a:t>The ALONE Zone</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a:latin typeface="Tahoma" panose="020B0604030504040204" pitchFamily="34" charset="0"/>
                <a:ea typeface="Tahoma" panose="020B0604030504040204" pitchFamily="34" charset="0"/>
                <a:cs typeface="Tahoma" panose="020B0604030504040204" pitchFamily="34" charset="0"/>
              </a:rPr>
              <a: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mostly </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“blue-collar”</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employees, part-timers, &amp; </a:t>
            </a:r>
            <a:r>
              <a:rPr lang="en-US" sz="4400" b="1" dirty="0">
                <a:latin typeface="Tahoma" panose="020B0604030504040204" pitchFamily="34" charset="0"/>
                <a:ea typeface="Tahoma" panose="020B0604030504040204" pitchFamily="34" charset="0"/>
                <a:cs typeface="Tahoma" panose="020B0604030504040204" pitchFamily="34" charset="0"/>
              </a:rPr>
              <a:t>temps</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who work alone or in an independent environment “making a living,” not building a career. Community in the alone zone is typically limited to </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superficial </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relationships (like work breaks) due to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non-interdependent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work. Also, many lower level employees prefer to work in the alone zone to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avoid org politics </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&amp; responsibility for the work of </a:t>
            </a:r>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others</a:t>
            </a:r>
            <a:r>
              <a:rPr lang="en-US" sz="4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621608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3900" b="1" u="sng" dirty="0">
                <a:solidFill>
                  <a:srgbClr val="FF0000"/>
                </a:solidFill>
                <a:latin typeface="Tahoma" panose="020B0604030504040204" pitchFamily="34" charset="0"/>
                <a:ea typeface="Tahoma" panose="020B0604030504040204" pitchFamily="34" charset="0"/>
                <a:cs typeface="Tahoma" panose="020B0604030504040204" pitchFamily="34" charset="0"/>
              </a:rPr>
              <a:t>ME zone</a:t>
            </a:r>
            <a:r>
              <a:rPr lang="en-US" sz="39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rPr>
              <a:t>= ambitious </a:t>
            </a:r>
            <a:r>
              <a:rPr lang="en-US" sz="39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professionals </a:t>
            </a:r>
            <a:r>
              <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rPr>
              <a:t>who build their careers by taking fullest advantage </a:t>
            </a:r>
            <a:r>
              <a:rPr lang="en-US" sz="39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3900" b="1" dirty="0" smtClean="0">
                <a:latin typeface="Tahoma" panose="020B0604030504040204" pitchFamily="34" charset="0"/>
                <a:ea typeface="Tahoma" panose="020B0604030504040204" pitchFamily="34" charset="0"/>
                <a:cs typeface="Tahoma" panose="020B0604030504040204" pitchFamily="34" charset="0"/>
              </a:rPr>
              <a:t>self-gain</a:t>
            </a:r>
            <a:r>
              <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rPr>
              <a:t>) of </a:t>
            </a:r>
            <a:r>
              <a:rPr lang="en-US" sz="3900" b="1" dirty="0">
                <a:solidFill>
                  <a:srgbClr val="FF0000"/>
                </a:solidFill>
                <a:latin typeface="Tahoma" panose="020B0604030504040204" pitchFamily="34" charset="0"/>
                <a:ea typeface="Tahoma" panose="020B0604030504040204" pitchFamily="34" charset="0"/>
                <a:cs typeface="Tahoma" panose="020B0604030504040204" pitchFamily="34" charset="0"/>
              </a:rPr>
              <a:t>org resources </a:t>
            </a:r>
            <a:r>
              <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rPr>
              <a:t>(co-workers, clients, networks, budgets, information, etc.) for building </a:t>
            </a:r>
            <a:r>
              <a:rPr lang="en-US" sz="3900" b="1" dirty="0">
                <a:solidFill>
                  <a:srgbClr val="FF0000"/>
                </a:solidFill>
                <a:latin typeface="Tahoma" panose="020B0604030504040204" pitchFamily="34" charset="0"/>
                <a:ea typeface="Tahoma" panose="020B0604030504040204" pitchFamily="34" charset="0"/>
                <a:cs typeface="Tahoma" panose="020B0604030504040204" pitchFamily="34" charset="0"/>
              </a:rPr>
              <a:t>resume</a:t>
            </a:r>
            <a:r>
              <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rPr>
              <a:t> &amp; promotion opportunities.  ME-</a:t>
            </a:r>
            <a:r>
              <a:rPr lang="en-US" sz="3900" b="1" dirty="0" err="1">
                <a:solidFill>
                  <a:schemeClr val="tx1"/>
                </a:solidFill>
                <a:latin typeface="Tahoma" panose="020B0604030504040204" pitchFamily="34" charset="0"/>
                <a:ea typeface="Tahoma" panose="020B0604030504040204" pitchFamily="34" charset="0"/>
                <a:cs typeface="Tahoma" panose="020B0604030504040204" pitchFamily="34" charset="0"/>
              </a:rPr>
              <a:t>zoners</a:t>
            </a:r>
            <a:r>
              <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9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put their </a:t>
            </a:r>
            <a:r>
              <a:rPr lang="en-US" sz="39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career</a:t>
            </a:r>
            <a:r>
              <a:rPr lang="en-US" sz="39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before people.</a:t>
            </a:r>
          </a:p>
          <a:p>
            <a:pPr algn="l"/>
            <a:r>
              <a:rPr lang="en-US" sz="3900" b="1" dirty="0" smtClean="0">
                <a:latin typeface="Tahoma" panose="020B0604030504040204" pitchFamily="34" charset="0"/>
                <a:ea typeface="Tahoma" panose="020B0604030504040204" pitchFamily="34" charset="0"/>
                <a:cs typeface="Tahoma" panose="020B0604030504040204" pitchFamily="34" charset="0"/>
              </a:rPr>
              <a:t>Common </a:t>
            </a:r>
            <a:r>
              <a:rPr lang="en-US" sz="39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ME-moves</a:t>
            </a:r>
            <a:r>
              <a:rPr lang="en-US" sz="3900" b="1" dirty="0" smtClean="0">
                <a:latin typeface="Tahoma" panose="020B0604030504040204" pitchFamily="34" charset="0"/>
                <a:ea typeface="Tahoma" panose="020B0604030504040204" pitchFamily="34" charset="0"/>
                <a:cs typeface="Tahoma" panose="020B0604030504040204" pitchFamily="34" charset="0"/>
              </a:rPr>
              <a:t>: (1) Taking credit for the contributions of others; (2) Mingling with the org “winners” to also shine in their adulation; (3) Wrangling your own staff to make you look good; (4) Telling others only what they want to hear; (5) Making influential people look good</a:t>
            </a:r>
            <a:endParaRPr lang="en-US" sz="39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001627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rgbClr val="FF0000"/>
          </a:solidFill>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#8 </a:t>
            </a:r>
            <a:r>
              <a:rPr lang="en-US" sz="9600" b="1" dirty="0">
                <a:latin typeface="Tahoma" panose="020B0604030504040204" pitchFamily="34" charset="0"/>
                <a:ea typeface="Tahoma" panose="020B0604030504040204" pitchFamily="34" charset="0"/>
                <a:cs typeface="Tahoma" panose="020B0604030504040204" pitchFamily="34" charset="0"/>
              </a:rPr>
              <a:t>CONCENTRICITY</a:t>
            </a:r>
          </a:p>
        </p:txBody>
      </p:sp>
    </p:spTree>
    <p:extLst>
      <p:ext uri="{BB962C8B-B14F-4D97-AF65-F5344CB8AC3E}">
        <p14:creationId xmlns:p14="http://schemas.microsoft.com/office/powerpoint/2010/main" val="3128525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ORG CONCENTRICITY</a:t>
            </a:r>
          </a:p>
          <a:p>
            <a:r>
              <a:rPr lang="en-US" sz="6000" b="1" dirty="0" smtClean="0">
                <a:latin typeface="Tahoma" panose="020B0604030504040204" pitchFamily="34" charset="0"/>
                <a:ea typeface="Tahoma" panose="020B0604030504040204" pitchFamily="34" charset="0"/>
                <a:cs typeface="Tahoma" panose="020B0604030504040204" pitchFamily="34" charset="0"/>
              </a:rPr>
              <a:t>Org pockets of mission overlap</a:t>
            </a:r>
            <a:endParaRPr lang="en-US" sz="72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9600" b="1" dirty="0" smtClean="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103" y="2009510"/>
            <a:ext cx="4774702" cy="3962408"/>
          </a:xfrm>
          <a:prstGeom prst="rect">
            <a:avLst/>
          </a:prstGeom>
        </p:spPr>
      </p:pic>
    </p:spTree>
    <p:extLst>
      <p:ext uri="{BB962C8B-B14F-4D97-AF65-F5344CB8AC3E}">
        <p14:creationId xmlns:p14="http://schemas.microsoft.com/office/powerpoint/2010/main" val="22642106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62" y="220716"/>
            <a:ext cx="12192000" cy="6637283"/>
          </a:xfrm>
          <a:noFill/>
        </p:spPr>
        <p:txBody>
          <a:bodyPr>
            <a:normAutofit fontScale="47500" lnSpcReduction="20000"/>
          </a:bodyPr>
          <a:lstStyle/>
          <a:p>
            <a:pPr marL="0" indent="0" algn="ctr">
              <a:buNone/>
            </a:pPr>
            <a:r>
              <a:rPr lang="en-US" sz="8700" b="1" dirty="0" smtClean="0">
                <a:solidFill>
                  <a:srgbClr val="FF0000"/>
                </a:solidFill>
                <a:latin typeface="Showcard Gothic" panose="04020904020102020604" pitchFamily="82" charset="0"/>
                <a:ea typeface="Tahoma" pitchFamily="34" charset="0"/>
                <a:cs typeface="Tahoma" pitchFamily="34" charset="0"/>
              </a:rPr>
              <a:t>“CONCENTRICITY”</a:t>
            </a:r>
          </a:p>
          <a:p>
            <a:pPr marL="0" indent="0">
              <a:buNone/>
            </a:pPr>
            <a:endParaRPr lang="en-US" sz="5400" b="1" dirty="0" smtClean="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       </a:t>
            </a:r>
          </a:p>
          <a:p>
            <a:pPr marL="0" indent="0">
              <a:buNone/>
            </a:pPr>
            <a:endParaRPr lang="en-US" sz="54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                   1                                                    2</a:t>
            </a:r>
          </a:p>
          <a:p>
            <a:pPr marL="0" indent="0">
              <a:buNone/>
            </a:pPr>
            <a:endParaRPr lang="en-US" sz="54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     </a:t>
            </a:r>
          </a:p>
          <a:p>
            <a:pPr marL="0" indent="0">
              <a:buNone/>
            </a:pPr>
            <a:endParaRPr lang="en-US" sz="5400" b="1" dirty="0">
              <a:latin typeface="Tahoma" pitchFamily="34" charset="0"/>
              <a:ea typeface="Tahoma" pitchFamily="34" charset="0"/>
              <a:cs typeface="Tahoma" pitchFamily="34" charset="0"/>
            </a:endParaRPr>
          </a:p>
          <a:p>
            <a:pPr marL="0" indent="0">
              <a:buNone/>
            </a:pPr>
            <a:endParaRPr lang="en-US" sz="5400" b="1" dirty="0" smtClean="0">
              <a:latin typeface="Tahoma" pitchFamily="34" charset="0"/>
              <a:ea typeface="Tahoma" pitchFamily="34" charset="0"/>
              <a:cs typeface="Tahoma" pitchFamily="34" charset="0"/>
            </a:endParaRPr>
          </a:p>
          <a:p>
            <a:pPr marL="0" indent="0">
              <a:buNone/>
            </a:pPr>
            <a:r>
              <a:rPr lang="en-US" sz="5400" b="1" dirty="0">
                <a:latin typeface="Tahoma" pitchFamily="34" charset="0"/>
                <a:ea typeface="Tahoma" pitchFamily="34" charset="0"/>
                <a:cs typeface="Tahoma" pitchFamily="34" charset="0"/>
              </a:rPr>
              <a:t> </a:t>
            </a:r>
            <a:r>
              <a:rPr lang="en-US" sz="5400" b="1" dirty="0" smtClean="0">
                <a:latin typeface="Tahoma" pitchFamily="34" charset="0"/>
                <a:ea typeface="Tahoma" pitchFamily="34" charset="0"/>
                <a:cs typeface="Tahoma" pitchFamily="34" charset="0"/>
              </a:rPr>
              <a:t>              3 </a:t>
            </a:r>
            <a:endParaRPr lang="en-US" sz="7200" b="1" dirty="0">
              <a:latin typeface="Tahoma" pitchFamily="34" charset="0"/>
              <a:ea typeface="Tahoma" pitchFamily="34" charset="0"/>
              <a:cs typeface="Tahoma" pitchFamily="34" charset="0"/>
            </a:endParaRPr>
          </a:p>
          <a:p>
            <a:pPr marL="0" indent="0">
              <a:buNone/>
            </a:pPr>
            <a:r>
              <a:rPr lang="en-US" sz="5400" b="1" dirty="0" smtClean="0">
                <a:latin typeface="Tahoma" pitchFamily="34" charset="0"/>
                <a:ea typeface="Tahoma" pitchFamily="34" charset="0"/>
                <a:cs typeface="Tahoma" pitchFamily="34" charset="0"/>
              </a:rPr>
              <a:t>                                                        4                                 5</a:t>
            </a:r>
          </a:p>
          <a:p>
            <a:pPr marL="0" indent="0" algn="ctr">
              <a:buNone/>
            </a:pPr>
            <a:endParaRPr lang="en-US" b="1" dirty="0" smtClean="0">
              <a:latin typeface="Tahoma" pitchFamily="34" charset="0"/>
              <a:ea typeface="Tahoma" pitchFamily="34" charset="0"/>
              <a:cs typeface="Tahoma" pitchFamily="34" charset="0"/>
            </a:endParaRPr>
          </a:p>
          <a:p>
            <a:pPr marL="0" indent="0" algn="ctr">
              <a:buNone/>
            </a:pPr>
            <a:endParaRPr lang="en-US" b="1" dirty="0">
              <a:latin typeface="Tahoma" pitchFamily="34" charset="0"/>
              <a:ea typeface="Tahoma" pitchFamily="34" charset="0"/>
              <a:cs typeface="Tahoma" pitchFamily="34" charset="0"/>
            </a:endParaRPr>
          </a:p>
          <a:p>
            <a:pPr marL="0" indent="0" algn="ctr">
              <a:buNone/>
            </a:pPr>
            <a:endParaRPr lang="en-US" sz="7300" b="1" dirty="0" smtClean="0">
              <a:latin typeface="Tahoma" pitchFamily="34" charset="0"/>
              <a:ea typeface="Tahoma" pitchFamily="34" charset="0"/>
              <a:cs typeface="Tahoma" pitchFamily="34" charset="0"/>
            </a:endParaRPr>
          </a:p>
          <a:p>
            <a:pPr marL="0" indent="0" algn="ctr">
              <a:buNone/>
            </a:pPr>
            <a:r>
              <a:rPr lang="en-US" sz="9100" b="1" dirty="0" smtClean="0">
                <a:latin typeface="Tahoma" pitchFamily="34" charset="0"/>
                <a:ea typeface="Tahoma" pitchFamily="34" charset="0"/>
                <a:cs typeface="Tahoma" pitchFamily="34" charset="0"/>
              </a:rPr>
              <a:t>mission overlap &amp; employee synergy cycle</a:t>
            </a:r>
          </a:p>
        </p:txBody>
      </p:sp>
      <p:sp>
        <p:nvSpPr>
          <p:cNvPr id="5" name="Oval 4"/>
          <p:cNvSpPr/>
          <p:nvPr/>
        </p:nvSpPr>
        <p:spPr>
          <a:xfrm>
            <a:off x="1168919" y="1416698"/>
            <a:ext cx="1942771" cy="1752600"/>
          </a:xfrm>
          <a:prstGeom prst="ellipse">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556000" y="1377820"/>
            <a:ext cx="1916752" cy="1714500"/>
          </a:xfrm>
          <a:prstGeom prst="ellipse">
            <a:avLst/>
          </a:prstGeom>
          <a:noFill/>
          <a:ln w="1047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9684" y="3790367"/>
            <a:ext cx="1978924" cy="1676400"/>
          </a:xfrm>
          <a:prstGeom prst="ellipse">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50660" y="3695117"/>
            <a:ext cx="1922060" cy="1771650"/>
          </a:xfrm>
          <a:prstGeom prst="ellipse">
            <a:avLst/>
          </a:prstGeom>
          <a:noFill/>
          <a:ln w="1047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02400" y="1543050"/>
            <a:ext cx="1918269" cy="1676400"/>
          </a:xfrm>
          <a:prstGeom prst="ellipse">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543330" y="1524000"/>
            <a:ext cx="1911445" cy="1714500"/>
          </a:xfrm>
          <a:prstGeom prst="ellipse">
            <a:avLst/>
          </a:prstGeom>
          <a:noFill/>
          <a:ln w="1047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111248" y="3837992"/>
            <a:ext cx="2094770" cy="1676400"/>
          </a:xfrm>
          <a:prstGeom prst="ellipse">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246883" y="3844836"/>
            <a:ext cx="1918269" cy="1771650"/>
          </a:xfrm>
          <a:prstGeom prst="ellipse">
            <a:avLst/>
          </a:prstGeom>
          <a:noFill/>
          <a:ln w="1047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467849" y="3790367"/>
            <a:ext cx="2042737" cy="1724025"/>
          </a:xfrm>
          <a:prstGeom prst="ellipse">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658445" y="3742742"/>
            <a:ext cx="2082800" cy="1771650"/>
          </a:xfrm>
          <a:prstGeom prst="ellipse">
            <a:avLst/>
          </a:prstGeom>
          <a:noFill/>
          <a:ln w="1047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7750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705600"/>
          </a:xfrm>
        </p:spPr>
        <p:txBody>
          <a:bodyPr>
            <a:normAutofit lnSpcReduction="10000"/>
          </a:bodyPr>
          <a:lstStyle/>
          <a:p>
            <a:pPr marL="0" indent="0" algn="ctr">
              <a:buNone/>
            </a:pPr>
            <a:r>
              <a:rPr lang="en-US" sz="3600" b="1" dirty="0" smtClean="0">
                <a:solidFill>
                  <a:srgbClr val="0000FF"/>
                </a:solidFill>
                <a:latin typeface="Tahoma" pitchFamily="34" charset="0"/>
                <a:ea typeface="Tahoma" pitchFamily="34" charset="0"/>
                <a:cs typeface="Tahoma" pitchFamily="34" charset="0"/>
              </a:rPr>
              <a:t>NON-PROFESSIONAL EMPLOYEE SPARSE MISSION PARTICIPATION &amp; MINIMAL  INTERDEPENDENCE </a:t>
            </a:r>
          </a:p>
          <a:p>
            <a:pPr marL="0" indent="0">
              <a:buNone/>
            </a:pPr>
            <a:endParaRPr lang="en-US" sz="4000" b="1" dirty="0" smtClean="0">
              <a:solidFill>
                <a:srgbClr val="0000FF"/>
              </a:solidFill>
              <a:latin typeface="Tahoma" pitchFamily="34" charset="0"/>
              <a:ea typeface="Tahoma" pitchFamily="34" charset="0"/>
              <a:cs typeface="Tahoma" pitchFamily="34" charset="0"/>
            </a:endParaRPr>
          </a:p>
          <a:p>
            <a:pPr marL="0" indent="0">
              <a:buNone/>
            </a:pPr>
            <a:r>
              <a:rPr lang="en-US" sz="4000" b="1" dirty="0" smtClean="0">
                <a:latin typeface="Tahoma" pitchFamily="34" charset="0"/>
                <a:ea typeface="Tahoma" pitchFamily="34" charset="0"/>
                <a:cs typeface="Tahoma" pitchFamily="34" charset="0"/>
              </a:rPr>
              <a:t>The </a:t>
            </a:r>
            <a:r>
              <a:rPr lang="en-US" sz="4000" b="1" dirty="0" smtClean="0">
                <a:solidFill>
                  <a:srgbClr val="009900"/>
                </a:solidFill>
                <a:latin typeface="Tahoma" pitchFamily="34" charset="0"/>
                <a:ea typeface="Tahoma" pitchFamily="34" charset="0"/>
                <a:cs typeface="Tahoma" pitchFamily="34" charset="0"/>
              </a:rPr>
              <a:t>green</a:t>
            </a:r>
            <a:r>
              <a:rPr lang="en-US" sz="4000" b="1" dirty="0" smtClean="0">
                <a:latin typeface="Tahoma" pitchFamily="34" charset="0"/>
                <a:ea typeface="Tahoma" pitchFamily="34" charset="0"/>
                <a:cs typeface="Tahoma" pitchFamily="34" charset="0"/>
              </a:rPr>
              <a:t> worker interacts</a:t>
            </a:r>
          </a:p>
          <a:p>
            <a:pPr marL="0" indent="0">
              <a:buNone/>
            </a:pPr>
            <a:r>
              <a:rPr lang="en-US" sz="4000" b="1" dirty="0">
                <a:latin typeface="Tahoma" pitchFamily="34" charset="0"/>
                <a:ea typeface="Tahoma" pitchFamily="34" charset="0"/>
                <a:cs typeface="Tahoma" pitchFamily="34" charset="0"/>
              </a:rPr>
              <a:t>w</a:t>
            </a:r>
            <a:r>
              <a:rPr lang="en-US" sz="4000" b="1" dirty="0" smtClean="0">
                <a:latin typeface="Tahoma" pitchFamily="34" charset="0"/>
                <a:ea typeface="Tahoma" pitchFamily="34" charset="0"/>
                <a:cs typeface="Tahoma" pitchFamily="34" charset="0"/>
              </a:rPr>
              <a:t>ith his </a:t>
            </a:r>
            <a:r>
              <a:rPr lang="en-US" sz="4000" b="1" dirty="0" smtClean="0">
                <a:solidFill>
                  <a:srgbClr val="FF0000"/>
                </a:solidFill>
                <a:latin typeface="Tahoma" pitchFamily="34" charset="0"/>
                <a:ea typeface="Tahoma" pitchFamily="34" charset="0"/>
                <a:cs typeface="Tahoma" pitchFamily="34" charset="0"/>
              </a:rPr>
              <a:t>red</a:t>
            </a:r>
            <a:r>
              <a:rPr lang="en-US" sz="4000" b="1" dirty="0" smtClean="0">
                <a:latin typeface="Tahoma" pitchFamily="34" charset="0"/>
                <a:ea typeface="Tahoma" pitchFamily="34" charset="0"/>
                <a:cs typeface="Tahoma" pitchFamily="34" charset="0"/>
              </a:rPr>
              <a:t> boss </a:t>
            </a:r>
          </a:p>
          <a:p>
            <a:pPr marL="0" indent="0">
              <a:buNone/>
            </a:pPr>
            <a:r>
              <a:rPr lang="en-US" sz="4000" b="1" dirty="0" smtClean="0">
                <a:latin typeface="Tahoma" pitchFamily="34" charset="0"/>
                <a:ea typeface="Tahoma" pitchFamily="34" charset="0"/>
                <a:cs typeface="Tahoma" pitchFamily="34" charset="0"/>
              </a:rPr>
              <a:t>(black zone) only to get </a:t>
            </a:r>
          </a:p>
          <a:p>
            <a:pPr marL="0" indent="0">
              <a:buNone/>
            </a:pPr>
            <a:r>
              <a:rPr lang="en-US" sz="4000" b="1" dirty="0" smtClean="0">
                <a:latin typeface="Tahoma" pitchFamily="34" charset="0"/>
                <a:ea typeface="Tahoma" pitchFamily="34" charset="0"/>
                <a:cs typeface="Tahoma" pitchFamily="34" charset="0"/>
              </a:rPr>
              <a:t>work orders. Otherwise, </a:t>
            </a:r>
            <a:r>
              <a:rPr lang="en-US" sz="4000" b="1" dirty="0" smtClean="0">
                <a:solidFill>
                  <a:srgbClr val="009900"/>
                </a:solidFill>
                <a:latin typeface="Tahoma" pitchFamily="34" charset="0"/>
                <a:ea typeface="Tahoma" pitchFamily="34" charset="0"/>
                <a:cs typeface="Tahoma" pitchFamily="34" charset="0"/>
              </a:rPr>
              <a:t>green</a:t>
            </a:r>
          </a:p>
          <a:p>
            <a:pPr marL="0" indent="0">
              <a:buNone/>
            </a:pPr>
            <a:r>
              <a:rPr lang="en-US" sz="4000" b="1" dirty="0">
                <a:latin typeface="Tahoma" pitchFamily="34" charset="0"/>
                <a:ea typeface="Tahoma" pitchFamily="34" charset="0"/>
                <a:cs typeface="Tahoma" pitchFamily="34" charset="0"/>
              </a:rPr>
              <a:t>h</a:t>
            </a:r>
            <a:r>
              <a:rPr lang="en-US" sz="4000" b="1" dirty="0" smtClean="0">
                <a:latin typeface="Tahoma" pitchFamily="34" charset="0"/>
                <a:ea typeface="Tahoma" pitchFamily="34" charset="0"/>
                <a:cs typeface="Tahoma" pitchFamily="34" charset="0"/>
              </a:rPr>
              <a:t>as no co-worker network or </a:t>
            </a:r>
          </a:p>
          <a:p>
            <a:pPr marL="0" indent="0">
              <a:buNone/>
            </a:pPr>
            <a:r>
              <a:rPr lang="en-US" sz="4000" b="1" dirty="0" smtClean="0">
                <a:latin typeface="Tahoma" pitchFamily="34" charset="0"/>
                <a:ea typeface="Tahoma" pitchFamily="34" charset="0"/>
                <a:cs typeface="Tahoma" pitchFamily="34" charset="0"/>
              </a:rPr>
              <a:t>interdependencies</a:t>
            </a:r>
            <a:r>
              <a:rPr lang="en-US" sz="4000" b="1" dirty="0">
                <a:latin typeface="Tahoma" pitchFamily="34" charset="0"/>
                <a:ea typeface="Tahoma" pitchFamily="34" charset="0"/>
                <a:cs typeface="Tahoma" pitchFamily="34" charset="0"/>
              </a:rPr>
              <a:t> </a:t>
            </a:r>
            <a:r>
              <a:rPr lang="en-US" sz="4000" b="1" dirty="0" smtClean="0">
                <a:latin typeface="Arial" panose="020B0604020202020204" pitchFamily="34" charset="0"/>
                <a:ea typeface="Tahoma" pitchFamily="34" charset="0"/>
                <a:cs typeface="Arial" panose="020B0604020202020204" pitchFamily="34" charset="0"/>
              </a:rPr>
              <a:t>→</a:t>
            </a:r>
            <a:r>
              <a:rPr lang="en-US" sz="4000" b="1" dirty="0" smtClean="0">
                <a:latin typeface="Tahoma" pitchFamily="34" charset="0"/>
                <a:ea typeface="Tahoma" pitchFamily="34" charset="0"/>
                <a:cs typeface="Tahoma" pitchFamily="34" charset="0"/>
              </a:rPr>
              <a:t> not much of a career future, b/c little synergy is produced that impacts the org mission</a:t>
            </a:r>
            <a:endParaRPr lang="en-US" b="1" dirty="0">
              <a:latin typeface="Tahoma" pitchFamily="34" charset="0"/>
              <a:ea typeface="Tahoma" pitchFamily="34" charset="0"/>
              <a:cs typeface="Tahoma" pitchFamily="34" charset="0"/>
            </a:endParaRPr>
          </a:p>
          <a:p>
            <a:pPr marL="0" indent="0" algn="ctr">
              <a:buNone/>
            </a:pPr>
            <a:endParaRPr lang="en-US" sz="3600" b="1" dirty="0">
              <a:latin typeface="Tahoma" pitchFamily="34" charset="0"/>
              <a:ea typeface="Tahoma" pitchFamily="34" charset="0"/>
              <a:cs typeface="Tahoma" pitchFamily="34" charset="0"/>
            </a:endParaRPr>
          </a:p>
          <a:p>
            <a:pPr marL="0" indent="0" algn="ctr">
              <a:buNone/>
            </a:pPr>
            <a:endParaRPr lang="en-US" sz="4800" b="1" dirty="0">
              <a:solidFill>
                <a:srgbClr val="0000FF"/>
              </a:solidFill>
              <a:latin typeface="Tahoma" pitchFamily="34" charset="0"/>
              <a:ea typeface="Tahoma" pitchFamily="34" charset="0"/>
              <a:cs typeface="Tahoma" pitchFamily="34" charset="0"/>
            </a:endParaRPr>
          </a:p>
          <a:p>
            <a:pPr marL="0" indent="0" algn="ctr">
              <a:buNone/>
            </a:pPr>
            <a:endParaRPr lang="en-US" sz="4400" b="1" dirty="0">
              <a:latin typeface="Tahoma" pitchFamily="34" charset="0"/>
              <a:ea typeface="Tahoma" pitchFamily="34" charset="0"/>
              <a:cs typeface="Tahoma" pitchFamily="34" charset="0"/>
            </a:endParaRPr>
          </a:p>
          <a:p>
            <a:pPr marL="0" indent="0" algn="ctr">
              <a:buNone/>
            </a:pPr>
            <a:endParaRPr lang="en-US" sz="4000" b="1" dirty="0" smtClean="0">
              <a:latin typeface="Tahoma" pitchFamily="34" charset="0"/>
              <a:ea typeface="Tahoma" pitchFamily="34" charset="0"/>
              <a:cs typeface="Tahoma" pitchFamily="34" charset="0"/>
            </a:endParaRPr>
          </a:p>
          <a:p>
            <a:pPr marL="0" indent="0" algn="ctr">
              <a:buNone/>
            </a:pPr>
            <a:endParaRPr lang="en-US" sz="4000" b="1" dirty="0">
              <a:latin typeface="Tahoma" pitchFamily="34" charset="0"/>
              <a:ea typeface="Tahoma" pitchFamily="34" charset="0"/>
              <a:cs typeface="Tahoma" pitchFamily="34" charset="0"/>
            </a:endParaRPr>
          </a:p>
          <a:p>
            <a:pPr marL="0" indent="0" algn="ctr">
              <a:buNone/>
            </a:pPr>
            <a:endParaRPr lang="en-US" sz="4000" b="1" dirty="0" smtClean="0">
              <a:latin typeface="Tahoma" pitchFamily="34" charset="0"/>
              <a:ea typeface="Tahoma" pitchFamily="34" charset="0"/>
              <a:cs typeface="Tahoma" pitchFamily="34" charset="0"/>
            </a:endParaRPr>
          </a:p>
          <a:p>
            <a:pPr marL="0" indent="0" algn="ctr">
              <a:buNone/>
            </a:pPr>
            <a:endParaRPr lang="en-US" sz="40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720" y="1159041"/>
            <a:ext cx="4502484" cy="4114800"/>
          </a:xfrm>
          <a:prstGeom prst="rect">
            <a:avLst/>
          </a:prstGeom>
        </p:spPr>
      </p:pic>
    </p:spTree>
    <p:extLst>
      <p:ext uri="{BB962C8B-B14F-4D97-AF65-F5344CB8AC3E}">
        <p14:creationId xmlns:p14="http://schemas.microsoft.com/office/powerpoint/2010/main" val="3196718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rtlCol="0">
            <a:normAutofit/>
          </a:bodyPr>
          <a:lstStyle/>
          <a:p>
            <a:pPr eaLnBrk="1" fontAlgn="auto" hangingPunct="1">
              <a:spcAft>
                <a:spcPts val="0"/>
              </a:spcAft>
              <a:buFont typeface="Arial" pitchFamily="34" charset="0"/>
              <a:buNone/>
              <a:defRPr/>
            </a:pPr>
            <a:r>
              <a:rPr lang="en-US" sz="4000" b="1" dirty="0" smtClean="0">
                <a:solidFill>
                  <a:srgbClr val="FF0000"/>
                </a:solidFill>
                <a:latin typeface="Tahoma" pitchFamily="34" charset="0"/>
                <a:cs typeface="Tahoma" pitchFamily="34" charset="0"/>
              </a:rPr>
              <a:t>AMBIDEXTROUS</a:t>
            </a:r>
            <a:r>
              <a:rPr lang="en-US" sz="4000" b="1" dirty="0" smtClean="0">
                <a:latin typeface="Tahoma" pitchFamily="34" charset="0"/>
                <a:cs typeface="Tahoma" pitchFamily="34" charset="0"/>
              </a:rPr>
              <a:t> professionals are</a:t>
            </a:r>
          </a:p>
          <a:p>
            <a:pPr eaLnBrk="1" fontAlgn="auto" hangingPunct="1">
              <a:spcAft>
                <a:spcPts val="0"/>
              </a:spcAft>
              <a:buFont typeface="Arial" pitchFamily="34" charset="0"/>
              <a:buNone/>
              <a:defRPr/>
            </a:pPr>
            <a:r>
              <a:rPr lang="en-US" sz="4000" b="1" dirty="0">
                <a:latin typeface="Tahoma" pitchFamily="34" charset="0"/>
                <a:cs typeface="Tahoma" pitchFamily="34" charset="0"/>
              </a:rPr>
              <a:t>t</a:t>
            </a:r>
            <a:r>
              <a:rPr lang="en-US" sz="4000" b="1" dirty="0" smtClean="0">
                <a:latin typeface="Tahoma" pitchFamily="34" charset="0"/>
                <a:cs typeface="Tahoma" pitchFamily="34" charset="0"/>
              </a:rPr>
              <a:t>he org  “</a:t>
            </a:r>
            <a:r>
              <a:rPr lang="en-US" sz="4000" b="1" dirty="0" err="1" smtClean="0">
                <a:latin typeface="Tahoma" pitchFamily="34" charset="0"/>
                <a:cs typeface="Tahoma" pitchFamily="34" charset="0"/>
              </a:rPr>
              <a:t>superheros</a:t>
            </a:r>
            <a:r>
              <a:rPr lang="en-US" sz="4000" b="1" dirty="0" smtClean="0">
                <a:latin typeface="Tahoma" pitchFamily="34" charset="0"/>
                <a:cs typeface="Tahoma" pitchFamily="34" charset="0"/>
              </a:rPr>
              <a:t>” </a:t>
            </a:r>
          </a:p>
          <a:p>
            <a:pPr eaLnBrk="1" fontAlgn="auto" hangingPunct="1">
              <a:spcAft>
                <a:spcPts val="0"/>
              </a:spcAft>
              <a:buFont typeface="Arial" pitchFamily="34" charset="0"/>
              <a:buNone/>
              <a:defRPr/>
            </a:pPr>
            <a:r>
              <a:rPr lang="en-US" sz="4000" b="1" dirty="0" smtClean="0">
                <a:latin typeface="Tahoma" pitchFamily="34" charset="0"/>
                <a:cs typeface="Tahoma" pitchFamily="34" charset="0"/>
              </a:rPr>
              <a:t>capable of generating</a:t>
            </a:r>
          </a:p>
          <a:p>
            <a:pPr eaLnBrk="1" fontAlgn="auto" hangingPunct="1">
              <a:spcAft>
                <a:spcPts val="0"/>
              </a:spcAft>
              <a:buFont typeface="Arial" pitchFamily="34" charset="0"/>
              <a:buNone/>
              <a:defRPr/>
            </a:pPr>
            <a:r>
              <a:rPr lang="en-US" sz="4000" b="1" dirty="0" smtClean="0">
                <a:solidFill>
                  <a:srgbClr val="FF0000"/>
                </a:solidFill>
                <a:latin typeface="Tahoma" pitchFamily="34" charset="0"/>
                <a:cs typeface="Tahoma" pitchFamily="34" charset="0"/>
              </a:rPr>
              <a:t>both</a:t>
            </a:r>
          </a:p>
          <a:p>
            <a:pPr eaLnBrk="1" fontAlgn="auto" hangingPunct="1">
              <a:spcAft>
                <a:spcPts val="0"/>
              </a:spcAft>
              <a:buFont typeface="Arial" pitchFamily="34" charset="0"/>
              <a:buNone/>
              <a:defRPr/>
            </a:pPr>
            <a:r>
              <a:rPr lang="en-US" sz="4000" b="1" dirty="0" smtClean="0">
                <a:latin typeface="Tahoma" pitchFamily="34" charset="0"/>
                <a:cs typeface="Tahoma" pitchFamily="34" charset="0"/>
              </a:rPr>
              <a:t>internal &amp; </a:t>
            </a:r>
          </a:p>
          <a:p>
            <a:pPr eaLnBrk="1" fontAlgn="auto" hangingPunct="1">
              <a:spcAft>
                <a:spcPts val="0"/>
              </a:spcAft>
              <a:buFont typeface="Arial" pitchFamily="34" charset="0"/>
              <a:buNone/>
              <a:defRPr/>
            </a:pPr>
            <a:r>
              <a:rPr lang="en-US" sz="4000" b="1" dirty="0" smtClean="0">
                <a:latin typeface="Tahoma" pitchFamily="34" charset="0"/>
                <a:cs typeface="Tahoma" pitchFamily="34" charset="0"/>
              </a:rPr>
              <a:t>external value.</a:t>
            </a:r>
          </a:p>
          <a:p>
            <a:pPr eaLnBrk="1" fontAlgn="auto" hangingPunct="1">
              <a:spcAft>
                <a:spcPts val="0"/>
              </a:spcAft>
              <a:buFont typeface="Arial" pitchFamily="34" charset="0"/>
              <a:buNone/>
              <a:defRPr/>
            </a:pPr>
            <a:r>
              <a:rPr lang="en-US" sz="4000" b="1" dirty="0" err="1" smtClean="0">
                <a:latin typeface="Tahoma" pitchFamily="34" charset="0"/>
                <a:cs typeface="Tahoma" pitchFamily="34" charset="0"/>
              </a:rPr>
              <a:t>Ambi</a:t>
            </a:r>
            <a:r>
              <a:rPr lang="en-US" sz="4000" b="1" dirty="0" smtClean="0">
                <a:latin typeface="Tahoma" pitchFamily="34" charset="0"/>
                <a:cs typeface="Tahoma" pitchFamily="34" charset="0"/>
              </a:rPr>
              <a:t>-pros </a:t>
            </a:r>
          </a:p>
          <a:p>
            <a:pPr eaLnBrk="1" fontAlgn="auto" hangingPunct="1">
              <a:spcAft>
                <a:spcPts val="0"/>
              </a:spcAft>
              <a:buFont typeface="Arial" pitchFamily="34" charset="0"/>
              <a:buNone/>
              <a:defRPr/>
            </a:pPr>
            <a:r>
              <a:rPr lang="en-US" sz="4000" b="1" dirty="0">
                <a:latin typeface="Tahoma" pitchFamily="34" charset="0"/>
                <a:cs typeface="Tahoma" pitchFamily="34" charset="0"/>
              </a:rPr>
              <a:t>u</a:t>
            </a:r>
            <a:r>
              <a:rPr lang="en-US" sz="4000" b="1" dirty="0" smtClean="0">
                <a:latin typeface="Tahoma" pitchFamily="34" charset="0"/>
                <a:cs typeface="Tahoma" pitchFamily="34" charset="0"/>
              </a:rPr>
              <a:t>sually progress fast &amp; far in their careers,</a:t>
            </a:r>
          </a:p>
          <a:p>
            <a:pPr eaLnBrk="1" fontAlgn="auto" hangingPunct="1">
              <a:spcAft>
                <a:spcPts val="0"/>
              </a:spcAft>
              <a:buFont typeface="Arial" pitchFamily="34" charset="0"/>
              <a:buNone/>
              <a:defRPr/>
            </a:pPr>
            <a:r>
              <a:rPr lang="en-US" sz="4000" b="1" dirty="0" smtClean="0">
                <a:latin typeface="Tahoma" pitchFamily="34" charset="0"/>
                <a:cs typeface="Tahoma" pitchFamily="34" charset="0"/>
              </a:rPr>
              <a:t>especially in managing </a:t>
            </a:r>
            <a:r>
              <a:rPr lang="en-US" sz="4000" b="1" dirty="0" smtClean="0">
                <a:solidFill>
                  <a:srgbClr val="FF0000"/>
                </a:solidFill>
                <a:latin typeface="Tahoma" pitchFamily="34" charset="0"/>
                <a:cs typeface="Tahoma" pitchFamily="34" charset="0"/>
              </a:rPr>
              <a:t>tech</a:t>
            </a:r>
            <a:r>
              <a:rPr lang="en-US" sz="4000" b="1" dirty="0" smtClean="0">
                <a:latin typeface="Tahoma" pitchFamily="34" charset="0"/>
                <a:cs typeface="Tahoma" pitchFamily="34" charset="0"/>
              </a:rPr>
              <a:t> work projects.  </a:t>
            </a: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021453"/>
            <a:ext cx="5080000" cy="2558540"/>
          </a:xfrm>
          <a:prstGeom prst="rect">
            <a:avLst/>
          </a:prstGeom>
        </p:spPr>
      </p:pic>
    </p:spTree>
    <p:extLst>
      <p:ext uri="{BB962C8B-B14F-4D97-AF65-F5344CB8AC3E}">
        <p14:creationId xmlns:p14="http://schemas.microsoft.com/office/powerpoint/2010/main" val="32144890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32500" lnSpcReduction="20000"/>
          </a:bodyPr>
          <a:lstStyle/>
          <a:p>
            <a:pPr marL="0" indent="0" algn="ctr">
              <a:buNone/>
            </a:pPr>
            <a:endParaRPr lang="en-US" sz="3600" b="1" dirty="0" smtClean="0">
              <a:solidFill>
                <a:srgbClr val="0000FF"/>
              </a:solidFill>
              <a:latin typeface="Tahoma" pitchFamily="34" charset="0"/>
              <a:ea typeface="Tahoma" pitchFamily="34" charset="0"/>
              <a:cs typeface="Tahoma" pitchFamily="34" charset="0"/>
            </a:endParaRPr>
          </a:p>
          <a:p>
            <a:pPr marL="0" indent="0" algn="ctr">
              <a:buNone/>
            </a:pPr>
            <a:r>
              <a:rPr lang="en-US" sz="14800" b="1" dirty="0">
                <a:solidFill>
                  <a:srgbClr val="0000FF"/>
                </a:solidFill>
                <a:latin typeface="Tahoma" pitchFamily="34" charset="0"/>
                <a:ea typeface="Tahoma" pitchFamily="34" charset="0"/>
                <a:cs typeface="Tahoma" pitchFamily="34" charset="0"/>
              </a:rPr>
              <a:t>P</a:t>
            </a:r>
            <a:r>
              <a:rPr lang="en-US" sz="14800" b="1" dirty="0" smtClean="0">
                <a:solidFill>
                  <a:srgbClr val="0000FF"/>
                </a:solidFill>
                <a:latin typeface="Tahoma" pitchFamily="34" charset="0"/>
                <a:ea typeface="Tahoma" pitchFamily="34" charset="0"/>
                <a:cs typeface="Tahoma" pitchFamily="34" charset="0"/>
              </a:rPr>
              <a:t>rofessional employee mission-sharing</a:t>
            </a:r>
          </a:p>
          <a:p>
            <a:pPr marL="0" indent="0" algn="ctr">
              <a:buNone/>
            </a:pPr>
            <a:endParaRPr lang="en-US" sz="6400" b="1" dirty="0">
              <a:solidFill>
                <a:srgbClr val="0000FF"/>
              </a:solidFill>
              <a:latin typeface="Tahoma" pitchFamily="34" charset="0"/>
              <a:ea typeface="Tahoma" pitchFamily="34" charset="0"/>
              <a:cs typeface="Tahoma" pitchFamily="34" charset="0"/>
            </a:endParaRPr>
          </a:p>
          <a:p>
            <a:pPr marL="0" indent="0" algn="ctr">
              <a:buNone/>
            </a:pPr>
            <a:endParaRPr lang="en-US" sz="3600" b="1" dirty="0" smtClean="0">
              <a:solidFill>
                <a:srgbClr val="0000FF"/>
              </a:solidFill>
              <a:latin typeface="Tahoma" pitchFamily="34" charset="0"/>
              <a:ea typeface="Tahoma" pitchFamily="34" charset="0"/>
              <a:cs typeface="Tahoma" pitchFamily="34" charset="0"/>
            </a:endParaRPr>
          </a:p>
          <a:p>
            <a:pPr marL="0" indent="0" algn="ctr">
              <a:buNone/>
            </a:pPr>
            <a:endParaRPr lang="en-US" sz="3600" b="1" dirty="0">
              <a:solidFill>
                <a:srgbClr val="0000FF"/>
              </a:solidFill>
              <a:latin typeface="Tahoma" pitchFamily="34" charset="0"/>
              <a:ea typeface="Tahoma" pitchFamily="34" charset="0"/>
              <a:cs typeface="Tahoma" pitchFamily="34" charset="0"/>
            </a:endParaRPr>
          </a:p>
          <a:p>
            <a:pPr marL="0" indent="0" algn="ctr">
              <a:buNone/>
            </a:pPr>
            <a:endParaRPr lang="en-US" sz="3600" b="1" dirty="0" smtClean="0">
              <a:solidFill>
                <a:srgbClr val="0000FF"/>
              </a:solidFill>
              <a:latin typeface="Tahoma" pitchFamily="34" charset="0"/>
              <a:ea typeface="Tahoma" pitchFamily="34" charset="0"/>
              <a:cs typeface="Tahoma" pitchFamily="34" charset="0"/>
            </a:endParaRPr>
          </a:p>
          <a:p>
            <a:pPr marL="0" indent="0" algn="ctr">
              <a:buNone/>
            </a:pPr>
            <a:endParaRPr lang="en-US" sz="3600" b="1" dirty="0">
              <a:solidFill>
                <a:srgbClr val="0000FF"/>
              </a:solidFill>
              <a:latin typeface="Tahoma" pitchFamily="34" charset="0"/>
              <a:ea typeface="Tahoma" pitchFamily="34" charset="0"/>
              <a:cs typeface="Tahoma" pitchFamily="34" charset="0"/>
            </a:endParaRPr>
          </a:p>
          <a:p>
            <a:pPr marL="0" indent="0" algn="ctr">
              <a:buNone/>
            </a:pPr>
            <a:endParaRPr lang="en-US" sz="3600" b="1" dirty="0" smtClean="0">
              <a:solidFill>
                <a:srgbClr val="0000FF"/>
              </a:solidFill>
              <a:latin typeface="Tahoma" pitchFamily="34" charset="0"/>
              <a:ea typeface="Tahoma" pitchFamily="34" charset="0"/>
              <a:cs typeface="Tahoma" pitchFamily="34" charset="0"/>
            </a:endParaRPr>
          </a:p>
          <a:p>
            <a:pPr marL="0" indent="0" algn="ctr">
              <a:buNone/>
            </a:pPr>
            <a:endParaRPr lang="en-US" sz="3600" b="1" dirty="0">
              <a:solidFill>
                <a:srgbClr val="0000FF"/>
              </a:solidFill>
              <a:latin typeface="Tahoma" pitchFamily="34" charset="0"/>
              <a:ea typeface="Tahoma" pitchFamily="34" charset="0"/>
              <a:cs typeface="Tahoma" pitchFamily="34" charset="0"/>
            </a:endParaRPr>
          </a:p>
          <a:p>
            <a:pPr marL="0" indent="0" algn="ctr">
              <a:buNone/>
            </a:pPr>
            <a:endParaRPr lang="en-US" sz="3600" b="1" dirty="0" smtClean="0">
              <a:latin typeface="Tahoma" pitchFamily="34" charset="0"/>
              <a:ea typeface="Tahoma" pitchFamily="34" charset="0"/>
              <a:cs typeface="Tahoma" pitchFamily="34" charset="0"/>
            </a:endParaRPr>
          </a:p>
          <a:p>
            <a:pPr marL="0" indent="0" algn="ctr">
              <a:buNone/>
            </a:pPr>
            <a:endParaRPr lang="en-US" sz="3600" b="1" dirty="0">
              <a:latin typeface="Tahoma" pitchFamily="34" charset="0"/>
              <a:ea typeface="Tahoma" pitchFamily="34" charset="0"/>
              <a:cs typeface="Tahoma" pitchFamily="34" charset="0"/>
            </a:endParaRPr>
          </a:p>
          <a:p>
            <a:pPr marL="0" indent="0" algn="ctr">
              <a:buNone/>
            </a:pPr>
            <a:endParaRPr lang="en-US" sz="3600" b="1" dirty="0" smtClean="0">
              <a:latin typeface="Tahoma" pitchFamily="34" charset="0"/>
              <a:ea typeface="Tahoma" pitchFamily="34" charset="0"/>
              <a:cs typeface="Tahoma" pitchFamily="34" charset="0"/>
            </a:endParaRPr>
          </a:p>
          <a:p>
            <a:pPr marL="0" indent="0" algn="ctr">
              <a:buNone/>
            </a:pPr>
            <a:endParaRPr lang="en-US" sz="6400" b="1" dirty="0" smtClean="0">
              <a:latin typeface="Tahoma" pitchFamily="34" charset="0"/>
              <a:ea typeface="Tahoma" pitchFamily="34" charset="0"/>
              <a:cs typeface="Tahoma" pitchFamily="34" charset="0"/>
            </a:endParaRPr>
          </a:p>
          <a:p>
            <a:pPr marL="0" indent="0" algn="ctr">
              <a:buNone/>
            </a:pPr>
            <a:endParaRPr lang="en-US" sz="12300" b="1" dirty="0" smtClean="0">
              <a:solidFill>
                <a:srgbClr val="FF0000"/>
              </a:solidFill>
              <a:latin typeface="Tahoma" pitchFamily="34" charset="0"/>
              <a:ea typeface="Tahoma" pitchFamily="34" charset="0"/>
              <a:cs typeface="Tahoma" pitchFamily="34" charset="0"/>
            </a:endParaRPr>
          </a:p>
          <a:p>
            <a:pPr marL="0" indent="0" algn="ctr">
              <a:buNone/>
            </a:pPr>
            <a:r>
              <a:rPr lang="en-US" sz="13500" b="1" dirty="0" smtClean="0">
                <a:solidFill>
                  <a:srgbClr val="FF0000"/>
                </a:solidFill>
                <a:latin typeface="Tahoma" pitchFamily="34" charset="0"/>
                <a:ea typeface="Tahoma" pitchFamily="34" charset="0"/>
                <a:cs typeface="Tahoma" pitchFamily="34" charset="0"/>
              </a:rPr>
              <a:t>Red, </a:t>
            </a:r>
            <a:r>
              <a:rPr lang="en-US" sz="13500" b="1" dirty="0" smtClean="0">
                <a:solidFill>
                  <a:srgbClr val="009900"/>
                </a:solidFill>
                <a:latin typeface="Tahoma" pitchFamily="34" charset="0"/>
                <a:ea typeface="Tahoma" pitchFamily="34" charset="0"/>
                <a:cs typeface="Tahoma" pitchFamily="34" charset="0"/>
              </a:rPr>
              <a:t>green</a:t>
            </a:r>
            <a:r>
              <a:rPr lang="en-US" sz="13500" b="1" dirty="0" smtClean="0">
                <a:solidFill>
                  <a:srgbClr val="FF0000"/>
                </a:solidFill>
                <a:latin typeface="Tahoma" pitchFamily="34" charset="0"/>
                <a:ea typeface="Tahoma" pitchFamily="34" charset="0"/>
                <a:cs typeface="Tahoma" pitchFamily="34" charset="0"/>
              </a:rPr>
              <a:t>, </a:t>
            </a:r>
            <a:r>
              <a:rPr lang="en-US" sz="13500" b="1" dirty="0" smtClean="0">
                <a:latin typeface="Tahoma" pitchFamily="34" charset="0"/>
                <a:ea typeface="Tahoma" pitchFamily="34" charset="0"/>
                <a:cs typeface="Tahoma" pitchFamily="34" charset="0"/>
              </a:rPr>
              <a:t>&amp;</a:t>
            </a:r>
            <a:r>
              <a:rPr lang="en-US" sz="13500" b="1" dirty="0" smtClean="0">
                <a:solidFill>
                  <a:srgbClr val="FF0000"/>
                </a:solidFill>
                <a:latin typeface="Tahoma" pitchFamily="34" charset="0"/>
                <a:ea typeface="Tahoma" pitchFamily="34" charset="0"/>
                <a:cs typeface="Tahoma" pitchFamily="34" charset="0"/>
              </a:rPr>
              <a:t> </a:t>
            </a:r>
            <a:r>
              <a:rPr lang="en-US" sz="13500" b="1" dirty="0" smtClean="0">
                <a:solidFill>
                  <a:srgbClr val="0000FF"/>
                </a:solidFill>
                <a:latin typeface="Tahoma" pitchFamily="34" charset="0"/>
                <a:ea typeface="Tahoma" pitchFamily="34" charset="0"/>
                <a:cs typeface="Tahoma" pitchFamily="34" charset="0"/>
              </a:rPr>
              <a:t>blue </a:t>
            </a:r>
            <a:r>
              <a:rPr lang="en-US" sz="13500" b="1" dirty="0" smtClean="0">
                <a:latin typeface="Tahoma" pitchFamily="34" charset="0"/>
                <a:ea typeface="Tahoma" pitchFamily="34" charset="0"/>
                <a:cs typeface="Tahoma" pitchFamily="34" charset="0"/>
              </a:rPr>
              <a:t>have created high </a:t>
            </a:r>
          </a:p>
          <a:p>
            <a:pPr marL="0" indent="0" algn="ctr">
              <a:buNone/>
            </a:pPr>
            <a:r>
              <a:rPr lang="en-US" sz="13500" b="1" dirty="0" smtClean="0">
                <a:latin typeface="Tahoma" pitchFamily="34" charset="0"/>
                <a:ea typeface="Tahoma" pitchFamily="34" charset="0"/>
                <a:cs typeface="Tahoma" pitchFamily="34" charset="0"/>
              </a:rPr>
              <a:t>synergistic (= </a:t>
            </a:r>
            <a:r>
              <a:rPr lang="en-US" sz="13500" b="1" dirty="0" smtClean="0">
                <a:solidFill>
                  <a:srgbClr val="FF66FF"/>
                </a:solidFill>
                <a:latin typeface="Tahoma" pitchFamily="34" charset="0"/>
                <a:ea typeface="Tahoma" pitchFamily="34" charset="0"/>
                <a:cs typeface="Tahoma" pitchFamily="34" charset="0"/>
              </a:rPr>
              <a:t>pink</a:t>
            </a:r>
            <a:r>
              <a:rPr lang="en-US" sz="13500" b="1" dirty="0" smtClean="0">
                <a:latin typeface="Tahoma" pitchFamily="34" charset="0"/>
                <a:ea typeface="Tahoma" pitchFamily="34" charset="0"/>
                <a:cs typeface="Tahoma" pitchFamily="34" charset="0"/>
              </a:rPr>
              <a:t>, </a:t>
            </a:r>
            <a:r>
              <a:rPr lang="en-US" sz="13500" b="1" dirty="0" smtClean="0">
                <a:solidFill>
                  <a:schemeClr val="bg1">
                    <a:lumMod val="65000"/>
                  </a:schemeClr>
                </a:solidFill>
                <a:latin typeface="Tahoma" pitchFamily="34" charset="0"/>
                <a:ea typeface="Tahoma" pitchFamily="34" charset="0"/>
                <a:cs typeface="Tahoma" pitchFamily="34" charset="0"/>
              </a:rPr>
              <a:t>gray</a:t>
            </a:r>
            <a:r>
              <a:rPr lang="en-US" sz="13500" b="1" dirty="0" smtClean="0">
                <a:latin typeface="Tahoma" pitchFamily="34" charset="0"/>
                <a:ea typeface="Tahoma" pitchFamily="34" charset="0"/>
                <a:cs typeface="Tahoma" pitchFamily="34" charset="0"/>
              </a:rPr>
              <a:t>, </a:t>
            </a:r>
            <a:r>
              <a:rPr lang="en-US" sz="13500" b="1" dirty="0" smtClean="0">
                <a:solidFill>
                  <a:schemeClr val="accent4">
                    <a:lumMod val="60000"/>
                    <a:lumOff val="40000"/>
                  </a:schemeClr>
                </a:solidFill>
                <a:latin typeface="Tahoma" pitchFamily="34" charset="0"/>
                <a:ea typeface="Tahoma" pitchFamily="34" charset="0"/>
                <a:cs typeface="Tahoma" pitchFamily="34" charset="0"/>
              </a:rPr>
              <a:t>yellow</a:t>
            </a:r>
            <a:r>
              <a:rPr lang="en-US" sz="13500" b="1" dirty="0" smtClean="0">
                <a:latin typeface="Tahoma" pitchFamily="34" charset="0"/>
                <a:ea typeface="Tahoma" pitchFamily="34" charset="0"/>
                <a:cs typeface="Tahoma" pitchFamily="34" charset="0"/>
              </a:rPr>
              <a:t>, </a:t>
            </a:r>
            <a:r>
              <a:rPr lang="en-US" sz="13500" b="1" dirty="0" smtClean="0">
                <a:solidFill>
                  <a:srgbClr val="0099FF"/>
                </a:solidFill>
                <a:latin typeface="Tahoma" pitchFamily="34" charset="0"/>
                <a:ea typeface="Tahoma" pitchFamily="34" charset="0"/>
                <a:cs typeface="Tahoma" pitchFamily="34" charset="0"/>
              </a:rPr>
              <a:t>light</a:t>
            </a:r>
          </a:p>
          <a:p>
            <a:pPr marL="0" indent="0" algn="ctr">
              <a:buNone/>
            </a:pPr>
            <a:r>
              <a:rPr lang="en-US" sz="13500" b="1" dirty="0" smtClean="0">
                <a:solidFill>
                  <a:srgbClr val="0099FF"/>
                </a:solidFill>
                <a:latin typeface="Tahoma" pitchFamily="34" charset="0"/>
                <a:ea typeface="Tahoma" pitchFamily="34" charset="0"/>
                <a:cs typeface="Tahoma" pitchFamily="34" charset="0"/>
              </a:rPr>
              <a:t> blue</a:t>
            </a:r>
            <a:r>
              <a:rPr lang="en-US" sz="13500" b="1" dirty="0" smtClean="0">
                <a:latin typeface="Tahoma" pitchFamily="34" charset="0"/>
                <a:ea typeface="Tahoma" pitchFamily="34" charset="0"/>
                <a:cs typeface="Tahoma" pitchFamily="34" charset="0"/>
              </a:rPr>
              <a:t>) networking, reflecting mission-</a:t>
            </a:r>
          </a:p>
          <a:p>
            <a:pPr marL="0" indent="0" algn="ctr">
              <a:buNone/>
            </a:pPr>
            <a:r>
              <a:rPr lang="en-US" sz="13500" b="1" dirty="0">
                <a:latin typeface="Tahoma" pitchFamily="34" charset="0"/>
                <a:ea typeface="Tahoma" pitchFamily="34" charset="0"/>
                <a:cs typeface="Tahoma" pitchFamily="34" charset="0"/>
              </a:rPr>
              <a:t>s</a:t>
            </a:r>
            <a:r>
              <a:rPr lang="en-US" sz="13500" b="1" dirty="0" smtClean="0">
                <a:latin typeface="Tahoma" pitchFamily="34" charset="0"/>
                <a:ea typeface="Tahoma" pitchFamily="34" charset="0"/>
                <a:cs typeface="Tahoma" pitchFamily="34" charset="0"/>
              </a:rPr>
              <a:t>haring wavelength commitment. </a:t>
            </a:r>
            <a:endParaRPr lang="en-US" sz="5500" b="1" dirty="0" smtClean="0">
              <a:solidFill>
                <a:srgbClr val="0000FF"/>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9109" y="1161342"/>
            <a:ext cx="3576647" cy="3073774"/>
          </a:xfrm>
          <a:prstGeom prst="rect">
            <a:avLst/>
          </a:prstGeom>
        </p:spPr>
      </p:pic>
    </p:spTree>
    <p:extLst>
      <p:ext uri="{BB962C8B-B14F-4D97-AF65-F5344CB8AC3E}">
        <p14:creationId xmlns:p14="http://schemas.microsoft.com/office/powerpoint/2010/main" val="9430959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#9 </a:t>
            </a:r>
            <a:r>
              <a:rPr lang="en-US" sz="11500" b="1" dirty="0">
                <a:latin typeface="Tahoma" panose="020B0604030504040204" pitchFamily="34" charset="0"/>
                <a:ea typeface="Tahoma" panose="020B0604030504040204" pitchFamily="34" charset="0"/>
                <a:cs typeface="Tahoma" panose="020B0604030504040204" pitchFamily="34" charset="0"/>
              </a:rPr>
              <a:t>CONFLICT </a:t>
            </a:r>
            <a:r>
              <a:rPr lang="en-US" sz="11500" b="1" dirty="0" smtClean="0">
                <a:latin typeface="Tahoma" panose="020B0604030504040204" pitchFamily="34" charset="0"/>
                <a:ea typeface="Tahoma" panose="020B0604030504040204" pitchFamily="34" charset="0"/>
                <a:cs typeface="Tahoma" panose="020B0604030504040204" pitchFamily="34" charset="0"/>
              </a:rPr>
              <a:t>MANAGEMENT</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808645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a:noFill/>
        </p:spPr>
        <p:txBody>
          <a:bodyPr>
            <a:normAutofit/>
          </a:bodyPr>
          <a:lstStyle/>
          <a:p>
            <a:endParaRPr lang="en-US" sz="88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8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88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sz="6000" b="1" dirty="0" smtClean="0">
                <a:latin typeface="Tahoma" panose="020B0604030504040204" pitchFamily="34" charset="0"/>
                <a:ea typeface="Tahoma" panose="020B0604030504040204" pitchFamily="34" charset="0"/>
                <a:cs typeface="Tahoma" panose="020B0604030504040204" pitchFamily="34" charset="0"/>
              </a:rPr>
              <a:t>Conflict comes from </a:t>
            </a:r>
          </a:p>
          <a:p>
            <a:r>
              <a:rPr lang="en-US" sz="8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SELF-AGENDAS</a:t>
            </a:r>
            <a:endParaRPr lang="en-US" sz="8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6428" y="180814"/>
            <a:ext cx="5957736" cy="3634219"/>
          </a:xfrm>
          <a:prstGeom prst="rect">
            <a:avLst/>
          </a:prstGeom>
        </p:spPr>
      </p:pic>
    </p:spTree>
    <p:extLst>
      <p:ext uri="{BB962C8B-B14F-4D97-AF65-F5344CB8AC3E}">
        <p14:creationId xmlns:p14="http://schemas.microsoft.com/office/powerpoint/2010/main" val="10018159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216568"/>
            <a:ext cx="12192000" cy="6641432"/>
          </a:xfrm>
        </p:spPr>
        <p:txBody>
          <a:bodyPr>
            <a:norm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The  </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FACT-FEELING </a:t>
            </a:r>
            <a:r>
              <a:rPr lang="en-US" sz="4400" b="1" dirty="0">
                <a:latin typeface="Tahoma" panose="020B0604030504040204" pitchFamily="34" charset="0"/>
                <a:ea typeface="Tahoma" panose="020B0604030504040204" pitchFamily="34" charset="0"/>
                <a:cs typeface="Tahoma" panose="020B0604030504040204" pitchFamily="34" charset="0"/>
              </a:rPr>
              <a:t>DIALECTIC of psychological conflict resolution</a:t>
            </a:r>
          </a:p>
          <a:p>
            <a:endParaRPr lang="en-US" sz="6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8800" y="1483895"/>
            <a:ext cx="5994400" cy="4495800"/>
          </a:xfrm>
          <a:prstGeom prst="rect">
            <a:avLst/>
          </a:prstGeom>
        </p:spPr>
      </p:pic>
    </p:spTree>
    <p:extLst>
      <p:ext uri="{BB962C8B-B14F-4D97-AF65-F5344CB8AC3E}">
        <p14:creationId xmlns:p14="http://schemas.microsoft.com/office/powerpoint/2010/main" val="10551341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5000" b="1" dirty="0">
                <a:latin typeface="Tahoma" pitchFamily="34" charset="0"/>
                <a:ea typeface="Tahoma" pitchFamily="34" charset="0"/>
                <a:cs typeface="Tahoma" pitchFamily="34" charset="0"/>
              </a:rPr>
              <a:t>Conflict issues won’t be resolved if they short-circuit full human wiring </a:t>
            </a:r>
            <a:r>
              <a:rPr lang="en-US" sz="5000" b="1" dirty="0">
                <a:solidFill>
                  <a:srgbClr val="FF0000"/>
                </a:solidFill>
                <a:latin typeface="Tahoma" pitchFamily="34" charset="0"/>
                <a:ea typeface="Tahoma" pitchFamily="34" charset="0"/>
                <a:cs typeface="Tahoma" pitchFamily="34" charset="0"/>
              </a:rPr>
              <a:t>(intellect + emotions)</a:t>
            </a:r>
          </a:p>
        </p:txBody>
      </p:sp>
      <p:pic>
        <p:nvPicPr>
          <p:cNvPr id="1026" name="Picture 2" descr="http://www.tauruspower.com/images/short_circuit_coordin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569" y="2382253"/>
            <a:ext cx="3668171"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4349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886200"/>
            <a:ext cx="12192000" cy="2971800"/>
          </a:xfrm>
        </p:spPr>
        <p:txBody>
          <a:bodyPr>
            <a:noAutofit/>
          </a:bodyPr>
          <a:lstStyle/>
          <a:p>
            <a:pPr algn="ctr"/>
            <a:r>
              <a:rPr lang="en-US" sz="4800" b="1" dirty="0" smtClean="0">
                <a:latin typeface="Tahoma" pitchFamily="34" charset="0"/>
                <a:ea typeface="Tahoma" pitchFamily="34" charset="0"/>
                <a:cs typeface="Tahoma" pitchFamily="34" charset="0"/>
              </a:rPr>
              <a:t>Matadors use the cape to protect themselves from the bull, who thinks the cape is part of the matador. </a:t>
            </a:r>
            <a:endParaRPr lang="en-US" sz="4800" b="1" dirty="0">
              <a:latin typeface="Tahoma" pitchFamily="34" charset="0"/>
              <a:ea typeface="Tahoma" pitchFamily="34" charset="0"/>
              <a:cs typeface="Tahoma" pitchFamily="34" charset="0"/>
            </a:endParaRPr>
          </a:p>
        </p:txBody>
      </p:sp>
      <p:pic>
        <p:nvPicPr>
          <p:cNvPr id="4" name="Content Placeholder 3"/>
          <p:cNvPicPr>
            <a:picLocks noGrp="1"/>
          </p:cNvPicPr>
          <p:nvPr>
            <p:ph idx="4294967295"/>
          </p:nvPr>
        </p:nvPicPr>
        <p:blipFill>
          <a:blip r:embed="rId2">
            <a:extLst>
              <a:ext uri="{28A0092B-C50C-407E-A947-70E740481C1C}">
                <a14:useLocalDpi xmlns:a14="http://schemas.microsoft.com/office/drawing/2010/main" val="0"/>
              </a:ext>
            </a:extLst>
          </a:blip>
          <a:stretch>
            <a:fillRect/>
          </a:stretch>
        </p:blipFill>
        <p:spPr>
          <a:xfrm>
            <a:off x="1524000" y="266700"/>
            <a:ext cx="4267200" cy="3429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429" y="473242"/>
            <a:ext cx="4457700" cy="3124200"/>
          </a:xfrm>
          <a:prstGeom prst="rect">
            <a:avLst/>
          </a:prstGeom>
        </p:spPr>
      </p:pic>
    </p:spTree>
    <p:extLst>
      <p:ext uri="{BB962C8B-B14F-4D97-AF65-F5344CB8AC3E}">
        <p14:creationId xmlns:p14="http://schemas.microsoft.com/office/powerpoint/2010/main" val="21811960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900" b="1" dirty="0">
                <a:latin typeface="Tahoma" pitchFamily="34" charset="0"/>
                <a:ea typeface="Tahoma" pitchFamily="34" charset="0"/>
                <a:cs typeface="Tahoma" pitchFamily="34" charset="0"/>
              </a:rPr>
              <a:t>The F-F dialectic is a simple strategy for neutralizing (a la the matador’s cape) or “killing” interpersonal conflict (the bull) through facilitating a</a:t>
            </a:r>
            <a:r>
              <a:rPr lang="en-US" sz="4900" b="1" dirty="0">
                <a:solidFill>
                  <a:srgbClr val="FF0000"/>
                </a:solidFill>
                <a:latin typeface="Tahoma" pitchFamily="34" charset="0"/>
                <a:ea typeface="Tahoma" pitchFamily="34" charset="0"/>
                <a:cs typeface="Tahoma" pitchFamily="34" charset="0"/>
              </a:rPr>
              <a:t> dialogue </a:t>
            </a:r>
            <a:r>
              <a:rPr lang="en-US" sz="4900" b="1" dirty="0">
                <a:latin typeface="Tahoma" pitchFamily="34" charset="0"/>
                <a:ea typeface="Tahoma" pitchFamily="34" charset="0"/>
                <a:cs typeface="Tahoma" pitchFamily="34" charset="0"/>
              </a:rPr>
              <a:t>that alternates between sharing facts (cool conflict objective information) and feelings (hot conflict subjective emotions).</a:t>
            </a:r>
          </a:p>
          <a:p>
            <a:pPr marL="0" indent="0" algn="ctr">
              <a:buNone/>
            </a:pPr>
            <a:r>
              <a:rPr lang="en-US" sz="4900" b="1" dirty="0" err="1">
                <a:solidFill>
                  <a:srgbClr val="0000FF"/>
                </a:solidFill>
                <a:latin typeface="Tahoma" pitchFamily="34" charset="0"/>
                <a:ea typeface="Tahoma" pitchFamily="34" charset="0"/>
                <a:cs typeface="Tahoma" pitchFamily="34" charset="0"/>
              </a:rPr>
              <a:t>facts</a:t>
            </a:r>
            <a:r>
              <a:rPr lang="en-US" sz="4900" b="1" dirty="0" err="1">
                <a:solidFill>
                  <a:srgbClr val="FF0000"/>
                </a:solidFill>
                <a:latin typeface="Tahoma" pitchFamily="34" charset="0"/>
                <a:ea typeface="Tahoma" pitchFamily="34" charset="0"/>
                <a:cs typeface="Tahoma" pitchFamily="34" charset="0"/>
              </a:rPr>
              <a:t>FEELINGS</a:t>
            </a:r>
            <a:r>
              <a:rPr lang="en-US" sz="4900" b="1" dirty="0" err="1">
                <a:solidFill>
                  <a:srgbClr val="0000FF"/>
                </a:solidFill>
                <a:latin typeface="Tahoma" pitchFamily="34" charset="0"/>
                <a:ea typeface="Tahoma" pitchFamily="34" charset="0"/>
                <a:cs typeface="Tahoma" pitchFamily="34" charset="0"/>
              </a:rPr>
              <a:t>facts</a:t>
            </a:r>
            <a:r>
              <a:rPr lang="en-US" sz="4900" b="1" dirty="0" err="1">
                <a:solidFill>
                  <a:srgbClr val="FF0000"/>
                </a:solidFill>
                <a:latin typeface="Tahoma" pitchFamily="34" charset="0"/>
                <a:ea typeface="Tahoma" pitchFamily="34" charset="0"/>
                <a:cs typeface="Tahoma" pitchFamily="34" charset="0"/>
              </a:rPr>
              <a:t>FEELINGS</a:t>
            </a:r>
            <a:endParaRPr lang="en-US" sz="4900" dirty="0">
              <a:solidFill>
                <a:srgbClr val="FF0000"/>
              </a:solidFill>
              <a:latin typeface="Tahoma" pitchFamily="34" charset="0"/>
              <a:ea typeface="Tahoma" pitchFamily="34" charset="0"/>
              <a:cs typeface="Tahoma" pitchFamily="34" charset="0"/>
            </a:endParaRPr>
          </a:p>
          <a:p>
            <a:pPr marL="0" indent="0" algn="ctr">
              <a:buNone/>
            </a:pPr>
            <a:endParaRPr lang="en-US" sz="50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635463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228600"/>
            <a:ext cx="12192000" cy="6629400"/>
          </a:xfrm>
        </p:spPr>
        <p:txBody>
          <a:bodyPr>
            <a:normAutofit/>
          </a:bodyPr>
          <a:lstStyle/>
          <a:p>
            <a:pPr marL="742950" indent="-742950"/>
            <a:r>
              <a:rPr lang="en-US" sz="4800" b="1" dirty="0" smtClean="0">
                <a:solidFill>
                  <a:srgbClr val="0000FF"/>
                </a:solidFill>
                <a:latin typeface="Tahoma" pitchFamily="34" charset="0"/>
                <a:ea typeface="Tahoma" pitchFamily="34" charset="0"/>
                <a:cs typeface="Tahoma" pitchFamily="34" charset="0"/>
              </a:rPr>
              <a:t>FACILITATOR PROMPTS</a:t>
            </a:r>
          </a:p>
          <a:p>
            <a:pPr marL="914400" indent="-914400" algn="l">
              <a:buFont typeface="Arial" panose="020B0604020202020204" pitchFamily="34" charset="0"/>
              <a:buChar char="•"/>
            </a:pPr>
            <a:r>
              <a:rPr lang="en-US" sz="4800" b="1" dirty="0" smtClean="0">
                <a:solidFill>
                  <a:schemeClr val="tx1"/>
                </a:solidFill>
                <a:latin typeface="Tahoma" pitchFamily="34" charset="0"/>
                <a:ea typeface="Tahoma" pitchFamily="34" charset="0"/>
                <a:cs typeface="Tahoma" pitchFamily="34" charset="0"/>
              </a:rPr>
              <a:t>What </a:t>
            </a:r>
            <a:r>
              <a:rPr lang="en-US" sz="4800" b="1" dirty="0">
                <a:solidFill>
                  <a:schemeClr val="tx1"/>
                </a:solidFill>
                <a:latin typeface="Tahoma" pitchFamily="34" charset="0"/>
                <a:ea typeface="Tahoma" pitchFamily="34" charset="0"/>
                <a:cs typeface="Tahoma" pitchFamily="34" charset="0"/>
              </a:rPr>
              <a:t>do you know about…” </a:t>
            </a:r>
            <a:r>
              <a:rPr lang="en-US" sz="4800" b="1" dirty="0">
                <a:solidFill>
                  <a:srgbClr val="FF0000"/>
                </a:solidFill>
                <a:latin typeface="Tahoma" pitchFamily="34" charset="0"/>
                <a:ea typeface="Tahoma" pitchFamily="34" charset="0"/>
                <a:cs typeface="Tahoma" pitchFamily="34" charset="0"/>
              </a:rPr>
              <a:t>(fact)</a:t>
            </a:r>
          </a:p>
          <a:p>
            <a:pPr marL="914400" indent="-914400" algn="l">
              <a:buFont typeface="Arial" panose="020B0604020202020204" pitchFamily="34" charset="0"/>
              <a:buChar char="•"/>
            </a:pPr>
            <a:r>
              <a:rPr lang="en-US" sz="4800" b="1" dirty="0" smtClean="0">
                <a:solidFill>
                  <a:schemeClr val="tx1"/>
                </a:solidFill>
                <a:latin typeface="Tahoma" pitchFamily="34" charset="0"/>
                <a:ea typeface="Tahoma" pitchFamily="34" charset="0"/>
                <a:cs typeface="Tahoma" pitchFamily="34" charset="0"/>
              </a:rPr>
              <a:t>“What’s your reaction to that?” </a:t>
            </a:r>
            <a:r>
              <a:rPr lang="en-US" sz="4800" b="1" dirty="0">
                <a:solidFill>
                  <a:srgbClr val="FF0000"/>
                </a:solidFill>
                <a:latin typeface="Tahoma" pitchFamily="34" charset="0"/>
                <a:ea typeface="Tahoma" pitchFamily="34" charset="0"/>
                <a:cs typeface="Tahoma" pitchFamily="34" charset="0"/>
              </a:rPr>
              <a:t>(feeling)</a:t>
            </a:r>
          </a:p>
          <a:p>
            <a:pPr marL="914400" indent="-914400" algn="l">
              <a:buFont typeface="Arial" panose="020B0604020202020204" pitchFamily="34" charset="0"/>
              <a:buChar char="•"/>
            </a:pPr>
            <a:r>
              <a:rPr lang="en-US" sz="4800" b="1" dirty="0">
                <a:solidFill>
                  <a:schemeClr val="tx1"/>
                </a:solidFill>
                <a:latin typeface="Tahoma" pitchFamily="34" charset="0"/>
                <a:ea typeface="Tahoma" pitchFamily="34" charset="0"/>
                <a:cs typeface="Tahoma" pitchFamily="34" charset="0"/>
              </a:rPr>
              <a:t>“What do you think we should do?” </a:t>
            </a:r>
            <a:r>
              <a:rPr lang="en-US" sz="4800" b="1" dirty="0">
                <a:solidFill>
                  <a:srgbClr val="FF0000"/>
                </a:solidFill>
                <a:latin typeface="Tahoma" pitchFamily="34" charset="0"/>
                <a:ea typeface="Tahoma" pitchFamily="34" charset="0"/>
                <a:cs typeface="Tahoma" pitchFamily="34" charset="0"/>
              </a:rPr>
              <a:t>(fact)</a:t>
            </a:r>
          </a:p>
          <a:p>
            <a:pPr marL="914400" indent="-914400" algn="l">
              <a:buFont typeface="Arial" panose="020B0604020202020204" pitchFamily="34" charset="0"/>
              <a:buChar char="•"/>
            </a:pPr>
            <a:r>
              <a:rPr lang="en-US" sz="4800" b="1" dirty="0" smtClean="0">
                <a:solidFill>
                  <a:schemeClr val="tx1"/>
                </a:solidFill>
                <a:latin typeface="Tahoma" pitchFamily="34" charset="0"/>
                <a:ea typeface="Tahoma" pitchFamily="34" charset="0"/>
                <a:cs typeface="Tahoma" pitchFamily="34" charset="0"/>
              </a:rPr>
              <a:t>“How will others feel about that?” </a:t>
            </a:r>
            <a:r>
              <a:rPr lang="en-US" sz="4800" b="1" dirty="0">
                <a:solidFill>
                  <a:srgbClr val="FF0000"/>
                </a:solidFill>
                <a:latin typeface="Tahoma" pitchFamily="34" charset="0"/>
                <a:ea typeface="Tahoma" pitchFamily="34" charset="0"/>
                <a:cs typeface="Tahoma" pitchFamily="34" charset="0"/>
              </a:rPr>
              <a:t>(feeling)</a:t>
            </a:r>
          </a:p>
          <a:p>
            <a:pPr marL="914400" indent="-914400" algn="l">
              <a:buFont typeface="Arial" panose="020B0604020202020204" pitchFamily="34" charset="0"/>
              <a:buChar char="•"/>
            </a:pPr>
            <a:endParaRPr lang="en-US" sz="4800" b="1" dirty="0">
              <a:solidFill>
                <a:srgbClr val="993366"/>
              </a:solidFill>
              <a:latin typeface="Tahoma" pitchFamily="34" charset="0"/>
              <a:ea typeface="Tahoma" pitchFamily="34" charset="0"/>
              <a:cs typeface="Tahoma" pitchFamily="34" charset="0"/>
            </a:endParaRPr>
          </a:p>
          <a:p>
            <a:pPr marL="742950" indent="-742950" algn="l"/>
            <a:endParaRPr lang="en-US" sz="5400" b="1" dirty="0">
              <a:solidFill>
                <a:srgbClr val="7030A0"/>
              </a:solidFill>
              <a:latin typeface="Tahoma" pitchFamily="34" charset="0"/>
              <a:ea typeface="Tahoma" pitchFamily="34" charset="0"/>
              <a:cs typeface="Tahoma" pitchFamily="34" charset="0"/>
            </a:endParaRPr>
          </a:p>
          <a:p>
            <a:pPr algn="l"/>
            <a:endParaRPr lang="en-US" b="1" dirty="0">
              <a:solidFill>
                <a:schemeClr val="tx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781317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132347"/>
            <a:ext cx="12192000" cy="6705600"/>
          </a:xfrm>
        </p:spPr>
        <p:txBody>
          <a:bodyPr>
            <a:normAutofit fontScale="92500"/>
          </a:bodyPr>
          <a:lstStyle/>
          <a:p>
            <a:r>
              <a:rPr lang="en-US" sz="4400" b="1" dirty="0">
                <a:latin typeface="Tahoma" pitchFamily="34" charset="0"/>
                <a:ea typeface="Tahoma" pitchFamily="34" charset="0"/>
                <a:cs typeface="Tahoma" pitchFamily="34" charset="0"/>
              </a:rPr>
              <a:t>THE CONFLICT MANAGER</a:t>
            </a:r>
          </a:p>
          <a:p>
            <a:pPr marL="571500" indent="-571500" algn="l">
              <a:buFont typeface="Arial" panose="020B0604020202020204" pitchFamily="34" charset="0"/>
              <a:buChar char="•"/>
            </a:pPr>
            <a:r>
              <a:rPr lang="en-US" sz="5400" b="1" dirty="0">
                <a:solidFill>
                  <a:srgbClr val="FF0000"/>
                </a:solidFill>
                <a:latin typeface="Tahoma" pitchFamily="34" charset="0"/>
                <a:ea typeface="Tahoma" pitchFamily="34" charset="0"/>
                <a:cs typeface="Tahoma" pitchFamily="34" charset="0"/>
              </a:rPr>
              <a:t>Help employees realize that feelings usually change over time.</a:t>
            </a:r>
          </a:p>
          <a:p>
            <a:pPr marL="571500" indent="-571500" algn="l">
              <a:buFont typeface="Arial" panose="020B0604020202020204" pitchFamily="34" charset="0"/>
              <a:buChar char="•"/>
            </a:pPr>
            <a:r>
              <a:rPr lang="en-US" sz="5400" b="1" dirty="0">
                <a:solidFill>
                  <a:srgbClr val="0033CC"/>
                </a:solidFill>
                <a:latin typeface="Tahoma" pitchFamily="34" charset="0"/>
                <a:ea typeface="Tahoma" pitchFamily="34" charset="0"/>
                <a:cs typeface="Tahoma" pitchFamily="34" charset="0"/>
              </a:rPr>
              <a:t>Delay decision-making until emotions have settled down.</a:t>
            </a:r>
          </a:p>
          <a:p>
            <a:pPr marL="571500" indent="-571500" algn="l">
              <a:buFont typeface="Arial" panose="020B0604020202020204" pitchFamily="34" charset="0"/>
              <a:buChar char="•"/>
            </a:pPr>
            <a:r>
              <a:rPr lang="en-US" sz="5400" b="1" dirty="0">
                <a:solidFill>
                  <a:srgbClr val="009900"/>
                </a:solidFill>
                <a:latin typeface="Tahoma" pitchFamily="34" charset="0"/>
                <a:ea typeface="Tahoma" pitchFamily="34" charset="0"/>
                <a:cs typeface="Tahoma" pitchFamily="34" charset="0"/>
              </a:rPr>
              <a:t>Strive to generate good feelings about HOW decisions are made </a:t>
            </a:r>
            <a:r>
              <a:rPr lang="en-US" sz="5400" b="1" dirty="0" smtClean="0">
                <a:solidFill>
                  <a:srgbClr val="009900"/>
                </a:solidFill>
                <a:latin typeface="Tahoma" pitchFamily="34" charset="0"/>
                <a:ea typeface="Tahoma" pitchFamily="34" charset="0"/>
                <a:cs typeface="Tahoma" pitchFamily="34" charset="0"/>
              </a:rPr>
              <a:t>via an authentic participative process</a:t>
            </a:r>
            <a:endParaRPr lang="en-US" sz="4400" b="1" dirty="0">
              <a:solidFill>
                <a:srgbClr val="009900"/>
              </a:solidFill>
              <a:latin typeface="Tahoma" pitchFamily="34" charset="0"/>
              <a:ea typeface="Tahoma" pitchFamily="34" charset="0"/>
              <a:cs typeface="Tahoma" pitchFamily="34" charset="0"/>
            </a:endParaRPr>
          </a:p>
          <a:p>
            <a:pPr algn="l"/>
            <a:endParaRPr lang="en-US" sz="3600" b="1" dirty="0">
              <a:solidFill>
                <a:srgbClr val="009900"/>
              </a:solidFill>
              <a:latin typeface="Tahoma" pitchFamily="34" charset="0"/>
              <a:ea typeface="Tahoma" pitchFamily="34" charset="0"/>
              <a:cs typeface="Tahoma" pitchFamily="34" charset="0"/>
            </a:endParaRPr>
          </a:p>
          <a:p>
            <a:pPr marL="914400" indent="-914400" algn="l">
              <a:buFont typeface="+mj-lt"/>
              <a:buAutoNum type="arabicPeriod"/>
            </a:pPr>
            <a:endParaRPr lang="en-US" sz="3600" b="1" dirty="0">
              <a:solidFill>
                <a:srgbClr val="009900"/>
              </a:solidFill>
              <a:latin typeface="Tahoma" pitchFamily="34" charset="0"/>
              <a:ea typeface="Tahoma" pitchFamily="34" charset="0"/>
              <a:cs typeface="Tahoma" pitchFamily="34" charset="0"/>
            </a:endParaRPr>
          </a:p>
          <a:p>
            <a:pPr marL="914400" indent="-914400" algn="l">
              <a:buFont typeface="+mj-lt"/>
              <a:buAutoNum type="arabicPeriod"/>
            </a:pPr>
            <a:endParaRPr lang="en-US" sz="3600" b="1" dirty="0">
              <a:solidFill>
                <a:srgbClr val="009900"/>
              </a:solidFill>
              <a:latin typeface="Tahoma" pitchFamily="34" charset="0"/>
              <a:ea typeface="Tahoma" pitchFamily="34" charset="0"/>
              <a:cs typeface="Tahoma" pitchFamily="34" charset="0"/>
            </a:endParaRPr>
          </a:p>
          <a:p>
            <a:pPr marL="914400" indent="-914400" algn="l">
              <a:buFont typeface="+mj-lt"/>
              <a:buAutoNum type="arabicPeriod"/>
            </a:pPr>
            <a:endParaRPr lang="en-US" sz="3600" b="1" dirty="0">
              <a:solidFill>
                <a:srgbClr val="009900"/>
              </a:solidFill>
              <a:latin typeface="Tahoma" pitchFamily="34" charset="0"/>
              <a:ea typeface="Tahoma" pitchFamily="34" charset="0"/>
              <a:cs typeface="Tahoma" pitchFamily="34" charset="0"/>
            </a:endParaRPr>
          </a:p>
          <a:p>
            <a:pPr marL="914400" indent="-914400" algn="l">
              <a:buFont typeface="+mj-lt"/>
              <a:buAutoNum type="arabicPeriod"/>
            </a:pPr>
            <a:endParaRPr lang="en-US" sz="4800" b="1" dirty="0">
              <a:solidFill>
                <a:srgbClr val="009900"/>
              </a:solidFill>
              <a:latin typeface="Tahoma" pitchFamily="34" charset="0"/>
              <a:ea typeface="Tahoma" pitchFamily="34" charset="0"/>
              <a:cs typeface="Tahoma" pitchFamily="34" charset="0"/>
            </a:endParaRPr>
          </a:p>
          <a:p>
            <a:pPr marL="914400" indent="-914400" algn="l">
              <a:buFont typeface="+mj-lt"/>
              <a:buAutoNum type="arabicPeriod"/>
            </a:pPr>
            <a:endParaRPr lang="en-US" sz="4000" b="1" dirty="0">
              <a:solidFill>
                <a:srgbClr val="009900"/>
              </a:solidFill>
              <a:latin typeface="Tahoma" pitchFamily="34" charset="0"/>
              <a:ea typeface="Tahoma" pitchFamily="34" charset="0"/>
              <a:cs typeface="Tahoma" pitchFamily="34" charset="0"/>
            </a:endParaRPr>
          </a:p>
          <a:p>
            <a:pPr marL="742950" indent="-742950" algn="l"/>
            <a:endParaRPr lang="en-US" sz="5400" b="1" dirty="0">
              <a:solidFill>
                <a:srgbClr val="7030A0"/>
              </a:solidFill>
              <a:latin typeface="Tahoma" pitchFamily="34" charset="0"/>
              <a:ea typeface="Tahoma" pitchFamily="34" charset="0"/>
              <a:cs typeface="Tahoma" pitchFamily="34" charset="0"/>
            </a:endParaRPr>
          </a:p>
          <a:p>
            <a:pPr algn="l"/>
            <a:endParaRPr lang="en-US" b="1" dirty="0">
              <a:solidFill>
                <a:schemeClr val="tx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456118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8800" b="1" dirty="0" smtClean="0">
                <a:latin typeface="Tahoma" panose="020B0604030504040204" pitchFamily="34" charset="0"/>
                <a:ea typeface="Tahoma" panose="020B0604030504040204" pitchFamily="34" charset="0"/>
                <a:cs typeface="Tahoma" panose="020B0604030504040204" pitchFamily="34" charset="0"/>
              </a:rPr>
              <a:t>#10 </a:t>
            </a:r>
            <a:r>
              <a:rPr lang="en-US" sz="8800" b="1" dirty="0">
                <a:latin typeface="Tahoma" panose="020B0604030504040204" pitchFamily="34" charset="0"/>
                <a:ea typeface="Tahoma" panose="020B0604030504040204" pitchFamily="34" charset="0"/>
                <a:cs typeface="Tahoma" panose="020B0604030504040204" pitchFamily="34" charset="0"/>
              </a:rPr>
              <a:t>COUNTERINTUITIVE</a:t>
            </a:r>
            <a:endParaRPr lang="en-US" sz="8800" b="1"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8800" b="1" dirty="0" smtClean="0">
                <a:latin typeface="Tahoma" panose="020B0604030504040204" pitchFamily="34" charset="0"/>
                <a:ea typeface="Tahoma" panose="020B0604030504040204" pitchFamily="34" charset="0"/>
                <a:cs typeface="Tahoma" panose="020B0604030504040204" pitchFamily="34" charset="0"/>
              </a:rPr>
              <a:t>INNOVATIVE THINKING</a:t>
            </a:r>
            <a:endParaRPr lang="en-US" sz="8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8725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71450"/>
            <a:ext cx="12192000" cy="6686550"/>
          </a:xfrm>
          <a:noFill/>
        </p:spPr>
        <p:txBody>
          <a:bodyPr>
            <a:normAutofit fontScale="92500" lnSpcReduction="20000"/>
          </a:bodyPr>
          <a:lstStyle/>
          <a:p>
            <a:r>
              <a:rPr lang="en-US" sz="4800" b="1" dirty="0" smtClean="0">
                <a:latin typeface="Tahoma" pitchFamily="34" charset="0"/>
                <a:ea typeface="Tahoma" pitchFamily="34" charset="0"/>
                <a:cs typeface="Tahoma" pitchFamily="34" charset="0"/>
              </a:rPr>
              <a:t>The </a:t>
            </a:r>
            <a:r>
              <a:rPr lang="en-US" sz="4800" b="1" dirty="0" err="1" smtClean="0">
                <a:latin typeface="Tahoma" pitchFamily="34" charset="0"/>
                <a:ea typeface="Tahoma" pitchFamily="34" charset="0"/>
                <a:cs typeface="Tahoma" pitchFamily="34" charset="0"/>
              </a:rPr>
              <a:t>IVE</a:t>
            </a:r>
            <a:r>
              <a:rPr lang="en-US" sz="4800" b="1" dirty="0" smtClean="0">
                <a:latin typeface="Tahoma" pitchFamily="34" charset="0"/>
                <a:ea typeface="Tahoma" pitchFamily="34" charset="0"/>
                <a:cs typeface="Tahoma" pitchFamily="34" charset="0"/>
              </a:rPr>
              <a:t>-EVE </a:t>
            </a:r>
            <a:r>
              <a:rPr lang="en-US" sz="4800" b="1" dirty="0" smtClean="0">
                <a:solidFill>
                  <a:srgbClr val="FF0000"/>
                </a:solidFill>
                <a:latin typeface="Showcard Gothic" panose="04020904020102020604" pitchFamily="82" charset="0"/>
                <a:ea typeface="Tahoma" pitchFamily="34" charset="0"/>
                <a:cs typeface="Tahoma" pitchFamily="34" charset="0"/>
              </a:rPr>
              <a:t>tango</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Just as the tango involves opposites (male + female), so does</a:t>
            </a:r>
          </a:p>
          <a:p>
            <a:pPr algn="l"/>
            <a:r>
              <a:rPr lang="en-US" sz="4800" b="1" dirty="0">
                <a:latin typeface="Tahoma" panose="020B0604030504040204" pitchFamily="34" charset="0"/>
                <a:ea typeface="Tahoma" panose="020B0604030504040204" pitchFamily="34" charset="0"/>
                <a:cs typeface="Tahoma" panose="020B0604030504040204" pitchFamily="34" charset="0"/>
              </a:rPr>
              <a:t>o</a:t>
            </a:r>
            <a:r>
              <a:rPr lang="en-US" sz="4800" b="1" dirty="0" smtClean="0">
                <a:latin typeface="Tahoma" panose="020B0604030504040204" pitchFamily="34" charset="0"/>
                <a:ea typeface="Tahoma" panose="020B0604030504040204" pitchFamily="34" charset="0"/>
                <a:cs typeface="Tahoma" panose="020B0604030504040204" pitchFamily="34" charset="0"/>
              </a:rPr>
              <a:t>rg productivity (IVEs + EVEs).</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To perform well, dancers must</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perform on a </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WE</a:t>
            </a:r>
            <a:r>
              <a:rPr lang="en-US" sz="4800" b="1" dirty="0" smtClean="0">
                <a:latin typeface="Tahoma" panose="020B0604030504040204" pitchFamily="34" charset="0"/>
                <a:ea typeface="Tahoma" panose="020B0604030504040204" pitchFamily="34" charset="0"/>
                <a:cs typeface="Tahoma" panose="020B0604030504040204" pitchFamily="34" charset="0"/>
              </a:rPr>
              <a:t>, </a:t>
            </a:r>
            <a:r>
              <a:rPr lang="en-US" sz="4800" b="1" dirty="0">
                <a:latin typeface="Tahoma" panose="020B0604030504040204" pitchFamily="34" charset="0"/>
                <a:ea typeface="Tahoma" panose="020B0604030504040204" pitchFamily="34" charset="0"/>
                <a:cs typeface="Tahoma" panose="020B0604030504040204" pitchFamily="34" charset="0"/>
              </a:rPr>
              <a:t>not ME</a:t>
            </a:r>
            <a:r>
              <a:rPr lang="en-US" sz="4800" b="1" dirty="0" smtClean="0">
                <a:latin typeface="Tahoma" panose="020B0604030504040204" pitchFamily="34" charset="0"/>
                <a:ea typeface="Tahoma" panose="020B0604030504040204" pitchFamily="34" charset="0"/>
                <a:cs typeface="Tahoma" panose="020B0604030504040204" pitchFamily="34" charset="0"/>
              </a:rPr>
              <a:t> </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wavelength. IVEs &amp; EVEs </a:t>
            </a:r>
          </a:p>
          <a:p>
            <a:pPr algn="l"/>
            <a:r>
              <a:rPr lang="en-US" sz="4800" b="1" dirty="0">
                <a:latin typeface="Tahoma" panose="020B0604030504040204" pitchFamily="34" charset="0"/>
                <a:ea typeface="Tahoma" panose="020B0604030504040204" pitchFamily="34" charset="0"/>
                <a:cs typeface="Tahoma" panose="020B0604030504040204" pitchFamily="34" charset="0"/>
              </a:rPr>
              <a:t>w</a:t>
            </a:r>
            <a:r>
              <a:rPr lang="en-US" sz="4800" b="1" dirty="0" smtClean="0">
                <a:latin typeface="Tahoma" panose="020B0604030504040204" pitchFamily="34" charset="0"/>
                <a:ea typeface="Tahoma" panose="020B0604030504040204" pitchFamily="34" charset="0"/>
                <a:cs typeface="Tahoma" panose="020B0604030504040204" pitchFamily="34" charset="0"/>
              </a:rPr>
              <a:t>ork best generating both</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a:t>
            </a:r>
            <a:r>
              <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ambidextrous</a:t>
            </a:r>
            <a:r>
              <a:rPr lang="en-US" sz="4800" b="1" dirty="0" smtClean="0">
                <a:latin typeface="Tahoma" panose="020B0604030504040204" pitchFamily="34" charset="0"/>
                <a:ea typeface="Tahoma" panose="020B0604030504040204" pitchFamily="34" charset="0"/>
                <a:cs typeface="Tahoma" panose="020B0604030504040204" pitchFamily="34" charset="0"/>
              </a:rPr>
              <a:t>) internal &amp; </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external value streams. </a:t>
            </a:r>
          </a:p>
          <a:p>
            <a:pPr algn="l"/>
            <a:r>
              <a:rPr lang="en-US" sz="4800" b="1" dirty="0" smtClean="0">
                <a:latin typeface="Tahoma" panose="020B0604030504040204" pitchFamily="34" charset="0"/>
                <a:ea typeface="Tahoma" panose="020B0604030504040204" pitchFamily="34" charset="0"/>
                <a:cs typeface="Tahoma" panose="020B0604030504040204" pitchFamily="34" charset="0"/>
              </a:rPr>
              <a:t> </a:t>
            </a:r>
            <a:endParaRPr lang="en-US" sz="4400" b="1" dirty="0" smtClean="0">
              <a:latin typeface="Tahoma" panose="020B0604030504040204" pitchFamily="34" charset="0"/>
              <a:ea typeface="Tahoma" panose="020B0604030504040204" pitchFamily="34" charset="0"/>
              <a:cs typeface="Tahoma" panose="020B0604030504040204" pitchFamily="34" charset="0"/>
            </a:endParaRPr>
          </a:p>
          <a:p>
            <a:pPr algn="l"/>
            <a:endParaRPr lang="en-US" sz="6000" b="1"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227" y="2362200"/>
            <a:ext cx="3126274" cy="4210050"/>
          </a:xfrm>
          <a:prstGeom prst="rect">
            <a:avLst/>
          </a:prstGeom>
        </p:spPr>
      </p:pic>
    </p:spTree>
    <p:extLst>
      <p:ext uri="{BB962C8B-B14F-4D97-AF65-F5344CB8AC3E}">
        <p14:creationId xmlns:p14="http://schemas.microsoft.com/office/powerpoint/2010/main" val="28864137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85011"/>
            <a:ext cx="12192000" cy="6472988"/>
          </a:xfrm>
        </p:spPr>
        <p:txBody>
          <a:bodyPr>
            <a:normAutofit/>
          </a:bodyPr>
          <a:lstStyle/>
          <a:p>
            <a:r>
              <a:rPr lang="en-US" sz="6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a:t>
            </a:r>
            <a:r>
              <a:rPr lang="en-US" sz="6000" b="1" dirty="0" err="1" smtClean="0">
                <a:latin typeface="Tahoma" panose="020B0604030504040204" pitchFamily="34" charset="0"/>
                <a:ea typeface="Tahoma" panose="020B0604030504040204" pitchFamily="34" charset="0"/>
                <a:cs typeface="Tahoma" panose="020B0604030504040204" pitchFamily="34" charset="0"/>
              </a:rPr>
              <a:t>onventionality</a:t>
            </a:r>
            <a:r>
              <a:rPr lang="en-US" sz="6000" b="1" dirty="0" smtClean="0">
                <a:latin typeface="Tahoma" panose="020B0604030504040204" pitchFamily="34" charset="0"/>
                <a:ea typeface="Tahoma" panose="020B0604030504040204" pitchFamily="34" charset="0"/>
                <a:cs typeface="Tahoma" panose="020B0604030504040204" pitchFamily="34" charset="0"/>
              </a:rPr>
              <a:t>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k</a:t>
            </a:r>
            <a:r>
              <a:rPr lang="en-US" sz="6000" b="1" dirty="0" smtClean="0">
                <a:latin typeface="Tahoma" panose="020B0604030504040204" pitchFamily="34" charset="0"/>
                <a:ea typeface="Tahoma" panose="020B0604030504040204" pitchFamily="34" charset="0"/>
                <a:cs typeface="Tahoma" panose="020B0604030504040204" pitchFamily="34" charset="0"/>
              </a:rPr>
              <a:t>ills the </a:t>
            </a:r>
            <a:r>
              <a:rPr lang="en-US" sz="6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k</a:t>
            </a:r>
            <a:r>
              <a:rPr lang="en-US" sz="6000" b="1" dirty="0" err="1" smtClean="0">
                <a:latin typeface="Tahoma" panose="020B0604030504040204" pitchFamily="34" charset="0"/>
                <a:ea typeface="Tahoma" panose="020B0604030504040204" pitchFamily="34" charset="0"/>
                <a:cs typeface="Tahoma" panose="020B0604030504040204" pitchFamily="34" charset="0"/>
              </a:rPr>
              <a:t>at</a:t>
            </a:r>
            <a:r>
              <a:rPr lang="en-US" sz="6000" b="1" dirty="0" smtClean="0">
                <a:latin typeface="Tahoma" panose="020B0604030504040204" pitchFamily="34" charset="0"/>
                <a:ea typeface="Tahoma" panose="020B0604030504040204" pitchFamily="34" charset="0"/>
                <a:cs typeface="Tahoma" panose="020B0604030504040204" pitchFamily="34" charset="0"/>
              </a:rPr>
              <a:t>.</a:t>
            </a:r>
          </a:p>
          <a:p>
            <a:endParaRPr lang="en-US" sz="48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n-US" sz="60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199" y="1535640"/>
            <a:ext cx="8889780" cy="4768908"/>
          </a:xfrm>
          <a:prstGeom prst="rect">
            <a:avLst/>
          </a:prstGeom>
        </p:spPr>
      </p:pic>
    </p:spTree>
    <p:extLst>
      <p:ext uri="{BB962C8B-B14F-4D97-AF65-F5344CB8AC3E}">
        <p14:creationId xmlns:p14="http://schemas.microsoft.com/office/powerpoint/2010/main" val="14562151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12192000" cy="6591716"/>
          </a:xfrm>
        </p:spPr>
        <p:txBody>
          <a:bodyPr>
            <a:normAutofit fontScale="92500" lnSpcReduction="20000"/>
          </a:bodyPr>
          <a:lstStyle/>
          <a:p>
            <a:pPr marL="0" indent="0" algn="ctr">
              <a:buNone/>
            </a:pPr>
            <a:endParaRPr lang="en-US" sz="5400" b="1" dirty="0" smtClean="0">
              <a:solidFill>
                <a:srgbClr val="0000FF"/>
              </a:solidFill>
              <a:latin typeface="Tahoma" pitchFamily="34" charset="0"/>
              <a:ea typeface="Tahoma" pitchFamily="34" charset="0"/>
              <a:cs typeface="Tahoma" pitchFamily="34" charset="0"/>
            </a:endParaRPr>
          </a:p>
          <a:p>
            <a:pPr marL="0" indent="0" algn="ctr">
              <a:buNone/>
            </a:pPr>
            <a:endParaRPr lang="en-US" sz="5400" b="1" dirty="0">
              <a:solidFill>
                <a:srgbClr val="0000FF"/>
              </a:solidFill>
              <a:latin typeface="Tahoma" pitchFamily="34" charset="0"/>
              <a:ea typeface="Tahoma" pitchFamily="34" charset="0"/>
              <a:cs typeface="Tahoma" pitchFamily="34" charset="0"/>
            </a:endParaRPr>
          </a:p>
          <a:p>
            <a:pPr marL="0" indent="0" algn="ctr">
              <a:buNone/>
            </a:pPr>
            <a:endParaRPr lang="en-US" sz="5400" b="1" dirty="0" smtClean="0">
              <a:solidFill>
                <a:srgbClr val="0000FF"/>
              </a:solidFill>
              <a:latin typeface="Tahoma" pitchFamily="34" charset="0"/>
              <a:ea typeface="Tahoma" pitchFamily="34" charset="0"/>
              <a:cs typeface="Tahoma" pitchFamily="34" charset="0"/>
            </a:endParaRPr>
          </a:p>
          <a:p>
            <a:pPr marL="0" indent="0" algn="ctr">
              <a:buNone/>
            </a:pPr>
            <a:r>
              <a:rPr lang="en-US" sz="5400" b="1" dirty="0" err="1" smtClean="0">
                <a:solidFill>
                  <a:srgbClr val="0000FF"/>
                </a:solidFill>
                <a:latin typeface="Tahoma" pitchFamily="34" charset="0"/>
                <a:ea typeface="Tahoma" pitchFamily="34" charset="0"/>
                <a:cs typeface="Tahoma" pitchFamily="34" charset="0"/>
              </a:rPr>
              <a:t>CITers</a:t>
            </a:r>
            <a:endParaRPr lang="en-US" sz="5400" b="1" dirty="0" smtClean="0">
              <a:solidFill>
                <a:srgbClr val="0000FF"/>
              </a:solidFill>
              <a:latin typeface="Tahoma" pitchFamily="34" charset="0"/>
              <a:ea typeface="Tahoma" pitchFamily="34" charset="0"/>
              <a:cs typeface="Tahoma" pitchFamily="34" charset="0"/>
            </a:endParaRPr>
          </a:p>
          <a:p>
            <a:pPr marL="0" indent="0" algn="ctr">
              <a:buNone/>
            </a:pPr>
            <a:r>
              <a:rPr lang="en-US" sz="4800" b="1" dirty="0" smtClean="0">
                <a:latin typeface="Tahoma" pitchFamily="34" charset="0"/>
                <a:ea typeface="Tahoma" pitchFamily="34" charset="0"/>
                <a:cs typeface="Tahoma" pitchFamily="34" charset="0"/>
              </a:rPr>
              <a:t>Create permanent pools of </a:t>
            </a:r>
            <a:r>
              <a:rPr lang="en-US" sz="4800" b="1" dirty="0" smtClean="0">
                <a:solidFill>
                  <a:srgbClr val="FF0000"/>
                </a:solidFill>
                <a:latin typeface="Tahoma" pitchFamily="34" charset="0"/>
                <a:ea typeface="Tahoma" pitchFamily="34" charset="0"/>
                <a:cs typeface="Tahoma" pitchFamily="34" charset="0"/>
              </a:rPr>
              <a:t>360 feedback</a:t>
            </a:r>
            <a:r>
              <a:rPr lang="en-US" sz="4800" b="1" dirty="0" smtClean="0">
                <a:latin typeface="Tahoma" pitchFamily="34" charset="0"/>
                <a:ea typeface="Tahoma" pitchFamily="34" charset="0"/>
                <a:cs typeface="Tahoma" pitchFamily="34" charset="0"/>
              </a:rPr>
              <a:t> from </a:t>
            </a:r>
            <a:r>
              <a:rPr lang="en-US" sz="4800" b="1" dirty="0" smtClean="0">
                <a:solidFill>
                  <a:srgbClr val="FF0000"/>
                </a:solidFill>
                <a:latin typeface="Tahoma" pitchFamily="34" charset="0"/>
                <a:ea typeface="Tahoma" pitchFamily="34" charset="0"/>
                <a:cs typeface="Tahoma" pitchFamily="34" charset="0"/>
              </a:rPr>
              <a:t>constituent</a:t>
            </a:r>
            <a:r>
              <a:rPr lang="en-US" sz="4800" b="1" dirty="0" smtClean="0">
                <a:latin typeface="Tahoma" pitchFamily="34" charset="0"/>
                <a:ea typeface="Tahoma" pitchFamily="34" charset="0"/>
                <a:cs typeface="Tahoma" pitchFamily="34" charset="0"/>
              </a:rPr>
              <a:t> groups: </a:t>
            </a:r>
            <a:endParaRPr lang="en-US" sz="4800" b="1" dirty="0">
              <a:latin typeface="Tahoma" pitchFamily="34" charset="0"/>
              <a:ea typeface="Tahoma" pitchFamily="34" charset="0"/>
              <a:cs typeface="Tahoma" pitchFamily="34" charset="0"/>
            </a:endParaRPr>
          </a:p>
          <a:p>
            <a:pPr marL="0" indent="0" algn="ctr">
              <a:buNone/>
            </a:pPr>
            <a:r>
              <a:rPr lang="en-US" sz="4800" b="1" dirty="0">
                <a:latin typeface="Tahoma" pitchFamily="34" charset="0"/>
                <a:ea typeface="Tahoma" pitchFamily="34" charset="0"/>
                <a:cs typeface="Tahoma" pitchFamily="34" charset="0"/>
              </a:rPr>
              <a:t>p</a:t>
            </a:r>
            <a:r>
              <a:rPr lang="en-US" sz="4800" b="1" dirty="0" smtClean="0">
                <a:latin typeface="Tahoma" pitchFamily="34" charset="0"/>
                <a:ea typeface="Tahoma" pitchFamily="34" charset="0"/>
                <a:cs typeface="Tahoma" pitchFamily="34" charset="0"/>
              </a:rPr>
              <a:t>roject teams; clients; org resource providers; local communities, etc. </a:t>
            </a:r>
            <a:endParaRPr lang="en-US" sz="4800" b="1" dirty="0">
              <a:latin typeface="Tahoma" pitchFamily="34" charset="0"/>
              <a:ea typeface="Tahoma" pitchFamily="34" charset="0"/>
              <a:cs typeface="Tahoma" pitchFamily="34" charset="0"/>
            </a:endParaRPr>
          </a:p>
          <a:p>
            <a:pPr marL="0" indent="0">
              <a:buNone/>
            </a:pPr>
            <a:endParaRPr lang="en-US" sz="4800" b="1" dirty="0">
              <a:latin typeface="Tahoma" pitchFamily="34" charset="0"/>
              <a:ea typeface="Tahoma" pitchFamily="34" charset="0"/>
              <a:cs typeface="Tahoma" pitchFamily="34" charset="0"/>
            </a:endParaRPr>
          </a:p>
          <a:p>
            <a:pPr marL="0" indent="0" algn="ctr">
              <a:buNone/>
            </a:pPr>
            <a:r>
              <a:rPr lang="en-US" sz="4800" b="1" dirty="0">
                <a:latin typeface="Tahoma" pitchFamily="34" charset="0"/>
                <a:ea typeface="Tahoma" pitchFamily="34" charset="0"/>
                <a:cs typeface="Tahoma" pitchFamily="34"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464" y="-479432"/>
            <a:ext cx="7131424" cy="2474258"/>
          </a:xfrm>
          <a:prstGeom prst="rect">
            <a:avLst/>
          </a:prstGeom>
        </p:spPr>
      </p:pic>
    </p:spTree>
    <p:extLst>
      <p:ext uri="{BB962C8B-B14F-4D97-AF65-F5344CB8AC3E}">
        <p14:creationId xmlns:p14="http://schemas.microsoft.com/office/powerpoint/2010/main" val="5763034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800" b="1" dirty="0" smtClean="0">
                <a:solidFill>
                  <a:srgbClr val="FF0000"/>
                </a:solidFill>
                <a:latin typeface="Tahoma" pitchFamily="34" charset="0"/>
                <a:ea typeface="Tahoma" pitchFamily="34" charset="0"/>
                <a:cs typeface="Tahoma" pitchFamily="34" charset="0"/>
              </a:rPr>
              <a:t>INNOVATION INVITATIONS</a:t>
            </a:r>
          </a:p>
          <a:p>
            <a:pPr>
              <a:buFont typeface="Wingdings" panose="05000000000000000000" pitchFamily="2" charset="2"/>
              <a:buChar char="q"/>
            </a:pPr>
            <a:r>
              <a:rPr lang="en-US" sz="4400" b="1" dirty="0" smtClean="0">
                <a:solidFill>
                  <a:srgbClr val="0000FF"/>
                </a:solidFill>
                <a:latin typeface="Tahoma" pitchFamily="34" charset="0"/>
                <a:ea typeface="Tahoma" pitchFamily="34" charset="0"/>
                <a:cs typeface="Tahoma" pitchFamily="34" charset="0"/>
              </a:rPr>
              <a:t>Empowering employees to manage themselves</a:t>
            </a:r>
          </a:p>
          <a:p>
            <a:pPr>
              <a:buFont typeface="Wingdings" panose="05000000000000000000" pitchFamily="2" charset="2"/>
              <a:buChar char="q"/>
            </a:pPr>
            <a:r>
              <a:rPr lang="en-US" sz="4400" b="1" dirty="0" err="1" smtClean="0">
                <a:solidFill>
                  <a:srgbClr val="660066"/>
                </a:solidFill>
                <a:latin typeface="Tahoma" pitchFamily="34" charset="0"/>
                <a:ea typeface="Tahoma" pitchFamily="34" charset="0"/>
                <a:cs typeface="Tahoma" pitchFamily="34" charset="0"/>
              </a:rPr>
              <a:t>Flexwork</a:t>
            </a:r>
            <a:r>
              <a:rPr lang="en-US" sz="4400" b="1" dirty="0" smtClean="0">
                <a:solidFill>
                  <a:srgbClr val="660066"/>
                </a:solidFill>
                <a:latin typeface="Tahoma" pitchFamily="34" charset="0"/>
                <a:ea typeface="Tahoma" pitchFamily="34" charset="0"/>
                <a:cs typeface="Tahoma" pitchFamily="34" charset="0"/>
              </a:rPr>
              <a:t> (time + locations) &amp; self-scheduling</a:t>
            </a:r>
          </a:p>
          <a:p>
            <a:pPr>
              <a:buFont typeface="Wingdings" panose="05000000000000000000" pitchFamily="2" charset="2"/>
              <a:buChar char="q"/>
            </a:pPr>
            <a:r>
              <a:rPr lang="en-US" sz="4400" b="1" dirty="0">
                <a:solidFill>
                  <a:srgbClr val="A50021"/>
                </a:solidFill>
                <a:latin typeface="Tahoma" pitchFamily="34" charset="0"/>
                <a:ea typeface="Tahoma" pitchFamily="34" charset="0"/>
                <a:cs typeface="Tahoma" pitchFamily="34" charset="0"/>
              </a:rPr>
              <a:t>C</a:t>
            </a:r>
            <a:r>
              <a:rPr lang="en-US" sz="4400" b="1" dirty="0" smtClean="0">
                <a:solidFill>
                  <a:srgbClr val="A50021"/>
                </a:solidFill>
                <a:latin typeface="Tahoma" pitchFamily="34" charset="0"/>
                <a:ea typeface="Tahoma" pitchFamily="34" charset="0"/>
                <a:cs typeface="Tahoma" pitchFamily="34" charset="0"/>
              </a:rPr>
              <a:t>ontributions descriptions replacing job descriptions</a:t>
            </a:r>
          </a:p>
          <a:p>
            <a:pPr>
              <a:buFont typeface="Wingdings" panose="05000000000000000000" pitchFamily="2" charset="2"/>
              <a:buChar char="q"/>
            </a:pPr>
            <a:r>
              <a:rPr lang="en-US" sz="4400" b="1" dirty="0">
                <a:solidFill>
                  <a:srgbClr val="009900"/>
                </a:solidFill>
                <a:latin typeface="Tahoma" pitchFamily="34" charset="0"/>
                <a:ea typeface="Tahoma" pitchFamily="34" charset="0"/>
                <a:cs typeface="Tahoma" pitchFamily="34" charset="0"/>
              </a:rPr>
              <a:t>Asking WHY more often than how</a:t>
            </a:r>
          </a:p>
          <a:p>
            <a:pPr>
              <a:buFont typeface="Wingdings" panose="05000000000000000000" pitchFamily="2" charset="2"/>
              <a:buChar char="q"/>
            </a:pPr>
            <a:endParaRPr lang="en-US" sz="4400" b="1" dirty="0" smtClean="0">
              <a:solidFill>
                <a:srgbClr val="00808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400" b="1" dirty="0" smtClean="0">
              <a:solidFill>
                <a:srgbClr val="9966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800" b="1" dirty="0" smtClean="0">
              <a:solidFill>
                <a:srgbClr val="7030A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800" b="1" dirty="0">
              <a:solidFill>
                <a:srgbClr val="7030A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3974884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4800" b="1" dirty="0" smtClean="0">
                <a:solidFill>
                  <a:srgbClr val="FF0000"/>
                </a:solidFill>
                <a:latin typeface="Tahoma" pitchFamily="34" charset="0"/>
                <a:ea typeface="Tahoma" pitchFamily="34" charset="0"/>
                <a:cs typeface="Tahoma" pitchFamily="34" charset="0"/>
              </a:rPr>
              <a:t>INNOVATION MINDSET</a:t>
            </a:r>
          </a:p>
          <a:p>
            <a:pPr>
              <a:buFont typeface="Wingdings" panose="05000000000000000000" pitchFamily="2" charset="2"/>
              <a:buChar char="q"/>
            </a:pPr>
            <a:r>
              <a:rPr lang="en-US" sz="5400" b="1" dirty="0" smtClean="0">
                <a:solidFill>
                  <a:srgbClr val="0000FF"/>
                </a:solidFill>
                <a:latin typeface="Tahoma" pitchFamily="34" charset="0"/>
                <a:ea typeface="Tahoma" pitchFamily="34" charset="0"/>
                <a:cs typeface="Tahoma" pitchFamily="34" charset="0"/>
              </a:rPr>
              <a:t>Be </a:t>
            </a:r>
            <a:r>
              <a:rPr lang="en-US" sz="6600" b="1" dirty="0" err="1" smtClean="0">
                <a:solidFill>
                  <a:srgbClr val="009900"/>
                </a:solidFill>
                <a:latin typeface="Tahoma" pitchFamily="34" charset="0"/>
                <a:ea typeface="Tahoma" pitchFamily="34" charset="0"/>
                <a:cs typeface="Tahoma" pitchFamily="34" charset="0"/>
              </a:rPr>
              <a:t>K</a:t>
            </a:r>
            <a:r>
              <a:rPr lang="en-US" sz="5400" b="1" dirty="0" err="1" smtClean="0">
                <a:solidFill>
                  <a:srgbClr val="0000FF"/>
                </a:solidFill>
                <a:latin typeface="Tahoma" pitchFamily="34" charset="0"/>
                <a:ea typeface="Tahoma" pitchFamily="34" charset="0"/>
                <a:cs typeface="Tahoma" pitchFamily="34" charset="0"/>
              </a:rPr>
              <a:t>onventional</a:t>
            </a:r>
            <a:r>
              <a:rPr lang="en-US" sz="5400" b="1" dirty="0" smtClean="0">
                <a:solidFill>
                  <a:srgbClr val="0000FF"/>
                </a:solidFill>
                <a:latin typeface="Tahoma" pitchFamily="34" charset="0"/>
                <a:ea typeface="Tahoma" pitchFamily="34" charset="0"/>
                <a:cs typeface="Tahoma" pitchFamily="34" charset="0"/>
              </a:rPr>
              <a:t> (overlook status quo</a:t>
            </a:r>
            <a:r>
              <a:rPr lang="en-US" sz="5400" b="1" dirty="0">
                <a:solidFill>
                  <a:srgbClr val="0000FF"/>
                </a:solidFill>
                <a:latin typeface="Tahoma" pitchFamily="34" charset="0"/>
                <a:ea typeface="Tahoma" pitchFamily="34" charset="0"/>
                <a:cs typeface="Tahoma" pitchFamily="34" charset="0"/>
              </a:rPr>
              <a:t> </a:t>
            </a:r>
            <a:r>
              <a:rPr lang="en-US" sz="5400" b="1" dirty="0" smtClean="0">
                <a:solidFill>
                  <a:srgbClr val="0000FF"/>
                </a:solidFill>
                <a:latin typeface="Tahoma" pitchFamily="34" charset="0"/>
                <a:ea typeface="Tahoma" pitchFamily="34" charset="0"/>
                <a:cs typeface="Tahoma" pitchFamily="34" charset="0"/>
              </a:rPr>
              <a:t>silly rules) not conventional</a:t>
            </a:r>
          </a:p>
          <a:p>
            <a:pPr>
              <a:buFont typeface="Wingdings" panose="05000000000000000000" pitchFamily="2" charset="2"/>
              <a:buChar char="q"/>
            </a:pPr>
            <a:r>
              <a:rPr lang="en-US" sz="5400" b="1" dirty="0" smtClean="0">
                <a:solidFill>
                  <a:srgbClr val="FFC000"/>
                </a:solidFill>
                <a:latin typeface="Tahoma" pitchFamily="34" charset="0"/>
                <a:ea typeface="Tahoma" pitchFamily="34" charset="0"/>
                <a:cs typeface="Tahoma" pitchFamily="34" charset="0"/>
              </a:rPr>
              <a:t>Break precedents &amp; create new ones</a:t>
            </a:r>
          </a:p>
          <a:p>
            <a:pPr>
              <a:buFont typeface="Wingdings" panose="05000000000000000000" pitchFamily="2" charset="2"/>
              <a:buChar char="q"/>
            </a:pPr>
            <a:r>
              <a:rPr lang="en-US" sz="5400" b="1" dirty="0" smtClean="0">
                <a:solidFill>
                  <a:srgbClr val="A50021"/>
                </a:solidFill>
                <a:latin typeface="Tahoma" pitchFamily="34" charset="0"/>
                <a:ea typeface="Tahoma" pitchFamily="34" charset="0"/>
                <a:cs typeface="Tahoma" pitchFamily="34" charset="0"/>
              </a:rPr>
              <a:t>Avoid </a:t>
            </a:r>
            <a:r>
              <a:rPr lang="en-US" sz="5400" b="1" dirty="0" err="1" smtClean="0">
                <a:solidFill>
                  <a:srgbClr val="A50021"/>
                </a:solidFill>
                <a:latin typeface="Tahoma" pitchFamily="34" charset="0"/>
                <a:ea typeface="Tahoma" pitchFamily="34" charset="0"/>
                <a:cs typeface="Tahoma" pitchFamily="34" charset="0"/>
              </a:rPr>
              <a:t>IVE</a:t>
            </a:r>
            <a:r>
              <a:rPr lang="en-US" sz="5400" b="1" dirty="0" smtClean="0">
                <a:solidFill>
                  <a:srgbClr val="A50021"/>
                </a:solidFill>
                <a:latin typeface="Tahoma" pitchFamily="34" charset="0"/>
                <a:ea typeface="Tahoma" pitchFamily="34" charset="0"/>
                <a:cs typeface="Tahoma" pitchFamily="34" charset="0"/>
              </a:rPr>
              <a:t> work</a:t>
            </a:r>
          </a:p>
          <a:p>
            <a:pPr>
              <a:buFont typeface="Wingdings" panose="05000000000000000000" pitchFamily="2" charset="2"/>
              <a:buChar char="q"/>
            </a:pPr>
            <a:r>
              <a:rPr lang="en-US" sz="5400" b="1" dirty="0" smtClean="0">
                <a:solidFill>
                  <a:srgbClr val="009900"/>
                </a:solidFill>
                <a:latin typeface="Tahoma" pitchFamily="34" charset="0"/>
                <a:ea typeface="Tahoma" pitchFamily="34" charset="0"/>
                <a:cs typeface="Tahoma" pitchFamily="34" charset="0"/>
              </a:rPr>
              <a:t>Regularly listen to clients</a:t>
            </a:r>
            <a:endParaRPr lang="en-US" sz="5400" b="1" dirty="0">
              <a:solidFill>
                <a:srgbClr val="0099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400" b="1" dirty="0" smtClean="0">
              <a:solidFill>
                <a:srgbClr val="00808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400" b="1" dirty="0" smtClean="0">
              <a:solidFill>
                <a:srgbClr val="99660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800" b="1" dirty="0" smtClean="0">
              <a:solidFill>
                <a:srgbClr val="7030A0"/>
              </a:solidFill>
              <a:latin typeface="Tahoma" pitchFamily="34" charset="0"/>
              <a:ea typeface="Tahoma" pitchFamily="34" charset="0"/>
              <a:cs typeface="Tahoma" pitchFamily="34" charset="0"/>
            </a:endParaRPr>
          </a:p>
          <a:p>
            <a:pPr>
              <a:buFont typeface="Wingdings" panose="05000000000000000000" pitchFamily="2" charset="2"/>
              <a:buChar char="q"/>
            </a:pPr>
            <a:endParaRPr lang="en-US" sz="4800" b="1" dirty="0">
              <a:solidFill>
                <a:srgbClr val="7030A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63446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11500" b="1" dirty="0" smtClean="0">
                <a:latin typeface="Tahoma" panose="020B0604030504040204" pitchFamily="34" charset="0"/>
                <a:ea typeface="Tahoma" panose="020B0604030504040204" pitchFamily="34" charset="0"/>
                <a:cs typeface="Tahoma" panose="020B0604030504040204" pitchFamily="34" charset="0"/>
              </a:rPr>
              <a:t>#11 </a:t>
            </a:r>
            <a:r>
              <a:rPr lang="en-US" sz="11500" b="1" dirty="0">
                <a:latin typeface="Tahoma" panose="020B0604030504040204" pitchFamily="34" charset="0"/>
                <a:ea typeface="Tahoma" panose="020B0604030504040204" pitchFamily="34" charset="0"/>
                <a:cs typeface="Tahoma" panose="020B0604030504040204" pitchFamily="34" charset="0"/>
              </a:rPr>
              <a:t>CREATING </a:t>
            </a:r>
            <a:r>
              <a:rPr lang="en-US" sz="11500" b="1" dirty="0" smtClean="0">
                <a:latin typeface="Tahoma" panose="020B0604030504040204" pitchFamily="34" charset="0"/>
                <a:ea typeface="Tahoma" panose="020B0604030504040204" pitchFamily="34" charset="0"/>
                <a:cs typeface="Tahoma" panose="020B0604030504040204" pitchFamily="34" charset="0"/>
              </a:rPr>
              <a:t>YOUR OWN JOB</a:t>
            </a:r>
            <a:endParaRPr lang="en-US" sz="115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493333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1935326" cy="6858000"/>
          </a:xfrm>
        </p:spPr>
        <p:txBody>
          <a:bodyPr>
            <a:normAutofit/>
          </a:bodyPr>
          <a:lstStyle/>
          <a:p>
            <a:r>
              <a:rPr lang="en-US" sz="7200" b="1" dirty="0" smtClean="0">
                <a:latin typeface="Tahoma" panose="020B0604030504040204" pitchFamily="34" charset="0"/>
                <a:ea typeface="Tahoma" panose="020B0604030504040204" pitchFamily="34" charset="0"/>
                <a:cs typeface="Tahoma" panose="020B0604030504040204" pitchFamily="34" charset="0"/>
              </a:rPr>
              <a:t>It’s </a:t>
            </a:r>
            <a:r>
              <a:rPr lang="en-US" sz="7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your</a:t>
            </a:r>
            <a:r>
              <a:rPr lang="en-US" sz="7200" b="1" dirty="0" smtClean="0">
                <a:latin typeface="Tahoma" panose="020B0604030504040204" pitchFamily="34" charset="0"/>
                <a:ea typeface="Tahoma" panose="020B0604030504040204" pitchFamily="34" charset="0"/>
                <a:cs typeface="Tahoma" panose="020B0604030504040204" pitchFamily="34" charset="0"/>
              </a:rPr>
              <a:t> career, it’s </a:t>
            </a:r>
            <a:r>
              <a:rPr lang="en-US" sz="7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your</a:t>
            </a:r>
            <a:r>
              <a:rPr lang="en-US" sz="7200" b="1" dirty="0" smtClean="0">
                <a:latin typeface="Tahoma" panose="020B0604030504040204" pitchFamily="34" charset="0"/>
                <a:ea typeface="Tahoma" panose="020B0604030504040204" pitchFamily="34" charset="0"/>
                <a:cs typeface="Tahoma" panose="020B0604030504040204" pitchFamily="34" charset="0"/>
              </a:rPr>
              <a:t> life, so manage them </a:t>
            </a:r>
            <a:r>
              <a:rPr lang="en-US" sz="7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your</a:t>
            </a:r>
            <a:r>
              <a:rPr lang="en-US" sz="7200" b="1" dirty="0" smtClean="0">
                <a:latin typeface="Tahoma" panose="020B0604030504040204" pitchFamily="34" charset="0"/>
                <a:ea typeface="Tahoma" panose="020B0604030504040204" pitchFamily="34" charset="0"/>
                <a:cs typeface="Tahoma" panose="020B0604030504040204" pitchFamily="34" charset="0"/>
              </a:rPr>
              <a:t>self</a:t>
            </a:r>
            <a:endParaRPr lang="en-US" sz="6600" b="1" dirty="0">
              <a:latin typeface="Tahoma" panose="020B0604030504040204" pitchFamily="34" charset="0"/>
              <a:ea typeface="Tahoma" panose="020B0604030504040204" pitchFamily="34" charset="0"/>
              <a:cs typeface="Tahoma" panose="020B0604030504040204" pitchFamily="34" charset="0"/>
            </a:endParaRPr>
          </a:p>
          <a:p>
            <a:endPar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637" y="3692122"/>
            <a:ext cx="8114608" cy="2358646"/>
          </a:xfrm>
          <a:prstGeom prst="rect">
            <a:avLst/>
          </a:prstGeom>
        </p:spPr>
      </p:pic>
    </p:spTree>
    <p:extLst>
      <p:ext uri="{BB962C8B-B14F-4D97-AF65-F5344CB8AC3E}">
        <p14:creationId xmlns:p14="http://schemas.microsoft.com/office/powerpoint/2010/main" val="42032561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p:cNvSpPr>
            <a:spLocks noGrp="1"/>
          </p:cNvSpPr>
          <p:nvPr>
            <p:ph type="subTitle" idx="4294967295"/>
          </p:nvPr>
        </p:nvSpPr>
        <p:spPr>
          <a:xfrm>
            <a:off x="0" y="215152"/>
            <a:ext cx="12192000" cy="6642847"/>
          </a:xfrm>
        </p:spPr>
        <p:txBody>
          <a:bodyPr>
            <a:normAutofit fontScale="92500"/>
          </a:bodyPr>
          <a:lstStyle/>
          <a:p>
            <a:pPr>
              <a:lnSpc>
                <a:spcPct val="90000"/>
              </a:lnSpc>
              <a:buFont typeface="Wingdings" panose="05000000000000000000" pitchFamily="2" charset="2"/>
              <a:buChar char="q"/>
            </a:pPr>
            <a:r>
              <a:rPr lang="en-US" altLang="en-US" sz="5300" b="1" dirty="0">
                <a:latin typeface="Tahoma" pitchFamily="34" charset="0"/>
                <a:cs typeface="Tahoma" pitchFamily="34" charset="0"/>
              </a:rPr>
              <a:t>Don’t depend on your employer to </a:t>
            </a:r>
            <a:r>
              <a:rPr lang="en-US" altLang="en-US" sz="5300" b="1" dirty="0" smtClean="0">
                <a:latin typeface="Tahoma" pitchFamily="34" charset="0"/>
                <a:cs typeface="Tahoma" pitchFamily="34" charset="0"/>
              </a:rPr>
              <a:t>run your career unless you’re a “</a:t>
            </a:r>
            <a:r>
              <a:rPr lang="en-US" altLang="en-US" sz="5300" b="1" dirty="0" smtClean="0">
                <a:solidFill>
                  <a:srgbClr val="FF0000"/>
                </a:solidFill>
                <a:latin typeface="Tahoma" pitchFamily="34" charset="0"/>
                <a:cs typeface="Tahoma" pitchFamily="34" charset="0"/>
              </a:rPr>
              <a:t>golden boy</a:t>
            </a:r>
            <a:r>
              <a:rPr lang="en-US" altLang="en-US" sz="5300" b="1" dirty="0" smtClean="0">
                <a:latin typeface="Tahoma" pitchFamily="34" charset="0"/>
                <a:cs typeface="Tahoma" pitchFamily="34" charset="0"/>
              </a:rPr>
              <a:t>.”</a:t>
            </a:r>
            <a:endParaRPr lang="en-US" altLang="en-US" sz="5300" b="1" dirty="0" smtClean="0">
              <a:solidFill>
                <a:srgbClr val="FF0000"/>
              </a:solidFill>
              <a:latin typeface="Tahoma" pitchFamily="34" charset="0"/>
              <a:cs typeface="Tahoma" pitchFamily="34" charset="0"/>
            </a:endParaRPr>
          </a:p>
          <a:p>
            <a:pPr>
              <a:lnSpc>
                <a:spcPct val="90000"/>
              </a:lnSpc>
              <a:buFont typeface="Wingdings" panose="05000000000000000000" pitchFamily="2" charset="2"/>
              <a:buChar char="q"/>
            </a:pPr>
            <a:r>
              <a:rPr lang="en-US" altLang="en-US" sz="5300" b="1" dirty="0" smtClean="0">
                <a:latin typeface="Tahoma" pitchFamily="34" charset="0"/>
                <a:cs typeface="Tahoma" pitchFamily="34" charset="0"/>
              </a:rPr>
              <a:t>Know </a:t>
            </a:r>
            <a:r>
              <a:rPr lang="en-US" altLang="en-US" sz="5300" b="1" dirty="0">
                <a:latin typeface="Tahoma" pitchFamily="34" charset="0"/>
                <a:cs typeface="Tahoma" pitchFamily="34" charset="0"/>
              </a:rPr>
              <a:t>where your org </a:t>
            </a:r>
            <a:r>
              <a:rPr lang="en-US" altLang="en-US" sz="5300" b="1" dirty="0">
                <a:solidFill>
                  <a:srgbClr val="FF0000"/>
                </a:solidFill>
                <a:latin typeface="Tahoma" pitchFamily="34" charset="0"/>
                <a:cs typeface="Tahoma" pitchFamily="34" charset="0"/>
              </a:rPr>
              <a:t>needs help </a:t>
            </a:r>
            <a:r>
              <a:rPr lang="en-US" altLang="en-US" sz="5300" b="1" dirty="0" smtClean="0">
                <a:latin typeface="Tahoma" pitchFamily="34" charset="0"/>
                <a:cs typeface="Tahoma" pitchFamily="34" charset="0"/>
              </a:rPr>
              <a:t>&amp; pinpoint what you can contribute. </a:t>
            </a:r>
            <a:endParaRPr lang="en-US" altLang="en-US" sz="5300" b="1" dirty="0">
              <a:latin typeface="Tahoma" pitchFamily="34" charset="0"/>
              <a:cs typeface="Tahoma" pitchFamily="34" charset="0"/>
            </a:endParaRPr>
          </a:p>
          <a:p>
            <a:pPr>
              <a:lnSpc>
                <a:spcPct val="90000"/>
              </a:lnSpc>
              <a:buFont typeface="Wingdings" panose="05000000000000000000" pitchFamily="2" charset="2"/>
              <a:buChar char="q"/>
            </a:pPr>
            <a:r>
              <a:rPr lang="en-US" altLang="en-US" sz="5300" b="1" dirty="0" smtClean="0">
                <a:latin typeface="Tahoma" pitchFamily="34" charset="0"/>
                <a:cs typeface="Tahoma" pitchFamily="34" charset="0"/>
              </a:rPr>
              <a:t>Increase pro visibility by networking </a:t>
            </a:r>
            <a:r>
              <a:rPr lang="en-US" altLang="en-US" sz="5300" b="1" dirty="0">
                <a:latin typeface="Tahoma" pitchFamily="34" charset="0"/>
                <a:cs typeface="Tahoma" pitchFamily="34" charset="0"/>
              </a:rPr>
              <a:t>where success is </a:t>
            </a:r>
            <a:r>
              <a:rPr lang="en-US" altLang="en-US" sz="5300" b="1" dirty="0">
                <a:solidFill>
                  <a:srgbClr val="FF0000"/>
                </a:solidFill>
                <a:latin typeface="Tahoma" pitchFamily="34" charset="0"/>
                <a:cs typeface="Tahoma" pitchFamily="34" charset="0"/>
              </a:rPr>
              <a:t>already</a:t>
            </a:r>
            <a:r>
              <a:rPr lang="en-US" altLang="en-US" sz="5300" b="1" dirty="0">
                <a:latin typeface="Tahoma" pitchFamily="34" charset="0"/>
                <a:cs typeface="Tahoma" pitchFamily="34" charset="0"/>
              </a:rPr>
              <a:t> </a:t>
            </a:r>
            <a:r>
              <a:rPr lang="en-US" altLang="en-US" sz="5300" b="1" dirty="0" smtClean="0">
                <a:latin typeface="Tahoma" pitchFamily="34" charset="0"/>
                <a:cs typeface="Tahoma" pitchFamily="34" charset="0"/>
              </a:rPr>
              <a:t>happening in org </a:t>
            </a:r>
            <a:r>
              <a:rPr lang="en-US" altLang="en-US" sz="5300" b="1" dirty="0" err="1" smtClean="0">
                <a:latin typeface="Tahoma" pitchFamily="34" charset="0"/>
                <a:cs typeface="Tahoma" pitchFamily="34" charset="0"/>
              </a:rPr>
              <a:t>triPs</a:t>
            </a:r>
            <a:r>
              <a:rPr lang="en-US" altLang="en-US" sz="5300" b="1" dirty="0" smtClean="0">
                <a:latin typeface="Tahoma" pitchFamily="34" charset="0"/>
                <a:cs typeface="Tahoma" pitchFamily="34" charset="0"/>
              </a:rPr>
              <a:t> (People, Products, </a:t>
            </a:r>
            <a:r>
              <a:rPr lang="en-US" altLang="en-US" sz="5300" b="1" dirty="0">
                <a:latin typeface="Tahoma" pitchFamily="34" charset="0"/>
                <a:cs typeface="Tahoma" pitchFamily="34" charset="0"/>
              </a:rPr>
              <a:t>P</a:t>
            </a:r>
            <a:r>
              <a:rPr lang="en-US" altLang="en-US" sz="5300" b="1" dirty="0" smtClean="0">
                <a:latin typeface="Tahoma" pitchFamily="34" charset="0"/>
                <a:cs typeface="Tahoma" pitchFamily="34" charset="0"/>
              </a:rPr>
              <a:t>rocesses). </a:t>
            </a:r>
            <a:endParaRPr lang="en-US" altLang="en-US" sz="5300" b="1" dirty="0">
              <a:latin typeface="Tahoma" pitchFamily="34" charset="0"/>
              <a:cs typeface="Tahoma" pitchFamily="34" charset="0"/>
            </a:endParaRPr>
          </a:p>
          <a:p>
            <a:pPr marL="0" indent="0">
              <a:buNone/>
            </a:pPr>
            <a:endParaRPr lang="en-US" altLang="en-US" sz="6000" b="1" dirty="0">
              <a:solidFill>
                <a:srgbClr val="A50021"/>
              </a:solidFill>
              <a:latin typeface="Tahoma" pitchFamily="34" charset="0"/>
              <a:cs typeface="Tahoma" pitchFamily="34" charset="0"/>
            </a:endParaRPr>
          </a:p>
          <a:p>
            <a:pPr marL="0" indent="0">
              <a:buNone/>
            </a:pPr>
            <a:endParaRPr lang="en-US" altLang="en-US" sz="6000" b="1" dirty="0">
              <a:solidFill>
                <a:srgbClr val="A50021"/>
              </a:solidFill>
              <a:latin typeface="Tahoma" pitchFamily="34" charset="0"/>
              <a:cs typeface="Tahoma" pitchFamily="34" charset="0"/>
            </a:endParaRPr>
          </a:p>
          <a:p>
            <a:pPr marL="0" indent="0">
              <a:buNone/>
            </a:pPr>
            <a:endParaRPr lang="en-US" altLang="en-US" sz="6000" b="1" dirty="0">
              <a:solidFill>
                <a:srgbClr val="A50021"/>
              </a:solidFill>
              <a:latin typeface="Tahoma" pitchFamily="34" charset="0"/>
              <a:cs typeface="Tahoma" pitchFamily="34" charset="0"/>
            </a:endParaRPr>
          </a:p>
        </p:txBody>
      </p:sp>
      <p:sp>
        <p:nvSpPr>
          <p:cNvPr id="2" name="Right Arrow 1"/>
          <p:cNvSpPr/>
          <p:nvPr/>
        </p:nvSpPr>
        <p:spPr>
          <a:xfrm>
            <a:off x="10154653" y="620997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6335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p:cNvSpPr>
            <a:spLocks noGrp="1"/>
          </p:cNvSpPr>
          <p:nvPr>
            <p:ph type="subTitle" idx="4294967295"/>
          </p:nvPr>
        </p:nvSpPr>
        <p:spPr>
          <a:xfrm>
            <a:off x="0" y="220716"/>
            <a:ext cx="12192000" cy="6637283"/>
          </a:xfrm>
        </p:spPr>
        <p:txBody>
          <a:bodyPr>
            <a:normAutofit fontScale="92500" lnSpcReduction="20000"/>
          </a:bodyPr>
          <a:lstStyle/>
          <a:p>
            <a:pPr>
              <a:buFont typeface="Wingdings" panose="05000000000000000000" pitchFamily="2" charset="2"/>
              <a:buChar char="q"/>
            </a:pPr>
            <a:r>
              <a:rPr lang="en-US" altLang="en-US" sz="5100" b="1" dirty="0" smtClean="0">
                <a:solidFill>
                  <a:srgbClr val="FF0000"/>
                </a:solidFill>
                <a:latin typeface="Tahoma" pitchFamily="34" charset="0"/>
                <a:cs typeface="Tahoma" pitchFamily="34" charset="0"/>
              </a:rPr>
              <a:t>Job-stretching</a:t>
            </a:r>
            <a:r>
              <a:rPr lang="en-US" altLang="en-US" sz="5100" b="1" dirty="0" smtClean="0">
                <a:latin typeface="Tahoma" pitchFamily="34" charset="0"/>
                <a:cs typeface="Tahoma" pitchFamily="34" charset="0"/>
              </a:rPr>
              <a:t>: </a:t>
            </a:r>
            <a:r>
              <a:rPr lang="en-US" altLang="en-US" sz="5100" b="1" dirty="0">
                <a:latin typeface="Tahoma" pitchFamily="34" charset="0"/>
                <a:cs typeface="Tahoma" pitchFamily="34" charset="0"/>
              </a:rPr>
              <a:t>Look inside &amp; outside the org </a:t>
            </a:r>
            <a:r>
              <a:rPr lang="en-US" altLang="en-US" sz="5100" b="1" dirty="0" smtClean="0">
                <a:latin typeface="Tahoma" pitchFamily="34" charset="0"/>
                <a:cs typeface="Tahoma" pitchFamily="34" charset="0"/>
              </a:rPr>
              <a:t>for new ways to serve new clients you recruited yourself.</a:t>
            </a:r>
            <a:endParaRPr lang="en-US" altLang="en-US" sz="5100" b="1" dirty="0">
              <a:latin typeface="Tahoma" pitchFamily="34" charset="0"/>
              <a:cs typeface="Tahoma" pitchFamily="34" charset="0"/>
            </a:endParaRPr>
          </a:p>
          <a:p>
            <a:pPr>
              <a:lnSpc>
                <a:spcPct val="90000"/>
              </a:lnSpc>
              <a:buFont typeface="Wingdings" panose="05000000000000000000" pitchFamily="2" charset="2"/>
              <a:buChar char="q"/>
            </a:pPr>
            <a:r>
              <a:rPr lang="en-US" altLang="en-US" sz="5100" b="1" dirty="0">
                <a:latin typeface="Tahoma" pitchFamily="34" charset="0"/>
                <a:cs typeface="Tahoma" pitchFamily="34" charset="0"/>
              </a:rPr>
              <a:t>Look for opportunities to be a company-wide </a:t>
            </a:r>
            <a:r>
              <a:rPr lang="en-US" altLang="en-US" sz="5100" b="1" dirty="0">
                <a:solidFill>
                  <a:srgbClr val="FF0000"/>
                </a:solidFill>
                <a:latin typeface="Tahoma" pitchFamily="34" charset="0"/>
                <a:cs typeface="Tahoma" pitchFamily="34" charset="0"/>
              </a:rPr>
              <a:t>consultant </a:t>
            </a:r>
            <a:r>
              <a:rPr lang="en-US" altLang="en-US" sz="5100" b="1" dirty="0">
                <a:latin typeface="Tahoma" pitchFamily="34" charset="0"/>
                <a:cs typeface="Tahoma" pitchFamily="34" charset="0"/>
              </a:rPr>
              <a:t>in technical skills coveted by upper level managers. </a:t>
            </a:r>
            <a:endParaRPr lang="en-US" altLang="en-US" sz="5100" b="1" dirty="0" smtClean="0">
              <a:latin typeface="Tahoma" pitchFamily="34" charset="0"/>
              <a:cs typeface="Tahoma" pitchFamily="34" charset="0"/>
            </a:endParaRPr>
          </a:p>
          <a:p>
            <a:pPr>
              <a:buFont typeface="Wingdings" panose="05000000000000000000" pitchFamily="2" charset="2"/>
              <a:buChar char="q"/>
            </a:pPr>
            <a:r>
              <a:rPr lang="en-US" sz="5100" b="1" dirty="0" smtClean="0">
                <a:latin typeface="Tahoma" pitchFamily="34" charset="0"/>
                <a:ea typeface="Tahoma" pitchFamily="34" charset="0"/>
                <a:cs typeface="Tahoma" pitchFamily="34" charset="0"/>
              </a:rPr>
              <a:t>Find ways to build </a:t>
            </a:r>
            <a:r>
              <a:rPr lang="en-US" sz="5100" b="1" dirty="0" smtClean="0">
                <a:solidFill>
                  <a:srgbClr val="FF0000"/>
                </a:solidFill>
                <a:latin typeface="Tahoma" pitchFamily="34" charset="0"/>
                <a:ea typeface="Tahoma" pitchFamily="34" charset="0"/>
                <a:cs typeface="Tahoma" pitchFamily="34" charset="0"/>
              </a:rPr>
              <a:t>“concentricity” </a:t>
            </a:r>
            <a:r>
              <a:rPr lang="en-US" sz="5100" b="1" dirty="0" smtClean="0">
                <a:latin typeface="Tahoma" pitchFamily="34" charset="0"/>
                <a:ea typeface="Tahoma" pitchFamily="34" charset="0"/>
                <a:cs typeface="Tahoma" pitchFamily="34" charset="0"/>
              </a:rPr>
              <a:t>(interdependent working relationships) within pros in org projects that could use your pro expertise. </a:t>
            </a:r>
            <a:endParaRPr lang="en-US" sz="5100" b="1" dirty="0">
              <a:latin typeface="Tahoma" pitchFamily="34" charset="0"/>
              <a:ea typeface="Tahoma" pitchFamily="34" charset="0"/>
              <a:cs typeface="Tahoma" pitchFamily="34" charset="0"/>
            </a:endParaRPr>
          </a:p>
          <a:p>
            <a:pPr>
              <a:lnSpc>
                <a:spcPct val="90000"/>
              </a:lnSpc>
              <a:buFont typeface="Wingdings" panose="05000000000000000000" pitchFamily="2" charset="2"/>
              <a:buChar char="q"/>
            </a:pPr>
            <a:endParaRPr lang="en-US" altLang="en-US" sz="4400" b="1" dirty="0">
              <a:latin typeface="Tahoma" pitchFamily="34" charset="0"/>
              <a:cs typeface="Tahoma" pitchFamily="34" charset="0"/>
            </a:endParaRPr>
          </a:p>
          <a:p>
            <a:pPr marL="0" indent="0">
              <a:buNone/>
            </a:pPr>
            <a:endParaRPr lang="en-US" altLang="en-US" sz="6000" b="1" dirty="0">
              <a:solidFill>
                <a:srgbClr val="A50021"/>
              </a:solidFill>
              <a:latin typeface="Tahoma" pitchFamily="34" charset="0"/>
              <a:cs typeface="Tahoma" pitchFamily="34" charset="0"/>
            </a:endParaRPr>
          </a:p>
          <a:p>
            <a:pPr marL="0" indent="0">
              <a:buNone/>
            </a:pPr>
            <a:endParaRPr lang="en-US" altLang="en-US" sz="6000" b="1" dirty="0">
              <a:solidFill>
                <a:srgbClr val="A50021"/>
              </a:solidFill>
              <a:latin typeface="Tahoma" pitchFamily="34" charset="0"/>
              <a:cs typeface="Tahoma" pitchFamily="34" charset="0"/>
            </a:endParaRPr>
          </a:p>
          <a:p>
            <a:pPr marL="0" indent="0">
              <a:buNone/>
            </a:pPr>
            <a:endParaRPr lang="en-US" altLang="en-US" sz="6000" b="1" dirty="0">
              <a:solidFill>
                <a:srgbClr val="A50021"/>
              </a:solidFill>
              <a:latin typeface="Tahoma" pitchFamily="34" charset="0"/>
              <a:cs typeface="Tahoma" pitchFamily="34" charset="0"/>
            </a:endParaRPr>
          </a:p>
        </p:txBody>
      </p:sp>
    </p:spTree>
    <p:extLst>
      <p:ext uri="{BB962C8B-B14F-4D97-AF65-F5344CB8AC3E}">
        <p14:creationId xmlns:p14="http://schemas.microsoft.com/office/powerpoint/2010/main" val="41381513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09874"/>
          </a:xfrm>
          <a:solidFill>
            <a:srgbClr val="FF0000"/>
          </a:solidFill>
        </p:spPr>
        <p:txBody>
          <a:bodyPr>
            <a:normAutofit/>
          </a:bodyPr>
          <a:lstStyle/>
          <a:p>
            <a:pPr marL="0" indent="0" algn="ctr">
              <a:buNone/>
            </a:pPr>
            <a:r>
              <a:rPr lang="en-US" sz="13800" b="1" dirty="0" smtClean="0">
                <a:latin typeface="Tahoma" panose="020B0604030504040204" pitchFamily="34" charset="0"/>
                <a:ea typeface="Tahoma" panose="020B0604030504040204" pitchFamily="34" charset="0"/>
                <a:cs typeface="Tahoma" panose="020B0604030504040204" pitchFamily="34" charset="0"/>
              </a:rPr>
              <a:t>#12 </a:t>
            </a:r>
            <a:r>
              <a:rPr lang="en-US" sz="13800" b="1" dirty="0">
                <a:latin typeface="Tahoma" panose="020B0604030504040204" pitchFamily="34" charset="0"/>
                <a:ea typeface="Tahoma" panose="020B0604030504040204" pitchFamily="34" charset="0"/>
                <a:cs typeface="Tahoma" panose="020B0604030504040204" pitchFamily="34" charset="0"/>
              </a:rPr>
              <a:t>CULTURE</a:t>
            </a:r>
            <a:r>
              <a:rPr lang="en-US" sz="13800" b="1" dirty="0" smtClean="0">
                <a:latin typeface="Tahoma" panose="020B0604030504040204" pitchFamily="34" charset="0"/>
                <a:ea typeface="Tahoma" panose="020B0604030504040204" pitchFamily="34" charset="0"/>
                <a:cs typeface="Tahoma" panose="020B0604030504040204" pitchFamily="34" charset="0"/>
              </a:rPr>
              <a:t>,</a:t>
            </a:r>
          </a:p>
          <a:p>
            <a:pPr marL="0" indent="0" algn="ctr">
              <a:buNone/>
            </a:pPr>
            <a:r>
              <a:rPr lang="en-US" sz="13800" b="1" dirty="0">
                <a:latin typeface="Tahoma" panose="020B0604030504040204" pitchFamily="34" charset="0"/>
                <a:ea typeface="Tahoma" panose="020B0604030504040204" pitchFamily="34" charset="0"/>
                <a:cs typeface="Tahoma" panose="020B0604030504040204" pitchFamily="34" charset="0"/>
              </a:rPr>
              <a:t>ORG</a:t>
            </a:r>
          </a:p>
        </p:txBody>
      </p:sp>
    </p:spTree>
    <p:extLst>
      <p:ext uri="{BB962C8B-B14F-4D97-AF65-F5344CB8AC3E}">
        <p14:creationId xmlns:p14="http://schemas.microsoft.com/office/powerpoint/2010/main" val="25456021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pPr algn="l"/>
            <a:r>
              <a:rPr lang="en-US" sz="6600" b="1" dirty="0" smtClean="0">
                <a:latin typeface="Tahoma" panose="020B0604030504040204" pitchFamily="34" charset="0"/>
                <a:ea typeface="Tahoma" panose="020B0604030504040204" pitchFamily="34" charset="0"/>
                <a:cs typeface="Tahoma" panose="020B0604030504040204" pitchFamily="34" charset="0"/>
              </a:rPr>
              <a:t>The org’s </a:t>
            </a:r>
          </a:p>
          <a:p>
            <a:pPr algn="l"/>
            <a:r>
              <a:rPr lang="en-US" sz="6600" b="1" dirty="0" smtClean="0">
                <a:latin typeface="Tahoma" panose="020B0604030504040204" pitchFamily="34" charset="0"/>
                <a:ea typeface="Tahoma" panose="020B0604030504040204" pitchFamily="34" charset="0"/>
                <a:cs typeface="Tahoma" panose="020B0604030504040204" pitchFamily="34" charset="0"/>
              </a:rPr>
              <a:t>unique </a:t>
            </a:r>
          </a:p>
          <a:p>
            <a:pPr algn="l"/>
            <a:r>
              <a:rPr lang="en-US" sz="6600" b="1" dirty="0">
                <a:solidFill>
                  <a:srgbClr val="FF0000"/>
                </a:solidFill>
                <a:latin typeface="Tahoma" panose="020B0604030504040204" pitchFamily="34" charset="0"/>
                <a:ea typeface="Tahoma" panose="020B0604030504040204" pitchFamily="34" charset="0"/>
                <a:cs typeface="Tahoma" panose="020B0604030504040204" pitchFamily="34" charset="0"/>
              </a:rPr>
              <a:t>p</a:t>
            </a:r>
            <a:r>
              <a:rPr lang="en-US" sz="6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ersonality</a:t>
            </a:r>
          </a:p>
          <a:p>
            <a:pPr algn="l"/>
            <a:r>
              <a:rPr lang="en-US" sz="6600" b="1" dirty="0" smtClean="0">
                <a:latin typeface="Tahoma" panose="020B0604030504040204" pitchFamily="34" charset="0"/>
                <a:ea typeface="Tahoma" panose="020B0604030504040204" pitchFamily="34" charset="0"/>
                <a:cs typeface="Tahoma" panose="020B0604030504040204" pitchFamily="34" charset="0"/>
              </a:rPr>
              <a:t>(what it’s </a:t>
            </a:r>
          </a:p>
          <a:p>
            <a:pPr algn="l"/>
            <a:r>
              <a:rPr lang="en-US" sz="6600" b="1" dirty="0" smtClean="0">
                <a:latin typeface="Tahoma" panose="020B0604030504040204" pitchFamily="34" charset="0"/>
                <a:ea typeface="Tahoma" panose="020B0604030504040204" pitchFamily="34" charset="0"/>
                <a:cs typeface="Tahoma" panose="020B0604030504040204" pitchFamily="34" charset="0"/>
              </a:rPr>
              <a:t>like to work there)</a:t>
            </a:r>
          </a:p>
          <a:p>
            <a:endParaRPr lang="en-US" sz="8000"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endParaRPr lang="en-US" sz="9600" b="1" dirty="0" smtClean="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6175" y="794792"/>
            <a:ext cx="5629835" cy="2814918"/>
          </a:xfrm>
          <a:prstGeom prst="rect">
            <a:avLst/>
          </a:prstGeom>
        </p:spPr>
      </p:pic>
    </p:spTree>
    <p:extLst>
      <p:ext uri="{BB962C8B-B14F-4D97-AF65-F5344CB8AC3E}">
        <p14:creationId xmlns:p14="http://schemas.microsoft.com/office/powerpoint/2010/main" val="1669057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0716"/>
            <a:ext cx="12058650" cy="6637283"/>
          </a:xfrm>
        </p:spPr>
        <p:txBody>
          <a:bodyPr rtlCol="0">
            <a:normAutofit fontScale="55000" lnSpcReduction="20000"/>
          </a:bodyPr>
          <a:lstStyle/>
          <a:p>
            <a:pPr algn="ctr" eaLnBrk="1" fontAlgn="auto" hangingPunct="1">
              <a:spcAft>
                <a:spcPts val="0"/>
              </a:spcAft>
              <a:buFont typeface="Arial" pitchFamily="34" charset="0"/>
              <a:buNone/>
              <a:defRPr/>
            </a:pPr>
            <a:r>
              <a:rPr lang="en-US" sz="7000" b="1" dirty="0" err="1" smtClean="0">
                <a:latin typeface="Tahoma" pitchFamily="34" charset="0"/>
                <a:cs typeface="Tahoma" pitchFamily="34" charset="0"/>
              </a:rPr>
              <a:t>IVE</a:t>
            </a:r>
            <a:r>
              <a:rPr lang="en-US" sz="7000" b="1" dirty="0" smtClean="0">
                <a:latin typeface="Tahoma" pitchFamily="34" charset="0"/>
                <a:cs typeface="Tahoma" pitchFamily="34" charset="0"/>
              </a:rPr>
              <a:t>-EVE </a:t>
            </a:r>
            <a:r>
              <a:rPr lang="en-US" sz="7000" b="1" dirty="0" err="1" smtClean="0">
                <a:latin typeface="Tahoma" pitchFamily="34" charset="0"/>
                <a:cs typeface="Tahoma" pitchFamily="34" charset="0"/>
              </a:rPr>
              <a:t>GAPOLOGY</a:t>
            </a:r>
            <a:r>
              <a:rPr lang="en-US" sz="7000" b="1" dirty="0" smtClean="0">
                <a:latin typeface="Tahoma" pitchFamily="34" charset="0"/>
                <a:cs typeface="Tahoma" pitchFamily="34" charset="0"/>
              </a:rPr>
              <a:t> occurs </a:t>
            </a:r>
          </a:p>
          <a:p>
            <a:pPr algn="ctr" eaLnBrk="1" fontAlgn="auto" hangingPunct="1">
              <a:spcAft>
                <a:spcPts val="0"/>
              </a:spcAft>
              <a:buFont typeface="Arial" pitchFamily="34" charset="0"/>
              <a:buNone/>
              <a:defRPr/>
            </a:pPr>
            <a:r>
              <a:rPr lang="en-US" sz="7000" b="1" dirty="0" smtClean="0">
                <a:latin typeface="Tahoma" pitchFamily="34" charset="0"/>
                <a:cs typeface="Tahoma" pitchFamily="34" charset="0"/>
              </a:rPr>
              <a:t>when IVES generate:</a:t>
            </a:r>
          </a:p>
          <a:p>
            <a:pPr>
              <a:buFont typeface="Wingdings" panose="05000000000000000000" pitchFamily="2" charset="2"/>
              <a:buChar char="q"/>
              <a:defRPr/>
            </a:pPr>
            <a:r>
              <a:rPr lang="en-US" sz="8700" b="1" dirty="0" smtClean="0">
                <a:solidFill>
                  <a:srgbClr val="009900"/>
                </a:solidFill>
                <a:latin typeface="Tahoma" pitchFamily="34" charset="0"/>
                <a:cs typeface="Tahoma" pitchFamily="34" charset="0"/>
              </a:rPr>
              <a:t>Too much control-focused information that stifles EVE operating freedom (“</a:t>
            </a:r>
            <a:r>
              <a:rPr lang="en-US" sz="8700" b="1" dirty="0" err="1" smtClean="0">
                <a:solidFill>
                  <a:srgbClr val="009900"/>
                </a:solidFill>
                <a:latin typeface="Tahoma" pitchFamily="34" charset="0"/>
                <a:cs typeface="Tahoma" pitchFamily="34" charset="0"/>
              </a:rPr>
              <a:t>IVEitis</a:t>
            </a:r>
            <a:r>
              <a:rPr lang="en-US" sz="8700" b="1" dirty="0" smtClean="0">
                <a:solidFill>
                  <a:srgbClr val="009900"/>
                </a:solidFill>
                <a:latin typeface="Tahoma" pitchFamily="34" charset="0"/>
                <a:cs typeface="Tahoma" pitchFamily="34" charset="0"/>
              </a:rPr>
              <a:t>”)</a:t>
            </a:r>
            <a:endParaRPr lang="en-US" sz="8700" b="1" dirty="0" smtClean="0">
              <a:latin typeface="Tahoma" pitchFamily="34" charset="0"/>
              <a:cs typeface="Tahoma" pitchFamily="34" charset="0"/>
            </a:endParaRPr>
          </a:p>
          <a:p>
            <a:pPr>
              <a:buFont typeface="Wingdings" panose="05000000000000000000" pitchFamily="2" charset="2"/>
              <a:buChar char="q"/>
              <a:defRPr/>
            </a:pPr>
            <a:r>
              <a:rPr lang="en-US" sz="8700" b="1" dirty="0" smtClean="0">
                <a:solidFill>
                  <a:srgbClr val="C00000"/>
                </a:solidFill>
                <a:latin typeface="Tahoma" pitchFamily="34" charset="0"/>
                <a:cs typeface="Tahoma" pitchFamily="34" charset="0"/>
              </a:rPr>
              <a:t>Inaccurate or outdated operating info</a:t>
            </a:r>
          </a:p>
          <a:p>
            <a:pPr>
              <a:buFont typeface="Wingdings" panose="05000000000000000000" pitchFamily="2" charset="2"/>
              <a:buChar char="q"/>
              <a:defRPr/>
            </a:pPr>
            <a:r>
              <a:rPr lang="en-US" sz="8700" b="1" dirty="0" smtClean="0">
                <a:solidFill>
                  <a:srgbClr val="3333FF"/>
                </a:solidFill>
                <a:latin typeface="Tahoma" pitchFamily="34" charset="0"/>
                <a:cs typeface="Tahoma" pitchFamily="34" charset="0"/>
              </a:rPr>
              <a:t>Hard-to-interpret info </a:t>
            </a:r>
          </a:p>
          <a:p>
            <a:pPr marL="0" indent="0" algn="r">
              <a:buNone/>
              <a:defRPr/>
            </a:pPr>
            <a:endParaRPr lang="en-US" sz="5800" b="1" dirty="0">
              <a:latin typeface="Tahoma" pitchFamily="34" charset="0"/>
              <a:cs typeface="Tahoma" pitchFamily="34" charset="0"/>
            </a:endParaRPr>
          </a:p>
          <a:p>
            <a:pPr marL="0" indent="0" algn="r">
              <a:buNone/>
              <a:defRPr/>
            </a:pPr>
            <a:r>
              <a:rPr lang="en-US" sz="7000" b="1" dirty="0" smtClean="0">
                <a:latin typeface="Tahoma" pitchFamily="34" charset="0"/>
                <a:cs typeface="Tahoma" pitchFamily="34" charset="0"/>
              </a:rPr>
              <a:t>To close the gap, EVEs must develop teamwork synergy with IVEs in 3 basic ways: </a:t>
            </a:r>
          </a:p>
          <a:p>
            <a:pPr eaLnBrk="1" fontAlgn="auto" hangingPunct="1">
              <a:spcAft>
                <a:spcPts val="0"/>
              </a:spcAft>
              <a:buFont typeface="Arial" pitchFamily="34" charset="0"/>
              <a:buNone/>
              <a:defRPr/>
            </a:pPr>
            <a:endParaRPr lang="en-US" sz="7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latin typeface="Tahoma" pitchFamily="34" charset="0"/>
              <a:cs typeface="Tahoma" pitchFamily="34" charset="0"/>
            </a:endParaRPr>
          </a:p>
          <a:p>
            <a:pPr eaLnBrk="1" fontAlgn="auto" hangingPunct="1">
              <a:spcAft>
                <a:spcPts val="0"/>
              </a:spcAft>
              <a:buFont typeface="Arial" pitchFamily="34" charset="0"/>
              <a:buNone/>
              <a:defRPr/>
            </a:pPr>
            <a:endParaRPr lang="en-US" sz="8000" b="1" dirty="0" smtClean="0">
              <a:solidFill>
                <a:srgbClr val="C00000"/>
              </a:solidFill>
              <a:latin typeface="Tahoma" pitchFamily="34" charset="0"/>
              <a:cs typeface="Tahoma" pitchFamily="34" charset="0"/>
            </a:endParaRPr>
          </a:p>
          <a:p>
            <a:pPr algn="ctr" eaLnBrk="1" fontAlgn="auto" hangingPunct="1">
              <a:spcAft>
                <a:spcPts val="0"/>
              </a:spcAft>
              <a:buFont typeface="Arial" pitchFamily="34" charset="0"/>
              <a:buNone/>
              <a:defRPr/>
            </a:pPr>
            <a:endParaRPr lang="en-US" sz="60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smtClean="0">
              <a:latin typeface="Tahoma" pitchFamily="34" charset="0"/>
              <a:cs typeface="Tahoma" pitchFamily="34" charset="0"/>
            </a:endParaRPr>
          </a:p>
          <a:p>
            <a:pPr algn="ctr" eaLnBrk="1" fontAlgn="auto" hangingPunct="1">
              <a:spcAft>
                <a:spcPts val="0"/>
              </a:spcAft>
              <a:buFont typeface="Arial" pitchFamily="34" charset="0"/>
              <a:buNone/>
              <a:defRPr/>
            </a:pPr>
            <a:endParaRPr lang="en-US" sz="5400" b="1" dirty="0">
              <a:latin typeface="Tahoma" pitchFamily="34" charset="0"/>
              <a:cs typeface="Tahoma" pitchFamily="34" charset="0"/>
            </a:endParaRPr>
          </a:p>
        </p:txBody>
      </p:sp>
    </p:spTree>
    <p:extLst>
      <p:ext uri="{BB962C8B-B14F-4D97-AF65-F5344CB8AC3E}">
        <p14:creationId xmlns:p14="http://schemas.microsoft.com/office/powerpoint/2010/main" val="1876095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buNone/>
            </a:pPr>
            <a:r>
              <a:rPr lang="en-US" sz="6000" b="1" dirty="0" smtClean="0">
                <a:solidFill>
                  <a:srgbClr val="FF0000"/>
                </a:solidFill>
                <a:latin typeface="Tahoma" pitchFamily="34" charset="0"/>
                <a:ea typeface="Tahoma" pitchFamily="34" charset="0"/>
                <a:cs typeface="Tahoma" pitchFamily="34" charset="0"/>
              </a:rPr>
              <a:t>8</a:t>
            </a:r>
            <a:r>
              <a:rPr lang="en-US" sz="5400" b="1" dirty="0" smtClean="0">
                <a:solidFill>
                  <a:srgbClr val="0000FF"/>
                </a:solidFill>
                <a:latin typeface="Tahoma" pitchFamily="34" charset="0"/>
                <a:ea typeface="Tahoma" pitchFamily="34" charset="0"/>
                <a:cs typeface="Tahoma" pitchFamily="34" charset="0"/>
              </a:rPr>
              <a:t> </a:t>
            </a:r>
            <a:r>
              <a:rPr lang="en-US" sz="4000" b="1" dirty="0">
                <a:solidFill>
                  <a:srgbClr val="0000FF"/>
                </a:solidFill>
                <a:latin typeface="Tahoma" pitchFamily="34" charset="0"/>
                <a:ea typeface="Tahoma" pitchFamily="34" charset="0"/>
                <a:cs typeface="Tahoma" pitchFamily="34" charset="0"/>
              </a:rPr>
              <a:t>ORG CULTURES</a:t>
            </a:r>
          </a:p>
          <a:p>
            <a:pPr marL="0" indent="0">
              <a:buNone/>
            </a:pPr>
            <a:r>
              <a:rPr lang="en-US" sz="4800" b="1" u="sng" dirty="0">
                <a:latin typeface="Tahoma" pitchFamily="34" charset="0"/>
                <a:ea typeface="Tahoma" pitchFamily="34" charset="0"/>
                <a:cs typeface="Tahoma" pitchFamily="34" charset="0"/>
              </a:rPr>
              <a:t>OC1</a:t>
            </a:r>
            <a:r>
              <a:rPr lang="en-US" sz="4800" b="1" dirty="0">
                <a:solidFill>
                  <a:srgbClr val="FF0000"/>
                </a:solidFill>
                <a:latin typeface="Tahoma" pitchFamily="34" charset="0"/>
                <a:ea typeface="Tahoma" pitchFamily="34" charset="0"/>
                <a:cs typeface="Tahoma" pitchFamily="34" charset="0"/>
              </a:rPr>
              <a:t> MATERIALISTIC: </a:t>
            </a:r>
            <a:r>
              <a:rPr lang="en-US" sz="4800" b="1" dirty="0">
                <a:latin typeface="Tahoma" pitchFamily="34" charset="0"/>
                <a:ea typeface="Tahoma" pitchFamily="34" charset="0"/>
                <a:cs typeface="Tahoma" pitchFamily="34" charset="0"/>
              </a:rPr>
              <a:t>things &gt; people  blue collar; long work hours = </a:t>
            </a:r>
            <a:r>
              <a:rPr lang="en-US" sz="4800" b="1" dirty="0">
                <a:solidFill>
                  <a:srgbClr val="0033CC"/>
                </a:solidFill>
                <a:latin typeface="Tahoma" pitchFamily="34" charset="0"/>
                <a:ea typeface="Tahoma" pitchFamily="34" charset="0"/>
                <a:cs typeface="Tahoma" pitchFamily="34" charset="0"/>
              </a:rPr>
              <a:t>manufacturing; agriculture; retailing; </a:t>
            </a:r>
            <a:r>
              <a:rPr lang="en-US" sz="4800" b="1" dirty="0" smtClean="0">
                <a:solidFill>
                  <a:srgbClr val="0033CC"/>
                </a:solidFill>
                <a:latin typeface="Tahoma" pitchFamily="34" charset="0"/>
                <a:ea typeface="Tahoma" pitchFamily="34" charset="0"/>
                <a:cs typeface="Tahoma" pitchFamily="34" charset="0"/>
              </a:rPr>
              <a:t>fashion, etc.</a:t>
            </a:r>
            <a:endParaRPr lang="en-US" sz="4800" b="1" dirty="0">
              <a:solidFill>
                <a:srgbClr val="0033CC"/>
              </a:solidFill>
              <a:latin typeface="Tahoma" pitchFamily="34" charset="0"/>
              <a:ea typeface="Tahoma" pitchFamily="34" charset="0"/>
              <a:cs typeface="Tahoma" pitchFamily="34" charset="0"/>
            </a:endParaRPr>
          </a:p>
          <a:p>
            <a:pPr marL="0" indent="0">
              <a:buNone/>
            </a:pPr>
            <a:r>
              <a:rPr lang="en-US" sz="4800" b="1" u="sng" dirty="0">
                <a:latin typeface="Tahoma" pitchFamily="34" charset="0"/>
                <a:ea typeface="Tahoma" pitchFamily="34" charset="0"/>
                <a:cs typeface="Tahoma" pitchFamily="34" charset="0"/>
              </a:rPr>
              <a:t>OC2</a:t>
            </a:r>
            <a:r>
              <a:rPr lang="en-US" sz="4800" b="1" dirty="0">
                <a:solidFill>
                  <a:srgbClr val="FF0000"/>
                </a:solidFill>
                <a:latin typeface="Tahoma" pitchFamily="34" charset="0"/>
                <a:ea typeface="Tahoma" pitchFamily="34" charset="0"/>
                <a:cs typeface="Tahoma" pitchFamily="34" charset="0"/>
              </a:rPr>
              <a:t> BUREAUCRATIC:</a:t>
            </a:r>
            <a:r>
              <a:rPr lang="en-US" sz="4800" b="1" dirty="0">
                <a:solidFill>
                  <a:srgbClr val="0000FF"/>
                </a:solidFill>
                <a:latin typeface="Tahoma" pitchFamily="34" charset="0"/>
                <a:ea typeface="Tahoma" pitchFamily="34" charset="0"/>
                <a:cs typeface="Tahoma" pitchFamily="34" charset="0"/>
              </a:rPr>
              <a:t> </a:t>
            </a:r>
            <a:r>
              <a:rPr lang="en-US" sz="4800" b="1" dirty="0" smtClean="0">
                <a:latin typeface="Tahoma" pitchFamily="34" charset="0"/>
                <a:ea typeface="Tahoma" pitchFamily="34" charset="0"/>
                <a:cs typeface="Tahoma" pitchFamily="34" charset="0"/>
              </a:rPr>
              <a:t>routine</a:t>
            </a:r>
            <a:r>
              <a:rPr lang="en-US" sz="4800" b="1" dirty="0">
                <a:latin typeface="Tahoma" pitchFamily="34" charset="0"/>
                <a:ea typeface="Tahoma" pitchFamily="34" charset="0"/>
                <a:cs typeface="Tahoma" pitchFamily="34" charset="0"/>
              </a:rPr>
              <a:t>, repetitive work; 8-to-5 =</a:t>
            </a:r>
            <a:r>
              <a:rPr lang="en-US" sz="4800" b="1" dirty="0">
                <a:solidFill>
                  <a:srgbClr val="0000FF"/>
                </a:solidFill>
                <a:latin typeface="Tahoma" pitchFamily="34" charset="0"/>
                <a:ea typeface="Tahoma" pitchFamily="34" charset="0"/>
                <a:cs typeface="Tahoma" pitchFamily="34" charset="0"/>
              </a:rPr>
              <a:t> </a:t>
            </a:r>
            <a:r>
              <a:rPr lang="en-US" sz="4800" b="1" dirty="0" smtClean="0">
                <a:solidFill>
                  <a:srgbClr val="0033CC"/>
                </a:solidFill>
                <a:latin typeface="Tahoma" pitchFamily="34" charset="0"/>
                <a:ea typeface="Tahoma" pitchFamily="34" charset="0"/>
                <a:cs typeface="Tahoma" pitchFamily="34" charset="0"/>
              </a:rPr>
              <a:t>govt</a:t>
            </a:r>
            <a:r>
              <a:rPr lang="en-US" sz="4800" b="1" dirty="0">
                <a:solidFill>
                  <a:srgbClr val="0033CC"/>
                </a:solidFill>
                <a:latin typeface="Tahoma" pitchFamily="34" charset="0"/>
                <a:ea typeface="Tahoma" pitchFamily="34" charset="0"/>
                <a:cs typeface="Tahoma" pitchFamily="34" charset="0"/>
              </a:rPr>
              <a:t>. agencies; insurance; military; credit checks; clerks &amp; </a:t>
            </a:r>
            <a:r>
              <a:rPr lang="en-US" sz="4800" b="1" dirty="0" smtClean="0">
                <a:solidFill>
                  <a:srgbClr val="0033CC"/>
                </a:solidFill>
                <a:latin typeface="Tahoma" pitchFamily="34" charset="0"/>
                <a:ea typeface="Tahoma" pitchFamily="34" charset="0"/>
                <a:cs typeface="Tahoma" pitchFamily="34" charset="0"/>
              </a:rPr>
              <a:t>secretaries, etc. </a:t>
            </a:r>
            <a:endParaRPr lang="en-US" sz="4800" b="1" dirty="0">
              <a:solidFill>
                <a:srgbClr val="0033CC"/>
              </a:solidFill>
              <a:latin typeface="Tahoma" pitchFamily="34" charset="0"/>
              <a:ea typeface="Tahoma" pitchFamily="34" charset="0"/>
              <a:cs typeface="Tahoma" pitchFamily="34" charset="0"/>
            </a:endParaRPr>
          </a:p>
          <a:p>
            <a:pPr marL="0" indent="0">
              <a:buNone/>
            </a:pPr>
            <a:r>
              <a:rPr lang="en-US" sz="4400" b="1" dirty="0">
                <a:latin typeface="Tahoma" pitchFamily="34" charset="0"/>
                <a:ea typeface="Tahoma" pitchFamily="34" charset="0"/>
                <a:cs typeface="Tahoma" pitchFamily="34" charset="0"/>
              </a:rPr>
              <a:t> </a:t>
            </a:r>
          </a:p>
          <a:p>
            <a:pPr marL="0" indent="0">
              <a:buNone/>
            </a:pPr>
            <a:endParaRPr lang="en-US" sz="3600" b="1" u="sng" dirty="0">
              <a:solidFill>
                <a:srgbClr val="CC00CC"/>
              </a:solidFill>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974522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2084"/>
            <a:ext cx="12192000" cy="6858000"/>
          </a:xfrm>
        </p:spPr>
        <p:txBody>
          <a:bodyPr>
            <a:noAutofit/>
          </a:bodyPr>
          <a:lstStyle/>
          <a:p>
            <a:pPr marL="0" indent="0">
              <a:buNone/>
            </a:pPr>
            <a:r>
              <a:rPr lang="en-US" sz="5400" b="1" u="sng" dirty="0">
                <a:latin typeface="Tahoma" pitchFamily="34" charset="0"/>
                <a:ea typeface="Tahoma" pitchFamily="34" charset="0"/>
                <a:cs typeface="Tahoma" pitchFamily="34" charset="0"/>
              </a:rPr>
              <a:t>OC3</a:t>
            </a:r>
            <a:r>
              <a:rPr lang="en-US" sz="5400" b="1" dirty="0">
                <a:solidFill>
                  <a:srgbClr val="FF0000"/>
                </a:solidFill>
                <a:latin typeface="Tahoma" pitchFamily="34" charset="0"/>
                <a:ea typeface="Tahoma" pitchFamily="34" charset="0"/>
                <a:cs typeface="Tahoma" pitchFamily="34" charset="0"/>
              </a:rPr>
              <a:t> SOCIAL DARWINIST: </a:t>
            </a:r>
            <a:r>
              <a:rPr lang="en-US" sz="5400" b="1" dirty="0">
                <a:latin typeface="Tahoma" pitchFamily="34" charset="0"/>
                <a:ea typeface="Tahoma" pitchFamily="34" charset="0"/>
                <a:cs typeface="Tahoma" pitchFamily="34" charset="0"/>
              </a:rPr>
              <a:t>hyper-competitive work environment =</a:t>
            </a:r>
            <a:r>
              <a:rPr lang="en-US" sz="5400" b="1" dirty="0">
                <a:solidFill>
                  <a:srgbClr val="FF0000"/>
                </a:solidFill>
                <a:latin typeface="Tahoma" pitchFamily="34" charset="0"/>
                <a:ea typeface="Tahoma" pitchFamily="34" charset="0"/>
                <a:cs typeface="Tahoma" pitchFamily="34" charset="0"/>
              </a:rPr>
              <a:t> </a:t>
            </a:r>
            <a:r>
              <a:rPr lang="en-US" sz="5400" b="1" dirty="0">
                <a:solidFill>
                  <a:srgbClr val="0000FF"/>
                </a:solidFill>
                <a:latin typeface="Tahoma" pitchFamily="34" charset="0"/>
                <a:ea typeface="Tahoma" pitchFamily="34" charset="0"/>
                <a:cs typeface="Tahoma" pitchFamily="34" charset="0"/>
              </a:rPr>
              <a:t>sales; </a:t>
            </a:r>
            <a:r>
              <a:rPr lang="en-US" sz="5400" b="1" dirty="0" smtClean="0">
                <a:solidFill>
                  <a:srgbClr val="0000FF"/>
                </a:solidFill>
                <a:latin typeface="Tahoma" pitchFamily="34" charset="0"/>
                <a:ea typeface="Tahoma" pitchFamily="34" charset="0"/>
                <a:cs typeface="Tahoma" pitchFamily="34" charset="0"/>
              </a:rPr>
              <a:t>hyper-growth franchises</a:t>
            </a:r>
            <a:r>
              <a:rPr lang="en-US" sz="5400" b="1" dirty="0">
                <a:solidFill>
                  <a:srgbClr val="0000FF"/>
                </a:solidFill>
                <a:latin typeface="Tahoma" pitchFamily="34" charset="0"/>
                <a:ea typeface="Tahoma" pitchFamily="34" charset="0"/>
                <a:cs typeface="Tahoma" pitchFamily="34" charset="0"/>
              </a:rPr>
              <a:t>; entertainment; </a:t>
            </a:r>
            <a:r>
              <a:rPr lang="en-US" sz="5400" b="1" dirty="0" smtClean="0">
                <a:solidFill>
                  <a:srgbClr val="0000FF"/>
                </a:solidFill>
                <a:latin typeface="Tahoma" pitchFamily="34" charset="0"/>
                <a:ea typeface="Tahoma" pitchFamily="34" charset="0"/>
                <a:cs typeface="Tahoma" pitchFamily="34" charset="0"/>
              </a:rPr>
              <a:t>sports, etc. </a:t>
            </a:r>
            <a:endParaRPr lang="en-US" sz="5400" b="1" dirty="0">
              <a:solidFill>
                <a:srgbClr val="0000FF"/>
              </a:solidFill>
              <a:latin typeface="Tahoma" pitchFamily="34" charset="0"/>
              <a:ea typeface="Tahoma" pitchFamily="34" charset="0"/>
              <a:cs typeface="Tahoma" pitchFamily="34" charset="0"/>
            </a:endParaRPr>
          </a:p>
          <a:p>
            <a:pPr marL="0" indent="0">
              <a:buNone/>
            </a:pPr>
            <a:r>
              <a:rPr lang="en-US" sz="5400" b="1" u="sng" dirty="0">
                <a:latin typeface="Tahoma" pitchFamily="34" charset="0"/>
                <a:ea typeface="Tahoma" pitchFamily="34" charset="0"/>
                <a:cs typeface="Tahoma" pitchFamily="34" charset="0"/>
              </a:rPr>
              <a:t>OC4</a:t>
            </a:r>
            <a:r>
              <a:rPr lang="en-US" sz="5400" b="1" dirty="0">
                <a:latin typeface="Tahoma" pitchFamily="34" charset="0"/>
                <a:ea typeface="Tahoma" pitchFamily="34" charset="0"/>
                <a:cs typeface="Tahoma" pitchFamily="34" charset="0"/>
              </a:rPr>
              <a:t> </a:t>
            </a:r>
            <a:r>
              <a:rPr lang="en-US" sz="5400" b="1" dirty="0">
                <a:solidFill>
                  <a:srgbClr val="FF0000"/>
                </a:solidFill>
                <a:latin typeface="Tahoma" pitchFamily="34" charset="0"/>
                <a:ea typeface="Tahoma" pitchFamily="34" charset="0"/>
                <a:cs typeface="Tahoma" pitchFamily="34" charset="0"/>
              </a:rPr>
              <a:t>INNOVATIVE: </a:t>
            </a:r>
            <a:r>
              <a:rPr lang="en-US" sz="5400" b="1" dirty="0">
                <a:latin typeface="Tahoma" pitchFamily="34" charset="0"/>
                <a:ea typeface="Tahoma" pitchFamily="34" charset="0"/>
                <a:cs typeface="Tahoma" pitchFamily="34" charset="0"/>
              </a:rPr>
              <a:t>creating, experimenting, searching, changing = </a:t>
            </a:r>
            <a:r>
              <a:rPr lang="en-US" sz="5400" b="1" dirty="0">
                <a:solidFill>
                  <a:srgbClr val="0000FF"/>
                </a:solidFill>
                <a:latin typeface="Tahoma" pitchFamily="34" charset="0"/>
                <a:ea typeface="Tahoma" pitchFamily="34" charset="0"/>
                <a:cs typeface="Tahoma" pitchFamily="34" charset="0"/>
              </a:rPr>
              <a:t>high tech; digital entertainment; research science, medical, etc.</a:t>
            </a:r>
            <a:endParaRPr lang="en-US" sz="5400" b="1" dirty="0">
              <a:latin typeface="Tahoma" pitchFamily="34" charset="0"/>
              <a:ea typeface="Tahoma" pitchFamily="34" charset="0"/>
              <a:cs typeface="Tahoma" pitchFamily="34" charset="0"/>
            </a:endParaRPr>
          </a:p>
          <a:p>
            <a:pPr marL="0" indent="0">
              <a:buNone/>
            </a:pPr>
            <a:endParaRPr lang="en-US" sz="3600" b="1" u="sng" dirty="0">
              <a:solidFill>
                <a:srgbClr val="008000"/>
              </a:solidFill>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a:p>
            <a:endParaRPr lang="en-US" sz="36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340959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4800" b="1" u="sng" dirty="0">
                <a:latin typeface="Tahoma" pitchFamily="34" charset="0"/>
                <a:ea typeface="Tahoma" pitchFamily="34" charset="0"/>
                <a:cs typeface="Tahoma" pitchFamily="34" charset="0"/>
              </a:rPr>
              <a:t>OC5</a:t>
            </a:r>
            <a:r>
              <a:rPr lang="en-US" sz="4800" b="1" dirty="0">
                <a:latin typeface="Tahoma" pitchFamily="34" charset="0"/>
                <a:ea typeface="Tahoma" pitchFamily="34" charset="0"/>
                <a:cs typeface="Tahoma" pitchFamily="34" charset="0"/>
              </a:rPr>
              <a:t>.</a:t>
            </a:r>
            <a:r>
              <a:rPr lang="en-US" sz="4800" b="1" dirty="0">
                <a:solidFill>
                  <a:srgbClr val="FF0000"/>
                </a:solidFill>
                <a:latin typeface="Tahoma" pitchFamily="34" charset="0"/>
                <a:ea typeface="Tahoma" pitchFamily="34" charset="0"/>
                <a:cs typeface="Tahoma" pitchFamily="34" charset="0"/>
              </a:rPr>
              <a:t> TECHNICAL: </a:t>
            </a:r>
            <a:r>
              <a:rPr lang="en-US" sz="5400" b="1" dirty="0">
                <a:latin typeface="Tahoma" pitchFamily="34" charset="0"/>
                <a:ea typeface="Tahoma" pitchFamily="34" charset="0"/>
                <a:cs typeface="Tahoma" pitchFamily="34" charset="0"/>
              </a:rPr>
              <a:t>systematizing; tracking; recording; tabulating; verifying; checking </a:t>
            </a:r>
            <a:r>
              <a:rPr lang="en-US" sz="4800" b="1" dirty="0">
                <a:latin typeface="Tahoma" pitchFamily="34" charset="0"/>
                <a:ea typeface="Tahoma" pitchFamily="34" charset="0"/>
                <a:cs typeface="Tahoma" pitchFamily="34" charset="0"/>
              </a:rPr>
              <a:t>= </a:t>
            </a:r>
            <a:r>
              <a:rPr lang="en-US" sz="4800" b="1" dirty="0">
                <a:solidFill>
                  <a:srgbClr val="0033CC"/>
                </a:solidFill>
                <a:latin typeface="Tahoma" pitchFamily="34" charset="0"/>
                <a:ea typeface="Tahoma" pitchFamily="34" charset="0"/>
                <a:cs typeface="Tahoma" pitchFamily="34" charset="0"/>
              </a:rPr>
              <a:t>accounting; computers; transportation; work supervisors; </a:t>
            </a:r>
            <a:r>
              <a:rPr lang="en-US" sz="4800" b="1" dirty="0" smtClean="0">
                <a:solidFill>
                  <a:srgbClr val="0033CC"/>
                </a:solidFill>
                <a:latin typeface="Tahoma" pitchFamily="34" charset="0"/>
                <a:ea typeface="Tahoma" pitchFamily="34" charset="0"/>
                <a:cs typeface="Tahoma" pitchFamily="34" charset="0"/>
              </a:rPr>
              <a:t>engineers</a:t>
            </a:r>
            <a:endParaRPr lang="en-US" sz="4800" b="1" dirty="0">
              <a:solidFill>
                <a:srgbClr val="0033CC"/>
              </a:solidFill>
              <a:latin typeface="Tahoma" pitchFamily="34" charset="0"/>
              <a:ea typeface="Tahoma" pitchFamily="34" charset="0"/>
              <a:cs typeface="Tahoma" pitchFamily="34" charset="0"/>
            </a:endParaRPr>
          </a:p>
          <a:p>
            <a:pPr marL="0" indent="0">
              <a:buNone/>
            </a:pPr>
            <a:r>
              <a:rPr lang="en-US" sz="4800" b="1" u="sng" dirty="0">
                <a:latin typeface="Tahoma" pitchFamily="34" charset="0"/>
                <a:ea typeface="Tahoma" pitchFamily="34" charset="0"/>
                <a:cs typeface="Tahoma" pitchFamily="34" charset="0"/>
              </a:rPr>
              <a:t>OC6</a:t>
            </a:r>
            <a:r>
              <a:rPr lang="en-US" sz="4800" b="1" dirty="0">
                <a:latin typeface="Tahoma" pitchFamily="34" charset="0"/>
                <a:ea typeface="Tahoma" pitchFamily="34" charset="0"/>
                <a:cs typeface="Tahoma" pitchFamily="34" charset="0"/>
              </a:rPr>
              <a:t>. </a:t>
            </a:r>
            <a:r>
              <a:rPr lang="en-US" sz="4800" b="1" dirty="0">
                <a:solidFill>
                  <a:srgbClr val="FF0000"/>
                </a:solidFill>
                <a:latin typeface="Tahoma" pitchFamily="34" charset="0"/>
                <a:ea typeface="Tahoma" pitchFamily="34" charset="0"/>
                <a:cs typeface="Tahoma" pitchFamily="34" charset="0"/>
              </a:rPr>
              <a:t>HUMANISTIC:</a:t>
            </a:r>
            <a:r>
              <a:rPr lang="en-US" sz="4800" b="1" dirty="0">
                <a:solidFill>
                  <a:srgbClr val="0000FF"/>
                </a:solidFill>
                <a:latin typeface="Tahoma" pitchFamily="34" charset="0"/>
                <a:ea typeface="Tahoma" pitchFamily="34" charset="0"/>
                <a:cs typeface="Tahoma" pitchFamily="34" charset="0"/>
              </a:rPr>
              <a:t> </a:t>
            </a:r>
            <a:r>
              <a:rPr lang="en-US" sz="4800" b="1" dirty="0">
                <a:latin typeface="Tahoma" pitchFamily="34" charset="0"/>
                <a:ea typeface="Tahoma" pitchFamily="34" charset="0"/>
                <a:cs typeface="Tahoma" pitchFamily="34" charset="0"/>
              </a:rPr>
              <a:t>serving; </a:t>
            </a:r>
            <a:r>
              <a:rPr lang="en-US" sz="4400" b="1" dirty="0">
                <a:latin typeface="Tahoma" pitchFamily="34" charset="0"/>
                <a:ea typeface="Tahoma" pitchFamily="34" charset="0"/>
                <a:cs typeface="Tahoma" pitchFamily="34" charset="0"/>
              </a:rPr>
              <a:t>helping; accommodating; healing =</a:t>
            </a:r>
            <a:r>
              <a:rPr lang="en-US" sz="4800" b="1" dirty="0">
                <a:latin typeface="Tahoma" pitchFamily="34" charset="0"/>
                <a:ea typeface="Tahoma" pitchFamily="34" charset="0"/>
                <a:cs typeface="Tahoma" pitchFamily="34" charset="0"/>
              </a:rPr>
              <a:t> </a:t>
            </a:r>
            <a:r>
              <a:rPr lang="en-US" sz="5400" b="1" dirty="0">
                <a:solidFill>
                  <a:srgbClr val="0000FF"/>
                </a:solidFill>
                <a:latin typeface="Tahoma" pitchFamily="34" charset="0"/>
                <a:ea typeface="Tahoma" pitchFamily="34" charset="0"/>
                <a:cs typeface="Tahoma" pitchFamily="34" charset="0"/>
              </a:rPr>
              <a:t>health care; public education; religious &amp; social </a:t>
            </a:r>
            <a:r>
              <a:rPr lang="en-US" sz="5400" b="1" dirty="0" smtClean="0">
                <a:solidFill>
                  <a:srgbClr val="0000FF"/>
                </a:solidFill>
                <a:latin typeface="Tahoma" pitchFamily="34" charset="0"/>
                <a:ea typeface="Tahoma" pitchFamily="34" charset="0"/>
                <a:cs typeface="Tahoma" pitchFamily="34" charset="0"/>
              </a:rPr>
              <a:t>services, etc.</a:t>
            </a:r>
            <a:endParaRPr lang="en-US" sz="5400" b="1" dirty="0">
              <a:latin typeface="Tahoma" pitchFamily="34" charset="0"/>
              <a:ea typeface="Tahoma" pitchFamily="34" charset="0"/>
              <a:cs typeface="Tahoma" pitchFamily="34" charset="0"/>
            </a:endParaRPr>
          </a:p>
          <a:p>
            <a:endParaRPr lang="en-US" sz="4000"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928293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buNone/>
            </a:pPr>
            <a:r>
              <a:rPr lang="en-US" sz="5000" b="1" u="sng" dirty="0">
                <a:latin typeface="Tahoma" pitchFamily="34" charset="0"/>
                <a:ea typeface="Tahoma" pitchFamily="34" charset="0"/>
                <a:cs typeface="Tahoma" pitchFamily="34" charset="0"/>
              </a:rPr>
              <a:t>OC7</a:t>
            </a:r>
            <a:r>
              <a:rPr lang="en-US" sz="5000" b="1" dirty="0">
                <a:solidFill>
                  <a:srgbClr val="FF0000"/>
                </a:solidFill>
                <a:latin typeface="Tahoma" pitchFamily="34" charset="0"/>
                <a:ea typeface="Tahoma" pitchFamily="34" charset="0"/>
                <a:cs typeface="Tahoma" pitchFamily="34" charset="0"/>
              </a:rPr>
              <a:t> ALIEN (“blended”): </a:t>
            </a:r>
            <a:r>
              <a:rPr lang="en-US" sz="5000" b="1" dirty="0">
                <a:latin typeface="Tahoma" pitchFamily="34" charset="0"/>
                <a:ea typeface="Tahoma" pitchFamily="34" charset="0"/>
                <a:cs typeface="Tahoma" pitchFamily="34" charset="0"/>
              </a:rPr>
              <a:t>An org built around the constant coming &amp; going of diverse </a:t>
            </a:r>
            <a:r>
              <a:rPr lang="en-US" sz="5000" b="1" dirty="0" smtClean="0">
                <a:latin typeface="Tahoma" pitchFamily="34" charset="0"/>
                <a:ea typeface="Tahoma" pitchFamily="34" charset="0"/>
                <a:cs typeface="Tahoma" pitchFamily="34" charset="0"/>
              </a:rPr>
              <a:t>“outsiders” </a:t>
            </a:r>
            <a:r>
              <a:rPr lang="en-US" sz="5000" b="1" dirty="0">
                <a:latin typeface="Tahoma" pitchFamily="34" charset="0"/>
                <a:ea typeface="Tahoma" pitchFamily="34" charset="0"/>
                <a:cs typeface="Tahoma" pitchFamily="34" charset="0"/>
              </a:rPr>
              <a:t>from other orgs due to outsourcing, temp workers, &amp; trans-national legal &amp; illegal </a:t>
            </a:r>
            <a:r>
              <a:rPr lang="en-US" sz="5000" b="1" dirty="0" smtClean="0">
                <a:latin typeface="Tahoma" pitchFamily="34" charset="0"/>
                <a:ea typeface="Tahoma" pitchFamily="34" charset="0"/>
                <a:cs typeface="Tahoma" pitchFamily="34" charset="0"/>
              </a:rPr>
              <a:t>workers = </a:t>
            </a:r>
            <a:r>
              <a:rPr lang="en-US" sz="5000" b="1" dirty="0">
                <a:solidFill>
                  <a:srgbClr val="0033CC"/>
                </a:solidFill>
                <a:latin typeface="Tahoma" pitchFamily="34" charset="0"/>
                <a:ea typeface="Tahoma" pitchFamily="34" charset="0"/>
                <a:cs typeface="Tahoma" pitchFamily="34" charset="0"/>
              </a:rPr>
              <a:t>construction firms; government agencies; agriculture; hotels/motels &amp; restaurants; day car centers; </a:t>
            </a:r>
            <a:r>
              <a:rPr lang="en-US" sz="5000" b="1" dirty="0" smtClean="0">
                <a:solidFill>
                  <a:srgbClr val="0033CC"/>
                </a:solidFill>
                <a:latin typeface="Tahoma" pitchFamily="34" charset="0"/>
                <a:ea typeface="Tahoma" pitchFamily="34" charset="0"/>
                <a:cs typeface="Tahoma" pitchFamily="34" charset="0"/>
              </a:rPr>
              <a:t>universities, military</a:t>
            </a:r>
            <a:endParaRPr lang="en-US" sz="5000" b="1" dirty="0">
              <a:solidFill>
                <a:srgbClr val="0033CC"/>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5947639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Autofit/>
          </a:bodyPr>
          <a:lstStyle/>
          <a:p>
            <a:pPr algn="l"/>
            <a:r>
              <a:rPr lang="en-US" sz="4300" b="1" u="sng" dirty="0">
                <a:solidFill>
                  <a:srgbClr val="FF0000"/>
                </a:solidFill>
                <a:latin typeface="Tahoma" panose="020B0604030504040204" pitchFamily="34" charset="0"/>
                <a:ea typeface="Tahoma" panose="020B0604030504040204" pitchFamily="34" charset="0"/>
                <a:cs typeface="Tahoma" panose="020B0604030504040204" pitchFamily="34" charset="0"/>
              </a:rPr>
              <a:t>OC8</a:t>
            </a:r>
            <a:r>
              <a:rPr lang="en-US" sz="4300" b="1" dirty="0">
                <a:solidFill>
                  <a:srgbClr val="FF0000"/>
                </a:solidFill>
                <a:latin typeface="Showcard Gothic" panose="04020904020102020604" pitchFamily="82" charset="0"/>
                <a:ea typeface="Tahoma" pitchFamily="34" charset="0"/>
                <a:cs typeface="Tahoma" pitchFamily="34" charset="0"/>
              </a:rPr>
              <a:t> </a:t>
            </a:r>
            <a:r>
              <a:rPr lang="en-US" sz="4300" b="1" dirty="0">
                <a:solidFill>
                  <a:srgbClr val="FF0000"/>
                </a:solidFill>
                <a:latin typeface="Tahoma" panose="020B0604030504040204" pitchFamily="34" charset="0"/>
                <a:ea typeface="Tahoma" panose="020B0604030504040204" pitchFamily="34" charset="0"/>
                <a:cs typeface="Tahoma" panose="020B0604030504040204" pitchFamily="34" charset="0"/>
              </a:rPr>
              <a:t>HIDDEN</a:t>
            </a:r>
            <a:r>
              <a:rPr lang="en-US" sz="43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300" b="1" dirty="0">
                <a:solidFill>
                  <a:schemeClr val="tx1"/>
                </a:solidFill>
                <a:latin typeface="Tahoma" panose="020B0604030504040204" pitchFamily="34" charset="0"/>
                <a:ea typeface="Tahoma" panose="020B0604030504040204" pitchFamily="34" charset="0"/>
                <a:cs typeface="Tahoma" panose="020B0604030504040204" pitchFamily="34" charset="0"/>
              </a:rPr>
              <a:t>(facades &amp; secrets)</a:t>
            </a:r>
          </a:p>
          <a:p>
            <a:pPr marL="571500" indent="-571500" algn="l">
              <a:buFont typeface="Arial" panose="020B0604020202020204" pitchFamily="34" charset="0"/>
              <a:buChar char="•"/>
            </a:pPr>
            <a:r>
              <a:rPr lang="en-US" sz="4000" b="1" dirty="0" smtClean="0">
                <a:latin typeface="Tahoma" panose="020B0604030504040204" pitchFamily="34" charset="0"/>
                <a:ea typeface="Tahoma" panose="020B0604030504040204" pitchFamily="34" charset="0"/>
                <a:cs typeface="Tahoma" panose="020B0604030504040204" pitchFamily="34" charset="0"/>
              </a:rPr>
              <a:t>High org </a:t>
            </a:r>
            <a:r>
              <a:rPr lang="en-US" sz="4000" b="1" dirty="0">
                <a:latin typeface="Tahoma" panose="020B0604030504040204" pitchFamily="34" charset="0"/>
                <a:ea typeface="Tahoma" panose="020B0604030504040204" pitchFamily="34" charset="0"/>
                <a:cs typeface="Tahoma" panose="020B0604030504040204" pitchFamily="34" charset="0"/>
              </a:rPr>
              <a:t>p</a:t>
            </a:r>
            <a:r>
              <a:rPr lang="en-US" sz="4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otential for </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controversy</a:t>
            </a:r>
            <a:r>
              <a:rPr lang="en-US" sz="4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dealing with the org mission or questionable operating practices</a:t>
            </a:r>
          </a:p>
          <a:p>
            <a:pPr marL="571500" indent="-571500" algn="l">
              <a:buFont typeface="Arial" panose="020B0604020202020204" pitchFamily="34" charset="0"/>
              <a:buChar char="•"/>
            </a:pPr>
            <a:r>
              <a:rPr lang="en-US" sz="4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Image-making </a:t>
            </a:r>
            <a:r>
              <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false front</a:t>
            </a:r>
          </a:p>
          <a:p>
            <a:pPr marL="571500" indent="-571500" algn="l">
              <a:buFont typeface="Arial" panose="020B0604020202020204" pitchFamily="34" charset="0"/>
              <a:buChar char="•"/>
            </a:pPr>
            <a:r>
              <a:rPr lang="en-US" sz="4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Secrets</a:t>
            </a:r>
            <a:r>
              <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 rumors, </a:t>
            </a:r>
            <a:r>
              <a:rPr lang="en-US" sz="4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cover-ups</a:t>
            </a:r>
          </a:p>
          <a:p>
            <a:pPr marL="571500" indent="-571500" algn="l">
              <a:buFont typeface="Arial" panose="020B0604020202020204" pitchFamily="34" charset="0"/>
              <a:buChar char="•"/>
            </a:pPr>
            <a:r>
              <a:rPr lang="en-US" sz="4000" b="1" dirty="0" smtClean="0">
                <a:latin typeface="Tahoma" panose="020B0604030504040204" pitchFamily="34" charset="0"/>
                <a:ea typeface="Tahoma" panose="020B0604030504040204" pitchFamily="34" charset="0"/>
                <a:cs typeface="Tahoma" panose="020B0604030504040204" pitchFamily="34" charset="0"/>
              </a:rPr>
              <a:t>Minimal accountability to outsiders</a:t>
            </a:r>
            <a:endParaRPr lang="en-US" sz="4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CIA </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&amp; military; </a:t>
            </a: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sports teams; politics;</a:t>
            </a:r>
            <a:r>
              <a:rPr lang="en-US" sz="4000" b="1" dirty="0" smtClean="0">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Hollywood; </a:t>
            </a:r>
            <a:r>
              <a:rPr lang="en-US" sz="40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cult religions; </a:t>
            </a:r>
            <a:r>
              <a:rPr lang="en-US" sz="4000" b="1" dirty="0">
                <a:solidFill>
                  <a:srgbClr val="0000FF"/>
                </a:solidFill>
                <a:latin typeface="Tahoma" panose="020B0604030504040204" pitchFamily="34" charset="0"/>
                <a:ea typeface="Tahoma" panose="020B0604030504040204" pitchFamily="34" charset="0"/>
                <a:cs typeface="Tahoma" panose="020B0604030504040204" pitchFamily="34" charset="0"/>
              </a:rPr>
              <a:t>some PR &amp; law firms; some law enforcement agencies; some consumer products firms</a:t>
            </a: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000" b="1" dirty="0">
              <a:latin typeface="Tahoma" panose="020B0604030504040204" pitchFamily="34" charset="0"/>
              <a:ea typeface="Tahoma" panose="020B0604030504040204" pitchFamily="34" charset="0"/>
              <a:cs typeface="Tahoma" panose="020B0604030504040204" pitchFamily="34" charset="0"/>
            </a:endParaRPr>
          </a:p>
          <a:p>
            <a:pPr algn="l"/>
            <a:endParaRPr lang="en-US" sz="4800" b="1" dirty="0">
              <a:latin typeface="Tahoma" pitchFamily="34" charset="0"/>
              <a:ea typeface="Tahoma" pitchFamily="34" charset="0"/>
              <a:cs typeface="Tahoma" pitchFamily="34" charset="0"/>
            </a:endParaRPr>
          </a:p>
          <a:p>
            <a:pPr algn="l"/>
            <a:endParaRPr lang="en-US" sz="4800" b="1" dirty="0">
              <a:latin typeface="Tahoma" pitchFamily="34" charset="0"/>
              <a:ea typeface="Tahoma" pitchFamily="34" charset="0"/>
              <a:cs typeface="Tahoma" pitchFamily="34" charset="0"/>
            </a:endParaRPr>
          </a:p>
          <a:p>
            <a:pPr algn="l"/>
            <a:endParaRPr lang="en-US" sz="4800" b="1" dirty="0">
              <a:latin typeface="Tahoma" pitchFamily="34" charset="0"/>
              <a:ea typeface="Tahoma" pitchFamily="34" charset="0"/>
              <a:cs typeface="Tahoma" pitchFamily="34" charset="0"/>
            </a:endParaRPr>
          </a:p>
          <a:p>
            <a:endParaRPr lang="en-US" sz="48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849144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6884"/>
            <a:ext cx="12192000" cy="6521116"/>
          </a:xfrm>
        </p:spPr>
        <p:txBody>
          <a:bodyPr>
            <a:normAutofit/>
          </a:bodyPr>
          <a:lstStyle/>
          <a:p>
            <a:pPr marL="0" indent="0" algn="ctr">
              <a:buNone/>
            </a:pPr>
            <a:r>
              <a:rPr lang="en-US" sz="9600" b="1" dirty="0" smtClean="0">
                <a:latin typeface="Tahoma" panose="020B0604030504040204" pitchFamily="34" charset="0"/>
                <a:ea typeface="Tahoma" panose="020B0604030504040204" pitchFamily="34" charset="0"/>
                <a:cs typeface="Tahoma" panose="020B0604030504040204" pitchFamily="34" charset="0"/>
              </a:rPr>
              <a:t>#13 </a:t>
            </a:r>
            <a:r>
              <a:rPr lang="en-US" sz="9600" b="1" dirty="0">
                <a:latin typeface="Tahoma" panose="020B0604030504040204" pitchFamily="34" charset="0"/>
                <a:ea typeface="Tahoma" panose="020B0604030504040204" pitchFamily="34" charset="0"/>
                <a:cs typeface="Tahoma" panose="020B0604030504040204" pitchFamily="34" charset="0"/>
              </a:rPr>
              <a:t>DISCOVERING </a:t>
            </a:r>
            <a:r>
              <a:rPr lang="en-US" sz="9600" b="1" dirty="0" smtClean="0">
                <a:latin typeface="Tahoma" panose="020B0604030504040204" pitchFamily="34" charset="0"/>
                <a:ea typeface="Tahoma" panose="020B0604030504040204" pitchFamily="34" charset="0"/>
                <a:cs typeface="Tahoma" panose="020B0604030504040204" pitchFamily="34" charset="0"/>
              </a:rPr>
              <a:t>YOURSELF PROFESSIONALLY</a:t>
            </a:r>
            <a:endParaRPr lang="en-US" sz="9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22500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74042"/>
          </a:xfrm>
        </p:spPr>
        <p:txBody>
          <a:bodyPr>
            <a:noAutofit/>
          </a:bodyPr>
          <a:lstStyle/>
          <a:p>
            <a:pPr marL="0" indent="0" algn="ctr">
              <a:buNone/>
            </a:pPr>
            <a:r>
              <a:rPr lang="en-US" sz="3600" b="1" dirty="0" smtClean="0">
                <a:solidFill>
                  <a:srgbClr val="FF0000"/>
                </a:solidFill>
                <a:latin typeface="Tahoma" pitchFamily="34" charset="0"/>
                <a:ea typeface="Tahoma" pitchFamily="34" charset="0"/>
                <a:cs typeface="Tahoma" pitchFamily="34" charset="0"/>
              </a:rPr>
              <a:t> </a:t>
            </a:r>
            <a:r>
              <a:rPr lang="en-US" sz="4000" b="1" dirty="0" smtClean="0">
                <a:latin typeface="Tahoma" pitchFamily="34" charset="0"/>
                <a:ea typeface="Tahoma" pitchFamily="34" charset="0"/>
                <a:cs typeface="Tahoma" pitchFamily="34" charset="0"/>
              </a:rPr>
              <a:t>Your co-workers know you better than you know yourself. They got you mapped, b/c they see you objectively, which you can’t. You don't even know what your own voice sounds like. </a:t>
            </a:r>
            <a:r>
              <a:rPr lang="en-US" altLang="en-US" sz="4000" b="1" dirty="0">
                <a:latin typeface="Tahoma" pitchFamily="34" charset="0"/>
                <a:cs typeface="Tahoma" pitchFamily="34" charset="0"/>
              </a:rPr>
              <a:t>Career success is </a:t>
            </a:r>
            <a:r>
              <a:rPr lang="en-US" altLang="en-US" sz="4000" b="1" dirty="0" smtClean="0">
                <a:latin typeface="Tahoma" pitchFamily="34" charset="0"/>
                <a:cs typeface="Tahoma" pitchFamily="34" charset="0"/>
              </a:rPr>
              <a:t>more </a:t>
            </a:r>
            <a:r>
              <a:rPr lang="en-US" altLang="en-US" sz="4000" b="1" u="sng" dirty="0" smtClean="0">
                <a:solidFill>
                  <a:srgbClr val="FF0000"/>
                </a:solidFill>
                <a:latin typeface="Tahoma" pitchFamily="34" charset="0"/>
                <a:cs typeface="Tahoma" pitchFamily="34" charset="0"/>
              </a:rPr>
              <a:t>OTHERS</a:t>
            </a:r>
            <a:r>
              <a:rPr lang="en-US" altLang="en-US" sz="4000" b="1" dirty="0" smtClean="0">
                <a:latin typeface="Tahoma" pitchFamily="34" charset="0"/>
                <a:cs typeface="Tahoma" pitchFamily="34" charset="0"/>
              </a:rPr>
              <a:t> </a:t>
            </a:r>
            <a:r>
              <a:rPr lang="en-US" altLang="en-US" sz="4000" b="1" dirty="0">
                <a:latin typeface="Tahoma" pitchFamily="34" charset="0"/>
                <a:cs typeface="Tahoma" pitchFamily="34" charset="0"/>
              </a:rPr>
              <a:t>than you</a:t>
            </a:r>
            <a:r>
              <a:rPr lang="en-US" altLang="en-US" sz="4800" b="1" dirty="0">
                <a:latin typeface="Tahoma" pitchFamily="34" charset="0"/>
                <a:cs typeface="Tahoma" pitchFamily="34" charset="0"/>
              </a:rPr>
              <a:t>.</a:t>
            </a:r>
            <a:r>
              <a:rPr lang="en-US" altLang="en-US" sz="5400" b="1" dirty="0">
                <a:latin typeface="Tahoma" pitchFamily="34" charset="0"/>
                <a:cs typeface="Tahoma" pitchFamily="34" charset="0"/>
              </a:rPr>
              <a:t> </a:t>
            </a:r>
            <a:r>
              <a:rPr lang="en-US" sz="4000" b="1" dirty="0">
                <a:solidFill>
                  <a:srgbClr val="FF0000"/>
                </a:solidFill>
                <a:latin typeface="Tahoma" pitchFamily="34" charset="0"/>
                <a:ea typeface="Tahoma" pitchFamily="34" charset="0"/>
                <a:cs typeface="Tahoma" pitchFamily="34" charset="0"/>
              </a:rPr>
              <a:t>LISTEN</a:t>
            </a:r>
            <a:r>
              <a:rPr lang="en-US" sz="4000" b="1" dirty="0">
                <a:latin typeface="Tahoma" pitchFamily="34" charset="0"/>
                <a:ea typeface="Tahoma" pitchFamily="34" charset="0"/>
                <a:cs typeface="Tahoma" pitchFamily="34" charset="0"/>
              </a:rPr>
              <a:t> your way to discovering yourself </a:t>
            </a:r>
            <a:r>
              <a:rPr lang="en-US" sz="4000" b="1" dirty="0" smtClean="0">
                <a:latin typeface="Tahoma" pitchFamily="34" charset="0"/>
                <a:ea typeface="Tahoma" pitchFamily="34" charset="0"/>
                <a:cs typeface="Tahoma" pitchFamily="34" charset="0"/>
              </a:rPr>
              <a:t>professionally.</a:t>
            </a:r>
            <a:r>
              <a:rPr lang="en-US" altLang="en-US" sz="4000" b="1" dirty="0" smtClean="0">
                <a:latin typeface="Tahoma" pitchFamily="34" charset="0"/>
                <a:cs typeface="Tahoma" pitchFamily="34" charset="0"/>
              </a:rPr>
              <a:t> </a:t>
            </a:r>
            <a:endParaRPr lang="en-US" altLang="en-US" sz="4000" b="1" dirty="0">
              <a:latin typeface="Tahoma" pitchFamily="34" charset="0"/>
              <a:cs typeface="Tahoma" pitchFamily="34" charset="0"/>
            </a:endParaRPr>
          </a:p>
          <a:p>
            <a:pPr marL="0" indent="0">
              <a:buNone/>
            </a:pPr>
            <a:endParaRPr lang="en-US" sz="4800" b="1" dirty="0" smtClean="0">
              <a:solidFill>
                <a:srgbClr val="A50021"/>
              </a:solidFill>
              <a:latin typeface="Tahoma" pitchFamily="34" charset="0"/>
              <a:ea typeface="Tahoma" pitchFamily="34" charset="0"/>
              <a:cs typeface="Tahoma" pitchFamily="34" charset="0"/>
            </a:endParaRPr>
          </a:p>
          <a:p>
            <a:pPr marL="0" indent="0">
              <a:buNone/>
            </a:pPr>
            <a:endParaRPr lang="en-US" sz="4400" b="1" dirty="0" smtClean="0">
              <a:solidFill>
                <a:srgbClr val="0000CC"/>
              </a:solidFill>
              <a:latin typeface="Tahoma" pitchFamily="34" charset="0"/>
              <a:ea typeface="Tahoma" pitchFamily="34" charset="0"/>
              <a:cs typeface="Tahoma" pitchFamily="34" charset="0"/>
            </a:endParaRPr>
          </a:p>
          <a:p>
            <a:pPr marL="0" indent="0">
              <a:buNone/>
            </a:pPr>
            <a:endParaRPr lang="en-US" sz="4400" b="1" dirty="0">
              <a:solidFill>
                <a:srgbClr val="0000CC"/>
              </a:solidFill>
              <a:latin typeface="Tahoma" pitchFamily="34" charset="0"/>
              <a:ea typeface="Tahoma" pitchFamily="34" charset="0"/>
              <a:cs typeface="Tahoma" pitchFamily="34" charset="0"/>
            </a:endParaRPr>
          </a:p>
          <a:p>
            <a:pPr marL="0" indent="0">
              <a:buNone/>
            </a:pPr>
            <a:r>
              <a:rPr lang="en-US" sz="4000" b="1" dirty="0" smtClean="0">
                <a:solidFill>
                  <a:srgbClr val="A50021"/>
                </a:solidFill>
                <a:latin typeface="Tahoma" pitchFamily="34" charset="0"/>
                <a:ea typeface="Tahoma" pitchFamily="34" charset="0"/>
                <a:cs typeface="Tahoma" pitchFamily="34" charset="0"/>
              </a:rPr>
              <a:t>  </a:t>
            </a:r>
            <a:endParaRPr lang="en-US" sz="4000" b="1" dirty="0">
              <a:latin typeface="Arial"/>
              <a:ea typeface="Tahoma" pitchFamily="34" charset="0"/>
              <a:cs typeface="Arial"/>
            </a:endParaRPr>
          </a:p>
          <a:p>
            <a:pPr marL="914400" indent="-914400">
              <a:buFont typeface="+mj-lt"/>
              <a:buAutoNum type="arabicPeriod"/>
            </a:pPr>
            <a:endParaRPr lang="en-US" sz="5400" b="1" dirty="0" smtClean="0">
              <a:solidFill>
                <a:srgbClr val="993300"/>
              </a:solidFill>
              <a:latin typeface="Tahoma" pitchFamily="34" charset="0"/>
              <a:ea typeface="Tahoma" pitchFamily="34" charset="0"/>
              <a:cs typeface="Tahoma" pitchFamily="34" charset="0"/>
            </a:endParaRPr>
          </a:p>
          <a:p>
            <a:pPr marL="914400" indent="-914400">
              <a:buFont typeface="+mj-lt"/>
              <a:buAutoNum type="arabicPeriod"/>
            </a:pPr>
            <a:endParaRPr lang="en-US" sz="5400" b="1" dirty="0" smtClean="0">
              <a:solidFill>
                <a:srgbClr val="993300"/>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987" y="4224682"/>
            <a:ext cx="4186991" cy="2593559"/>
          </a:xfrm>
          <a:prstGeom prst="rect">
            <a:avLst/>
          </a:prstGeom>
        </p:spPr>
      </p:pic>
    </p:spTree>
    <p:extLst>
      <p:ext uri="{BB962C8B-B14F-4D97-AF65-F5344CB8AC3E}">
        <p14:creationId xmlns:p14="http://schemas.microsoft.com/office/powerpoint/2010/main" val="36519843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2"/>
          <p:cNvSpPr>
            <a:spLocks noGrp="1"/>
          </p:cNvSpPr>
          <p:nvPr>
            <p:ph type="subTitle" idx="4294967295"/>
          </p:nvPr>
        </p:nvSpPr>
        <p:spPr>
          <a:xfrm>
            <a:off x="215153" y="228600"/>
            <a:ext cx="11976847" cy="6629400"/>
          </a:xfrm>
        </p:spPr>
        <p:txBody>
          <a:bodyPr>
            <a:normAutofit/>
          </a:bodyPr>
          <a:lstStyle/>
          <a:p>
            <a:pPr marL="0" indent="0" eaLnBrk="1" hangingPunct="1">
              <a:lnSpc>
                <a:spcPct val="80000"/>
              </a:lnSpc>
              <a:buFont typeface="Arial" charset="0"/>
              <a:buNone/>
            </a:pPr>
            <a:r>
              <a:rPr lang="en-US" altLang="en-US" sz="5000" b="1" dirty="0" smtClean="0">
                <a:latin typeface="Tahoma" pitchFamily="34" charset="0"/>
                <a:cs typeface="Tahoma" pitchFamily="34" charset="0"/>
              </a:rPr>
              <a:t>The most valuable part of going to a school like BU isn’t academics, but rather how positive </a:t>
            </a:r>
            <a:r>
              <a:rPr lang="en-US" altLang="en-US" sz="5000" b="1" dirty="0" smtClean="0">
                <a:solidFill>
                  <a:srgbClr val="FF0000"/>
                </a:solidFill>
                <a:latin typeface="Tahoma" pitchFamily="34" charset="0"/>
                <a:cs typeface="Tahoma" pitchFamily="34" charset="0"/>
              </a:rPr>
              <a:t>peer presence </a:t>
            </a:r>
            <a:r>
              <a:rPr lang="en-US" altLang="en-US" sz="5000" b="1" dirty="0" smtClean="0">
                <a:latin typeface="Tahoma" pitchFamily="34" charset="0"/>
                <a:cs typeface="Tahoma" pitchFamily="34" charset="0"/>
              </a:rPr>
              <a:t>&amp; </a:t>
            </a:r>
            <a:r>
              <a:rPr lang="en-US" altLang="en-US" sz="5000" b="1" dirty="0" smtClean="0">
                <a:solidFill>
                  <a:srgbClr val="FF0000"/>
                </a:solidFill>
                <a:latin typeface="Tahoma" pitchFamily="34" charset="0"/>
                <a:cs typeface="Tahoma" pitchFamily="34" charset="0"/>
              </a:rPr>
              <a:t>pressure</a:t>
            </a:r>
            <a:r>
              <a:rPr lang="en-US" altLang="en-US" sz="5000" b="1" dirty="0" smtClean="0">
                <a:latin typeface="Tahoma" pitchFamily="34" charset="0"/>
                <a:cs typeface="Tahoma" pitchFamily="34" charset="0"/>
              </a:rPr>
              <a:t> sharpen &amp; mature you as a pre-professional. You absorb the </a:t>
            </a:r>
            <a:r>
              <a:rPr lang="en-US" altLang="en-US" sz="5000" b="1" dirty="0" smtClean="0">
                <a:solidFill>
                  <a:srgbClr val="FF0000"/>
                </a:solidFill>
                <a:latin typeface="Tahoma" pitchFamily="34" charset="0"/>
                <a:cs typeface="Tahoma" pitchFamily="34" charset="0"/>
              </a:rPr>
              <a:t>can-do mindset </a:t>
            </a:r>
            <a:r>
              <a:rPr lang="en-US" altLang="en-US" sz="5000" b="1" dirty="0" smtClean="0">
                <a:latin typeface="Tahoma" pitchFamily="34" charset="0"/>
                <a:cs typeface="Tahoma" pitchFamily="34" charset="0"/>
              </a:rPr>
              <a:t>of your peers without even </a:t>
            </a:r>
          </a:p>
          <a:p>
            <a:pPr marL="0" indent="0" eaLnBrk="1" hangingPunct="1">
              <a:lnSpc>
                <a:spcPct val="80000"/>
              </a:lnSpc>
              <a:buFont typeface="Arial" charset="0"/>
              <a:buNone/>
            </a:pPr>
            <a:r>
              <a:rPr lang="en-US" altLang="en-US" sz="5000" b="1" dirty="0" smtClean="0">
                <a:latin typeface="Tahoma" pitchFamily="34" charset="0"/>
                <a:cs typeface="Tahoma" pitchFamily="34" charset="0"/>
              </a:rPr>
              <a:t>realizing it. </a:t>
            </a:r>
            <a:endParaRPr lang="en-US" altLang="en-US" sz="5000" b="1" dirty="0" smtClean="0">
              <a:solidFill>
                <a:srgbClr val="0000FF"/>
              </a:solidFill>
              <a:latin typeface="Tahoma" pitchFamily="34" charset="0"/>
              <a:cs typeface="Tahoma"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031" y="3846676"/>
            <a:ext cx="4219074" cy="3011324"/>
          </a:xfrm>
          <a:prstGeom prst="rect">
            <a:avLst/>
          </a:prstGeom>
        </p:spPr>
      </p:pic>
    </p:spTree>
    <p:extLst>
      <p:ext uri="{BB962C8B-B14F-4D97-AF65-F5344CB8AC3E}">
        <p14:creationId xmlns:p14="http://schemas.microsoft.com/office/powerpoint/2010/main" val="7989349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2"/>
          <p:cNvSpPr>
            <a:spLocks noGrp="1"/>
          </p:cNvSpPr>
          <p:nvPr>
            <p:ph type="subTitle" idx="4294967295"/>
          </p:nvPr>
        </p:nvSpPr>
        <p:spPr>
          <a:xfrm>
            <a:off x="0" y="220716"/>
            <a:ext cx="12192000" cy="6473997"/>
          </a:xfrm>
        </p:spPr>
        <p:txBody>
          <a:bodyPr>
            <a:normAutofit fontScale="92500" lnSpcReduction="10000"/>
          </a:bodyPr>
          <a:lstStyle/>
          <a:p>
            <a:pPr>
              <a:buFont typeface="Wingdings" panose="05000000000000000000" pitchFamily="2" charset="2"/>
              <a:buChar char="q"/>
            </a:pPr>
            <a:r>
              <a:rPr lang="en-US" sz="4800" b="1" dirty="0">
                <a:solidFill>
                  <a:srgbClr val="FF0000"/>
                </a:solidFill>
                <a:latin typeface="Tahoma" pitchFamily="34" charset="0"/>
                <a:ea typeface="Tahoma" pitchFamily="34" charset="0"/>
                <a:cs typeface="Tahoma" pitchFamily="34" charset="0"/>
              </a:rPr>
              <a:t>Unlocking your pro capacities </a:t>
            </a:r>
            <a:r>
              <a:rPr lang="en-US" sz="4800" b="1" dirty="0">
                <a:latin typeface="Arial"/>
                <a:ea typeface="Tahoma" pitchFamily="34" charset="0"/>
                <a:cs typeface="Arial"/>
              </a:rPr>
              <a:t>→</a:t>
            </a:r>
            <a:endParaRPr lang="en-US" sz="4800" b="1" dirty="0">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a:solidFill>
                  <a:srgbClr val="006600"/>
                </a:solidFill>
                <a:latin typeface="Tahoma" pitchFamily="34" charset="0"/>
                <a:ea typeface="Tahoma" pitchFamily="34" charset="0"/>
                <a:cs typeface="Tahoma" pitchFamily="34" charset="0"/>
              </a:rPr>
              <a:t>Pro networking (people with opportunities) </a:t>
            </a:r>
            <a:r>
              <a:rPr lang="en-US" sz="4800" b="1" dirty="0">
                <a:latin typeface="Arial"/>
                <a:ea typeface="Tahoma" pitchFamily="34" charset="0"/>
                <a:cs typeface="Arial"/>
              </a:rPr>
              <a:t>→</a:t>
            </a:r>
            <a:endParaRPr lang="en-US" sz="4800" b="1" dirty="0">
              <a:solidFill>
                <a:srgbClr val="7030A0"/>
              </a:solidFill>
              <a:latin typeface="Tahoma" pitchFamily="34" charset="0"/>
              <a:ea typeface="Tahoma" pitchFamily="34" charset="0"/>
              <a:cs typeface="Tahoma" pitchFamily="34" charset="0"/>
            </a:endParaRPr>
          </a:p>
          <a:p>
            <a:pPr>
              <a:buFont typeface="Wingdings" panose="05000000000000000000" pitchFamily="2" charset="2"/>
              <a:buChar char="q"/>
            </a:pPr>
            <a:r>
              <a:rPr lang="en-US" sz="4800" b="1" dirty="0">
                <a:solidFill>
                  <a:srgbClr val="CC0066"/>
                </a:solidFill>
                <a:latin typeface="Tahoma" pitchFamily="34" charset="0"/>
                <a:ea typeface="Tahoma" pitchFamily="34" charset="0"/>
                <a:cs typeface="Tahoma" pitchFamily="34" charset="0"/>
              </a:rPr>
              <a:t>Team-building</a:t>
            </a:r>
            <a:r>
              <a:rPr lang="en-US" sz="4800" b="1" dirty="0">
                <a:solidFill>
                  <a:srgbClr val="A50021"/>
                </a:solidFill>
                <a:latin typeface="Tahoma" pitchFamily="34" charset="0"/>
                <a:ea typeface="Tahoma" pitchFamily="34" charset="0"/>
                <a:cs typeface="Tahoma" pitchFamily="34" charset="0"/>
              </a:rPr>
              <a:t> </a:t>
            </a:r>
            <a:r>
              <a:rPr lang="en-US" sz="4800" b="1" dirty="0">
                <a:latin typeface="Arial"/>
                <a:ea typeface="Tahoma" pitchFamily="34" charset="0"/>
                <a:cs typeface="Arial"/>
              </a:rPr>
              <a:t>→ </a:t>
            </a:r>
          </a:p>
          <a:p>
            <a:pPr>
              <a:buFont typeface="Wingdings" panose="05000000000000000000" pitchFamily="2" charset="2"/>
              <a:buChar char="q"/>
            </a:pP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Discovering </a:t>
            </a: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your full</a:t>
            </a:r>
          </a:p>
          <a:p>
            <a:pPr marL="0" indent="0">
              <a:buNone/>
            </a:pP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r</a:t>
            </a: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ange of pro </a:t>
            </a:r>
          </a:p>
          <a:p>
            <a:pPr marL="0" indent="0">
              <a:buNone/>
            </a:pP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c</a:t>
            </a: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ontributions via</a:t>
            </a:r>
          </a:p>
          <a:p>
            <a:pPr marL="0" indent="0">
              <a:buNone/>
            </a:pPr>
            <a:r>
              <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rPr>
              <a:t>c</a:t>
            </a: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o-worker feedback &amp;</a:t>
            </a:r>
          </a:p>
          <a:p>
            <a:pPr marL="0" indent="0">
              <a:buNone/>
            </a:pPr>
            <a:r>
              <a:rPr lang="en-US" sz="4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“set-ups” (implementing new opportunities others have provided you)</a:t>
            </a:r>
            <a:endParaRPr lang="en-US" sz="4800" b="1"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0" indent="0" algn="ctr">
              <a:lnSpc>
                <a:spcPct val="80000"/>
              </a:lnSpc>
              <a:buNone/>
            </a:pPr>
            <a:endParaRPr lang="en-US" altLang="en-US" sz="5400" b="1" dirty="0">
              <a:solidFill>
                <a:srgbClr val="0070C0"/>
              </a:solidFill>
              <a:latin typeface="Tahoma" pitchFamily="34" charset="0"/>
              <a:cs typeface="Tahoma"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768" y="1578108"/>
            <a:ext cx="3198781" cy="3451092"/>
          </a:xfrm>
          <a:prstGeom prst="rect">
            <a:avLst/>
          </a:prstGeom>
        </p:spPr>
      </p:pic>
    </p:spTree>
    <p:extLst>
      <p:ext uri="{BB962C8B-B14F-4D97-AF65-F5344CB8AC3E}">
        <p14:creationId xmlns:p14="http://schemas.microsoft.com/office/powerpoint/2010/main" val="330789754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2"/>
          <p:cNvSpPr>
            <a:spLocks noGrp="1"/>
          </p:cNvSpPr>
          <p:nvPr>
            <p:ph type="subTitle" idx="4294967295"/>
          </p:nvPr>
        </p:nvSpPr>
        <p:spPr>
          <a:xfrm>
            <a:off x="1" y="190500"/>
            <a:ext cx="12192000" cy="6667500"/>
          </a:xfrm>
        </p:spPr>
        <p:txBody>
          <a:bodyPr>
            <a:normAutofit fontScale="92500" lnSpcReduction="10000"/>
          </a:bodyPr>
          <a:lstStyle/>
          <a:p>
            <a:pPr marL="0" indent="0" algn="ctr" eaLnBrk="1" hangingPunct="1">
              <a:lnSpc>
                <a:spcPct val="80000"/>
              </a:lnSpc>
              <a:buFont typeface="Arial" charset="0"/>
              <a:buNone/>
            </a:pPr>
            <a:r>
              <a:rPr lang="en-US" altLang="en-US" sz="4800" b="1" dirty="0" smtClean="0">
                <a:solidFill>
                  <a:srgbClr val="FF0000"/>
                </a:solidFill>
                <a:latin typeface="Tahoma" pitchFamily="34" charset="0"/>
                <a:cs typeface="Tahoma" pitchFamily="34" charset="0"/>
              </a:rPr>
              <a:t>WHO </a:t>
            </a:r>
            <a:r>
              <a:rPr lang="en-US" altLang="en-US" sz="4800" b="1" dirty="0">
                <a:solidFill>
                  <a:srgbClr val="FF0000"/>
                </a:solidFill>
                <a:latin typeface="Tahoma" pitchFamily="34" charset="0"/>
                <a:cs typeface="Tahoma" pitchFamily="34" charset="0"/>
              </a:rPr>
              <a:t>A</a:t>
            </a:r>
            <a:r>
              <a:rPr lang="en-US" altLang="en-US" sz="4800" b="1" dirty="0" smtClean="0">
                <a:solidFill>
                  <a:srgbClr val="FF0000"/>
                </a:solidFill>
                <a:latin typeface="Tahoma" pitchFamily="34" charset="0"/>
                <a:cs typeface="Tahoma" pitchFamily="34" charset="0"/>
              </a:rPr>
              <a:t>RE YOU PROFESSIONALLY?</a:t>
            </a:r>
          </a:p>
          <a:p>
            <a:pPr eaLnBrk="1" hangingPunct="1">
              <a:lnSpc>
                <a:spcPct val="80000"/>
              </a:lnSpc>
              <a:buFont typeface="Wingdings" panose="05000000000000000000" pitchFamily="2" charset="2"/>
              <a:buChar char="q"/>
            </a:pPr>
            <a:r>
              <a:rPr lang="en-US" altLang="en-US" sz="5000" b="1" dirty="0" smtClean="0">
                <a:solidFill>
                  <a:srgbClr val="003366"/>
                </a:solidFill>
                <a:latin typeface="Tahoma" pitchFamily="34" charset="0"/>
                <a:cs typeface="Tahoma" pitchFamily="34" charset="0"/>
              </a:rPr>
              <a:t>What do you want from your career?</a:t>
            </a:r>
          </a:p>
          <a:p>
            <a:pPr eaLnBrk="1" hangingPunct="1">
              <a:lnSpc>
                <a:spcPct val="80000"/>
              </a:lnSpc>
              <a:buFont typeface="Wingdings" panose="05000000000000000000" pitchFamily="2" charset="2"/>
              <a:buChar char="q"/>
            </a:pPr>
            <a:r>
              <a:rPr lang="en-US" altLang="en-US" sz="5000" b="1" dirty="0">
                <a:solidFill>
                  <a:srgbClr val="7030A0"/>
                </a:solidFill>
                <a:latin typeface="Tahoma" pitchFamily="34" charset="0"/>
                <a:cs typeface="Tahoma" pitchFamily="34" charset="0"/>
              </a:rPr>
              <a:t>W</a:t>
            </a:r>
            <a:r>
              <a:rPr lang="en-US" altLang="en-US" sz="5000" b="1" dirty="0" smtClean="0">
                <a:solidFill>
                  <a:srgbClr val="7030A0"/>
                </a:solidFill>
                <a:latin typeface="Tahoma" pitchFamily="34" charset="0"/>
                <a:cs typeface="Tahoma" pitchFamily="34" charset="0"/>
              </a:rPr>
              <a:t>hich co-workers are most valuable to you &amp; vice-versa?</a:t>
            </a:r>
          </a:p>
          <a:p>
            <a:pPr eaLnBrk="1" hangingPunct="1">
              <a:lnSpc>
                <a:spcPct val="80000"/>
              </a:lnSpc>
              <a:buFont typeface="Wingdings" panose="05000000000000000000" pitchFamily="2" charset="2"/>
              <a:buChar char="q"/>
            </a:pPr>
            <a:r>
              <a:rPr lang="en-US" altLang="en-US" sz="5000" b="1" dirty="0" smtClean="0">
                <a:solidFill>
                  <a:srgbClr val="0033CC"/>
                </a:solidFill>
                <a:latin typeface="Tahoma" pitchFamily="34" charset="0"/>
                <a:cs typeface="Tahoma" pitchFamily="34" charset="0"/>
              </a:rPr>
              <a:t>When &amp; how do you “surf” your org’s wave?</a:t>
            </a:r>
          </a:p>
          <a:p>
            <a:pPr eaLnBrk="1" hangingPunct="1">
              <a:lnSpc>
                <a:spcPct val="80000"/>
              </a:lnSpc>
              <a:buFont typeface="Wingdings" panose="05000000000000000000" pitchFamily="2" charset="2"/>
              <a:buChar char="q"/>
            </a:pPr>
            <a:r>
              <a:rPr lang="en-US" altLang="en-US" sz="5000" b="1" dirty="0" smtClean="0">
                <a:solidFill>
                  <a:srgbClr val="FF00FF"/>
                </a:solidFill>
                <a:latin typeface="Tahoma" pitchFamily="34" charset="0"/>
                <a:cs typeface="Tahoma" pitchFamily="34" charset="0"/>
              </a:rPr>
              <a:t>How effective are your interpersonal skills?</a:t>
            </a:r>
          </a:p>
          <a:p>
            <a:pPr eaLnBrk="1" hangingPunct="1">
              <a:lnSpc>
                <a:spcPct val="80000"/>
              </a:lnSpc>
              <a:buFont typeface="Wingdings" panose="05000000000000000000" pitchFamily="2" charset="2"/>
              <a:buChar char="q"/>
            </a:pPr>
            <a:r>
              <a:rPr lang="en-US" altLang="en-US" sz="5000" b="1" dirty="0" smtClean="0">
                <a:solidFill>
                  <a:srgbClr val="006600"/>
                </a:solidFill>
                <a:latin typeface="Tahoma" pitchFamily="34" charset="0"/>
                <a:cs typeface="Tahoma" pitchFamily="34" charset="0"/>
              </a:rPr>
              <a:t>What’s your </a:t>
            </a:r>
            <a:r>
              <a:rPr lang="en-US" altLang="en-US" sz="5000" b="1" dirty="0" err="1" smtClean="0">
                <a:solidFill>
                  <a:srgbClr val="006600"/>
                </a:solidFill>
                <a:latin typeface="Tahoma" pitchFamily="34" charset="0"/>
                <a:cs typeface="Tahoma" pitchFamily="34" charset="0"/>
              </a:rPr>
              <a:t>IVE</a:t>
            </a:r>
            <a:r>
              <a:rPr lang="en-US" altLang="en-US" sz="5000" b="1" dirty="0" smtClean="0">
                <a:solidFill>
                  <a:srgbClr val="006600"/>
                </a:solidFill>
                <a:latin typeface="Tahoma" pitchFamily="34" charset="0"/>
                <a:cs typeface="Tahoma" pitchFamily="34" charset="0"/>
              </a:rPr>
              <a:t>-EVE balance?</a:t>
            </a:r>
          </a:p>
          <a:p>
            <a:pPr eaLnBrk="1" hangingPunct="1">
              <a:lnSpc>
                <a:spcPct val="80000"/>
              </a:lnSpc>
              <a:buFont typeface="Wingdings" panose="05000000000000000000" pitchFamily="2" charset="2"/>
              <a:buChar char="q"/>
            </a:pPr>
            <a:r>
              <a:rPr lang="en-US" altLang="en-US" sz="5000" b="1" dirty="0" smtClean="0">
                <a:solidFill>
                  <a:srgbClr val="FF6600"/>
                </a:solidFill>
                <a:latin typeface="Tahoma" pitchFamily="34" charset="0"/>
                <a:cs typeface="Tahoma" pitchFamily="34" charset="0"/>
              </a:rPr>
              <a:t>What’s the productive potential of your concentricity circles? </a:t>
            </a:r>
          </a:p>
        </p:txBody>
      </p:sp>
    </p:spTree>
    <p:extLst>
      <p:ext uri="{BB962C8B-B14F-4D97-AF65-F5344CB8AC3E}">
        <p14:creationId xmlns:p14="http://schemas.microsoft.com/office/powerpoint/2010/main" val="3275254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TotalTime>
  <Words>9295</Words>
  <Application>Microsoft Office PowerPoint</Application>
  <PresentationFormat>Custom</PresentationFormat>
  <Paragraphs>1480</Paragraphs>
  <Slides>304</Slides>
  <Notes>2</Notes>
  <HiddenSlides>0</HiddenSlides>
  <MMClips>0</MMClips>
  <ScaleCrop>false</ScaleCrop>
  <HeadingPairs>
    <vt:vector size="4" baseType="variant">
      <vt:variant>
        <vt:lpstr>Theme</vt:lpstr>
      </vt:variant>
      <vt:variant>
        <vt:i4>1</vt:i4>
      </vt:variant>
      <vt:variant>
        <vt:lpstr>Slide Titles</vt:lpstr>
      </vt:variant>
      <vt:variant>
        <vt:i4>304</vt:i4>
      </vt:variant>
    </vt:vector>
  </HeadingPairs>
  <TitlesOfParts>
    <vt:vector size="30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Matadors use the cape to protect themselves from the bull, who thinks the cape is part of the matador.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Employees care when their org cares about employees more than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Emotional intelligence + pull-down professional psych maps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 is a simple model for creating your way out of conflict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Baylor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Auken, Phil</dc:creator>
  <cp:lastModifiedBy>Phil</cp:lastModifiedBy>
  <cp:revision>144</cp:revision>
  <dcterms:created xsi:type="dcterms:W3CDTF">2016-10-24T12:23:36Z</dcterms:created>
  <dcterms:modified xsi:type="dcterms:W3CDTF">2017-01-18T20:04:31Z</dcterms:modified>
</cp:coreProperties>
</file>