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356" r:id="rId2"/>
    <p:sldId id="419" r:id="rId3"/>
    <p:sldId id="418" r:id="rId4"/>
    <p:sldId id="416" r:id="rId5"/>
    <p:sldId id="404" r:id="rId6"/>
    <p:sldId id="348" r:id="rId7"/>
    <p:sldId id="293" r:id="rId8"/>
    <p:sldId id="358" r:id="rId9"/>
    <p:sldId id="402" r:id="rId10"/>
    <p:sldId id="414" r:id="rId11"/>
    <p:sldId id="403" r:id="rId12"/>
    <p:sldId id="373" r:id="rId13"/>
    <p:sldId id="347" r:id="rId14"/>
    <p:sldId id="311" r:id="rId15"/>
    <p:sldId id="342" r:id="rId16"/>
    <p:sldId id="345" r:id="rId17"/>
    <p:sldId id="357" r:id="rId18"/>
    <p:sldId id="411" r:id="rId19"/>
    <p:sldId id="291" r:id="rId20"/>
    <p:sldId id="375" r:id="rId21"/>
    <p:sldId id="420" r:id="rId22"/>
    <p:sldId id="421" r:id="rId23"/>
    <p:sldId id="349" r:id="rId24"/>
    <p:sldId id="474" r:id="rId25"/>
    <p:sldId id="475" r:id="rId26"/>
    <p:sldId id="476" r:id="rId27"/>
    <p:sldId id="296" r:id="rId28"/>
    <p:sldId id="415" r:id="rId29"/>
    <p:sldId id="405" r:id="rId30"/>
    <p:sldId id="297" r:id="rId31"/>
    <p:sldId id="319" r:id="rId32"/>
    <p:sldId id="413" r:id="rId33"/>
    <p:sldId id="323" r:id="rId34"/>
    <p:sldId id="401" r:id="rId35"/>
    <p:sldId id="327" r:id="rId36"/>
    <p:sldId id="409" r:id="rId37"/>
    <p:sldId id="410" r:id="rId38"/>
    <p:sldId id="424" r:id="rId39"/>
    <p:sldId id="417" r:id="rId40"/>
    <p:sldId id="423" r:id="rId41"/>
    <p:sldId id="422" r:id="rId42"/>
    <p:sldId id="426" r:id="rId43"/>
    <p:sldId id="427" r:id="rId44"/>
    <p:sldId id="428" r:id="rId45"/>
    <p:sldId id="429" r:id="rId46"/>
    <p:sldId id="430" r:id="rId47"/>
    <p:sldId id="431" r:id="rId48"/>
    <p:sldId id="432" r:id="rId49"/>
    <p:sldId id="433" r:id="rId50"/>
    <p:sldId id="434" r:id="rId51"/>
    <p:sldId id="435" r:id="rId52"/>
    <p:sldId id="436" r:id="rId53"/>
    <p:sldId id="437" r:id="rId54"/>
    <p:sldId id="438" r:id="rId55"/>
    <p:sldId id="439" r:id="rId56"/>
    <p:sldId id="440" r:id="rId57"/>
    <p:sldId id="441" r:id="rId58"/>
    <p:sldId id="442" r:id="rId59"/>
    <p:sldId id="443" r:id="rId60"/>
    <p:sldId id="444" r:id="rId61"/>
    <p:sldId id="445" r:id="rId62"/>
    <p:sldId id="446" r:id="rId63"/>
    <p:sldId id="447" r:id="rId64"/>
    <p:sldId id="448" r:id="rId65"/>
    <p:sldId id="449" r:id="rId66"/>
    <p:sldId id="450" r:id="rId67"/>
    <p:sldId id="451" r:id="rId68"/>
    <p:sldId id="452" r:id="rId69"/>
    <p:sldId id="453" r:id="rId70"/>
    <p:sldId id="454" r:id="rId71"/>
    <p:sldId id="455" r:id="rId72"/>
    <p:sldId id="456" r:id="rId73"/>
    <p:sldId id="457" r:id="rId74"/>
    <p:sldId id="473" r:id="rId75"/>
    <p:sldId id="459" r:id="rId76"/>
    <p:sldId id="461" r:id="rId77"/>
    <p:sldId id="462" r:id="rId78"/>
    <p:sldId id="463" r:id="rId79"/>
    <p:sldId id="464" r:id="rId80"/>
    <p:sldId id="465" r:id="rId81"/>
    <p:sldId id="466" r:id="rId82"/>
    <p:sldId id="467" r:id="rId83"/>
    <p:sldId id="468" r:id="rId84"/>
    <p:sldId id="469" r:id="rId85"/>
    <p:sldId id="470" r:id="rId86"/>
    <p:sldId id="471" r:id="rId87"/>
    <p:sldId id="472" r:id="rId88"/>
  </p:sldIdLst>
  <p:sldSz cx="9144000" cy="6858000" type="screen4x3"/>
  <p:notesSz cx="6858000" cy="9144000"/>
  <p:defaultTextStyle>
    <a:defPPr>
      <a:defRPr lang="en-US"/>
    </a:defPPr>
    <a:lvl1pPr algn="l" rtl="0" fontAlgn="base">
      <a:spcBef>
        <a:spcPct val="0"/>
      </a:spcBef>
      <a:spcAft>
        <a:spcPct val="0"/>
      </a:spcAft>
      <a:defRPr sz="7200" b="1" kern="1200">
        <a:solidFill>
          <a:schemeClr val="tx1"/>
        </a:solidFill>
        <a:latin typeface="Jokerman" pitchFamily="82" charset="0"/>
        <a:ea typeface="+mn-ea"/>
        <a:cs typeface="+mn-cs"/>
      </a:defRPr>
    </a:lvl1pPr>
    <a:lvl2pPr marL="457200" algn="l" rtl="0" fontAlgn="base">
      <a:spcBef>
        <a:spcPct val="0"/>
      </a:spcBef>
      <a:spcAft>
        <a:spcPct val="0"/>
      </a:spcAft>
      <a:defRPr sz="7200" b="1" kern="1200">
        <a:solidFill>
          <a:schemeClr val="tx1"/>
        </a:solidFill>
        <a:latin typeface="Jokerman" pitchFamily="82" charset="0"/>
        <a:ea typeface="+mn-ea"/>
        <a:cs typeface="+mn-cs"/>
      </a:defRPr>
    </a:lvl2pPr>
    <a:lvl3pPr marL="914400" algn="l" rtl="0" fontAlgn="base">
      <a:spcBef>
        <a:spcPct val="0"/>
      </a:spcBef>
      <a:spcAft>
        <a:spcPct val="0"/>
      </a:spcAft>
      <a:defRPr sz="7200" b="1" kern="1200">
        <a:solidFill>
          <a:schemeClr val="tx1"/>
        </a:solidFill>
        <a:latin typeface="Jokerman" pitchFamily="82" charset="0"/>
        <a:ea typeface="+mn-ea"/>
        <a:cs typeface="+mn-cs"/>
      </a:defRPr>
    </a:lvl3pPr>
    <a:lvl4pPr marL="1371600" algn="l" rtl="0" fontAlgn="base">
      <a:spcBef>
        <a:spcPct val="0"/>
      </a:spcBef>
      <a:spcAft>
        <a:spcPct val="0"/>
      </a:spcAft>
      <a:defRPr sz="7200" b="1" kern="1200">
        <a:solidFill>
          <a:schemeClr val="tx1"/>
        </a:solidFill>
        <a:latin typeface="Jokerman" pitchFamily="82" charset="0"/>
        <a:ea typeface="+mn-ea"/>
        <a:cs typeface="+mn-cs"/>
      </a:defRPr>
    </a:lvl4pPr>
    <a:lvl5pPr marL="1828800" algn="l" rtl="0" fontAlgn="base">
      <a:spcBef>
        <a:spcPct val="0"/>
      </a:spcBef>
      <a:spcAft>
        <a:spcPct val="0"/>
      </a:spcAft>
      <a:defRPr sz="7200" b="1" kern="1200">
        <a:solidFill>
          <a:schemeClr val="tx1"/>
        </a:solidFill>
        <a:latin typeface="Jokerman" pitchFamily="82" charset="0"/>
        <a:ea typeface="+mn-ea"/>
        <a:cs typeface="+mn-cs"/>
      </a:defRPr>
    </a:lvl5pPr>
    <a:lvl6pPr marL="2286000" algn="l" defTabSz="914400" rtl="0" eaLnBrk="1" latinLnBrk="0" hangingPunct="1">
      <a:defRPr sz="7200" b="1" kern="1200">
        <a:solidFill>
          <a:schemeClr val="tx1"/>
        </a:solidFill>
        <a:latin typeface="Jokerman" pitchFamily="82" charset="0"/>
        <a:ea typeface="+mn-ea"/>
        <a:cs typeface="+mn-cs"/>
      </a:defRPr>
    </a:lvl6pPr>
    <a:lvl7pPr marL="2743200" algn="l" defTabSz="914400" rtl="0" eaLnBrk="1" latinLnBrk="0" hangingPunct="1">
      <a:defRPr sz="7200" b="1" kern="1200">
        <a:solidFill>
          <a:schemeClr val="tx1"/>
        </a:solidFill>
        <a:latin typeface="Jokerman" pitchFamily="82" charset="0"/>
        <a:ea typeface="+mn-ea"/>
        <a:cs typeface="+mn-cs"/>
      </a:defRPr>
    </a:lvl7pPr>
    <a:lvl8pPr marL="3200400" algn="l" defTabSz="914400" rtl="0" eaLnBrk="1" latinLnBrk="0" hangingPunct="1">
      <a:defRPr sz="7200" b="1" kern="1200">
        <a:solidFill>
          <a:schemeClr val="tx1"/>
        </a:solidFill>
        <a:latin typeface="Jokerman" pitchFamily="82" charset="0"/>
        <a:ea typeface="+mn-ea"/>
        <a:cs typeface="+mn-cs"/>
      </a:defRPr>
    </a:lvl8pPr>
    <a:lvl9pPr marL="3657600" algn="l" defTabSz="914400" rtl="0" eaLnBrk="1" latinLnBrk="0" hangingPunct="1">
      <a:defRPr sz="7200" b="1" kern="1200">
        <a:solidFill>
          <a:schemeClr val="tx1"/>
        </a:solidFill>
        <a:latin typeface="Jokerman" pitchFamily="8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FFFF"/>
    <a:srgbClr val="CCCCFF"/>
    <a:srgbClr val="CC99FF"/>
    <a:srgbClr val="00FFCC"/>
    <a:srgbClr val="800080"/>
    <a:srgbClr val="FFCC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063" autoAdjust="0"/>
    <p:restoredTop sz="94595" autoAdjust="0"/>
  </p:normalViewPr>
  <p:slideViewPr>
    <p:cSldViewPr>
      <p:cViewPr>
        <p:scale>
          <a:sx n="30" d="100"/>
          <a:sy n="30" d="100"/>
        </p:scale>
        <p:origin x="-2256" y="-942"/>
      </p:cViewPr>
      <p:guideLst>
        <p:guide orient="horz" pos="2160"/>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808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809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809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C65F7A30-B1F5-4E81-9205-9A6BFB8BCEF7}" type="slidenum">
              <a:rPr lang="en-US"/>
              <a:pPr>
                <a:defRPr/>
              </a:pPr>
              <a:t>‹#›</a:t>
            </a:fld>
            <a:endParaRPr lang="en-US"/>
          </a:p>
        </p:txBody>
      </p:sp>
    </p:spTree>
    <p:extLst>
      <p:ext uri="{BB962C8B-B14F-4D97-AF65-F5344CB8AC3E}">
        <p14:creationId xmlns:p14="http://schemas.microsoft.com/office/powerpoint/2010/main" val="292749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92B97A5-4FF9-4EBE-9C63-7657713A3AED}" type="datetimeFigureOut">
              <a:rPr lang="en-US"/>
              <a:pPr>
                <a:defRPr/>
              </a:pPr>
              <a:t>6/8/2014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CBE2534-E133-4FB3-B923-2A02A47A7250}" type="slidenum">
              <a:rPr lang="en-US"/>
              <a:pPr>
                <a:defRPr/>
              </a:pPr>
              <a:t>‹#›</a:t>
            </a:fld>
            <a:endParaRPr lang="en-US"/>
          </a:p>
        </p:txBody>
      </p:sp>
    </p:spTree>
    <p:extLst>
      <p:ext uri="{BB962C8B-B14F-4D97-AF65-F5344CB8AC3E}">
        <p14:creationId xmlns:p14="http://schemas.microsoft.com/office/powerpoint/2010/main" val="1200860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5724BA44-4F21-4658-86DB-FF4A477BE35B}"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55651877-8900-4B99-94A4-0783C02F693D}" type="slidenum">
              <a:rPr lang="en-US" sz="1200" smtClean="0"/>
              <a:pPr eaLnBrk="1" hangingPunct="1"/>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60826308-A172-46BA-9683-64F4A8B30C67}" type="slidenum">
              <a:rPr lang="en-US" sz="1200" smtClean="0"/>
              <a:pPr eaLnBrk="1" hangingPunct="1"/>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34A76555-B649-4E94-A3CF-6B19CC3EA77A}" type="slidenum">
              <a:rPr lang="en-US" sz="1200" smtClean="0"/>
              <a:pPr eaLnBrk="1" hangingPunct="1"/>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CDA2F7B4-45B3-49E0-919D-2D4418A68964}" type="slidenum">
              <a:rPr lang="en-US" sz="1200" smtClean="0"/>
              <a:pPr eaLnBrk="1" hangingPunct="1"/>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883F1D99-BF1E-44C8-878D-259FD7475A00}" type="slidenum">
              <a:rPr lang="en-US" sz="1200" smtClean="0"/>
              <a:pPr eaLnBrk="1" hangingPunct="1"/>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A26C7CE0-B7AC-4BA5-9B20-E1B2EE758CC5}" type="slidenum">
              <a:rPr lang="en-US" sz="1200" smtClean="0"/>
              <a:pPr eaLnBrk="1" hangingPunct="1"/>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DE08835F-91E8-4ED0-B40F-766BA45BEB9F}" type="slidenum">
              <a:rPr lang="en-US" sz="1200" smtClean="0"/>
              <a:pPr eaLnBrk="1" hangingPunct="1"/>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719FA344-1FC0-4EF4-8D7C-E757809467B3}" type="slidenum">
              <a:rPr lang="en-US" sz="1200" smtClean="0"/>
              <a:pPr eaLnBrk="1" hangingPunct="1"/>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414BA1DB-20F6-468F-87C3-C75396736831}" type="slidenum">
              <a:rPr lang="en-US" sz="1200" smtClean="0"/>
              <a:pPr eaLnBrk="1" hangingPunct="1"/>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ED998AD4-77A8-4C72-88BF-A9598DE6C90F}" type="slidenum">
              <a:rPr lang="en-US" sz="1200" smtClean="0"/>
              <a:pPr eaLnBrk="1" hangingPunct="1"/>
              <a:t>19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A67EC1E4-E6B8-4AFA-AEDE-FE941054BA59}" type="slidenum">
              <a:rPr lang="en-US" sz="1200" smtClean="0"/>
              <a:pPr eaLnBrk="1" hangingPunct="1"/>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337995F0-CC41-4078-B534-2B4618FBA1DB}" type="slidenum">
              <a:rPr lang="en-US" sz="1200" smtClean="0"/>
              <a:pPr eaLnBrk="1" hangingPunct="1"/>
              <a:t>20</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A8867994-A4C1-41A2-B7E3-A72EDD741982}" type="slidenum">
              <a:rPr lang="en-US" sz="1200" smtClean="0"/>
              <a:pPr eaLnBrk="1" hangingPunct="1"/>
              <a:t>21</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F5262B75-DE72-4857-AF27-E78707BCDCD8}" type="slidenum">
              <a:rPr lang="en-US" sz="1200" smtClean="0"/>
              <a:pPr eaLnBrk="1" hangingPunct="1"/>
              <a:t>22</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E44F4264-1AF1-47C9-80B5-37B42825FA23}" type="slidenum">
              <a:rPr lang="en-US" sz="1200" smtClean="0"/>
              <a:pPr eaLnBrk="1" hangingPunct="1"/>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875DCA2A-3106-493D-9166-510EFAC4AE9B}" type="slidenum">
              <a:rPr lang="en-US" sz="1200" smtClean="0"/>
              <a:pPr eaLnBrk="1" hangingPunct="1"/>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330A5E7C-92FD-46FD-B03D-9CC95D1BC60F}" type="slidenum">
              <a:rPr lang="en-US" sz="1200" smtClean="0"/>
              <a:pPr eaLnBrk="1" hangingPunct="1"/>
              <a:t>25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6D399CBE-F055-4CE3-9E8D-CB2FA8CEC639}" type="slidenum">
              <a:rPr lang="en-US" sz="1200" smtClean="0"/>
              <a:pPr eaLnBrk="1" hangingPunct="1"/>
              <a:t>26</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B740B2C6-D14D-48E6-902C-5951BA9A58B0}" type="slidenum">
              <a:rPr lang="en-US" sz="1200" smtClean="0"/>
              <a:pPr eaLnBrk="1" hangingPunct="1"/>
              <a:t>27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212FCF43-E6C5-43E2-A8A9-16F3DCA892B1}" type="slidenum">
              <a:rPr lang="en-US" sz="1200" smtClean="0"/>
              <a:pPr eaLnBrk="1" hangingPunct="1"/>
              <a:t>28</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CBB8CB56-265E-4CFB-966F-A198235A47F0}" type="slidenum">
              <a:rPr lang="en-US" sz="1200" smtClean="0"/>
              <a:pPr eaLnBrk="1" hangingPunct="1"/>
              <a:t>29</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A38C84CA-693F-4FAE-8981-46CE820EE57A}" type="slidenum">
              <a:rPr lang="en-US" sz="1200" smtClean="0"/>
              <a:pPr eaLnBrk="1" hangingPunct="1"/>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FA921CAB-811F-48F2-AE4A-8E4D12A24ADA}" type="slidenum">
              <a:rPr lang="en-US" sz="1200" smtClean="0"/>
              <a:pPr eaLnBrk="1" hangingPunct="1"/>
              <a:t>30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9ED4944B-4B3C-496D-B2D2-30B7AE6D88DD}" type="slidenum">
              <a:rPr lang="en-US" sz="1200" smtClean="0"/>
              <a:pPr eaLnBrk="1" hangingPunct="1"/>
              <a:t>31</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5A3456D5-B988-4019-A632-029B3519256B}" type="slidenum">
              <a:rPr lang="en-US" sz="1200" smtClean="0"/>
              <a:pPr eaLnBrk="1" hangingPunct="1"/>
              <a:t>32</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AB634C13-4DD3-48B9-8EE7-4660AC908736}" type="slidenum">
              <a:rPr lang="en-US" sz="1200" smtClean="0"/>
              <a:pPr eaLnBrk="1" hangingPunct="1"/>
              <a:t>33</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DEAC37A3-D806-4A77-AAFE-20FBE7B2FE5A}" type="slidenum">
              <a:rPr lang="en-US" sz="1200" smtClean="0"/>
              <a:pPr eaLnBrk="1" hangingPunct="1"/>
              <a:t>34</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D2AD93E3-6EFF-42CC-9625-05187B36EC87}" type="slidenum">
              <a:rPr lang="en-US" sz="1200" smtClean="0"/>
              <a:pPr eaLnBrk="1" hangingPunct="1"/>
              <a:t>35</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F76FCD4F-8081-42FB-AC8D-B966D471B106}" type="slidenum">
              <a:rPr lang="en-US" sz="1200" smtClean="0"/>
              <a:pPr eaLnBrk="1" hangingPunct="1"/>
              <a:t>36</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DC76665A-46FE-4F7E-BED3-E39E44D71C17}" type="slidenum">
              <a:rPr lang="en-US" sz="1200" smtClean="0"/>
              <a:pPr eaLnBrk="1" hangingPunct="1"/>
              <a:t>37</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E6184965-A27A-4892-9576-8BDF3D7D4924}" type="slidenum">
              <a:rPr lang="en-US" sz="1200" smtClean="0"/>
              <a:pPr eaLnBrk="1" hangingPunct="1"/>
              <a:t>38</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3B07CC33-3068-4218-BD19-AD3F25C442AE}" type="slidenum">
              <a:rPr lang="en-US" sz="1200" smtClean="0"/>
              <a:pPr eaLnBrk="1" hangingPunct="1"/>
              <a:t>39</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0D40C604-2249-4A68-8269-AB7FCB2017B5}" type="slidenum">
              <a:rPr lang="en-US" sz="1200" smtClean="0"/>
              <a:pPr eaLnBrk="1" hangingPunct="1"/>
              <a:t>4</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60C8ADB9-18AD-4161-A9AC-D1EB6FE5821E}" type="slidenum">
              <a:rPr lang="en-US" sz="1200" smtClean="0"/>
              <a:pPr eaLnBrk="1" hangingPunct="1"/>
              <a:t>40</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BEAB32D8-941E-4E06-AF42-33CDCC771C8C}" type="slidenum">
              <a:rPr lang="en-US" sz="1200" smtClean="0"/>
              <a:pPr eaLnBrk="1" hangingPunct="1"/>
              <a:t>41</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8F35151F-6FDC-4741-B79D-7473D6484267}" type="slidenum">
              <a:rPr lang="en-US" sz="1200" smtClean="0"/>
              <a:pPr eaLnBrk="1" hangingPunct="1"/>
              <a:t>42</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99F6FB41-5358-4AF0-9E91-613EDD5D0644}" type="slidenum">
              <a:rPr lang="en-US" sz="1200" smtClean="0"/>
              <a:pPr eaLnBrk="1" hangingPunct="1"/>
              <a:t>43</a:t>
            </a:fld>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8DB76900-3AF7-4DF9-9457-72BB2C29E086}" type="slidenum">
              <a:rPr lang="en-US" sz="1200" smtClean="0"/>
              <a:pPr eaLnBrk="1" hangingPunct="1"/>
              <a:t>44</a:t>
            </a:fld>
            <a:endParaRPr 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26CF03FC-9687-41D3-A844-1A625B5315E7}" type="slidenum">
              <a:rPr lang="en-US" sz="1200" smtClean="0"/>
              <a:pPr eaLnBrk="1" hangingPunct="1"/>
              <a:t>45</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8E5FA685-77C6-4559-A6CE-16B611D9F56D}" type="slidenum">
              <a:rPr lang="en-US" sz="1200" smtClean="0"/>
              <a:pPr eaLnBrk="1" hangingPunct="1"/>
              <a:t>46</a:t>
            </a:fld>
            <a:endParaRPr 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A9423C53-B314-4CC1-BF3E-E6FC61039130}" type="slidenum">
              <a:rPr lang="en-US" sz="1200" smtClean="0"/>
              <a:pPr eaLnBrk="1" hangingPunct="1"/>
              <a:t>47</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1BFD92B8-E7EF-4CED-9FC3-7E071EBEBEDD}" type="slidenum">
              <a:rPr lang="en-US" sz="1200" smtClean="0"/>
              <a:pPr eaLnBrk="1" hangingPunct="1"/>
              <a:t>48</a:t>
            </a:fld>
            <a:endParaRPr 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F97E2EDC-91B4-448E-BAFE-259F56906AC7}" type="slidenum">
              <a:rPr lang="en-US" sz="1200" smtClean="0"/>
              <a:pPr eaLnBrk="1" hangingPunct="1"/>
              <a:t>49</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0E10D0C8-5EA1-4D6D-9E52-80EF73360D0A}" type="slidenum">
              <a:rPr lang="en-US" sz="1200" smtClean="0"/>
              <a:pPr eaLnBrk="1" hangingPunct="1"/>
              <a:t>5</a:t>
            </a:fld>
            <a:endParaRPr lang="en-US"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5EBBDF99-710E-4D8B-BEAE-C0C13233E677}" type="slidenum">
              <a:rPr lang="en-US" sz="1200" smtClean="0"/>
              <a:pPr eaLnBrk="1" hangingPunct="1"/>
              <a:t>50</a:t>
            </a:fld>
            <a:endParaRPr lang="en-US" sz="12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9534B48E-2B04-46E1-920F-8F99B5924445}" type="slidenum">
              <a:rPr lang="en-US" sz="1200" smtClean="0"/>
              <a:pPr eaLnBrk="1" hangingPunct="1"/>
              <a:t>51</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5DADF977-3594-49C1-8E72-AAAD8A82BF1C}" type="slidenum">
              <a:rPr lang="en-US" sz="1200" smtClean="0"/>
              <a:pPr eaLnBrk="1" hangingPunct="1"/>
              <a:t>52</a:t>
            </a:fld>
            <a:endParaRPr 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C15C9394-5EBD-4883-8294-FACA361500A1}" type="slidenum">
              <a:rPr lang="en-US" sz="1200" smtClean="0"/>
              <a:pPr eaLnBrk="1" hangingPunct="1"/>
              <a:t>53</a:t>
            </a:fld>
            <a:endParaRPr 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C783B681-725F-49C6-9C10-425E3555F16B}" type="slidenum">
              <a:rPr lang="en-US" sz="1200" smtClean="0"/>
              <a:pPr eaLnBrk="1" hangingPunct="1"/>
              <a:t>54</a:t>
            </a:fld>
            <a:endParaRPr lang="en-US"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D13EF2D2-30D2-44A8-B678-098A802E6692}" type="slidenum">
              <a:rPr lang="en-US" sz="1200" smtClean="0"/>
              <a:pPr eaLnBrk="1" hangingPunct="1"/>
              <a:t>55</a:t>
            </a:fld>
            <a:endParaRPr lang="en-US" sz="12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3F3C4856-7D1C-44CC-BC0D-BA273733DC66}" type="slidenum">
              <a:rPr lang="en-US" sz="1200" smtClean="0"/>
              <a:pPr eaLnBrk="1" hangingPunct="1"/>
              <a:t>56</a:t>
            </a:fld>
            <a:endParaRPr lang="en-US" sz="12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A05F3237-0407-4F58-BE5E-FDBB197DB3B8}" type="slidenum">
              <a:rPr lang="en-US" sz="1200" smtClean="0"/>
              <a:pPr eaLnBrk="1" hangingPunct="1"/>
              <a:t>57</a:t>
            </a:fld>
            <a:endParaRPr lang="en-US" sz="12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4DD7451F-6A42-4FDA-9750-E122BD785FC3}" type="slidenum">
              <a:rPr lang="en-US" sz="1200" smtClean="0"/>
              <a:pPr eaLnBrk="1" hangingPunct="1"/>
              <a:t>58</a:t>
            </a:fld>
            <a:endParaRPr lang="en-US" sz="12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86AB57D4-D0F9-4B08-9F5F-91F8CD938539}" type="slidenum">
              <a:rPr lang="en-US" sz="1200" smtClean="0"/>
              <a:pPr eaLnBrk="1" hangingPunct="1"/>
              <a:t>59</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CCBEE540-EE78-416A-898B-9B89744E8542}" type="slidenum">
              <a:rPr lang="en-US" sz="1200" smtClean="0"/>
              <a:pPr eaLnBrk="1" hangingPunct="1"/>
              <a:t>6</a:t>
            </a:fld>
            <a:endParaRPr lang="en-US" sz="12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A4AEC6DD-699E-4A7D-A90D-3DA42213FABB}" type="slidenum">
              <a:rPr lang="en-US" sz="1200" smtClean="0"/>
              <a:pPr eaLnBrk="1" hangingPunct="1"/>
              <a:t>60</a:t>
            </a:fld>
            <a:endParaRPr lang="en-US" sz="120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5467BCE8-8E55-401C-89ED-735D6ECEF29B}" type="slidenum">
              <a:rPr lang="en-US" sz="1200" smtClean="0"/>
              <a:pPr eaLnBrk="1" hangingPunct="1"/>
              <a:t>61</a:t>
            </a:fld>
            <a:endParaRPr lang="en-US" sz="120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94D13EFD-DFEE-4AB0-B44A-3E98BDC8CC29}" type="slidenum">
              <a:rPr lang="en-US" sz="1200" smtClean="0"/>
              <a:pPr eaLnBrk="1" hangingPunct="1"/>
              <a:t>62</a:t>
            </a:fld>
            <a:endParaRPr lang="en-US" sz="120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072DD55D-0291-4DE4-91FF-EA81B2CD90F2}" type="slidenum">
              <a:rPr lang="en-US" sz="1200" smtClean="0"/>
              <a:pPr eaLnBrk="1" hangingPunct="1"/>
              <a:t>63</a:t>
            </a:fld>
            <a:endParaRPr lang="en-US" sz="12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94D08AE8-81F3-45BE-9CBA-09D41723F2CF}" type="slidenum">
              <a:rPr lang="en-US" sz="1200" smtClean="0"/>
              <a:pPr eaLnBrk="1" hangingPunct="1"/>
              <a:t>64</a:t>
            </a:fld>
            <a:endParaRPr lang="en-US" sz="120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8369B76B-9F87-4DCB-BD0D-64AC8DC146F5}" type="slidenum">
              <a:rPr lang="en-US" sz="1200" smtClean="0"/>
              <a:pPr eaLnBrk="1" hangingPunct="1"/>
              <a:t>65</a:t>
            </a:fld>
            <a:endParaRPr lang="en-US" sz="120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910E7C39-5DD4-4CED-9A0B-47620EC44D42}" type="slidenum">
              <a:rPr lang="en-US" sz="1200" smtClean="0"/>
              <a:pPr eaLnBrk="1" hangingPunct="1"/>
              <a:t>66</a:t>
            </a:fld>
            <a:endParaRPr lang="en-US" sz="12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8D51EB0C-CDC6-4CDB-B4B3-4C2888BC4CCF}" type="slidenum">
              <a:rPr lang="en-US" sz="1200" smtClean="0"/>
              <a:pPr eaLnBrk="1" hangingPunct="1"/>
              <a:t>67</a:t>
            </a:fld>
            <a:endParaRPr lang="en-US" sz="120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85FF3F2A-933B-4B1B-BC72-94DF320D6B87}" type="slidenum">
              <a:rPr lang="en-US" sz="1200" smtClean="0"/>
              <a:pPr eaLnBrk="1" hangingPunct="1"/>
              <a:t>68</a:t>
            </a:fld>
            <a:endParaRPr lang="en-US" sz="120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4B26B0B8-4B7F-4A45-85A2-6E3DB86B229D}" type="slidenum">
              <a:rPr lang="en-US" sz="1200" smtClean="0"/>
              <a:pPr eaLnBrk="1" hangingPunct="1"/>
              <a:t>69</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EEF2874B-35CA-4B02-966D-BA9537C6064B}" type="slidenum">
              <a:rPr lang="en-US" sz="1200" smtClean="0"/>
              <a:pPr eaLnBrk="1" hangingPunct="1"/>
              <a:t>7</a:t>
            </a:fld>
            <a:endParaRPr lang="en-US" sz="12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A3CBA1C4-D5E1-4E69-BB33-62BEA0F11A74}" type="slidenum">
              <a:rPr lang="en-US" sz="1200" smtClean="0"/>
              <a:pPr eaLnBrk="1" hangingPunct="1"/>
              <a:t>70</a:t>
            </a:fld>
            <a:endParaRPr lang="en-US" sz="120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1CC40926-5DB9-4319-B77A-7E4CB4947F3C}" type="slidenum">
              <a:rPr lang="en-US" sz="1200" smtClean="0"/>
              <a:pPr eaLnBrk="1" hangingPunct="1"/>
              <a:t>71</a:t>
            </a:fld>
            <a:endParaRPr lang="en-US" sz="120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51A139E8-3ED9-4A0C-A5B4-2979649E077A}" type="slidenum">
              <a:rPr lang="en-US" sz="1200" smtClean="0"/>
              <a:pPr eaLnBrk="1" hangingPunct="1"/>
              <a:t>72</a:t>
            </a:fld>
            <a:endParaRPr lang="en-US" sz="120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ABC0E758-60BD-407E-8C63-6A01AF694C45}" type="slidenum">
              <a:rPr lang="en-US" sz="1200" smtClean="0"/>
              <a:pPr eaLnBrk="1" hangingPunct="1"/>
              <a:t>73</a:t>
            </a:fld>
            <a:endParaRPr lang="en-US" sz="120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7807ED1D-E824-477E-B718-449BF212090E}" type="slidenum">
              <a:rPr lang="en-US" sz="1200" smtClean="0"/>
              <a:pPr eaLnBrk="1" hangingPunct="1"/>
              <a:t>74</a:t>
            </a:fld>
            <a:endParaRPr lang="en-US" sz="120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6ED42383-06DD-4A0B-8464-8ABCDED984C1}" type="slidenum">
              <a:rPr lang="en-US" sz="1200" smtClean="0"/>
              <a:pPr eaLnBrk="1" hangingPunct="1"/>
              <a:t>75</a:t>
            </a:fld>
            <a:endParaRPr lang="en-US" sz="120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833F8124-B928-48B5-844A-E02854551C35}" type="slidenum">
              <a:rPr lang="en-US" sz="1200" smtClean="0"/>
              <a:pPr eaLnBrk="1" hangingPunct="1"/>
              <a:t>76</a:t>
            </a:fld>
            <a:endParaRPr lang="en-US" sz="1200" smtClean="0"/>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12CC1A5D-2B68-4726-96FF-5A0277225535}" type="slidenum">
              <a:rPr lang="en-US" sz="1200" smtClean="0"/>
              <a:pPr eaLnBrk="1" hangingPunct="1"/>
              <a:t>77</a:t>
            </a:fld>
            <a:endParaRPr lang="en-US" sz="120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6A00A3F5-EC60-4176-A1F0-D8260CDB0DF1}" type="slidenum">
              <a:rPr lang="en-US" sz="1200" smtClean="0"/>
              <a:pPr eaLnBrk="1" hangingPunct="1"/>
              <a:t>78</a:t>
            </a:fld>
            <a:endParaRPr lang="en-US" sz="120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D4445123-0821-47A8-B91C-1E98733928DF}" type="slidenum">
              <a:rPr lang="en-US" sz="1200" smtClean="0"/>
              <a:pPr eaLnBrk="1" hangingPunct="1"/>
              <a:t>79</a:t>
            </a:fld>
            <a:endParaRPr lang="en-US" sz="1200" smtClean="0"/>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ED5D85DF-B725-40FA-9148-E94D11CB062E}" type="slidenum">
              <a:rPr lang="en-US" sz="1200" smtClean="0"/>
              <a:pPr eaLnBrk="1" hangingPunct="1"/>
              <a:t>8</a:t>
            </a:fld>
            <a:endParaRPr lang="en-US" sz="120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37747756-E0D0-4FB1-8F50-49A468B0E3E4}" type="slidenum">
              <a:rPr lang="en-US" sz="1200" smtClean="0"/>
              <a:pPr eaLnBrk="1" hangingPunct="1"/>
              <a:t>80</a:t>
            </a:fld>
            <a:endParaRPr lang="en-US" sz="120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9838B14B-654D-4CA0-BD0F-8C34BAF4B52C}" type="slidenum">
              <a:rPr lang="en-US" sz="1200" smtClean="0"/>
              <a:pPr eaLnBrk="1" hangingPunct="1"/>
              <a:t>81</a:t>
            </a:fld>
            <a:endParaRPr lang="en-US" sz="120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F79C5DDE-4603-4ABB-A627-F04C7B85CA32}" type="slidenum">
              <a:rPr lang="en-US" sz="1200" smtClean="0"/>
              <a:pPr eaLnBrk="1" hangingPunct="1"/>
              <a:t>82</a:t>
            </a:fld>
            <a:endParaRPr lang="en-US" sz="1200" smtClean="0"/>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8A9E6E3E-D476-4D99-ADE3-849A7F69E0DD}" type="slidenum">
              <a:rPr lang="en-US" sz="1200" smtClean="0"/>
              <a:pPr eaLnBrk="1" hangingPunct="1"/>
              <a:t>83</a:t>
            </a:fld>
            <a:endParaRPr lang="en-US" sz="120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4ED49517-9565-4969-8780-6A7B02F252CC}" type="slidenum">
              <a:rPr lang="en-US" sz="1200" smtClean="0"/>
              <a:pPr eaLnBrk="1" hangingPunct="1"/>
              <a:t>84</a:t>
            </a:fld>
            <a:endParaRPr lang="en-US" sz="1200" smtClean="0"/>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DCB09D66-38E2-464F-B844-C5D11F59B1F5}" type="slidenum">
              <a:rPr lang="en-US" sz="1200" smtClean="0"/>
              <a:pPr eaLnBrk="1" hangingPunct="1"/>
              <a:t>85</a:t>
            </a:fld>
            <a:endParaRPr lang="en-US" sz="1200" smtClean="0"/>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30440E73-4010-410D-944E-94E334B177C2}" type="slidenum">
              <a:rPr lang="en-US" sz="1200" smtClean="0"/>
              <a:pPr eaLnBrk="1" hangingPunct="1"/>
              <a:t>86</a:t>
            </a:fld>
            <a:endParaRPr lang="en-US" sz="120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5140E5F9-2B38-4DA4-A33A-25B01CD4BA45}" type="slidenum">
              <a:rPr lang="en-US" sz="1200" smtClean="0"/>
              <a:pPr eaLnBrk="1" hangingPunct="1"/>
              <a:t>87</a:t>
            </a:fld>
            <a:endParaRPr lang="en-US" sz="1200" smtClean="0"/>
          </a:p>
        </p:txBody>
      </p:sp>
      <p:sp>
        <p:nvSpPr>
          <p:cNvPr id="183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b="1">
                <a:solidFill>
                  <a:schemeClr val="tx1"/>
                </a:solidFill>
                <a:latin typeface="Jokerman" pitchFamily="82" charset="0"/>
              </a:defRPr>
            </a:lvl1pPr>
            <a:lvl2pPr marL="742950" indent="-285750" eaLnBrk="0" hangingPunct="0">
              <a:defRPr sz="7200" b="1">
                <a:solidFill>
                  <a:schemeClr val="tx1"/>
                </a:solidFill>
                <a:latin typeface="Jokerman" pitchFamily="82" charset="0"/>
              </a:defRPr>
            </a:lvl2pPr>
            <a:lvl3pPr marL="1143000" indent="-228600" eaLnBrk="0" hangingPunct="0">
              <a:defRPr sz="7200" b="1">
                <a:solidFill>
                  <a:schemeClr val="tx1"/>
                </a:solidFill>
                <a:latin typeface="Jokerman" pitchFamily="82" charset="0"/>
              </a:defRPr>
            </a:lvl3pPr>
            <a:lvl4pPr marL="1600200" indent="-228600" eaLnBrk="0" hangingPunct="0">
              <a:defRPr sz="7200" b="1">
                <a:solidFill>
                  <a:schemeClr val="tx1"/>
                </a:solidFill>
                <a:latin typeface="Jokerman" pitchFamily="82" charset="0"/>
              </a:defRPr>
            </a:lvl4pPr>
            <a:lvl5pPr marL="2057400" indent="-228600" eaLnBrk="0" hangingPunct="0">
              <a:defRPr sz="7200" b="1">
                <a:solidFill>
                  <a:schemeClr val="tx1"/>
                </a:solidFill>
                <a:latin typeface="Jokerman" pitchFamily="82" charset="0"/>
              </a:defRPr>
            </a:lvl5pPr>
            <a:lvl6pPr marL="2514600" indent="-228600" eaLnBrk="0" fontAlgn="base" hangingPunct="0">
              <a:spcBef>
                <a:spcPct val="0"/>
              </a:spcBef>
              <a:spcAft>
                <a:spcPct val="0"/>
              </a:spcAft>
              <a:defRPr sz="7200" b="1">
                <a:solidFill>
                  <a:schemeClr val="tx1"/>
                </a:solidFill>
                <a:latin typeface="Jokerman" pitchFamily="82" charset="0"/>
              </a:defRPr>
            </a:lvl6pPr>
            <a:lvl7pPr marL="2971800" indent="-228600" eaLnBrk="0" fontAlgn="base" hangingPunct="0">
              <a:spcBef>
                <a:spcPct val="0"/>
              </a:spcBef>
              <a:spcAft>
                <a:spcPct val="0"/>
              </a:spcAft>
              <a:defRPr sz="7200" b="1">
                <a:solidFill>
                  <a:schemeClr val="tx1"/>
                </a:solidFill>
                <a:latin typeface="Jokerman" pitchFamily="82" charset="0"/>
              </a:defRPr>
            </a:lvl7pPr>
            <a:lvl8pPr marL="3429000" indent="-228600" eaLnBrk="0" fontAlgn="base" hangingPunct="0">
              <a:spcBef>
                <a:spcPct val="0"/>
              </a:spcBef>
              <a:spcAft>
                <a:spcPct val="0"/>
              </a:spcAft>
              <a:defRPr sz="7200" b="1">
                <a:solidFill>
                  <a:schemeClr val="tx1"/>
                </a:solidFill>
                <a:latin typeface="Jokerman" pitchFamily="82" charset="0"/>
              </a:defRPr>
            </a:lvl8pPr>
            <a:lvl9pPr marL="3886200" indent="-228600" eaLnBrk="0" fontAlgn="base" hangingPunct="0">
              <a:spcBef>
                <a:spcPct val="0"/>
              </a:spcBef>
              <a:spcAft>
                <a:spcPct val="0"/>
              </a:spcAft>
              <a:defRPr sz="7200" b="1">
                <a:solidFill>
                  <a:schemeClr val="tx1"/>
                </a:solidFill>
                <a:latin typeface="Jokerman" pitchFamily="82" charset="0"/>
              </a:defRPr>
            </a:lvl9pPr>
          </a:lstStyle>
          <a:p>
            <a:pPr eaLnBrk="1" hangingPunct="1"/>
            <a:fld id="{62F9777A-7F79-4D50-AE6F-59810C21DA77}" type="slidenum">
              <a:rPr lang="en-US" sz="1200" smtClean="0"/>
              <a:pPr eaLnBrk="1" hangingPunct="1"/>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CE3513-AFFE-4BC4-9EC2-0D2A500DC452}" type="slidenum">
              <a:rPr lang="en-US"/>
              <a:pPr>
                <a:defRPr/>
              </a:pPr>
              <a:t>‹#›</a:t>
            </a:fld>
            <a:endParaRPr lang="en-US"/>
          </a:p>
        </p:txBody>
      </p:sp>
    </p:spTree>
    <p:extLst>
      <p:ext uri="{BB962C8B-B14F-4D97-AF65-F5344CB8AC3E}">
        <p14:creationId xmlns:p14="http://schemas.microsoft.com/office/powerpoint/2010/main" val="4062114723"/>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E782C-2EFF-4D2E-BAFB-EDBF15B20296}" type="slidenum">
              <a:rPr lang="en-US"/>
              <a:pPr>
                <a:defRPr/>
              </a:pPr>
              <a:t>‹#›</a:t>
            </a:fld>
            <a:endParaRPr lang="en-US"/>
          </a:p>
        </p:txBody>
      </p:sp>
    </p:spTree>
    <p:extLst>
      <p:ext uri="{BB962C8B-B14F-4D97-AF65-F5344CB8AC3E}">
        <p14:creationId xmlns:p14="http://schemas.microsoft.com/office/powerpoint/2010/main" val="57484652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F4A1B7-0028-4BC2-B39C-B4E1ED61A73B}" type="slidenum">
              <a:rPr lang="en-US"/>
              <a:pPr>
                <a:defRPr/>
              </a:pPr>
              <a:t>‹#›</a:t>
            </a:fld>
            <a:endParaRPr lang="en-US"/>
          </a:p>
        </p:txBody>
      </p:sp>
    </p:spTree>
    <p:extLst>
      <p:ext uri="{BB962C8B-B14F-4D97-AF65-F5344CB8AC3E}">
        <p14:creationId xmlns:p14="http://schemas.microsoft.com/office/powerpoint/2010/main" val="1263927693"/>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B8C341-0E71-4AED-8653-1F432A603444}" type="slidenum">
              <a:rPr lang="en-US"/>
              <a:pPr>
                <a:defRPr/>
              </a:pPr>
              <a:t>‹#›</a:t>
            </a:fld>
            <a:endParaRPr lang="en-US"/>
          </a:p>
        </p:txBody>
      </p:sp>
    </p:spTree>
    <p:extLst>
      <p:ext uri="{BB962C8B-B14F-4D97-AF65-F5344CB8AC3E}">
        <p14:creationId xmlns:p14="http://schemas.microsoft.com/office/powerpoint/2010/main" val="1167875447"/>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6B33BB-AF45-4BE2-901F-D7A5B2394858}" type="slidenum">
              <a:rPr lang="en-US"/>
              <a:pPr>
                <a:defRPr/>
              </a:pPr>
              <a:t>‹#›</a:t>
            </a:fld>
            <a:endParaRPr lang="en-US"/>
          </a:p>
        </p:txBody>
      </p:sp>
    </p:spTree>
    <p:extLst>
      <p:ext uri="{BB962C8B-B14F-4D97-AF65-F5344CB8AC3E}">
        <p14:creationId xmlns:p14="http://schemas.microsoft.com/office/powerpoint/2010/main" val="938868699"/>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CAF387E-80FF-4FE5-A130-1926A36AF958}" type="slidenum">
              <a:rPr lang="en-US"/>
              <a:pPr>
                <a:defRPr/>
              </a:pPr>
              <a:t>‹#›</a:t>
            </a:fld>
            <a:endParaRPr lang="en-US"/>
          </a:p>
        </p:txBody>
      </p:sp>
    </p:spTree>
    <p:extLst>
      <p:ext uri="{BB962C8B-B14F-4D97-AF65-F5344CB8AC3E}">
        <p14:creationId xmlns:p14="http://schemas.microsoft.com/office/powerpoint/2010/main" val="1479718404"/>
      </p:ext>
    </p:extLst>
  </p:cSld>
  <p:clrMapOvr>
    <a:masterClrMapping/>
  </p:clrMapOvr>
  <p:transition spd="slow">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653F5C-E660-4FA7-88BE-F93364D96C62}" type="slidenum">
              <a:rPr lang="en-US"/>
              <a:pPr>
                <a:defRPr/>
              </a:pPr>
              <a:t>‹#›</a:t>
            </a:fld>
            <a:endParaRPr lang="en-US"/>
          </a:p>
        </p:txBody>
      </p:sp>
    </p:spTree>
    <p:extLst>
      <p:ext uri="{BB962C8B-B14F-4D97-AF65-F5344CB8AC3E}">
        <p14:creationId xmlns:p14="http://schemas.microsoft.com/office/powerpoint/2010/main" val="448604064"/>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C6667C-60FC-4B80-B074-233481D0453F}" type="slidenum">
              <a:rPr lang="en-US"/>
              <a:pPr>
                <a:defRPr/>
              </a:pPr>
              <a:t>‹#›</a:t>
            </a:fld>
            <a:endParaRPr lang="en-US"/>
          </a:p>
        </p:txBody>
      </p:sp>
    </p:spTree>
    <p:extLst>
      <p:ext uri="{BB962C8B-B14F-4D97-AF65-F5344CB8AC3E}">
        <p14:creationId xmlns:p14="http://schemas.microsoft.com/office/powerpoint/2010/main" val="3818321739"/>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BE288B-C165-4E81-A58E-5C0DF7B7782E}" type="slidenum">
              <a:rPr lang="en-US"/>
              <a:pPr>
                <a:defRPr/>
              </a:pPr>
              <a:t>‹#›</a:t>
            </a:fld>
            <a:endParaRPr lang="en-US"/>
          </a:p>
        </p:txBody>
      </p:sp>
    </p:spTree>
    <p:extLst>
      <p:ext uri="{BB962C8B-B14F-4D97-AF65-F5344CB8AC3E}">
        <p14:creationId xmlns:p14="http://schemas.microsoft.com/office/powerpoint/2010/main" val="283908479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EB3068-42B7-4E8B-B8AB-CD25D9F03049}" type="slidenum">
              <a:rPr lang="en-US"/>
              <a:pPr>
                <a:defRPr/>
              </a:pPr>
              <a:t>‹#›</a:t>
            </a:fld>
            <a:endParaRPr lang="en-US"/>
          </a:p>
        </p:txBody>
      </p:sp>
    </p:spTree>
    <p:extLst>
      <p:ext uri="{BB962C8B-B14F-4D97-AF65-F5344CB8AC3E}">
        <p14:creationId xmlns:p14="http://schemas.microsoft.com/office/powerpoint/2010/main" val="1687760905"/>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9528E5-1B55-4569-A2AB-D66BCF13AB07}" type="slidenum">
              <a:rPr lang="en-US"/>
              <a:pPr>
                <a:defRPr/>
              </a:pPr>
              <a:t>‹#›</a:t>
            </a:fld>
            <a:endParaRPr lang="en-US"/>
          </a:p>
        </p:txBody>
      </p:sp>
    </p:spTree>
    <p:extLst>
      <p:ext uri="{BB962C8B-B14F-4D97-AF65-F5344CB8AC3E}">
        <p14:creationId xmlns:p14="http://schemas.microsoft.com/office/powerpoint/2010/main" val="1502398133"/>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050E16-D805-47A6-985D-D8E24E066192}" type="slidenum">
              <a:rPr lang="en-US"/>
              <a:pPr>
                <a:defRPr/>
              </a:pPr>
              <a:t>‹#›</a:t>
            </a:fld>
            <a:endParaRPr lang="en-US"/>
          </a:p>
        </p:txBody>
      </p:sp>
    </p:spTree>
    <p:extLst>
      <p:ext uri="{BB962C8B-B14F-4D97-AF65-F5344CB8AC3E}">
        <p14:creationId xmlns:p14="http://schemas.microsoft.com/office/powerpoint/2010/main" val="3561826705"/>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FFE8A-C360-4E0C-B615-02635C7BD825}" type="slidenum">
              <a:rPr lang="en-US"/>
              <a:pPr>
                <a:defRPr/>
              </a:pPr>
              <a:t>‹#›</a:t>
            </a:fld>
            <a:endParaRPr lang="en-US"/>
          </a:p>
        </p:txBody>
      </p:sp>
    </p:spTree>
    <p:extLst>
      <p:ext uri="{BB962C8B-B14F-4D97-AF65-F5344CB8AC3E}">
        <p14:creationId xmlns:p14="http://schemas.microsoft.com/office/powerpoint/2010/main" val="2821867319"/>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69BC20-8559-42D3-9034-46C7474DE6B8}" type="slidenum">
              <a:rPr lang="en-US"/>
              <a:pPr>
                <a:defRPr/>
              </a:pPr>
              <a:t>‹#›</a:t>
            </a:fld>
            <a:endParaRPr lang="en-US"/>
          </a:p>
        </p:txBody>
      </p:sp>
    </p:spTree>
    <p:extLst>
      <p:ext uri="{BB962C8B-B14F-4D97-AF65-F5344CB8AC3E}">
        <p14:creationId xmlns:p14="http://schemas.microsoft.com/office/powerpoint/2010/main" val="2178407649"/>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8F39EAE8-938C-4C34-B44A-11B2249433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Lst>
  <p:transition spd="med">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228600"/>
            <a:ext cx="8610600" cy="5715000"/>
          </a:xfrm>
        </p:spPr>
        <p:txBody>
          <a:bodyPr/>
          <a:lstStyle/>
          <a:p>
            <a:pPr eaLnBrk="1" hangingPunct="1"/>
            <a:r>
              <a:rPr lang="en-US" sz="9600" b="1" smtClean="0">
                <a:solidFill>
                  <a:schemeClr val="tx1"/>
                </a:solidFill>
                <a:latin typeface="Tahoma" pitchFamily="34" charset="0"/>
              </a:rPr>
              <a:t/>
            </a:r>
            <a:br>
              <a:rPr lang="en-US" sz="9600" b="1" smtClean="0">
                <a:solidFill>
                  <a:schemeClr val="tx1"/>
                </a:solidFill>
                <a:latin typeface="Tahoma" pitchFamily="34" charset="0"/>
              </a:rPr>
            </a:br>
            <a:r>
              <a:rPr lang="en-US" sz="9600" b="1" smtClean="0">
                <a:solidFill>
                  <a:schemeClr val="tx1"/>
                </a:solidFill>
                <a:latin typeface="Tahoma" pitchFamily="34" charset="0"/>
              </a:rPr>
              <a:t/>
            </a:r>
            <a:br>
              <a:rPr lang="en-US" sz="9600" b="1" smtClean="0">
                <a:solidFill>
                  <a:schemeClr val="tx1"/>
                </a:solidFill>
                <a:latin typeface="Tahoma" pitchFamily="34" charset="0"/>
              </a:rPr>
            </a:br>
            <a:r>
              <a:rPr lang="en-US" sz="9600" b="1" smtClean="0">
                <a:solidFill>
                  <a:schemeClr val="tx1"/>
                </a:solidFill>
                <a:latin typeface="Tahoma" pitchFamily="34" charset="0"/>
              </a:rPr>
              <a:t>MEXICAN</a:t>
            </a:r>
            <a:br>
              <a:rPr lang="en-US" sz="9600" b="1" smtClean="0">
                <a:solidFill>
                  <a:schemeClr val="tx1"/>
                </a:solidFill>
                <a:latin typeface="Tahoma" pitchFamily="34" charset="0"/>
              </a:rPr>
            </a:br>
            <a:r>
              <a:rPr lang="en-US" sz="9600" b="1" smtClean="0">
                <a:solidFill>
                  <a:schemeClr val="tx1"/>
                </a:solidFill>
                <a:latin typeface="Tahoma" pitchFamily="34" charset="0"/>
              </a:rPr>
              <a:t>CULTURE</a:t>
            </a:r>
            <a:br>
              <a:rPr lang="en-US" sz="9600" b="1" smtClean="0">
                <a:solidFill>
                  <a:schemeClr val="tx1"/>
                </a:solidFill>
                <a:latin typeface="Tahoma" pitchFamily="34" charset="0"/>
              </a:rPr>
            </a:br>
            <a:r>
              <a:rPr lang="en-US" sz="9600" b="1" smtClean="0">
                <a:solidFill>
                  <a:schemeClr val="tx1"/>
                </a:solidFill>
                <a:latin typeface="Tahoma" pitchFamily="34" charset="0"/>
              </a:rPr>
              <a:t/>
            </a:r>
            <a:br>
              <a:rPr lang="en-US" sz="9600" b="1" smtClean="0">
                <a:solidFill>
                  <a:schemeClr val="tx1"/>
                </a:solidFill>
                <a:latin typeface="Tahoma" pitchFamily="34" charset="0"/>
              </a:rPr>
            </a:br>
            <a:endParaRPr lang="en-US" sz="9600" b="1" smtClean="0">
              <a:solidFill>
                <a:schemeClr val="tx1"/>
              </a:solidFill>
              <a:latin typeface="Tahoma" pitchFamily="34" charset="0"/>
            </a:endParaRPr>
          </a:p>
        </p:txBody>
      </p:sp>
      <p:sp>
        <p:nvSpPr>
          <p:cNvPr id="3075" name="Rectangle 3"/>
          <p:cNvSpPr>
            <a:spLocks noChangeArrowheads="1"/>
          </p:cNvSpPr>
          <p:nvPr/>
        </p:nvSpPr>
        <p:spPr bwMode="auto">
          <a:xfrm>
            <a:off x="304800" y="106363"/>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6000" u="sng" dirty="0">
                <a:solidFill>
                  <a:srgbClr val="00FFFF"/>
                </a:solidFill>
                <a:latin typeface="Tahoma" pitchFamily="34" charset="0"/>
              </a:rPr>
              <a:t>CHAPTER 7</a:t>
            </a:r>
            <a:endParaRPr lang="en-US" dirty="0">
              <a:solidFill>
                <a:srgbClr val="00FFFF"/>
              </a:solidFill>
            </a:endParaRPr>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228600"/>
            <a:ext cx="8458200" cy="381000"/>
          </a:xfrm>
        </p:spPr>
        <p:txBody>
          <a:bodyPr/>
          <a:lstStyle/>
          <a:p>
            <a:pPr eaLnBrk="1" hangingPunct="1"/>
            <a:r>
              <a:rPr lang="en-US" sz="2800" b="1" smtClean="0">
                <a:latin typeface="Tahoma" pitchFamily="34" charset="0"/>
              </a:rPr>
              <a:t>VIOLENCE AS USUAL IN MEXICAN HISTORY</a:t>
            </a:r>
          </a:p>
        </p:txBody>
      </p:sp>
      <p:sp>
        <p:nvSpPr>
          <p:cNvPr id="12291" name="Rectangle 3"/>
          <p:cNvSpPr>
            <a:spLocks noGrp="1" noChangeArrowheads="1"/>
          </p:cNvSpPr>
          <p:nvPr>
            <p:ph type="body" idx="1"/>
          </p:nvPr>
        </p:nvSpPr>
        <p:spPr>
          <a:xfrm>
            <a:off x="0" y="609600"/>
            <a:ext cx="9144000" cy="6248400"/>
          </a:xfrm>
        </p:spPr>
        <p:txBody>
          <a:bodyPr/>
          <a:lstStyle/>
          <a:p>
            <a:pPr marL="609600" indent="-609600" eaLnBrk="1" hangingPunct="1">
              <a:lnSpc>
                <a:spcPct val="90000"/>
              </a:lnSpc>
              <a:buFontTx/>
              <a:buAutoNum type="arabicPeriod"/>
            </a:pPr>
            <a:r>
              <a:rPr lang="en-US" sz="2800" b="1" smtClean="0">
                <a:latin typeface="Tahoma" pitchFamily="34" charset="0"/>
              </a:rPr>
              <a:t>Conquistadors bringing superior weaponry &amp; exotic diseases to the Americas (1550s)</a:t>
            </a:r>
          </a:p>
          <a:p>
            <a:pPr marL="609600" indent="-609600" eaLnBrk="1" hangingPunct="1">
              <a:lnSpc>
                <a:spcPct val="90000"/>
              </a:lnSpc>
              <a:buFontTx/>
              <a:buAutoNum type="arabicPeriod"/>
            </a:pPr>
            <a:r>
              <a:rPr lang="en-US" sz="2800" b="1" smtClean="0">
                <a:latin typeface="Tahoma" pitchFamily="34" charset="0"/>
              </a:rPr>
              <a:t>The Spanish Inquisition (late 1550s)</a:t>
            </a:r>
          </a:p>
          <a:p>
            <a:pPr marL="609600" indent="-609600" eaLnBrk="1" hangingPunct="1">
              <a:lnSpc>
                <a:spcPct val="90000"/>
              </a:lnSpc>
              <a:buFontTx/>
              <a:buAutoNum type="arabicPeriod"/>
            </a:pPr>
            <a:r>
              <a:rPr lang="en-US" sz="2800" b="1" smtClean="0">
                <a:latin typeface="Tahoma" pitchFamily="34" charset="0"/>
              </a:rPr>
              <a:t>Mexican War of Independence against Spain  (1810-21)</a:t>
            </a:r>
          </a:p>
          <a:p>
            <a:pPr marL="609600" indent="-609600" eaLnBrk="1" hangingPunct="1">
              <a:lnSpc>
                <a:spcPct val="90000"/>
              </a:lnSpc>
              <a:buFontTx/>
              <a:buAutoNum type="arabicPeriod"/>
            </a:pPr>
            <a:r>
              <a:rPr lang="en-US" sz="2800" b="1" smtClean="0">
                <a:latin typeface="Tahoma" pitchFamily="34" charset="0"/>
              </a:rPr>
              <a:t>America’s “manifest destiny” (the “God-given” right to acquire massive Mexican territory) war (1846-48) </a:t>
            </a:r>
          </a:p>
          <a:p>
            <a:pPr marL="609600" indent="-609600" eaLnBrk="1" hangingPunct="1">
              <a:lnSpc>
                <a:spcPct val="90000"/>
              </a:lnSpc>
              <a:buFontTx/>
              <a:buAutoNum type="arabicPeriod"/>
            </a:pPr>
            <a:r>
              <a:rPr lang="en-US" sz="2800" b="1" smtClean="0">
                <a:latin typeface="Tahoma" pitchFamily="34" charset="0"/>
              </a:rPr>
              <a:t>Civil War of Reform over curtailing the Catholic Church’s political power in MX (1857-61)</a:t>
            </a:r>
          </a:p>
          <a:p>
            <a:pPr marL="609600" indent="-609600" eaLnBrk="1" hangingPunct="1">
              <a:lnSpc>
                <a:spcPct val="90000"/>
              </a:lnSpc>
              <a:buFontTx/>
              <a:buAutoNum type="arabicPeriod"/>
            </a:pPr>
            <a:r>
              <a:rPr lang="en-US" sz="2800" b="1" smtClean="0">
                <a:latin typeface="Tahoma" pitchFamily="34" charset="0"/>
              </a:rPr>
              <a:t>Battle of Puebla (1862) to expel French colonial rule in MX</a:t>
            </a:r>
          </a:p>
          <a:p>
            <a:pPr marL="609600" indent="-609600" eaLnBrk="1" hangingPunct="1">
              <a:lnSpc>
                <a:spcPct val="90000"/>
              </a:lnSpc>
              <a:buFontTx/>
              <a:buAutoNum type="arabicPeriod"/>
            </a:pPr>
            <a:r>
              <a:rPr lang="en-US" sz="2800" b="1" smtClean="0">
                <a:latin typeface="Tahoma" pitchFamily="34" charset="0"/>
              </a:rPr>
              <a:t>The era of MX revolutionaries (1910-1917)</a:t>
            </a:r>
          </a:p>
          <a:p>
            <a:pPr marL="609600" indent="-609600" eaLnBrk="1" hangingPunct="1">
              <a:lnSpc>
                <a:spcPct val="90000"/>
              </a:lnSpc>
            </a:pPr>
            <a:endParaRPr lang="en-US" sz="2800" b="1" smtClean="0">
              <a:latin typeface="Tahoma" pitchFamily="34" charset="0"/>
            </a:endParaRPr>
          </a:p>
          <a:p>
            <a:pPr marL="609600" indent="-609600" eaLnBrk="1" hangingPunct="1">
              <a:lnSpc>
                <a:spcPct val="90000"/>
              </a:lnSpc>
            </a:pPr>
            <a:endParaRPr lang="en-US" sz="2800"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304800" y="457200"/>
            <a:ext cx="8458200" cy="6096000"/>
          </a:xfrm>
        </p:spPr>
        <p:txBody>
          <a:bodyPr/>
          <a:lstStyle/>
          <a:p>
            <a:pPr algn="ctr" eaLnBrk="1" hangingPunct="1">
              <a:buFontTx/>
              <a:buNone/>
            </a:pPr>
            <a:r>
              <a:rPr lang="en-US" sz="4800" b="1" smtClean="0">
                <a:latin typeface="Tahoma" pitchFamily="34" charset="0"/>
              </a:rPr>
              <a:t>How was domination involved in the genesis of the Mexican people?</a:t>
            </a:r>
          </a:p>
          <a:p>
            <a:pPr algn="ctr" eaLnBrk="1" hangingPunct="1">
              <a:buFontTx/>
              <a:buNone/>
            </a:pPr>
            <a:r>
              <a:rPr lang="en-US" sz="4800" b="1" smtClean="0">
                <a:latin typeface="Tahoma" pitchFamily="34" charset="0"/>
              </a:rPr>
              <a:t>(Intermarriage of the Spanish with the Amerindians of Central America.)</a:t>
            </a:r>
          </a:p>
        </p:txBody>
      </p:sp>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0" y="152400"/>
            <a:ext cx="8839200" cy="914400"/>
          </a:xfrm>
        </p:spPr>
        <p:txBody>
          <a:bodyPr/>
          <a:lstStyle/>
          <a:p>
            <a:pPr eaLnBrk="1" hangingPunct="1"/>
            <a:r>
              <a:rPr lang="en-US" sz="2800" b="1" smtClean="0">
                <a:solidFill>
                  <a:schemeClr val="tx1"/>
                </a:solidFill>
                <a:latin typeface="Tahoma" pitchFamily="34" charset="0"/>
              </a:rPr>
              <a:t>THE INFLUENCE OF AUTHORITARIANISM ON LATIN CULTURE</a:t>
            </a:r>
            <a:r>
              <a:rPr lang="en-US" sz="4000" smtClean="0"/>
              <a:t> </a:t>
            </a:r>
          </a:p>
        </p:txBody>
      </p:sp>
      <p:sp>
        <p:nvSpPr>
          <p:cNvPr id="151555" name="Rectangle 3"/>
          <p:cNvSpPr>
            <a:spLocks noGrp="1" noChangeArrowheads="1"/>
          </p:cNvSpPr>
          <p:nvPr>
            <p:ph type="subTitle" idx="1"/>
          </p:nvPr>
        </p:nvSpPr>
        <p:spPr>
          <a:xfrm>
            <a:off x="0" y="1219200"/>
            <a:ext cx="8915400" cy="5638800"/>
          </a:xfrm>
        </p:spPr>
        <p:txBody>
          <a:bodyPr/>
          <a:lstStyle/>
          <a:p>
            <a:pPr marL="609600" indent="-609600" algn="l" eaLnBrk="1" hangingPunct="1">
              <a:lnSpc>
                <a:spcPct val="80000"/>
              </a:lnSpc>
              <a:buFontTx/>
              <a:buAutoNum type="arabicPeriod"/>
            </a:pPr>
            <a:r>
              <a:rPr lang="en-US" sz="2900" b="1" smtClean="0">
                <a:latin typeface="Tahoma" pitchFamily="34" charset="0"/>
              </a:rPr>
              <a:t>Security &amp; identity via the extended family</a:t>
            </a:r>
          </a:p>
          <a:p>
            <a:pPr marL="609600" indent="-609600" algn="l" eaLnBrk="1" hangingPunct="1">
              <a:lnSpc>
                <a:spcPct val="80000"/>
              </a:lnSpc>
            </a:pPr>
            <a:r>
              <a:rPr lang="en-US" sz="2900" b="1" smtClean="0">
                <a:latin typeface="Tahoma" pitchFamily="34" charset="0"/>
              </a:rPr>
              <a:t>to compensate for the absence of  democratic</a:t>
            </a:r>
          </a:p>
          <a:p>
            <a:pPr marL="609600" indent="-609600" algn="l" eaLnBrk="1" hangingPunct="1">
              <a:lnSpc>
                <a:spcPct val="80000"/>
              </a:lnSpc>
            </a:pPr>
            <a:r>
              <a:rPr lang="en-US" sz="2900" b="1" smtClean="0">
                <a:latin typeface="Tahoma" pitchFamily="34" charset="0"/>
              </a:rPr>
              <a:t>institutions</a:t>
            </a:r>
          </a:p>
          <a:p>
            <a:pPr marL="609600" indent="-609600" algn="l" eaLnBrk="1" hangingPunct="1">
              <a:lnSpc>
                <a:spcPct val="80000"/>
              </a:lnSpc>
            </a:pPr>
            <a:r>
              <a:rPr lang="en-US" sz="2900" b="1" smtClean="0">
                <a:latin typeface="Tahoma" pitchFamily="34" charset="0"/>
              </a:rPr>
              <a:t>2. Emphasis on the free things of life which</a:t>
            </a:r>
          </a:p>
          <a:p>
            <a:pPr marL="609600" indent="-609600" algn="l" eaLnBrk="1" hangingPunct="1">
              <a:lnSpc>
                <a:spcPct val="80000"/>
              </a:lnSpc>
            </a:pPr>
            <a:r>
              <a:rPr lang="en-US" sz="2900" b="1" smtClean="0">
                <a:latin typeface="Tahoma" pitchFamily="34" charset="0"/>
              </a:rPr>
              <a:t>can’t be taken away from you by authoritarian</a:t>
            </a:r>
          </a:p>
          <a:p>
            <a:pPr marL="609600" indent="-609600" algn="l" eaLnBrk="1" hangingPunct="1">
              <a:lnSpc>
                <a:spcPct val="80000"/>
              </a:lnSpc>
            </a:pPr>
            <a:r>
              <a:rPr lang="en-US" sz="2900" b="1" smtClean="0">
                <a:latin typeface="Tahoma" pitchFamily="34" charset="0"/>
              </a:rPr>
              <a:t>governments </a:t>
            </a:r>
          </a:p>
          <a:p>
            <a:pPr marL="609600" indent="-609600" algn="l" eaLnBrk="1" hangingPunct="1">
              <a:lnSpc>
                <a:spcPct val="80000"/>
              </a:lnSpc>
            </a:pPr>
            <a:r>
              <a:rPr lang="en-US" sz="2900" b="1" smtClean="0">
                <a:latin typeface="Tahoma" pitchFamily="34" charset="0"/>
              </a:rPr>
              <a:t>3. Personal dignity (“face”) to compensate for</a:t>
            </a:r>
          </a:p>
          <a:p>
            <a:pPr marL="609600" indent="-609600" algn="l" eaLnBrk="1" hangingPunct="1">
              <a:lnSpc>
                <a:spcPct val="80000"/>
              </a:lnSpc>
            </a:pPr>
            <a:r>
              <a:rPr lang="en-US" sz="2900" b="1" smtClean="0">
                <a:latin typeface="Tahoma" pitchFamily="34" charset="0"/>
              </a:rPr>
              <a:t>the lack of social status opportunities in</a:t>
            </a:r>
          </a:p>
          <a:p>
            <a:pPr marL="609600" indent="-609600" algn="l" eaLnBrk="1" hangingPunct="1">
              <a:lnSpc>
                <a:spcPct val="80000"/>
              </a:lnSpc>
            </a:pPr>
            <a:r>
              <a:rPr lang="en-US" sz="2900" b="1" smtClean="0">
                <a:latin typeface="Tahoma" pitchFamily="34" charset="0"/>
              </a:rPr>
              <a:t>authoritarian cultures</a:t>
            </a:r>
          </a:p>
          <a:p>
            <a:pPr marL="609600" indent="-609600" algn="l" eaLnBrk="1" hangingPunct="1">
              <a:lnSpc>
                <a:spcPct val="80000"/>
              </a:lnSpc>
            </a:pPr>
            <a:r>
              <a:rPr lang="en-US" sz="2900" b="1" smtClean="0">
                <a:latin typeface="Tahoma" pitchFamily="34" charset="0"/>
              </a:rPr>
              <a:t>4. The Roman Catholic church has always been</a:t>
            </a:r>
          </a:p>
          <a:p>
            <a:pPr marL="609600" indent="-609600" algn="l" eaLnBrk="1" hangingPunct="1">
              <a:lnSpc>
                <a:spcPct val="80000"/>
              </a:lnSpc>
            </a:pPr>
            <a:r>
              <a:rPr lang="en-US" sz="2900" b="1" smtClean="0">
                <a:latin typeface="Tahoma" pitchFamily="34" charset="0"/>
              </a:rPr>
              <a:t>the backbone of authority</a:t>
            </a:r>
            <a:r>
              <a:rPr lang="en-US" sz="2900" b="1" smtClean="0"/>
              <a:t> in </a:t>
            </a:r>
            <a:r>
              <a:rPr lang="en-US" sz="2900" b="1" smtClean="0">
                <a:latin typeface="Tahoma" pitchFamily="34" charset="0"/>
              </a:rPr>
              <a:t>Latin cultures</a:t>
            </a:r>
          </a:p>
          <a:p>
            <a:pPr marL="609600" indent="-609600" algn="l" eaLnBrk="1" hangingPunct="1">
              <a:lnSpc>
                <a:spcPct val="80000"/>
              </a:lnSpc>
            </a:pPr>
            <a:r>
              <a:rPr lang="en-US" sz="2900" b="1" smtClean="0">
                <a:latin typeface="Tahoma" pitchFamily="34" charset="0"/>
              </a:rPr>
              <a:t>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p:cTn id="7" dur="2000" fill="hold"/>
                                        <p:tgtEl>
                                          <p:spTgt spid="151555">
                                            <p:txEl>
                                              <p:pRg st="0" end="0"/>
                                            </p:txEl>
                                          </p:spTgt>
                                        </p:tgtEl>
                                        <p:attrNameLst>
                                          <p:attrName>ppt_w</p:attrName>
                                        </p:attrNameLst>
                                      </p:cBhvr>
                                      <p:tavLst>
                                        <p:tav tm="0">
                                          <p:val>
                                            <p:strVal val="(6*min(max(#ppt_w*#ppt_h,.3),1)-7.4)/-.7*#ppt_w"/>
                                          </p:val>
                                        </p:tav>
                                        <p:tav tm="100000">
                                          <p:val>
                                            <p:strVal val="#ppt_w"/>
                                          </p:val>
                                        </p:tav>
                                      </p:tavLst>
                                    </p:anim>
                                    <p:anim calcmode="lin" valueType="num">
                                      <p:cBhvr>
                                        <p:cTn id="8" dur="2000" fill="hold"/>
                                        <p:tgtEl>
                                          <p:spTgt spid="151555">
                                            <p:txEl>
                                              <p:pRg st="0" end="0"/>
                                            </p:txEl>
                                          </p:spTgt>
                                        </p:tgtEl>
                                        <p:attrNameLst>
                                          <p:attrName>ppt_h</p:attrName>
                                        </p:attrNameLst>
                                      </p:cBhvr>
                                      <p:tavLst>
                                        <p:tav tm="0">
                                          <p:val>
                                            <p:strVal val="(6*min(max(#ppt_w*#ppt_h,.3),1)-7.4)/-.7*#ppt_h"/>
                                          </p:val>
                                        </p:tav>
                                        <p:tav tm="100000">
                                          <p:val>
                                            <p:strVal val="#ppt_h"/>
                                          </p:val>
                                        </p:tav>
                                      </p:tavLst>
                                    </p:anim>
                                    <p:anim calcmode="lin" valueType="num">
                                      <p:cBhvr>
                                        <p:cTn id="9" dur="2000" fill="hold"/>
                                        <p:tgtEl>
                                          <p:spTgt spid="151555">
                                            <p:txEl>
                                              <p:pRg st="0" end="0"/>
                                            </p:txEl>
                                          </p:spTgt>
                                        </p:tgtEl>
                                        <p:attrNameLst>
                                          <p:attrName>ppt_x</p:attrName>
                                        </p:attrNameLst>
                                      </p:cBhvr>
                                      <p:tavLst>
                                        <p:tav tm="0">
                                          <p:val>
                                            <p:fltVal val="0.5"/>
                                          </p:val>
                                        </p:tav>
                                        <p:tav tm="100000">
                                          <p:val>
                                            <p:strVal val="#ppt_x"/>
                                          </p:val>
                                        </p:tav>
                                      </p:tavLst>
                                    </p:anim>
                                    <p:anim calcmode="lin" valueType="num">
                                      <p:cBhvr>
                                        <p:cTn id="10" dur="2000" fill="hold"/>
                                        <p:tgtEl>
                                          <p:spTgt spid="151555">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151555">
                                            <p:txEl>
                                              <p:pRg st="1" end="1"/>
                                            </p:txEl>
                                          </p:spTgt>
                                        </p:tgtEl>
                                        <p:attrNameLst>
                                          <p:attrName>style.visibility</p:attrName>
                                        </p:attrNameLst>
                                      </p:cBhvr>
                                      <p:to>
                                        <p:strVal val="visible"/>
                                      </p:to>
                                    </p:set>
                                    <p:anim calcmode="lin" valueType="num">
                                      <p:cBhvr>
                                        <p:cTn id="15" dur="2000" fill="hold"/>
                                        <p:tgtEl>
                                          <p:spTgt spid="151555">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2000" fill="hold"/>
                                        <p:tgtEl>
                                          <p:spTgt spid="151555">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2000" fill="hold"/>
                                        <p:tgtEl>
                                          <p:spTgt spid="151555">
                                            <p:txEl>
                                              <p:pRg st="1" end="1"/>
                                            </p:txEl>
                                          </p:spTgt>
                                        </p:tgtEl>
                                        <p:attrNameLst>
                                          <p:attrName>ppt_x</p:attrName>
                                        </p:attrNameLst>
                                      </p:cBhvr>
                                      <p:tavLst>
                                        <p:tav tm="0">
                                          <p:val>
                                            <p:fltVal val="0.5"/>
                                          </p:val>
                                        </p:tav>
                                        <p:tav tm="100000">
                                          <p:val>
                                            <p:strVal val="#ppt_x"/>
                                          </p:val>
                                        </p:tav>
                                      </p:tavLst>
                                    </p:anim>
                                    <p:anim calcmode="lin" valueType="num">
                                      <p:cBhvr>
                                        <p:cTn id="18" dur="2000" fill="hold"/>
                                        <p:tgtEl>
                                          <p:spTgt spid="151555">
                                            <p:txEl>
                                              <p:pRg st="1" end="1"/>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151555">
                                            <p:txEl>
                                              <p:pRg st="2" end="2"/>
                                            </p:txEl>
                                          </p:spTgt>
                                        </p:tgtEl>
                                        <p:attrNameLst>
                                          <p:attrName>style.visibility</p:attrName>
                                        </p:attrNameLst>
                                      </p:cBhvr>
                                      <p:to>
                                        <p:strVal val="visible"/>
                                      </p:to>
                                    </p:set>
                                    <p:anim calcmode="lin" valueType="num">
                                      <p:cBhvr>
                                        <p:cTn id="23" dur="2000" fill="hold"/>
                                        <p:tgtEl>
                                          <p:spTgt spid="151555">
                                            <p:txEl>
                                              <p:pRg st="2" end="2"/>
                                            </p:txEl>
                                          </p:spTgt>
                                        </p:tgtEl>
                                        <p:attrNameLst>
                                          <p:attrName>ppt_w</p:attrName>
                                        </p:attrNameLst>
                                      </p:cBhvr>
                                      <p:tavLst>
                                        <p:tav tm="0">
                                          <p:val>
                                            <p:strVal val="(6*min(max(#ppt_w*#ppt_h,.3),1)-7.4)/-.7*#ppt_w"/>
                                          </p:val>
                                        </p:tav>
                                        <p:tav tm="100000">
                                          <p:val>
                                            <p:strVal val="#ppt_w"/>
                                          </p:val>
                                        </p:tav>
                                      </p:tavLst>
                                    </p:anim>
                                    <p:anim calcmode="lin" valueType="num">
                                      <p:cBhvr>
                                        <p:cTn id="24" dur="2000" fill="hold"/>
                                        <p:tgtEl>
                                          <p:spTgt spid="151555">
                                            <p:txEl>
                                              <p:pRg st="2" end="2"/>
                                            </p:txEl>
                                          </p:spTgt>
                                        </p:tgtEl>
                                        <p:attrNameLst>
                                          <p:attrName>ppt_h</p:attrName>
                                        </p:attrNameLst>
                                      </p:cBhvr>
                                      <p:tavLst>
                                        <p:tav tm="0">
                                          <p:val>
                                            <p:strVal val="(6*min(max(#ppt_w*#ppt_h,.3),1)-7.4)/-.7*#ppt_h"/>
                                          </p:val>
                                        </p:tav>
                                        <p:tav tm="100000">
                                          <p:val>
                                            <p:strVal val="#ppt_h"/>
                                          </p:val>
                                        </p:tav>
                                      </p:tavLst>
                                    </p:anim>
                                    <p:anim calcmode="lin" valueType="num">
                                      <p:cBhvr>
                                        <p:cTn id="25" dur="2000" fill="hold"/>
                                        <p:tgtEl>
                                          <p:spTgt spid="151555">
                                            <p:txEl>
                                              <p:pRg st="2" end="2"/>
                                            </p:txEl>
                                          </p:spTgt>
                                        </p:tgtEl>
                                        <p:attrNameLst>
                                          <p:attrName>ppt_x</p:attrName>
                                        </p:attrNameLst>
                                      </p:cBhvr>
                                      <p:tavLst>
                                        <p:tav tm="0">
                                          <p:val>
                                            <p:fltVal val="0.5"/>
                                          </p:val>
                                        </p:tav>
                                        <p:tav tm="100000">
                                          <p:val>
                                            <p:strVal val="#ppt_x"/>
                                          </p:val>
                                        </p:tav>
                                      </p:tavLst>
                                    </p:anim>
                                    <p:anim calcmode="lin" valueType="num">
                                      <p:cBhvr>
                                        <p:cTn id="26" dur="2000" fill="hold"/>
                                        <p:tgtEl>
                                          <p:spTgt spid="151555">
                                            <p:txEl>
                                              <p:pRg st="2" end="2"/>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grpId="0" nodeType="clickEffect">
                                  <p:stCondLst>
                                    <p:cond delay="0"/>
                                  </p:stCondLst>
                                  <p:childTnLst>
                                    <p:set>
                                      <p:cBhvr>
                                        <p:cTn id="30" dur="1" fill="hold">
                                          <p:stCondLst>
                                            <p:cond delay="0"/>
                                          </p:stCondLst>
                                        </p:cTn>
                                        <p:tgtEl>
                                          <p:spTgt spid="151555">
                                            <p:txEl>
                                              <p:pRg st="3" end="3"/>
                                            </p:txEl>
                                          </p:spTgt>
                                        </p:tgtEl>
                                        <p:attrNameLst>
                                          <p:attrName>style.visibility</p:attrName>
                                        </p:attrNameLst>
                                      </p:cBhvr>
                                      <p:to>
                                        <p:strVal val="visible"/>
                                      </p:to>
                                    </p:set>
                                    <p:anim calcmode="lin" valueType="num">
                                      <p:cBhvr>
                                        <p:cTn id="31" dur="2000" fill="hold"/>
                                        <p:tgtEl>
                                          <p:spTgt spid="151555">
                                            <p:txEl>
                                              <p:pRg st="3" end="3"/>
                                            </p:txEl>
                                          </p:spTgt>
                                        </p:tgtEl>
                                        <p:attrNameLst>
                                          <p:attrName>ppt_w</p:attrName>
                                        </p:attrNameLst>
                                      </p:cBhvr>
                                      <p:tavLst>
                                        <p:tav tm="0">
                                          <p:val>
                                            <p:strVal val="(6*min(max(#ppt_w*#ppt_h,.3),1)-7.4)/-.7*#ppt_w"/>
                                          </p:val>
                                        </p:tav>
                                        <p:tav tm="100000">
                                          <p:val>
                                            <p:strVal val="#ppt_w"/>
                                          </p:val>
                                        </p:tav>
                                      </p:tavLst>
                                    </p:anim>
                                    <p:anim calcmode="lin" valueType="num">
                                      <p:cBhvr>
                                        <p:cTn id="32" dur="2000" fill="hold"/>
                                        <p:tgtEl>
                                          <p:spTgt spid="151555">
                                            <p:txEl>
                                              <p:pRg st="3" end="3"/>
                                            </p:txEl>
                                          </p:spTgt>
                                        </p:tgtEl>
                                        <p:attrNameLst>
                                          <p:attrName>ppt_h</p:attrName>
                                        </p:attrNameLst>
                                      </p:cBhvr>
                                      <p:tavLst>
                                        <p:tav tm="0">
                                          <p:val>
                                            <p:strVal val="(6*min(max(#ppt_w*#ppt_h,.3),1)-7.4)/-.7*#ppt_h"/>
                                          </p:val>
                                        </p:tav>
                                        <p:tav tm="100000">
                                          <p:val>
                                            <p:strVal val="#ppt_h"/>
                                          </p:val>
                                        </p:tav>
                                      </p:tavLst>
                                    </p:anim>
                                    <p:anim calcmode="lin" valueType="num">
                                      <p:cBhvr>
                                        <p:cTn id="33" dur="2000" fill="hold"/>
                                        <p:tgtEl>
                                          <p:spTgt spid="151555">
                                            <p:txEl>
                                              <p:pRg st="3" end="3"/>
                                            </p:txEl>
                                          </p:spTgt>
                                        </p:tgtEl>
                                        <p:attrNameLst>
                                          <p:attrName>ppt_x</p:attrName>
                                        </p:attrNameLst>
                                      </p:cBhvr>
                                      <p:tavLst>
                                        <p:tav tm="0">
                                          <p:val>
                                            <p:fltVal val="0.5"/>
                                          </p:val>
                                        </p:tav>
                                        <p:tav tm="100000">
                                          <p:val>
                                            <p:strVal val="#ppt_x"/>
                                          </p:val>
                                        </p:tav>
                                      </p:tavLst>
                                    </p:anim>
                                    <p:anim calcmode="lin" valueType="num">
                                      <p:cBhvr>
                                        <p:cTn id="34" dur="2000" fill="hold"/>
                                        <p:tgtEl>
                                          <p:spTgt spid="151555">
                                            <p:txEl>
                                              <p:pRg st="3" end="3"/>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grpId="0" nodeType="clickEffect">
                                  <p:stCondLst>
                                    <p:cond delay="0"/>
                                  </p:stCondLst>
                                  <p:childTnLst>
                                    <p:set>
                                      <p:cBhvr>
                                        <p:cTn id="38" dur="1" fill="hold">
                                          <p:stCondLst>
                                            <p:cond delay="0"/>
                                          </p:stCondLst>
                                        </p:cTn>
                                        <p:tgtEl>
                                          <p:spTgt spid="151555">
                                            <p:txEl>
                                              <p:pRg st="4" end="4"/>
                                            </p:txEl>
                                          </p:spTgt>
                                        </p:tgtEl>
                                        <p:attrNameLst>
                                          <p:attrName>style.visibility</p:attrName>
                                        </p:attrNameLst>
                                      </p:cBhvr>
                                      <p:to>
                                        <p:strVal val="visible"/>
                                      </p:to>
                                    </p:set>
                                    <p:anim calcmode="lin" valueType="num">
                                      <p:cBhvr>
                                        <p:cTn id="39" dur="2000" fill="hold"/>
                                        <p:tgtEl>
                                          <p:spTgt spid="151555">
                                            <p:txEl>
                                              <p:pRg st="4" end="4"/>
                                            </p:txEl>
                                          </p:spTgt>
                                        </p:tgtEl>
                                        <p:attrNameLst>
                                          <p:attrName>ppt_w</p:attrName>
                                        </p:attrNameLst>
                                      </p:cBhvr>
                                      <p:tavLst>
                                        <p:tav tm="0">
                                          <p:val>
                                            <p:strVal val="(6*min(max(#ppt_w*#ppt_h,.3),1)-7.4)/-.7*#ppt_w"/>
                                          </p:val>
                                        </p:tav>
                                        <p:tav tm="100000">
                                          <p:val>
                                            <p:strVal val="#ppt_w"/>
                                          </p:val>
                                        </p:tav>
                                      </p:tavLst>
                                    </p:anim>
                                    <p:anim calcmode="lin" valueType="num">
                                      <p:cBhvr>
                                        <p:cTn id="40" dur="2000" fill="hold"/>
                                        <p:tgtEl>
                                          <p:spTgt spid="151555">
                                            <p:txEl>
                                              <p:pRg st="4" end="4"/>
                                            </p:txEl>
                                          </p:spTgt>
                                        </p:tgtEl>
                                        <p:attrNameLst>
                                          <p:attrName>ppt_h</p:attrName>
                                        </p:attrNameLst>
                                      </p:cBhvr>
                                      <p:tavLst>
                                        <p:tav tm="0">
                                          <p:val>
                                            <p:strVal val="(6*min(max(#ppt_w*#ppt_h,.3),1)-7.4)/-.7*#ppt_h"/>
                                          </p:val>
                                        </p:tav>
                                        <p:tav tm="100000">
                                          <p:val>
                                            <p:strVal val="#ppt_h"/>
                                          </p:val>
                                        </p:tav>
                                      </p:tavLst>
                                    </p:anim>
                                    <p:anim calcmode="lin" valueType="num">
                                      <p:cBhvr>
                                        <p:cTn id="41" dur="2000" fill="hold"/>
                                        <p:tgtEl>
                                          <p:spTgt spid="151555">
                                            <p:txEl>
                                              <p:pRg st="4" end="4"/>
                                            </p:txEl>
                                          </p:spTgt>
                                        </p:tgtEl>
                                        <p:attrNameLst>
                                          <p:attrName>ppt_x</p:attrName>
                                        </p:attrNameLst>
                                      </p:cBhvr>
                                      <p:tavLst>
                                        <p:tav tm="0">
                                          <p:val>
                                            <p:fltVal val="0.5"/>
                                          </p:val>
                                        </p:tav>
                                        <p:tav tm="100000">
                                          <p:val>
                                            <p:strVal val="#ppt_x"/>
                                          </p:val>
                                        </p:tav>
                                      </p:tavLst>
                                    </p:anim>
                                    <p:anim calcmode="lin" valueType="num">
                                      <p:cBhvr>
                                        <p:cTn id="42" dur="2000" fill="hold"/>
                                        <p:tgtEl>
                                          <p:spTgt spid="151555">
                                            <p:txEl>
                                              <p:pRg st="4" end="4"/>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grpId="0" nodeType="clickEffect">
                                  <p:stCondLst>
                                    <p:cond delay="0"/>
                                  </p:stCondLst>
                                  <p:childTnLst>
                                    <p:set>
                                      <p:cBhvr>
                                        <p:cTn id="46" dur="1" fill="hold">
                                          <p:stCondLst>
                                            <p:cond delay="0"/>
                                          </p:stCondLst>
                                        </p:cTn>
                                        <p:tgtEl>
                                          <p:spTgt spid="151555">
                                            <p:txEl>
                                              <p:pRg st="5" end="5"/>
                                            </p:txEl>
                                          </p:spTgt>
                                        </p:tgtEl>
                                        <p:attrNameLst>
                                          <p:attrName>style.visibility</p:attrName>
                                        </p:attrNameLst>
                                      </p:cBhvr>
                                      <p:to>
                                        <p:strVal val="visible"/>
                                      </p:to>
                                    </p:set>
                                    <p:anim calcmode="lin" valueType="num">
                                      <p:cBhvr>
                                        <p:cTn id="47" dur="2000" fill="hold"/>
                                        <p:tgtEl>
                                          <p:spTgt spid="151555">
                                            <p:txEl>
                                              <p:pRg st="5" end="5"/>
                                            </p:txEl>
                                          </p:spTgt>
                                        </p:tgtEl>
                                        <p:attrNameLst>
                                          <p:attrName>ppt_w</p:attrName>
                                        </p:attrNameLst>
                                      </p:cBhvr>
                                      <p:tavLst>
                                        <p:tav tm="0">
                                          <p:val>
                                            <p:strVal val="(6*min(max(#ppt_w*#ppt_h,.3),1)-7.4)/-.7*#ppt_w"/>
                                          </p:val>
                                        </p:tav>
                                        <p:tav tm="100000">
                                          <p:val>
                                            <p:strVal val="#ppt_w"/>
                                          </p:val>
                                        </p:tav>
                                      </p:tavLst>
                                    </p:anim>
                                    <p:anim calcmode="lin" valueType="num">
                                      <p:cBhvr>
                                        <p:cTn id="48" dur="2000" fill="hold"/>
                                        <p:tgtEl>
                                          <p:spTgt spid="151555">
                                            <p:txEl>
                                              <p:pRg st="5" end="5"/>
                                            </p:txEl>
                                          </p:spTgt>
                                        </p:tgtEl>
                                        <p:attrNameLst>
                                          <p:attrName>ppt_h</p:attrName>
                                        </p:attrNameLst>
                                      </p:cBhvr>
                                      <p:tavLst>
                                        <p:tav tm="0">
                                          <p:val>
                                            <p:strVal val="(6*min(max(#ppt_w*#ppt_h,.3),1)-7.4)/-.7*#ppt_h"/>
                                          </p:val>
                                        </p:tav>
                                        <p:tav tm="100000">
                                          <p:val>
                                            <p:strVal val="#ppt_h"/>
                                          </p:val>
                                        </p:tav>
                                      </p:tavLst>
                                    </p:anim>
                                    <p:anim calcmode="lin" valueType="num">
                                      <p:cBhvr>
                                        <p:cTn id="49" dur="2000" fill="hold"/>
                                        <p:tgtEl>
                                          <p:spTgt spid="151555">
                                            <p:txEl>
                                              <p:pRg st="5" end="5"/>
                                            </p:txEl>
                                          </p:spTgt>
                                        </p:tgtEl>
                                        <p:attrNameLst>
                                          <p:attrName>ppt_x</p:attrName>
                                        </p:attrNameLst>
                                      </p:cBhvr>
                                      <p:tavLst>
                                        <p:tav tm="0">
                                          <p:val>
                                            <p:fltVal val="0.5"/>
                                          </p:val>
                                        </p:tav>
                                        <p:tav tm="100000">
                                          <p:val>
                                            <p:strVal val="#ppt_x"/>
                                          </p:val>
                                        </p:tav>
                                      </p:tavLst>
                                    </p:anim>
                                    <p:anim calcmode="lin" valueType="num">
                                      <p:cBhvr>
                                        <p:cTn id="50" dur="2000" fill="hold"/>
                                        <p:tgtEl>
                                          <p:spTgt spid="151555">
                                            <p:txEl>
                                              <p:pRg st="5" end="5"/>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grpId="0" nodeType="clickEffect">
                                  <p:stCondLst>
                                    <p:cond delay="0"/>
                                  </p:stCondLst>
                                  <p:childTnLst>
                                    <p:set>
                                      <p:cBhvr>
                                        <p:cTn id="54" dur="1" fill="hold">
                                          <p:stCondLst>
                                            <p:cond delay="0"/>
                                          </p:stCondLst>
                                        </p:cTn>
                                        <p:tgtEl>
                                          <p:spTgt spid="151555">
                                            <p:txEl>
                                              <p:pRg st="6" end="6"/>
                                            </p:txEl>
                                          </p:spTgt>
                                        </p:tgtEl>
                                        <p:attrNameLst>
                                          <p:attrName>style.visibility</p:attrName>
                                        </p:attrNameLst>
                                      </p:cBhvr>
                                      <p:to>
                                        <p:strVal val="visible"/>
                                      </p:to>
                                    </p:set>
                                    <p:anim calcmode="lin" valueType="num">
                                      <p:cBhvr>
                                        <p:cTn id="55" dur="2000" fill="hold"/>
                                        <p:tgtEl>
                                          <p:spTgt spid="151555">
                                            <p:txEl>
                                              <p:pRg st="6" end="6"/>
                                            </p:txEl>
                                          </p:spTgt>
                                        </p:tgtEl>
                                        <p:attrNameLst>
                                          <p:attrName>ppt_w</p:attrName>
                                        </p:attrNameLst>
                                      </p:cBhvr>
                                      <p:tavLst>
                                        <p:tav tm="0">
                                          <p:val>
                                            <p:strVal val="(6*min(max(#ppt_w*#ppt_h,.3),1)-7.4)/-.7*#ppt_w"/>
                                          </p:val>
                                        </p:tav>
                                        <p:tav tm="100000">
                                          <p:val>
                                            <p:strVal val="#ppt_w"/>
                                          </p:val>
                                        </p:tav>
                                      </p:tavLst>
                                    </p:anim>
                                    <p:anim calcmode="lin" valueType="num">
                                      <p:cBhvr>
                                        <p:cTn id="56" dur="2000" fill="hold"/>
                                        <p:tgtEl>
                                          <p:spTgt spid="151555">
                                            <p:txEl>
                                              <p:pRg st="6" end="6"/>
                                            </p:txEl>
                                          </p:spTgt>
                                        </p:tgtEl>
                                        <p:attrNameLst>
                                          <p:attrName>ppt_h</p:attrName>
                                        </p:attrNameLst>
                                      </p:cBhvr>
                                      <p:tavLst>
                                        <p:tav tm="0">
                                          <p:val>
                                            <p:strVal val="(6*min(max(#ppt_w*#ppt_h,.3),1)-7.4)/-.7*#ppt_h"/>
                                          </p:val>
                                        </p:tav>
                                        <p:tav tm="100000">
                                          <p:val>
                                            <p:strVal val="#ppt_h"/>
                                          </p:val>
                                        </p:tav>
                                      </p:tavLst>
                                    </p:anim>
                                    <p:anim calcmode="lin" valueType="num">
                                      <p:cBhvr>
                                        <p:cTn id="57" dur="2000" fill="hold"/>
                                        <p:tgtEl>
                                          <p:spTgt spid="151555">
                                            <p:txEl>
                                              <p:pRg st="6" end="6"/>
                                            </p:txEl>
                                          </p:spTgt>
                                        </p:tgtEl>
                                        <p:attrNameLst>
                                          <p:attrName>ppt_x</p:attrName>
                                        </p:attrNameLst>
                                      </p:cBhvr>
                                      <p:tavLst>
                                        <p:tav tm="0">
                                          <p:val>
                                            <p:fltVal val="0.5"/>
                                          </p:val>
                                        </p:tav>
                                        <p:tav tm="100000">
                                          <p:val>
                                            <p:strVal val="#ppt_x"/>
                                          </p:val>
                                        </p:tav>
                                      </p:tavLst>
                                    </p:anim>
                                    <p:anim calcmode="lin" valueType="num">
                                      <p:cBhvr>
                                        <p:cTn id="58" dur="2000" fill="hold"/>
                                        <p:tgtEl>
                                          <p:spTgt spid="151555">
                                            <p:txEl>
                                              <p:pRg st="6" end="6"/>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grpId="0" nodeType="clickEffect">
                                  <p:stCondLst>
                                    <p:cond delay="0"/>
                                  </p:stCondLst>
                                  <p:childTnLst>
                                    <p:set>
                                      <p:cBhvr>
                                        <p:cTn id="62" dur="1" fill="hold">
                                          <p:stCondLst>
                                            <p:cond delay="0"/>
                                          </p:stCondLst>
                                        </p:cTn>
                                        <p:tgtEl>
                                          <p:spTgt spid="151555">
                                            <p:txEl>
                                              <p:pRg st="7" end="7"/>
                                            </p:txEl>
                                          </p:spTgt>
                                        </p:tgtEl>
                                        <p:attrNameLst>
                                          <p:attrName>style.visibility</p:attrName>
                                        </p:attrNameLst>
                                      </p:cBhvr>
                                      <p:to>
                                        <p:strVal val="visible"/>
                                      </p:to>
                                    </p:set>
                                    <p:anim calcmode="lin" valueType="num">
                                      <p:cBhvr>
                                        <p:cTn id="63" dur="2000" fill="hold"/>
                                        <p:tgtEl>
                                          <p:spTgt spid="151555">
                                            <p:txEl>
                                              <p:pRg st="7" end="7"/>
                                            </p:txEl>
                                          </p:spTgt>
                                        </p:tgtEl>
                                        <p:attrNameLst>
                                          <p:attrName>ppt_w</p:attrName>
                                        </p:attrNameLst>
                                      </p:cBhvr>
                                      <p:tavLst>
                                        <p:tav tm="0">
                                          <p:val>
                                            <p:strVal val="(6*min(max(#ppt_w*#ppt_h,.3),1)-7.4)/-.7*#ppt_w"/>
                                          </p:val>
                                        </p:tav>
                                        <p:tav tm="100000">
                                          <p:val>
                                            <p:strVal val="#ppt_w"/>
                                          </p:val>
                                        </p:tav>
                                      </p:tavLst>
                                    </p:anim>
                                    <p:anim calcmode="lin" valueType="num">
                                      <p:cBhvr>
                                        <p:cTn id="64" dur="2000" fill="hold"/>
                                        <p:tgtEl>
                                          <p:spTgt spid="151555">
                                            <p:txEl>
                                              <p:pRg st="7" end="7"/>
                                            </p:txEl>
                                          </p:spTgt>
                                        </p:tgtEl>
                                        <p:attrNameLst>
                                          <p:attrName>ppt_h</p:attrName>
                                        </p:attrNameLst>
                                      </p:cBhvr>
                                      <p:tavLst>
                                        <p:tav tm="0">
                                          <p:val>
                                            <p:strVal val="(6*min(max(#ppt_w*#ppt_h,.3),1)-7.4)/-.7*#ppt_h"/>
                                          </p:val>
                                        </p:tav>
                                        <p:tav tm="100000">
                                          <p:val>
                                            <p:strVal val="#ppt_h"/>
                                          </p:val>
                                        </p:tav>
                                      </p:tavLst>
                                    </p:anim>
                                    <p:anim calcmode="lin" valueType="num">
                                      <p:cBhvr>
                                        <p:cTn id="65" dur="2000" fill="hold"/>
                                        <p:tgtEl>
                                          <p:spTgt spid="151555">
                                            <p:txEl>
                                              <p:pRg st="7" end="7"/>
                                            </p:txEl>
                                          </p:spTgt>
                                        </p:tgtEl>
                                        <p:attrNameLst>
                                          <p:attrName>ppt_x</p:attrName>
                                        </p:attrNameLst>
                                      </p:cBhvr>
                                      <p:tavLst>
                                        <p:tav tm="0">
                                          <p:val>
                                            <p:fltVal val="0.5"/>
                                          </p:val>
                                        </p:tav>
                                        <p:tav tm="100000">
                                          <p:val>
                                            <p:strVal val="#ppt_x"/>
                                          </p:val>
                                        </p:tav>
                                      </p:tavLst>
                                    </p:anim>
                                    <p:anim calcmode="lin" valueType="num">
                                      <p:cBhvr>
                                        <p:cTn id="66" dur="2000" fill="hold"/>
                                        <p:tgtEl>
                                          <p:spTgt spid="151555">
                                            <p:txEl>
                                              <p:pRg st="7" end="7"/>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grpId="0" nodeType="clickEffect">
                                  <p:stCondLst>
                                    <p:cond delay="0"/>
                                  </p:stCondLst>
                                  <p:childTnLst>
                                    <p:set>
                                      <p:cBhvr>
                                        <p:cTn id="70" dur="1" fill="hold">
                                          <p:stCondLst>
                                            <p:cond delay="0"/>
                                          </p:stCondLst>
                                        </p:cTn>
                                        <p:tgtEl>
                                          <p:spTgt spid="151555">
                                            <p:txEl>
                                              <p:pRg st="8" end="8"/>
                                            </p:txEl>
                                          </p:spTgt>
                                        </p:tgtEl>
                                        <p:attrNameLst>
                                          <p:attrName>style.visibility</p:attrName>
                                        </p:attrNameLst>
                                      </p:cBhvr>
                                      <p:to>
                                        <p:strVal val="visible"/>
                                      </p:to>
                                    </p:set>
                                    <p:anim calcmode="lin" valueType="num">
                                      <p:cBhvr>
                                        <p:cTn id="71" dur="2000" fill="hold"/>
                                        <p:tgtEl>
                                          <p:spTgt spid="151555">
                                            <p:txEl>
                                              <p:pRg st="8" end="8"/>
                                            </p:txEl>
                                          </p:spTgt>
                                        </p:tgtEl>
                                        <p:attrNameLst>
                                          <p:attrName>ppt_w</p:attrName>
                                        </p:attrNameLst>
                                      </p:cBhvr>
                                      <p:tavLst>
                                        <p:tav tm="0">
                                          <p:val>
                                            <p:strVal val="(6*min(max(#ppt_w*#ppt_h,.3),1)-7.4)/-.7*#ppt_w"/>
                                          </p:val>
                                        </p:tav>
                                        <p:tav tm="100000">
                                          <p:val>
                                            <p:strVal val="#ppt_w"/>
                                          </p:val>
                                        </p:tav>
                                      </p:tavLst>
                                    </p:anim>
                                    <p:anim calcmode="lin" valueType="num">
                                      <p:cBhvr>
                                        <p:cTn id="72" dur="2000" fill="hold"/>
                                        <p:tgtEl>
                                          <p:spTgt spid="151555">
                                            <p:txEl>
                                              <p:pRg st="8" end="8"/>
                                            </p:txEl>
                                          </p:spTgt>
                                        </p:tgtEl>
                                        <p:attrNameLst>
                                          <p:attrName>ppt_h</p:attrName>
                                        </p:attrNameLst>
                                      </p:cBhvr>
                                      <p:tavLst>
                                        <p:tav tm="0">
                                          <p:val>
                                            <p:strVal val="(6*min(max(#ppt_w*#ppt_h,.3),1)-7.4)/-.7*#ppt_h"/>
                                          </p:val>
                                        </p:tav>
                                        <p:tav tm="100000">
                                          <p:val>
                                            <p:strVal val="#ppt_h"/>
                                          </p:val>
                                        </p:tav>
                                      </p:tavLst>
                                    </p:anim>
                                    <p:anim calcmode="lin" valueType="num">
                                      <p:cBhvr>
                                        <p:cTn id="73" dur="2000" fill="hold"/>
                                        <p:tgtEl>
                                          <p:spTgt spid="151555">
                                            <p:txEl>
                                              <p:pRg st="8" end="8"/>
                                            </p:txEl>
                                          </p:spTgt>
                                        </p:tgtEl>
                                        <p:attrNameLst>
                                          <p:attrName>ppt_x</p:attrName>
                                        </p:attrNameLst>
                                      </p:cBhvr>
                                      <p:tavLst>
                                        <p:tav tm="0">
                                          <p:val>
                                            <p:fltVal val="0.5"/>
                                          </p:val>
                                        </p:tav>
                                        <p:tav tm="100000">
                                          <p:val>
                                            <p:strVal val="#ppt_x"/>
                                          </p:val>
                                        </p:tav>
                                      </p:tavLst>
                                    </p:anim>
                                    <p:anim calcmode="lin" valueType="num">
                                      <p:cBhvr>
                                        <p:cTn id="74" dur="2000" fill="hold"/>
                                        <p:tgtEl>
                                          <p:spTgt spid="151555">
                                            <p:txEl>
                                              <p:pRg st="8" end="8"/>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grpId="0" nodeType="clickEffect">
                                  <p:stCondLst>
                                    <p:cond delay="0"/>
                                  </p:stCondLst>
                                  <p:childTnLst>
                                    <p:set>
                                      <p:cBhvr>
                                        <p:cTn id="78" dur="1" fill="hold">
                                          <p:stCondLst>
                                            <p:cond delay="0"/>
                                          </p:stCondLst>
                                        </p:cTn>
                                        <p:tgtEl>
                                          <p:spTgt spid="151555">
                                            <p:txEl>
                                              <p:pRg st="9" end="9"/>
                                            </p:txEl>
                                          </p:spTgt>
                                        </p:tgtEl>
                                        <p:attrNameLst>
                                          <p:attrName>style.visibility</p:attrName>
                                        </p:attrNameLst>
                                      </p:cBhvr>
                                      <p:to>
                                        <p:strVal val="visible"/>
                                      </p:to>
                                    </p:set>
                                    <p:anim calcmode="lin" valueType="num">
                                      <p:cBhvr>
                                        <p:cTn id="79" dur="2000" fill="hold"/>
                                        <p:tgtEl>
                                          <p:spTgt spid="151555">
                                            <p:txEl>
                                              <p:pRg st="9" end="9"/>
                                            </p:txEl>
                                          </p:spTgt>
                                        </p:tgtEl>
                                        <p:attrNameLst>
                                          <p:attrName>ppt_w</p:attrName>
                                        </p:attrNameLst>
                                      </p:cBhvr>
                                      <p:tavLst>
                                        <p:tav tm="0">
                                          <p:val>
                                            <p:strVal val="(6*min(max(#ppt_w*#ppt_h,.3),1)-7.4)/-.7*#ppt_w"/>
                                          </p:val>
                                        </p:tav>
                                        <p:tav tm="100000">
                                          <p:val>
                                            <p:strVal val="#ppt_w"/>
                                          </p:val>
                                        </p:tav>
                                      </p:tavLst>
                                    </p:anim>
                                    <p:anim calcmode="lin" valueType="num">
                                      <p:cBhvr>
                                        <p:cTn id="80" dur="2000" fill="hold"/>
                                        <p:tgtEl>
                                          <p:spTgt spid="151555">
                                            <p:txEl>
                                              <p:pRg st="9" end="9"/>
                                            </p:txEl>
                                          </p:spTgt>
                                        </p:tgtEl>
                                        <p:attrNameLst>
                                          <p:attrName>ppt_h</p:attrName>
                                        </p:attrNameLst>
                                      </p:cBhvr>
                                      <p:tavLst>
                                        <p:tav tm="0">
                                          <p:val>
                                            <p:strVal val="(6*min(max(#ppt_w*#ppt_h,.3),1)-7.4)/-.7*#ppt_h"/>
                                          </p:val>
                                        </p:tav>
                                        <p:tav tm="100000">
                                          <p:val>
                                            <p:strVal val="#ppt_h"/>
                                          </p:val>
                                        </p:tav>
                                      </p:tavLst>
                                    </p:anim>
                                    <p:anim calcmode="lin" valueType="num">
                                      <p:cBhvr>
                                        <p:cTn id="81" dur="2000" fill="hold"/>
                                        <p:tgtEl>
                                          <p:spTgt spid="151555">
                                            <p:txEl>
                                              <p:pRg st="9" end="9"/>
                                            </p:txEl>
                                          </p:spTgt>
                                        </p:tgtEl>
                                        <p:attrNameLst>
                                          <p:attrName>ppt_x</p:attrName>
                                        </p:attrNameLst>
                                      </p:cBhvr>
                                      <p:tavLst>
                                        <p:tav tm="0">
                                          <p:val>
                                            <p:fltVal val="0.5"/>
                                          </p:val>
                                        </p:tav>
                                        <p:tav tm="100000">
                                          <p:val>
                                            <p:strVal val="#ppt_x"/>
                                          </p:val>
                                        </p:tav>
                                      </p:tavLst>
                                    </p:anim>
                                    <p:anim calcmode="lin" valueType="num">
                                      <p:cBhvr>
                                        <p:cTn id="82" dur="2000" fill="hold"/>
                                        <p:tgtEl>
                                          <p:spTgt spid="151555">
                                            <p:txEl>
                                              <p:pRg st="9" end="9"/>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36" fill="hold" grpId="0" nodeType="clickEffect">
                                  <p:stCondLst>
                                    <p:cond delay="0"/>
                                  </p:stCondLst>
                                  <p:childTnLst>
                                    <p:set>
                                      <p:cBhvr>
                                        <p:cTn id="86" dur="1" fill="hold">
                                          <p:stCondLst>
                                            <p:cond delay="0"/>
                                          </p:stCondLst>
                                        </p:cTn>
                                        <p:tgtEl>
                                          <p:spTgt spid="151555">
                                            <p:txEl>
                                              <p:pRg st="10" end="10"/>
                                            </p:txEl>
                                          </p:spTgt>
                                        </p:tgtEl>
                                        <p:attrNameLst>
                                          <p:attrName>style.visibility</p:attrName>
                                        </p:attrNameLst>
                                      </p:cBhvr>
                                      <p:to>
                                        <p:strVal val="visible"/>
                                      </p:to>
                                    </p:set>
                                    <p:anim calcmode="lin" valueType="num">
                                      <p:cBhvr>
                                        <p:cTn id="87" dur="2000" fill="hold"/>
                                        <p:tgtEl>
                                          <p:spTgt spid="151555">
                                            <p:txEl>
                                              <p:pRg st="10" end="10"/>
                                            </p:txEl>
                                          </p:spTgt>
                                        </p:tgtEl>
                                        <p:attrNameLst>
                                          <p:attrName>ppt_w</p:attrName>
                                        </p:attrNameLst>
                                      </p:cBhvr>
                                      <p:tavLst>
                                        <p:tav tm="0">
                                          <p:val>
                                            <p:strVal val="(6*min(max(#ppt_w*#ppt_h,.3),1)-7.4)/-.7*#ppt_w"/>
                                          </p:val>
                                        </p:tav>
                                        <p:tav tm="100000">
                                          <p:val>
                                            <p:strVal val="#ppt_w"/>
                                          </p:val>
                                        </p:tav>
                                      </p:tavLst>
                                    </p:anim>
                                    <p:anim calcmode="lin" valueType="num">
                                      <p:cBhvr>
                                        <p:cTn id="88" dur="2000" fill="hold"/>
                                        <p:tgtEl>
                                          <p:spTgt spid="151555">
                                            <p:txEl>
                                              <p:pRg st="10" end="10"/>
                                            </p:txEl>
                                          </p:spTgt>
                                        </p:tgtEl>
                                        <p:attrNameLst>
                                          <p:attrName>ppt_h</p:attrName>
                                        </p:attrNameLst>
                                      </p:cBhvr>
                                      <p:tavLst>
                                        <p:tav tm="0">
                                          <p:val>
                                            <p:strVal val="(6*min(max(#ppt_w*#ppt_h,.3),1)-7.4)/-.7*#ppt_h"/>
                                          </p:val>
                                        </p:tav>
                                        <p:tav tm="100000">
                                          <p:val>
                                            <p:strVal val="#ppt_h"/>
                                          </p:val>
                                        </p:tav>
                                      </p:tavLst>
                                    </p:anim>
                                    <p:anim calcmode="lin" valueType="num">
                                      <p:cBhvr>
                                        <p:cTn id="89" dur="2000" fill="hold"/>
                                        <p:tgtEl>
                                          <p:spTgt spid="151555">
                                            <p:txEl>
                                              <p:pRg st="10" end="10"/>
                                            </p:txEl>
                                          </p:spTgt>
                                        </p:tgtEl>
                                        <p:attrNameLst>
                                          <p:attrName>ppt_x</p:attrName>
                                        </p:attrNameLst>
                                      </p:cBhvr>
                                      <p:tavLst>
                                        <p:tav tm="0">
                                          <p:val>
                                            <p:fltVal val="0.5"/>
                                          </p:val>
                                        </p:tav>
                                        <p:tav tm="100000">
                                          <p:val>
                                            <p:strVal val="#ppt_x"/>
                                          </p:val>
                                        </p:tav>
                                      </p:tavLst>
                                    </p:anim>
                                    <p:anim calcmode="lin" valueType="num">
                                      <p:cBhvr>
                                        <p:cTn id="90" dur="2000" fill="hold"/>
                                        <p:tgtEl>
                                          <p:spTgt spid="151555">
                                            <p:txEl>
                                              <p:pRg st="10" end="10"/>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36" fill="hold" grpId="0" nodeType="clickEffect">
                                  <p:stCondLst>
                                    <p:cond delay="0"/>
                                  </p:stCondLst>
                                  <p:childTnLst>
                                    <p:set>
                                      <p:cBhvr>
                                        <p:cTn id="94" dur="1" fill="hold">
                                          <p:stCondLst>
                                            <p:cond delay="0"/>
                                          </p:stCondLst>
                                        </p:cTn>
                                        <p:tgtEl>
                                          <p:spTgt spid="151555">
                                            <p:txEl>
                                              <p:pRg st="11" end="11"/>
                                            </p:txEl>
                                          </p:spTgt>
                                        </p:tgtEl>
                                        <p:attrNameLst>
                                          <p:attrName>style.visibility</p:attrName>
                                        </p:attrNameLst>
                                      </p:cBhvr>
                                      <p:to>
                                        <p:strVal val="visible"/>
                                      </p:to>
                                    </p:set>
                                    <p:anim calcmode="lin" valueType="num">
                                      <p:cBhvr>
                                        <p:cTn id="95" dur="2000" fill="hold"/>
                                        <p:tgtEl>
                                          <p:spTgt spid="151555">
                                            <p:txEl>
                                              <p:pRg st="11" end="11"/>
                                            </p:txEl>
                                          </p:spTgt>
                                        </p:tgtEl>
                                        <p:attrNameLst>
                                          <p:attrName>ppt_w</p:attrName>
                                        </p:attrNameLst>
                                      </p:cBhvr>
                                      <p:tavLst>
                                        <p:tav tm="0">
                                          <p:val>
                                            <p:strVal val="(6*min(max(#ppt_w*#ppt_h,.3),1)-7.4)/-.7*#ppt_w"/>
                                          </p:val>
                                        </p:tav>
                                        <p:tav tm="100000">
                                          <p:val>
                                            <p:strVal val="#ppt_w"/>
                                          </p:val>
                                        </p:tav>
                                      </p:tavLst>
                                    </p:anim>
                                    <p:anim calcmode="lin" valueType="num">
                                      <p:cBhvr>
                                        <p:cTn id="96" dur="2000" fill="hold"/>
                                        <p:tgtEl>
                                          <p:spTgt spid="151555">
                                            <p:txEl>
                                              <p:pRg st="11" end="11"/>
                                            </p:txEl>
                                          </p:spTgt>
                                        </p:tgtEl>
                                        <p:attrNameLst>
                                          <p:attrName>ppt_h</p:attrName>
                                        </p:attrNameLst>
                                      </p:cBhvr>
                                      <p:tavLst>
                                        <p:tav tm="0">
                                          <p:val>
                                            <p:strVal val="(6*min(max(#ppt_w*#ppt_h,.3),1)-7.4)/-.7*#ppt_h"/>
                                          </p:val>
                                        </p:tav>
                                        <p:tav tm="100000">
                                          <p:val>
                                            <p:strVal val="#ppt_h"/>
                                          </p:val>
                                        </p:tav>
                                      </p:tavLst>
                                    </p:anim>
                                    <p:anim calcmode="lin" valueType="num">
                                      <p:cBhvr>
                                        <p:cTn id="97" dur="2000" fill="hold"/>
                                        <p:tgtEl>
                                          <p:spTgt spid="151555">
                                            <p:txEl>
                                              <p:pRg st="11" end="11"/>
                                            </p:txEl>
                                          </p:spTgt>
                                        </p:tgtEl>
                                        <p:attrNameLst>
                                          <p:attrName>ppt_x</p:attrName>
                                        </p:attrNameLst>
                                      </p:cBhvr>
                                      <p:tavLst>
                                        <p:tav tm="0">
                                          <p:val>
                                            <p:fltVal val="0.5"/>
                                          </p:val>
                                        </p:tav>
                                        <p:tav tm="100000">
                                          <p:val>
                                            <p:strVal val="#ppt_x"/>
                                          </p:val>
                                        </p:tav>
                                      </p:tavLst>
                                    </p:anim>
                                    <p:anim calcmode="lin" valueType="num">
                                      <p:cBhvr>
                                        <p:cTn id="98" dur="2000" fill="hold"/>
                                        <p:tgtEl>
                                          <p:spTgt spid="151555">
                                            <p:txEl>
                                              <p:pRg st="11" end="11"/>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18434" name="Rectangle 1031"/>
          <p:cNvSpPr>
            <a:spLocks noGrp="1" noChangeArrowheads="1"/>
          </p:cNvSpPr>
          <p:nvPr>
            <p:ph type="title"/>
          </p:nvPr>
        </p:nvSpPr>
        <p:spPr>
          <a:xfrm>
            <a:off x="228600" y="304800"/>
            <a:ext cx="8915400" cy="5791200"/>
          </a:xfrm>
        </p:spPr>
        <p:txBody>
          <a:bodyPr/>
          <a:lstStyle/>
          <a:p>
            <a:pPr eaLnBrk="1" hangingPunct="1"/>
            <a:r>
              <a:rPr lang="en-US" sz="8800" b="1" smtClean="0">
                <a:solidFill>
                  <a:schemeClr val="tx1"/>
                </a:solidFill>
                <a:latin typeface="Tahoma" pitchFamily="34" charset="0"/>
              </a:rPr>
              <a:t>LATIN EXTENDED FAMILY CULTURE</a:t>
            </a:r>
          </a:p>
        </p:txBody>
      </p:sp>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6600" b="1" smtClean="0">
                <a:solidFill>
                  <a:schemeClr val="tx1"/>
                </a:solidFill>
                <a:latin typeface="Tahoma" pitchFamily="34" charset="0"/>
              </a:rPr>
              <a:t>La Familia</a:t>
            </a:r>
          </a:p>
        </p:txBody>
      </p:sp>
      <p:pic>
        <p:nvPicPr>
          <p:cNvPr id="19459" name="Picture 6" descr="mx mother son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27088" y="1981200"/>
            <a:ext cx="3527425" cy="4114800"/>
          </a:xfrm>
          <a:noFill/>
        </p:spPr>
      </p:pic>
      <p:pic>
        <p:nvPicPr>
          <p:cNvPr id="19460" name="Picture 7" descr="mx man wife celebr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403475"/>
            <a:ext cx="40386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8"/>
          <p:cNvSpPr>
            <a:spLocks noChangeArrowheads="1"/>
          </p:cNvSpPr>
          <p:nvPr/>
        </p:nvSpPr>
        <p:spPr bwMode="auto">
          <a:xfrm>
            <a:off x="7543800" y="5867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pic>
        <p:nvPicPr>
          <p:cNvPr id="19462" name="Picture 9" descr="MX BABY"/>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343400" y="2819400"/>
            <a:ext cx="3810000" cy="2551113"/>
          </a:xfr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686800" cy="1905000"/>
          </a:xfrm>
        </p:spPr>
        <p:txBody>
          <a:bodyPr/>
          <a:lstStyle/>
          <a:p>
            <a:pPr eaLnBrk="1" hangingPunct="1"/>
            <a:r>
              <a:rPr lang="en-US" sz="4000" b="1" smtClean="0">
                <a:solidFill>
                  <a:schemeClr val="tx1"/>
                </a:solidFill>
                <a:latin typeface="Tahoma" pitchFamily="34" charset="0"/>
              </a:rPr>
              <a:t>El genio (genius) de la cultura latina es la familia extendida</a:t>
            </a:r>
          </a:p>
        </p:txBody>
      </p:sp>
      <p:pic>
        <p:nvPicPr>
          <p:cNvPr id="20483" name="Picture 4" descr="extended 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73152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Rectangle 1028"/>
          <p:cNvSpPr>
            <a:spLocks noGrp="1" noChangeArrowheads="1"/>
          </p:cNvSpPr>
          <p:nvPr>
            <p:ph type="body" sz="half" idx="1"/>
          </p:nvPr>
        </p:nvSpPr>
        <p:spPr>
          <a:xfrm>
            <a:off x="533400" y="0"/>
            <a:ext cx="7239000" cy="6096000"/>
          </a:xfrm>
        </p:spPr>
        <p:txBody>
          <a:bodyPr/>
          <a:lstStyle/>
          <a:p>
            <a:pPr algn="ctr" eaLnBrk="1" hangingPunct="1">
              <a:buFontTx/>
              <a:buNone/>
            </a:pPr>
            <a:r>
              <a:rPr lang="en-US" sz="3600" b="1" smtClean="0">
                <a:latin typeface="Tahoma" pitchFamily="34" charset="0"/>
              </a:rPr>
              <a:t>La familia extendida es psicologicamente saludable </a:t>
            </a:r>
          </a:p>
          <a:p>
            <a:pPr algn="ctr" eaLnBrk="1" hangingPunct="1">
              <a:buFontTx/>
              <a:buNone/>
            </a:pPr>
            <a:r>
              <a:rPr lang="en-US" sz="3600" b="1" smtClean="0">
                <a:latin typeface="Tahoma" pitchFamily="34" charset="0"/>
              </a:rPr>
              <a:t>(The extended family is psychologically healthy)</a:t>
            </a:r>
          </a:p>
          <a:p>
            <a:pPr algn="ctr" eaLnBrk="1" hangingPunct="1">
              <a:buFontTx/>
              <a:buNone/>
            </a:pPr>
            <a:endParaRPr lang="en-US" sz="3600" b="1" smtClean="0">
              <a:latin typeface="Tahoma" pitchFamily="34" charset="0"/>
            </a:endParaRPr>
          </a:p>
        </p:txBody>
      </p:sp>
      <p:pic>
        <p:nvPicPr>
          <p:cNvPr id="21507" name="Picture 1032" descr="MX BABI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05000" y="2438400"/>
            <a:ext cx="5105400" cy="3829050"/>
          </a:xfr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228600"/>
            <a:ext cx="8763000" cy="1066800"/>
          </a:xfrm>
        </p:spPr>
        <p:txBody>
          <a:bodyPr/>
          <a:lstStyle/>
          <a:p>
            <a:pPr eaLnBrk="1" hangingPunct="1"/>
            <a:r>
              <a:rPr lang="en-US" sz="4000" b="1" smtClean="0">
                <a:solidFill>
                  <a:schemeClr val="tx1"/>
                </a:solidFill>
                <a:latin typeface="Tahoma" pitchFamily="34" charset="0"/>
              </a:rPr>
              <a:t>LAS VENTAJAS (advantages) DE </a:t>
            </a:r>
            <a:br>
              <a:rPr lang="en-US" sz="4000" b="1" smtClean="0">
                <a:solidFill>
                  <a:schemeClr val="tx1"/>
                </a:solidFill>
                <a:latin typeface="Tahoma" pitchFamily="34" charset="0"/>
              </a:rPr>
            </a:br>
            <a:r>
              <a:rPr lang="en-US" sz="4000" b="1" smtClean="0">
                <a:solidFill>
                  <a:schemeClr val="tx1"/>
                </a:solidFill>
                <a:latin typeface="Tahoma" pitchFamily="34" charset="0"/>
              </a:rPr>
              <a:t>LA FAMILIA EXTENDIDA</a:t>
            </a:r>
          </a:p>
        </p:txBody>
      </p:sp>
      <p:sp>
        <p:nvSpPr>
          <p:cNvPr id="22531" name="Rectangle 3"/>
          <p:cNvSpPr>
            <a:spLocks noGrp="1" noChangeArrowheads="1"/>
          </p:cNvSpPr>
          <p:nvPr>
            <p:ph type="body" idx="1"/>
          </p:nvPr>
        </p:nvSpPr>
        <p:spPr>
          <a:xfrm>
            <a:off x="0" y="838200"/>
            <a:ext cx="8915400" cy="5715000"/>
          </a:xfrm>
        </p:spPr>
        <p:txBody>
          <a:bodyPr/>
          <a:lstStyle/>
          <a:p>
            <a:pPr marL="609600" indent="-609600" eaLnBrk="1" hangingPunct="1">
              <a:lnSpc>
                <a:spcPct val="90000"/>
              </a:lnSpc>
            </a:pPr>
            <a:endParaRPr lang="en-US" b="1" smtClean="0">
              <a:solidFill>
                <a:srgbClr val="00FF00"/>
              </a:solidFill>
              <a:latin typeface="FlamencoD" pitchFamily="82" charset="0"/>
            </a:endParaRPr>
          </a:p>
          <a:p>
            <a:pPr marL="609600" indent="-609600" eaLnBrk="1" hangingPunct="1">
              <a:lnSpc>
                <a:spcPct val="90000"/>
              </a:lnSpc>
              <a:buFontTx/>
              <a:buAutoNum type="arabicPeriod"/>
            </a:pPr>
            <a:r>
              <a:rPr lang="en-US" b="1" smtClean="0">
                <a:latin typeface="Tahoma" pitchFamily="34" charset="0"/>
              </a:rPr>
              <a:t>Personalized, non-institutional  child care</a:t>
            </a:r>
          </a:p>
          <a:p>
            <a:pPr marL="609600" indent="-609600" eaLnBrk="1" hangingPunct="1">
              <a:lnSpc>
                <a:spcPct val="90000"/>
              </a:lnSpc>
              <a:buFontTx/>
              <a:buAutoNum type="arabicPeriod"/>
            </a:pPr>
            <a:r>
              <a:rPr lang="en-US" b="1" smtClean="0">
                <a:latin typeface="Tahoma" pitchFamily="34" charset="0"/>
              </a:rPr>
              <a:t>Unconditional acceptance (love doesn’t have to be earned)</a:t>
            </a:r>
          </a:p>
          <a:p>
            <a:pPr marL="609600" indent="-609600" eaLnBrk="1" hangingPunct="1">
              <a:lnSpc>
                <a:spcPct val="90000"/>
              </a:lnSpc>
              <a:buFontTx/>
              <a:buAutoNum type="arabicPeriod"/>
            </a:pPr>
            <a:r>
              <a:rPr lang="en-US" b="1" smtClean="0">
                <a:latin typeface="Tahoma" pitchFamily="34" charset="0"/>
              </a:rPr>
              <a:t>Constant companionship</a:t>
            </a:r>
          </a:p>
          <a:p>
            <a:pPr marL="609600" indent="-609600" eaLnBrk="1" hangingPunct="1">
              <a:lnSpc>
                <a:spcPct val="90000"/>
              </a:lnSpc>
              <a:buFontTx/>
              <a:buAutoNum type="arabicPeriod"/>
            </a:pPr>
            <a:r>
              <a:rPr lang="en-US" b="1" smtClean="0">
                <a:latin typeface="Tahoma" pitchFamily="34" charset="0"/>
              </a:rPr>
              <a:t>Traditions </a:t>
            </a:r>
          </a:p>
          <a:p>
            <a:pPr marL="609600" indent="-609600" eaLnBrk="1" hangingPunct="1">
              <a:lnSpc>
                <a:spcPct val="90000"/>
              </a:lnSpc>
              <a:buFontTx/>
              <a:buAutoNum type="arabicPeriod"/>
            </a:pPr>
            <a:r>
              <a:rPr lang="en-US" b="1" smtClean="0">
                <a:latin typeface="Tahoma" pitchFamily="34" charset="0"/>
              </a:rPr>
              <a:t>Growing up with biological parents</a:t>
            </a:r>
          </a:p>
          <a:p>
            <a:pPr marL="609600" indent="-609600" eaLnBrk="1" hangingPunct="1">
              <a:lnSpc>
                <a:spcPct val="90000"/>
              </a:lnSpc>
              <a:buFontTx/>
              <a:buAutoNum type="arabicPeriod"/>
            </a:pPr>
            <a:r>
              <a:rPr lang="en-US" b="1" smtClean="0">
                <a:latin typeface="Tahoma" pitchFamily="34" charset="0"/>
              </a:rPr>
              <a:t>Connections between generations</a:t>
            </a:r>
          </a:p>
          <a:p>
            <a:pPr marL="609600" indent="-609600" eaLnBrk="1" hangingPunct="1">
              <a:lnSpc>
                <a:spcPct val="90000"/>
              </a:lnSpc>
              <a:buFontTx/>
              <a:buAutoNum type="arabicPeriod"/>
            </a:pPr>
            <a:r>
              <a:rPr lang="en-US" b="1" smtClean="0">
                <a:latin typeface="Tahoma" pitchFamily="34" charset="0"/>
              </a:rPr>
              <a:t>High touch culture (hugging, touching, breast feeding, etc.)</a:t>
            </a:r>
          </a:p>
          <a:p>
            <a:pPr marL="609600" indent="-609600" eaLnBrk="1" hangingPunct="1">
              <a:lnSpc>
                <a:spcPct val="90000"/>
              </a:lnSpc>
            </a:pPr>
            <a:endParaRPr lang="en-US" b="1" smtClean="0">
              <a:latin typeface="Tahoma" pitchFamily="34" charset="0"/>
            </a:endParaRPr>
          </a:p>
          <a:p>
            <a:pPr marL="609600" indent="-609600" eaLnBrk="1" hangingPunct="1">
              <a:lnSpc>
                <a:spcPct val="90000"/>
              </a:lnSpc>
            </a:pPr>
            <a:endParaRPr lang="en-US" b="1" smtClean="0">
              <a:latin typeface="FlamencoD" pitchFamily="82" charset="0"/>
            </a:endParaRPr>
          </a:p>
        </p:txBody>
      </p:sp>
    </p:spTree>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3554" name="WordArt 5"/>
          <p:cNvSpPr>
            <a:spLocks noChangeArrowheads="1" noChangeShapeType="1" noTextEdit="1"/>
          </p:cNvSpPr>
          <p:nvPr/>
        </p:nvSpPr>
        <p:spPr bwMode="auto">
          <a:xfrm>
            <a:off x="762000" y="1066800"/>
            <a:ext cx="7391400" cy="441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CONDITIONAL</a:t>
            </a:r>
          </a:p>
          <a:p>
            <a:pPr algn="ctr"/>
            <a:r>
              <a:rPr lang="en-US" sz="3600" kern="10">
                <a:ln w="9525">
                  <a:solidFill>
                    <a:srgbClr val="000000"/>
                  </a:solidFill>
                  <a:round/>
                  <a:headEnd/>
                  <a:tailEnd/>
                </a:ln>
                <a:latin typeface="Arial Black"/>
              </a:rPr>
              <a:t>vs.</a:t>
            </a:r>
          </a:p>
          <a:p>
            <a:pPr algn="ctr"/>
            <a:r>
              <a:rPr lang="en-US" sz="3600" kern="10">
                <a:ln w="9525">
                  <a:solidFill>
                    <a:srgbClr val="000000"/>
                  </a:solidFill>
                  <a:round/>
                  <a:headEnd/>
                  <a:tailEnd/>
                </a:ln>
                <a:latin typeface="Arial Black"/>
              </a:rPr>
              <a:t>UNCONDITIONAL</a:t>
            </a:r>
          </a:p>
          <a:p>
            <a:pPr algn="ctr"/>
            <a:r>
              <a:rPr lang="en-US" sz="3600" kern="10">
                <a:ln w="9525">
                  <a:solidFill>
                    <a:srgbClr val="000000"/>
                  </a:solidFill>
                  <a:round/>
                  <a:headEnd/>
                  <a:tailEnd/>
                </a:ln>
                <a:latin typeface="Arial Black"/>
              </a:rPr>
              <a:t>ACCEPTANCE</a:t>
            </a:r>
          </a:p>
        </p:txBody>
      </p:sp>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0"/>
            <a:ext cx="8915400" cy="1447800"/>
          </a:xfrm>
        </p:spPr>
        <p:txBody>
          <a:bodyPr/>
          <a:lstStyle/>
          <a:p>
            <a:pPr eaLnBrk="1" hangingPunct="1"/>
            <a:r>
              <a:rPr lang="en-US" sz="5400" b="1" smtClean="0">
                <a:solidFill>
                  <a:schemeClr val="tx1"/>
                </a:solidFill>
                <a:latin typeface="FlamencoD" pitchFamily="82" charset="0"/>
              </a:rPr>
              <a:t>Aceptación condicional </a:t>
            </a:r>
            <a:br>
              <a:rPr lang="en-US" sz="5400" b="1" smtClean="0">
                <a:solidFill>
                  <a:schemeClr val="tx1"/>
                </a:solidFill>
                <a:latin typeface="FlamencoD" pitchFamily="82" charset="0"/>
              </a:rPr>
            </a:br>
            <a:r>
              <a:rPr lang="en-US" sz="5400" b="1" smtClean="0">
                <a:solidFill>
                  <a:schemeClr val="tx1"/>
                </a:solidFill>
                <a:latin typeface="FlamencoD" pitchFamily="82" charset="0"/>
              </a:rPr>
              <a:t>contra </a:t>
            </a:r>
            <a:r>
              <a:rPr lang="en-US" sz="5400" b="1" smtClean="0">
                <a:solidFill>
                  <a:schemeClr val="bg1"/>
                </a:solidFill>
                <a:latin typeface="FlamencoD" pitchFamily="82" charset="0"/>
              </a:rPr>
              <a:t>incondicional</a:t>
            </a:r>
          </a:p>
        </p:txBody>
      </p:sp>
      <p:pic>
        <p:nvPicPr>
          <p:cNvPr id="24579" name="Picture 6" descr="weary AS man"/>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1447800"/>
            <a:ext cx="3214688" cy="4343400"/>
          </a:xfrm>
          <a:noFill/>
        </p:spPr>
      </p:pic>
      <p:pic>
        <p:nvPicPr>
          <p:cNvPr id="24580" name="Picture 8" descr="MX BA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943100"/>
            <a:ext cx="52578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715963"/>
          </a:xfrm>
        </p:spPr>
        <p:txBody>
          <a:bodyPr/>
          <a:lstStyle/>
          <a:p>
            <a:pPr eaLnBrk="1" hangingPunct="1"/>
            <a:r>
              <a:rPr lang="en-US" sz="4000" b="1" smtClean="0">
                <a:solidFill>
                  <a:schemeClr val="tx1"/>
                </a:solidFill>
                <a:latin typeface="Tahoma" pitchFamily="34" charset="0"/>
              </a:rPr>
              <a:t>Mexican Culture PRISMS</a:t>
            </a:r>
          </a:p>
        </p:txBody>
      </p:sp>
      <p:sp>
        <p:nvSpPr>
          <p:cNvPr id="4099" name="Rectangle 3"/>
          <p:cNvSpPr>
            <a:spLocks noGrp="1" noChangeArrowheads="1"/>
          </p:cNvSpPr>
          <p:nvPr>
            <p:ph type="body" idx="1"/>
          </p:nvPr>
        </p:nvSpPr>
        <p:spPr>
          <a:xfrm>
            <a:off x="0" y="685800"/>
            <a:ext cx="9144000" cy="6172200"/>
          </a:xfrm>
        </p:spPr>
        <p:txBody>
          <a:bodyPr/>
          <a:lstStyle/>
          <a:p>
            <a:pPr marL="533400" indent="-533400" eaLnBrk="1" hangingPunct="1">
              <a:buFontTx/>
              <a:buAutoNum type="arabicPeriod"/>
            </a:pPr>
            <a:r>
              <a:rPr lang="en-US" sz="3300" b="1" smtClean="0">
                <a:latin typeface="Tahoma" pitchFamily="34" charset="0"/>
              </a:rPr>
              <a:t>Who’s responsible for authoritarian rule?</a:t>
            </a:r>
          </a:p>
          <a:p>
            <a:pPr marL="533400" indent="-533400" eaLnBrk="1" hangingPunct="1">
              <a:buFontTx/>
              <a:buAutoNum type="arabicPeriod"/>
            </a:pPr>
            <a:r>
              <a:rPr lang="en-US" sz="3300" b="1" smtClean="0">
                <a:latin typeface="Tahoma" pitchFamily="34" charset="0"/>
              </a:rPr>
              <a:t>The economic inefficiency of polychronic, relationships-oriented cultures</a:t>
            </a:r>
          </a:p>
          <a:p>
            <a:pPr marL="533400" indent="-533400" eaLnBrk="1" hangingPunct="1">
              <a:buFontTx/>
              <a:buAutoNum type="arabicPeriod"/>
            </a:pPr>
            <a:r>
              <a:rPr lang="en-US" sz="3300" b="1" smtClean="0">
                <a:latin typeface="Tahoma" pitchFamily="34" charset="0"/>
              </a:rPr>
              <a:t>The conditional-acceptance mindset of capitalism</a:t>
            </a:r>
          </a:p>
          <a:p>
            <a:pPr marL="533400" indent="-533400" eaLnBrk="1" hangingPunct="1">
              <a:buFontTx/>
              <a:buAutoNum type="arabicPeriod"/>
            </a:pPr>
            <a:r>
              <a:rPr lang="en-US" sz="3300" b="1" smtClean="0">
                <a:latin typeface="Tahoma" pitchFamily="34" charset="0"/>
              </a:rPr>
              <a:t>How should people be held accountable in external locus of control cultures?</a:t>
            </a:r>
          </a:p>
          <a:p>
            <a:pPr marL="533400" indent="-533400" eaLnBrk="1" hangingPunct="1">
              <a:buFontTx/>
              <a:buAutoNum type="arabicPeriod"/>
            </a:pPr>
            <a:r>
              <a:rPr lang="en-US" sz="3300" b="1" smtClean="0">
                <a:latin typeface="Tahoma" pitchFamily="34" charset="0"/>
              </a:rPr>
              <a:t>Unisex culture: Should women be treated differently than men?</a:t>
            </a:r>
          </a:p>
        </p:txBody>
      </p:sp>
      <p:sp>
        <p:nvSpPr>
          <p:cNvPr id="4100"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5"/>
          <p:cNvSpPr>
            <a:spLocks noGrp="1" noChangeArrowheads="1"/>
          </p:cNvSpPr>
          <p:nvPr>
            <p:ph type="subTitle" idx="1"/>
          </p:nvPr>
        </p:nvSpPr>
        <p:spPr>
          <a:xfrm>
            <a:off x="304800" y="228600"/>
            <a:ext cx="8458200" cy="6324600"/>
          </a:xfrm>
        </p:spPr>
        <p:txBody>
          <a:bodyPr/>
          <a:lstStyle/>
          <a:p>
            <a:pPr eaLnBrk="1" hangingPunct="1"/>
            <a:r>
              <a:rPr lang="en-US" sz="3600" b="1" smtClean="0">
                <a:latin typeface="Tahoma" pitchFamily="34" charset="0"/>
              </a:rPr>
              <a:t>Performance-centered dysfunctions (workaholism, alcoholism, depression, anorexia, loneliness, non-intimacy, etc.) are much less common in Latin cultures than in Anglo-Saxon.</a:t>
            </a:r>
          </a:p>
        </p:txBody>
      </p:sp>
      <p:pic>
        <p:nvPicPr>
          <p:cNvPr id="25603" name="Picture 6" descr="EXEC PULLS HAIR OVER DOWN ST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24200"/>
            <a:ext cx="21066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AutoShape 9"/>
          <p:cNvSpPr>
            <a:spLocks noChangeArrowheads="1"/>
          </p:cNvSpPr>
          <p:nvPr/>
        </p:nvSpPr>
        <p:spPr bwMode="auto">
          <a:xfrm>
            <a:off x="7696200" y="60198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28600"/>
            <a:ext cx="9144000" cy="685800"/>
          </a:xfrm>
        </p:spPr>
        <p:txBody>
          <a:bodyPr/>
          <a:lstStyle/>
          <a:p>
            <a:pPr eaLnBrk="1" hangingPunct="1"/>
            <a:r>
              <a:rPr lang="en-US" sz="2800" b="1" smtClean="0">
                <a:latin typeface="Tahoma" pitchFamily="34" charset="0"/>
              </a:rPr>
              <a:t>THE ROOT CAUSES OF PSYCHOLOGICAL </a:t>
            </a:r>
            <a:br>
              <a:rPr lang="en-US" sz="2800" b="1" smtClean="0">
                <a:latin typeface="Tahoma" pitchFamily="34" charset="0"/>
              </a:rPr>
            </a:br>
            <a:r>
              <a:rPr lang="en-US" sz="2800" b="1" smtClean="0">
                <a:latin typeface="Tahoma" pitchFamily="34" charset="0"/>
              </a:rPr>
              <a:t>DYSFUNCTIONS IN ANGLO CULTURE</a:t>
            </a:r>
            <a:r>
              <a:rPr lang="en-US" sz="4000" smtClean="0"/>
              <a:t> </a:t>
            </a:r>
          </a:p>
        </p:txBody>
      </p:sp>
      <p:sp>
        <p:nvSpPr>
          <p:cNvPr id="26627" name="Rectangle 3"/>
          <p:cNvSpPr>
            <a:spLocks noGrp="1" noChangeArrowheads="1"/>
          </p:cNvSpPr>
          <p:nvPr>
            <p:ph type="body" idx="1"/>
          </p:nvPr>
        </p:nvSpPr>
        <p:spPr>
          <a:xfrm>
            <a:off x="0" y="990600"/>
            <a:ext cx="9144000" cy="5867400"/>
          </a:xfrm>
        </p:spPr>
        <p:txBody>
          <a:bodyPr/>
          <a:lstStyle/>
          <a:p>
            <a:pPr marL="609600" indent="-609600" eaLnBrk="1" hangingPunct="1">
              <a:buFontTx/>
              <a:buAutoNum type="arabicPeriod"/>
            </a:pPr>
            <a:r>
              <a:rPr lang="en-US" b="1" dirty="0" smtClean="0">
                <a:latin typeface="Tahoma" pitchFamily="34" charset="0"/>
              </a:rPr>
              <a:t>Self-manufactured personal identity in life</a:t>
            </a:r>
          </a:p>
          <a:p>
            <a:pPr marL="609600" indent="-609600" eaLnBrk="1" hangingPunct="1">
              <a:buFontTx/>
              <a:buAutoNum type="arabicPeriod"/>
            </a:pPr>
            <a:r>
              <a:rPr lang="en-US" b="1" dirty="0" smtClean="0">
                <a:latin typeface="Tahoma" pitchFamily="34" charset="0"/>
              </a:rPr>
              <a:t>Pressure to perform beginning in early childhood</a:t>
            </a:r>
          </a:p>
          <a:p>
            <a:pPr marL="609600" indent="-609600" eaLnBrk="1" hangingPunct="1">
              <a:buFontTx/>
              <a:buAutoNum type="arabicPeriod"/>
            </a:pPr>
            <a:r>
              <a:rPr lang="en-US" b="1" dirty="0" smtClean="0">
                <a:latin typeface="Tahoma" pitchFamily="34" charset="0"/>
              </a:rPr>
              <a:t>Significant number of people reared in blended (divorced &amp; remarried) families &amp; single parent families</a:t>
            </a:r>
          </a:p>
          <a:p>
            <a:pPr marL="609600" indent="-609600" eaLnBrk="1" hangingPunct="1">
              <a:buFontTx/>
              <a:buAutoNum type="arabicPeriod"/>
            </a:pPr>
            <a:r>
              <a:rPr lang="en-US" b="1" dirty="0" smtClean="0">
                <a:latin typeface="Tahoma" pitchFamily="34" charset="0"/>
              </a:rPr>
              <a:t>Lack of community in Anglo culture &amp; isolation of individuals</a:t>
            </a:r>
          </a:p>
          <a:p>
            <a:pPr marL="609600" indent="-609600" eaLnBrk="1" hangingPunct="1">
              <a:buFontTx/>
              <a:buAutoNum type="arabicPeriod"/>
            </a:pPr>
            <a:r>
              <a:rPr lang="en-US" b="1" dirty="0" smtClean="0">
                <a:latin typeface="Tahoma" pitchFamily="34" charset="0"/>
              </a:rPr>
              <a:t>High emphasis on materialism (quantity of life &gt; quality of life)</a:t>
            </a:r>
          </a:p>
        </p:txBody>
      </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0" y="0"/>
            <a:ext cx="9144000" cy="6858000"/>
          </a:xfrm>
        </p:spPr>
        <p:txBody>
          <a:bodyPr/>
          <a:lstStyle/>
          <a:p>
            <a:pPr marL="514350" indent="-514350" eaLnBrk="1" hangingPunct="1">
              <a:buFont typeface="Times New Roman" pitchFamily="18" charset="0"/>
              <a:buAutoNum type="arabicPeriod"/>
            </a:pPr>
            <a:r>
              <a:rPr lang="en-US" sz="2900" b="1" dirty="0" smtClean="0">
                <a:latin typeface="Tahoma" pitchFamily="34" charset="0"/>
                <a:cs typeface="Tahoma" pitchFamily="34" charset="0"/>
              </a:rPr>
              <a:t>Adultery takes a lesser toil on families in most Latin cultures because it rarely leads to divorce.  The family unit is viewed as more important than the husband or wife.  Many well-to-do Latin males maintain mistresses, who are culturally viewed as inferior because they lack the legitimate social status of a wife/mother with  a family.</a:t>
            </a:r>
          </a:p>
          <a:p>
            <a:pPr marL="514350" indent="-514350" eaLnBrk="1" hangingPunct="1">
              <a:buFont typeface="Times New Roman" pitchFamily="18" charset="0"/>
              <a:buAutoNum type="arabicPeriod"/>
            </a:pPr>
            <a:r>
              <a:rPr lang="en-US" sz="2900" b="1" dirty="0" smtClean="0">
                <a:latin typeface="Tahoma" pitchFamily="34" charset="0"/>
                <a:cs typeface="Tahoma" pitchFamily="34" charset="0"/>
              </a:rPr>
              <a:t>Divorce is more commonplace in Anglo cultures because women are more likely to be economically independent and hence less dependent on marriage than most Latin women.  Also, “stay-home” mothers hold a relatively low status in career-oriented Anglo culture.</a:t>
            </a:r>
          </a:p>
        </p:txBody>
      </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8674" name="Rectangle 1028"/>
          <p:cNvSpPr>
            <a:spLocks noGrp="1" noChangeArrowheads="1"/>
          </p:cNvSpPr>
          <p:nvPr>
            <p:ph type="title"/>
          </p:nvPr>
        </p:nvSpPr>
        <p:spPr>
          <a:xfrm>
            <a:off x="304800" y="304800"/>
            <a:ext cx="8458200" cy="6096000"/>
          </a:xfrm>
        </p:spPr>
        <p:txBody>
          <a:bodyPr/>
          <a:lstStyle/>
          <a:p>
            <a:pPr eaLnBrk="1" hangingPunct="1"/>
            <a:r>
              <a:rPr lang="en-US" sz="7200" b="1" smtClean="0">
                <a:solidFill>
                  <a:schemeClr val="tx1"/>
                </a:solidFill>
                <a:latin typeface="Tahoma" pitchFamily="34" charset="0"/>
              </a:rPr>
              <a:t>EL TEMPERAMENT LATINO</a:t>
            </a:r>
          </a:p>
        </p:txBody>
      </p:sp>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600" b="1" dirty="0" smtClean="0">
                <a:solidFill>
                  <a:schemeClr val="tx1"/>
                </a:solidFill>
                <a:latin typeface="Tahoma" pitchFamily="34" charset="0"/>
              </a:rPr>
              <a:t>Given the tough realities of </a:t>
            </a:r>
            <a:r>
              <a:rPr lang="en-US" sz="3600" b="1" dirty="0">
                <a:solidFill>
                  <a:schemeClr val="tx1"/>
                </a:solidFill>
                <a:latin typeface="Tahoma" pitchFamily="34" charset="0"/>
              </a:rPr>
              <a:t>L</a:t>
            </a:r>
            <a:r>
              <a:rPr lang="en-US" sz="3600" b="1" dirty="0" smtClean="0">
                <a:solidFill>
                  <a:schemeClr val="tx1"/>
                </a:solidFill>
                <a:latin typeface="Tahoma" pitchFamily="34" charset="0"/>
              </a:rPr>
              <a:t>atin history, why are </a:t>
            </a:r>
            <a:r>
              <a:rPr lang="en-US" sz="3600" b="1" dirty="0" err="1">
                <a:solidFill>
                  <a:schemeClr val="tx1"/>
                </a:solidFill>
                <a:latin typeface="Tahoma" pitchFamily="34" charset="0"/>
              </a:rPr>
              <a:t>L</a:t>
            </a:r>
            <a:r>
              <a:rPr lang="en-US" sz="3600" b="1" dirty="0" err="1" smtClean="0">
                <a:solidFill>
                  <a:schemeClr val="tx1"/>
                </a:solidFill>
                <a:latin typeface="Tahoma" pitchFamily="34" charset="0"/>
              </a:rPr>
              <a:t>atins</a:t>
            </a:r>
            <a:r>
              <a:rPr lang="en-US" sz="3600" b="1" dirty="0" smtClean="0">
                <a:solidFill>
                  <a:schemeClr val="tx1"/>
                </a:solidFill>
                <a:latin typeface="Tahoma" pitchFamily="34" charset="0"/>
              </a:rPr>
              <a:t> typically happy?</a:t>
            </a:r>
            <a:br>
              <a:rPr lang="en-US" sz="3600" b="1" dirty="0" smtClean="0">
                <a:solidFill>
                  <a:schemeClr val="tx1"/>
                </a:solidFill>
                <a:latin typeface="Tahoma" pitchFamily="34" charset="0"/>
              </a:rPr>
            </a:br>
            <a:endParaRPr lang="en-US" sz="3600" b="1" dirty="0" smtClean="0">
              <a:solidFill>
                <a:schemeClr val="tx1"/>
              </a:solidFill>
              <a:latin typeface="Tahoma" pitchFamily="34" charset="0"/>
            </a:endParaRPr>
          </a:p>
        </p:txBody>
      </p:sp>
      <p:pic>
        <p:nvPicPr>
          <p:cNvPr id="15363"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71600" y="2286000"/>
            <a:ext cx="2990850" cy="2990850"/>
          </a:xfrm>
          <a:noFill/>
        </p:spPr>
      </p:pic>
      <p:pic>
        <p:nvPicPr>
          <p:cNvPr id="15364" name="Picture 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29200" y="2057400"/>
            <a:ext cx="2951163" cy="3938588"/>
          </a:xfrm>
          <a:noFill/>
        </p:spPr>
      </p:pic>
    </p:spTree>
    <p:extLst>
      <p:ext uri="{BB962C8B-B14F-4D97-AF65-F5344CB8AC3E}">
        <p14:creationId xmlns:p14="http://schemas.microsoft.com/office/powerpoint/2010/main" val="2311879789"/>
      </p:ext>
    </p:extLst>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title"/>
          </p:nvPr>
        </p:nvSpPr>
        <p:spPr>
          <a:xfrm>
            <a:off x="381000" y="304800"/>
            <a:ext cx="8458200" cy="6553200"/>
          </a:xfrm>
        </p:spPr>
        <p:txBody>
          <a:bodyPr/>
          <a:lstStyle/>
          <a:p>
            <a:pPr eaLnBrk="1" hangingPunct="1"/>
            <a:r>
              <a:rPr lang="en-US" b="1" dirty="0" smtClean="0">
                <a:solidFill>
                  <a:schemeClr val="tx1"/>
                </a:solidFill>
                <a:latin typeface="Tahoma" pitchFamily="34" charset="0"/>
              </a:rPr>
              <a:t>Latin culture</a:t>
            </a:r>
            <a:br>
              <a:rPr lang="en-US" b="1" dirty="0" smtClean="0">
                <a:solidFill>
                  <a:schemeClr val="tx1"/>
                </a:solidFill>
                <a:latin typeface="Tahoma" pitchFamily="34" charset="0"/>
              </a:rPr>
            </a:br>
            <a:r>
              <a:rPr lang="en-US" b="1" dirty="0" smtClean="0">
                <a:solidFill>
                  <a:schemeClr val="tx1"/>
                </a:solidFill>
                <a:latin typeface="Tahoma" pitchFamily="34" charset="0"/>
              </a:rPr>
              <a:t>reflects the</a:t>
            </a:r>
            <a:br>
              <a:rPr lang="en-US" b="1" dirty="0" smtClean="0">
                <a:solidFill>
                  <a:schemeClr val="tx1"/>
                </a:solidFill>
                <a:latin typeface="Tahoma" pitchFamily="34" charset="0"/>
              </a:rPr>
            </a:br>
            <a:r>
              <a:rPr lang="en-US" b="1" dirty="0" smtClean="0">
                <a:solidFill>
                  <a:schemeClr val="tx1"/>
                </a:solidFill>
                <a:latin typeface="Tahoma" pitchFamily="34" charset="0"/>
              </a:rPr>
              <a:t>Latin climate: </a:t>
            </a:r>
            <a:br>
              <a:rPr lang="en-US" b="1" dirty="0" smtClean="0">
                <a:solidFill>
                  <a:schemeClr val="tx1"/>
                </a:solidFill>
                <a:latin typeface="Tahoma" pitchFamily="34" charset="0"/>
              </a:rPr>
            </a:br>
            <a:r>
              <a:rPr lang="en-US" b="1" dirty="0" smtClean="0">
                <a:solidFill>
                  <a:schemeClr val="tx1"/>
                </a:solidFill>
                <a:latin typeface="Tahoma" pitchFamily="34" charset="0"/>
              </a:rPr>
              <a:t>warm, colorful</a:t>
            </a:r>
            <a:br>
              <a:rPr lang="en-US" b="1" dirty="0" smtClean="0">
                <a:solidFill>
                  <a:schemeClr val="tx1"/>
                </a:solidFill>
                <a:latin typeface="Tahoma" pitchFamily="34" charset="0"/>
              </a:rPr>
            </a:br>
            <a:r>
              <a:rPr lang="en-US" b="1" dirty="0" smtClean="0">
                <a:solidFill>
                  <a:schemeClr val="tx1"/>
                </a:solidFill>
                <a:latin typeface="Tahoma" pitchFamily="34" charset="0"/>
              </a:rPr>
              <a:t>(just as Anglo</a:t>
            </a:r>
            <a:br>
              <a:rPr lang="en-US" b="1" dirty="0" smtClean="0">
                <a:solidFill>
                  <a:schemeClr val="tx1"/>
                </a:solidFill>
                <a:latin typeface="Tahoma" pitchFamily="34" charset="0"/>
              </a:rPr>
            </a:br>
            <a:r>
              <a:rPr lang="en-US" b="1" dirty="0" smtClean="0">
                <a:solidFill>
                  <a:schemeClr val="tx1"/>
                </a:solidFill>
                <a:latin typeface="Tahoma" pitchFamily="34" charset="0"/>
              </a:rPr>
              <a:t>culture reflects</a:t>
            </a:r>
            <a:br>
              <a:rPr lang="en-US" b="1" dirty="0" smtClean="0">
                <a:solidFill>
                  <a:schemeClr val="tx1"/>
                </a:solidFill>
                <a:latin typeface="Tahoma" pitchFamily="34" charset="0"/>
              </a:rPr>
            </a:br>
            <a:r>
              <a:rPr lang="en-US" b="1" dirty="0" smtClean="0">
                <a:solidFill>
                  <a:schemeClr val="tx1"/>
                </a:solidFill>
                <a:latin typeface="Tahoma" pitchFamily="34" charset="0"/>
              </a:rPr>
              <a:t>the more austere</a:t>
            </a:r>
            <a:br>
              <a:rPr lang="en-US" b="1" dirty="0" smtClean="0">
                <a:solidFill>
                  <a:schemeClr val="tx1"/>
                </a:solidFill>
                <a:latin typeface="Tahoma" pitchFamily="34" charset="0"/>
              </a:rPr>
            </a:br>
            <a:r>
              <a:rPr lang="en-US" b="1" dirty="0" smtClean="0">
                <a:solidFill>
                  <a:schemeClr val="tx1"/>
                </a:solidFill>
                <a:latin typeface="Tahoma" pitchFamily="34" charset="0"/>
              </a:rPr>
              <a:t>climate of</a:t>
            </a:r>
            <a:br>
              <a:rPr lang="en-US" b="1" dirty="0" smtClean="0">
                <a:solidFill>
                  <a:schemeClr val="tx1"/>
                </a:solidFill>
                <a:latin typeface="Tahoma" pitchFamily="34" charset="0"/>
              </a:rPr>
            </a:br>
            <a:r>
              <a:rPr lang="en-US" b="1" dirty="0" smtClean="0">
                <a:solidFill>
                  <a:schemeClr val="tx1"/>
                </a:solidFill>
                <a:latin typeface="Tahoma" pitchFamily="34" charset="0"/>
              </a:rPr>
              <a:t>the north)</a:t>
            </a:r>
            <a:br>
              <a:rPr lang="en-US" b="1" dirty="0" smtClean="0">
                <a:solidFill>
                  <a:schemeClr val="tx1"/>
                </a:solidFill>
                <a:latin typeface="Tahoma" pitchFamily="34" charset="0"/>
              </a:rPr>
            </a:br>
            <a:endParaRPr lang="en-US" b="1" dirty="0" smtClean="0">
              <a:solidFill>
                <a:schemeClr val="tx1"/>
              </a:solidFill>
              <a:latin typeface="Tahoma" pitchFamily="34" charset="0"/>
            </a:endParaRPr>
          </a:p>
        </p:txBody>
      </p:sp>
    </p:spTree>
    <p:extLst>
      <p:ext uri="{BB962C8B-B14F-4D97-AF65-F5344CB8AC3E}">
        <p14:creationId xmlns:p14="http://schemas.microsoft.com/office/powerpoint/2010/main" val="933714800"/>
      </p:ext>
    </p:extLst>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0"/>
            <a:ext cx="7772400" cy="1143000"/>
          </a:xfrm>
        </p:spPr>
        <p:txBody>
          <a:bodyPr/>
          <a:lstStyle/>
          <a:p>
            <a:pPr eaLnBrk="1" hangingPunct="1"/>
            <a:r>
              <a:rPr lang="en-US" b="1" smtClean="0">
                <a:solidFill>
                  <a:schemeClr val="tx1"/>
                </a:solidFill>
                <a:latin typeface="Tahoma" pitchFamily="34" charset="0"/>
              </a:rPr>
              <a:t>A HIGH TOUCH CULTURE</a:t>
            </a:r>
          </a:p>
        </p:txBody>
      </p:sp>
      <p:sp>
        <p:nvSpPr>
          <p:cNvPr id="17411" name="Rectangle 3"/>
          <p:cNvSpPr>
            <a:spLocks noGrp="1" noChangeArrowheads="1"/>
          </p:cNvSpPr>
          <p:nvPr>
            <p:ph type="body" sz="half" idx="1"/>
          </p:nvPr>
        </p:nvSpPr>
        <p:spPr>
          <a:xfrm>
            <a:off x="0" y="1066800"/>
            <a:ext cx="8915400" cy="5791200"/>
          </a:xfrm>
        </p:spPr>
        <p:txBody>
          <a:bodyPr/>
          <a:lstStyle/>
          <a:p>
            <a:pPr marL="533400" indent="-533400" eaLnBrk="1" hangingPunct="1">
              <a:lnSpc>
                <a:spcPct val="90000"/>
              </a:lnSpc>
              <a:buFontTx/>
              <a:buAutoNum type="arabicPeriod"/>
            </a:pPr>
            <a:r>
              <a:rPr lang="en-US" sz="4800" b="1" smtClean="0">
                <a:latin typeface="Tahoma" pitchFamily="34" charset="0"/>
              </a:rPr>
              <a:t>Being around family</a:t>
            </a:r>
          </a:p>
          <a:p>
            <a:pPr marL="533400" indent="-533400" eaLnBrk="1" hangingPunct="1">
              <a:lnSpc>
                <a:spcPct val="90000"/>
              </a:lnSpc>
              <a:buFontTx/>
              <a:buAutoNum type="arabicPeriod"/>
            </a:pPr>
            <a:r>
              <a:rPr lang="en-US" sz="4800" b="1" smtClean="0">
                <a:latin typeface="Tahoma" pitchFamily="34" charset="0"/>
              </a:rPr>
              <a:t>24-hour weddings</a:t>
            </a:r>
          </a:p>
          <a:p>
            <a:pPr marL="533400" indent="-533400" eaLnBrk="1" hangingPunct="1">
              <a:lnSpc>
                <a:spcPct val="90000"/>
              </a:lnSpc>
              <a:buFontTx/>
              <a:buAutoNum type="arabicPeriod"/>
            </a:pPr>
            <a:r>
              <a:rPr lang="en-US" sz="4800" b="1" smtClean="0">
                <a:latin typeface="Tahoma" pitchFamily="34" charset="0"/>
              </a:rPr>
              <a:t>Nursing babies</a:t>
            </a:r>
          </a:p>
          <a:p>
            <a:pPr marL="533400" indent="-533400" eaLnBrk="1" hangingPunct="1">
              <a:lnSpc>
                <a:spcPct val="90000"/>
              </a:lnSpc>
              <a:buFontTx/>
              <a:buAutoNum type="arabicPeriod"/>
            </a:pPr>
            <a:r>
              <a:rPr lang="en-US" sz="4800" b="1" smtClean="0">
                <a:latin typeface="Tahoma" pitchFamily="34" charset="0"/>
              </a:rPr>
              <a:t>Funeral “wakes”	</a:t>
            </a:r>
          </a:p>
          <a:p>
            <a:pPr marL="533400" indent="-533400" eaLnBrk="1" hangingPunct="1">
              <a:lnSpc>
                <a:spcPct val="90000"/>
              </a:lnSpc>
              <a:buFontTx/>
              <a:buAutoNum type="arabicPeriod"/>
            </a:pPr>
            <a:r>
              <a:rPr lang="en-US" sz="4800" b="1" smtClean="0">
                <a:latin typeface="Tahoma" pitchFamily="34" charset="0"/>
              </a:rPr>
              <a:t>Latin dancing</a:t>
            </a:r>
          </a:p>
          <a:p>
            <a:pPr marL="533400" indent="-533400" eaLnBrk="1" hangingPunct="1">
              <a:lnSpc>
                <a:spcPct val="90000"/>
              </a:lnSpc>
              <a:buFontTx/>
              <a:buAutoNum type="arabicPeriod"/>
            </a:pPr>
            <a:r>
              <a:rPr lang="en-US" sz="4800" b="1" smtClean="0">
                <a:latin typeface="Tahoma" pitchFamily="34" charset="0"/>
              </a:rPr>
              <a:t>Hugs, kisses, &amp; togetherness</a:t>
            </a:r>
          </a:p>
        </p:txBody>
      </p:sp>
    </p:spTree>
    <p:extLst>
      <p:ext uri="{BB962C8B-B14F-4D97-AF65-F5344CB8AC3E}">
        <p14:creationId xmlns:p14="http://schemas.microsoft.com/office/powerpoint/2010/main" val="3690868221"/>
      </p:ext>
    </p:extLst>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228600"/>
            <a:ext cx="8686800" cy="838200"/>
          </a:xfrm>
        </p:spPr>
        <p:txBody>
          <a:bodyPr/>
          <a:lstStyle/>
          <a:p>
            <a:pPr eaLnBrk="1" hangingPunct="1"/>
            <a:r>
              <a:rPr lang="en-US" sz="5400" b="1" smtClean="0">
                <a:solidFill>
                  <a:schemeClr val="tx1"/>
                </a:solidFill>
                <a:latin typeface="Tahoma" pitchFamily="34" charset="0"/>
              </a:rPr>
              <a:t>Una pasión para la vida</a:t>
            </a:r>
          </a:p>
        </p:txBody>
      </p:sp>
      <p:pic>
        <p:nvPicPr>
          <p:cNvPr id="29699" name="Picture 6" descr="large mariachi group"/>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33400" y="1066800"/>
            <a:ext cx="7924800" cy="5478463"/>
          </a:xfrm>
          <a:noFill/>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p:nvPr>
        </p:nvSpPr>
        <p:spPr>
          <a:xfrm>
            <a:off x="533400" y="381000"/>
            <a:ext cx="7772400" cy="609600"/>
          </a:xfrm>
        </p:spPr>
        <p:txBody>
          <a:bodyPr/>
          <a:lstStyle/>
          <a:p>
            <a:pPr eaLnBrk="1" hangingPunct="1"/>
            <a:r>
              <a:rPr lang="en-US" sz="4000" b="1" smtClean="0">
                <a:latin typeface="Tahoma" pitchFamily="34" charset="0"/>
              </a:rPr>
              <a:t>THE 7 F’s OF LIFE</a:t>
            </a:r>
          </a:p>
        </p:txBody>
      </p:sp>
      <p:sp>
        <p:nvSpPr>
          <p:cNvPr id="30723" name="Rectangle 3"/>
          <p:cNvSpPr>
            <a:spLocks noGrp="1" noChangeArrowheads="1"/>
          </p:cNvSpPr>
          <p:nvPr>
            <p:ph type="subTitle" idx="1"/>
          </p:nvPr>
        </p:nvSpPr>
        <p:spPr>
          <a:xfrm>
            <a:off x="304800" y="1066800"/>
            <a:ext cx="8839200" cy="5791200"/>
          </a:xfrm>
        </p:spPr>
        <p:txBody>
          <a:bodyPr/>
          <a:lstStyle/>
          <a:p>
            <a:pPr eaLnBrk="1" hangingPunct="1">
              <a:lnSpc>
                <a:spcPct val="90000"/>
              </a:lnSpc>
            </a:pPr>
            <a:r>
              <a:rPr lang="en-US" b="1" smtClean="0">
                <a:latin typeface="Tahoma" pitchFamily="34" charset="0"/>
              </a:rPr>
              <a:t>Latins emphasize the free things of life (quality of life):</a:t>
            </a:r>
          </a:p>
          <a:p>
            <a:pPr eaLnBrk="1" hangingPunct="1">
              <a:lnSpc>
                <a:spcPct val="90000"/>
              </a:lnSpc>
            </a:pPr>
            <a:r>
              <a:rPr lang="en-US" sz="4000" b="1" u="sng" smtClean="0">
                <a:latin typeface="Tahoma" pitchFamily="34" charset="0"/>
              </a:rPr>
              <a:t>F</a:t>
            </a:r>
            <a:r>
              <a:rPr lang="en-US" sz="4000" b="1" smtClean="0">
                <a:latin typeface="Tahoma" pitchFamily="34" charset="0"/>
              </a:rPr>
              <a:t>amily</a:t>
            </a:r>
          </a:p>
          <a:p>
            <a:pPr eaLnBrk="1" hangingPunct="1">
              <a:lnSpc>
                <a:spcPct val="90000"/>
              </a:lnSpc>
            </a:pPr>
            <a:r>
              <a:rPr lang="en-US" sz="4000" b="1" smtClean="0">
                <a:latin typeface="Tahoma" pitchFamily="34" charset="0"/>
              </a:rPr>
              <a:t> </a:t>
            </a:r>
            <a:r>
              <a:rPr lang="en-US" sz="4000" b="1" u="sng" smtClean="0">
                <a:latin typeface="Tahoma" pitchFamily="34" charset="0"/>
              </a:rPr>
              <a:t>F</a:t>
            </a:r>
            <a:r>
              <a:rPr lang="en-US" sz="4000" b="1" smtClean="0">
                <a:latin typeface="Tahoma" pitchFamily="34" charset="0"/>
              </a:rPr>
              <a:t>riends</a:t>
            </a:r>
          </a:p>
          <a:p>
            <a:pPr eaLnBrk="1" hangingPunct="1">
              <a:lnSpc>
                <a:spcPct val="90000"/>
              </a:lnSpc>
            </a:pPr>
            <a:r>
              <a:rPr lang="en-US" sz="4000" b="1" smtClean="0">
                <a:latin typeface="Tahoma" pitchFamily="34" charset="0"/>
              </a:rPr>
              <a:t> </a:t>
            </a:r>
            <a:r>
              <a:rPr lang="en-US" sz="4000" b="1" u="sng" smtClean="0">
                <a:latin typeface="Tahoma" pitchFamily="34" charset="0"/>
              </a:rPr>
              <a:t>F</a:t>
            </a:r>
            <a:r>
              <a:rPr lang="en-US" sz="4000" b="1" smtClean="0">
                <a:latin typeface="Tahoma" pitchFamily="34" charset="0"/>
              </a:rPr>
              <a:t>un</a:t>
            </a:r>
          </a:p>
          <a:p>
            <a:pPr eaLnBrk="1" hangingPunct="1">
              <a:lnSpc>
                <a:spcPct val="90000"/>
              </a:lnSpc>
            </a:pPr>
            <a:r>
              <a:rPr lang="en-US" sz="4000" b="1" u="sng" smtClean="0">
                <a:latin typeface="Tahoma" pitchFamily="34" charset="0"/>
              </a:rPr>
              <a:t>F</a:t>
            </a:r>
            <a:r>
              <a:rPr lang="en-US" sz="4000" b="1" smtClean="0">
                <a:latin typeface="Tahoma" pitchFamily="34" charset="0"/>
              </a:rPr>
              <a:t>iestas</a:t>
            </a:r>
          </a:p>
          <a:p>
            <a:pPr eaLnBrk="1" hangingPunct="1">
              <a:lnSpc>
                <a:spcPct val="90000"/>
              </a:lnSpc>
            </a:pPr>
            <a:r>
              <a:rPr lang="en-US" sz="4000" b="1" u="sng" smtClean="0">
                <a:latin typeface="Tahoma" pitchFamily="34" charset="0"/>
              </a:rPr>
              <a:t>F</a:t>
            </a:r>
            <a:r>
              <a:rPr lang="en-US" sz="4000" b="1" smtClean="0">
                <a:latin typeface="Tahoma" pitchFamily="34" charset="0"/>
              </a:rPr>
              <a:t>ood</a:t>
            </a:r>
          </a:p>
          <a:p>
            <a:pPr eaLnBrk="1" hangingPunct="1">
              <a:lnSpc>
                <a:spcPct val="90000"/>
              </a:lnSpc>
            </a:pPr>
            <a:r>
              <a:rPr lang="en-US" sz="4000" b="1" u="sng" smtClean="0">
                <a:latin typeface="Tahoma" pitchFamily="34" charset="0"/>
              </a:rPr>
              <a:t>F</a:t>
            </a:r>
            <a:r>
              <a:rPr lang="en-US" sz="4000" b="1" smtClean="0">
                <a:latin typeface="Tahoma" pitchFamily="34" charset="0"/>
              </a:rPr>
              <a:t>aith</a:t>
            </a:r>
          </a:p>
          <a:p>
            <a:pPr eaLnBrk="1" hangingPunct="1">
              <a:lnSpc>
                <a:spcPct val="90000"/>
              </a:lnSpc>
            </a:pPr>
            <a:r>
              <a:rPr lang="en-US" sz="4000" b="1" u="sng" smtClean="0">
                <a:latin typeface="Tahoma" pitchFamily="34" charset="0"/>
              </a:rPr>
              <a:t>F</a:t>
            </a:r>
            <a:r>
              <a:rPr lang="en-US" sz="4000" b="1" smtClean="0">
                <a:latin typeface="Tahoma" pitchFamily="34" charset="0"/>
              </a:rPr>
              <a:t>reedom</a:t>
            </a:r>
          </a:p>
          <a:p>
            <a:pPr eaLnBrk="1" hangingPunct="1">
              <a:lnSpc>
                <a:spcPct val="90000"/>
              </a:lnSpc>
            </a:pPr>
            <a:endParaRPr lang="en-US" sz="4800" b="1" smtClean="0">
              <a:latin typeface="Tahoma" pitchFamily="34" charset="0"/>
            </a:endParaRPr>
          </a:p>
        </p:txBody>
      </p:sp>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14"/>
          <p:cNvSpPr>
            <a:spLocks noGrp="1" noChangeArrowheads="1"/>
          </p:cNvSpPr>
          <p:nvPr>
            <p:ph type="title"/>
          </p:nvPr>
        </p:nvSpPr>
        <p:spPr>
          <a:xfrm>
            <a:off x="0" y="304800"/>
            <a:ext cx="9144000" cy="762000"/>
          </a:xfrm>
        </p:spPr>
        <p:txBody>
          <a:bodyPr/>
          <a:lstStyle/>
          <a:p>
            <a:pPr eaLnBrk="1" hangingPunct="1"/>
            <a:r>
              <a:rPr lang="en-US" sz="3200" b="1" smtClean="0">
                <a:solidFill>
                  <a:schemeClr val="tx1"/>
                </a:solidFill>
                <a:latin typeface="Tahoma" pitchFamily="34" charset="0"/>
              </a:rPr>
              <a:t>WHAT IS THE PURPOSE OF LATIN MUSIC?</a:t>
            </a:r>
            <a:br>
              <a:rPr lang="en-US" sz="3200" b="1" smtClean="0">
                <a:solidFill>
                  <a:schemeClr val="tx1"/>
                </a:solidFill>
                <a:latin typeface="Tahoma" pitchFamily="34" charset="0"/>
              </a:rPr>
            </a:br>
            <a:endParaRPr lang="en-US" sz="3200" b="1" smtClean="0">
              <a:solidFill>
                <a:schemeClr val="tx1"/>
              </a:solidFill>
              <a:latin typeface="Tahoma" pitchFamily="34" charset="0"/>
            </a:endParaRPr>
          </a:p>
        </p:txBody>
      </p:sp>
      <p:sp>
        <p:nvSpPr>
          <p:cNvPr id="31747" name="Rectangle 3"/>
          <p:cNvSpPr>
            <a:spLocks noGrp="1" noChangeArrowheads="1"/>
          </p:cNvSpPr>
          <p:nvPr>
            <p:ph type="body" sz="half" idx="1"/>
          </p:nvPr>
        </p:nvSpPr>
        <p:spPr>
          <a:xfrm>
            <a:off x="0" y="838200"/>
            <a:ext cx="4495800" cy="5638800"/>
          </a:xfrm>
        </p:spPr>
        <p:txBody>
          <a:bodyPr/>
          <a:lstStyle/>
          <a:p>
            <a:pPr algn="ctr" eaLnBrk="1" hangingPunct="1">
              <a:buFontTx/>
              <a:buNone/>
            </a:pPr>
            <a:r>
              <a:rPr lang="en-US" sz="4000" b="1" smtClean="0">
                <a:latin typeface="Tahoma" pitchFamily="34" charset="0"/>
              </a:rPr>
              <a:t>Bolero</a:t>
            </a:r>
          </a:p>
          <a:p>
            <a:pPr algn="ctr" eaLnBrk="1" hangingPunct="1">
              <a:buFontTx/>
              <a:buNone/>
            </a:pPr>
            <a:r>
              <a:rPr lang="en-US" sz="4000" b="1" smtClean="0">
                <a:latin typeface="Tahoma" pitchFamily="34" charset="0"/>
              </a:rPr>
              <a:t>Rumba</a:t>
            </a:r>
          </a:p>
          <a:p>
            <a:pPr algn="ctr" eaLnBrk="1" hangingPunct="1">
              <a:buFontTx/>
              <a:buNone/>
            </a:pPr>
            <a:r>
              <a:rPr lang="en-US" sz="4000" b="1" smtClean="0">
                <a:latin typeface="Tahoma" pitchFamily="34" charset="0"/>
              </a:rPr>
              <a:t>Cha Cha</a:t>
            </a:r>
          </a:p>
          <a:p>
            <a:pPr algn="ctr" eaLnBrk="1" hangingPunct="1">
              <a:buFontTx/>
              <a:buNone/>
            </a:pPr>
            <a:r>
              <a:rPr lang="en-US" sz="4000" b="1" smtClean="0">
                <a:latin typeface="Tahoma" pitchFamily="34" charset="0"/>
              </a:rPr>
              <a:t>Salsa</a:t>
            </a:r>
          </a:p>
          <a:p>
            <a:pPr algn="ctr" eaLnBrk="1" hangingPunct="1">
              <a:buFontTx/>
              <a:buNone/>
            </a:pPr>
            <a:r>
              <a:rPr lang="en-US" sz="4000" b="1" smtClean="0">
                <a:latin typeface="Tahoma" pitchFamily="34" charset="0"/>
              </a:rPr>
              <a:t>Merengue</a:t>
            </a:r>
          </a:p>
          <a:p>
            <a:pPr algn="ctr" eaLnBrk="1" hangingPunct="1">
              <a:buFontTx/>
              <a:buNone/>
            </a:pPr>
            <a:r>
              <a:rPr lang="en-US" sz="4000" b="1" smtClean="0">
                <a:latin typeface="Tahoma" pitchFamily="34" charset="0"/>
              </a:rPr>
              <a:t>Pasa doble</a:t>
            </a:r>
          </a:p>
          <a:p>
            <a:pPr eaLnBrk="1" hangingPunct="1">
              <a:buFontTx/>
              <a:buNone/>
            </a:pPr>
            <a:endParaRPr lang="en-US" sz="4000" b="1" smtClean="0">
              <a:latin typeface="Tahoma" pitchFamily="34" charset="0"/>
            </a:endParaRPr>
          </a:p>
        </p:txBody>
      </p:sp>
      <p:sp>
        <p:nvSpPr>
          <p:cNvPr id="31748" name="Rectangle 15"/>
          <p:cNvSpPr>
            <a:spLocks noGrp="1" noChangeArrowheads="1"/>
          </p:cNvSpPr>
          <p:nvPr>
            <p:ph type="body" sz="half" idx="2"/>
          </p:nvPr>
        </p:nvSpPr>
        <p:spPr/>
        <p:txBody>
          <a:bodyPr/>
          <a:lstStyle/>
          <a:p>
            <a:pPr eaLnBrk="1" hangingPunct="1"/>
            <a:endParaRPr lang="en-US" smtClean="0"/>
          </a:p>
        </p:txBody>
      </p:sp>
      <p:pic>
        <p:nvPicPr>
          <p:cNvPr id="31749" name="Picture 1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876800" y="2057400"/>
            <a:ext cx="3505200" cy="3086100"/>
          </a:xfrm>
        </p:spPr>
      </p:pic>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304800"/>
            <a:ext cx="8915400" cy="6324600"/>
          </a:xfrm>
        </p:spPr>
        <p:txBody>
          <a:bodyPr/>
          <a:lstStyle/>
          <a:p>
            <a:pPr marL="533400" indent="-533400" eaLnBrk="1" hangingPunct="1">
              <a:buFontTx/>
              <a:buAutoNum type="arabicPeriod" startAt="6"/>
            </a:pPr>
            <a:r>
              <a:rPr lang="en-US" sz="2900" b="1" smtClean="0">
                <a:latin typeface="Tahoma" pitchFamily="34" charset="0"/>
              </a:rPr>
              <a:t>Should cultures emphasize work &amp; productivity over family &amp; relationships?</a:t>
            </a:r>
          </a:p>
          <a:p>
            <a:pPr marL="533400" indent="-533400" eaLnBrk="1" hangingPunct="1">
              <a:buFontTx/>
              <a:buAutoNum type="arabicPeriod" startAt="6"/>
            </a:pPr>
            <a:r>
              <a:rPr lang="en-US" sz="2900" b="1" smtClean="0">
                <a:latin typeface="Tahoma" pitchFamily="34" charset="0"/>
              </a:rPr>
              <a:t>To what extent should employees in external locus of control cultures be held accountable for their work?</a:t>
            </a:r>
          </a:p>
          <a:p>
            <a:pPr marL="533400" indent="-533400" eaLnBrk="1" hangingPunct="1">
              <a:buFontTx/>
              <a:buAutoNum type="arabicPeriod" startAt="6"/>
            </a:pPr>
            <a:r>
              <a:rPr lang="en-US" sz="2900" b="1" smtClean="0">
                <a:latin typeface="Tahoma" pitchFamily="34" charset="0"/>
              </a:rPr>
              <a:t>Should “private capitalism” companies practice “communal capitalism” in developing nations?</a:t>
            </a:r>
          </a:p>
          <a:p>
            <a:pPr marL="533400" indent="-533400" eaLnBrk="1" hangingPunct="1">
              <a:buFontTx/>
              <a:buAutoNum type="arabicPeriod" startAt="6"/>
            </a:pPr>
            <a:r>
              <a:rPr lang="en-US" sz="2900" b="1" smtClean="0">
                <a:latin typeface="Tahoma" pitchFamily="34" charset="0"/>
              </a:rPr>
              <a:t>Should organizations expect employees to separate their personal &amp; professional lives?</a:t>
            </a:r>
          </a:p>
          <a:p>
            <a:pPr marL="533400" indent="-533400" eaLnBrk="1" hangingPunct="1">
              <a:buFontTx/>
              <a:buAutoNum type="arabicPeriod" startAt="6"/>
            </a:pPr>
            <a:r>
              <a:rPr lang="en-US" sz="2900" b="1" smtClean="0">
                <a:latin typeface="Tahoma" pitchFamily="34" charset="0"/>
              </a:rPr>
              <a:t>Which should be more important in the workplace: productivity or people?</a:t>
            </a:r>
          </a:p>
          <a:p>
            <a:pPr marL="533400" indent="-533400" eaLnBrk="1" hangingPunct="1"/>
            <a:endParaRPr lang="en-US" sz="2900"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Rectangle 7"/>
          <p:cNvSpPr>
            <a:spLocks noGrp="1" noChangeArrowheads="1"/>
          </p:cNvSpPr>
          <p:nvPr>
            <p:ph type="title"/>
          </p:nvPr>
        </p:nvSpPr>
        <p:spPr>
          <a:xfrm>
            <a:off x="685800" y="304800"/>
            <a:ext cx="7772400" cy="1143000"/>
          </a:xfrm>
        </p:spPr>
        <p:txBody>
          <a:bodyPr/>
          <a:lstStyle/>
          <a:p>
            <a:pPr eaLnBrk="1" hangingPunct="1"/>
            <a:r>
              <a:rPr lang="en-US" sz="6600" b="1" smtClean="0">
                <a:solidFill>
                  <a:schemeClr val="tx1"/>
                </a:solidFill>
                <a:latin typeface="Tahoma" pitchFamily="34" charset="0"/>
              </a:rPr>
              <a:t>Una vida colorida</a:t>
            </a:r>
          </a:p>
        </p:txBody>
      </p:sp>
      <p:pic>
        <p:nvPicPr>
          <p:cNvPr id="32771" name="Picture 10" descr="beaut MX home"/>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1447800" y="1371600"/>
            <a:ext cx="6324600" cy="4521200"/>
          </a:xfr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21"/>
          <p:cNvSpPr>
            <a:spLocks noGrp="1" noChangeArrowheads="1"/>
          </p:cNvSpPr>
          <p:nvPr>
            <p:ph type="title"/>
          </p:nvPr>
        </p:nvSpPr>
        <p:spPr>
          <a:xfrm>
            <a:off x="0" y="304800"/>
            <a:ext cx="8839200" cy="1447800"/>
          </a:xfrm>
        </p:spPr>
        <p:txBody>
          <a:bodyPr/>
          <a:lstStyle/>
          <a:p>
            <a:pPr eaLnBrk="1" hangingPunct="1"/>
            <a:r>
              <a:rPr lang="en-US" sz="3600" b="1" smtClean="0">
                <a:solidFill>
                  <a:schemeClr val="tx1"/>
                </a:solidFill>
                <a:latin typeface="Tahoma" pitchFamily="34" charset="0"/>
              </a:rPr>
              <a:t>Los rituales estables</a:t>
            </a:r>
            <a:br>
              <a:rPr lang="en-US" sz="3600" b="1" smtClean="0">
                <a:solidFill>
                  <a:schemeClr val="tx1"/>
                </a:solidFill>
                <a:latin typeface="Tahoma" pitchFamily="34" charset="0"/>
              </a:rPr>
            </a:br>
            <a:r>
              <a:rPr lang="en-US" sz="3600" b="1" smtClean="0">
                <a:solidFill>
                  <a:schemeClr val="tx1"/>
                </a:solidFill>
                <a:latin typeface="Tahoma" pitchFamily="34" charset="0"/>
              </a:rPr>
              <a:t> de la vida</a:t>
            </a:r>
            <a:r>
              <a:rPr lang="en-US" sz="3600" b="1" smtClean="0">
                <a:latin typeface="Tahoma" pitchFamily="34" charset="0"/>
              </a:rPr>
              <a:t/>
            </a:r>
            <a:br>
              <a:rPr lang="en-US" sz="3600" b="1" smtClean="0">
                <a:latin typeface="Tahoma" pitchFamily="34" charset="0"/>
              </a:rPr>
            </a:br>
            <a:r>
              <a:rPr lang="en-US" sz="3600" b="1" smtClean="0">
                <a:latin typeface="Tahoma" pitchFamily="34" charset="0"/>
              </a:rPr>
              <a:t>(the stable rituals of life)</a:t>
            </a:r>
          </a:p>
        </p:txBody>
      </p:sp>
      <p:pic>
        <p:nvPicPr>
          <p:cNvPr id="33795" name="Picture 7" descr="MAR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60960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AutoShape 11"/>
          <p:cNvSpPr>
            <a:spLocks noChangeArrowheads="1"/>
          </p:cNvSpPr>
          <p:nvPr/>
        </p:nvSpPr>
        <p:spPr bwMode="auto">
          <a:xfrm>
            <a:off x="7772400" y="6172200"/>
            <a:ext cx="976313" cy="485775"/>
          </a:xfrm>
          <a:prstGeom prst="notched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0" y="0"/>
            <a:ext cx="9144000" cy="6858000"/>
          </a:xfrm>
        </p:spPr>
        <p:txBody>
          <a:bodyPr/>
          <a:lstStyle/>
          <a:p>
            <a:pPr marL="609600" indent="-609600" algn="ctr" eaLnBrk="1" hangingPunct="1">
              <a:lnSpc>
                <a:spcPct val="90000"/>
              </a:lnSpc>
              <a:buFontTx/>
              <a:buNone/>
            </a:pPr>
            <a:r>
              <a:rPr lang="en-US" sz="4800" b="1" smtClean="0">
                <a:solidFill>
                  <a:schemeClr val="tx2"/>
                </a:solidFill>
                <a:latin typeface="Tahoma" pitchFamily="34" charset="0"/>
              </a:rPr>
              <a:t>RELIGIOUS RITUALS: </a:t>
            </a:r>
          </a:p>
          <a:p>
            <a:pPr marL="609600" indent="-609600" eaLnBrk="1" hangingPunct="1">
              <a:lnSpc>
                <a:spcPct val="90000"/>
              </a:lnSpc>
              <a:buFontTx/>
              <a:buAutoNum type="arabicPeriod"/>
            </a:pPr>
            <a:r>
              <a:rPr lang="en-US" sz="5400" b="1" smtClean="0">
                <a:solidFill>
                  <a:schemeClr val="tx2"/>
                </a:solidFill>
                <a:latin typeface="Tahoma" pitchFamily="34" charset="0"/>
              </a:rPr>
              <a:t>Solidify life’s priorities </a:t>
            </a:r>
          </a:p>
          <a:p>
            <a:pPr marL="609600" indent="-609600" eaLnBrk="1" hangingPunct="1">
              <a:lnSpc>
                <a:spcPct val="90000"/>
              </a:lnSpc>
              <a:buFontTx/>
              <a:buAutoNum type="arabicPeriod"/>
            </a:pPr>
            <a:r>
              <a:rPr lang="en-US" sz="5400" b="1" smtClean="0">
                <a:solidFill>
                  <a:schemeClr val="tx2"/>
                </a:solidFill>
                <a:latin typeface="Tahoma" pitchFamily="34" charset="0"/>
              </a:rPr>
              <a:t>Provide comfort &amp; security </a:t>
            </a:r>
          </a:p>
          <a:p>
            <a:pPr marL="609600" indent="-609600" eaLnBrk="1" hangingPunct="1">
              <a:lnSpc>
                <a:spcPct val="90000"/>
              </a:lnSpc>
              <a:buFontTx/>
              <a:buAutoNum type="arabicPeriod"/>
            </a:pPr>
            <a:r>
              <a:rPr lang="en-US" sz="5400" b="1" smtClean="0">
                <a:solidFill>
                  <a:schemeClr val="tx2"/>
                </a:solidFill>
                <a:latin typeface="Tahoma" pitchFamily="34" charset="0"/>
              </a:rPr>
              <a:t>Help people cope with this life &amp; look forward to a better life after death</a:t>
            </a:r>
          </a:p>
          <a:p>
            <a:pPr marL="609600" indent="-609600" eaLnBrk="1" hangingPunct="1">
              <a:lnSpc>
                <a:spcPct val="90000"/>
              </a:lnSpc>
            </a:pPr>
            <a:endParaRPr lang="en-US" sz="5400" b="1" smtClean="0">
              <a:solidFill>
                <a:schemeClr val="tx2"/>
              </a:solidFill>
              <a:latin typeface="Tahoma" pitchFamily="34" charset="0"/>
            </a:endParaRPr>
          </a:p>
        </p:txBody>
      </p:sp>
    </p:spTree>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3"/>
          <p:cNvSpPr>
            <a:spLocks noGrp="1" noChangeArrowheads="1"/>
          </p:cNvSpPr>
          <p:nvPr>
            <p:ph type="body" sz="half" idx="1"/>
          </p:nvPr>
        </p:nvSpPr>
        <p:spPr>
          <a:xfrm>
            <a:off x="0" y="0"/>
            <a:ext cx="8839200" cy="6858000"/>
          </a:xfrm>
        </p:spPr>
        <p:txBody>
          <a:bodyPr/>
          <a:lstStyle/>
          <a:p>
            <a:pPr marL="533400" indent="-533400" eaLnBrk="1" hangingPunct="1">
              <a:lnSpc>
                <a:spcPct val="90000"/>
              </a:lnSpc>
              <a:buFontTx/>
              <a:buAutoNum type="arabicPeriod"/>
            </a:pPr>
            <a:r>
              <a:rPr lang="en-US" b="1" smtClean="0">
                <a:latin typeface="Tahoma" pitchFamily="34" charset="0"/>
              </a:rPr>
              <a:t>Latins believe that the best way to live life is to accept it as it comes rather than try to control it.</a:t>
            </a:r>
          </a:p>
          <a:p>
            <a:pPr marL="533400" indent="-533400" eaLnBrk="1" hangingPunct="1">
              <a:lnSpc>
                <a:spcPct val="90000"/>
              </a:lnSpc>
              <a:buFontTx/>
              <a:buAutoNum type="arabicPeriod"/>
            </a:pPr>
            <a:r>
              <a:rPr lang="en-US" b="1" smtClean="0">
                <a:latin typeface="Tahoma" pitchFamily="34" charset="0"/>
              </a:rPr>
              <a:t>Latins have an external locus of control—seeing life as controlled by forces outside yourself.  Anglos tend to have an  internal locus of control (“calling your own shots”).</a:t>
            </a:r>
          </a:p>
          <a:p>
            <a:pPr marL="533400" indent="-533400" eaLnBrk="1" hangingPunct="1">
              <a:lnSpc>
                <a:spcPct val="90000"/>
              </a:lnSpc>
              <a:buFontTx/>
              <a:buAutoNum type="arabicPeriod"/>
            </a:pPr>
            <a:r>
              <a:rPr lang="en-US" b="1" smtClean="0">
                <a:latin typeface="Tahoma" pitchFamily="34" charset="0"/>
              </a:rPr>
              <a:t>Anglos are more likely than Latins to practice birth control, illustrating the cultural difference of controlling life (to maximize personal freedom &amp; independence) vs. “letting life happen to you.”</a:t>
            </a:r>
          </a:p>
          <a:p>
            <a:pPr marL="533400" indent="-533400" eaLnBrk="1" hangingPunct="1">
              <a:lnSpc>
                <a:spcPct val="90000"/>
              </a:lnSpc>
              <a:buFontTx/>
              <a:buNone/>
            </a:pPr>
            <a:endParaRPr lang="en-US" b="1" smtClean="0">
              <a:latin typeface="Tahoma"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304800" y="0"/>
            <a:ext cx="8534400" cy="567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dirty="0">
                <a:latin typeface="Tahoma" pitchFamily="34" charset="0"/>
              </a:rPr>
              <a:t>THE PROTESTANT WORK ETHIC VS. CATHOLICISM:</a:t>
            </a:r>
          </a:p>
          <a:p>
            <a:pPr algn="ctr"/>
            <a:r>
              <a:rPr lang="en-US" sz="5500" dirty="0">
                <a:latin typeface="Tahoma" pitchFamily="34" charset="0"/>
              </a:rPr>
              <a:t>Earning God’s blessings</a:t>
            </a:r>
          </a:p>
          <a:p>
            <a:pPr algn="ctr"/>
            <a:r>
              <a:rPr lang="en-US" sz="5500" dirty="0" smtClean="0">
                <a:latin typeface="Tahoma" pitchFamily="34" charset="0"/>
              </a:rPr>
              <a:t>(“</a:t>
            </a:r>
            <a:r>
              <a:rPr lang="en-US" sz="5500" dirty="0">
                <a:latin typeface="Tahoma" pitchFamily="34" charset="0"/>
              </a:rPr>
              <a:t>Protestant work ethic”) vs. simply receiving them through church sacraments</a:t>
            </a:r>
          </a:p>
        </p:txBody>
      </p:sp>
    </p:spTree>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3"/>
          <p:cNvSpPr>
            <a:spLocks noGrp="1" noChangeArrowheads="1"/>
          </p:cNvSpPr>
          <p:nvPr>
            <p:ph type="body" sz="half" idx="1"/>
          </p:nvPr>
        </p:nvSpPr>
        <p:spPr>
          <a:xfrm>
            <a:off x="228600" y="228600"/>
            <a:ext cx="8915400" cy="6629400"/>
          </a:xfrm>
        </p:spPr>
        <p:txBody>
          <a:bodyPr/>
          <a:lstStyle/>
          <a:p>
            <a:pPr marL="533400" indent="-533400" eaLnBrk="1" hangingPunct="1">
              <a:buFontTx/>
              <a:buAutoNum type="arabicPeriod"/>
            </a:pPr>
            <a:r>
              <a:rPr lang="en-US" sz="4000" b="1" smtClean="0">
                <a:latin typeface="Tahoma" pitchFamily="34" charset="0"/>
              </a:rPr>
              <a:t>Anglos live to work &amp; hence are career-driven </a:t>
            </a:r>
          </a:p>
          <a:p>
            <a:pPr marL="533400" indent="-533400" eaLnBrk="1" hangingPunct="1">
              <a:buFontTx/>
              <a:buAutoNum type="arabicPeriod"/>
            </a:pPr>
            <a:r>
              <a:rPr lang="en-US" sz="4000" b="1" smtClean="0">
                <a:latin typeface="Tahoma" pitchFamily="34" charset="0"/>
              </a:rPr>
              <a:t>Latins work to live &amp; hence emphasize jobs over careers</a:t>
            </a:r>
          </a:p>
          <a:p>
            <a:pPr marL="533400" indent="-533400" eaLnBrk="1" hangingPunct="1">
              <a:buFontTx/>
              <a:buAutoNum type="arabicPeriod"/>
            </a:pPr>
            <a:r>
              <a:rPr lang="en-US" sz="4000" b="1" smtClean="0">
                <a:latin typeface="Tahoma" pitchFamily="34" charset="0"/>
              </a:rPr>
              <a:t>Anglos are less community minded because career-pursuits usually rule out settling down, which limits professional opportunities. </a:t>
            </a:r>
          </a:p>
        </p:txBody>
      </p:sp>
    </p:spTree>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b="1" smtClean="0">
                <a:solidFill>
                  <a:schemeClr val="tx1"/>
                </a:solidFill>
                <a:latin typeface="Tahoma" pitchFamily="34" charset="0"/>
              </a:rPr>
              <a:t>Why do Anglos usually find visiting in Mexico to be so relaxing?</a:t>
            </a:r>
          </a:p>
        </p:txBody>
      </p:sp>
      <p:sp>
        <p:nvSpPr>
          <p:cNvPr id="38915" name="Rectangle 3"/>
          <p:cNvSpPr>
            <a:spLocks noGrp="1" noChangeArrowheads="1"/>
          </p:cNvSpPr>
          <p:nvPr>
            <p:ph type="body" sz="half" idx="1"/>
          </p:nvPr>
        </p:nvSpPr>
        <p:spPr/>
        <p:txBody>
          <a:bodyPr/>
          <a:lstStyle/>
          <a:p>
            <a:pPr eaLnBrk="1" hangingPunct="1"/>
            <a:endParaRPr lang="en-US" sz="2800" smtClean="0"/>
          </a:p>
          <a:p>
            <a:pPr eaLnBrk="1" hangingPunct="1">
              <a:buFontTx/>
              <a:buNone/>
            </a:pPr>
            <a:endParaRPr lang="en-US" sz="2800" smtClean="0"/>
          </a:p>
        </p:txBody>
      </p:sp>
      <p:pic>
        <p:nvPicPr>
          <p:cNvPr id="3891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57400" y="2362200"/>
            <a:ext cx="5334000" cy="3573463"/>
          </a:xfrm>
          <a:noFill/>
        </p:spPr>
      </p:pic>
    </p:spTree>
  </p:cSld>
  <p:clrMapOvr>
    <a:masterClrMapping/>
  </p:clrMapOvr>
  <p:transition spd="med">
    <p:random/>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0" y="0"/>
            <a:ext cx="8839200" cy="6629400"/>
          </a:xfrm>
        </p:spPr>
        <p:txBody>
          <a:bodyPr/>
          <a:lstStyle/>
          <a:p>
            <a:pPr marL="609600" indent="-609600" eaLnBrk="1" hangingPunct="1">
              <a:lnSpc>
                <a:spcPct val="80000"/>
              </a:lnSpc>
              <a:buFontTx/>
              <a:buAutoNum type="arabicPeriod"/>
            </a:pPr>
            <a:r>
              <a:rPr lang="en-US" sz="2800" b="1" smtClean="0">
                <a:latin typeface="Tahoma" pitchFamily="34" charset="0"/>
              </a:rPr>
              <a:t>When Mexicans say they want you to “understand” them, they mean to see things in light of the totality of their relationships, responsibilities, &amp; limitations in life.</a:t>
            </a:r>
          </a:p>
          <a:p>
            <a:pPr marL="609600" indent="-609600" eaLnBrk="1" hangingPunct="1">
              <a:lnSpc>
                <a:spcPct val="80000"/>
              </a:lnSpc>
              <a:buFontTx/>
              <a:buAutoNum type="arabicPeriod"/>
            </a:pPr>
            <a:r>
              <a:rPr lang="en-US" sz="2800" b="1" smtClean="0">
                <a:latin typeface="Tahoma" pitchFamily="34" charset="0"/>
              </a:rPr>
              <a:t> The common Mexican attitude of “</a:t>
            </a:r>
            <a:r>
              <a:rPr lang="en-US" sz="2800" b="1" u="sng" smtClean="0">
                <a:latin typeface="Tahoma" pitchFamily="34" charset="0"/>
              </a:rPr>
              <a:t>no culpa</a:t>
            </a:r>
            <a:r>
              <a:rPr lang="en-US" sz="2800" b="1" smtClean="0">
                <a:latin typeface="Tahoma" pitchFamily="34" charset="0"/>
              </a:rPr>
              <a:t>” (“I’m not at fault”) stems from their external locus of control (“Forces beyond my control run my life”). This attitude makes it very difficult to hold Mexicans accountable for their behavior and its consequences. </a:t>
            </a:r>
          </a:p>
          <a:p>
            <a:pPr marL="609600" indent="-609600" eaLnBrk="1" hangingPunct="1">
              <a:lnSpc>
                <a:spcPct val="80000"/>
              </a:lnSpc>
              <a:buFontTx/>
              <a:buAutoNum type="arabicPeriod"/>
            </a:pPr>
            <a:r>
              <a:rPr lang="en-US" sz="2800" b="1" smtClean="0">
                <a:latin typeface="Tahoma" pitchFamily="34" charset="0"/>
              </a:rPr>
              <a:t>Mexicans place a very high value on “</a:t>
            </a:r>
            <a:r>
              <a:rPr lang="en-US" sz="2800" b="1" u="sng" smtClean="0">
                <a:latin typeface="Tahoma" pitchFamily="34" charset="0"/>
              </a:rPr>
              <a:t>alma</a:t>
            </a:r>
            <a:r>
              <a:rPr lang="en-US" sz="2800" b="1" smtClean="0">
                <a:latin typeface="Tahoma" pitchFamily="34" charset="0"/>
              </a:rPr>
              <a:t>” (one’s inner spirit &amp; spiritual essence) &amp; hence look down on people who strive for meaning in life through material wealth or other superficial values. Alma is what’s left over after the achievement drive has been satisfied. </a:t>
            </a:r>
          </a:p>
        </p:txBody>
      </p:sp>
    </p:spTree>
  </p:cSld>
  <p:clrMapOvr>
    <a:masterClrMapping/>
  </p:clrMapOvr>
  <p:transitio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Rectangle 3"/>
          <p:cNvSpPr/>
          <p:nvPr/>
        </p:nvSpPr>
        <p:spPr>
          <a:xfrm>
            <a:off x="0" y="1219200"/>
            <a:ext cx="9144000" cy="2862322"/>
          </a:xfrm>
          <a:prstGeom prst="rect">
            <a:avLst/>
          </a:prstGeom>
          <a:noFill/>
        </p:spPr>
        <p:txBody>
          <a:bodyPr>
            <a:spAutoFit/>
          </a:bodyPr>
          <a:lstStyle/>
          <a:p>
            <a:pPr algn="ctr">
              <a:defRPr/>
            </a:pPr>
            <a:r>
              <a:rPr lang="en-US" sz="9000" dirty="0">
                <a:ln w="12700">
                  <a:solidFill>
                    <a:schemeClr val="tx2">
                      <a:satMod val="155000"/>
                    </a:schemeClr>
                  </a:solidFill>
                  <a:prstDash val="solid"/>
                </a:ln>
                <a:effectLst>
                  <a:outerShdw blurRad="41275" dist="20320" dir="1800000" algn="tl" rotWithShape="0">
                    <a:srgbClr val="000000">
                      <a:alpha val="40000"/>
                    </a:srgbClr>
                  </a:outerShdw>
                </a:effectLst>
                <a:latin typeface="Tahoma" pitchFamily="34" charset="0"/>
                <a:cs typeface="Tahoma" pitchFamily="34" charset="0"/>
              </a:rPr>
              <a:t>LATIN</a:t>
            </a:r>
          </a:p>
          <a:p>
            <a:pPr algn="ctr">
              <a:defRPr/>
            </a:pPr>
            <a:r>
              <a:rPr lang="en-US" sz="9000" dirty="0">
                <a:ln w="12700">
                  <a:solidFill>
                    <a:schemeClr val="tx2">
                      <a:satMod val="155000"/>
                    </a:schemeClr>
                  </a:solidFill>
                  <a:prstDash val="solid"/>
                </a:ln>
                <a:effectLst>
                  <a:outerShdw blurRad="41275" dist="20320" dir="1800000" algn="tl" rotWithShape="0">
                    <a:srgbClr val="000000">
                      <a:alpha val="40000"/>
                    </a:srgbClr>
                  </a:outerShdw>
                </a:effectLst>
                <a:latin typeface="Tahoma" pitchFamily="34" charset="0"/>
                <a:cs typeface="Tahoma" pitchFamily="34" charset="0"/>
              </a:rPr>
              <a:t>CORRUPTION</a:t>
            </a:r>
          </a:p>
        </p:txBody>
      </p:sp>
    </p:spTree>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4100" b="1" dirty="0" smtClean="0">
                <a:latin typeface="Tahoma" pitchFamily="34" charset="0"/>
              </a:rPr>
              <a:t>Because authoritarian cultures place power in the hands of individuals rather than institutions, the opportunity for corruption runs high.</a:t>
            </a:r>
          </a:p>
          <a:p>
            <a:pPr marL="609600" indent="-609600" eaLnBrk="1" hangingPunct="1">
              <a:lnSpc>
                <a:spcPct val="90000"/>
              </a:lnSpc>
              <a:buFontTx/>
              <a:buAutoNum type="arabicPeriod"/>
            </a:pPr>
            <a:r>
              <a:rPr lang="en-US" sz="4100" b="1" dirty="0" smtClean="0">
                <a:latin typeface="Tahoma" pitchFamily="34" charset="0"/>
              </a:rPr>
              <a:t>Mexicans tend to be suspicious of institutions because they are run by the power elites on behalf of the elites. “Institutions aren’t your friend, so smart people avoid them.</a:t>
            </a:r>
            <a:r>
              <a:rPr lang="en-US" sz="4000" b="1" dirty="0" smtClean="0">
                <a:latin typeface="Tahoma" pitchFamily="34" charset="0"/>
              </a:rPr>
              <a:t>”  </a:t>
            </a:r>
          </a:p>
        </p:txBody>
      </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sz="half" idx="1"/>
          </p:nvPr>
        </p:nvSpPr>
        <p:spPr>
          <a:xfrm>
            <a:off x="0" y="304800"/>
            <a:ext cx="3962400" cy="5821363"/>
          </a:xfrm>
        </p:spPr>
        <p:txBody>
          <a:bodyPr/>
          <a:lstStyle/>
          <a:p>
            <a:pPr eaLnBrk="1" hangingPunct="1">
              <a:buFont typeface="Wingdings" pitchFamily="2" charset="2"/>
              <a:buNone/>
            </a:pPr>
            <a:r>
              <a:rPr lang="en-US" sz="3200" b="1" dirty="0" smtClean="0">
                <a:latin typeface="Tahoma" pitchFamily="34" charset="0"/>
              </a:rPr>
              <a:t>	Individualism</a:t>
            </a:r>
          </a:p>
          <a:p>
            <a:pPr eaLnBrk="1" hangingPunct="1">
              <a:buFont typeface="Wingdings" pitchFamily="2" charset="2"/>
              <a:buChar char="ü"/>
            </a:pPr>
            <a:r>
              <a:rPr lang="en-US" sz="3200" b="1" dirty="0" smtClean="0">
                <a:latin typeface="Tahoma" pitchFamily="34" charset="0"/>
              </a:rPr>
              <a:t>Extended family</a:t>
            </a:r>
          </a:p>
          <a:p>
            <a:pPr eaLnBrk="1" hangingPunct="1">
              <a:buFontTx/>
              <a:buNone/>
            </a:pPr>
            <a:r>
              <a:rPr lang="en-US" sz="3200" b="1" dirty="0" smtClean="0">
                <a:latin typeface="Tahoma" pitchFamily="34" charset="0"/>
              </a:rPr>
              <a:t>	Community</a:t>
            </a:r>
          </a:p>
          <a:p>
            <a:pPr eaLnBrk="1" hangingPunct="1">
              <a:buFont typeface="Wingdings" pitchFamily="2" charset="2"/>
              <a:buNone/>
            </a:pPr>
            <a:r>
              <a:rPr lang="en-US" sz="3200" b="1" dirty="0" smtClean="0">
                <a:latin typeface="Tahoma" pitchFamily="34" charset="0"/>
              </a:rPr>
              <a:t>	</a:t>
            </a:r>
            <a:r>
              <a:rPr lang="en-US" sz="3200" b="1" dirty="0" err="1" smtClean="0">
                <a:latin typeface="Tahoma" pitchFamily="34" charset="0"/>
              </a:rPr>
              <a:t>Monochronic</a:t>
            </a:r>
            <a:endParaRPr lang="en-US" sz="3200" b="1" dirty="0" smtClean="0">
              <a:latin typeface="Tahoma" pitchFamily="34" charset="0"/>
            </a:endParaRPr>
          </a:p>
          <a:p>
            <a:pPr eaLnBrk="1" hangingPunct="1">
              <a:buFont typeface="Wingdings" pitchFamily="2" charset="2"/>
              <a:buChar char="ü"/>
            </a:pPr>
            <a:r>
              <a:rPr lang="en-US" sz="3200" b="1" smtClean="0">
                <a:latin typeface="Tahoma" pitchFamily="34" charset="0"/>
              </a:rPr>
              <a:t>Polychronic</a:t>
            </a:r>
            <a:endParaRPr lang="en-US" sz="3200" b="1" dirty="0" smtClean="0">
              <a:latin typeface="Tahoma" pitchFamily="34" charset="0"/>
            </a:endParaRPr>
          </a:p>
          <a:p>
            <a:pPr eaLnBrk="1" hangingPunct="1">
              <a:buFont typeface="Wingdings" pitchFamily="2" charset="2"/>
              <a:buNone/>
            </a:pPr>
            <a:r>
              <a:rPr lang="en-US" sz="3200" b="1" dirty="0" smtClean="0">
                <a:latin typeface="Tahoma" pitchFamily="34" charset="0"/>
              </a:rPr>
              <a:t>	Low Context</a:t>
            </a:r>
          </a:p>
          <a:p>
            <a:pPr eaLnBrk="1" hangingPunct="1">
              <a:buFont typeface="Wingdings" pitchFamily="2" charset="2"/>
              <a:buChar char="ü"/>
            </a:pPr>
            <a:r>
              <a:rPr lang="en-US" sz="3200" b="1" dirty="0" smtClean="0">
                <a:latin typeface="Tahoma" pitchFamily="34" charset="0"/>
              </a:rPr>
              <a:t>High Context</a:t>
            </a:r>
          </a:p>
          <a:p>
            <a:pPr eaLnBrk="1" hangingPunct="1">
              <a:buFont typeface="Wingdings" pitchFamily="2" charset="2"/>
              <a:buNone/>
            </a:pPr>
            <a:r>
              <a:rPr lang="en-US" sz="3200" b="1" dirty="0" smtClean="0">
                <a:latin typeface="Tahoma" pitchFamily="34" charset="0"/>
              </a:rPr>
              <a:t>	Social Ambiguity</a:t>
            </a:r>
          </a:p>
          <a:p>
            <a:pPr eaLnBrk="1" hangingPunct="1">
              <a:buFont typeface="Wingdings" pitchFamily="2" charset="2"/>
              <a:buChar char="ü"/>
            </a:pPr>
            <a:r>
              <a:rPr lang="en-US" sz="3200" b="1" dirty="0" smtClean="0">
                <a:latin typeface="Tahoma" pitchFamily="34" charset="0"/>
              </a:rPr>
              <a:t>Social Certainty</a:t>
            </a:r>
          </a:p>
          <a:p>
            <a:pPr eaLnBrk="1" hangingPunct="1"/>
            <a:endParaRPr lang="en-US" sz="3200" b="1" dirty="0" smtClean="0">
              <a:latin typeface="Tahoma" pitchFamily="34" charset="0"/>
            </a:endParaRPr>
          </a:p>
        </p:txBody>
      </p:sp>
      <p:sp>
        <p:nvSpPr>
          <p:cNvPr id="6147" name="Rectangle 3"/>
          <p:cNvSpPr>
            <a:spLocks noGrp="1" noChangeArrowheads="1"/>
          </p:cNvSpPr>
          <p:nvPr>
            <p:ph type="body" sz="half" idx="2"/>
          </p:nvPr>
        </p:nvSpPr>
        <p:spPr>
          <a:xfrm>
            <a:off x="4114800" y="304800"/>
            <a:ext cx="5029200" cy="5821363"/>
          </a:xfrm>
        </p:spPr>
        <p:txBody>
          <a:bodyPr/>
          <a:lstStyle/>
          <a:p>
            <a:pPr eaLnBrk="1" hangingPunct="1">
              <a:buFont typeface="Wingdings" pitchFamily="2" charset="2"/>
              <a:buNone/>
            </a:pPr>
            <a:r>
              <a:rPr lang="en-US" sz="3200" b="1" smtClean="0">
                <a:latin typeface="Tahoma" pitchFamily="34" charset="0"/>
              </a:rPr>
              <a:t>	Low Power Distance</a:t>
            </a:r>
          </a:p>
          <a:p>
            <a:pPr eaLnBrk="1" hangingPunct="1">
              <a:buFont typeface="Wingdings" pitchFamily="2" charset="2"/>
              <a:buChar char="ü"/>
            </a:pPr>
            <a:r>
              <a:rPr lang="en-US" sz="3200" b="1" smtClean="0">
                <a:latin typeface="Tahoma" pitchFamily="34" charset="0"/>
              </a:rPr>
              <a:t>High power Distance</a:t>
            </a:r>
          </a:p>
          <a:p>
            <a:pPr eaLnBrk="1" hangingPunct="1">
              <a:buFont typeface="Wingdings" pitchFamily="2" charset="2"/>
              <a:buNone/>
            </a:pPr>
            <a:r>
              <a:rPr lang="en-US" sz="3200" b="1" smtClean="0">
                <a:latin typeface="Tahoma" pitchFamily="34" charset="0"/>
              </a:rPr>
              <a:t>	Mastery</a:t>
            </a:r>
          </a:p>
          <a:p>
            <a:pPr eaLnBrk="1" hangingPunct="1">
              <a:buFont typeface="Wingdings" pitchFamily="2" charset="2"/>
              <a:buChar char="ü"/>
            </a:pPr>
            <a:r>
              <a:rPr lang="en-US" sz="3200" b="1" smtClean="0">
                <a:latin typeface="Tahoma" pitchFamily="34" charset="0"/>
              </a:rPr>
              <a:t>Adaptation</a:t>
            </a:r>
          </a:p>
          <a:p>
            <a:pPr eaLnBrk="1" hangingPunct="1">
              <a:buFont typeface="Wingdings" pitchFamily="2" charset="2"/>
              <a:buNone/>
            </a:pPr>
            <a:r>
              <a:rPr lang="en-US" sz="3200" b="1" smtClean="0">
                <a:latin typeface="Tahoma" pitchFamily="34" charset="0"/>
              </a:rPr>
              <a:t>	Emotionally Neutral</a:t>
            </a:r>
          </a:p>
          <a:p>
            <a:pPr eaLnBrk="1" hangingPunct="1">
              <a:buFont typeface="Wingdings" pitchFamily="2" charset="2"/>
              <a:buChar char="ü"/>
            </a:pPr>
            <a:r>
              <a:rPr lang="en-US" sz="3200" b="1" smtClean="0">
                <a:latin typeface="Tahoma" pitchFamily="34" charset="0"/>
              </a:rPr>
              <a:t>Emotionally </a:t>
            </a:r>
            <a:r>
              <a:rPr lang="en-US" b="1" smtClean="0">
                <a:latin typeface="Tahoma" pitchFamily="34" charset="0"/>
              </a:rPr>
              <a:t>Expressive</a:t>
            </a:r>
          </a:p>
          <a:p>
            <a:pPr eaLnBrk="1" hangingPunct="1">
              <a:buFont typeface="Wingdings" pitchFamily="2" charset="2"/>
              <a:buNone/>
            </a:pPr>
            <a:r>
              <a:rPr lang="en-US" sz="3200" b="1" smtClean="0">
                <a:latin typeface="Tahoma" pitchFamily="34" charset="0"/>
              </a:rPr>
              <a:t>	Quantity of Life</a:t>
            </a:r>
          </a:p>
          <a:p>
            <a:pPr eaLnBrk="1" hangingPunct="1">
              <a:buFont typeface="Wingdings" pitchFamily="2" charset="2"/>
              <a:buChar char="ü"/>
            </a:pPr>
            <a:r>
              <a:rPr lang="en-US" sz="3200" b="1" smtClean="0">
                <a:latin typeface="Tahoma" pitchFamily="34" charset="0"/>
              </a:rPr>
              <a:t>Quality of life</a:t>
            </a:r>
          </a:p>
          <a:p>
            <a:pPr eaLnBrk="1" hangingPunct="1"/>
            <a:endParaRPr lang="en-US" sz="3200"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3600" b="1" smtClean="0">
                <a:latin typeface="Tahoma" pitchFamily="34" charset="0"/>
              </a:rPr>
              <a:t>Several top Mexican government officials recently admitted that the Mexican justice system is “broken” (due to weak &amp; corrupt institutions &amp; rule by powerful officials who are not held accountable) &amp; in need of drastic &amp; immediate reform.</a:t>
            </a:r>
          </a:p>
          <a:p>
            <a:pPr marL="609600" indent="-609600" eaLnBrk="1" hangingPunct="1">
              <a:lnSpc>
                <a:spcPct val="90000"/>
              </a:lnSpc>
              <a:buFontTx/>
              <a:buAutoNum type="arabicPeriod"/>
            </a:pPr>
            <a:r>
              <a:rPr lang="en-US" sz="3600" b="1" smtClean="0">
                <a:latin typeface="Tahoma" pitchFamily="34" charset="0"/>
              </a:rPr>
              <a:t>About 80% of crime in Mexico goes unreported because citizens know it wouldn’t do any good. Only 5% of reported crimes are actually investigated &amp; ¾ of these are never resolved.   </a:t>
            </a:r>
          </a:p>
        </p:txBody>
      </p:sp>
    </p:spTree>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1"/>
          <p:cNvSpPr>
            <a:spLocks noGrp="1" noChangeArrowheads="1"/>
          </p:cNvSpPr>
          <p:nvPr>
            <p:ph type="body" sz="half" idx="1"/>
          </p:nvPr>
        </p:nvSpPr>
        <p:spPr>
          <a:xfrm>
            <a:off x="0" y="228600"/>
            <a:ext cx="9144000" cy="6629400"/>
          </a:xfrm>
        </p:spPr>
        <p:txBody>
          <a:bodyPr/>
          <a:lstStyle/>
          <a:p>
            <a:pPr marL="533400" indent="-533400" algn="ctr" eaLnBrk="1" hangingPunct="1">
              <a:lnSpc>
                <a:spcPct val="80000"/>
              </a:lnSpc>
              <a:buFontTx/>
              <a:buNone/>
            </a:pPr>
            <a:r>
              <a:rPr lang="en-US" sz="5400" b="1" dirty="0" smtClean="0">
                <a:latin typeface="Tahoma" pitchFamily="34" charset="0"/>
              </a:rPr>
              <a:t>THE 3 LATIN ACCEPTS</a:t>
            </a:r>
          </a:p>
          <a:p>
            <a:pPr marL="533400" indent="-533400" eaLnBrk="1" hangingPunct="1">
              <a:lnSpc>
                <a:spcPct val="80000"/>
              </a:lnSpc>
              <a:buFontTx/>
              <a:buAutoNum type="arabicPeriod"/>
            </a:pPr>
            <a:r>
              <a:rPr lang="en-US" sz="5400" b="1" dirty="0" smtClean="0">
                <a:latin typeface="Tahoma" pitchFamily="34" charset="0"/>
              </a:rPr>
              <a:t>Accept authority</a:t>
            </a:r>
          </a:p>
          <a:p>
            <a:pPr marL="533400" indent="-533400" eaLnBrk="1" hangingPunct="1">
              <a:lnSpc>
                <a:spcPct val="80000"/>
              </a:lnSpc>
              <a:buFontTx/>
              <a:buAutoNum type="arabicPeriod"/>
            </a:pPr>
            <a:r>
              <a:rPr lang="en-US" sz="5400" b="1" dirty="0" smtClean="0">
                <a:latin typeface="Tahoma" pitchFamily="34" charset="0"/>
              </a:rPr>
              <a:t>Accept the status quo</a:t>
            </a:r>
          </a:p>
          <a:p>
            <a:pPr marL="533400" indent="-533400" eaLnBrk="1" hangingPunct="1">
              <a:lnSpc>
                <a:spcPct val="80000"/>
              </a:lnSpc>
              <a:buFontTx/>
              <a:buAutoNum type="arabicPeriod"/>
            </a:pPr>
            <a:r>
              <a:rPr lang="en-US" sz="5400" b="1" dirty="0" smtClean="0">
                <a:latin typeface="Tahoma" pitchFamily="34" charset="0"/>
              </a:rPr>
              <a:t>Accept corruption</a:t>
            </a:r>
          </a:p>
        </p:txBody>
      </p:sp>
      <p:pic>
        <p:nvPicPr>
          <p:cNvPr id="44035" name="Picture 4" descr="mx police gra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0" y="3429000"/>
            <a:ext cx="5410800" cy="3181350"/>
          </a:xfrm>
          <a:noFill/>
        </p:spPr>
      </p:pic>
    </p:spTree>
  </p:cSld>
  <p:clrMapOvr>
    <a:masterClrMapping/>
  </p:clrMapOvr>
  <p:transition spd="med">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5058" name="WordArt 4"/>
          <p:cNvSpPr>
            <a:spLocks noChangeArrowheads="1" noChangeShapeType="1" noTextEdit="1"/>
          </p:cNvSpPr>
          <p:nvPr/>
        </p:nvSpPr>
        <p:spPr bwMode="auto">
          <a:xfrm>
            <a:off x="990600" y="0"/>
            <a:ext cx="7239000" cy="6248400"/>
          </a:xfrm>
          <a:prstGeom prst="rect">
            <a:avLst/>
          </a:prstGeom>
        </p:spPr>
        <p:txBody>
          <a:bodyPr wrap="none" fromWordArt="1">
            <a:prstTxWarp prst="textSlantUp">
              <a:avLst>
                <a:gd name="adj" fmla="val 24162"/>
              </a:avLst>
            </a:prstTxWarp>
          </a:bodyPr>
          <a:lstStyle/>
          <a:p>
            <a:pPr algn="ctr"/>
            <a:r>
              <a:rPr lang="en-US" sz="3600" kern="10">
                <a:ln w="9525">
                  <a:solidFill>
                    <a:srgbClr val="000000"/>
                  </a:solidFill>
                  <a:round/>
                  <a:headEnd/>
                  <a:tailEnd/>
                </a:ln>
                <a:solidFill>
                  <a:srgbClr val="000000"/>
                </a:solidFill>
                <a:latin typeface="Arial Black"/>
              </a:rPr>
              <a:t>LATIN</a:t>
            </a:r>
          </a:p>
          <a:p>
            <a:pPr algn="ctr"/>
            <a:r>
              <a:rPr lang="en-US" sz="3600" kern="10">
                <a:ln w="9525">
                  <a:solidFill>
                    <a:srgbClr val="000000"/>
                  </a:solidFill>
                  <a:round/>
                  <a:headEnd/>
                  <a:tailEnd/>
                </a:ln>
                <a:solidFill>
                  <a:srgbClr val="000000"/>
                </a:solidFill>
                <a:latin typeface="Arial Black"/>
              </a:rPr>
              <a:t>PRIDE &amp; </a:t>
            </a:r>
          </a:p>
          <a:p>
            <a:pPr algn="ctr"/>
            <a:r>
              <a:rPr lang="en-US" sz="3600" kern="10">
                <a:ln w="9525">
                  <a:solidFill>
                    <a:srgbClr val="000000"/>
                  </a:solidFill>
                  <a:round/>
                  <a:headEnd/>
                  <a:tailEnd/>
                </a:ln>
                <a:solidFill>
                  <a:srgbClr val="000000"/>
                </a:solidFill>
                <a:latin typeface="Arial Black"/>
              </a:rPr>
              <a:t>DIGNITY</a:t>
            </a:r>
          </a:p>
        </p:txBody>
      </p:sp>
    </p:spTree>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0" y="0"/>
            <a:ext cx="9144000" cy="6858000"/>
          </a:xfrm>
        </p:spPr>
        <p:txBody>
          <a:bodyPr/>
          <a:lstStyle/>
          <a:p>
            <a:pPr marL="742950" indent="-742950" eaLnBrk="1" hangingPunct="1">
              <a:buFont typeface="+mj-lt"/>
              <a:buAutoNum type="arabicPeriod"/>
            </a:pPr>
            <a:r>
              <a:rPr lang="en-US" sz="3600" b="1" dirty="0" smtClean="0">
                <a:latin typeface="Tahoma" pitchFamily="34" charset="0"/>
                <a:cs typeface="Tahoma" pitchFamily="34" charset="0"/>
              </a:rPr>
              <a:t>Latin male “machismo” (hyper-masculinity) reflects the Latin’s strong sense of personal dignity &amp; desire to be treated with respect. </a:t>
            </a:r>
          </a:p>
          <a:p>
            <a:pPr marL="742950" indent="-742950" eaLnBrk="1" hangingPunct="1">
              <a:buFont typeface="+mj-lt"/>
              <a:buAutoNum type="arabicPeriod"/>
            </a:pPr>
            <a:r>
              <a:rPr lang="en-US" sz="3600" b="1" dirty="0" smtClean="0">
                <a:latin typeface="Tahoma" pitchFamily="34" charset="0"/>
                <a:cs typeface="Tahoma" pitchFamily="34" charset="0"/>
              </a:rPr>
              <a:t>Since many Latin cultures were politically  dominated historically, males often over-compensated for their lack of institutional power by demanding others to treat them with the upmost respect—otherwise, trouble was sure to follow.</a:t>
            </a:r>
          </a:p>
        </p:txBody>
      </p:sp>
    </p:spTree>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title"/>
          </p:nvPr>
        </p:nvSpPr>
        <p:spPr>
          <a:xfrm>
            <a:off x="457200" y="609600"/>
            <a:ext cx="8001000" cy="5791200"/>
          </a:xfrm>
        </p:spPr>
        <p:txBody>
          <a:bodyPr/>
          <a:lstStyle/>
          <a:p>
            <a:pPr eaLnBrk="1" hangingPunct="1"/>
            <a:r>
              <a:rPr lang="en-US" sz="5400" b="1" smtClean="0">
                <a:solidFill>
                  <a:schemeClr val="tx1"/>
                </a:solidFill>
                <a:latin typeface="Tahoma" pitchFamily="34" charset="0"/>
              </a:rPr>
              <a:t>“You can take away my </a:t>
            </a:r>
            <a:br>
              <a:rPr lang="en-US" sz="5400" b="1" smtClean="0">
                <a:solidFill>
                  <a:schemeClr val="tx1"/>
                </a:solidFill>
                <a:latin typeface="Tahoma" pitchFamily="34" charset="0"/>
              </a:rPr>
            </a:br>
            <a:r>
              <a:rPr lang="en-US" sz="5400" b="1" smtClean="0">
                <a:solidFill>
                  <a:schemeClr val="tx1"/>
                </a:solidFill>
                <a:latin typeface="Tahoma" pitchFamily="34" charset="0"/>
              </a:rPr>
              <a:t>political freedom &amp; deny me</a:t>
            </a:r>
            <a:br>
              <a:rPr lang="en-US" sz="5400" b="1" smtClean="0">
                <a:solidFill>
                  <a:schemeClr val="tx1"/>
                </a:solidFill>
                <a:latin typeface="Tahoma" pitchFamily="34" charset="0"/>
              </a:rPr>
            </a:br>
            <a:r>
              <a:rPr lang="en-US" sz="5400" b="1" smtClean="0">
                <a:solidFill>
                  <a:schemeClr val="tx1"/>
                </a:solidFill>
                <a:latin typeface="Tahoma" pitchFamily="34" charset="0"/>
              </a:rPr>
              <a:t>opportunities, but you</a:t>
            </a:r>
            <a:br>
              <a:rPr lang="en-US" sz="5400" b="1" smtClean="0">
                <a:solidFill>
                  <a:schemeClr val="tx1"/>
                </a:solidFill>
                <a:latin typeface="Tahoma" pitchFamily="34" charset="0"/>
              </a:rPr>
            </a:br>
            <a:r>
              <a:rPr lang="en-US" sz="5400" b="1" smtClean="0">
                <a:solidFill>
                  <a:schemeClr val="tx1"/>
                </a:solidFill>
                <a:latin typeface="Tahoma" pitchFamily="34" charset="0"/>
              </a:rPr>
              <a:t>can’t take away my</a:t>
            </a:r>
            <a:br>
              <a:rPr lang="en-US" sz="5400" b="1" smtClean="0">
                <a:solidFill>
                  <a:schemeClr val="tx1"/>
                </a:solidFill>
                <a:latin typeface="Tahoma" pitchFamily="34" charset="0"/>
              </a:rPr>
            </a:br>
            <a:r>
              <a:rPr lang="en-US" sz="5400" b="1" smtClean="0">
                <a:solidFill>
                  <a:schemeClr val="tx1"/>
                </a:solidFill>
                <a:latin typeface="Tahoma" pitchFamily="34" charset="0"/>
              </a:rPr>
              <a:t>personal dignity.” </a:t>
            </a:r>
            <a:br>
              <a:rPr lang="en-US" sz="5400" b="1" smtClean="0">
                <a:solidFill>
                  <a:schemeClr val="tx1"/>
                </a:solidFill>
                <a:latin typeface="Tahoma" pitchFamily="34" charset="0"/>
              </a:rPr>
            </a:br>
            <a:endParaRPr lang="en-US" sz="5400" b="1" smtClean="0">
              <a:solidFill>
                <a:schemeClr val="tx1"/>
              </a:solidFill>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228600"/>
            <a:ext cx="8763000" cy="1219200"/>
          </a:xfrm>
        </p:spPr>
        <p:txBody>
          <a:bodyPr/>
          <a:lstStyle/>
          <a:p>
            <a:pPr eaLnBrk="1" hangingPunct="1"/>
            <a:r>
              <a:rPr lang="en-US" sz="3200" b="1" smtClean="0">
                <a:solidFill>
                  <a:schemeClr val="tx1"/>
                </a:solidFill>
                <a:latin typeface="Tahoma" pitchFamily="34" charset="0"/>
              </a:rPr>
              <a:t>LATIN PRIDE: Protesting the indignity of a new government tax on beer: “You’ve stripped us of our male dignity!”</a:t>
            </a:r>
          </a:p>
        </p:txBody>
      </p:sp>
      <p:pic>
        <p:nvPicPr>
          <p:cNvPr id="48131" name="Picture 3" descr="latin men protest in sh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80010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304800"/>
            <a:ext cx="7772400" cy="914400"/>
          </a:xfrm>
        </p:spPr>
        <p:txBody>
          <a:bodyPr/>
          <a:lstStyle/>
          <a:p>
            <a:pPr eaLnBrk="1" hangingPunct="1"/>
            <a:r>
              <a:rPr lang="en-US" sz="3200" b="1" smtClean="0">
                <a:solidFill>
                  <a:schemeClr val="tx1"/>
                </a:solidFill>
                <a:latin typeface="Tahoma" pitchFamily="34" charset="0"/>
              </a:rPr>
              <a:t>SHOWING RESPECT ON THE </a:t>
            </a:r>
            <a:br>
              <a:rPr lang="en-US" sz="3200" b="1" smtClean="0">
                <a:solidFill>
                  <a:schemeClr val="tx1"/>
                </a:solidFill>
                <a:latin typeface="Tahoma" pitchFamily="34" charset="0"/>
              </a:rPr>
            </a:br>
            <a:r>
              <a:rPr lang="en-US" sz="3200" b="1" smtClean="0">
                <a:solidFill>
                  <a:schemeClr val="tx1"/>
                </a:solidFill>
                <a:latin typeface="Tahoma" pitchFamily="34" charset="0"/>
              </a:rPr>
              <a:t>GRASS ROOTS LEVEL</a:t>
            </a:r>
          </a:p>
        </p:txBody>
      </p:sp>
      <p:sp>
        <p:nvSpPr>
          <p:cNvPr id="49155" name="Rectangle 3"/>
          <p:cNvSpPr>
            <a:spLocks noGrp="1" noChangeArrowheads="1"/>
          </p:cNvSpPr>
          <p:nvPr>
            <p:ph type="body" idx="1"/>
          </p:nvPr>
        </p:nvSpPr>
        <p:spPr>
          <a:xfrm>
            <a:off x="0" y="1143000"/>
            <a:ext cx="8839200" cy="5715000"/>
          </a:xfrm>
        </p:spPr>
        <p:txBody>
          <a:bodyPr/>
          <a:lstStyle/>
          <a:p>
            <a:pPr eaLnBrk="1" hangingPunct="1">
              <a:buFontTx/>
              <a:buNone/>
            </a:pPr>
            <a:r>
              <a:rPr lang="en-US" sz="3600" b="1" smtClean="0">
                <a:latin typeface="Tahoma" pitchFamily="34" charset="0"/>
              </a:rPr>
              <a:t>1.</a:t>
            </a:r>
            <a:r>
              <a:rPr lang="en-US" sz="3600" b="1" smtClean="0">
                <a:solidFill>
                  <a:srgbClr val="00FF00"/>
                </a:solidFill>
                <a:latin typeface="Tahoma" pitchFamily="34" charset="0"/>
              </a:rPr>
              <a:t> </a:t>
            </a:r>
            <a:r>
              <a:rPr lang="en-US" sz="3600" b="1" smtClean="0">
                <a:latin typeface="Tahoma" pitchFamily="34" charset="0"/>
              </a:rPr>
              <a:t>Spend time with people</a:t>
            </a:r>
          </a:p>
          <a:p>
            <a:pPr eaLnBrk="1" hangingPunct="1">
              <a:buFontTx/>
              <a:buNone/>
            </a:pPr>
            <a:r>
              <a:rPr lang="en-US" sz="3600" b="1" smtClean="0">
                <a:latin typeface="Tahoma" pitchFamily="34" charset="0"/>
              </a:rPr>
              <a:t>2. Accept their hospitality</a:t>
            </a:r>
          </a:p>
          <a:p>
            <a:pPr eaLnBrk="1" hangingPunct="1">
              <a:buFontTx/>
              <a:buNone/>
            </a:pPr>
            <a:r>
              <a:rPr lang="en-US" sz="3600" b="1" smtClean="0">
                <a:latin typeface="Tahoma" pitchFamily="34" charset="0"/>
              </a:rPr>
              <a:t>3. Don’t make critical comments about their nation</a:t>
            </a:r>
          </a:p>
          <a:p>
            <a:pPr eaLnBrk="1" hangingPunct="1">
              <a:buFontTx/>
              <a:buNone/>
            </a:pPr>
            <a:r>
              <a:rPr lang="en-US" sz="3600" b="1" smtClean="0">
                <a:latin typeface="Tahoma" pitchFamily="34" charset="0"/>
              </a:rPr>
              <a:t>4. Try to speak a little of their language</a:t>
            </a:r>
          </a:p>
          <a:p>
            <a:pPr eaLnBrk="1" hangingPunct="1">
              <a:buFontTx/>
              <a:buNone/>
            </a:pPr>
            <a:r>
              <a:rPr lang="en-US" sz="3600" b="1" smtClean="0">
                <a:latin typeface="Tahoma" pitchFamily="34" charset="0"/>
              </a:rPr>
              <a:t>5. Laugh at yourself a little bit</a:t>
            </a:r>
          </a:p>
          <a:p>
            <a:pPr eaLnBrk="1" hangingPunct="1">
              <a:buFontTx/>
              <a:buNone/>
            </a:pPr>
            <a:r>
              <a:rPr lang="en-US" sz="3600" b="1" smtClean="0">
                <a:latin typeface="Tahoma" pitchFamily="34" charset="0"/>
              </a:rPr>
              <a:t>6. Give them a heartfelt gift (especially for the family)</a:t>
            </a:r>
          </a:p>
        </p:txBody>
      </p:sp>
    </p:spTree>
  </p:cSld>
  <p:clrMapOvr>
    <a:masterClrMapping/>
  </p:clrMapOvr>
  <p:transition spd="med">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0178" name="WordArt 6"/>
          <p:cNvSpPr>
            <a:spLocks noChangeArrowheads="1" noChangeShapeType="1" noTextEdit="1"/>
          </p:cNvSpPr>
          <p:nvPr/>
        </p:nvSpPr>
        <p:spPr bwMode="auto">
          <a:xfrm>
            <a:off x="2133600" y="457200"/>
            <a:ext cx="4876800" cy="5867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THE</a:t>
            </a:r>
          </a:p>
          <a:p>
            <a:pPr algn="ctr"/>
            <a:r>
              <a:rPr lang="en-US" sz="3600" kern="10">
                <a:ln w="9525">
                  <a:solidFill>
                    <a:srgbClr val="000000"/>
                  </a:solidFill>
                  <a:round/>
                  <a:headEnd/>
                  <a:tailEnd/>
                </a:ln>
                <a:solidFill>
                  <a:schemeClr val="tx2"/>
                </a:solidFill>
                <a:latin typeface="Arial Black"/>
              </a:rPr>
              <a:t>LATIN</a:t>
            </a:r>
          </a:p>
          <a:p>
            <a:pPr algn="ctr"/>
            <a:r>
              <a:rPr lang="en-US" sz="3600" kern="10">
                <a:ln w="9525">
                  <a:solidFill>
                    <a:srgbClr val="000000"/>
                  </a:solidFill>
                  <a:round/>
                  <a:headEnd/>
                  <a:tailEnd/>
                </a:ln>
                <a:solidFill>
                  <a:schemeClr val="tx2"/>
                </a:solidFill>
                <a:latin typeface="Arial Black"/>
              </a:rPr>
              <a:t>FASCINATION</a:t>
            </a:r>
          </a:p>
          <a:p>
            <a:pPr algn="ctr"/>
            <a:r>
              <a:rPr lang="en-US" sz="3600" kern="10">
                <a:ln w="9525">
                  <a:solidFill>
                    <a:srgbClr val="000000"/>
                  </a:solidFill>
                  <a:round/>
                  <a:headEnd/>
                  <a:tailEnd/>
                </a:ln>
                <a:solidFill>
                  <a:schemeClr val="tx2"/>
                </a:solidFill>
                <a:latin typeface="Arial Black"/>
              </a:rPr>
              <a:t>WITH</a:t>
            </a:r>
          </a:p>
          <a:p>
            <a:pPr algn="ctr"/>
            <a:r>
              <a:rPr lang="en-US" sz="3600" kern="10">
                <a:ln w="9525">
                  <a:solidFill>
                    <a:srgbClr val="000000"/>
                  </a:solidFill>
                  <a:round/>
                  <a:headEnd/>
                  <a:tailEnd/>
                </a:ln>
                <a:solidFill>
                  <a:schemeClr val="tx2"/>
                </a:solidFill>
                <a:latin typeface="Arial Black"/>
              </a:rPr>
              <a:t>DEATH</a:t>
            </a:r>
          </a:p>
        </p:txBody>
      </p:sp>
    </p:spTree>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3"/>
          <p:cNvSpPr>
            <a:spLocks noGrp="1" noChangeArrowheads="1"/>
          </p:cNvSpPr>
          <p:nvPr>
            <p:ph type="body" sz="half" idx="1"/>
          </p:nvPr>
        </p:nvSpPr>
        <p:spPr>
          <a:xfrm>
            <a:off x="0" y="304800"/>
            <a:ext cx="4495800" cy="6553200"/>
          </a:xfrm>
        </p:spPr>
        <p:txBody>
          <a:bodyPr/>
          <a:lstStyle/>
          <a:p>
            <a:pPr algn="ctr" eaLnBrk="1" hangingPunct="1">
              <a:buFontTx/>
              <a:buNone/>
            </a:pPr>
            <a:r>
              <a:rPr lang="en-US" sz="4200" b="1" smtClean="0">
                <a:latin typeface="Tahoma" pitchFamily="34" charset="0"/>
              </a:rPr>
              <a:t>Latins deal with death by accepting it as a natural part of life—it adds mystery</a:t>
            </a:r>
            <a:r>
              <a:rPr lang="en-US" sz="4200" b="1" smtClean="0">
                <a:solidFill>
                  <a:schemeClr val="bg1"/>
                </a:solidFill>
                <a:latin typeface="Tahoma" pitchFamily="34" charset="0"/>
              </a:rPr>
              <a:t> </a:t>
            </a:r>
            <a:r>
              <a:rPr lang="en-US" sz="4200" b="1" smtClean="0">
                <a:latin typeface="Tahoma" pitchFamily="34" charset="0"/>
              </a:rPr>
              <a:t>to life and tests character.</a:t>
            </a:r>
          </a:p>
        </p:txBody>
      </p:sp>
      <p:pic>
        <p:nvPicPr>
          <p:cNvPr id="51203" name="Picture 6" descr="DIA MUERTE SKELET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9788" y="457200"/>
            <a:ext cx="3925887" cy="5943600"/>
          </a:xfr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81000"/>
            <a:ext cx="7772400" cy="990600"/>
          </a:xfrm>
        </p:spPr>
        <p:txBody>
          <a:bodyPr/>
          <a:lstStyle/>
          <a:p>
            <a:pPr eaLnBrk="1" hangingPunct="1"/>
            <a:r>
              <a:rPr lang="en-US" b="1" smtClean="0">
                <a:solidFill>
                  <a:schemeClr val="tx1"/>
                </a:solidFill>
                <a:latin typeface="Tahoma" pitchFamily="34" charset="0"/>
                <a:cs typeface="Tahoma" pitchFamily="34" charset="0"/>
              </a:rPr>
              <a:t>Dia de los Muertos</a:t>
            </a:r>
            <a:br>
              <a:rPr lang="en-US" b="1" smtClean="0">
                <a:solidFill>
                  <a:schemeClr val="tx1"/>
                </a:solidFill>
                <a:latin typeface="Tahoma" pitchFamily="34" charset="0"/>
                <a:cs typeface="Tahoma" pitchFamily="34" charset="0"/>
              </a:rPr>
            </a:br>
            <a:r>
              <a:rPr lang="en-US" b="1" smtClean="0">
                <a:solidFill>
                  <a:schemeClr val="tx1"/>
                </a:solidFill>
                <a:latin typeface="Tahoma" pitchFamily="34" charset="0"/>
                <a:cs typeface="Tahoma" pitchFamily="34" charset="0"/>
              </a:rPr>
              <a:t>Oct. 31- Nov. 2</a:t>
            </a:r>
          </a:p>
        </p:txBody>
      </p:sp>
      <p:pic>
        <p:nvPicPr>
          <p:cNvPr id="52227" name="Picture 8" descr="1978_066"/>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2743200" y="1447800"/>
            <a:ext cx="3860800" cy="5029200"/>
          </a:xfr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304800"/>
            <a:ext cx="8686800" cy="6553200"/>
          </a:xfrm>
        </p:spPr>
        <p:txBody>
          <a:bodyPr/>
          <a:lstStyle/>
          <a:p>
            <a:pPr algn="ctr" eaLnBrk="1" hangingPunct="1">
              <a:buFontTx/>
              <a:buNone/>
            </a:pPr>
            <a:r>
              <a:rPr lang="en-US" sz="5400" b="1" smtClean="0">
                <a:latin typeface="Tahoma" pitchFamily="34" charset="0"/>
              </a:rPr>
              <a:t>In most respects, Latin cultures are 180 degrees opposite of Anglo/Saxon cultures.</a:t>
            </a:r>
          </a:p>
        </p:txBody>
      </p:sp>
    </p:spTree>
  </p:cSld>
  <p:clrMapOvr>
    <a:masterClrMapping/>
  </p:clrMapOvr>
  <p:transition spd="med">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Placeholder 3"/>
          <p:cNvSpPr>
            <a:spLocks noGrp="1"/>
          </p:cNvSpPr>
          <p:nvPr>
            <p:ph type="body" sz="half" idx="2"/>
          </p:nvPr>
        </p:nvSpPr>
        <p:spPr>
          <a:xfrm>
            <a:off x="0" y="0"/>
            <a:ext cx="9144000" cy="6858000"/>
          </a:xfrm>
        </p:spPr>
        <p:txBody>
          <a:bodyPr/>
          <a:lstStyle/>
          <a:p>
            <a:pPr eaLnBrk="1" hangingPunct="1">
              <a:buFontTx/>
              <a:buNone/>
            </a:pPr>
            <a:r>
              <a:rPr lang="en-US" sz="3600" b="1" smtClean="0">
                <a:latin typeface="Tahoma" pitchFamily="34" charset="0"/>
                <a:cs typeface="Tahoma" pitchFamily="34" charset="0"/>
              </a:rPr>
              <a:t>During Mexico’s version of Halloween, people “stick out their tongue” at death to show their lack of fear.  Picnics are held in cemeteries, stores sell cheap sugar candy shaped like skulls, rosary beads are placed on makeshift altars in roadways where loved ones perished in traffic accidents, &amp; parties &amp; midnight vigils are held to make light of evil spirits &amp; demons.  </a:t>
            </a:r>
          </a:p>
        </p:txBody>
      </p:sp>
    </p:spTree>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6600" b="1" smtClean="0">
                <a:solidFill>
                  <a:schemeClr val="tx1"/>
                </a:solidFill>
                <a:latin typeface="FlamencoD" pitchFamily="82" charset="0"/>
              </a:rPr>
              <a:t/>
            </a:r>
            <a:br>
              <a:rPr lang="en-US" sz="6600" b="1" smtClean="0">
                <a:solidFill>
                  <a:schemeClr val="tx1"/>
                </a:solidFill>
                <a:latin typeface="FlamencoD" pitchFamily="82" charset="0"/>
              </a:rPr>
            </a:br>
            <a:r>
              <a:rPr lang="en-US" sz="6600" b="1" smtClean="0">
                <a:solidFill>
                  <a:srgbClr val="0000FF"/>
                </a:solidFill>
                <a:latin typeface="FlamencoD" pitchFamily="82" charset="0"/>
              </a:rPr>
              <a:t/>
            </a:r>
            <a:br>
              <a:rPr lang="en-US" sz="6600" b="1" smtClean="0">
                <a:solidFill>
                  <a:srgbClr val="0000FF"/>
                </a:solidFill>
                <a:latin typeface="FlamencoD" pitchFamily="82" charset="0"/>
              </a:rPr>
            </a:br>
            <a:r>
              <a:rPr lang="en-US" sz="4000" b="1" smtClean="0">
                <a:solidFill>
                  <a:schemeClr val="tx1"/>
                </a:solidFill>
                <a:latin typeface="Tahoma" pitchFamily="34" charset="0"/>
                <a:cs typeface="Tahoma" pitchFamily="34" charset="0"/>
              </a:rPr>
              <a:t>LA CORRIDA: A RITUAL OF MACHISMO, HONOR …</a:t>
            </a:r>
            <a:r>
              <a:rPr lang="en-US" sz="4000" b="1" smtClean="0">
                <a:solidFill>
                  <a:schemeClr val="tx1"/>
                </a:solidFill>
                <a:latin typeface="FlamencoD" pitchFamily="82" charset="0"/>
              </a:rPr>
              <a:t/>
            </a:r>
            <a:br>
              <a:rPr lang="en-US" sz="4000" b="1" smtClean="0">
                <a:solidFill>
                  <a:schemeClr val="tx1"/>
                </a:solidFill>
                <a:latin typeface="FlamencoD" pitchFamily="82" charset="0"/>
              </a:rPr>
            </a:br>
            <a:r>
              <a:rPr lang="en-US" sz="6600" b="1" smtClean="0">
                <a:solidFill>
                  <a:schemeClr val="tx1"/>
                </a:solidFill>
                <a:latin typeface="FlamencoD" pitchFamily="82" charset="0"/>
              </a:rPr>
              <a:t/>
            </a:r>
            <a:br>
              <a:rPr lang="en-US" sz="6600" b="1" smtClean="0">
                <a:solidFill>
                  <a:schemeClr val="tx1"/>
                </a:solidFill>
                <a:latin typeface="FlamencoD" pitchFamily="82" charset="0"/>
              </a:rPr>
            </a:br>
            <a:r>
              <a:rPr lang="en-US" sz="6600" b="1" smtClean="0">
                <a:solidFill>
                  <a:schemeClr val="tx1"/>
                </a:solidFill>
                <a:latin typeface="FlamencoD" pitchFamily="82" charset="0"/>
              </a:rPr>
              <a:t/>
            </a:r>
            <a:br>
              <a:rPr lang="en-US" sz="6600" b="1" smtClean="0">
                <a:solidFill>
                  <a:schemeClr val="tx1"/>
                </a:solidFill>
                <a:latin typeface="FlamencoD" pitchFamily="82" charset="0"/>
              </a:rPr>
            </a:br>
            <a:endParaRPr lang="en-US" sz="6600" b="1" smtClean="0">
              <a:solidFill>
                <a:schemeClr val="tx1"/>
              </a:solidFill>
              <a:latin typeface="FlamencoD" pitchFamily="82" charset="0"/>
            </a:endParaRPr>
          </a:p>
        </p:txBody>
      </p:sp>
      <p:pic>
        <p:nvPicPr>
          <p:cNvPr id="54275" name="Picture 4" descr="s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876800"/>
            <a:ext cx="7315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6" descr="390096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48768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7" descr="carlos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524000"/>
            <a:ext cx="35052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1" descr="matador sword kil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38200" y="1219200"/>
            <a:ext cx="3406775" cy="3990975"/>
          </a:xfrm>
          <a:noFill/>
        </p:spPr>
      </p:pic>
      <p:pic>
        <p:nvPicPr>
          <p:cNvPr id="55299" name="Picture 15" descr="descaballo"/>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495800" y="1371600"/>
            <a:ext cx="3581400" cy="3390900"/>
          </a:xfrm>
          <a:noFill/>
        </p:spPr>
      </p:pic>
      <p:sp>
        <p:nvSpPr>
          <p:cNvPr id="55300" name="Rectangle 16"/>
          <p:cNvSpPr>
            <a:spLocks noChangeArrowheads="1"/>
          </p:cNvSpPr>
          <p:nvPr/>
        </p:nvSpPr>
        <p:spPr bwMode="auto">
          <a:xfrm>
            <a:off x="2209800" y="0"/>
            <a:ext cx="42227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&amp; DEATH</a:t>
            </a:r>
          </a:p>
        </p:txBody>
      </p:sp>
    </p:spTree>
  </p:cSld>
  <p:clrMapOvr>
    <a:masterClrMapping/>
  </p:clrMapOvr>
  <p:transition spd="med">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6322" name="WordArt 5"/>
          <p:cNvSpPr>
            <a:spLocks noChangeArrowheads="1" noChangeShapeType="1" noTextEdit="1"/>
          </p:cNvSpPr>
          <p:nvPr/>
        </p:nvSpPr>
        <p:spPr bwMode="auto">
          <a:xfrm>
            <a:off x="1752600" y="381000"/>
            <a:ext cx="5638800" cy="6019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SIMPATICO</a:t>
            </a:r>
          </a:p>
          <a:p>
            <a:pPr algn="ctr"/>
            <a:r>
              <a:rPr lang="en-US" sz="3600" kern="10">
                <a:ln w="9525">
                  <a:solidFill>
                    <a:srgbClr val="000000"/>
                  </a:solidFill>
                  <a:round/>
                  <a:headEnd/>
                  <a:tailEnd/>
                </a:ln>
                <a:solidFill>
                  <a:schemeClr val="tx2"/>
                </a:solidFill>
                <a:latin typeface="Arial Black"/>
              </a:rPr>
              <a:t>&amp;</a:t>
            </a:r>
          </a:p>
          <a:p>
            <a:pPr algn="ctr"/>
            <a:r>
              <a:rPr lang="en-US" sz="3600" kern="10">
                <a:ln w="9525">
                  <a:solidFill>
                    <a:srgbClr val="000000"/>
                  </a:solidFill>
                  <a:round/>
                  <a:headEnd/>
                  <a:tailEnd/>
                </a:ln>
                <a:solidFill>
                  <a:schemeClr val="tx2"/>
                </a:solidFill>
                <a:latin typeface="Arial Black"/>
              </a:rPr>
              <a:t>SAVOIR FAIRE</a:t>
            </a:r>
          </a:p>
        </p:txBody>
      </p:sp>
    </p:spTree>
  </p:cSld>
  <p:clrMapOvr>
    <a:masterClrMapping/>
  </p:clrMapOvr>
  <p:transition spd="med">
    <p:random/>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228600"/>
            <a:ext cx="8610600" cy="1295400"/>
          </a:xfrm>
        </p:spPr>
        <p:txBody>
          <a:bodyPr/>
          <a:lstStyle/>
          <a:p>
            <a:pPr eaLnBrk="1" hangingPunct="1"/>
            <a:r>
              <a:rPr lang="en-US" sz="4000" b="1" dirty="0" smtClean="0">
                <a:solidFill>
                  <a:schemeClr val="tx1"/>
                </a:solidFill>
                <a:latin typeface="Tahoma" pitchFamily="34" charset="0"/>
                <a:cs typeface="Tahoma" pitchFamily="34" charset="0"/>
              </a:rPr>
              <a:t>Simpatico Latino</a:t>
            </a:r>
            <a:br>
              <a:rPr lang="en-US" sz="4000" b="1" dirty="0" smtClean="0">
                <a:solidFill>
                  <a:schemeClr val="tx1"/>
                </a:solidFill>
                <a:latin typeface="Tahoma" pitchFamily="34" charset="0"/>
                <a:cs typeface="Tahoma" pitchFamily="34" charset="0"/>
              </a:rPr>
            </a:br>
            <a:r>
              <a:rPr lang="en-US" sz="4000" b="1" dirty="0" smtClean="0">
                <a:solidFill>
                  <a:schemeClr val="tx1"/>
                </a:solidFill>
                <a:latin typeface="Tahoma" pitchFamily="34" charset="0"/>
                <a:cs typeface="Tahoma" pitchFamily="34" charset="0"/>
              </a:rPr>
              <a:t>(friends instead of institutions)</a:t>
            </a:r>
          </a:p>
        </p:txBody>
      </p:sp>
      <p:pic>
        <p:nvPicPr>
          <p:cNvPr id="57347" name="Picture 3" descr="LATIN EMBRAZ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828800"/>
            <a:ext cx="76469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0" y="1219200"/>
            <a:ext cx="9144000" cy="5105400"/>
          </a:xfrm>
        </p:spPr>
        <p:txBody>
          <a:bodyPr/>
          <a:lstStyle/>
          <a:p>
            <a:pPr marL="609600" indent="-609600" eaLnBrk="1" hangingPunct="1">
              <a:buFontTx/>
              <a:buAutoNum type="arabicPeriod"/>
            </a:pPr>
            <a:r>
              <a:rPr lang="en-US" sz="3600" b="1" smtClean="0">
                <a:latin typeface="Tahoma" pitchFamily="34" charset="0"/>
              </a:rPr>
              <a:t>“</a:t>
            </a:r>
            <a:r>
              <a:rPr lang="en-US" sz="4100" b="1" smtClean="0">
                <a:latin typeface="Tahoma" pitchFamily="34" charset="0"/>
              </a:rPr>
              <a:t>To know how to do” is the Latin art of networking and building relationships.</a:t>
            </a:r>
          </a:p>
          <a:p>
            <a:pPr marL="609600" indent="-609600" eaLnBrk="1" hangingPunct="1">
              <a:buFontTx/>
              <a:buAutoNum type="arabicPeriod"/>
            </a:pPr>
            <a:r>
              <a:rPr lang="en-US" sz="4100" b="1" smtClean="0">
                <a:latin typeface="Tahoma" pitchFamily="34" charset="0"/>
              </a:rPr>
              <a:t>Exchanging favors</a:t>
            </a:r>
          </a:p>
          <a:p>
            <a:pPr marL="609600" indent="-609600" eaLnBrk="1" hangingPunct="1">
              <a:buFontTx/>
              <a:buAutoNum type="arabicPeriod"/>
            </a:pPr>
            <a:r>
              <a:rPr lang="en-US" sz="4100" b="1" smtClean="0">
                <a:latin typeface="Tahoma" pitchFamily="34" charset="0"/>
              </a:rPr>
              <a:t>Cultivating “personalismo” (a strong, colorful personality)</a:t>
            </a:r>
          </a:p>
          <a:p>
            <a:pPr marL="609600" indent="-609600" eaLnBrk="1" hangingPunct="1">
              <a:buFontTx/>
              <a:buAutoNum type="arabicPeriod"/>
            </a:pPr>
            <a:r>
              <a:rPr lang="en-US" sz="4100" b="1" smtClean="0">
                <a:latin typeface="Tahoma" pitchFamily="34" charset="0"/>
              </a:rPr>
              <a:t>“Worldliness”</a:t>
            </a:r>
          </a:p>
          <a:p>
            <a:pPr marL="609600" indent="-609600" eaLnBrk="1" hangingPunct="1">
              <a:buFont typeface="Wingdings" pitchFamily="2" charset="2"/>
              <a:buChar char="Ø"/>
            </a:pPr>
            <a:endParaRPr lang="en-US" sz="4100" b="1" smtClean="0">
              <a:latin typeface="Tahoma" pitchFamily="34" charset="0"/>
            </a:endParaRPr>
          </a:p>
        </p:txBody>
      </p:sp>
      <p:sp>
        <p:nvSpPr>
          <p:cNvPr id="58371" name="Rectangle 3"/>
          <p:cNvSpPr>
            <a:spLocks noGrp="1" noChangeArrowheads="1"/>
          </p:cNvSpPr>
          <p:nvPr>
            <p:ph type="title"/>
          </p:nvPr>
        </p:nvSpPr>
        <p:spPr>
          <a:xfrm>
            <a:off x="381000" y="0"/>
            <a:ext cx="8763000" cy="1295400"/>
          </a:xfrm>
        </p:spPr>
        <p:txBody>
          <a:bodyPr/>
          <a:lstStyle/>
          <a:p>
            <a:pPr eaLnBrk="1" hangingPunct="1"/>
            <a:r>
              <a:rPr lang="en-US" sz="3600" b="1" dirty="0" smtClean="0">
                <a:solidFill>
                  <a:schemeClr val="tx1"/>
                </a:solidFill>
                <a:latin typeface="Tahoma" pitchFamily="34" charset="0"/>
              </a:rPr>
              <a:t>SAVOIR FAIRE </a:t>
            </a:r>
            <a:br>
              <a:rPr lang="en-US" sz="3600" b="1" dirty="0" smtClean="0">
                <a:solidFill>
                  <a:schemeClr val="tx1"/>
                </a:solidFill>
                <a:latin typeface="Tahoma" pitchFamily="34" charset="0"/>
              </a:rPr>
            </a:br>
            <a:r>
              <a:rPr lang="en-US" sz="3600" b="1" dirty="0" smtClean="0">
                <a:solidFill>
                  <a:schemeClr val="tx1"/>
                </a:solidFill>
                <a:latin typeface="Tahoma" pitchFamily="34" charset="0"/>
              </a:rPr>
              <a:t>(the “street smart” Latin)</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0" y="0"/>
            <a:ext cx="9144000" cy="6858000"/>
          </a:xfrm>
        </p:spPr>
        <p:txBody>
          <a:bodyPr/>
          <a:lstStyle/>
          <a:p>
            <a:pPr>
              <a:buFontTx/>
              <a:buNone/>
            </a:pPr>
            <a:r>
              <a:rPr lang="en-US" sz="4400" b="1" smtClean="0">
                <a:latin typeface="Tahoma" pitchFamily="34" charset="0"/>
                <a:cs typeface="Tahoma" pitchFamily="34" charset="0"/>
              </a:rPr>
              <a:t>In grass-roots relationships cultures, people tend to stay loyal to those they do business with &amp; are often viewed as part of the “extended family.” When you’re an insider, you may receive better service, special deals, or even insider influence. </a:t>
            </a:r>
          </a:p>
        </p:txBody>
      </p:sp>
    </p:spTree>
  </p:cSld>
  <p:clrMapOvr>
    <a:masterClrMapping/>
  </p:clrMapOvr>
  <p:transition spd="med">
    <p:random/>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304800" y="609600"/>
            <a:ext cx="8839200" cy="4800600"/>
          </a:xfrm>
        </p:spPr>
        <p:txBody>
          <a:bodyPr/>
          <a:lstStyle/>
          <a:p>
            <a:pPr eaLnBrk="1" hangingPunct="1"/>
            <a:r>
              <a:rPr lang="en-US" sz="8800" b="1" smtClean="0">
                <a:solidFill>
                  <a:schemeClr val="tx1"/>
                </a:solidFill>
                <a:latin typeface="Tahoma" pitchFamily="34" charset="0"/>
                <a:cs typeface="Tahoma" pitchFamily="34" charset="0"/>
              </a:rPr>
              <a:t>THE POLYCHRONIC LATIN WORKPLACE</a:t>
            </a:r>
          </a:p>
        </p:txBody>
      </p:sp>
    </p:spTree>
  </p:cSld>
  <p:clrMapOvr>
    <a:masterClrMapping/>
  </p:clrMapOvr>
  <p:transition spd="med">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685800" y="1371600"/>
            <a:ext cx="7772400" cy="4724400"/>
          </a:xfrm>
        </p:spPr>
        <p:txBody>
          <a:bodyPr/>
          <a:lstStyle/>
          <a:p>
            <a:pPr algn="ctr" eaLnBrk="1" hangingPunct="1">
              <a:lnSpc>
                <a:spcPct val="90000"/>
              </a:lnSpc>
              <a:buFontTx/>
              <a:buNone/>
            </a:pPr>
            <a:r>
              <a:rPr lang="en-US" sz="5400" b="1" smtClean="0">
                <a:latin typeface="Tahoma" pitchFamily="34" charset="0"/>
              </a:rPr>
              <a:t>Anglo-Saxons design organizations to be machines.  Latins want an organization to be like a family.</a:t>
            </a:r>
          </a:p>
        </p:txBody>
      </p:sp>
      <p:sp>
        <p:nvSpPr>
          <p:cNvPr id="61443" name="AutoShape 5"/>
          <p:cNvSpPr>
            <a:spLocks noChangeArrowheads="1"/>
          </p:cNvSpPr>
          <p:nvPr/>
        </p:nvSpPr>
        <p:spPr bwMode="auto">
          <a:xfrm>
            <a:off x="8077200" y="5943600"/>
            <a:ext cx="976313" cy="485775"/>
          </a:xfrm>
          <a:prstGeom prst="notchedRightArrow">
            <a:avLst>
              <a:gd name="adj1" fmla="val 50000"/>
              <a:gd name="adj2" fmla="val 50245"/>
            </a:avLst>
          </a:prstGeom>
          <a:solidFill>
            <a:schemeClr val="hlink"/>
          </a:solidFill>
          <a:ln w="9525">
            <a:solidFill>
              <a:schemeClr val="tx1"/>
            </a:solidFill>
            <a:miter lim="800000"/>
            <a:headEnd/>
            <a:tailEnd/>
          </a:ln>
        </p:spPr>
        <p:txBody>
          <a:bodyPr wrap="none" anchor="ctr"/>
          <a:lstStyle/>
          <a:p>
            <a:endParaRPr lang="en-US"/>
          </a:p>
        </p:txBody>
      </p:sp>
      <p:pic>
        <p:nvPicPr>
          <p:cNvPr id="61444" name="Picture 10" descr="nativeamerpotteryfrt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04800"/>
            <a:ext cx="27432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457200"/>
            <a:ext cx="7772400" cy="1143000"/>
          </a:xfrm>
        </p:spPr>
        <p:txBody>
          <a:bodyPr/>
          <a:lstStyle/>
          <a:p>
            <a:pPr eaLnBrk="1" hangingPunct="1"/>
            <a:r>
              <a:rPr lang="en-US" sz="5400" b="1" smtClean="0">
                <a:solidFill>
                  <a:schemeClr val="tx1"/>
                </a:solidFill>
                <a:latin typeface="Tahoma" pitchFamily="34" charset="0"/>
                <a:cs typeface="Tahoma" pitchFamily="34" charset="0"/>
              </a:rPr>
              <a:t>The polychronic workplace</a:t>
            </a:r>
          </a:p>
        </p:txBody>
      </p:sp>
      <p:sp>
        <p:nvSpPr>
          <p:cNvPr id="62467" name="AutoShape 5"/>
          <p:cNvSpPr>
            <a:spLocks noChangeArrowheads="1"/>
          </p:cNvSpPr>
          <p:nvPr/>
        </p:nvSpPr>
        <p:spPr bwMode="auto">
          <a:xfrm>
            <a:off x="7772400" y="59436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
        <p:nvSpPr>
          <p:cNvPr id="62468" name="Rectangle 5"/>
          <p:cNvSpPr>
            <a:spLocks noChangeArrowheads="1"/>
          </p:cNvSpPr>
          <p:nvPr/>
        </p:nvSpPr>
        <p:spPr bwMode="auto">
          <a:xfrm>
            <a:off x="0" y="3200400"/>
            <a:ext cx="914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a:latin typeface="Tahoma" pitchFamily="34" charset="0"/>
              </a:rPr>
              <a:t>Recent research estimates that the GDP of  </a:t>
            </a:r>
          </a:p>
          <a:p>
            <a:pPr algn="ctr"/>
            <a:r>
              <a:rPr lang="en-US" sz="3200">
                <a:latin typeface="Tahoma" pitchFamily="34" charset="0"/>
              </a:rPr>
              <a:t>Ecuador is lowered 4.3% ($724M) annually </a:t>
            </a:r>
          </a:p>
          <a:p>
            <a:pPr algn="ctr"/>
            <a:r>
              <a:rPr lang="en-US" sz="3200">
                <a:latin typeface="Tahoma" pitchFamily="34" charset="0"/>
              </a:rPr>
              <a:t>due to the lifestyle of lateness</a:t>
            </a:r>
          </a:p>
          <a:p>
            <a:pPr algn="ctr"/>
            <a:endParaRPr lang="en-US" sz="3200">
              <a:latin typeface="Tahoma"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04800" y="304800"/>
            <a:ext cx="8839200" cy="5943600"/>
          </a:xfrm>
        </p:spPr>
        <p:txBody>
          <a:bodyPr/>
          <a:lstStyle/>
          <a:p>
            <a:pPr eaLnBrk="1" hangingPunct="1"/>
            <a:r>
              <a:rPr lang="en-US" sz="7200" b="1" smtClean="0">
                <a:solidFill>
                  <a:schemeClr val="tx1"/>
                </a:solidFill>
                <a:latin typeface="Tahoma" pitchFamily="34" charset="0"/>
              </a:rPr>
              <a:t>UNA HISTORIA DE LA DOMINACIÓN AUTORITARIA </a:t>
            </a:r>
            <a:br>
              <a:rPr lang="en-US" sz="7200" b="1" smtClean="0">
                <a:solidFill>
                  <a:schemeClr val="tx1"/>
                </a:solidFill>
                <a:latin typeface="Tahoma" pitchFamily="34" charset="0"/>
              </a:rPr>
            </a:br>
            <a:endParaRPr lang="en-US" sz="7200" b="1" smtClean="0">
              <a:solidFill>
                <a:schemeClr val="tx1"/>
              </a:solidFill>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1027"/>
          <p:cNvSpPr>
            <a:spLocks noGrp="1" noChangeArrowheads="1"/>
          </p:cNvSpPr>
          <p:nvPr>
            <p:ph type="body" idx="1"/>
          </p:nvPr>
        </p:nvSpPr>
        <p:spPr>
          <a:xfrm>
            <a:off x="152400" y="152400"/>
            <a:ext cx="8991600" cy="6553200"/>
          </a:xfrm>
        </p:spPr>
        <p:txBody>
          <a:bodyPr/>
          <a:lstStyle/>
          <a:p>
            <a:pPr marL="609600" indent="-609600" eaLnBrk="1" hangingPunct="1">
              <a:lnSpc>
                <a:spcPct val="90000"/>
              </a:lnSpc>
              <a:buFontTx/>
              <a:buAutoNum type="arabicPeriod"/>
            </a:pPr>
            <a:r>
              <a:rPr lang="en-US" sz="3600" b="1" smtClean="0">
                <a:latin typeface="Tahoma" pitchFamily="34" charset="0"/>
              </a:rPr>
              <a:t>Integration of professional &amp; personal life</a:t>
            </a:r>
          </a:p>
          <a:p>
            <a:pPr marL="609600" indent="-609600" eaLnBrk="1" hangingPunct="1">
              <a:lnSpc>
                <a:spcPct val="90000"/>
              </a:lnSpc>
              <a:buFontTx/>
              <a:buAutoNum type="arabicPeriod"/>
            </a:pPr>
            <a:r>
              <a:rPr lang="en-US" sz="3600" b="1" smtClean="0">
                <a:latin typeface="Tahoma" pitchFamily="34" charset="0"/>
              </a:rPr>
              <a:t>Lower short-term productivity</a:t>
            </a:r>
          </a:p>
          <a:p>
            <a:pPr marL="609600" indent="-609600" eaLnBrk="1" hangingPunct="1">
              <a:lnSpc>
                <a:spcPct val="90000"/>
              </a:lnSpc>
              <a:buFontTx/>
              <a:buAutoNum type="arabicPeriod"/>
            </a:pPr>
            <a:r>
              <a:rPr lang="en-US" sz="3600" b="1" smtClean="0">
                <a:latin typeface="Tahoma" pitchFamily="34" charset="0"/>
              </a:rPr>
              <a:t>Tolerance of workplace distractions, interruptions,  inefficiencies</a:t>
            </a:r>
          </a:p>
          <a:p>
            <a:pPr marL="609600" indent="-609600" eaLnBrk="1" hangingPunct="1">
              <a:lnSpc>
                <a:spcPct val="90000"/>
              </a:lnSpc>
              <a:buFontTx/>
              <a:buAutoNum type="arabicPeriod"/>
            </a:pPr>
            <a:r>
              <a:rPr lang="en-US" sz="3600" b="1" smtClean="0">
                <a:latin typeface="Tahoma" pitchFamily="34" charset="0"/>
              </a:rPr>
              <a:t>Communal sharing of property</a:t>
            </a:r>
          </a:p>
          <a:p>
            <a:pPr marL="609600" indent="-609600" eaLnBrk="1" hangingPunct="1">
              <a:lnSpc>
                <a:spcPct val="90000"/>
              </a:lnSpc>
              <a:buFontTx/>
              <a:buAutoNum type="arabicPeriod"/>
            </a:pPr>
            <a:r>
              <a:rPr lang="en-US" sz="3600" b="1" smtClean="0">
                <a:latin typeface="Tahoma" pitchFamily="34" charset="0"/>
              </a:rPr>
              <a:t>Less workaholism &amp; worker isolation (&amp; hence less organizational politics)</a:t>
            </a:r>
          </a:p>
          <a:p>
            <a:pPr marL="609600" indent="-609600" eaLnBrk="1" hangingPunct="1">
              <a:lnSpc>
                <a:spcPct val="90000"/>
              </a:lnSpc>
              <a:buFontTx/>
              <a:buAutoNum type="arabicPeriod"/>
            </a:pPr>
            <a:r>
              <a:rPr lang="en-US" sz="3600" b="1" smtClean="0">
                <a:latin typeface="Tahoma" pitchFamily="34" charset="0"/>
              </a:rPr>
              <a:t>Office celebrations</a:t>
            </a:r>
          </a:p>
          <a:p>
            <a:pPr marL="609600" indent="-609600" eaLnBrk="1" hangingPunct="1">
              <a:lnSpc>
                <a:spcPct val="90000"/>
              </a:lnSpc>
            </a:pPr>
            <a:endParaRPr lang="en-US" sz="3600" b="1" smtClean="0">
              <a:latin typeface="Tahoma" pitchFamily="34"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9"/>
          <p:cNvSpPr>
            <a:spLocks noGrp="1" noChangeArrowheads="1"/>
          </p:cNvSpPr>
          <p:nvPr>
            <p:ph type="title"/>
          </p:nvPr>
        </p:nvSpPr>
        <p:spPr>
          <a:xfrm>
            <a:off x="0" y="0"/>
            <a:ext cx="8839200" cy="6400800"/>
          </a:xfrm>
        </p:spPr>
        <p:txBody>
          <a:bodyPr/>
          <a:lstStyle/>
          <a:p>
            <a:pPr algn="l" eaLnBrk="1" hangingPunct="1"/>
            <a:r>
              <a:rPr lang="en-US" sz="3700" b="1" dirty="0" smtClean="0">
                <a:solidFill>
                  <a:schemeClr val="tx1"/>
                </a:solidFill>
                <a:latin typeface="Tahoma" pitchFamily="34" charset="0"/>
              </a:rPr>
              <a:t>When Mexicans say “</a:t>
            </a:r>
            <a:r>
              <a:rPr lang="es-ES" sz="3700" b="1" dirty="0" smtClean="0">
                <a:solidFill>
                  <a:schemeClr val="tx1"/>
                </a:solidFill>
                <a:latin typeface="Tahoma" pitchFamily="34" charset="0"/>
              </a:rPr>
              <a:t>mañana, </a:t>
            </a:r>
            <a:r>
              <a:rPr lang="en-US" sz="3700" b="1" dirty="0" smtClean="0">
                <a:solidFill>
                  <a:schemeClr val="tx1"/>
                </a:solidFill>
                <a:latin typeface="Tahoma" pitchFamily="34" charset="0"/>
              </a:rPr>
              <a:t>” they don’t necessarily mean they will do it tomorrow, but rather when “life isn’t happening”—when no friends or relatives are around; when the weather isn’t nice; when the fiesta is over, etc.  Much of the time, life is dull, menial, or unpleasant, so don’t put off enjoying life when the opportunity is present. “Smell the roses while they bloom.”</a:t>
            </a:r>
          </a:p>
        </p:txBody>
      </p:sp>
    </p:spTree>
  </p:cSld>
  <p:clrMapOvr>
    <a:masterClrMapping/>
  </p:clrMapOvr>
  <p:transition spd="med">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5538" name="WordArt 5"/>
          <p:cNvSpPr>
            <a:spLocks noChangeArrowheads="1" noChangeShapeType="1" noTextEdit="1"/>
          </p:cNvSpPr>
          <p:nvPr/>
        </p:nvSpPr>
        <p:spPr bwMode="auto">
          <a:xfrm>
            <a:off x="2667000" y="457200"/>
            <a:ext cx="3581400" cy="5486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EL</a:t>
            </a:r>
          </a:p>
          <a:p>
            <a:pPr algn="ctr"/>
            <a:r>
              <a:rPr lang="en-US" sz="3600" kern="10">
                <a:ln w="9525">
                  <a:solidFill>
                    <a:srgbClr val="000000"/>
                  </a:solidFill>
                  <a:round/>
                  <a:headEnd/>
                  <a:tailEnd/>
                </a:ln>
                <a:solidFill>
                  <a:schemeClr val="tx2"/>
                </a:solidFill>
                <a:latin typeface="Arial Black"/>
              </a:rPr>
              <a:t>JEFE</a:t>
            </a:r>
          </a:p>
        </p:txBody>
      </p:sp>
    </p:spTree>
  </p:cSld>
  <p:clrMapOvr>
    <a:masterClrMapping/>
  </p:clrMapOvr>
  <p:transition spd="med">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3"/>
          <p:cNvSpPr>
            <a:spLocks noGrp="1" noChangeArrowheads="1"/>
          </p:cNvSpPr>
          <p:nvPr>
            <p:ph type="body" sz="half" idx="1"/>
          </p:nvPr>
        </p:nvSpPr>
        <p:spPr>
          <a:xfrm>
            <a:off x="0" y="1981200"/>
            <a:ext cx="9144000" cy="4648200"/>
          </a:xfrm>
        </p:spPr>
        <p:txBody>
          <a:bodyPr/>
          <a:lstStyle/>
          <a:p>
            <a:pPr algn="ctr" eaLnBrk="1" hangingPunct="1">
              <a:buFontTx/>
              <a:buNone/>
            </a:pPr>
            <a:r>
              <a:rPr lang="en-US" sz="4000" b="1" smtClean="0">
                <a:latin typeface="Tahoma" pitchFamily="34" charset="0"/>
              </a:rPr>
              <a:t>Latin organizations are glued together by personalismo</a:t>
            </a:r>
            <a:r>
              <a:rPr lang="en-US" sz="4000" b="1" smtClean="0">
                <a:solidFill>
                  <a:srgbClr val="FFFF99"/>
                </a:solidFill>
                <a:latin typeface="Tahoma" pitchFamily="34" charset="0"/>
              </a:rPr>
              <a:t> </a:t>
            </a:r>
            <a:r>
              <a:rPr lang="en-US" sz="4000" b="1" smtClean="0">
                <a:latin typeface="Tahoma" pitchFamily="34" charset="0"/>
              </a:rPr>
              <a:t>(personalized  authority) more than by performance or professionalism. Workers are more committed to their boss than to the organization.</a:t>
            </a:r>
          </a:p>
        </p:txBody>
      </p:sp>
      <p:pic>
        <p:nvPicPr>
          <p:cNvPr id="66563" name="Picture 12" descr="secret ey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971800" y="533400"/>
            <a:ext cx="3305175" cy="1447800"/>
          </a:xfrm>
          <a:noFill/>
        </p:spPr>
      </p:pic>
    </p:spTree>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762000" y="0"/>
            <a:ext cx="7696200" cy="1981200"/>
          </a:xfrm>
        </p:spPr>
        <p:txBody>
          <a:bodyPr/>
          <a:lstStyle/>
          <a:p>
            <a:pPr eaLnBrk="1" hangingPunct="1"/>
            <a:r>
              <a:rPr lang="en-US" b="1" smtClean="0">
                <a:solidFill>
                  <a:schemeClr val="tx1"/>
                </a:solidFill>
                <a:latin typeface="Tahoma" pitchFamily="34" charset="0"/>
                <a:cs typeface="Tahoma" pitchFamily="34" charset="0"/>
              </a:rPr>
              <a:t>Paternalistic El Jefe </a:t>
            </a:r>
            <a:br>
              <a:rPr lang="en-US" b="1" smtClean="0">
                <a:solidFill>
                  <a:schemeClr val="tx1"/>
                </a:solidFill>
                <a:latin typeface="Tahoma" pitchFamily="34" charset="0"/>
                <a:cs typeface="Tahoma" pitchFamily="34" charset="0"/>
              </a:rPr>
            </a:br>
            <a:r>
              <a:rPr lang="en-US" b="1" smtClean="0">
                <a:solidFill>
                  <a:schemeClr val="tx1"/>
                </a:solidFill>
                <a:latin typeface="Tahoma" pitchFamily="34" charset="0"/>
                <a:cs typeface="Tahoma" pitchFamily="34" charset="0"/>
              </a:rPr>
              <a:t>(father figure)</a:t>
            </a:r>
            <a:br>
              <a:rPr lang="en-US" b="1" smtClean="0">
                <a:solidFill>
                  <a:schemeClr val="tx1"/>
                </a:solidFill>
                <a:latin typeface="Tahoma" pitchFamily="34" charset="0"/>
                <a:cs typeface="Tahoma" pitchFamily="34" charset="0"/>
              </a:rPr>
            </a:br>
            <a:endParaRPr lang="en-US" b="1" smtClean="0">
              <a:solidFill>
                <a:schemeClr val="tx1"/>
              </a:solidFill>
              <a:latin typeface="Tahoma" pitchFamily="34" charset="0"/>
              <a:cs typeface="Tahoma" pitchFamily="34" charset="0"/>
            </a:endParaRPr>
          </a:p>
        </p:txBody>
      </p:sp>
      <p:pic>
        <p:nvPicPr>
          <p:cNvPr id="67587" name="Picture 3" descr="tough Latin ex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47800"/>
            <a:ext cx="3678238"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3900" b="1" smtClean="0">
                <a:latin typeface="Tahoma" pitchFamily="34" charset="0"/>
              </a:rPr>
              <a:t>El Jefe is expected to be fully in charge: make decisions autocratically, solve problems, give out all assignments, etc. Mexican workers want to be told what to do.</a:t>
            </a:r>
            <a:r>
              <a:rPr lang="en-US" sz="3900" b="1" smtClean="0">
                <a:solidFill>
                  <a:schemeClr val="bg1"/>
                </a:solidFill>
                <a:latin typeface="Tahoma" pitchFamily="34" charset="0"/>
              </a:rPr>
              <a:t>.”</a:t>
            </a:r>
          </a:p>
          <a:p>
            <a:pPr marL="609600" indent="-609600" eaLnBrk="1" hangingPunct="1">
              <a:buFontTx/>
              <a:buAutoNum type="arabicPeriod"/>
            </a:pPr>
            <a:r>
              <a:rPr lang="en-US" sz="3900" b="1" smtClean="0">
                <a:latin typeface="Tahoma" pitchFamily="34" charset="0"/>
              </a:rPr>
              <a:t>Subordinates seldom take initiative for fear of “showing up” the boss or making mistakes that would disappoint the boss (father figure).                                </a:t>
            </a:r>
          </a:p>
          <a:p>
            <a:pPr marL="609600" indent="-609600" eaLnBrk="1" hangingPunct="1"/>
            <a:endParaRPr lang="en-US" smtClean="0"/>
          </a:p>
        </p:txBody>
      </p:sp>
    </p:spTree>
  </p:cSld>
  <p:clrMapOvr>
    <a:masterClrMapping/>
  </p:clrMapOvr>
  <p:transition spd="med">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0" y="0"/>
            <a:ext cx="9144000" cy="762000"/>
          </a:xfrm>
        </p:spPr>
        <p:txBody>
          <a:bodyPr/>
          <a:lstStyle/>
          <a:p>
            <a:pPr eaLnBrk="1" hangingPunct="1"/>
            <a:r>
              <a:rPr lang="en-US" sz="3200" b="1" smtClean="0">
                <a:latin typeface="Tahoma" pitchFamily="34" charset="0"/>
              </a:rPr>
              <a:t>MEXICAN AUTOCRATIC MANAGEMENT</a:t>
            </a:r>
          </a:p>
        </p:txBody>
      </p:sp>
      <p:sp>
        <p:nvSpPr>
          <p:cNvPr id="69635" name="Rectangle 3"/>
          <p:cNvSpPr>
            <a:spLocks noGrp="1" noChangeArrowheads="1"/>
          </p:cNvSpPr>
          <p:nvPr>
            <p:ph type="subTitle" idx="1"/>
          </p:nvPr>
        </p:nvSpPr>
        <p:spPr>
          <a:xfrm>
            <a:off x="0" y="685800"/>
            <a:ext cx="9144000" cy="6172200"/>
          </a:xfrm>
        </p:spPr>
        <p:txBody>
          <a:bodyPr/>
          <a:lstStyle/>
          <a:p>
            <a:pPr algn="l" eaLnBrk="1" hangingPunct="1"/>
            <a:r>
              <a:rPr lang="en-US" sz="2900" b="1" dirty="0" smtClean="0">
                <a:latin typeface="Tahoma" pitchFamily="34" charset="0"/>
              </a:rPr>
              <a:t>In Mexican culture there is no tradition of delegating authority from boss to subordinate, because the boss is an autocratic father figure.  Subordinates don’t feel it is their place to act like the boss, so they prefer to be told what to do by the boss.  Subordinates are expected to accept unconditionally what their boss says, even through they might sometimes disagree.  “The Mexican does as he is told.”  Mexican workers are thus unaccustomed to solving problems, which are left to the boss.  The subordinates responsibility is limited to carrying out instructions, but not for achieving final results.</a:t>
            </a:r>
          </a:p>
        </p:txBody>
      </p:sp>
    </p:spTree>
  </p:cSld>
  <p:clrMapOvr>
    <a:masterClrMapping/>
  </p:clrMapOvr>
  <p:transition spd="med">
    <p:random/>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0"/>
            <a:ext cx="8077200" cy="1676400"/>
          </a:xfrm>
        </p:spPr>
        <p:txBody>
          <a:bodyPr/>
          <a:lstStyle/>
          <a:p>
            <a:pPr eaLnBrk="1" hangingPunct="1"/>
            <a:r>
              <a:rPr lang="en-US" b="1" smtClean="0">
                <a:solidFill>
                  <a:schemeClr val="tx1"/>
                </a:solidFill>
                <a:latin typeface="Tahoma" pitchFamily="34" charset="0"/>
                <a:cs typeface="Tahoma" pitchFamily="34" charset="0"/>
              </a:rPr>
              <a:t>Buena Gente </a:t>
            </a:r>
            <a:br>
              <a:rPr lang="en-US" b="1" smtClean="0">
                <a:solidFill>
                  <a:schemeClr val="tx1"/>
                </a:solidFill>
                <a:latin typeface="Tahoma" pitchFamily="34" charset="0"/>
                <a:cs typeface="Tahoma" pitchFamily="34" charset="0"/>
              </a:rPr>
            </a:br>
            <a:r>
              <a:rPr lang="en-US" b="1" smtClean="0">
                <a:solidFill>
                  <a:schemeClr val="tx1"/>
                </a:solidFill>
                <a:latin typeface="Tahoma" pitchFamily="34" charset="0"/>
                <a:cs typeface="Tahoma" pitchFamily="34" charset="0"/>
              </a:rPr>
              <a:t>(“Good person” boss)</a:t>
            </a:r>
          </a:p>
        </p:txBody>
      </p:sp>
      <p:pic>
        <p:nvPicPr>
          <p:cNvPr id="55299" name="Picture 3" descr="smile mx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76400"/>
            <a:ext cx="43100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path" presetSubtype="0" accel="50000" decel="50000" fill="hold" nodeType="clickEffect">
                                  <p:stCondLst>
                                    <p:cond delay="0"/>
                                  </p:stCondLst>
                                  <p:childTnLst>
                                    <p:animMotion origin="layout" path="M 0.0 0.0  L 0.067 -0.05333  C 0.081 -0.06533  0.102 -0.072  0.124 -0.072  C 0.149 -0.072  0.169 -0.06533  0.183 -0.05333  L 0.25 0.0  E" pathEditMode="relative" ptsTypes="">
                                      <p:cBhvr>
                                        <p:cTn id="6" dur="2000" fill="hold"/>
                                        <p:tgtEl>
                                          <p:spTgt spid="5529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0" y="0"/>
            <a:ext cx="9144000" cy="6629400"/>
          </a:xfrm>
        </p:spPr>
        <p:txBody>
          <a:bodyPr/>
          <a:lstStyle/>
          <a:p>
            <a:pPr marL="609600" indent="-609600" eaLnBrk="1" hangingPunct="1">
              <a:buFontTx/>
              <a:buAutoNum type="arabicPeriod"/>
            </a:pPr>
            <a:r>
              <a:rPr lang="en-US" sz="3800" b="1" smtClean="0">
                <a:latin typeface="Tahoma" pitchFamily="34" charset="0"/>
              </a:rPr>
              <a:t>Anglo-Saxon managers feel it is unprofessional to cater employees in a personalized manner.</a:t>
            </a:r>
          </a:p>
          <a:p>
            <a:pPr marL="609600" indent="-609600" eaLnBrk="1" hangingPunct="1">
              <a:buFontTx/>
              <a:buAutoNum type="arabicPeriod"/>
            </a:pPr>
            <a:r>
              <a:rPr lang="en-US" sz="3800" b="1" smtClean="0">
                <a:latin typeface="Tahoma" pitchFamily="34" charset="0"/>
              </a:rPr>
              <a:t>Latins expect to be treated as unique members of the work family by a boss who is buena gente. </a:t>
            </a:r>
          </a:p>
          <a:p>
            <a:pPr marL="609600" indent="-609600" eaLnBrk="1" hangingPunct="1">
              <a:buFontTx/>
              <a:buAutoNum type="arabicPeriod"/>
            </a:pPr>
            <a:r>
              <a:rPr lang="en-US" sz="3800" b="1" smtClean="0">
                <a:latin typeface="Tahoma" pitchFamily="34" charset="0"/>
              </a:rPr>
              <a:t>Latins won’t bond with impersonal mala gente (“bad” persons). They will be obedient but not committed.</a:t>
            </a:r>
          </a:p>
        </p:txBody>
      </p:sp>
    </p:spTree>
  </p:cSld>
  <p:clrMapOvr>
    <a:masterClrMapping/>
  </p:clrMapOvr>
  <p:transition>
    <p:comb/>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28600" y="0"/>
            <a:ext cx="8915400" cy="2133600"/>
          </a:xfrm>
        </p:spPr>
        <p:txBody>
          <a:bodyPr/>
          <a:lstStyle/>
          <a:p>
            <a:pPr eaLnBrk="1" hangingPunct="1"/>
            <a:r>
              <a:rPr lang="en-US" sz="3200" b="1" smtClean="0">
                <a:solidFill>
                  <a:schemeClr val="tx1"/>
                </a:solidFill>
                <a:latin typeface="Tahoma" pitchFamily="34" charset="0"/>
              </a:rPr>
              <a:t>Anglo unemotional scientific management</a:t>
            </a:r>
            <a:r>
              <a:rPr lang="en-US" sz="3200" b="1" smtClean="0">
                <a:solidFill>
                  <a:schemeClr val="bg1"/>
                </a:solidFill>
                <a:latin typeface="Tahoma" pitchFamily="34" charset="0"/>
              </a:rPr>
              <a:t>  </a:t>
            </a:r>
            <a:r>
              <a:rPr lang="en-US" sz="3200" b="1" smtClean="0">
                <a:solidFill>
                  <a:schemeClr val="tx1"/>
                </a:solidFill>
                <a:latin typeface="Tahoma" pitchFamily="34" charset="0"/>
              </a:rPr>
              <a:t>alienates Latin workers</a:t>
            </a:r>
            <a:r>
              <a:rPr lang="en-US" sz="3200" b="1" smtClean="0">
                <a:solidFill>
                  <a:schemeClr val="bg1"/>
                </a:solidFill>
                <a:latin typeface="Tahoma" pitchFamily="34" charset="0"/>
              </a:rPr>
              <a:t> </a:t>
            </a:r>
            <a:r>
              <a:rPr lang="en-US" sz="3200" b="1" smtClean="0">
                <a:solidFill>
                  <a:schemeClr val="tx1"/>
                </a:solidFill>
                <a:latin typeface="Tahoma" pitchFamily="34" charset="0"/>
              </a:rPr>
              <a:t>because personal circumstances are not taken into consideration</a:t>
            </a:r>
          </a:p>
        </p:txBody>
      </p:sp>
      <p:pic>
        <p:nvPicPr>
          <p:cNvPr id="72707" name="Picture 6" descr="as beard exec"/>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2286000"/>
            <a:ext cx="3578225" cy="4114800"/>
          </a:xfrm>
          <a:solidFill>
            <a:srgbClr val="FFFF00"/>
          </a:solidFill>
        </p:spPr>
      </p:pic>
      <p:pic>
        <p:nvPicPr>
          <p:cNvPr id="72708" name="Picture 7" descr="mx wokers in pl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971800"/>
            <a:ext cx="48768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228600"/>
            <a:ext cx="8915400" cy="1524000"/>
          </a:xfrm>
        </p:spPr>
        <p:txBody>
          <a:bodyPr/>
          <a:lstStyle/>
          <a:p>
            <a:pPr eaLnBrk="1" hangingPunct="1"/>
            <a:r>
              <a:rPr lang="en-US" sz="6000" b="1" smtClean="0">
                <a:solidFill>
                  <a:schemeClr val="tx1"/>
                </a:solidFill>
                <a:latin typeface="Tahoma" pitchFamily="34" charset="0"/>
              </a:rPr>
              <a:t>Una historia revolucionaria</a:t>
            </a:r>
          </a:p>
        </p:txBody>
      </p:sp>
      <p:pic>
        <p:nvPicPr>
          <p:cNvPr id="9219" name="Picture 6" descr="MX revs"/>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2057400"/>
            <a:ext cx="4038600" cy="2943225"/>
          </a:xfrm>
          <a:noFill/>
        </p:spPr>
      </p:pic>
      <p:pic>
        <p:nvPicPr>
          <p:cNvPr id="9220" name="Picture 7" descr="MX revolutionaires"/>
          <p:cNvPicPr>
            <a:picLocks noGrp="1" noChangeAspect="1" noChangeArrowheads="1"/>
          </p:cNvPicPr>
          <p:nvPr>
            <p:ph type="body" sz="half" idx="2"/>
          </p:nvPr>
        </p:nvPicPr>
        <p:blipFill>
          <a:blip r:embed="rId4">
            <a:extLst>
              <a:ext uri="{28A0092B-C50C-407E-A947-70E740481C1C}">
                <a14:useLocalDpi xmlns:a14="http://schemas.microsoft.com/office/drawing/2010/main" val="0"/>
              </a:ext>
            </a:extLst>
          </a:blip>
          <a:srcRect/>
          <a:stretch>
            <a:fillRect/>
          </a:stretch>
        </p:blipFill>
        <p:spPr>
          <a:xfrm>
            <a:off x="4495800" y="2133600"/>
            <a:ext cx="4267200" cy="2982913"/>
          </a:xfrm>
          <a:noFill/>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11"/>
          <p:cNvSpPr>
            <a:spLocks noGrp="1" noChangeArrowheads="1"/>
          </p:cNvSpPr>
          <p:nvPr>
            <p:ph type="title"/>
          </p:nvPr>
        </p:nvSpPr>
        <p:spPr>
          <a:xfrm>
            <a:off x="0" y="0"/>
            <a:ext cx="9144000" cy="6858000"/>
          </a:xfrm>
        </p:spPr>
        <p:txBody>
          <a:bodyPr/>
          <a:lstStyle/>
          <a:p>
            <a:pPr eaLnBrk="1" hangingPunct="1"/>
            <a:r>
              <a:rPr lang="en-US" sz="4000" b="1" dirty="0" smtClean="0">
                <a:solidFill>
                  <a:schemeClr val="tx1"/>
                </a:solidFill>
                <a:latin typeface="Tahoma" pitchFamily="34" charset="0"/>
              </a:rPr>
              <a:t>Latin workers take professional matters personally, especially workplace problems.</a:t>
            </a:r>
            <a:br>
              <a:rPr lang="en-US" sz="4000" b="1" dirty="0" smtClean="0">
                <a:solidFill>
                  <a:schemeClr val="tx1"/>
                </a:solidFill>
                <a:latin typeface="Tahoma" pitchFamily="34" charset="0"/>
              </a:rPr>
            </a:br>
            <a:r>
              <a:rPr lang="en-US" sz="4000" b="1" smtClean="0">
                <a:solidFill>
                  <a:schemeClr val="tx1"/>
                </a:solidFill>
                <a:latin typeface="Tahoma" pitchFamily="34" charset="0"/>
              </a:rPr>
              <a:t>They don’t like the impersonal scientific approach to problem-solving, because it pays no attention to uncontrollable circumstances &amp; employee dignity.</a:t>
            </a:r>
          </a:p>
        </p:txBody>
      </p:sp>
    </p:spTree>
  </p:cSld>
  <p:clrMapOvr>
    <a:masterClrMapping/>
  </p:clrMapOvr>
  <p:transition>
    <p:pull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0"/>
            <a:ext cx="9144000" cy="762000"/>
          </a:xfrm>
        </p:spPr>
        <p:txBody>
          <a:bodyPr/>
          <a:lstStyle/>
          <a:p>
            <a:pPr eaLnBrk="1" hangingPunct="1"/>
            <a:r>
              <a:rPr lang="en-US" sz="3200" b="1" smtClean="0">
                <a:latin typeface="Tahoma" pitchFamily="34" charset="0"/>
              </a:rPr>
              <a:t>ANGLO IMPERSONAL MANAGEMENT</a:t>
            </a:r>
          </a:p>
        </p:txBody>
      </p:sp>
      <p:sp>
        <p:nvSpPr>
          <p:cNvPr id="74755" name="Rectangle 3"/>
          <p:cNvSpPr>
            <a:spLocks noGrp="1" noChangeArrowheads="1"/>
          </p:cNvSpPr>
          <p:nvPr>
            <p:ph type="subTitle" idx="1"/>
          </p:nvPr>
        </p:nvSpPr>
        <p:spPr>
          <a:xfrm>
            <a:off x="0" y="685800"/>
            <a:ext cx="9144000" cy="6172200"/>
          </a:xfrm>
        </p:spPr>
        <p:txBody>
          <a:bodyPr/>
          <a:lstStyle/>
          <a:p>
            <a:pPr algn="l" eaLnBrk="1" hangingPunct="1"/>
            <a:r>
              <a:rPr lang="en-US" sz="3300" b="1" dirty="0" err="1" smtClean="0">
                <a:latin typeface="Tahoma" pitchFamily="34" charset="0"/>
              </a:rPr>
              <a:t>Latins</a:t>
            </a:r>
            <a:r>
              <a:rPr lang="en-US" sz="3300" b="1" dirty="0" smtClean="0">
                <a:latin typeface="Tahoma" pitchFamily="34" charset="0"/>
              </a:rPr>
              <a:t> don’t like impersonal ways of doing business and resent valuing employees solely for their productivity.  </a:t>
            </a:r>
            <a:r>
              <a:rPr lang="en-US" sz="3300" b="1" dirty="0" err="1" smtClean="0">
                <a:latin typeface="Tahoma" pitchFamily="34" charset="0"/>
              </a:rPr>
              <a:t>Latins</a:t>
            </a:r>
            <a:r>
              <a:rPr lang="en-US" sz="3300" b="1" dirty="0" smtClean="0">
                <a:latin typeface="Tahoma" pitchFamily="34" charset="0"/>
              </a:rPr>
              <a:t> respond well to nurturing behavior and are uncomfortable with competitive power plays and aggressiveness in the workplace or between companies.  Anglo-Saxon managers typically believe that all employees should be treated in the same uniform manner; otherwise the manager can be accused of discrimination.  </a:t>
            </a:r>
          </a:p>
        </p:txBody>
      </p:sp>
      <p:sp>
        <p:nvSpPr>
          <p:cNvPr id="74756" name="AutoShape 4"/>
          <p:cNvSpPr>
            <a:spLocks noChangeArrowheads="1"/>
          </p:cNvSpPr>
          <p:nvPr/>
        </p:nvSpPr>
        <p:spPr bwMode="auto">
          <a:xfrm>
            <a:off x="7696200" y="5943600"/>
            <a:ext cx="976313" cy="485775"/>
          </a:xfrm>
          <a:prstGeom prst="rightArrow">
            <a:avLst>
              <a:gd name="adj1" fmla="val 50000"/>
              <a:gd name="adj2" fmla="val 50245"/>
            </a:avLst>
          </a:prstGeom>
          <a:solidFill>
            <a:srgbClr val="000000"/>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subTitle" idx="1"/>
          </p:nvPr>
        </p:nvSpPr>
        <p:spPr>
          <a:xfrm>
            <a:off x="0" y="0"/>
            <a:ext cx="9144000" cy="6858000"/>
          </a:xfrm>
        </p:spPr>
        <p:txBody>
          <a:bodyPr/>
          <a:lstStyle/>
          <a:p>
            <a:pPr algn="l" eaLnBrk="1" hangingPunct="1"/>
            <a:r>
              <a:rPr lang="en-US" sz="3800" b="1" smtClean="0">
                <a:latin typeface="Tahoma" pitchFamily="34" charset="0"/>
              </a:rPr>
              <a:t>This management style is poorly suited to Latin culture, where employees want to be treated in an individualized manner consistent with their unique personal needs.  Anglo managers are culturally conditioned to look for and isolate workplace problems rather than successes, which Latin employees are apt to view as critical and judgmental. </a:t>
            </a:r>
          </a:p>
          <a:p>
            <a:pPr algn="l" eaLnBrk="1" hangingPunct="1"/>
            <a:endParaRPr lang="en-US" sz="3800" b="1" smtClean="0">
              <a:latin typeface="Tahoma" pitchFamily="34" charset="0"/>
            </a:endParaRPr>
          </a:p>
        </p:txBody>
      </p:sp>
    </p:spTree>
  </p:cSld>
  <p:clrMapOvr>
    <a:masterClrMapping/>
  </p:clrMapOvr>
  <p:transition spd="med">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0" y="0"/>
            <a:ext cx="9144000" cy="762000"/>
          </a:xfrm>
        </p:spPr>
        <p:txBody>
          <a:bodyPr/>
          <a:lstStyle/>
          <a:p>
            <a:pPr eaLnBrk="1" hangingPunct="1"/>
            <a:r>
              <a:rPr lang="en-US" sz="3200" b="1" smtClean="0">
                <a:latin typeface="Tahoma" pitchFamily="34" charset="0"/>
              </a:rPr>
              <a:t>LATIN CAREER BARRIERS</a:t>
            </a:r>
          </a:p>
        </p:txBody>
      </p:sp>
      <p:sp>
        <p:nvSpPr>
          <p:cNvPr id="76803" name="Rectangle 3"/>
          <p:cNvSpPr>
            <a:spLocks noGrp="1" noChangeArrowheads="1"/>
          </p:cNvSpPr>
          <p:nvPr>
            <p:ph type="subTitle" idx="1"/>
          </p:nvPr>
        </p:nvSpPr>
        <p:spPr>
          <a:xfrm>
            <a:off x="0" y="609600"/>
            <a:ext cx="9144000" cy="6248400"/>
          </a:xfrm>
        </p:spPr>
        <p:txBody>
          <a:bodyPr/>
          <a:lstStyle/>
          <a:p>
            <a:pPr algn="l" eaLnBrk="1" hangingPunct="1">
              <a:lnSpc>
                <a:spcPct val="90000"/>
              </a:lnSpc>
            </a:pPr>
            <a:r>
              <a:rPr lang="en-US" b="1" smtClean="0">
                <a:latin typeface="Tahoma" pitchFamily="34" charset="0"/>
              </a:rPr>
              <a:t>Most Latins don’t want a higher material standard of living if it means pursuing a traditional career in which organizational demands (8:00 to 5:00 work, career related geographical mobility, isolation from the family during the day, etc.) break up the extended family. The extended family is not compatible with modern industrial society, because female members of the extended family must be at home during the day.  The stay-at-home Latin female is revered, in contrast to the housewives’ low status in career-oriented Anglo cultures. </a:t>
            </a:r>
          </a:p>
        </p:txBody>
      </p:sp>
    </p:spTree>
  </p:cSld>
  <p:clrMapOvr>
    <a:masterClrMapping/>
  </p:clrMapOvr>
  <p:transition spd="med">
    <p:random/>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7826" name="Content Placeholder 2"/>
          <p:cNvSpPr>
            <a:spLocks noGrp="1"/>
          </p:cNvSpPr>
          <p:nvPr>
            <p:ph idx="1"/>
          </p:nvPr>
        </p:nvSpPr>
        <p:spPr>
          <a:xfrm>
            <a:off x="0" y="0"/>
            <a:ext cx="9144000" cy="6858000"/>
          </a:xfrm>
        </p:spPr>
        <p:txBody>
          <a:bodyPr/>
          <a:lstStyle/>
          <a:p>
            <a:pPr algn="ctr">
              <a:buFontTx/>
              <a:buNone/>
            </a:pPr>
            <a:endParaRPr lang="en-US" sz="8000" b="1" dirty="0" smtClean="0">
              <a:latin typeface="Tahoma" pitchFamily="34" charset="0"/>
              <a:cs typeface="Tahoma" pitchFamily="34" charset="0"/>
            </a:endParaRPr>
          </a:p>
          <a:p>
            <a:pPr algn="ctr">
              <a:buFontTx/>
              <a:buNone/>
            </a:pPr>
            <a:r>
              <a:rPr lang="en-US" sz="8800" b="1" smtClean="0">
                <a:latin typeface="Tahoma" pitchFamily="34" charset="0"/>
                <a:cs typeface="Tahoma" pitchFamily="34" charset="0"/>
              </a:rPr>
              <a:t>IMMIGRATION</a:t>
            </a:r>
          </a:p>
        </p:txBody>
      </p:sp>
    </p:spTree>
  </p:cSld>
  <p:clrMapOvr>
    <a:masterClrMapping/>
  </p:clrMapOvr>
  <p:transition spd="med">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ubtitle 6"/>
          <p:cNvSpPr>
            <a:spLocks noGrp="1"/>
          </p:cNvSpPr>
          <p:nvPr>
            <p:ph type="subTitle" idx="1"/>
          </p:nvPr>
        </p:nvSpPr>
        <p:spPr>
          <a:xfrm>
            <a:off x="0" y="0"/>
            <a:ext cx="9144000" cy="6858000"/>
          </a:xfrm>
        </p:spPr>
        <p:txBody>
          <a:bodyPr/>
          <a:lstStyle/>
          <a:p>
            <a:pPr algn="l"/>
            <a:r>
              <a:rPr lang="en-US" sz="2800" b="1" u="sng" smtClean="0">
                <a:latin typeface="Tahoma" pitchFamily="34" charset="0"/>
                <a:cs typeface="Tahoma" pitchFamily="34" charset="0"/>
              </a:rPr>
              <a:t>LETTER TO THE EDITOR</a:t>
            </a:r>
          </a:p>
          <a:p>
            <a:pPr algn="l"/>
            <a:r>
              <a:rPr lang="en-US" sz="2700" b="1" smtClean="0">
                <a:latin typeface="Tahoma" pitchFamily="34" charset="0"/>
                <a:cs typeface="Tahoma" pitchFamily="34" charset="0"/>
              </a:rPr>
              <a:t>Our southern border is as imaginary as the equator. Our politicians cannot see it any more than those who are crossing it illegally.  Politicians wring their hands on this issue as though they are being asked to police the equator. If they cannot do the job then they should turn it over to the private sector. There are companies in America that would do an excellent job of taking care of our immigration problem on the southern border.  Policymakers tell us that fences will not work. Yet the White House still has a fence around it. An estimated 12 million illegals are in our country. How is it that we can send men to the moon but we can’t send these illegals home?  </a:t>
            </a:r>
          </a:p>
          <a:p>
            <a:endParaRPr lang="en-US" smtClean="0"/>
          </a:p>
        </p:txBody>
      </p:sp>
    </p:spTree>
  </p:cSld>
  <p:clrMapOvr>
    <a:masterClrMapping/>
  </p:clrMapOvr>
  <p:transition spd="med">
    <p:random/>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3"/>
          <p:cNvSpPr>
            <a:spLocks noGrp="1" noChangeArrowheads="1"/>
          </p:cNvSpPr>
          <p:nvPr>
            <p:ph type="body" idx="1"/>
          </p:nvPr>
        </p:nvSpPr>
        <p:spPr>
          <a:xfrm>
            <a:off x="0" y="1066800"/>
            <a:ext cx="3962400" cy="5105400"/>
          </a:xfrm>
        </p:spPr>
        <p:txBody>
          <a:bodyPr/>
          <a:lstStyle/>
          <a:p>
            <a:pPr algn="ctr" eaLnBrk="1" hangingPunct="1">
              <a:lnSpc>
                <a:spcPct val="90000"/>
              </a:lnSpc>
              <a:buFontTx/>
              <a:buNone/>
            </a:pPr>
            <a:r>
              <a:rPr lang="en-US" sz="3600" b="1" smtClean="0">
                <a:latin typeface="Tahoma" pitchFamily="34" charset="0"/>
              </a:rPr>
              <a:t>Immigrant labor (10M strong)  is the largest </a:t>
            </a:r>
            <a:r>
              <a:rPr lang="en-US" b="1" smtClean="0">
                <a:latin typeface="Tahoma" pitchFamily="34" charset="0"/>
              </a:rPr>
              <a:t>internationa</a:t>
            </a:r>
            <a:r>
              <a:rPr lang="en-US" sz="3600" b="1" smtClean="0">
                <a:latin typeface="Tahoma" pitchFamily="34" charset="0"/>
              </a:rPr>
              <a:t>l industry in the Southwest USA</a:t>
            </a:r>
          </a:p>
          <a:p>
            <a:pPr algn="ctr" eaLnBrk="1" hangingPunct="1">
              <a:lnSpc>
                <a:spcPct val="90000"/>
              </a:lnSpc>
              <a:buFontTx/>
              <a:buNone/>
            </a:pPr>
            <a:r>
              <a:rPr lang="en-US" sz="3600" b="1" smtClean="0">
                <a:latin typeface="Comic Sans MS" pitchFamily="66" charset="0"/>
              </a:rPr>
              <a:t>	</a:t>
            </a:r>
          </a:p>
        </p:txBody>
      </p:sp>
      <p:pic>
        <p:nvPicPr>
          <p:cNvPr id="80899" name="Picture 5" descr="FarmWorker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114800" y="1562100"/>
            <a:ext cx="4800600" cy="3570288"/>
          </a:xfrm>
          <a:noFill/>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4"/>
          <p:cNvSpPr>
            <a:spLocks noGrp="1"/>
          </p:cNvSpPr>
          <p:nvPr>
            <p:ph type="ctrTitle"/>
          </p:nvPr>
        </p:nvSpPr>
        <p:spPr>
          <a:xfrm>
            <a:off x="0" y="381000"/>
            <a:ext cx="9144000" cy="1089025"/>
          </a:xfrm>
        </p:spPr>
        <p:txBody>
          <a:bodyPr/>
          <a:lstStyle/>
          <a:p>
            <a:r>
              <a:rPr lang="en-US" sz="3200" b="1" smtClean="0">
                <a:latin typeface="Tahoma" pitchFamily="34" charset="0"/>
                <a:cs typeface="Tahoma" pitchFamily="34" charset="0"/>
              </a:rPr>
              <a:t>THE IMPACT OF ILLEGAL IMMIGRATION ON THE U.S. ECONOMY </a:t>
            </a:r>
            <a:r>
              <a:rPr lang="en-US" smtClean="0"/>
              <a:t/>
            </a:r>
            <a:br>
              <a:rPr lang="en-US" smtClean="0"/>
            </a:br>
            <a:endParaRPr lang="en-US" smtClean="0"/>
          </a:p>
        </p:txBody>
      </p:sp>
      <p:sp>
        <p:nvSpPr>
          <p:cNvPr id="81923" name="Subtitle 5"/>
          <p:cNvSpPr>
            <a:spLocks noGrp="1"/>
          </p:cNvSpPr>
          <p:nvPr>
            <p:ph type="subTitle" idx="1"/>
          </p:nvPr>
        </p:nvSpPr>
        <p:spPr>
          <a:xfrm>
            <a:off x="0" y="1143000"/>
            <a:ext cx="9144000" cy="5715000"/>
          </a:xfrm>
        </p:spPr>
        <p:txBody>
          <a:bodyPr/>
          <a:lstStyle/>
          <a:p>
            <a:pPr algn="l">
              <a:buFontTx/>
              <a:buChar char="•"/>
            </a:pPr>
            <a:r>
              <a:rPr lang="en-US" sz="3500" b="1" smtClean="0">
                <a:latin typeface="Tahoma" pitchFamily="34" charset="0"/>
                <a:cs typeface="Tahoma" pitchFamily="34" charset="0"/>
              </a:rPr>
              <a:t>8.1 million: illegal immigrants </a:t>
            </a:r>
          </a:p>
          <a:p>
            <a:pPr algn="l">
              <a:buFontTx/>
              <a:buChar char="•"/>
            </a:pPr>
            <a:r>
              <a:rPr lang="en-US" sz="3500" b="1" smtClean="0">
                <a:latin typeface="Tahoma" pitchFamily="34" charset="0"/>
                <a:cs typeface="Tahoma" pitchFamily="34" charset="0"/>
              </a:rPr>
              <a:t>$1.8 trillion: annual spending, U.S. </a:t>
            </a:r>
          </a:p>
          <a:p>
            <a:pPr algn="l">
              <a:buFontTx/>
              <a:buChar char="•"/>
            </a:pPr>
            <a:r>
              <a:rPr lang="en-US" sz="3500" b="1" smtClean="0">
                <a:latin typeface="Tahoma" pitchFamily="34" charset="0"/>
                <a:cs typeface="Tahoma" pitchFamily="34" charset="0"/>
              </a:rPr>
              <a:t>$220.7 billion: annual spending, Texas </a:t>
            </a:r>
          </a:p>
          <a:p>
            <a:pPr algn="l">
              <a:buFontTx/>
              <a:buChar char="•"/>
            </a:pPr>
            <a:r>
              <a:rPr lang="en-US" sz="3500" b="1" smtClean="0">
                <a:latin typeface="Tahoma" pitchFamily="34" charset="0"/>
                <a:cs typeface="Tahoma" pitchFamily="34" charset="0"/>
              </a:rPr>
              <a:t>$652 billion : annual contribution to U.S. GDP </a:t>
            </a:r>
          </a:p>
          <a:p>
            <a:pPr algn="l">
              <a:buFontTx/>
              <a:buChar char="•"/>
            </a:pPr>
            <a:r>
              <a:rPr lang="en-US" sz="3500" b="1" smtClean="0">
                <a:latin typeface="Tahoma" pitchFamily="34" charset="0"/>
                <a:cs typeface="Tahoma" pitchFamily="34" charset="0"/>
              </a:rPr>
              <a:t>$27 billion or more: the costs of education, health care and incarceration in six states, including Texas </a:t>
            </a:r>
          </a:p>
          <a:p>
            <a:pPr algn="l"/>
            <a:endParaRPr lang="en-US" b="1" smtClean="0">
              <a:latin typeface="Tahoma" pitchFamily="34" charset="0"/>
              <a:cs typeface="Tahoma" pitchFamily="34" charset="0"/>
            </a:endParaRPr>
          </a:p>
        </p:txBody>
      </p:sp>
      <p:sp>
        <p:nvSpPr>
          <p:cNvPr id="81924" name="Right Arrow 6"/>
          <p:cNvSpPr>
            <a:spLocks noChangeArrowheads="1"/>
          </p:cNvSpPr>
          <p:nvPr/>
        </p:nvSpPr>
        <p:spPr bwMode="auto">
          <a:xfrm>
            <a:off x="7239000" y="6172200"/>
            <a:ext cx="977900" cy="484188"/>
          </a:xfrm>
          <a:prstGeom prst="rightArrow">
            <a:avLst>
              <a:gd name="adj1" fmla="val 50000"/>
              <a:gd name="adj2" fmla="val 50024"/>
            </a:avLst>
          </a:prstGeom>
          <a:solidFill>
            <a:schemeClr val="tx1"/>
          </a:solidFill>
          <a:ln w="9525" algn="ctr">
            <a:solidFill>
              <a:schemeClr val="tx1"/>
            </a:solidFill>
            <a:round/>
            <a:headEnd/>
            <a:tailEnd/>
          </a:ln>
        </p:spPr>
        <p:txBody>
          <a:bodyPr/>
          <a:lstStyle/>
          <a:p>
            <a:endParaRPr lang="en-US"/>
          </a:p>
        </p:txBody>
      </p:sp>
    </p:spTree>
  </p:cSld>
  <p:clrMapOvr>
    <a:masterClrMapping/>
  </p:clrMapOvr>
  <p:transition spd="med">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0" y="0"/>
            <a:ext cx="9144000" cy="6858000"/>
          </a:xfrm>
        </p:spPr>
        <p:txBody>
          <a:bodyPr/>
          <a:lstStyle/>
          <a:p>
            <a:pPr>
              <a:buFontTx/>
              <a:buNone/>
            </a:pPr>
            <a:r>
              <a:rPr lang="en-US" sz="3700" b="1" smtClean="0">
                <a:latin typeface="Tahoma" pitchFamily="34" charset="0"/>
                <a:cs typeface="Tahoma" pitchFamily="34" charset="0"/>
              </a:rPr>
              <a:t>A 2007 report by the federation said the costs of education, health care and incarceration of undocumented immigrants in six states, including Texas, exceeds $27 billion annually.</a:t>
            </a:r>
          </a:p>
          <a:p>
            <a:pPr>
              <a:buFontTx/>
              <a:buNone/>
            </a:pPr>
            <a:r>
              <a:rPr lang="en-US" sz="3700" b="1" smtClean="0">
                <a:latin typeface="Tahoma" pitchFamily="34" charset="0"/>
                <a:cs typeface="Tahoma" pitchFamily="34" charset="0"/>
              </a:rPr>
              <a:t>"We need comprehensive reform that looks at our needs and addresses those needs," said the president of the group that examined data for 500 sectors of the economy.</a:t>
            </a:r>
          </a:p>
          <a:p>
            <a:endParaRPr lang="en-US" smtClean="0"/>
          </a:p>
        </p:txBody>
      </p:sp>
    </p:spTree>
  </p:cSld>
  <p:clrMapOvr>
    <a:masterClrMapping/>
  </p:clrMapOvr>
  <p:transition spd="med">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274638"/>
            <a:ext cx="9144000" cy="258762"/>
          </a:xfrm>
        </p:spPr>
        <p:txBody>
          <a:bodyPr/>
          <a:lstStyle/>
          <a:p>
            <a:pPr eaLnBrk="1" hangingPunct="1"/>
            <a:r>
              <a:rPr lang="en-US" sz="2800" b="1" smtClean="0">
                <a:solidFill>
                  <a:schemeClr val="tx1"/>
                </a:solidFill>
                <a:latin typeface="Tahoma" pitchFamily="34" charset="0"/>
              </a:rPr>
              <a:t>PROFILE OF ILLEGAL IMMIGRANTS IN THE USA</a:t>
            </a:r>
          </a:p>
        </p:txBody>
      </p:sp>
      <p:sp>
        <p:nvSpPr>
          <p:cNvPr id="83971" name="Rectangle 3"/>
          <p:cNvSpPr>
            <a:spLocks noGrp="1" noChangeArrowheads="1"/>
          </p:cNvSpPr>
          <p:nvPr>
            <p:ph type="body" idx="1"/>
          </p:nvPr>
        </p:nvSpPr>
        <p:spPr>
          <a:xfrm>
            <a:off x="0" y="685800"/>
            <a:ext cx="9144000" cy="5867400"/>
          </a:xfrm>
        </p:spPr>
        <p:txBody>
          <a:bodyPr/>
          <a:lstStyle/>
          <a:p>
            <a:pPr marL="609600" indent="-609600" eaLnBrk="1" hangingPunct="1">
              <a:lnSpc>
                <a:spcPct val="80000"/>
              </a:lnSpc>
              <a:buFontTx/>
              <a:buAutoNum type="arabicPeriod"/>
            </a:pPr>
            <a:r>
              <a:rPr lang="en-US" sz="4000" b="1" smtClean="0">
                <a:latin typeface="Tahoma" pitchFamily="34" charset="0"/>
              </a:rPr>
              <a:t>Estimated 9.3M illegal aliens in 2002; 50% Mexican and 23% other Latin American; 23% in California, 12% in Texas (approx. 1.1M), 10% in Florida</a:t>
            </a:r>
          </a:p>
          <a:p>
            <a:pPr marL="609600" indent="-609600" eaLnBrk="1" hangingPunct="1">
              <a:lnSpc>
                <a:spcPct val="80000"/>
              </a:lnSpc>
              <a:buFontTx/>
              <a:buAutoNum type="arabicPeriod"/>
            </a:pPr>
            <a:r>
              <a:rPr lang="en-US" sz="4000" b="1" smtClean="0">
                <a:latin typeface="Tahoma" pitchFamily="34" charset="0"/>
              </a:rPr>
              <a:t>6M of the 9.3M are believed to be employed, making up 5% of the total U.S. labor force.</a:t>
            </a:r>
          </a:p>
          <a:p>
            <a:pPr marL="609600" indent="-609600" eaLnBrk="1" hangingPunct="1">
              <a:lnSpc>
                <a:spcPct val="80000"/>
              </a:lnSpc>
              <a:buFontTx/>
              <a:buAutoNum type="arabicPeriod"/>
            </a:pPr>
            <a:r>
              <a:rPr lang="en-US" sz="4000" b="1" smtClean="0">
                <a:latin typeface="Tahoma" pitchFamily="34" charset="0"/>
              </a:rPr>
              <a:t>Growth of the illegal alien population in America:  13M in 1994; 16M in 1997; 17.4M in 2000; 19.7M in 2003</a:t>
            </a: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0" y="0"/>
            <a:ext cx="9144000" cy="1752600"/>
          </a:xfrm>
        </p:spPr>
        <p:txBody>
          <a:bodyPr/>
          <a:lstStyle/>
          <a:p>
            <a:pPr eaLnBrk="1" hangingPunct="1"/>
            <a:r>
              <a:rPr lang="en-US" sz="4000" b="1" smtClean="0">
                <a:solidFill>
                  <a:schemeClr val="tx1"/>
                </a:solidFill>
                <a:latin typeface="Tahoma" pitchFamily="34" charset="0"/>
              </a:rPr>
              <a:t>Una historia de la gente dominada</a:t>
            </a:r>
            <a:br>
              <a:rPr lang="en-US" sz="4000" b="1" smtClean="0">
                <a:solidFill>
                  <a:schemeClr val="tx1"/>
                </a:solidFill>
                <a:latin typeface="Tahoma" pitchFamily="34" charset="0"/>
              </a:rPr>
            </a:br>
            <a:r>
              <a:rPr lang="en-US" sz="4000" b="1" smtClean="0">
                <a:solidFill>
                  <a:schemeClr val="tx1"/>
                </a:solidFill>
                <a:latin typeface="Tahoma" pitchFamily="34" charset="0"/>
              </a:rPr>
              <a:t>(dominated people)</a:t>
            </a:r>
          </a:p>
        </p:txBody>
      </p:sp>
      <p:pic>
        <p:nvPicPr>
          <p:cNvPr id="10243" name="Picture 1028" descr="MX POLICE SEARCH CAR TRU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42672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030" descr="Old Chur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00200"/>
            <a:ext cx="4038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AutoShape 1031"/>
          <p:cNvSpPr>
            <a:spLocks noChangeArrowheads="1"/>
          </p:cNvSpPr>
          <p:nvPr/>
        </p:nvSpPr>
        <p:spPr bwMode="auto">
          <a:xfrm>
            <a:off x="7696200" y="5562600"/>
            <a:ext cx="976313" cy="485775"/>
          </a:xfrm>
          <a:prstGeom prst="notched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609600" indent="-609600" eaLnBrk="1" hangingPunct="1">
              <a:lnSpc>
                <a:spcPct val="80000"/>
              </a:lnSpc>
              <a:buFontTx/>
              <a:buNone/>
              <a:defRPr/>
            </a:pPr>
            <a:r>
              <a:rPr lang="en-US" b="1" dirty="0" smtClean="0">
                <a:latin typeface="Tahoma" pitchFamily="34" charset="0"/>
              </a:rPr>
              <a:t>4. </a:t>
            </a:r>
            <a:r>
              <a:rPr lang="en-US" sz="3400" b="1" dirty="0" smtClean="0">
                <a:latin typeface="Tahoma" pitchFamily="34" charset="0"/>
              </a:rPr>
              <a:t>Median weekly earnings of full-time illegal immigrants in America:  $489 versus $643 for legal Americans</a:t>
            </a:r>
          </a:p>
          <a:p>
            <a:pPr marL="609600" indent="-609600" eaLnBrk="1" hangingPunct="1">
              <a:lnSpc>
                <a:spcPct val="80000"/>
              </a:lnSpc>
              <a:buFontTx/>
              <a:buNone/>
              <a:defRPr/>
            </a:pPr>
            <a:r>
              <a:rPr lang="en-US" sz="3400" b="1" dirty="0" smtClean="0">
                <a:latin typeface="Tahoma" pitchFamily="34" charset="0"/>
              </a:rPr>
              <a:t>5. Twenty thousand new H-1B visas were approved by Congress in 2004 to bring in skilled specialty immigrant workers </a:t>
            </a:r>
            <a:r>
              <a:rPr lang="en-US" sz="3400" dirty="0" smtClean="0">
                <a:latin typeface="Tahoma" pitchFamily="34" charset="0"/>
              </a:rPr>
              <a:t> </a:t>
            </a:r>
            <a:r>
              <a:rPr lang="en-US" sz="3400" b="1" dirty="0" smtClean="0">
                <a:latin typeface="Tahoma" pitchFamily="34" charset="0"/>
              </a:rPr>
              <a:t>(computer programmers, nurses) to the American economy</a:t>
            </a:r>
            <a:r>
              <a:rPr lang="en-US" sz="3400" dirty="0" smtClean="0">
                <a:latin typeface="Tahoma" pitchFamily="34" charset="0"/>
              </a:rPr>
              <a:t> </a:t>
            </a:r>
          </a:p>
          <a:p>
            <a:pPr eaLnBrk="1" hangingPunct="1">
              <a:buFontTx/>
              <a:buNone/>
              <a:defRPr/>
            </a:pPr>
            <a:r>
              <a:rPr lang="en-US" sz="3400" b="1" dirty="0" smtClean="0">
                <a:latin typeface="Tahoma" pitchFamily="34" charset="0"/>
                <a:cs typeface="Tahoma" pitchFamily="34" charset="0"/>
              </a:rPr>
              <a:t>6. 75% of day laborers in the U.S. (including 2/3 of all workers in construction &amp; agriculture) are illegal.</a:t>
            </a:r>
          </a:p>
          <a:p>
            <a:pPr eaLnBrk="1" hangingPunct="1">
              <a:buFontTx/>
              <a:buNone/>
              <a:defRPr/>
            </a:pPr>
            <a:r>
              <a:rPr lang="en-US" sz="3400" b="1" dirty="0" smtClean="0">
                <a:latin typeface="Tahoma" pitchFamily="34" charset="0"/>
                <a:cs typeface="Tahoma" pitchFamily="34" charset="0"/>
              </a:rPr>
              <a:t>7. 2/3 of the 20M foreign-born workers in the Texas workforce are non-citizens.</a:t>
            </a:r>
          </a:p>
          <a:p>
            <a:pPr eaLnBrk="1" hangingPunct="1">
              <a:buFontTx/>
              <a:buNone/>
              <a:defRPr/>
            </a:pPr>
            <a:endParaRPr lang="en-US" sz="3300" b="1" dirty="0" smtClean="0">
              <a:latin typeface="Tahoma" pitchFamily="34" charset="0"/>
              <a:cs typeface="Tahoma" pitchFamily="34" charset="0"/>
            </a:endParaRPr>
          </a:p>
        </p:txBody>
      </p:sp>
    </p:spTree>
  </p:cSld>
  <p:clrMapOvr>
    <a:masterClrMapping/>
  </p:clrMapOvr>
  <p:transition spd="med">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228600"/>
            <a:ext cx="9144000" cy="381000"/>
          </a:xfrm>
        </p:spPr>
        <p:txBody>
          <a:bodyPr/>
          <a:lstStyle/>
          <a:p>
            <a:pPr eaLnBrk="1" hangingPunct="1"/>
            <a:r>
              <a:rPr lang="en-US" sz="2800" b="1" smtClean="0">
                <a:solidFill>
                  <a:schemeClr val="tx1"/>
                </a:solidFill>
                <a:latin typeface="Tahoma" pitchFamily="34" charset="0"/>
              </a:rPr>
              <a:t>RECENT GLOBAL LABOR TRENDS</a:t>
            </a:r>
          </a:p>
        </p:txBody>
      </p:sp>
      <p:sp>
        <p:nvSpPr>
          <p:cNvPr id="86019" name="Rectangle 3"/>
          <p:cNvSpPr>
            <a:spLocks noGrp="1" noChangeArrowheads="1"/>
          </p:cNvSpPr>
          <p:nvPr>
            <p:ph type="body" idx="1"/>
          </p:nvPr>
        </p:nvSpPr>
        <p:spPr>
          <a:xfrm>
            <a:off x="0" y="609600"/>
            <a:ext cx="9144000" cy="6248400"/>
          </a:xfrm>
        </p:spPr>
        <p:txBody>
          <a:bodyPr/>
          <a:lstStyle/>
          <a:p>
            <a:pPr eaLnBrk="1" hangingPunct="1">
              <a:buFontTx/>
              <a:buNone/>
            </a:pPr>
            <a:r>
              <a:rPr lang="en-US" sz="2800" b="1" smtClean="0">
                <a:latin typeface="Tahoma" pitchFamily="34" charset="0"/>
              </a:rPr>
              <a:t>1. The overall % of immigrants in the European &amp; American workforces is rising.  Immigrants comprise approx. 15% of the American workforce today. </a:t>
            </a:r>
          </a:p>
          <a:p>
            <a:pPr eaLnBrk="1" hangingPunct="1">
              <a:buFontTx/>
              <a:buNone/>
            </a:pPr>
            <a:r>
              <a:rPr lang="en-US" sz="2800" b="1" smtClean="0">
                <a:latin typeface="Tahoma" pitchFamily="34" charset="0"/>
              </a:rPr>
              <a:t>2. China &amp; developing nations have doubled the amount of manufacturing they do for Western nations since the early 1990s. </a:t>
            </a:r>
          </a:p>
          <a:p>
            <a:pPr eaLnBrk="1" hangingPunct="1">
              <a:buFontTx/>
              <a:buNone/>
            </a:pPr>
            <a:r>
              <a:rPr lang="en-US" sz="2800" b="1" smtClean="0">
                <a:latin typeface="Tahoma" pitchFamily="34" charset="0"/>
              </a:rPr>
              <a:t>3. The IMF estimates that the global labor supply has increased 4-fold since 1980. </a:t>
            </a:r>
          </a:p>
          <a:p>
            <a:pPr eaLnBrk="1" hangingPunct="1">
              <a:buFontTx/>
              <a:buNone/>
            </a:pPr>
            <a:r>
              <a:rPr lang="en-US" sz="2800" b="1" smtClean="0">
                <a:latin typeface="Tahoma" pitchFamily="34" charset="0"/>
              </a:rPr>
              <a:t>4. In a recent study of 18 nations, the average real pay of workers has increased 0.24%, raising questions about how much workers have benefited from the world’s recent growth. </a:t>
            </a:r>
          </a:p>
        </p:txBody>
      </p:sp>
    </p:spTree>
  </p:cSld>
  <p:clrMapOvr>
    <a:masterClrMapping/>
  </p:clrMapOvr>
  <p:transition spd="med">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28600" y="228600"/>
            <a:ext cx="9144000" cy="762000"/>
          </a:xfrm>
        </p:spPr>
        <p:txBody>
          <a:bodyPr/>
          <a:lstStyle/>
          <a:p>
            <a:pPr eaLnBrk="1" hangingPunct="1"/>
            <a:r>
              <a:rPr lang="en-US" sz="3200" b="1" smtClean="0">
                <a:solidFill>
                  <a:schemeClr val="tx1"/>
                </a:solidFill>
                <a:latin typeface="Tahoma" pitchFamily="34" charset="0"/>
              </a:rPr>
              <a:t>ESTIMATED % OF IMMIGRANT EMPLOYMENT IN U.S. INDUSTRIES</a:t>
            </a:r>
          </a:p>
        </p:txBody>
      </p:sp>
      <p:sp>
        <p:nvSpPr>
          <p:cNvPr id="87043" name="Rectangle 3"/>
          <p:cNvSpPr>
            <a:spLocks noGrp="1" noChangeArrowheads="1"/>
          </p:cNvSpPr>
          <p:nvPr>
            <p:ph type="body" idx="1"/>
          </p:nvPr>
        </p:nvSpPr>
        <p:spPr>
          <a:xfrm>
            <a:off x="0" y="1143000"/>
            <a:ext cx="9144000" cy="5715000"/>
          </a:xfrm>
        </p:spPr>
        <p:txBody>
          <a:bodyPr/>
          <a:lstStyle/>
          <a:p>
            <a:pPr marL="609600" indent="-609600" eaLnBrk="1" hangingPunct="1">
              <a:lnSpc>
                <a:spcPct val="80000"/>
              </a:lnSpc>
              <a:buFontTx/>
              <a:buNone/>
            </a:pPr>
            <a:r>
              <a:rPr lang="en-US" sz="2200" b="1" smtClean="0">
                <a:latin typeface="Tahoma" pitchFamily="34" charset="0"/>
              </a:rPr>
              <a:t>Agriculture: 61%</a:t>
            </a:r>
          </a:p>
          <a:p>
            <a:pPr marL="609600" indent="-609600" eaLnBrk="1" hangingPunct="1">
              <a:lnSpc>
                <a:spcPct val="80000"/>
              </a:lnSpc>
              <a:buFontTx/>
              <a:buNone/>
            </a:pPr>
            <a:r>
              <a:rPr lang="en-US" sz="2200" b="1" smtClean="0">
                <a:latin typeface="Tahoma" pitchFamily="34" charset="0"/>
              </a:rPr>
              <a:t>Domestic housekeeping: 36% 			</a:t>
            </a:r>
          </a:p>
          <a:p>
            <a:pPr marL="609600" indent="-609600" eaLnBrk="1" hangingPunct="1">
              <a:lnSpc>
                <a:spcPct val="80000"/>
              </a:lnSpc>
              <a:buFontTx/>
              <a:buNone/>
            </a:pPr>
            <a:r>
              <a:rPr lang="en-US" sz="2200" b="1" smtClean="0">
                <a:latin typeface="Tahoma" pitchFamily="34" charset="0"/>
              </a:rPr>
              <a:t>Drywall installers: 27%</a:t>
            </a:r>
          </a:p>
          <a:p>
            <a:pPr marL="609600" indent="-609600" eaLnBrk="1" hangingPunct="1">
              <a:lnSpc>
                <a:spcPct val="80000"/>
              </a:lnSpc>
              <a:buFontTx/>
              <a:buNone/>
            </a:pPr>
            <a:r>
              <a:rPr lang="en-US" sz="2200" b="1" smtClean="0">
                <a:latin typeface="Tahoma" pitchFamily="34" charset="0"/>
              </a:rPr>
              <a:t>Landscaping: 26%</a:t>
            </a:r>
          </a:p>
          <a:p>
            <a:pPr marL="609600" indent="-609600" eaLnBrk="1" hangingPunct="1">
              <a:lnSpc>
                <a:spcPct val="80000"/>
              </a:lnSpc>
              <a:buFontTx/>
              <a:buNone/>
            </a:pPr>
            <a:r>
              <a:rPr lang="en-US" sz="2200" b="1" smtClean="0">
                <a:latin typeface="Tahoma" pitchFamily="34" charset="0"/>
              </a:rPr>
              <a:t>Maintenance: 26%</a:t>
            </a:r>
          </a:p>
          <a:p>
            <a:pPr marL="609600" indent="-609600" eaLnBrk="1" hangingPunct="1">
              <a:lnSpc>
                <a:spcPct val="80000"/>
              </a:lnSpc>
              <a:buFontTx/>
              <a:buNone/>
            </a:pPr>
            <a:r>
              <a:rPr lang="en-US" sz="2200" b="1" smtClean="0">
                <a:latin typeface="Tahoma" pitchFamily="34" charset="0"/>
              </a:rPr>
              <a:t>Meat handlers: 25%</a:t>
            </a:r>
          </a:p>
          <a:p>
            <a:pPr marL="609600" indent="-609600" eaLnBrk="1" hangingPunct="1">
              <a:lnSpc>
                <a:spcPct val="80000"/>
              </a:lnSpc>
              <a:buFontTx/>
              <a:buNone/>
            </a:pPr>
            <a:r>
              <a:rPr lang="en-US" sz="2200" b="1" smtClean="0">
                <a:latin typeface="Tahoma" pitchFamily="34" charset="0"/>
              </a:rPr>
              <a:t>Hand packers: 22%</a:t>
            </a:r>
          </a:p>
          <a:p>
            <a:pPr marL="609600" indent="-609600" eaLnBrk="1" hangingPunct="1">
              <a:lnSpc>
                <a:spcPct val="80000"/>
              </a:lnSpc>
              <a:buFontTx/>
              <a:buNone/>
            </a:pPr>
            <a:r>
              <a:rPr lang="en-US" sz="2200" b="1" smtClean="0">
                <a:latin typeface="Tahoma" pitchFamily="34" charset="0"/>
              </a:rPr>
              <a:t>Cement finishers: 22%</a:t>
            </a:r>
          </a:p>
          <a:p>
            <a:pPr marL="609600" indent="-609600" eaLnBrk="1" hangingPunct="1">
              <a:lnSpc>
                <a:spcPct val="80000"/>
              </a:lnSpc>
              <a:buFontTx/>
              <a:buNone/>
            </a:pPr>
            <a:r>
              <a:rPr lang="en-US" sz="2200" b="1" smtClean="0">
                <a:latin typeface="Tahoma" pitchFamily="34" charset="0"/>
              </a:rPr>
              <a:t>Roofers: 21%</a:t>
            </a:r>
          </a:p>
          <a:p>
            <a:pPr marL="609600" indent="-609600" eaLnBrk="1" hangingPunct="1">
              <a:lnSpc>
                <a:spcPct val="80000"/>
              </a:lnSpc>
              <a:buFontTx/>
              <a:buNone/>
            </a:pPr>
            <a:r>
              <a:rPr lang="en-US" sz="2200" b="1" smtClean="0">
                <a:latin typeface="Tahoma" pitchFamily="34" charset="0"/>
              </a:rPr>
              <a:t>Animal slaughter: 20%</a:t>
            </a:r>
          </a:p>
          <a:p>
            <a:pPr marL="609600" indent="-609600" eaLnBrk="1" hangingPunct="1">
              <a:lnSpc>
                <a:spcPct val="80000"/>
              </a:lnSpc>
              <a:buFontTx/>
              <a:buNone/>
            </a:pPr>
            <a:r>
              <a:rPr lang="en-US" sz="2200" b="1" smtClean="0">
                <a:latin typeface="Tahoma" pitchFamily="34" charset="0"/>
              </a:rPr>
              <a:t>Cleaning: 19%</a:t>
            </a:r>
          </a:p>
          <a:p>
            <a:pPr marL="609600" indent="-609600" eaLnBrk="1" hangingPunct="1">
              <a:lnSpc>
                <a:spcPct val="80000"/>
              </a:lnSpc>
              <a:buFontTx/>
              <a:buNone/>
            </a:pPr>
            <a:r>
              <a:rPr lang="en-US" sz="2200" b="1" smtClean="0">
                <a:latin typeface="Tahoma" pitchFamily="34" charset="0"/>
              </a:rPr>
              <a:t>Laundry: 17%</a:t>
            </a:r>
          </a:p>
          <a:p>
            <a:pPr marL="609600" indent="-609600" eaLnBrk="1" hangingPunct="1">
              <a:lnSpc>
                <a:spcPct val="80000"/>
              </a:lnSpc>
              <a:buFontTx/>
              <a:buNone/>
            </a:pPr>
            <a:r>
              <a:rPr lang="en-US" sz="2200" b="1" smtClean="0">
                <a:latin typeface="Tahoma" pitchFamily="34" charset="0"/>
              </a:rPr>
              <a:t>Apparel: 16%</a:t>
            </a:r>
          </a:p>
          <a:p>
            <a:pPr marL="609600" indent="-609600" eaLnBrk="1" hangingPunct="1">
              <a:lnSpc>
                <a:spcPct val="80000"/>
              </a:lnSpc>
              <a:buFontTx/>
              <a:buNone/>
            </a:pPr>
            <a:r>
              <a:rPr lang="en-US" sz="2200" b="1" smtClean="0">
                <a:latin typeface="Tahoma" pitchFamily="34" charset="0"/>
              </a:rPr>
              <a:t>Hospitality: 14%</a:t>
            </a:r>
          </a:p>
          <a:p>
            <a:pPr marL="609600" indent="-609600" eaLnBrk="1" hangingPunct="1">
              <a:lnSpc>
                <a:spcPct val="80000"/>
              </a:lnSpc>
              <a:buFontTx/>
              <a:buNone/>
            </a:pPr>
            <a:r>
              <a:rPr lang="en-US" sz="2200" b="1" smtClean="0">
                <a:latin typeface="Tahoma" pitchFamily="34" charset="0"/>
              </a:rPr>
              <a:t>Restaurants: 11%</a:t>
            </a:r>
          </a:p>
          <a:p>
            <a:pPr marL="609600" indent="-609600" eaLnBrk="1" hangingPunct="1">
              <a:lnSpc>
                <a:spcPct val="80000"/>
              </a:lnSpc>
              <a:buFontTx/>
              <a:buNone/>
            </a:pPr>
            <a:r>
              <a:rPr lang="en-US" sz="2200" b="1" smtClean="0">
                <a:latin typeface="Tahoma" pitchFamily="34" charset="0"/>
              </a:rPr>
              <a:t>Construction: 10%</a:t>
            </a:r>
          </a:p>
          <a:p>
            <a:pPr marL="609600" indent="-609600" eaLnBrk="1" hangingPunct="1">
              <a:lnSpc>
                <a:spcPct val="80000"/>
              </a:lnSpc>
              <a:buFontTx/>
              <a:buNone/>
            </a:pPr>
            <a:endParaRPr lang="en-US" sz="2200" b="1" smtClean="0">
              <a:latin typeface="Tahoma" pitchFamily="34" charset="0"/>
            </a:endParaRPr>
          </a:p>
        </p:txBody>
      </p:sp>
    </p:spTree>
  </p:cSld>
  <p:clrMapOvr>
    <a:masterClrMapping/>
  </p:clrMapOvr>
  <p:transition spd="med">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1"/>
          </p:nvPr>
        </p:nvSpPr>
        <p:spPr>
          <a:xfrm>
            <a:off x="0" y="0"/>
            <a:ext cx="9144000" cy="6858000"/>
          </a:xfrm>
        </p:spPr>
        <p:txBody>
          <a:bodyPr/>
          <a:lstStyle/>
          <a:p>
            <a:pPr eaLnBrk="1" hangingPunct="1">
              <a:buFontTx/>
              <a:buNone/>
            </a:pPr>
            <a:r>
              <a:rPr lang="en-US" sz="3800" b="1" smtClean="0">
                <a:latin typeface="Tahoma" pitchFamily="34" charset="0"/>
                <a:cs typeface="Tahoma" pitchFamily="34" charset="0"/>
              </a:rPr>
              <a:t>“Recent efforts to heavily fine U.S. companies who  employ illegal Mexicans have already caused serious disruptions in the operations of many American businesses, especially in agriculture.  Many farmers have  will produce only half of their normal crops due to growing labor shortages &amp; many farmers have chosen not to plant at all.” </a:t>
            </a:r>
          </a:p>
        </p:txBody>
      </p:sp>
    </p:spTree>
  </p:cSld>
  <p:clrMapOvr>
    <a:masterClrMapping/>
  </p:clrMapOvr>
  <p:transition spd="med">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274638"/>
            <a:ext cx="9144000" cy="258762"/>
          </a:xfrm>
        </p:spPr>
        <p:txBody>
          <a:bodyPr/>
          <a:lstStyle/>
          <a:p>
            <a:pPr eaLnBrk="1" hangingPunct="1"/>
            <a:r>
              <a:rPr lang="en-US" sz="2800" b="1" smtClean="0">
                <a:solidFill>
                  <a:schemeClr val="tx1"/>
                </a:solidFill>
                <a:latin typeface="Tahoma" pitchFamily="34" charset="0"/>
              </a:rPr>
              <a:t>SHOULD AMERICA CLOSE ITS BORDERS?</a:t>
            </a:r>
          </a:p>
        </p:txBody>
      </p:sp>
      <p:sp>
        <p:nvSpPr>
          <p:cNvPr id="89091" name="Rectangle 3"/>
          <p:cNvSpPr>
            <a:spLocks noGrp="1" noChangeArrowheads="1"/>
          </p:cNvSpPr>
          <p:nvPr>
            <p:ph type="body" idx="1"/>
          </p:nvPr>
        </p:nvSpPr>
        <p:spPr>
          <a:xfrm>
            <a:off x="0" y="609600"/>
            <a:ext cx="9144000" cy="5943600"/>
          </a:xfrm>
        </p:spPr>
        <p:txBody>
          <a:bodyPr/>
          <a:lstStyle/>
          <a:p>
            <a:pPr marL="609600" indent="-609600" eaLnBrk="1" hangingPunct="1">
              <a:lnSpc>
                <a:spcPct val="90000"/>
              </a:lnSpc>
              <a:buFontTx/>
              <a:buAutoNum type="arabicPeriod"/>
            </a:pPr>
            <a:r>
              <a:rPr lang="en-US" sz="2900" b="1" smtClean="0">
                <a:latin typeface="Tahoma" pitchFamily="34" charset="0"/>
              </a:rPr>
              <a:t>“Those who simply want to deport all unauthorized immigrants might be surprised at the economic result.  I don’t think they would be very happy.  It would cause a lot of dislocation in terms of trying to maintain industries such as agriculture, construction, and hospitality.”</a:t>
            </a:r>
          </a:p>
          <a:p>
            <a:pPr marL="609600" indent="-609600" eaLnBrk="1" hangingPunct="1">
              <a:lnSpc>
                <a:spcPct val="90000"/>
              </a:lnSpc>
              <a:buFontTx/>
              <a:buAutoNum type="arabicPeriod"/>
            </a:pPr>
            <a:r>
              <a:rPr lang="en-US" sz="2900" b="1" smtClean="0">
                <a:latin typeface="Tahoma" pitchFamily="34" charset="0"/>
              </a:rPr>
              <a:t>“Curbing the use of immigrant labor would cause the Central Texas building boom to fall flat on its back.”</a:t>
            </a:r>
          </a:p>
          <a:p>
            <a:pPr marL="609600" indent="-609600" eaLnBrk="1" hangingPunct="1">
              <a:lnSpc>
                <a:spcPct val="90000"/>
              </a:lnSpc>
              <a:buFontTx/>
              <a:buAutoNum type="arabicPeriod"/>
            </a:pPr>
            <a:r>
              <a:rPr lang="en-US" sz="2900" b="1" smtClean="0">
                <a:latin typeface="Tahoma" pitchFamily="34" charset="0"/>
              </a:rPr>
              <a:t>“There’s just not enough raw bodies in the construction trades.  I don’t think that Congress recognizes the full impact of a closed border system.”</a:t>
            </a:r>
          </a:p>
          <a:p>
            <a:pPr marL="609600" indent="-609600" eaLnBrk="1" hangingPunct="1">
              <a:lnSpc>
                <a:spcPct val="90000"/>
              </a:lnSpc>
            </a:pPr>
            <a:endParaRPr lang="en-US" sz="2900" b="1" smtClean="0">
              <a:latin typeface="Tahoma" pitchFamily="34" charset="0"/>
            </a:endParaRPr>
          </a:p>
        </p:txBody>
      </p:sp>
      <p:sp>
        <p:nvSpPr>
          <p:cNvPr id="89092" name="AutoShape 5"/>
          <p:cNvSpPr>
            <a:spLocks noChangeArrowheads="1"/>
          </p:cNvSpPr>
          <p:nvPr/>
        </p:nvSpPr>
        <p:spPr bwMode="auto">
          <a:xfrm>
            <a:off x="8001000" y="61722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0" y="228600"/>
            <a:ext cx="9144000" cy="6324600"/>
          </a:xfrm>
        </p:spPr>
        <p:txBody>
          <a:bodyPr/>
          <a:lstStyle/>
          <a:p>
            <a:pPr marL="609600" indent="-609600" eaLnBrk="1" hangingPunct="1">
              <a:lnSpc>
                <a:spcPct val="90000"/>
              </a:lnSpc>
              <a:buFontTx/>
              <a:buAutoNum type="arabicPeriod" startAt="4"/>
            </a:pPr>
            <a:r>
              <a:rPr lang="en-US" sz="2900" b="1" smtClean="0">
                <a:latin typeface="Tahoma" pitchFamily="34" charset="0"/>
              </a:rPr>
              <a:t>There’s an absolute numerical decline of Anglos in the labor force nationwide and in Texas.  Without people from other cultures and origins coming here, we’d actually see a decline in the American labor force.”</a:t>
            </a:r>
          </a:p>
          <a:p>
            <a:pPr marL="609600" indent="-609600" eaLnBrk="1" hangingPunct="1">
              <a:lnSpc>
                <a:spcPct val="90000"/>
              </a:lnSpc>
              <a:buFontTx/>
              <a:buAutoNum type="arabicPeriod" startAt="4"/>
            </a:pPr>
            <a:r>
              <a:rPr lang="en-US" sz="2900" b="1" smtClean="0">
                <a:latin typeface="Tahoma" pitchFamily="34" charset="0"/>
              </a:rPr>
              <a:t>“The jobs immigrants take are not the jobs Americans won’t do.  Immigrants are doing the jobs at the prices that are offered.  Roofers and cement mixers who used top make $15 an hour aren’t going to work for $8.”</a:t>
            </a:r>
          </a:p>
          <a:p>
            <a:pPr marL="609600" indent="-609600" eaLnBrk="1" hangingPunct="1">
              <a:lnSpc>
                <a:spcPct val="90000"/>
              </a:lnSpc>
              <a:buFontTx/>
              <a:buAutoNum type="arabicPeriod" startAt="4"/>
            </a:pPr>
            <a:r>
              <a:rPr lang="en-US" sz="2900" b="1" smtClean="0">
                <a:latin typeface="Tahoma" pitchFamily="34" charset="0"/>
              </a:rPr>
              <a:t>“We’re not just workers.  We’re not murders or criminals.  We do important work.  We work faster, for less money, and we do good work.” </a:t>
            </a:r>
          </a:p>
        </p:txBody>
      </p:sp>
    </p:spTree>
  </p:cSld>
  <p:clrMapOvr>
    <a:masterClrMapping/>
  </p:clrMapOvr>
  <p:transition spd="med">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1"/>
          </p:nvPr>
        </p:nvSpPr>
        <p:spPr>
          <a:xfrm>
            <a:off x="0" y="0"/>
            <a:ext cx="9144000" cy="6858000"/>
          </a:xfrm>
        </p:spPr>
        <p:txBody>
          <a:bodyPr/>
          <a:lstStyle/>
          <a:p>
            <a:pPr>
              <a:buFontTx/>
              <a:buNone/>
            </a:pPr>
            <a:r>
              <a:rPr lang="en-US" b="1" smtClean="0">
                <a:latin typeface="Tahoma" pitchFamily="34" charset="0"/>
                <a:cs typeface="Tahoma" pitchFamily="34" charset="0"/>
              </a:rPr>
              <a:t>“The U.S. has 12-15M undocumented workers employed primarily in agriculture, construction, food services, &amp; tourism. With the low unemployment rate below 5%, where do we think we can realistically find people to fill unskilled or semi-skilled jobs?  If every illegal immigrant  was sent back to his country of origin, America would have a worker shortage across the board, not just in a few industries.  Prices would skyrocket and it would take longer to get work done—if you could find people to do the work at all.”</a:t>
            </a:r>
          </a:p>
        </p:txBody>
      </p:sp>
    </p:spTree>
  </p:cSld>
  <p:clrMapOvr>
    <a:masterClrMapping/>
  </p:clrMapOvr>
  <p:transition spd="med">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idx="1"/>
          </p:nvPr>
        </p:nvSpPr>
        <p:spPr>
          <a:xfrm>
            <a:off x="0" y="0"/>
            <a:ext cx="9144000" cy="6858000"/>
          </a:xfrm>
        </p:spPr>
        <p:txBody>
          <a:bodyPr/>
          <a:lstStyle/>
          <a:p>
            <a:pPr algn="ctr" eaLnBrk="1" hangingPunct="1">
              <a:buFontTx/>
              <a:buNone/>
            </a:pPr>
            <a:r>
              <a:rPr lang="en-US" sz="4800" b="1" smtClean="0">
                <a:latin typeface="Tahoma" pitchFamily="34" charset="0"/>
              </a:rPr>
              <a:t>“Looked at from a Christian point of view, nationalism is a very dangerous principle.  The Christian understanding of who is our neighbor is not limited to those who look like us or who have the same citizenship papers.”</a:t>
            </a:r>
          </a:p>
        </p:txBody>
      </p:sp>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533400"/>
          </a:xfrm>
        </p:spPr>
        <p:txBody>
          <a:bodyPr/>
          <a:lstStyle/>
          <a:p>
            <a:pPr eaLnBrk="1" hangingPunct="1"/>
            <a:r>
              <a:rPr lang="en-US" sz="4000" b="1" smtClean="0">
                <a:solidFill>
                  <a:schemeClr val="tx1"/>
                </a:solidFill>
                <a:latin typeface="Tahoma" pitchFamily="34" charset="0"/>
              </a:rPr>
              <a:t>THE DOMINATORS</a:t>
            </a:r>
          </a:p>
        </p:txBody>
      </p:sp>
      <p:sp>
        <p:nvSpPr>
          <p:cNvPr id="11267" name="Rectangle 4"/>
          <p:cNvSpPr>
            <a:spLocks noGrp="1" noChangeArrowheads="1"/>
          </p:cNvSpPr>
          <p:nvPr>
            <p:ph type="body" sz="half" idx="1"/>
          </p:nvPr>
        </p:nvSpPr>
        <p:spPr>
          <a:xfrm>
            <a:off x="0" y="609600"/>
            <a:ext cx="4495800" cy="5257800"/>
          </a:xfrm>
        </p:spPr>
        <p:txBody>
          <a:bodyPr/>
          <a:lstStyle/>
          <a:p>
            <a:pPr eaLnBrk="1" hangingPunct="1">
              <a:lnSpc>
                <a:spcPct val="90000"/>
              </a:lnSpc>
            </a:pPr>
            <a:r>
              <a:rPr lang="en-US" sz="4400" b="1" smtClean="0">
                <a:latin typeface="Tahoma" pitchFamily="34" charset="0"/>
              </a:rPr>
              <a:t>Spanish</a:t>
            </a:r>
          </a:p>
          <a:p>
            <a:pPr eaLnBrk="1" hangingPunct="1">
              <a:lnSpc>
                <a:spcPct val="90000"/>
              </a:lnSpc>
            </a:pPr>
            <a:r>
              <a:rPr lang="en-US" sz="4400" b="1" smtClean="0">
                <a:latin typeface="Tahoma" pitchFamily="34" charset="0"/>
              </a:rPr>
              <a:t>French</a:t>
            </a:r>
          </a:p>
          <a:p>
            <a:pPr eaLnBrk="1" hangingPunct="1">
              <a:lnSpc>
                <a:spcPct val="90000"/>
              </a:lnSpc>
            </a:pPr>
            <a:r>
              <a:rPr lang="en-US" sz="4400" b="1" smtClean="0">
                <a:latin typeface="Tahoma" pitchFamily="34" charset="0"/>
              </a:rPr>
              <a:t>“Texicans” &amp; the Republic of Texas</a:t>
            </a:r>
          </a:p>
          <a:p>
            <a:pPr eaLnBrk="1" hangingPunct="1">
              <a:lnSpc>
                <a:spcPct val="90000"/>
              </a:lnSpc>
            </a:pPr>
            <a:r>
              <a:rPr lang="en-US" sz="4400" b="1" smtClean="0">
                <a:latin typeface="Tahoma" pitchFamily="34" charset="0"/>
              </a:rPr>
              <a:t>Dictators: Villa, Carranza, Diaz, etc.</a:t>
            </a:r>
          </a:p>
          <a:p>
            <a:pPr eaLnBrk="1" hangingPunct="1">
              <a:lnSpc>
                <a:spcPct val="90000"/>
              </a:lnSpc>
            </a:pPr>
            <a:endParaRPr lang="en-US" sz="4400" b="1" smtClean="0">
              <a:latin typeface="Tahoma" pitchFamily="34" charset="0"/>
            </a:endParaRPr>
          </a:p>
        </p:txBody>
      </p:sp>
      <p:sp>
        <p:nvSpPr>
          <p:cNvPr id="11268" name="Rectangle 5"/>
          <p:cNvSpPr>
            <a:spLocks noGrp="1" noChangeArrowheads="1"/>
          </p:cNvSpPr>
          <p:nvPr>
            <p:ph type="body" sz="half" idx="2"/>
          </p:nvPr>
        </p:nvSpPr>
        <p:spPr>
          <a:xfrm>
            <a:off x="4648200" y="838200"/>
            <a:ext cx="4191000" cy="5257800"/>
          </a:xfrm>
        </p:spPr>
        <p:txBody>
          <a:bodyPr/>
          <a:lstStyle/>
          <a:p>
            <a:pPr eaLnBrk="1" hangingPunct="1">
              <a:lnSpc>
                <a:spcPct val="90000"/>
              </a:lnSpc>
            </a:pPr>
            <a:r>
              <a:rPr lang="en-US" sz="4000" b="1" smtClean="0">
                <a:latin typeface="Tahoma" pitchFamily="34" charset="0"/>
              </a:rPr>
              <a:t>The one-party PRI government 1929-1999</a:t>
            </a:r>
          </a:p>
          <a:p>
            <a:pPr eaLnBrk="1" hangingPunct="1">
              <a:lnSpc>
                <a:spcPct val="90000"/>
              </a:lnSpc>
            </a:pPr>
            <a:r>
              <a:rPr lang="en-US" sz="4000" b="1" smtClean="0">
                <a:latin typeface="Tahoma" pitchFamily="34" charset="0"/>
              </a:rPr>
              <a:t>Roman Catholicism</a:t>
            </a:r>
          </a:p>
          <a:p>
            <a:pPr eaLnBrk="1" hangingPunct="1">
              <a:lnSpc>
                <a:spcPct val="90000"/>
              </a:lnSpc>
            </a:pPr>
            <a:r>
              <a:rPr lang="en-US" sz="4000" b="1" smtClean="0">
                <a:latin typeface="Tahoma" pitchFamily="34" charset="0"/>
              </a:rPr>
              <a:t>Drug lords</a:t>
            </a:r>
          </a:p>
          <a:p>
            <a:pPr eaLnBrk="1" hangingPunct="1">
              <a:lnSpc>
                <a:spcPct val="90000"/>
              </a:lnSpc>
            </a:pPr>
            <a:r>
              <a:rPr lang="en-US" sz="4000" b="1" smtClean="0">
                <a:latin typeface="Tahoma" pitchFamily="34" charset="0"/>
              </a:rPr>
              <a:t>NAFTA?</a:t>
            </a:r>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7200" b="1" i="0" u="none" strike="noStrike" cap="none" normalizeH="0" baseline="0" smtClean="0">
            <a:ln>
              <a:noFill/>
            </a:ln>
            <a:solidFill>
              <a:schemeClr val="tx1"/>
            </a:solidFill>
            <a:effectLst/>
            <a:latin typeface="Jokerman"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7200" b="1" i="0" u="none" strike="noStrike" cap="none" normalizeH="0" baseline="0" smtClean="0">
            <a:ln>
              <a:noFill/>
            </a:ln>
            <a:solidFill>
              <a:schemeClr val="tx1"/>
            </a:solidFill>
            <a:effectLst/>
            <a:latin typeface="Jokerman" pitchFamily="8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2533</TotalTime>
  <Words>3282</Words>
  <Application>Microsoft Office PowerPoint</Application>
  <PresentationFormat>On-screen Show (4:3)</PresentationFormat>
  <Paragraphs>357</Paragraphs>
  <Slides>87</Slides>
  <Notes>87</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Default Design</vt:lpstr>
      <vt:lpstr>  MEXICAN CULTURE  </vt:lpstr>
      <vt:lpstr>Mexican Culture PRISMS</vt:lpstr>
      <vt:lpstr>PowerPoint Presentation</vt:lpstr>
      <vt:lpstr>PowerPoint Presentation</vt:lpstr>
      <vt:lpstr>PowerPoint Presentation</vt:lpstr>
      <vt:lpstr>UNA HISTORIA DE LA DOMINACIÓN AUTORITARIA  </vt:lpstr>
      <vt:lpstr>Una historia revolucionaria</vt:lpstr>
      <vt:lpstr>Una historia de la gente dominada (dominated people)</vt:lpstr>
      <vt:lpstr>THE DOMINATORS</vt:lpstr>
      <vt:lpstr>VIOLENCE AS USUAL IN MEXICAN HISTORY</vt:lpstr>
      <vt:lpstr>PowerPoint Presentation</vt:lpstr>
      <vt:lpstr>THE INFLUENCE OF AUTHORITARIANISM ON LATIN CULTURE </vt:lpstr>
      <vt:lpstr>LATIN EXTENDED FAMILY CULTURE</vt:lpstr>
      <vt:lpstr>La Familia</vt:lpstr>
      <vt:lpstr>El genio (genius) de la cultura latina es la familia extendida</vt:lpstr>
      <vt:lpstr>PowerPoint Presentation</vt:lpstr>
      <vt:lpstr>LAS VENTAJAS (advantages) DE  LA FAMILIA EXTENDIDA</vt:lpstr>
      <vt:lpstr>PowerPoint Presentation</vt:lpstr>
      <vt:lpstr>Aceptación condicional  contra incondicional</vt:lpstr>
      <vt:lpstr>PowerPoint Presentation</vt:lpstr>
      <vt:lpstr>THE ROOT CAUSES OF PSYCHOLOGICAL  DYSFUNCTIONS IN ANGLO CULTURE </vt:lpstr>
      <vt:lpstr>PowerPoint Presentation</vt:lpstr>
      <vt:lpstr>EL TEMPERAMENT LATINO</vt:lpstr>
      <vt:lpstr>Given the tough realities of Latin history, why are Latins typically happy? </vt:lpstr>
      <vt:lpstr>Latin culture reflects the Latin climate:  warm, colorful (just as Anglo culture reflects the more austere climate of the north) </vt:lpstr>
      <vt:lpstr>A HIGH TOUCH CULTURE</vt:lpstr>
      <vt:lpstr>Una pasión para la vida</vt:lpstr>
      <vt:lpstr>THE 7 F’s OF LIFE</vt:lpstr>
      <vt:lpstr>WHAT IS THE PURPOSE OF LATIN MUSIC? </vt:lpstr>
      <vt:lpstr>Una vida colorida</vt:lpstr>
      <vt:lpstr>Los rituales estables  de la vida (the stable rituals of life)</vt:lpstr>
      <vt:lpstr>PowerPoint Presentation</vt:lpstr>
      <vt:lpstr>PowerPoint Presentation</vt:lpstr>
      <vt:lpstr>PowerPoint Presentation</vt:lpstr>
      <vt:lpstr>PowerPoint Presentation</vt:lpstr>
      <vt:lpstr>Why do Anglos usually find visiting in Mexico to be so relaxing?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can take away my  political freedom &amp; deny me opportunities, but you can’t take away my personal dignity.”  </vt:lpstr>
      <vt:lpstr>LATIN PRIDE: Protesting the indignity of a new government tax on beer: “You’ve stripped us of our male dignity!”</vt:lpstr>
      <vt:lpstr>SHOWING RESPECT ON THE  GRASS ROOTS LEVEL</vt:lpstr>
      <vt:lpstr>PowerPoint Presentation</vt:lpstr>
      <vt:lpstr>PowerPoint Presentation</vt:lpstr>
      <vt:lpstr>Dia de los Muertos Oct. 31- Nov. 2</vt:lpstr>
      <vt:lpstr>PowerPoint Presentation</vt:lpstr>
      <vt:lpstr>  LA CORRIDA: A RITUAL OF MACHISMO, HONOR …   </vt:lpstr>
      <vt:lpstr>PowerPoint Presentation</vt:lpstr>
      <vt:lpstr>PowerPoint Presentation</vt:lpstr>
      <vt:lpstr>Simpatico Latino (friends instead of institutions)</vt:lpstr>
      <vt:lpstr>SAVOIR FAIRE  (the “street smart” Latin)</vt:lpstr>
      <vt:lpstr>PowerPoint Presentation</vt:lpstr>
      <vt:lpstr>THE POLYCHRONIC LATIN WORKPLACE</vt:lpstr>
      <vt:lpstr>PowerPoint Presentation</vt:lpstr>
      <vt:lpstr>The polychronic workplace</vt:lpstr>
      <vt:lpstr>PowerPoint Presentation</vt:lpstr>
      <vt:lpstr>When Mexicans say “mañana, ” they don’t necessarily mean they will do it tomorrow, but rather when “life isn’t happening”—when no friends or relatives are around; when the weather isn’t nice; when the fiesta is over, etc.  Much of the time, life is dull, menial, or unpleasant, so don’t put off enjoying life when the opportunity is present. “Smell the roses while they bloom.”</vt:lpstr>
      <vt:lpstr>PowerPoint Presentation</vt:lpstr>
      <vt:lpstr>PowerPoint Presentation</vt:lpstr>
      <vt:lpstr>Paternalistic El Jefe  (father figure) </vt:lpstr>
      <vt:lpstr>PowerPoint Presentation</vt:lpstr>
      <vt:lpstr>MEXICAN AUTOCRATIC MANAGEMENT</vt:lpstr>
      <vt:lpstr>Buena Gente  (“Good person” boss)</vt:lpstr>
      <vt:lpstr>PowerPoint Presentation</vt:lpstr>
      <vt:lpstr>Anglo unemotional scientific management  alienates Latin workers because personal circumstances are not taken into consideration</vt:lpstr>
      <vt:lpstr>Latin workers take professional matters personally, especially workplace problems. They don’t like the impersonal scientific approach to problem-solving, because it pays no attention to uncontrollable circumstances &amp; employee dignity.</vt:lpstr>
      <vt:lpstr>ANGLO IMPERSONAL MANAGEMENT</vt:lpstr>
      <vt:lpstr>PowerPoint Presentation</vt:lpstr>
      <vt:lpstr>LATIN CAREER BARRIERS</vt:lpstr>
      <vt:lpstr>PowerPoint Presentation</vt:lpstr>
      <vt:lpstr>PowerPoint Presentation</vt:lpstr>
      <vt:lpstr>PowerPoint Presentation</vt:lpstr>
      <vt:lpstr>THE IMPACT OF ILLEGAL IMMIGRATION ON THE U.S. ECONOMY  </vt:lpstr>
      <vt:lpstr>PowerPoint Presentation</vt:lpstr>
      <vt:lpstr>PROFILE OF ILLEGAL IMMIGRANTS IN THE USA</vt:lpstr>
      <vt:lpstr>PowerPoint Presentation</vt:lpstr>
      <vt:lpstr>RECENT GLOBAL LABOR TRENDS</vt:lpstr>
      <vt:lpstr>ESTIMATED % OF IMMIGRANT EMPLOYMENT IN U.S. INDUSTRIES</vt:lpstr>
      <vt:lpstr>PowerPoint Presentation</vt:lpstr>
      <vt:lpstr>SHOULD AMERICA CLOSE ITS BORDERS?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Van Auken</dc:creator>
  <cp:lastModifiedBy>Phil</cp:lastModifiedBy>
  <cp:revision>483</cp:revision>
  <dcterms:created xsi:type="dcterms:W3CDTF">2002-02-20T01:29:28Z</dcterms:created>
  <dcterms:modified xsi:type="dcterms:W3CDTF">2014-06-08T22:27:35Z</dcterms:modified>
</cp:coreProperties>
</file>