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86" r:id="rId2"/>
    <p:sldId id="342" r:id="rId3"/>
    <p:sldId id="319" r:id="rId4"/>
    <p:sldId id="304" r:id="rId5"/>
    <p:sldId id="257" r:id="rId6"/>
    <p:sldId id="343" r:id="rId7"/>
    <p:sldId id="258" r:id="rId8"/>
    <p:sldId id="307" r:id="rId9"/>
    <p:sldId id="285" r:id="rId10"/>
    <p:sldId id="305" r:id="rId11"/>
    <p:sldId id="292" r:id="rId12"/>
    <p:sldId id="344" r:id="rId13"/>
    <p:sldId id="274" r:id="rId14"/>
    <p:sldId id="345" r:id="rId15"/>
    <p:sldId id="273" r:id="rId16"/>
    <p:sldId id="277" r:id="rId17"/>
    <p:sldId id="310" r:id="rId18"/>
    <p:sldId id="282" r:id="rId19"/>
    <p:sldId id="318" r:id="rId20"/>
    <p:sldId id="311" r:id="rId21"/>
    <p:sldId id="347" r:id="rId22"/>
    <p:sldId id="321" r:id="rId23"/>
    <p:sldId id="322" r:id="rId24"/>
    <p:sldId id="323" r:id="rId25"/>
    <p:sldId id="324" r:id="rId26"/>
    <p:sldId id="325" r:id="rId27"/>
    <p:sldId id="346" r:id="rId28"/>
    <p:sldId id="327" r:id="rId29"/>
    <p:sldId id="328" r:id="rId30"/>
    <p:sldId id="329" r:id="rId31"/>
    <p:sldId id="348" r:id="rId32"/>
    <p:sldId id="330" r:id="rId33"/>
    <p:sldId id="331" r:id="rId34"/>
    <p:sldId id="333" r:id="rId35"/>
    <p:sldId id="334" r:id="rId36"/>
    <p:sldId id="335" r:id="rId37"/>
    <p:sldId id="336" r:id="rId38"/>
    <p:sldId id="337" r:id="rId39"/>
    <p:sldId id="338" r:id="rId40"/>
    <p:sldId id="339" r:id="rId41"/>
    <p:sldId id="340" r:id="rId42"/>
  </p:sldIdLst>
  <p:sldSz cx="9144000" cy="6858000" type="screen4x3"/>
  <p:notesSz cx="6858000" cy="9144000"/>
  <p:defaultTextStyle>
    <a:defPPr>
      <a:defRPr lang="en-US"/>
    </a:defPPr>
    <a:lvl1pPr algn="ctr" rtl="0" fontAlgn="base">
      <a:spcBef>
        <a:spcPct val="0"/>
      </a:spcBef>
      <a:spcAft>
        <a:spcPct val="0"/>
      </a:spcAft>
      <a:defRPr sz="3200" b="1" kern="1200">
        <a:solidFill>
          <a:schemeClr val="tx1"/>
        </a:solidFill>
        <a:latin typeface="Baskerville Old Face" pitchFamily="18" charset="0"/>
        <a:ea typeface="+mn-ea"/>
        <a:cs typeface="+mn-cs"/>
      </a:defRPr>
    </a:lvl1pPr>
    <a:lvl2pPr marL="457200" algn="ctr" rtl="0" fontAlgn="base">
      <a:spcBef>
        <a:spcPct val="0"/>
      </a:spcBef>
      <a:spcAft>
        <a:spcPct val="0"/>
      </a:spcAft>
      <a:defRPr sz="3200" b="1" kern="1200">
        <a:solidFill>
          <a:schemeClr val="tx1"/>
        </a:solidFill>
        <a:latin typeface="Baskerville Old Face" pitchFamily="18" charset="0"/>
        <a:ea typeface="+mn-ea"/>
        <a:cs typeface="+mn-cs"/>
      </a:defRPr>
    </a:lvl2pPr>
    <a:lvl3pPr marL="914400" algn="ctr" rtl="0" fontAlgn="base">
      <a:spcBef>
        <a:spcPct val="0"/>
      </a:spcBef>
      <a:spcAft>
        <a:spcPct val="0"/>
      </a:spcAft>
      <a:defRPr sz="3200" b="1" kern="1200">
        <a:solidFill>
          <a:schemeClr val="tx1"/>
        </a:solidFill>
        <a:latin typeface="Baskerville Old Face" pitchFamily="18" charset="0"/>
        <a:ea typeface="+mn-ea"/>
        <a:cs typeface="+mn-cs"/>
      </a:defRPr>
    </a:lvl3pPr>
    <a:lvl4pPr marL="1371600" algn="ctr" rtl="0" fontAlgn="base">
      <a:spcBef>
        <a:spcPct val="0"/>
      </a:spcBef>
      <a:spcAft>
        <a:spcPct val="0"/>
      </a:spcAft>
      <a:defRPr sz="3200" b="1" kern="1200">
        <a:solidFill>
          <a:schemeClr val="tx1"/>
        </a:solidFill>
        <a:latin typeface="Baskerville Old Face" pitchFamily="18" charset="0"/>
        <a:ea typeface="+mn-ea"/>
        <a:cs typeface="+mn-cs"/>
      </a:defRPr>
    </a:lvl4pPr>
    <a:lvl5pPr marL="1828800" algn="ctr" rtl="0" fontAlgn="base">
      <a:spcBef>
        <a:spcPct val="0"/>
      </a:spcBef>
      <a:spcAft>
        <a:spcPct val="0"/>
      </a:spcAft>
      <a:defRPr sz="3200" b="1" kern="1200">
        <a:solidFill>
          <a:schemeClr val="tx1"/>
        </a:solidFill>
        <a:latin typeface="Baskerville Old Face" pitchFamily="18" charset="0"/>
        <a:ea typeface="+mn-ea"/>
        <a:cs typeface="+mn-cs"/>
      </a:defRPr>
    </a:lvl5pPr>
    <a:lvl6pPr marL="2286000" algn="l" defTabSz="914400" rtl="0" eaLnBrk="1" latinLnBrk="0" hangingPunct="1">
      <a:defRPr sz="3200" b="1" kern="1200">
        <a:solidFill>
          <a:schemeClr val="tx1"/>
        </a:solidFill>
        <a:latin typeface="Baskerville Old Face" pitchFamily="18" charset="0"/>
        <a:ea typeface="+mn-ea"/>
        <a:cs typeface="+mn-cs"/>
      </a:defRPr>
    </a:lvl6pPr>
    <a:lvl7pPr marL="2743200" algn="l" defTabSz="914400" rtl="0" eaLnBrk="1" latinLnBrk="0" hangingPunct="1">
      <a:defRPr sz="3200" b="1" kern="1200">
        <a:solidFill>
          <a:schemeClr val="tx1"/>
        </a:solidFill>
        <a:latin typeface="Baskerville Old Face" pitchFamily="18" charset="0"/>
        <a:ea typeface="+mn-ea"/>
        <a:cs typeface="+mn-cs"/>
      </a:defRPr>
    </a:lvl7pPr>
    <a:lvl8pPr marL="3200400" algn="l" defTabSz="914400" rtl="0" eaLnBrk="1" latinLnBrk="0" hangingPunct="1">
      <a:defRPr sz="3200" b="1" kern="1200">
        <a:solidFill>
          <a:schemeClr val="tx1"/>
        </a:solidFill>
        <a:latin typeface="Baskerville Old Face" pitchFamily="18" charset="0"/>
        <a:ea typeface="+mn-ea"/>
        <a:cs typeface="+mn-cs"/>
      </a:defRPr>
    </a:lvl8pPr>
    <a:lvl9pPr marL="3657600" algn="l" defTabSz="914400" rtl="0" eaLnBrk="1" latinLnBrk="0" hangingPunct="1">
      <a:defRPr sz="3200" b="1" kern="1200">
        <a:solidFill>
          <a:schemeClr val="tx1"/>
        </a:solidFill>
        <a:latin typeface="Baskerville Old Face"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99"/>
    <a:srgbClr val="990099"/>
    <a:srgbClr val="FF0066"/>
    <a:srgbClr val="FFFF00"/>
    <a:srgbClr val="006600"/>
    <a:srgbClr val="FF9900"/>
    <a:srgbClr val="3399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825" autoAdjust="0"/>
    <p:restoredTop sz="94699" autoAdjust="0"/>
  </p:normalViewPr>
  <p:slideViewPr>
    <p:cSldViewPr>
      <p:cViewPr>
        <p:scale>
          <a:sx n="30" d="100"/>
          <a:sy n="30" d="100"/>
        </p:scale>
        <p:origin x="-2310" y="-9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Times New Roman" pitchFamily="18" charset="0"/>
              </a:defRPr>
            </a:lvl1pPr>
          </a:lstStyle>
          <a:p>
            <a:pPr>
              <a:defRPr/>
            </a:pPr>
            <a:endParaRPr lang="en-US"/>
          </a:p>
        </p:txBody>
      </p:sp>
      <p:sp>
        <p:nvSpPr>
          <p:cNvPr id="727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727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Times New Roman" pitchFamily="18" charset="0"/>
              </a:defRPr>
            </a:lvl1pPr>
          </a:lstStyle>
          <a:p>
            <a:pPr>
              <a:defRPr/>
            </a:pPr>
            <a:endParaRPr lang="en-US"/>
          </a:p>
        </p:txBody>
      </p:sp>
      <p:sp>
        <p:nvSpPr>
          <p:cNvPr id="727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5524FB46-A684-4024-8891-FA5ABABEF766}" type="slidenum">
              <a:rPr lang="en-US"/>
              <a:pPr>
                <a:defRPr/>
              </a:pPr>
              <a:t>‹#›</a:t>
            </a:fld>
            <a:endParaRPr lang="en-US"/>
          </a:p>
        </p:txBody>
      </p:sp>
    </p:spTree>
    <p:extLst>
      <p:ext uri="{BB962C8B-B14F-4D97-AF65-F5344CB8AC3E}">
        <p14:creationId xmlns:p14="http://schemas.microsoft.com/office/powerpoint/2010/main" val="760055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39E9162-359D-41F6-89E6-7C006FE3106A}" type="datetimeFigureOut">
              <a:rPr lang="en-US"/>
              <a:pPr>
                <a:defRPr/>
              </a:pPr>
              <a:t>6/8/2014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0388C4D-48EB-409E-A159-C7FC94B87F8B}" type="slidenum">
              <a:rPr lang="en-US"/>
              <a:pPr>
                <a:defRPr/>
              </a:pPr>
              <a:t>‹#›</a:t>
            </a:fld>
            <a:endParaRPr lang="en-US"/>
          </a:p>
        </p:txBody>
      </p:sp>
    </p:spTree>
    <p:extLst>
      <p:ext uri="{BB962C8B-B14F-4D97-AF65-F5344CB8AC3E}">
        <p14:creationId xmlns:p14="http://schemas.microsoft.com/office/powerpoint/2010/main" val="4180179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DDB95156-495D-46B4-9A5D-F5C5960AA44E}"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22460CE1-E5FE-43DB-8E26-ABAD81DCD8B6}" type="slidenum">
              <a:rPr lang="en-US" sz="1200" smtClean="0"/>
              <a:pPr eaLnBrk="1" hangingPunct="1"/>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0B0D2AF9-C06E-48B2-BE2C-F7CDE96FF8E8}" type="slidenum">
              <a:rPr lang="en-US" sz="1200" smtClean="0"/>
              <a:pPr eaLnBrk="1" hangingPunct="1"/>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A1595B8F-2906-446B-BF5D-BC72EBDC793E}" type="slidenum">
              <a:rPr lang="en-US" sz="1200" smtClean="0"/>
              <a:pPr eaLnBrk="1" hangingPunct="1"/>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901F542E-7E64-43E4-8547-034A264996B2}" type="slidenum">
              <a:rPr lang="en-US" sz="1200" smtClean="0"/>
              <a:pPr eaLnBrk="1" hangingPunct="1"/>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2C697229-438F-4491-8663-02EA15157FC4}" type="slidenum">
              <a:rPr lang="en-US" sz="1200" smtClean="0"/>
              <a:pPr eaLnBrk="1" hangingPunct="1"/>
              <a:t>14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6C734775-C235-48FA-A312-439A631CC786}" type="slidenum">
              <a:rPr lang="en-US" sz="1200" smtClean="0"/>
              <a:pPr eaLnBrk="1" hangingPunct="1"/>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2F29B60E-2023-40AE-AD0B-E57C4E6462F0}" type="slidenum">
              <a:rPr lang="en-US" sz="1200" smtClean="0"/>
              <a:pPr eaLnBrk="1" hangingPunct="1"/>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F451114C-1769-403C-B917-C8B7756687C0}" type="slidenum">
              <a:rPr lang="en-US" sz="1200" smtClean="0"/>
              <a:pPr eaLnBrk="1" hangingPunct="1"/>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62281997-7554-4C7D-A423-A252972490EC}" type="slidenum">
              <a:rPr lang="en-US" sz="1200" smtClean="0"/>
              <a:pPr eaLnBrk="1" hangingPunct="1"/>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714B1322-F9A2-427C-A456-38B9BA5F28B3}" type="slidenum">
              <a:rPr lang="en-US" sz="1200" smtClean="0"/>
              <a:pPr eaLnBrk="1" hangingPunct="1"/>
              <a:t>19</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76DBB28C-D2AF-468D-AB3A-D280C85D836F}" type="slidenum">
              <a:rPr lang="en-US" sz="1200" smtClean="0"/>
              <a:pPr eaLnBrk="1" hangingPunct="1"/>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EC88FB29-92FF-469E-9FC5-3B6840EF3064}" type="slidenum">
              <a:rPr lang="en-US" sz="1200" smtClean="0"/>
              <a:pPr eaLnBrk="1" hangingPunct="1"/>
              <a:t>20</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F914BB3F-0369-4518-A08D-5AC0587E7124}" type="slidenum">
              <a:rPr lang="en-US" sz="1200" smtClean="0"/>
              <a:pPr eaLnBrk="1" hangingPunct="1"/>
              <a:t>21</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DE2392F0-F46F-490F-B9D2-692D00359830}" type="slidenum">
              <a:rPr lang="en-US" sz="1200" smtClean="0"/>
              <a:pPr eaLnBrk="1" hangingPunct="1"/>
              <a:t>22</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CB212F0C-4E16-4F3D-AF58-04A41EF3EC3E}" type="slidenum">
              <a:rPr lang="en-US" sz="1200" smtClean="0"/>
              <a:pPr eaLnBrk="1" hangingPunct="1"/>
              <a:t>23</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F4BF9807-9A38-4483-8021-76E8AAA81457}" type="slidenum">
              <a:rPr lang="en-US" sz="1200" smtClean="0"/>
              <a:pPr eaLnBrk="1" hangingPunct="1"/>
              <a:t>24</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88547397-CD64-4296-9F26-4D8E6E0EDF57}" type="slidenum">
              <a:rPr lang="en-US" sz="1200" smtClean="0"/>
              <a:pPr eaLnBrk="1" hangingPunct="1"/>
              <a:t>25</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678C6885-B033-4D84-BE87-70CB265C621F}" type="slidenum">
              <a:rPr lang="en-US" sz="1200" smtClean="0"/>
              <a:pPr eaLnBrk="1" hangingPunct="1"/>
              <a:t>26</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5BF26899-C867-49E6-8524-C55A08478C9E}" type="slidenum">
              <a:rPr lang="en-US" sz="1200" smtClean="0"/>
              <a:pPr eaLnBrk="1" hangingPunct="1"/>
              <a:t>27</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F649D440-D755-49BA-8F92-19431AEB8838}" type="slidenum">
              <a:rPr lang="en-US" sz="1200" smtClean="0"/>
              <a:pPr eaLnBrk="1" hangingPunct="1"/>
              <a:t>28</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440CA9D8-4DB5-438D-B138-68F7AA836D5C}" type="slidenum">
              <a:rPr lang="en-US" sz="1200" smtClean="0"/>
              <a:pPr eaLnBrk="1" hangingPunct="1"/>
              <a:t>29</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9A9926B3-3892-4486-AF0B-3FDD45CA8572}" type="slidenum">
              <a:rPr lang="en-US" sz="1200" smtClean="0"/>
              <a:pPr eaLnBrk="1" hangingPunct="1"/>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BA688EF1-634F-4C1F-89C3-5EA57FF9485B}" type="slidenum">
              <a:rPr lang="en-US" sz="1200" smtClean="0"/>
              <a:pPr eaLnBrk="1" hangingPunct="1"/>
              <a:t>30</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D48ADF27-DDE3-4768-9F79-3C68ED41FCDB}" type="slidenum">
              <a:rPr lang="en-US" sz="1200" smtClean="0"/>
              <a:pPr eaLnBrk="1" hangingPunct="1"/>
              <a:t>31</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CF559833-D50A-4757-9E33-A0D04BF29954}" type="slidenum">
              <a:rPr lang="en-US" sz="1200" smtClean="0"/>
              <a:pPr eaLnBrk="1" hangingPunct="1"/>
              <a:t>32</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33826A2E-9858-42CA-944B-F8AD67B6449C}" type="slidenum">
              <a:rPr lang="en-US" sz="1200" smtClean="0"/>
              <a:pPr eaLnBrk="1" hangingPunct="1"/>
              <a:t>33</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01A9E1EB-2026-40CF-8EAF-A69D1191F32D}" type="slidenum">
              <a:rPr lang="en-US" sz="1200" smtClean="0"/>
              <a:pPr eaLnBrk="1" hangingPunct="1"/>
              <a:t>34</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75B55596-4854-460F-A96C-F9ADE64DA891}" type="slidenum">
              <a:rPr lang="en-US" sz="1200" smtClean="0"/>
              <a:pPr eaLnBrk="1" hangingPunct="1"/>
              <a:t>35</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BC0737C1-ECFB-445D-902F-3F8A94DE9E8F}" type="slidenum">
              <a:rPr lang="en-US" sz="1200" smtClean="0"/>
              <a:pPr eaLnBrk="1" hangingPunct="1"/>
              <a:t>36</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A15A1EFE-CCE5-4C6D-8E02-1F4A946F4293}" type="slidenum">
              <a:rPr lang="en-US" sz="1200" smtClean="0"/>
              <a:pPr eaLnBrk="1" hangingPunct="1"/>
              <a:t>37</a:t>
            </a:fld>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21C46DF5-3FB4-4B50-AAB5-2DAACA983CF9}" type="slidenum">
              <a:rPr lang="en-US" sz="1200" smtClean="0"/>
              <a:pPr eaLnBrk="1" hangingPunct="1"/>
              <a:t>38</a:t>
            </a:fld>
            <a:endParaRPr 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FDF84445-B61F-4D0F-BE86-288EEE658275}" type="slidenum">
              <a:rPr lang="en-US" sz="1200" smtClean="0"/>
              <a:pPr eaLnBrk="1" hangingPunct="1"/>
              <a:t>39</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6957F8BA-C817-41D1-AAC7-5B16413FD351}" type="slidenum">
              <a:rPr lang="en-US" sz="1200" smtClean="0"/>
              <a:pPr eaLnBrk="1" hangingPunct="1"/>
              <a:t>4</a:t>
            </a:fld>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2F3859F1-DC4B-42BA-BFD8-84DC0296C0A5}" type="slidenum">
              <a:rPr lang="en-US" sz="1200" smtClean="0"/>
              <a:pPr eaLnBrk="1" hangingPunct="1"/>
              <a:t>40</a:t>
            </a:fld>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A3916BAE-B675-424A-809E-138460702692}" type="slidenum">
              <a:rPr lang="en-US" sz="1200" smtClean="0"/>
              <a:pPr eaLnBrk="1" hangingPunct="1"/>
              <a:t>41</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8FBFB3A7-F29C-411F-9185-D1C761268BD1}" type="slidenum">
              <a:rPr lang="en-US" sz="1200" smtClean="0"/>
              <a:pPr eaLnBrk="1" hangingPunct="1"/>
              <a:t>5</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0FB958B4-666C-43B2-A15E-03C8DB28E78F}" type="slidenum">
              <a:rPr lang="en-US" sz="1200" smtClean="0"/>
              <a:pPr eaLnBrk="1" hangingPunct="1"/>
              <a:t>6</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A09B0657-5284-4E0F-A829-82A47E39AEC7}" type="slidenum">
              <a:rPr lang="en-US" sz="1200" smtClean="0"/>
              <a:pPr eaLnBrk="1" hangingPunct="1"/>
              <a:t>7</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12B99FB7-8989-41B0-9303-09F63410E5D6}" type="slidenum">
              <a:rPr lang="en-US" sz="1200" smtClean="0"/>
              <a:pPr eaLnBrk="1" hangingPunct="1"/>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b="1">
                <a:solidFill>
                  <a:schemeClr val="tx1"/>
                </a:solidFill>
                <a:latin typeface="Baskerville Old Face" pitchFamily="18" charset="0"/>
              </a:defRPr>
            </a:lvl1pPr>
            <a:lvl2pPr marL="742950" indent="-285750" eaLnBrk="0" hangingPunct="0">
              <a:defRPr sz="3200" b="1">
                <a:solidFill>
                  <a:schemeClr val="tx1"/>
                </a:solidFill>
                <a:latin typeface="Baskerville Old Face" pitchFamily="18" charset="0"/>
              </a:defRPr>
            </a:lvl2pPr>
            <a:lvl3pPr marL="1143000" indent="-228600" eaLnBrk="0" hangingPunct="0">
              <a:defRPr sz="3200" b="1">
                <a:solidFill>
                  <a:schemeClr val="tx1"/>
                </a:solidFill>
                <a:latin typeface="Baskerville Old Face" pitchFamily="18" charset="0"/>
              </a:defRPr>
            </a:lvl3pPr>
            <a:lvl4pPr marL="1600200" indent="-228600" eaLnBrk="0" hangingPunct="0">
              <a:defRPr sz="3200" b="1">
                <a:solidFill>
                  <a:schemeClr val="tx1"/>
                </a:solidFill>
                <a:latin typeface="Baskerville Old Face" pitchFamily="18" charset="0"/>
              </a:defRPr>
            </a:lvl4pPr>
            <a:lvl5pPr marL="2057400" indent="-228600" eaLnBrk="0" hangingPunct="0">
              <a:defRPr sz="3200" b="1">
                <a:solidFill>
                  <a:schemeClr val="tx1"/>
                </a:solidFill>
                <a:latin typeface="Baskerville Old Face" pitchFamily="18" charset="0"/>
              </a:defRPr>
            </a:lvl5pPr>
            <a:lvl6pPr marL="2514600" indent="-228600" algn="ctr" eaLnBrk="0" fontAlgn="base" hangingPunct="0">
              <a:spcBef>
                <a:spcPct val="0"/>
              </a:spcBef>
              <a:spcAft>
                <a:spcPct val="0"/>
              </a:spcAft>
              <a:defRPr sz="3200" b="1">
                <a:solidFill>
                  <a:schemeClr val="tx1"/>
                </a:solidFill>
                <a:latin typeface="Baskerville Old Face" pitchFamily="18" charset="0"/>
              </a:defRPr>
            </a:lvl6pPr>
            <a:lvl7pPr marL="2971800" indent="-228600" algn="ctr" eaLnBrk="0" fontAlgn="base" hangingPunct="0">
              <a:spcBef>
                <a:spcPct val="0"/>
              </a:spcBef>
              <a:spcAft>
                <a:spcPct val="0"/>
              </a:spcAft>
              <a:defRPr sz="3200" b="1">
                <a:solidFill>
                  <a:schemeClr val="tx1"/>
                </a:solidFill>
                <a:latin typeface="Baskerville Old Face" pitchFamily="18" charset="0"/>
              </a:defRPr>
            </a:lvl7pPr>
            <a:lvl8pPr marL="3429000" indent="-228600" algn="ctr" eaLnBrk="0" fontAlgn="base" hangingPunct="0">
              <a:spcBef>
                <a:spcPct val="0"/>
              </a:spcBef>
              <a:spcAft>
                <a:spcPct val="0"/>
              </a:spcAft>
              <a:defRPr sz="3200" b="1">
                <a:solidFill>
                  <a:schemeClr val="tx1"/>
                </a:solidFill>
                <a:latin typeface="Baskerville Old Face" pitchFamily="18" charset="0"/>
              </a:defRPr>
            </a:lvl8pPr>
            <a:lvl9pPr marL="3886200" indent="-228600" algn="ctr" eaLnBrk="0" fontAlgn="base" hangingPunct="0">
              <a:spcBef>
                <a:spcPct val="0"/>
              </a:spcBef>
              <a:spcAft>
                <a:spcPct val="0"/>
              </a:spcAft>
              <a:defRPr sz="3200" b="1">
                <a:solidFill>
                  <a:schemeClr val="tx1"/>
                </a:solidFill>
                <a:latin typeface="Baskerville Old Face" pitchFamily="18" charset="0"/>
              </a:defRPr>
            </a:lvl9pPr>
          </a:lstStyle>
          <a:p>
            <a:pPr eaLnBrk="1" hangingPunct="1"/>
            <a:fld id="{A6732A96-4013-4F0C-B4D2-BFD2907AEEB3}" type="slidenum">
              <a:rPr lang="en-US" sz="1200" smtClean="0"/>
              <a:pPr eaLnBrk="1" hangingPunct="1"/>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22B4F-598E-47CF-A5AF-965C9809B63F}" type="slidenum">
              <a:rPr lang="en-US"/>
              <a:pPr>
                <a:defRPr/>
              </a:pPr>
              <a:t>‹#›</a:t>
            </a:fld>
            <a:endParaRPr lang="en-US"/>
          </a:p>
        </p:txBody>
      </p:sp>
    </p:spTree>
    <p:extLst>
      <p:ext uri="{BB962C8B-B14F-4D97-AF65-F5344CB8AC3E}">
        <p14:creationId xmlns:p14="http://schemas.microsoft.com/office/powerpoint/2010/main" val="89143317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0F6480-6299-4696-BDBE-ED5646A03B7D}" type="slidenum">
              <a:rPr lang="en-US"/>
              <a:pPr>
                <a:defRPr/>
              </a:pPr>
              <a:t>‹#›</a:t>
            </a:fld>
            <a:endParaRPr lang="en-US"/>
          </a:p>
        </p:txBody>
      </p:sp>
    </p:spTree>
    <p:extLst>
      <p:ext uri="{BB962C8B-B14F-4D97-AF65-F5344CB8AC3E}">
        <p14:creationId xmlns:p14="http://schemas.microsoft.com/office/powerpoint/2010/main" val="328375479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787798-B133-4780-B531-61CDC4397240}" type="slidenum">
              <a:rPr lang="en-US"/>
              <a:pPr>
                <a:defRPr/>
              </a:pPr>
              <a:t>‹#›</a:t>
            </a:fld>
            <a:endParaRPr lang="en-US"/>
          </a:p>
        </p:txBody>
      </p:sp>
    </p:spTree>
    <p:extLst>
      <p:ext uri="{BB962C8B-B14F-4D97-AF65-F5344CB8AC3E}">
        <p14:creationId xmlns:p14="http://schemas.microsoft.com/office/powerpoint/2010/main" val="235333687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92908B-583C-4FE3-965A-5FC0C1B63540}" type="slidenum">
              <a:rPr lang="en-US"/>
              <a:pPr>
                <a:defRPr/>
              </a:pPr>
              <a:t>‹#›</a:t>
            </a:fld>
            <a:endParaRPr lang="en-US"/>
          </a:p>
        </p:txBody>
      </p:sp>
    </p:spTree>
    <p:extLst>
      <p:ext uri="{BB962C8B-B14F-4D97-AF65-F5344CB8AC3E}">
        <p14:creationId xmlns:p14="http://schemas.microsoft.com/office/powerpoint/2010/main" val="244664511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E2477B-02D6-4EA4-A31A-BB18E3D82F62}" type="slidenum">
              <a:rPr lang="en-US"/>
              <a:pPr>
                <a:defRPr/>
              </a:pPr>
              <a:t>‹#›</a:t>
            </a:fld>
            <a:endParaRPr lang="en-US"/>
          </a:p>
        </p:txBody>
      </p:sp>
    </p:spTree>
    <p:extLst>
      <p:ext uri="{BB962C8B-B14F-4D97-AF65-F5344CB8AC3E}">
        <p14:creationId xmlns:p14="http://schemas.microsoft.com/office/powerpoint/2010/main" val="208360721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669707-DDA7-48A6-95B1-7B4DE1C92616}" type="slidenum">
              <a:rPr lang="en-US"/>
              <a:pPr>
                <a:defRPr/>
              </a:pPr>
              <a:t>‹#›</a:t>
            </a:fld>
            <a:endParaRPr lang="en-US"/>
          </a:p>
        </p:txBody>
      </p:sp>
    </p:spTree>
    <p:extLst>
      <p:ext uri="{BB962C8B-B14F-4D97-AF65-F5344CB8AC3E}">
        <p14:creationId xmlns:p14="http://schemas.microsoft.com/office/powerpoint/2010/main" val="92043938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FC19EF-FEEE-4AA5-A1B8-036FBB58C108}" type="slidenum">
              <a:rPr lang="en-US"/>
              <a:pPr>
                <a:defRPr/>
              </a:pPr>
              <a:t>‹#›</a:t>
            </a:fld>
            <a:endParaRPr lang="en-US"/>
          </a:p>
        </p:txBody>
      </p:sp>
    </p:spTree>
    <p:extLst>
      <p:ext uri="{BB962C8B-B14F-4D97-AF65-F5344CB8AC3E}">
        <p14:creationId xmlns:p14="http://schemas.microsoft.com/office/powerpoint/2010/main" val="303166530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5F3DE8-8890-403E-90AE-26D13C8495EB}" type="slidenum">
              <a:rPr lang="en-US"/>
              <a:pPr>
                <a:defRPr/>
              </a:pPr>
              <a:t>‹#›</a:t>
            </a:fld>
            <a:endParaRPr lang="en-US"/>
          </a:p>
        </p:txBody>
      </p:sp>
    </p:spTree>
    <p:extLst>
      <p:ext uri="{BB962C8B-B14F-4D97-AF65-F5344CB8AC3E}">
        <p14:creationId xmlns:p14="http://schemas.microsoft.com/office/powerpoint/2010/main" val="11106338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74565A-727B-4AD1-97AA-4E98C9DB733F}" type="slidenum">
              <a:rPr lang="en-US"/>
              <a:pPr>
                <a:defRPr/>
              </a:pPr>
              <a:t>‹#›</a:t>
            </a:fld>
            <a:endParaRPr lang="en-US"/>
          </a:p>
        </p:txBody>
      </p:sp>
    </p:spTree>
    <p:extLst>
      <p:ext uri="{BB962C8B-B14F-4D97-AF65-F5344CB8AC3E}">
        <p14:creationId xmlns:p14="http://schemas.microsoft.com/office/powerpoint/2010/main" val="183796114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12B6FE-D69D-4A39-B790-A08350E1D7F6}" type="slidenum">
              <a:rPr lang="en-US"/>
              <a:pPr>
                <a:defRPr/>
              </a:pPr>
              <a:t>‹#›</a:t>
            </a:fld>
            <a:endParaRPr lang="en-US"/>
          </a:p>
        </p:txBody>
      </p:sp>
    </p:spTree>
    <p:extLst>
      <p:ext uri="{BB962C8B-B14F-4D97-AF65-F5344CB8AC3E}">
        <p14:creationId xmlns:p14="http://schemas.microsoft.com/office/powerpoint/2010/main" val="419955847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16738A1-C60E-454B-8B4F-481EE787D8F3}" type="slidenum">
              <a:rPr lang="en-US"/>
              <a:pPr>
                <a:defRPr/>
              </a:pPr>
              <a:t>‹#›</a:t>
            </a:fld>
            <a:endParaRPr lang="en-US"/>
          </a:p>
        </p:txBody>
      </p:sp>
    </p:spTree>
    <p:extLst>
      <p:ext uri="{BB962C8B-B14F-4D97-AF65-F5344CB8AC3E}">
        <p14:creationId xmlns:p14="http://schemas.microsoft.com/office/powerpoint/2010/main" val="152779737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E942A0-1FD0-4A76-AC00-2446610AE83B}" type="slidenum">
              <a:rPr lang="en-US"/>
              <a:pPr>
                <a:defRPr/>
              </a:pPr>
              <a:t>‹#›</a:t>
            </a:fld>
            <a:endParaRPr lang="en-US"/>
          </a:p>
        </p:txBody>
      </p:sp>
    </p:spTree>
    <p:extLst>
      <p:ext uri="{BB962C8B-B14F-4D97-AF65-F5344CB8AC3E}">
        <p14:creationId xmlns:p14="http://schemas.microsoft.com/office/powerpoint/2010/main" val="196414717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C2CCA9-FDF4-4C1E-B4D3-B0B131773B95}" type="slidenum">
              <a:rPr lang="en-US"/>
              <a:pPr>
                <a:defRPr/>
              </a:pPr>
              <a:t>‹#›</a:t>
            </a:fld>
            <a:endParaRPr lang="en-US"/>
          </a:p>
        </p:txBody>
      </p:sp>
    </p:spTree>
    <p:extLst>
      <p:ext uri="{BB962C8B-B14F-4D97-AF65-F5344CB8AC3E}">
        <p14:creationId xmlns:p14="http://schemas.microsoft.com/office/powerpoint/2010/main" val="402765364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6033B1A6-B8F8-42B6-8B47-1D69357DB6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bg>
      <p:bgPr>
        <a:solidFill>
          <a:srgbClr val="FF0000"/>
        </a:solidFill>
        <a:effectLst/>
      </p:bgPr>
    </p:bg>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371600" y="1905000"/>
            <a:ext cx="5943600" cy="31242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chemeClr val="tx2"/>
                </a:solidFill>
                <a:latin typeface="Arial Black"/>
              </a:rPr>
              <a:t>ITALIAN</a:t>
            </a:r>
          </a:p>
          <a:p>
            <a:r>
              <a:rPr lang="en-US" sz="3600" kern="10">
                <a:ln w="9525">
                  <a:solidFill>
                    <a:srgbClr val="000000"/>
                  </a:solidFill>
                  <a:round/>
                  <a:headEnd/>
                  <a:tailEnd/>
                </a:ln>
                <a:solidFill>
                  <a:schemeClr val="tx2"/>
                </a:solidFill>
                <a:latin typeface="Arial Black"/>
              </a:rPr>
              <a:t>CULTURE</a:t>
            </a:r>
          </a:p>
        </p:txBody>
      </p:sp>
      <p:sp>
        <p:nvSpPr>
          <p:cNvPr id="2051" name="Rectangle 4"/>
          <p:cNvSpPr>
            <a:spLocks noChangeArrowheads="1"/>
          </p:cNvSpPr>
          <p:nvPr/>
        </p:nvSpPr>
        <p:spPr bwMode="auto">
          <a:xfrm>
            <a:off x="304800" y="106363"/>
            <a:ext cx="8534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6000" u="sng" dirty="0">
                <a:solidFill>
                  <a:srgbClr val="00FFFF"/>
                </a:solidFill>
                <a:latin typeface="Tahoma" pitchFamily="34" charset="0"/>
              </a:rPr>
              <a:t>CHAPTER 8</a:t>
            </a:r>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0" y="0"/>
            <a:ext cx="9144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Tx/>
              <a:buChar char="•"/>
            </a:pPr>
            <a:r>
              <a:rPr lang="en-US" sz="3400">
                <a:latin typeface="Tahoma" pitchFamily="34" charset="0"/>
              </a:rPr>
              <a:t>Machiavelli’s classic, </a:t>
            </a:r>
            <a:r>
              <a:rPr lang="en-US" sz="3400" i="1">
                <a:latin typeface="Tahoma" pitchFamily="34" charset="0"/>
              </a:rPr>
              <a:t>The Prince:</a:t>
            </a:r>
            <a:r>
              <a:rPr lang="en-US" sz="3400">
                <a:latin typeface="Tahoma" pitchFamily="34" charset="0"/>
              </a:rPr>
              <a:t>  How to manipulate people in organizations for power &amp; self-gain. Manipulative Machiavellianism is alive &amp; well throughout Italian &amp; Western cultures: </a:t>
            </a:r>
          </a:p>
          <a:p>
            <a:pPr algn="l">
              <a:buFontTx/>
              <a:buChar char="•"/>
            </a:pPr>
            <a:r>
              <a:rPr lang="en-US" sz="3400" u="sng">
                <a:latin typeface="Tahoma" pitchFamily="34" charset="0"/>
              </a:rPr>
              <a:t>POLITICS</a:t>
            </a:r>
            <a:r>
              <a:rPr lang="en-US" sz="3400">
                <a:latin typeface="Tahoma" pitchFamily="34" charset="0"/>
              </a:rPr>
              <a:t>: negative campaigning; fund raising; spin; lobbying</a:t>
            </a:r>
          </a:p>
          <a:p>
            <a:pPr algn="l">
              <a:buFontTx/>
              <a:buChar char="•"/>
            </a:pPr>
            <a:r>
              <a:rPr lang="en-US" sz="3400" u="sng">
                <a:latin typeface="Tahoma" pitchFamily="34" charset="0"/>
              </a:rPr>
              <a:t>CORPORATIONS</a:t>
            </a:r>
            <a:r>
              <a:rPr lang="en-US" sz="3400">
                <a:latin typeface="Tahoma" pitchFamily="34" charset="0"/>
              </a:rPr>
              <a:t>: advertising/PR; lobbying; accounting fraud; telemarketing</a:t>
            </a:r>
          </a:p>
          <a:p>
            <a:pPr algn="l">
              <a:buFontTx/>
              <a:buChar char="•"/>
            </a:pPr>
            <a:r>
              <a:rPr lang="en-US" sz="3400" u="sng">
                <a:latin typeface="Tahoma" pitchFamily="34" charset="0"/>
              </a:rPr>
              <a:t>MEDIA</a:t>
            </a:r>
            <a:r>
              <a:rPr lang="en-US" sz="3400">
                <a:latin typeface="Tahoma" pitchFamily="34" charset="0"/>
              </a:rPr>
              <a:t>: political bias; political campaign advertising; talking heads (ideology struggles).</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12290" name="WordArt 4"/>
          <p:cNvSpPr>
            <a:spLocks noChangeArrowheads="1" noChangeShapeType="1" noTextEdit="1"/>
          </p:cNvSpPr>
          <p:nvPr/>
        </p:nvSpPr>
        <p:spPr bwMode="auto">
          <a:xfrm>
            <a:off x="2057400" y="533400"/>
            <a:ext cx="5029200" cy="5181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chemeClr val="tx2"/>
                </a:solidFill>
                <a:latin typeface="Arial Black"/>
              </a:rPr>
              <a:t>THE</a:t>
            </a:r>
          </a:p>
          <a:p>
            <a:r>
              <a:rPr lang="en-US" sz="3600" kern="10">
                <a:ln w="9525">
                  <a:solidFill>
                    <a:srgbClr val="000000"/>
                  </a:solidFill>
                  <a:round/>
                  <a:headEnd/>
                  <a:tailEnd/>
                </a:ln>
                <a:solidFill>
                  <a:schemeClr val="tx2"/>
                </a:solidFill>
                <a:latin typeface="Arial Black"/>
              </a:rPr>
              <a:t>JADED</a:t>
            </a:r>
          </a:p>
          <a:p>
            <a:r>
              <a:rPr lang="en-US" sz="3600" kern="10">
                <a:ln w="9525">
                  <a:solidFill>
                    <a:srgbClr val="000000"/>
                  </a:solidFill>
                  <a:round/>
                  <a:headEnd/>
                  <a:tailEnd/>
                </a:ln>
                <a:solidFill>
                  <a:schemeClr val="tx2"/>
                </a:solidFill>
                <a:latin typeface="Arial Black"/>
              </a:rPr>
              <a:t>ITALIAN</a:t>
            </a:r>
          </a:p>
          <a:p>
            <a:r>
              <a:rPr lang="en-US" sz="3600" kern="10">
                <a:ln w="9525">
                  <a:solidFill>
                    <a:srgbClr val="000000"/>
                  </a:solidFill>
                  <a:round/>
                  <a:headEnd/>
                  <a:tailEnd/>
                </a:ln>
                <a:solidFill>
                  <a:schemeClr val="tx2"/>
                </a:solidFill>
                <a:latin typeface="Arial Black"/>
              </a:rPr>
              <a:t>CULTURE</a:t>
            </a:r>
          </a:p>
        </p:txBody>
      </p:sp>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0" y="0"/>
            <a:ext cx="9144000" cy="6858000"/>
          </a:xfrm>
        </p:spPr>
        <p:txBody>
          <a:bodyPr/>
          <a:lstStyle/>
          <a:p>
            <a:pPr algn="ctr" eaLnBrk="1" hangingPunct="1">
              <a:buFontTx/>
              <a:buNone/>
            </a:pPr>
            <a:r>
              <a:rPr lang="en-US" sz="8800" b="1" smtClean="0">
                <a:latin typeface="Tahoma" pitchFamily="34" charset="0"/>
              </a:rPr>
              <a:t>Italians are big on</a:t>
            </a:r>
            <a:r>
              <a:rPr lang="en-US" sz="6600" b="1" smtClean="0">
                <a:latin typeface="Tahoma" pitchFamily="34" charset="0"/>
              </a:rPr>
              <a:t> </a:t>
            </a:r>
            <a:r>
              <a:rPr lang="en-US" sz="9600" b="1" smtClean="0">
                <a:latin typeface="Tahoma" pitchFamily="34" charset="0"/>
              </a:rPr>
              <a:t>dietrologia</a:t>
            </a:r>
            <a:r>
              <a:rPr lang="en-US" sz="6600" b="1" smtClean="0">
                <a:latin typeface="Tahoma" pitchFamily="34" charset="0"/>
              </a:rPr>
              <a:t> </a:t>
            </a:r>
            <a:r>
              <a:rPr lang="en-US" sz="8800" b="1" smtClean="0">
                <a:latin typeface="Tahoma" pitchFamily="34" charset="0"/>
              </a:rPr>
              <a:t>(conspiracy theories)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4"/>
          <p:cNvSpPr>
            <a:spLocks noGrp="1" noChangeArrowheads="1"/>
          </p:cNvSpPr>
          <p:nvPr>
            <p:ph type="subTitle" idx="1"/>
          </p:nvPr>
        </p:nvSpPr>
        <p:spPr>
          <a:xfrm>
            <a:off x="304800" y="5410200"/>
            <a:ext cx="7467600" cy="1219200"/>
          </a:xfrm>
        </p:spPr>
        <p:txBody>
          <a:bodyPr/>
          <a:lstStyle/>
          <a:p>
            <a:pPr eaLnBrk="1" hangingPunct="1"/>
            <a:r>
              <a:rPr lang="en-US" sz="3600" b="1" smtClean="0">
                <a:latin typeface="Tahoma" pitchFamily="34" charset="0"/>
              </a:rPr>
              <a:t>Il politicain si serve</a:t>
            </a:r>
          </a:p>
          <a:p>
            <a:pPr eaLnBrk="1" hangingPunct="1"/>
            <a:r>
              <a:rPr lang="en-US" sz="3600" b="1" smtClean="0">
                <a:latin typeface="Tahoma" pitchFamily="34" charset="0"/>
              </a:rPr>
              <a:t>(Politicians serve themselves)</a:t>
            </a:r>
          </a:p>
        </p:txBody>
      </p:sp>
      <p:pic>
        <p:nvPicPr>
          <p:cNvPr id="14339" name="Picture 6" descr="Berlusco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338" y="304800"/>
            <a:ext cx="40354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0" y="0"/>
            <a:ext cx="9144000" cy="6858000"/>
          </a:xfrm>
        </p:spPr>
        <p:txBody>
          <a:bodyPr/>
          <a:lstStyle/>
          <a:p>
            <a:pPr algn="ctr" eaLnBrk="1" hangingPunct="1">
              <a:buFontTx/>
              <a:buNone/>
            </a:pPr>
            <a:r>
              <a:rPr lang="en-US" sz="4800" b="1" smtClean="0">
                <a:latin typeface="Tahoma" pitchFamily="34" charset="0"/>
              </a:rPr>
              <a:t>“Italy is a nation where nepotism, corruption, &amp; dishonesty are incarnate in the political leader.”</a:t>
            </a:r>
          </a:p>
          <a:p>
            <a:pPr eaLnBrk="1" hangingPunct="1">
              <a:buFontTx/>
              <a:buNone/>
            </a:pPr>
            <a:endParaRPr lang="en-US" b="1" smtClean="0">
              <a:latin typeface="Tahoma" pitchFamily="34" charset="0"/>
            </a:endParaRPr>
          </a:p>
          <a:p>
            <a:pPr eaLnBrk="1" hangingPunct="1">
              <a:buFontTx/>
              <a:buNone/>
            </a:pPr>
            <a:r>
              <a:rPr lang="en-US" b="1" smtClean="0">
                <a:latin typeface="Tahoma" pitchFamily="34" charset="0"/>
              </a:rPr>
              <a:t>(For example, building &amp; safety codes are seldom enforced in Italy due to collusion between builders &amp; politicians.)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3554" name="Picture 2" descr="protestors scr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0"/>
            <a:ext cx="7848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xfrm>
            <a:off x="0" y="0"/>
            <a:ext cx="8763000" cy="685800"/>
          </a:xfrm>
        </p:spPr>
        <p:txBody>
          <a:bodyPr/>
          <a:lstStyle/>
          <a:p>
            <a:pPr eaLnBrk="1" hangingPunct="1"/>
            <a:r>
              <a:rPr lang="en-US" sz="6000" b="1" smtClean="0">
                <a:solidFill>
                  <a:srgbClr val="006666"/>
                </a:solidFill>
                <a:latin typeface="Baskerville Old Face" pitchFamily="18" charset="0"/>
              </a:rPr>
              <a:t/>
            </a:r>
            <a:br>
              <a:rPr lang="en-US" sz="6000" b="1" smtClean="0">
                <a:solidFill>
                  <a:srgbClr val="006666"/>
                </a:solidFill>
                <a:latin typeface="Baskerville Old Face" pitchFamily="18" charset="0"/>
              </a:rPr>
            </a:br>
            <a:r>
              <a:rPr lang="en-US" sz="6000" b="1" smtClean="0">
                <a:solidFill>
                  <a:schemeClr val="tx1"/>
                </a:solidFill>
                <a:latin typeface="Tahoma" pitchFamily="34" charset="0"/>
              </a:rPr>
              <a:t>Paralizzato governo</a:t>
            </a:r>
            <a:br>
              <a:rPr lang="en-US" sz="6000" b="1" smtClean="0">
                <a:solidFill>
                  <a:schemeClr val="tx1"/>
                </a:solidFill>
                <a:latin typeface="Tahoma" pitchFamily="34" charset="0"/>
              </a:rPr>
            </a:br>
            <a:endParaRPr lang="en-US" sz="6000" b="1" smtClean="0">
              <a:solidFill>
                <a:schemeClr val="tx1"/>
              </a:solidFill>
              <a:latin typeface="Tahoma" pitchFamily="34" charset="0"/>
            </a:endParaRPr>
          </a:p>
        </p:txBody>
      </p:sp>
      <p:sp>
        <p:nvSpPr>
          <p:cNvPr id="16388" name="Rectangle 9"/>
          <p:cNvSpPr>
            <a:spLocks noChangeArrowheads="1"/>
          </p:cNvSpPr>
          <p:nvPr/>
        </p:nvSpPr>
        <p:spPr bwMode="auto">
          <a:xfrm>
            <a:off x="457200" y="5181600"/>
            <a:ext cx="7848600" cy="144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800">
                <a:latin typeface="Tahoma" pitchFamily="34" charset="0"/>
              </a:rPr>
              <a:t>The government is so paralyzed that </a:t>
            </a:r>
          </a:p>
          <a:p>
            <a:r>
              <a:rPr lang="en-US" sz="2800">
                <a:latin typeface="Tahoma" pitchFamily="34" charset="0"/>
              </a:rPr>
              <a:t>national referendums must be held</a:t>
            </a:r>
          </a:p>
          <a:p>
            <a:r>
              <a:rPr lang="en-US" sz="2800">
                <a:latin typeface="Tahoma" pitchFamily="34" charset="0"/>
              </a:rPr>
              <a:t>in order to pass most laws.</a:t>
            </a:r>
          </a:p>
        </p:txBody>
      </p:sp>
      <p:sp>
        <p:nvSpPr>
          <p:cNvPr id="16389" name="AutoShape 10"/>
          <p:cNvSpPr>
            <a:spLocks noChangeArrowheads="1"/>
          </p:cNvSpPr>
          <p:nvPr/>
        </p:nvSpPr>
        <p:spPr bwMode="auto">
          <a:xfrm>
            <a:off x="76200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0800000">
                                      <p:cBhvr>
                                        <p:cTn id="6" dur="1000" fill="hold"/>
                                        <p:tgtEl>
                                          <p:spTgt spid="235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Rectangle 3"/>
          <p:cNvSpPr>
            <a:spLocks noGrp="1" noChangeArrowheads="1"/>
          </p:cNvSpPr>
          <p:nvPr>
            <p:ph type="ctrTitle"/>
          </p:nvPr>
        </p:nvSpPr>
        <p:spPr>
          <a:xfrm>
            <a:off x="0" y="0"/>
            <a:ext cx="9144000" cy="1371600"/>
          </a:xfrm>
        </p:spPr>
        <p:txBody>
          <a:bodyPr/>
          <a:lstStyle/>
          <a:p>
            <a:pPr eaLnBrk="1" hangingPunct="1"/>
            <a:r>
              <a:rPr lang="en-US" sz="3600" b="1" smtClean="0">
                <a:solidFill>
                  <a:schemeClr val="tx1"/>
                </a:solidFill>
                <a:latin typeface="Tahoma" pitchFamily="34" charset="0"/>
              </a:rPr>
              <a:t>CAUSES OF ITALIAN &amp; WESTERN GOVERNMENTAL PARALYSIS</a:t>
            </a:r>
            <a:r>
              <a:rPr lang="en-US" sz="4800" b="1" smtClean="0">
                <a:solidFill>
                  <a:srgbClr val="006666"/>
                </a:solidFill>
                <a:latin typeface="Arial" pitchFamily="34" charset="0"/>
              </a:rPr>
              <a:t> </a:t>
            </a:r>
          </a:p>
        </p:txBody>
      </p:sp>
      <p:sp>
        <p:nvSpPr>
          <p:cNvPr id="17411" name="Rectangle 7"/>
          <p:cNvSpPr>
            <a:spLocks noGrp="1" noChangeArrowheads="1"/>
          </p:cNvSpPr>
          <p:nvPr>
            <p:ph type="subTitle" idx="1"/>
          </p:nvPr>
        </p:nvSpPr>
        <p:spPr>
          <a:xfrm>
            <a:off x="0" y="1295400"/>
            <a:ext cx="9144000" cy="5562600"/>
          </a:xfrm>
        </p:spPr>
        <p:txBody>
          <a:bodyPr/>
          <a:lstStyle/>
          <a:p>
            <a:pPr marL="609600" indent="-609600" algn="l" eaLnBrk="1" hangingPunct="1">
              <a:buFontTx/>
              <a:buAutoNum type="arabicPeriod"/>
            </a:pPr>
            <a:r>
              <a:rPr lang="en-US" sz="3700" b="1" smtClean="0">
                <a:latin typeface="Tahoma" pitchFamily="34" charset="0"/>
              </a:rPr>
              <a:t>Numerous splintered political factions that won’t compromise (“Red” vs. “Blue” states in America &amp; Republican-Democratic paralysis)</a:t>
            </a:r>
          </a:p>
          <a:p>
            <a:pPr marL="609600" indent="-609600" algn="l" eaLnBrk="1" hangingPunct="1">
              <a:buFontTx/>
              <a:buAutoNum type="arabicPeriod"/>
            </a:pPr>
            <a:r>
              <a:rPr lang="en-US" sz="3700" b="1" smtClean="0">
                <a:latin typeface="Tahoma" pitchFamily="34" charset="0"/>
              </a:rPr>
              <a:t>Self-seeking politicians &amp; lobbyists</a:t>
            </a:r>
          </a:p>
          <a:p>
            <a:pPr marL="609600" indent="-609600" algn="l" eaLnBrk="1" hangingPunct="1">
              <a:buFontTx/>
              <a:buAutoNum type="arabicPeriod"/>
            </a:pPr>
            <a:r>
              <a:rPr lang="en-US" sz="3700" b="1" smtClean="0">
                <a:latin typeface="Tahoma" pitchFamily="34" charset="0"/>
              </a:rPr>
              <a:t>Continuously re-elected incumbents </a:t>
            </a:r>
          </a:p>
          <a:p>
            <a:pPr marL="609600" indent="-609600" algn="l" eaLnBrk="1" hangingPunct="1">
              <a:buFontTx/>
              <a:buAutoNum type="arabicPeriod"/>
            </a:pPr>
            <a:r>
              <a:rPr lang="en-US" sz="3700" b="1" smtClean="0">
                <a:latin typeface="Tahoma" pitchFamily="34" charset="0"/>
              </a:rPr>
              <a:t>Voter apathy &amp; cynicism </a:t>
            </a:r>
          </a:p>
        </p:txBody>
      </p:sp>
      <p:sp>
        <p:nvSpPr>
          <p:cNvPr id="17412" name="AutoShape 8"/>
          <p:cNvSpPr>
            <a:spLocks noChangeArrowheads="1"/>
          </p:cNvSpPr>
          <p:nvPr/>
        </p:nvSpPr>
        <p:spPr bwMode="auto">
          <a:xfrm>
            <a:off x="7543800" y="5715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0" y="0"/>
            <a:ext cx="91440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l"/>
            <a:r>
              <a:rPr lang="en-US">
                <a:latin typeface="Tahoma" pitchFamily="34" charset="0"/>
              </a:rPr>
              <a:t>5. </a:t>
            </a:r>
            <a:r>
              <a:rPr lang="en-US" sz="3800">
                <a:latin typeface="Tahoma" pitchFamily="34" charset="0"/>
              </a:rPr>
              <a:t>Power is based on (elite) people, not institutions</a:t>
            </a:r>
          </a:p>
          <a:p>
            <a:pPr marL="457200" indent="-457200" algn="l"/>
            <a:r>
              <a:rPr lang="en-US" sz="3800">
                <a:latin typeface="Tahoma" pitchFamily="34" charset="0"/>
              </a:rPr>
              <a:t>6. The corrupt know each other well</a:t>
            </a:r>
          </a:p>
          <a:p>
            <a:pPr marL="457200" indent="-457200" algn="l"/>
            <a:r>
              <a:rPr lang="en-US" sz="3800">
                <a:latin typeface="Tahoma" pitchFamily="34" charset="0"/>
              </a:rPr>
              <a:t>7. Special interest groups </a:t>
            </a:r>
          </a:p>
          <a:p>
            <a:pPr marL="457200" indent="-457200" algn="l"/>
            <a:r>
              <a:rPr lang="en-US" sz="3800">
                <a:latin typeface="Tahoma" pitchFamily="34" charset="0"/>
              </a:rPr>
              <a:t>know they can court Italian officials</a:t>
            </a:r>
          </a:p>
          <a:p>
            <a:pPr marL="457200" indent="-457200" algn="l">
              <a:buFontTx/>
              <a:buAutoNum type="arabicPeriod" startAt="8"/>
            </a:pPr>
            <a:r>
              <a:rPr lang="en-US" sz="3800">
                <a:latin typeface="Tahoma" pitchFamily="34" charset="0"/>
              </a:rPr>
              <a:t>“Pork barrel“ political projects (“earmarks” in America)</a:t>
            </a:r>
          </a:p>
          <a:p>
            <a:pPr marL="457200" indent="-457200" algn="l"/>
            <a:r>
              <a:rPr lang="en-US" sz="3800">
                <a:latin typeface="Tahoma" pitchFamily="34" charset="0"/>
              </a:rPr>
              <a:t>9. Organized corruption (the Mafia)</a:t>
            </a:r>
          </a:p>
          <a:p>
            <a:pPr marL="457200" indent="-457200" algn="l"/>
            <a:r>
              <a:rPr lang="en-US" sz="3800">
                <a:latin typeface="Tahoma" pitchFamily="34" charset="0"/>
              </a:rPr>
              <a:t>10. Good-ole-boy “justice” networks of lawyers, DAs, judges, police </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609600"/>
            <a:ext cx="7848600" cy="3200400"/>
          </a:xfrm>
        </p:spPr>
        <p:txBody>
          <a:bodyPr/>
          <a:lstStyle/>
          <a:p>
            <a:pPr eaLnBrk="1" hangingPunct="1"/>
            <a:r>
              <a:rPr lang="en-US" sz="6600" b="1" smtClean="0">
                <a:solidFill>
                  <a:srgbClr val="006666"/>
                </a:solidFill>
                <a:latin typeface="Baskerville Old Face" pitchFamily="18" charset="0"/>
              </a:rPr>
              <a:t>La società li serve</a:t>
            </a:r>
            <a:br>
              <a:rPr lang="en-US" sz="6600" b="1" smtClean="0">
                <a:solidFill>
                  <a:srgbClr val="006666"/>
                </a:solidFill>
                <a:latin typeface="Baskerville Old Face" pitchFamily="18" charset="0"/>
              </a:rPr>
            </a:br>
            <a:r>
              <a:rPr lang="en-US" sz="6600" b="1" smtClean="0">
                <a:solidFill>
                  <a:srgbClr val="006666"/>
                </a:solidFill>
                <a:latin typeface="Baskerville Old Face" pitchFamily="18" charset="0"/>
              </a:rPr>
              <a:t/>
            </a:r>
            <a:br>
              <a:rPr lang="en-US" sz="6600" b="1" smtClean="0">
                <a:solidFill>
                  <a:srgbClr val="006666"/>
                </a:solidFill>
                <a:latin typeface="Baskerville Old Face" pitchFamily="18" charset="0"/>
              </a:rPr>
            </a:br>
            <a:endParaRPr lang="en-US" sz="6600" b="1" smtClean="0">
              <a:solidFill>
                <a:srgbClr val="006666"/>
              </a:solidFill>
              <a:latin typeface="Baskerville Old Face" pitchFamily="18" charset="0"/>
            </a:endParaRPr>
          </a:p>
        </p:txBody>
      </p:sp>
      <p:pic>
        <p:nvPicPr>
          <p:cNvPr id="19459" name="Picture 4" descr="hand cash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819400"/>
            <a:ext cx="1752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hand cash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819400"/>
            <a:ext cx="1600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8"/>
          <p:cNvSpPr>
            <a:spLocks noChangeArrowheads="1"/>
          </p:cNvSpPr>
          <p:nvPr/>
        </p:nvSpPr>
        <p:spPr bwMode="auto">
          <a:xfrm>
            <a:off x="0" y="457200"/>
            <a:ext cx="8839200" cy="182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4000">
                <a:latin typeface="Tahoma" pitchFamily="34" charset="0"/>
              </a:rPr>
              <a:t>Most Italians liken their country</a:t>
            </a:r>
          </a:p>
          <a:p>
            <a:r>
              <a:rPr lang="en-US" sz="4000">
                <a:latin typeface="Tahoma" pitchFamily="34" charset="0"/>
              </a:rPr>
              <a:t>to a whore—used, but not loved</a:t>
            </a:r>
            <a:r>
              <a:rPr lang="en-US" sz="4400">
                <a:solidFill>
                  <a:schemeClr val="accent2"/>
                </a:solidFill>
              </a:rPr>
              <a:t> </a:t>
            </a:r>
          </a:p>
        </p:txBody>
      </p:sp>
    </p:spTree>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3600" b="1" smtClean="0">
                <a:latin typeface="Tahoma" pitchFamily="34" charset="0"/>
              </a:rPr>
              <a:t>“Italians are strikingly un-private.  They argue in public, pour out romantic secrets on television, and talk so loudly and incessantly on their cell telephones that it can be hard not to listen in.”</a:t>
            </a:r>
          </a:p>
          <a:p>
            <a:pPr marL="609600" indent="-609600" eaLnBrk="1" hangingPunct="1">
              <a:buFontTx/>
              <a:buAutoNum type="arabicPeriod"/>
            </a:pPr>
            <a:r>
              <a:rPr lang="en-US" sz="3600" b="1" smtClean="0">
                <a:latin typeface="Tahoma" pitchFamily="34" charset="0"/>
              </a:rPr>
              <a:t>The Italian government has cashed in on the cell phone craze to tap the calls of suspected mobsters—eavesdropping has become an Italian way of life.</a:t>
            </a:r>
          </a:p>
          <a:p>
            <a:pPr marL="609600" indent="-609600" algn="ctr" eaLnBrk="1" hangingPunct="1">
              <a:buFontTx/>
              <a:buNone/>
            </a:pPr>
            <a:endParaRPr lang="en-US" sz="3600" b="1" smtClean="0">
              <a:latin typeface="Tahoma" pitchFamily="34"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
          </a:xfrm>
        </p:spPr>
        <p:txBody>
          <a:bodyPr/>
          <a:lstStyle/>
          <a:p>
            <a:pPr eaLnBrk="1" hangingPunct="1"/>
            <a:r>
              <a:rPr lang="en-US" sz="4000" b="1" smtClean="0">
                <a:latin typeface="Tahoma" pitchFamily="34" charset="0"/>
              </a:rPr>
              <a:t>Italian Culture PRISMs</a:t>
            </a:r>
          </a:p>
        </p:txBody>
      </p:sp>
      <p:sp>
        <p:nvSpPr>
          <p:cNvPr id="3075" name="Rectangle 3"/>
          <p:cNvSpPr>
            <a:spLocks noGrp="1" noChangeArrowheads="1"/>
          </p:cNvSpPr>
          <p:nvPr>
            <p:ph type="body" idx="1"/>
          </p:nvPr>
        </p:nvSpPr>
        <p:spPr>
          <a:xfrm>
            <a:off x="0" y="685800"/>
            <a:ext cx="9144000" cy="6172200"/>
          </a:xfrm>
        </p:spPr>
        <p:txBody>
          <a:bodyPr/>
          <a:lstStyle/>
          <a:p>
            <a:pPr marL="609600" indent="-609600" eaLnBrk="1" hangingPunct="1">
              <a:buFontTx/>
              <a:buAutoNum type="arabicPeriod"/>
            </a:pPr>
            <a:r>
              <a:rPr lang="en-US" sz="3600" b="1" smtClean="0">
                <a:latin typeface="Tahoma" pitchFamily="34" charset="0"/>
              </a:rPr>
              <a:t>To what extent should we allow organizations to control our lives?</a:t>
            </a:r>
          </a:p>
          <a:p>
            <a:pPr marL="609600" indent="-609600" eaLnBrk="1" hangingPunct="1">
              <a:buFontTx/>
              <a:buAutoNum type="arabicPeriod"/>
            </a:pPr>
            <a:r>
              <a:rPr lang="en-US" sz="3600" b="1" smtClean="0">
                <a:latin typeface="Tahoma" pitchFamily="34" charset="0"/>
              </a:rPr>
              <a:t>Should the customer be king?</a:t>
            </a:r>
          </a:p>
          <a:p>
            <a:pPr marL="609600" indent="-609600" eaLnBrk="1" hangingPunct="1">
              <a:buFontTx/>
              <a:buAutoNum type="arabicPeriod"/>
            </a:pPr>
            <a:r>
              <a:rPr lang="en-US" sz="3600" b="1" smtClean="0">
                <a:latin typeface="Tahoma" pitchFamily="34" charset="0"/>
              </a:rPr>
              <a:t>Does MBA stand for </a:t>
            </a:r>
            <a:r>
              <a:rPr lang="en-US" sz="3600" b="1" u="sng" smtClean="0">
                <a:latin typeface="Tahoma" pitchFamily="34" charset="0"/>
              </a:rPr>
              <a:t>M</a:t>
            </a:r>
            <a:r>
              <a:rPr lang="en-US" sz="3600" b="1" smtClean="0">
                <a:latin typeface="Tahoma" pitchFamily="34" charset="0"/>
              </a:rPr>
              <a:t>ighty </a:t>
            </a:r>
            <a:r>
              <a:rPr lang="en-US" sz="3600" b="1" u="sng" smtClean="0">
                <a:latin typeface="Tahoma" pitchFamily="34" charset="0"/>
              </a:rPr>
              <a:t>B</a:t>
            </a:r>
            <a:r>
              <a:rPr lang="en-US" sz="3600" b="1" smtClean="0">
                <a:latin typeface="Tahoma" pitchFamily="34" charset="0"/>
              </a:rPr>
              <a:t>usiness </a:t>
            </a:r>
            <a:r>
              <a:rPr lang="en-US" sz="3600" b="1" u="sng" smtClean="0">
                <a:latin typeface="Tahoma" pitchFamily="34" charset="0"/>
              </a:rPr>
              <a:t>A</a:t>
            </a:r>
            <a:r>
              <a:rPr lang="en-US" sz="3600" b="1" smtClean="0">
                <a:latin typeface="Tahoma" pitchFamily="34" charset="0"/>
              </a:rPr>
              <a:t>ttitude?</a:t>
            </a:r>
          </a:p>
          <a:p>
            <a:pPr marL="609600" indent="-609600" eaLnBrk="1" hangingPunct="1">
              <a:buFontTx/>
              <a:buAutoNum type="arabicPeriod"/>
            </a:pPr>
            <a:r>
              <a:rPr lang="en-US" sz="3600" b="1" smtClean="0">
                <a:latin typeface="Tahoma" pitchFamily="34" charset="0"/>
              </a:rPr>
              <a:t>What degree of obedience &amp; loyalty do citizens owe to corrupt a government?</a:t>
            </a:r>
          </a:p>
          <a:p>
            <a:pPr marL="609600" indent="-609600" eaLnBrk="1" hangingPunct="1">
              <a:buFontTx/>
              <a:buAutoNum type="arabicPeriod"/>
            </a:pPr>
            <a:r>
              <a:rPr lang="en-US" sz="3600" b="1" smtClean="0">
                <a:latin typeface="Tahoma" pitchFamily="34" charset="0"/>
              </a:rPr>
              <a:t>Is profit more important than family?</a:t>
            </a:r>
          </a:p>
          <a:p>
            <a:pPr marL="609600" indent="-609600" eaLnBrk="1" hangingPunct="1">
              <a:buFontTx/>
              <a:buAutoNum type="arabicPeriod"/>
            </a:pPr>
            <a:endParaRPr lang="en-US" sz="3600" b="1" smtClean="0">
              <a:latin typeface="Tahoma" pitchFamily="34" charset="0"/>
            </a:endParaRPr>
          </a:p>
          <a:p>
            <a:pPr marL="609600" indent="-609600" eaLnBrk="1" hangingPunct="1"/>
            <a:endParaRPr lang="en-US" sz="3600" b="1" smtClean="0">
              <a:latin typeface="Tahoma" pitchFamily="34" charset="0"/>
            </a:endParaRPr>
          </a:p>
          <a:p>
            <a:pPr marL="609600" indent="-609600" eaLnBrk="1" hangingPunct="1"/>
            <a:endParaRPr lang="en-US" b="1" smtClean="0">
              <a:latin typeface="Tahoma" pitchFamily="34" charset="0"/>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0" y="228600"/>
            <a:ext cx="91440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atin typeface="Tahoma" pitchFamily="34" charset="0"/>
              </a:rPr>
              <a:t>WHY DO ITALIANS BELIEVE IN HANDLING</a:t>
            </a:r>
          </a:p>
          <a:p>
            <a:r>
              <a:rPr lang="en-US">
                <a:latin typeface="Tahoma" pitchFamily="34" charset="0"/>
              </a:rPr>
              <a:t>PERSONAL BUSINESS STRICTLY IN CASH? </a:t>
            </a:r>
          </a:p>
        </p:txBody>
      </p:sp>
      <p:sp>
        <p:nvSpPr>
          <p:cNvPr id="21507" name="Rectangle 5"/>
          <p:cNvSpPr>
            <a:spLocks noChangeArrowheads="1"/>
          </p:cNvSpPr>
          <p:nvPr/>
        </p:nvSpPr>
        <p:spPr bwMode="auto">
          <a:xfrm>
            <a:off x="0" y="1371600"/>
            <a:ext cx="9144000" cy="548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3600">
                <a:latin typeface="Tahoma" pitchFamily="34" charset="0"/>
              </a:rPr>
              <a:t>Because Italy is the wealthiest classic</a:t>
            </a:r>
          </a:p>
          <a:p>
            <a:r>
              <a:rPr lang="en-US" sz="3600">
                <a:latin typeface="Tahoma" pitchFamily="34" charset="0"/>
              </a:rPr>
              <a:t>Latin culture, Italians stand to</a:t>
            </a:r>
          </a:p>
          <a:p>
            <a:r>
              <a:rPr lang="en-US" sz="3600">
                <a:latin typeface="Tahoma" pitchFamily="34" charset="0"/>
              </a:rPr>
              <a:t>lose more to corrupt institutions</a:t>
            </a:r>
          </a:p>
          <a:p>
            <a:r>
              <a:rPr lang="en-US" sz="3600">
                <a:latin typeface="Tahoma" pitchFamily="34" charset="0"/>
              </a:rPr>
              <a:t>than Latins in other nations. </a:t>
            </a:r>
          </a:p>
          <a:p>
            <a:r>
              <a:rPr lang="en-US" sz="3600">
                <a:latin typeface="Tahoma" pitchFamily="34" charset="0"/>
              </a:rPr>
              <a:t>Italy’s “underground economy”</a:t>
            </a:r>
          </a:p>
          <a:p>
            <a:r>
              <a:rPr lang="en-US" sz="3600">
                <a:latin typeface="Tahoma" pitchFamily="34" charset="0"/>
              </a:rPr>
              <a:t>(hidden, non-taxed business income)</a:t>
            </a:r>
          </a:p>
          <a:p>
            <a:r>
              <a:rPr lang="en-US" sz="3600">
                <a:latin typeface="Tahoma" pitchFamily="34" charset="0"/>
              </a:rPr>
              <a:t>is enormous. </a:t>
            </a:r>
          </a:p>
          <a:p>
            <a:r>
              <a:rPr lang="en-US" sz="4400">
                <a:solidFill>
                  <a:srgbClr val="FFFF00"/>
                </a:solidFill>
              </a:rPr>
              <a:t>  </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533400"/>
          </a:xfrm>
        </p:spPr>
        <p:txBody>
          <a:bodyPr/>
          <a:lstStyle/>
          <a:p>
            <a:pPr eaLnBrk="1" hangingPunct="1"/>
            <a:r>
              <a:rPr lang="en-US" sz="2800" b="1" smtClean="0">
                <a:latin typeface="Tahoma" pitchFamily="34" charset="0"/>
              </a:rPr>
              <a:t>WHY JUSTICE IS HARD TO COME BY IN ITALY</a:t>
            </a:r>
          </a:p>
        </p:txBody>
      </p:sp>
      <p:sp>
        <p:nvSpPr>
          <p:cNvPr id="22531" name="Rectangle 3"/>
          <p:cNvSpPr>
            <a:spLocks noGrp="1" noChangeArrowheads="1"/>
          </p:cNvSpPr>
          <p:nvPr>
            <p:ph type="body" idx="1"/>
          </p:nvPr>
        </p:nvSpPr>
        <p:spPr>
          <a:xfrm>
            <a:off x="0" y="457200"/>
            <a:ext cx="9144000" cy="6400800"/>
          </a:xfrm>
        </p:spPr>
        <p:txBody>
          <a:bodyPr/>
          <a:lstStyle/>
          <a:p>
            <a:pPr marL="609600" indent="-609600" eaLnBrk="1" hangingPunct="1">
              <a:buFontTx/>
              <a:buAutoNum type="arabicPeriod"/>
            </a:pPr>
            <a:r>
              <a:rPr lang="en-US" sz="3000" b="1" smtClean="0">
                <a:latin typeface="Tahoma" pitchFamily="34" charset="0"/>
              </a:rPr>
              <a:t>It takes an average of 8 years for Italian courts to finish most major crime trials because they aren’t prosecuted on a continuous basis.</a:t>
            </a:r>
          </a:p>
          <a:p>
            <a:pPr marL="609600" indent="-609600" eaLnBrk="1" hangingPunct="1">
              <a:buFontTx/>
              <a:buAutoNum type="arabicPeriod"/>
            </a:pPr>
            <a:r>
              <a:rPr lang="en-US" sz="3000" b="1" smtClean="0">
                <a:latin typeface="Tahoma" pitchFamily="34" charset="0"/>
              </a:rPr>
              <a:t>Lawyers often go on strike.</a:t>
            </a:r>
          </a:p>
          <a:p>
            <a:pPr marL="609600" indent="-609600" eaLnBrk="1" hangingPunct="1">
              <a:buFontTx/>
              <a:buAutoNum type="arabicPeriod"/>
            </a:pPr>
            <a:r>
              <a:rPr lang="en-US" sz="3000" b="1" smtClean="0">
                <a:latin typeface="Tahoma" pitchFamily="34" charset="0"/>
              </a:rPr>
              <a:t>Italy’s recently passed statue of limitation for white collar crimes is so short that it is nearly impossible to prosecute white collar criminals before time runs out. A recent Italian government report predicts that 90% of white collar crimes currently under investigation will likely have to be dropped.</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1676400" y="457200"/>
            <a:ext cx="5334000" cy="56388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chemeClr val="tx2"/>
                </a:solidFill>
                <a:latin typeface="Arial Black"/>
              </a:rPr>
              <a:t>ITALIAN</a:t>
            </a:r>
          </a:p>
          <a:p>
            <a:r>
              <a:rPr lang="en-US" sz="3600" kern="10">
                <a:ln w="9525">
                  <a:solidFill>
                    <a:srgbClr val="000000"/>
                  </a:solidFill>
                  <a:round/>
                  <a:headEnd/>
                  <a:tailEnd/>
                </a:ln>
                <a:solidFill>
                  <a:schemeClr val="tx2"/>
                </a:solidFill>
                <a:latin typeface="Arial Black"/>
              </a:rPr>
              <a:t>CULTURE</a:t>
            </a:r>
          </a:p>
          <a:p>
            <a:r>
              <a:rPr lang="en-US" sz="3600" kern="10">
                <a:ln w="9525">
                  <a:solidFill>
                    <a:srgbClr val="000000"/>
                  </a:solidFill>
                  <a:round/>
                  <a:headEnd/>
                  <a:tailEnd/>
                </a:ln>
                <a:solidFill>
                  <a:schemeClr val="tx2"/>
                </a:solidFill>
                <a:latin typeface="Arial Black"/>
              </a:rPr>
              <a:t>TODAY</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2" descr="1978_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90600"/>
            <a:ext cx="688657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title"/>
          </p:nvPr>
        </p:nvSpPr>
        <p:spPr>
          <a:xfrm>
            <a:off x="304800" y="457200"/>
            <a:ext cx="8610600" cy="533400"/>
          </a:xfrm>
        </p:spPr>
        <p:txBody>
          <a:bodyPr/>
          <a:lstStyle/>
          <a:p>
            <a:pPr eaLnBrk="1" hangingPunct="1"/>
            <a:r>
              <a:rPr lang="en-US" sz="4800" b="1" smtClean="0">
                <a:solidFill>
                  <a:schemeClr val="tx1"/>
                </a:solidFill>
                <a:latin typeface="Tahoma" pitchFamily="34" charset="0"/>
              </a:rPr>
              <a:t>Commercio della famiglia</a:t>
            </a:r>
            <a:r>
              <a:rPr lang="en-US" sz="3600" b="1" smtClean="0">
                <a:solidFill>
                  <a:schemeClr val="tx1"/>
                </a:solidFill>
                <a:latin typeface="Tahoma" pitchFamily="34" charset="0"/>
              </a:rPr>
              <a:t/>
            </a:r>
            <a:br>
              <a:rPr lang="en-US" sz="3600" b="1" smtClean="0">
                <a:solidFill>
                  <a:schemeClr val="tx1"/>
                </a:solidFill>
                <a:latin typeface="Tahoma" pitchFamily="34" charset="0"/>
              </a:rPr>
            </a:br>
            <a:endParaRPr lang="en-US" sz="3600" b="1" smtClean="0">
              <a:solidFill>
                <a:schemeClr val="tx1"/>
              </a:solidFill>
              <a:latin typeface="Tahoma"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0001_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82788"/>
            <a:ext cx="556260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xfrm>
            <a:off x="0" y="-685800"/>
            <a:ext cx="9144000" cy="1981200"/>
          </a:xfrm>
        </p:spPr>
        <p:txBody>
          <a:bodyPr/>
          <a:lstStyle/>
          <a:p>
            <a:pPr eaLnBrk="1" hangingPunct="1"/>
            <a:r>
              <a:rPr lang="en-US" sz="3600" b="1" smtClean="0">
                <a:solidFill>
                  <a:srgbClr val="006666"/>
                </a:solidFill>
                <a:latin typeface="Baskerville Old Face" pitchFamily="18" charset="0"/>
              </a:rPr>
              <a:t/>
            </a:r>
            <a:br>
              <a:rPr lang="en-US" sz="3600" b="1" smtClean="0">
                <a:solidFill>
                  <a:srgbClr val="006666"/>
                </a:solidFill>
                <a:latin typeface="Baskerville Old Face" pitchFamily="18" charset="0"/>
              </a:rPr>
            </a:br>
            <a:r>
              <a:rPr lang="en-US" sz="3600" b="1" smtClean="0">
                <a:solidFill>
                  <a:srgbClr val="006666"/>
                </a:solidFill>
                <a:latin typeface="Baskerville Old Face" pitchFamily="18" charset="0"/>
              </a:rPr>
              <a:t/>
            </a:r>
            <a:br>
              <a:rPr lang="en-US" sz="3600" b="1" smtClean="0">
                <a:solidFill>
                  <a:srgbClr val="006666"/>
                </a:solidFill>
                <a:latin typeface="Baskerville Old Face" pitchFamily="18" charset="0"/>
              </a:rPr>
            </a:br>
            <a:r>
              <a:rPr lang="en-US" sz="3600" b="1" smtClean="0">
                <a:solidFill>
                  <a:schemeClr val="tx1"/>
                </a:solidFill>
                <a:latin typeface="Tahoma" pitchFamily="34" charset="0"/>
              </a:rPr>
              <a:t>Commercio della famiglia oggi e domani</a:t>
            </a:r>
            <a:r>
              <a:rPr lang="en-US" sz="4800" b="1" smtClean="0">
                <a:solidFill>
                  <a:schemeClr val="tx1"/>
                </a:solidFill>
                <a:latin typeface="Tahoma" pitchFamily="34" charset="0"/>
              </a:rPr>
              <a:t/>
            </a:r>
            <a:br>
              <a:rPr lang="en-US" sz="4800" b="1" smtClean="0">
                <a:solidFill>
                  <a:schemeClr val="tx1"/>
                </a:solidFill>
                <a:latin typeface="Tahoma" pitchFamily="34" charset="0"/>
              </a:rPr>
            </a:br>
            <a:r>
              <a:rPr lang="en-US" sz="3200" b="1" smtClean="0">
                <a:solidFill>
                  <a:schemeClr val="tx1"/>
                </a:solidFill>
                <a:latin typeface="Tahoma" pitchFamily="34" charset="0"/>
              </a:rPr>
              <a:t>(The family business today &amp; tomorrow)</a:t>
            </a:r>
          </a:p>
        </p:txBody>
      </p:sp>
    </p:spTree>
  </p:cSld>
  <p:clrMapOvr>
    <a:masterClrMapping/>
  </p:clrMapOvr>
  <p:transition>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228600"/>
            <a:ext cx="8915400" cy="1752600"/>
          </a:xfrm>
        </p:spPr>
        <p:txBody>
          <a:bodyPr/>
          <a:lstStyle/>
          <a:p>
            <a:pPr eaLnBrk="1" hangingPunct="1"/>
            <a:r>
              <a:rPr lang="en-US" sz="4800" b="1" smtClean="0">
                <a:solidFill>
                  <a:schemeClr val="tx1"/>
                </a:solidFill>
                <a:latin typeface="Tahoma" pitchFamily="34" charset="0"/>
              </a:rPr>
              <a:t>L' industria italiana di modo</a:t>
            </a:r>
            <a:br>
              <a:rPr lang="en-US" sz="4800" b="1" smtClean="0">
                <a:solidFill>
                  <a:schemeClr val="tx1"/>
                </a:solidFill>
                <a:latin typeface="Tahoma" pitchFamily="34" charset="0"/>
              </a:rPr>
            </a:br>
            <a:r>
              <a:rPr lang="en-US" sz="4800" b="1" smtClean="0">
                <a:solidFill>
                  <a:schemeClr val="tx1"/>
                </a:solidFill>
                <a:latin typeface="Tahoma" pitchFamily="34" charset="0"/>
              </a:rPr>
              <a:t>(Italian Fashion Industry)</a:t>
            </a:r>
            <a:r>
              <a:rPr lang="en-US" sz="3600" b="1" smtClean="0">
                <a:solidFill>
                  <a:schemeClr val="tx1"/>
                </a:solidFill>
                <a:latin typeface="Tahoma" pitchFamily="34" charset="0"/>
              </a:rPr>
              <a:t/>
            </a:r>
            <a:br>
              <a:rPr lang="en-US" sz="3600" b="1" smtClean="0">
                <a:solidFill>
                  <a:schemeClr val="tx1"/>
                </a:solidFill>
                <a:latin typeface="Tahoma" pitchFamily="34" charset="0"/>
              </a:rPr>
            </a:br>
            <a:endParaRPr lang="en-US" sz="3600" b="1" smtClean="0">
              <a:solidFill>
                <a:schemeClr val="tx1"/>
              </a:solidFill>
              <a:latin typeface="Tahoma" pitchFamily="34" charset="0"/>
            </a:endParaRPr>
          </a:p>
        </p:txBody>
      </p:sp>
      <p:pic>
        <p:nvPicPr>
          <p:cNvPr id="26627" name="Picture 3" descr="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24000"/>
            <a:ext cx="37274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AutoShape 4"/>
          <p:cNvSpPr>
            <a:spLocks noChangeArrowheads="1"/>
          </p:cNvSpPr>
          <p:nvPr/>
        </p:nvSpPr>
        <p:spPr bwMode="auto">
          <a:xfrm>
            <a:off x="7848600" y="5867400"/>
            <a:ext cx="976313" cy="485775"/>
          </a:xfrm>
          <a:prstGeom prst="notchedRightArrow">
            <a:avLst>
              <a:gd name="adj1" fmla="val 50000"/>
              <a:gd name="adj2" fmla="val 50245"/>
            </a:avLst>
          </a:prstGeom>
          <a:solidFill>
            <a:srgbClr val="006666"/>
          </a:solidFill>
          <a:ln w="9525">
            <a:solidFill>
              <a:schemeClr val="tx1"/>
            </a:solidFill>
            <a:miter lim="800000"/>
            <a:headEnd/>
            <a:tailEnd/>
          </a:ln>
        </p:spPr>
        <p:txBody>
          <a:bodyPr wrap="none" anchor="ctr"/>
          <a:lstStyle/>
          <a:p>
            <a:endParaRPr lang="en-US"/>
          </a:p>
        </p:txBody>
      </p:sp>
    </p:spTree>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304800"/>
            <a:ext cx="9144000" cy="1524000"/>
          </a:xfrm>
        </p:spPr>
        <p:txBody>
          <a:bodyPr/>
          <a:lstStyle/>
          <a:p>
            <a:pPr eaLnBrk="1" hangingPunct="1"/>
            <a:r>
              <a:rPr lang="en-US" sz="4800" b="1" smtClean="0">
                <a:solidFill>
                  <a:schemeClr val="tx1"/>
                </a:solidFill>
                <a:latin typeface="Tahoma" pitchFamily="34" charset="0"/>
              </a:rPr>
              <a:t>Alla moda italiano il signore</a:t>
            </a:r>
            <a:br>
              <a:rPr lang="en-US" sz="4800" b="1" smtClean="0">
                <a:solidFill>
                  <a:schemeClr val="tx1"/>
                </a:solidFill>
                <a:latin typeface="Tahoma" pitchFamily="34" charset="0"/>
              </a:rPr>
            </a:br>
            <a:r>
              <a:rPr lang="en-US" sz="4800" b="1" smtClean="0">
                <a:solidFill>
                  <a:schemeClr val="tx1"/>
                </a:solidFill>
                <a:latin typeface="Tahoma" pitchFamily="34" charset="0"/>
              </a:rPr>
              <a:t>(Men’s Fashion)</a:t>
            </a:r>
            <a:r>
              <a:rPr lang="en-US" sz="3600" b="1" smtClean="0">
                <a:solidFill>
                  <a:schemeClr val="tx1"/>
                </a:solidFill>
                <a:latin typeface="Tahoma" pitchFamily="34" charset="0"/>
              </a:rPr>
              <a:t/>
            </a:r>
            <a:br>
              <a:rPr lang="en-US" sz="3600" b="1" smtClean="0">
                <a:solidFill>
                  <a:schemeClr val="tx1"/>
                </a:solidFill>
                <a:latin typeface="Tahoma" pitchFamily="34" charset="0"/>
              </a:rPr>
            </a:br>
            <a:endParaRPr lang="en-US" sz="3600" b="1" smtClean="0">
              <a:solidFill>
                <a:schemeClr val="tx1"/>
              </a:solidFill>
              <a:latin typeface="Tahoma" pitchFamily="34" charset="0"/>
            </a:endParaRPr>
          </a:p>
        </p:txBody>
      </p:sp>
      <p:pic>
        <p:nvPicPr>
          <p:cNvPr id="27651" name="Picture 3" descr="gauomoai9900_01"/>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996950" y="1676400"/>
            <a:ext cx="2620963" cy="4495800"/>
          </a:xfrm>
          <a:noFill/>
        </p:spPr>
      </p:pic>
      <p:pic>
        <p:nvPicPr>
          <p:cNvPr id="27652" name="Picture 4" descr="ital male mod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600200"/>
            <a:ext cx="32448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0" y="0"/>
            <a:ext cx="9144000" cy="6858000"/>
          </a:xfrm>
        </p:spPr>
        <p:txBody>
          <a:bodyPr/>
          <a:lstStyle/>
          <a:p>
            <a:pPr algn="ctr" eaLnBrk="1" hangingPunct="1">
              <a:buFontTx/>
              <a:buNone/>
            </a:pPr>
            <a:r>
              <a:rPr lang="en-US" sz="8800" b="1" smtClean="0">
                <a:latin typeface="Tahoma" pitchFamily="34" charset="0"/>
              </a:rPr>
              <a:t>Ugliness or lack of style is a bigger sin in Italy than immorality.</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219200"/>
          </a:xfrm>
        </p:spPr>
        <p:txBody>
          <a:bodyPr/>
          <a:lstStyle/>
          <a:p>
            <a:pPr eaLnBrk="1" hangingPunct="1"/>
            <a:r>
              <a:rPr lang="en-US" sz="3600" b="1" smtClean="0">
                <a:latin typeface="Tahoma" pitchFamily="34" charset="0"/>
              </a:rPr>
              <a:t>WHY THE FASHION INDUSTRY MAKES SENSE FOR ITALIAN CULTURE</a:t>
            </a:r>
          </a:p>
        </p:txBody>
      </p:sp>
      <p:sp>
        <p:nvSpPr>
          <p:cNvPr id="29699" name="Rectangle 3"/>
          <p:cNvSpPr>
            <a:spLocks noGrp="1" noChangeArrowheads="1"/>
          </p:cNvSpPr>
          <p:nvPr>
            <p:ph type="body" idx="1"/>
          </p:nvPr>
        </p:nvSpPr>
        <p:spPr>
          <a:xfrm>
            <a:off x="0" y="1219200"/>
            <a:ext cx="9144000" cy="5638800"/>
          </a:xfrm>
        </p:spPr>
        <p:txBody>
          <a:bodyPr/>
          <a:lstStyle/>
          <a:p>
            <a:pPr eaLnBrk="1" hangingPunct="1">
              <a:buFontTx/>
              <a:buNone/>
            </a:pPr>
            <a:r>
              <a:rPr lang="en-US" sz="3600" b="1" smtClean="0">
                <a:latin typeface="Tahoma" pitchFamily="34" charset="0"/>
              </a:rPr>
              <a:t>1. </a:t>
            </a:r>
            <a:r>
              <a:rPr lang="en-US" sz="4000" b="1" smtClean="0">
                <a:latin typeface="Tahoma" pitchFamily="34" charset="0"/>
              </a:rPr>
              <a:t>Family-owned &amp; run: the ideal form of business in Latin cultures</a:t>
            </a:r>
          </a:p>
          <a:p>
            <a:pPr eaLnBrk="1" hangingPunct="1">
              <a:buFontTx/>
              <a:buNone/>
            </a:pPr>
            <a:r>
              <a:rPr lang="en-US" sz="4000" b="1" smtClean="0">
                <a:latin typeface="Tahoma" pitchFamily="34" charset="0"/>
              </a:rPr>
              <a:t>2. Requires little start-up capital </a:t>
            </a:r>
          </a:p>
          <a:p>
            <a:pPr eaLnBrk="1" hangingPunct="1">
              <a:buFontTx/>
              <a:buNone/>
            </a:pPr>
            <a:r>
              <a:rPr lang="en-US" sz="4000" b="1" smtClean="0">
                <a:latin typeface="Tahoma" pitchFamily="34" charset="0"/>
              </a:rPr>
              <a:t>3. Non-institutional: hard for corrupt government officials to touch</a:t>
            </a:r>
          </a:p>
          <a:p>
            <a:pPr eaLnBrk="1" hangingPunct="1">
              <a:buFontTx/>
              <a:buNone/>
            </a:pPr>
            <a:r>
              <a:rPr lang="en-US" sz="4000" b="1" smtClean="0">
                <a:latin typeface="Tahoma" pitchFamily="34" charset="0"/>
              </a:rPr>
              <a:t>4. Artistic: Being artistic is valued above simply making money</a:t>
            </a:r>
          </a:p>
          <a:p>
            <a:pPr eaLnBrk="1" hangingPunct="1"/>
            <a:endParaRPr lang="en-US" smtClean="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0" y="0"/>
            <a:ext cx="9144000" cy="6858000"/>
          </a:xfrm>
        </p:spPr>
        <p:txBody>
          <a:bodyPr/>
          <a:lstStyle/>
          <a:p>
            <a:pPr algn="ctr" eaLnBrk="1" hangingPunct="1">
              <a:buFontTx/>
              <a:buNone/>
            </a:pPr>
            <a:r>
              <a:rPr lang="en-US" sz="4800" b="1" smtClean="0">
                <a:latin typeface="Tahoma" pitchFamily="34" charset="0"/>
              </a:rPr>
              <a:t>Italian family business owners practice community capitalism (multiple stakeholders): family comes before customers &amp; quality of life before profit maximization.  The family is king, not customers.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half" idx="1"/>
          </p:nvPr>
        </p:nvSpPr>
        <p:spPr>
          <a:xfrm>
            <a:off x="0" y="304800"/>
            <a:ext cx="3962400" cy="5821363"/>
          </a:xfrm>
        </p:spPr>
        <p:txBody>
          <a:bodyPr/>
          <a:lstStyle/>
          <a:p>
            <a:pPr eaLnBrk="1" hangingPunct="1">
              <a:buFont typeface="Wingdings" pitchFamily="2" charset="2"/>
              <a:buNone/>
            </a:pPr>
            <a:r>
              <a:rPr lang="en-US" sz="3200" b="1" smtClean="0">
                <a:latin typeface="Tahoma" pitchFamily="34" charset="0"/>
              </a:rPr>
              <a:t>	Individualism</a:t>
            </a:r>
          </a:p>
          <a:p>
            <a:pPr eaLnBrk="1" hangingPunct="1">
              <a:buFont typeface="Wingdings" pitchFamily="2" charset="2"/>
              <a:buChar char="ü"/>
            </a:pPr>
            <a:r>
              <a:rPr lang="en-US" sz="3200" b="1" smtClean="0">
                <a:latin typeface="Tahoma" pitchFamily="34" charset="0"/>
              </a:rPr>
              <a:t>Extended family</a:t>
            </a:r>
          </a:p>
          <a:p>
            <a:pPr eaLnBrk="1" hangingPunct="1">
              <a:buFontTx/>
              <a:buNone/>
            </a:pPr>
            <a:r>
              <a:rPr lang="en-US" sz="3200" b="1" smtClean="0">
                <a:latin typeface="Tahoma" pitchFamily="34" charset="0"/>
              </a:rPr>
              <a:t>	Community</a:t>
            </a:r>
          </a:p>
          <a:p>
            <a:pPr eaLnBrk="1" hangingPunct="1">
              <a:buFont typeface="Wingdings" pitchFamily="2" charset="2"/>
              <a:buNone/>
            </a:pPr>
            <a:r>
              <a:rPr lang="en-US" sz="3200" b="1" smtClean="0">
                <a:latin typeface="Tahoma" pitchFamily="34" charset="0"/>
              </a:rPr>
              <a:t>	Monochronic</a:t>
            </a:r>
          </a:p>
          <a:p>
            <a:pPr eaLnBrk="1" hangingPunct="1">
              <a:buFont typeface="Wingdings" pitchFamily="2" charset="2"/>
              <a:buChar char="ü"/>
            </a:pPr>
            <a:r>
              <a:rPr lang="en-US" sz="3200" b="1" smtClean="0">
                <a:latin typeface="Tahoma" pitchFamily="34" charset="0"/>
              </a:rPr>
              <a:t>Poychronic</a:t>
            </a:r>
          </a:p>
          <a:p>
            <a:pPr eaLnBrk="1" hangingPunct="1">
              <a:buFont typeface="Wingdings" pitchFamily="2" charset="2"/>
              <a:buNone/>
            </a:pPr>
            <a:r>
              <a:rPr lang="en-US" sz="3200" b="1" smtClean="0">
                <a:latin typeface="Tahoma" pitchFamily="34" charset="0"/>
              </a:rPr>
              <a:t>	Low Context</a:t>
            </a:r>
          </a:p>
          <a:p>
            <a:pPr eaLnBrk="1" hangingPunct="1">
              <a:buFont typeface="Wingdings" pitchFamily="2" charset="2"/>
              <a:buChar char="ü"/>
            </a:pPr>
            <a:r>
              <a:rPr lang="en-US" sz="3200" b="1" smtClean="0">
                <a:latin typeface="Tahoma" pitchFamily="34" charset="0"/>
              </a:rPr>
              <a:t>High Context</a:t>
            </a:r>
          </a:p>
          <a:p>
            <a:pPr eaLnBrk="1" hangingPunct="1">
              <a:buFont typeface="Wingdings" pitchFamily="2" charset="2"/>
              <a:buNone/>
            </a:pPr>
            <a:r>
              <a:rPr lang="en-US" sz="3200" b="1" smtClean="0">
                <a:latin typeface="Tahoma" pitchFamily="34" charset="0"/>
              </a:rPr>
              <a:t>	Social Ambiguity</a:t>
            </a:r>
          </a:p>
          <a:p>
            <a:pPr eaLnBrk="1" hangingPunct="1">
              <a:buFont typeface="Wingdings" pitchFamily="2" charset="2"/>
              <a:buChar char="ü"/>
            </a:pPr>
            <a:r>
              <a:rPr lang="en-US" sz="3200" b="1" smtClean="0">
                <a:latin typeface="Tahoma" pitchFamily="34" charset="0"/>
              </a:rPr>
              <a:t>Social Certainty</a:t>
            </a:r>
          </a:p>
          <a:p>
            <a:pPr eaLnBrk="1" hangingPunct="1"/>
            <a:endParaRPr lang="en-US" sz="3200" b="1" smtClean="0">
              <a:latin typeface="Tahoma" pitchFamily="34" charset="0"/>
            </a:endParaRPr>
          </a:p>
        </p:txBody>
      </p:sp>
      <p:sp>
        <p:nvSpPr>
          <p:cNvPr id="4099" name="Rectangle 3"/>
          <p:cNvSpPr>
            <a:spLocks noGrp="1" noChangeArrowheads="1"/>
          </p:cNvSpPr>
          <p:nvPr>
            <p:ph type="body" sz="half" idx="2"/>
          </p:nvPr>
        </p:nvSpPr>
        <p:spPr>
          <a:xfrm>
            <a:off x="4114800" y="304800"/>
            <a:ext cx="5029200" cy="5821363"/>
          </a:xfrm>
        </p:spPr>
        <p:txBody>
          <a:bodyPr/>
          <a:lstStyle/>
          <a:p>
            <a:pPr eaLnBrk="1" hangingPunct="1">
              <a:buFont typeface="Wingdings" pitchFamily="2" charset="2"/>
              <a:buNone/>
            </a:pPr>
            <a:r>
              <a:rPr lang="en-US" sz="3200" b="1" smtClean="0">
                <a:latin typeface="Tahoma" pitchFamily="34" charset="0"/>
              </a:rPr>
              <a:t>	Low Power Distance</a:t>
            </a:r>
          </a:p>
          <a:p>
            <a:pPr eaLnBrk="1" hangingPunct="1">
              <a:buFont typeface="Wingdings" pitchFamily="2" charset="2"/>
              <a:buChar char="ü"/>
            </a:pPr>
            <a:r>
              <a:rPr lang="en-US" sz="3200" b="1" smtClean="0">
                <a:latin typeface="Tahoma" pitchFamily="34" charset="0"/>
              </a:rPr>
              <a:t>High power Distance</a:t>
            </a:r>
          </a:p>
          <a:p>
            <a:pPr eaLnBrk="1" hangingPunct="1">
              <a:buFont typeface="Wingdings" pitchFamily="2" charset="2"/>
              <a:buNone/>
            </a:pPr>
            <a:r>
              <a:rPr lang="en-US" sz="3200" b="1" smtClean="0">
                <a:latin typeface="Tahoma" pitchFamily="34" charset="0"/>
              </a:rPr>
              <a:t>	Mastery</a:t>
            </a:r>
          </a:p>
          <a:p>
            <a:pPr eaLnBrk="1" hangingPunct="1">
              <a:buFont typeface="Wingdings" pitchFamily="2" charset="2"/>
              <a:buChar char="ü"/>
            </a:pPr>
            <a:r>
              <a:rPr lang="en-US" sz="3200" b="1" smtClean="0">
                <a:latin typeface="Tahoma" pitchFamily="34" charset="0"/>
              </a:rPr>
              <a:t>Adaptation</a:t>
            </a:r>
          </a:p>
          <a:p>
            <a:pPr eaLnBrk="1" hangingPunct="1">
              <a:buFont typeface="Wingdings" pitchFamily="2" charset="2"/>
              <a:buNone/>
            </a:pPr>
            <a:r>
              <a:rPr lang="en-US" sz="3200" b="1" smtClean="0">
                <a:latin typeface="Tahoma" pitchFamily="34" charset="0"/>
              </a:rPr>
              <a:t>	Emotionally Neutral</a:t>
            </a:r>
          </a:p>
          <a:p>
            <a:pPr eaLnBrk="1" hangingPunct="1">
              <a:buFont typeface="Wingdings" pitchFamily="2" charset="2"/>
              <a:buChar char="ü"/>
            </a:pPr>
            <a:r>
              <a:rPr lang="en-US" sz="3200" b="1" smtClean="0">
                <a:latin typeface="Tahoma" pitchFamily="34" charset="0"/>
              </a:rPr>
              <a:t>Emotionally </a:t>
            </a:r>
            <a:r>
              <a:rPr lang="en-US" b="1" smtClean="0">
                <a:latin typeface="Tahoma" pitchFamily="34" charset="0"/>
              </a:rPr>
              <a:t>Expressive</a:t>
            </a:r>
          </a:p>
          <a:p>
            <a:pPr eaLnBrk="1" hangingPunct="1">
              <a:buFont typeface="Wingdings" pitchFamily="2" charset="2"/>
              <a:buNone/>
            </a:pPr>
            <a:r>
              <a:rPr lang="en-US" sz="3200" b="1" smtClean="0">
                <a:latin typeface="Tahoma" pitchFamily="34" charset="0"/>
              </a:rPr>
              <a:t>	Quantity of Life</a:t>
            </a:r>
          </a:p>
          <a:p>
            <a:pPr eaLnBrk="1" hangingPunct="1">
              <a:buFont typeface="Wingdings" pitchFamily="2" charset="2"/>
              <a:buChar char="ü"/>
            </a:pPr>
            <a:r>
              <a:rPr lang="en-US" sz="3200" b="1" smtClean="0">
                <a:latin typeface="Tahoma" pitchFamily="34" charset="0"/>
              </a:rPr>
              <a:t>Quality of life</a:t>
            </a:r>
          </a:p>
          <a:p>
            <a:pPr eaLnBrk="1" hangingPunct="1"/>
            <a:endParaRPr lang="en-US" sz="3200" b="1" smtClean="0">
              <a:latin typeface="Tahoma" pitchFamily="34"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0" y="0"/>
            <a:ext cx="9144000" cy="6858000"/>
          </a:xfrm>
        </p:spPr>
        <p:txBody>
          <a:bodyPr/>
          <a:lstStyle/>
          <a:p>
            <a:pPr algn="ctr" eaLnBrk="1" hangingPunct="1">
              <a:buFontTx/>
              <a:buNone/>
            </a:pPr>
            <a:r>
              <a:rPr lang="en-US" sz="5800" b="1" smtClean="0">
                <a:latin typeface="Tahoma" pitchFamily="34" charset="0"/>
              </a:rPr>
              <a:t>The customer is not king in Italy—the family firm runs things around the needs of the family (hours open, days off, speed of service, etc.)</a:t>
            </a:r>
          </a:p>
          <a:p>
            <a:pPr algn="ctr" eaLnBrk="1" hangingPunct="1">
              <a:buFontTx/>
              <a:buNone/>
            </a:pPr>
            <a:endParaRPr lang="en-US" sz="5600" b="1" smtClean="0">
              <a:latin typeface="Tahoma" pitchFamily="34" charset="0"/>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9144000" cy="914400"/>
          </a:xfrm>
        </p:spPr>
        <p:txBody>
          <a:bodyPr/>
          <a:lstStyle/>
          <a:p>
            <a:r>
              <a:rPr lang="en-US" sz="3200" b="1" smtClean="0">
                <a:latin typeface="Tahoma" pitchFamily="34" charset="0"/>
                <a:cs typeface="Tahoma" pitchFamily="34" charset="0"/>
              </a:rPr>
              <a:t>YOU HAVE TO BE AN INSIDER</a:t>
            </a:r>
          </a:p>
        </p:txBody>
      </p:sp>
      <p:sp>
        <p:nvSpPr>
          <p:cNvPr id="32771" name="Content Placeholder 2"/>
          <p:cNvSpPr>
            <a:spLocks noGrp="1"/>
          </p:cNvSpPr>
          <p:nvPr>
            <p:ph idx="1"/>
          </p:nvPr>
        </p:nvSpPr>
        <p:spPr>
          <a:xfrm>
            <a:off x="0" y="762000"/>
            <a:ext cx="9144000" cy="6096000"/>
          </a:xfrm>
        </p:spPr>
        <p:txBody>
          <a:bodyPr/>
          <a:lstStyle/>
          <a:p>
            <a:pPr>
              <a:buFontTx/>
              <a:buNone/>
            </a:pPr>
            <a:r>
              <a:rPr lang="en-US" b="1" smtClean="0">
                <a:latin typeface="Tahoma" pitchFamily="34" charset="0"/>
                <a:cs typeface="Tahoma" pitchFamily="34" charset="0"/>
              </a:rPr>
              <a:t>Want good service? Want to bargain? Want </a:t>
            </a:r>
            <a:r>
              <a:rPr lang="en-US" sz="3100" b="1" smtClean="0">
                <a:latin typeface="Tahoma" pitchFamily="34" charset="0"/>
                <a:cs typeface="Tahoma" pitchFamily="34" charset="0"/>
              </a:rPr>
              <a:t>people who treat you in a genuine way? Then you’d better be an insider in Latin cultures: a member of the extended family, a long-time loyal customer or supplier, a member of the community, or least a trusted acquaintance of an insider. Latins place relationships ahead of money &amp; top notch performance.  They feel that who you do things for is more important than what you do. Working only for the $$$ makes you a professional “prostitute.”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8763000" cy="628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5800">
                <a:latin typeface="Tahoma" pitchFamily="34" charset="0"/>
              </a:rPr>
              <a:t>Italians consider their family</a:t>
            </a:r>
          </a:p>
          <a:p>
            <a:r>
              <a:rPr lang="en-US" sz="5800">
                <a:latin typeface="Tahoma" pitchFamily="34" charset="0"/>
              </a:rPr>
              <a:t>business to be a commercial</a:t>
            </a:r>
          </a:p>
          <a:p>
            <a:r>
              <a:rPr lang="en-US" sz="5800">
                <a:latin typeface="Tahoma" pitchFamily="34" charset="0"/>
              </a:rPr>
              <a:t>work of art, not just a “golden egg” </a:t>
            </a:r>
          </a:p>
          <a:p>
            <a:r>
              <a:rPr lang="en-US" sz="5800">
                <a:latin typeface="Tahoma" pitchFamily="34" charset="0"/>
              </a:rPr>
              <a:t>to be exploited</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09600" y="304800"/>
            <a:ext cx="7772400" cy="685800"/>
          </a:xfrm>
        </p:spPr>
        <p:txBody>
          <a:bodyPr/>
          <a:lstStyle/>
          <a:p>
            <a:pPr eaLnBrk="1" hangingPunct="1"/>
            <a:r>
              <a:rPr lang="en-US" sz="3200" b="1" smtClean="0">
                <a:solidFill>
                  <a:schemeClr val="tx1"/>
                </a:solidFill>
                <a:latin typeface="Tahoma" pitchFamily="34" charset="0"/>
              </a:rPr>
              <a:t>STREET-WISE ITALIANO ADVICE:</a:t>
            </a:r>
          </a:p>
        </p:txBody>
      </p:sp>
      <p:sp>
        <p:nvSpPr>
          <p:cNvPr id="34819" name="Rectangle 3"/>
          <p:cNvSpPr>
            <a:spLocks noGrp="1" noChangeArrowheads="1"/>
          </p:cNvSpPr>
          <p:nvPr>
            <p:ph type="subTitle" idx="1"/>
          </p:nvPr>
        </p:nvSpPr>
        <p:spPr>
          <a:xfrm>
            <a:off x="0" y="990600"/>
            <a:ext cx="8915400" cy="5638800"/>
          </a:xfrm>
        </p:spPr>
        <p:txBody>
          <a:bodyPr/>
          <a:lstStyle/>
          <a:p>
            <a:pPr marL="609600" indent="-609600" algn="l" eaLnBrk="1" hangingPunct="1">
              <a:lnSpc>
                <a:spcPct val="80000"/>
              </a:lnSpc>
              <a:buFontTx/>
              <a:buAutoNum type="arabicPeriod"/>
            </a:pPr>
            <a:r>
              <a:rPr lang="en-US" sz="3300" b="1" dirty="0" smtClean="0">
                <a:latin typeface="Tahoma" pitchFamily="34" charset="0"/>
              </a:rPr>
              <a:t>Don’t invest your own money in a “rented house”—own your own business </a:t>
            </a:r>
          </a:p>
          <a:p>
            <a:pPr marL="609600" indent="-609600" algn="l" eaLnBrk="1" hangingPunct="1">
              <a:lnSpc>
                <a:spcPct val="80000"/>
              </a:lnSpc>
              <a:buFontTx/>
              <a:buAutoNum type="arabicPeriod"/>
            </a:pPr>
            <a:r>
              <a:rPr lang="en-US" sz="3300" b="1" dirty="0" smtClean="0">
                <a:latin typeface="Tahoma" pitchFamily="34" charset="0"/>
              </a:rPr>
              <a:t>Organizations are an abstraction; people are concrete</a:t>
            </a:r>
          </a:p>
          <a:p>
            <a:pPr marL="609600" indent="-609600" algn="l" eaLnBrk="1" hangingPunct="1">
              <a:lnSpc>
                <a:spcPct val="80000"/>
              </a:lnSpc>
              <a:buFontTx/>
              <a:buAutoNum type="arabicPeriod"/>
            </a:pPr>
            <a:r>
              <a:rPr lang="en-US" sz="3300" b="1" dirty="0" smtClean="0">
                <a:latin typeface="Tahoma" pitchFamily="34" charset="0"/>
              </a:rPr>
              <a:t>Profit maximization is strictly for those who don’t have an extended family</a:t>
            </a:r>
          </a:p>
          <a:p>
            <a:pPr marL="609600" indent="-609600" algn="l" eaLnBrk="1" hangingPunct="1">
              <a:lnSpc>
                <a:spcPct val="80000"/>
              </a:lnSpc>
              <a:buFontTx/>
              <a:buAutoNum type="arabicPeriod"/>
            </a:pPr>
            <a:r>
              <a:rPr lang="en-US" sz="3300" b="1" dirty="0" smtClean="0">
                <a:latin typeface="Tahoma" pitchFamily="34" charset="0"/>
              </a:rPr>
              <a:t>Business is artistic self-expression. </a:t>
            </a:r>
            <a:r>
              <a:rPr lang="en-US" sz="3300" b="1" smtClean="0">
                <a:latin typeface="Tahoma" pitchFamily="34" charset="0"/>
              </a:rPr>
              <a:t>Don’t sell your soul to an impersonal publicly-owned company that cares only about what you produce, not who you are.</a:t>
            </a:r>
          </a:p>
          <a:p>
            <a:pPr marL="609600" indent="-609600" eaLnBrk="1" hangingPunct="1">
              <a:lnSpc>
                <a:spcPct val="80000"/>
              </a:lnSpc>
            </a:pPr>
            <a:endParaRPr lang="en-US" sz="3300" dirty="0" smtClean="0">
              <a:latin typeface="Tahoma" pitchFamily="34" charset="0"/>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5842" name="WordArt 2"/>
          <p:cNvSpPr>
            <a:spLocks noChangeArrowheads="1" noChangeShapeType="1" noTextEdit="1"/>
          </p:cNvSpPr>
          <p:nvPr/>
        </p:nvSpPr>
        <p:spPr bwMode="auto">
          <a:xfrm>
            <a:off x="1752600" y="685800"/>
            <a:ext cx="5486400" cy="51816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chemeClr val="tx2"/>
                </a:solidFill>
                <a:latin typeface="Arial Black"/>
              </a:rPr>
              <a:t>NEGATIVE</a:t>
            </a:r>
          </a:p>
          <a:p>
            <a:r>
              <a:rPr lang="en-US" sz="3600" kern="10">
                <a:ln w="9525">
                  <a:solidFill>
                    <a:srgbClr val="000000"/>
                  </a:solidFill>
                  <a:round/>
                  <a:headEnd/>
                  <a:tailEnd/>
                </a:ln>
                <a:solidFill>
                  <a:schemeClr val="tx2"/>
                </a:solidFill>
                <a:latin typeface="Arial Black"/>
              </a:rPr>
              <a:t>MBA</a:t>
            </a:r>
          </a:p>
          <a:p>
            <a:r>
              <a:rPr lang="en-US" sz="3600" kern="10">
                <a:ln w="9525">
                  <a:solidFill>
                    <a:srgbClr val="000000"/>
                  </a:solidFill>
                  <a:round/>
                  <a:headEnd/>
                  <a:tailEnd/>
                </a:ln>
                <a:solidFill>
                  <a:schemeClr val="tx2"/>
                </a:solidFill>
                <a:latin typeface="Arial Black"/>
              </a:rPr>
              <a:t>VIBES</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304800"/>
            <a:ext cx="8153400" cy="1371600"/>
          </a:xfrm>
        </p:spPr>
        <p:txBody>
          <a:bodyPr/>
          <a:lstStyle/>
          <a:p>
            <a:pPr eaLnBrk="1" hangingPunct="1"/>
            <a:r>
              <a:rPr lang="en-US" sz="3600" b="1" smtClean="0">
                <a:solidFill>
                  <a:schemeClr val="tx1"/>
                </a:solidFill>
                <a:latin typeface="Tahoma" pitchFamily="34" charset="0"/>
              </a:rPr>
              <a:t>Un MBA:Non è prabably italiano</a:t>
            </a:r>
            <a:br>
              <a:rPr lang="en-US" sz="3600" b="1" smtClean="0">
                <a:solidFill>
                  <a:schemeClr val="tx1"/>
                </a:solidFill>
                <a:latin typeface="Tahoma" pitchFamily="34" charset="0"/>
              </a:rPr>
            </a:br>
            <a:r>
              <a:rPr lang="en-US" sz="3600" b="1" smtClean="0">
                <a:solidFill>
                  <a:schemeClr val="tx1"/>
                </a:solidFill>
                <a:latin typeface="Tahoma" pitchFamily="34" charset="0"/>
              </a:rPr>
              <a:t>(This MBA is probably not Italian)</a:t>
            </a:r>
          </a:p>
        </p:txBody>
      </p:sp>
      <p:pic>
        <p:nvPicPr>
          <p:cNvPr id="36867" name="Picture 3" descr="SCOWLING AS P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524000"/>
            <a:ext cx="356235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AutoShape 4"/>
          <p:cNvSpPr>
            <a:spLocks noChangeArrowheads="1"/>
          </p:cNvSpPr>
          <p:nvPr/>
        </p:nvSpPr>
        <p:spPr bwMode="auto">
          <a:xfrm>
            <a:off x="1143000" y="2667000"/>
            <a:ext cx="3657600" cy="3505200"/>
          </a:xfrm>
          <a:prstGeom prst="flowChartSummingJunction">
            <a:avLst/>
          </a:prstGeom>
          <a:solidFill>
            <a:srgbClr val="99FFCC"/>
          </a:solidFill>
          <a:ln w="9525">
            <a:solidFill>
              <a:schemeClr val="tx1"/>
            </a:solidFill>
            <a:round/>
            <a:headEnd/>
            <a:tailEnd/>
          </a:ln>
        </p:spPr>
        <p:txBody>
          <a:bodyPr wrap="none" anchor="ctr"/>
          <a:lstStyle/>
          <a:p>
            <a:endParaRPr lang="en-US" sz="4400">
              <a:solidFill>
                <a:srgbClr val="DDDDDD"/>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3400" b="1" smtClean="0">
                <a:latin typeface="Tahoma" pitchFamily="34" charset="0"/>
              </a:rPr>
              <a:t>Most Italians believe that MBAs care more about their careers than the company they work for—they are in it strictly for $$$ &amp; career-building</a:t>
            </a:r>
          </a:p>
          <a:p>
            <a:pPr marL="609600" indent="-609600" eaLnBrk="1" hangingPunct="1">
              <a:buFontTx/>
              <a:buAutoNum type="arabicPeriod"/>
            </a:pPr>
            <a:r>
              <a:rPr lang="en-US" sz="3400" b="1" smtClean="0">
                <a:latin typeface="Tahoma" pitchFamily="34" charset="0"/>
              </a:rPr>
              <a:t>MBAs got no style or sophistication </a:t>
            </a:r>
          </a:p>
          <a:p>
            <a:pPr marL="609600" indent="-609600" eaLnBrk="1" hangingPunct="1">
              <a:buFontTx/>
              <a:buNone/>
            </a:pPr>
            <a:r>
              <a:rPr lang="en-US" sz="3400" b="1" smtClean="0">
                <a:latin typeface="Tahoma" pitchFamily="34" charset="0"/>
              </a:rPr>
              <a:t>	because the only thing they value is profit</a:t>
            </a:r>
          </a:p>
          <a:p>
            <a:pPr marL="609600" indent="-609600" eaLnBrk="1" hangingPunct="1">
              <a:buFontTx/>
              <a:buNone/>
            </a:pPr>
            <a:r>
              <a:rPr lang="en-US" sz="3400" b="1" smtClean="0">
                <a:latin typeface="Tahoma" pitchFamily="34" charset="0"/>
              </a:rPr>
              <a:t>3. MBAs don’t care what they sell as long as it makes them $$$</a:t>
            </a:r>
          </a:p>
          <a:p>
            <a:pPr marL="609600" indent="-609600" eaLnBrk="1" hangingPunct="1">
              <a:buFontTx/>
              <a:buNone/>
            </a:pPr>
            <a:r>
              <a:rPr lang="en-US" sz="3400" b="1" smtClean="0">
                <a:latin typeface="Tahoma" pitchFamily="34" charset="0"/>
              </a:rPr>
              <a:t>4. MBAs pass nothing on to the next generation except their workaholism</a:t>
            </a:r>
          </a:p>
          <a:p>
            <a:pPr marL="609600" indent="-609600" eaLnBrk="1" hangingPunct="1">
              <a:buFontTx/>
              <a:buAutoNum type="arabicPeriod"/>
            </a:pPr>
            <a:endParaRPr lang="en-US" sz="3400" b="1" smtClean="0">
              <a:latin typeface="Tahoma" pitchFamily="34" charset="0"/>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304800" y="0"/>
            <a:ext cx="8839200" cy="6858000"/>
          </a:xfrm>
        </p:spPr>
        <p:txBody>
          <a:bodyPr/>
          <a:lstStyle/>
          <a:p>
            <a:pPr algn="ctr" eaLnBrk="1" hangingPunct="1">
              <a:buFontTx/>
              <a:buNone/>
            </a:pPr>
            <a:r>
              <a:rPr lang="en-US" sz="4400" b="1" smtClean="0">
                <a:latin typeface="Tahoma" pitchFamily="34" charset="0"/>
              </a:rPr>
              <a:t>Why devote all of your time, energy, &amp; talents to helping somebody you don’t even know (a corporation’s stockholders) get rich?</a:t>
            </a:r>
          </a:p>
          <a:p>
            <a:pPr algn="ctr" eaLnBrk="1" hangingPunct="1">
              <a:buFontTx/>
              <a:buNone/>
            </a:pPr>
            <a:r>
              <a:rPr lang="en-US" sz="4400" b="1" smtClean="0">
                <a:latin typeface="Tahoma" pitchFamily="34" charset="0"/>
              </a:rPr>
              <a:t>Why not give your family members your quality time (on the job with you)?</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304800" y="0"/>
            <a:ext cx="8839200" cy="6858000"/>
          </a:xfrm>
        </p:spPr>
        <p:txBody>
          <a:bodyPr/>
          <a:lstStyle/>
          <a:p>
            <a:pPr marL="609600" indent="-609600" eaLnBrk="1" hangingPunct="1">
              <a:buFontTx/>
              <a:buAutoNum type="arabicPeriod"/>
            </a:pPr>
            <a:r>
              <a:rPr lang="en-US" sz="3600" b="1" smtClean="0">
                <a:latin typeface="Tahoma" pitchFamily="34" charset="0"/>
              </a:rPr>
              <a:t>Most Italians &amp; Latins would feel a massive loss of freedom in Anglo-Saxon institutional/organizational culture, with its obsession for control, analysis, punctuality, conformity, &amp; performance, performance, performance. </a:t>
            </a:r>
          </a:p>
          <a:p>
            <a:pPr marL="609600" indent="-609600" eaLnBrk="1" hangingPunct="1">
              <a:buFontTx/>
              <a:buAutoNum type="arabicPeriod"/>
            </a:pPr>
            <a:r>
              <a:rPr lang="en-US" sz="3600" b="1" smtClean="0">
                <a:latin typeface="Tahoma" pitchFamily="34" charset="0"/>
              </a:rPr>
              <a:t>Latins don’t want to eat in robot franchises, work for mercenary profit maximizers, cater to rude customers, or separate themselves from family 50-60 hours a week. </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0962" name="WordArt 2"/>
          <p:cNvSpPr>
            <a:spLocks noChangeArrowheads="1" noChangeShapeType="1" noTextEdit="1"/>
          </p:cNvSpPr>
          <p:nvPr/>
        </p:nvSpPr>
        <p:spPr bwMode="auto">
          <a:xfrm>
            <a:off x="1143000" y="381000"/>
            <a:ext cx="6858000" cy="56388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chemeClr val="tx2"/>
                </a:solidFill>
                <a:latin typeface="Arial Black"/>
              </a:rPr>
              <a:t>THE CORDATA:</a:t>
            </a:r>
          </a:p>
          <a:p>
            <a:r>
              <a:rPr lang="en-US" sz="3600" kern="10">
                <a:ln w="9525">
                  <a:solidFill>
                    <a:srgbClr val="000000"/>
                  </a:solidFill>
                  <a:round/>
                  <a:headEnd/>
                  <a:tailEnd/>
                </a:ln>
                <a:solidFill>
                  <a:schemeClr val="tx2"/>
                </a:solidFill>
                <a:latin typeface="Arial Black"/>
              </a:rPr>
              <a:t>GODFATHER</a:t>
            </a:r>
          </a:p>
          <a:p>
            <a:r>
              <a:rPr lang="en-US" sz="3600" kern="10">
                <a:ln w="9525">
                  <a:solidFill>
                    <a:srgbClr val="000000"/>
                  </a:solidFill>
                  <a:round/>
                  <a:headEnd/>
                  <a:tailEnd/>
                </a:ln>
                <a:solidFill>
                  <a:schemeClr val="tx2"/>
                </a:solidFill>
                <a:latin typeface="Arial Black"/>
              </a:rPr>
              <a:t>ORGANIZATIONS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228600" y="304800"/>
            <a:ext cx="89154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6000">
                <a:latin typeface="Tahoma" pitchFamily="34" charset="0"/>
              </a:rPr>
              <a:t>Italy is unique as a Latin culture in 2 ways: (1) It has achieved middle class affluence &amp; (2) has a web of institutions</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2" descr="stk traders on fl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905000"/>
            <a:ext cx="35496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a:xfrm>
            <a:off x="0" y="228600"/>
            <a:ext cx="9144000" cy="2133600"/>
          </a:xfrm>
        </p:spPr>
        <p:txBody>
          <a:bodyPr/>
          <a:lstStyle/>
          <a:p>
            <a:pPr eaLnBrk="1" hangingPunct="1"/>
            <a:r>
              <a:rPr lang="en-US" sz="4000" b="1" smtClean="0">
                <a:solidFill>
                  <a:schemeClr val="tx1"/>
                </a:solidFill>
                <a:latin typeface="Tahoma" pitchFamily="34" charset="0"/>
              </a:rPr>
              <a:t>The cordata at work: </a:t>
            </a:r>
            <a:br>
              <a:rPr lang="en-US" sz="4000" b="1" smtClean="0">
                <a:solidFill>
                  <a:schemeClr val="tx1"/>
                </a:solidFill>
                <a:latin typeface="Tahoma" pitchFamily="34" charset="0"/>
              </a:rPr>
            </a:br>
            <a:r>
              <a:rPr lang="en-US" sz="4000" b="1" smtClean="0">
                <a:solidFill>
                  <a:schemeClr val="tx1"/>
                </a:solidFill>
                <a:latin typeface="Tahoma" pitchFamily="34" charset="0"/>
              </a:rPr>
              <a:t>A way to turn the scorned corporation into a family network</a:t>
            </a:r>
            <a:br>
              <a:rPr lang="en-US" sz="4000" b="1" smtClean="0">
                <a:solidFill>
                  <a:schemeClr val="tx1"/>
                </a:solidFill>
                <a:latin typeface="Tahoma" pitchFamily="34" charset="0"/>
              </a:rPr>
            </a:br>
            <a:endParaRPr lang="en-US" sz="4000" b="1" smtClean="0">
              <a:solidFill>
                <a:schemeClr val="tx1"/>
              </a:solidFill>
              <a:latin typeface="Tahoma" pitchFamily="34" charset="0"/>
            </a:endParaRPr>
          </a:p>
        </p:txBody>
      </p:sp>
      <p:sp>
        <p:nvSpPr>
          <p:cNvPr id="41988" name="AutoShape 4"/>
          <p:cNvSpPr>
            <a:spLocks noChangeArrowheads="1"/>
          </p:cNvSpPr>
          <p:nvPr/>
        </p:nvSpPr>
        <p:spPr bwMode="auto">
          <a:xfrm>
            <a:off x="7391400" y="57912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0" y="0"/>
            <a:ext cx="9144000" cy="6858000"/>
          </a:xfrm>
        </p:spPr>
        <p:txBody>
          <a:bodyPr/>
          <a:lstStyle/>
          <a:p>
            <a:pPr eaLnBrk="1" hangingPunct="1"/>
            <a:r>
              <a:rPr lang="en-US" sz="4000" b="1" smtClean="0">
                <a:solidFill>
                  <a:schemeClr val="tx1"/>
                </a:solidFill>
                <a:latin typeface="Tahoma" pitchFamily="34" charset="0"/>
              </a:rPr>
              <a:t>Semi-independent “godfather” bosses run their part of the company as if it were a family business. They hire their own employees who work for the “godfather” exclusively.  Strong mutual loyalty is maintained.  The various godfathers meet periodically to cut deals between them which shapes how the company operates.</a:t>
            </a:r>
            <a:r>
              <a:rPr lang="en-US" sz="4000" b="1" smtClean="0">
                <a:solidFill>
                  <a:srgbClr val="FFFF99"/>
                </a:solidFill>
              </a:rPr>
              <a:t>  </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Rectangle 8"/>
          <p:cNvSpPr>
            <a:spLocks noGrp="1" noChangeArrowheads="1"/>
          </p:cNvSpPr>
          <p:nvPr>
            <p:ph type="title"/>
          </p:nvPr>
        </p:nvSpPr>
        <p:spPr>
          <a:xfrm>
            <a:off x="609600" y="457200"/>
            <a:ext cx="7772400" cy="914400"/>
          </a:xfrm>
        </p:spPr>
        <p:txBody>
          <a:bodyPr/>
          <a:lstStyle/>
          <a:p>
            <a:pPr eaLnBrk="1" hangingPunct="1"/>
            <a:r>
              <a:rPr lang="en-US" sz="5400" b="1" smtClean="0">
                <a:solidFill>
                  <a:schemeClr val="tx1"/>
                </a:solidFill>
                <a:latin typeface="Tahoma" pitchFamily="34" charset="0"/>
              </a:rPr>
              <a:t>Yesterday’s imperialism</a:t>
            </a:r>
          </a:p>
        </p:txBody>
      </p:sp>
      <p:pic>
        <p:nvPicPr>
          <p:cNvPr id="6147" name="Picture 6" descr="collisium"/>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304800" y="1981200"/>
            <a:ext cx="5181600" cy="4603750"/>
          </a:xfrm>
          <a:noFill/>
        </p:spPr>
      </p:pic>
      <p:pic>
        <p:nvPicPr>
          <p:cNvPr id="6148" name="Picture 7" descr="juli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905000"/>
            <a:ext cx="32464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0" y="0"/>
            <a:ext cx="9144000" cy="6858000"/>
          </a:xfrm>
        </p:spPr>
        <p:txBody>
          <a:bodyPr/>
          <a:lstStyle/>
          <a:p>
            <a:pPr algn="ctr" eaLnBrk="1" hangingPunct="1">
              <a:buFontTx/>
              <a:buNone/>
            </a:pPr>
            <a:r>
              <a:rPr lang="en-US" sz="7200" b="1" smtClean="0">
                <a:latin typeface="Tahoma" pitchFamily="34" charset="0"/>
              </a:rPr>
              <a:t>Is the Roman Empire making a comeback?</a:t>
            </a:r>
          </a:p>
          <a:p>
            <a:pPr algn="ctr" eaLnBrk="1" hangingPunct="1">
              <a:buFontTx/>
              <a:buNone/>
            </a:pPr>
            <a:r>
              <a:rPr lang="en-US" sz="7200" b="1" smtClean="0">
                <a:latin typeface="Tahoma" pitchFamily="34" charset="0"/>
              </a:rPr>
              <a:t>(The European Union)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5400" b="1" smtClean="0">
                <a:solidFill>
                  <a:schemeClr val="tx1"/>
                </a:solidFill>
                <a:latin typeface="Tahoma" pitchFamily="34" charset="0"/>
              </a:rPr>
              <a:t>Florence, the Renaissance City</a:t>
            </a:r>
          </a:p>
        </p:txBody>
      </p:sp>
      <p:pic>
        <p:nvPicPr>
          <p:cNvPr id="8195" name="Picture 6" descr="florence"/>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0" y="2286000"/>
            <a:ext cx="4572000" cy="2749550"/>
          </a:xfrm>
          <a:noFill/>
        </p:spPr>
      </p:pic>
      <p:pic>
        <p:nvPicPr>
          <p:cNvPr id="8196" name="Picture 7" descr="florenc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438400"/>
            <a:ext cx="4237038"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228600" y="0"/>
            <a:ext cx="89154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600">
                <a:latin typeface="Tahoma" pitchFamily="34" charset="0"/>
              </a:rPr>
              <a:t>The Enlightenment: </a:t>
            </a:r>
          </a:p>
          <a:p>
            <a:r>
              <a:rPr lang="en-US" sz="6600">
                <a:latin typeface="Tahoma" pitchFamily="34" charset="0"/>
              </a:rPr>
              <a:t>The age of science </a:t>
            </a:r>
          </a:p>
          <a:p>
            <a:r>
              <a:rPr lang="en-US" sz="6600">
                <a:latin typeface="Tahoma" pitchFamily="34" charset="0"/>
              </a:rPr>
              <a:t>&amp; humanism (man, not the church, is the center of the universe)</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1030"/>
          <p:cNvSpPr>
            <a:spLocks noGrp="1" noChangeArrowheads="1"/>
          </p:cNvSpPr>
          <p:nvPr>
            <p:ph type="body" sz="half" idx="2"/>
          </p:nvPr>
        </p:nvSpPr>
        <p:spPr>
          <a:xfrm>
            <a:off x="4800600" y="228600"/>
            <a:ext cx="4038600" cy="6172200"/>
          </a:xfrm>
        </p:spPr>
        <p:txBody>
          <a:bodyPr/>
          <a:lstStyle/>
          <a:p>
            <a:pPr>
              <a:spcBef>
                <a:spcPct val="0"/>
              </a:spcBef>
            </a:pPr>
            <a:r>
              <a:rPr lang="en-US" sz="3000" b="1" smtClean="0">
                <a:latin typeface="Tahoma" pitchFamily="34" charset="0"/>
                <a:cs typeface="Times New Roman" pitchFamily="18" charset="0"/>
              </a:rPr>
              <a:t>Enrico Caruso</a:t>
            </a:r>
          </a:p>
          <a:p>
            <a:pPr>
              <a:spcBef>
                <a:spcPct val="0"/>
              </a:spcBef>
            </a:pPr>
            <a:r>
              <a:rPr lang="en-US" sz="3000" b="1" smtClean="0">
                <a:latin typeface="Tahoma" pitchFamily="34" charset="0"/>
                <a:cs typeface="Times New Roman" pitchFamily="18" charset="0"/>
              </a:rPr>
              <a:t>Christopher Columbus</a:t>
            </a:r>
          </a:p>
          <a:p>
            <a:pPr>
              <a:spcBef>
                <a:spcPct val="0"/>
              </a:spcBef>
            </a:pPr>
            <a:r>
              <a:rPr lang="en-US" sz="3000" b="1" smtClean="0">
                <a:latin typeface="Tahoma" pitchFamily="34" charset="0"/>
                <a:cs typeface="Times New Roman" pitchFamily="18" charset="0"/>
              </a:rPr>
              <a:t>Federico Fellini</a:t>
            </a:r>
          </a:p>
          <a:p>
            <a:pPr>
              <a:spcBef>
                <a:spcPct val="0"/>
              </a:spcBef>
            </a:pPr>
            <a:r>
              <a:rPr lang="en-US" sz="3000" b="1" smtClean="0">
                <a:latin typeface="Tahoma" pitchFamily="34" charset="0"/>
                <a:cs typeface="Times New Roman" pitchFamily="18" charset="0"/>
              </a:rPr>
              <a:t>Sophia Loren</a:t>
            </a:r>
          </a:p>
          <a:p>
            <a:pPr>
              <a:spcBef>
                <a:spcPct val="0"/>
              </a:spcBef>
            </a:pPr>
            <a:r>
              <a:rPr lang="en-US" sz="3000" b="1" smtClean="0">
                <a:latin typeface="Tahoma" pitchFamily="34" charset="0"/>
                <a:cs typeface="Times New Roman" pitchFamily="18" charset="0"/>
              </a:rPr>
              <a:t>Michelangelo</a:t>
            </a:r>
          </a:p>
          <a:p>
            <a:pPr>
              <a:spcBef>
                <a:spcPct val="0"/>
              </a:spcBef>
            </a:pPr>
            <a:r>
              <a:rPr lang="en-US" sz="3000" b="1" smtClean="0">
                <a:latin typeface="Tahoma" pitchFamily="34" charset="0"/>
                <a:cs typeface="Times New Roman" pitchFamily="18" charset="0"/>
              </a:rPr>
              <a:t>Maria Montessori</a:t>
            </a:r>
          </a:p>
          <a:p>
            <a:pPr>
              <a:spcBef>
                <a:spcPct val="0"/>
              </a:spcBef>
            </a:pPr>
            <a:r>
              <a:rPr lang="en-US" sz="3000" b="1" smtClean="0">
                <a:latin typeface="Tahoma" pitchFamily="34" charset="0"/>
                <a:cs typeface="Times New Roman" pitchFamily="18" charset="0"/>
              </a:rPr>
              <a:t>Luciano Pavarotti</a:t>
            </a:r>
          </a:p>
          <a:p>
            <a:pPr>
              <a:spcBef>
                <a:spcPct val="0"/>
              </a:spcBef>
            </a:pPr>
            <a:r>
              <a:rPr lang="en-US" sz="3000" b="1" smtClean="0">
                <a:latin typeface="Tahoma" pitchFamily="34" charset="0"/>
                <a:cs typeface="Times New Roman" pitchFamily="18" charset="0"/>
              </a:rPr>
              <a:t>Giacomo Puccini</a:t>
            </a:r>
          </a:p>
          <a:p>
            <a:pPr>
              <a:spcBef>
                <a:spcPct val="0"/>
              </a:spcBef>
            </a:pPr>
            <a:r>
              <a:rPr lang="en-US" sz="3000" b="1" smtClean="0">
                <a:latin typeface="Tahoma" pitchFamily="34" charset="0"/>
                <a:cs typeface="Times New Roman" pitchFamily="18" charset="0"/>
              </a:rPr>
              <a:t>Raphael</a:t>
            </a:r>
          </a:p>
          <a:p>
            <a:pPr>
              <a:spcBef>
                <a:spcPct val="0"/>
              </a:spcBef>
            </a:pPr>
            <a:r>
              <a:rPr lang="en-US" sz="3000" b="1" smtClean="0">
                <a:latin typeface="Tahoma" pitchFamily="34" charset="0"/>
                <a:cs typeface="Times New Roman" pitchFamily="18" charset="0"/>
              </a:rPr>
              <a:t>Giuseppi Verdi</a:t>
            </a:r>
          </a:p>
          <a:p>
            <a:pPr>
              <a:spcBef>
                <a:spcPct val="0"/>
              </a:spcBef>
            </a:pPr>
            <a:r>
              <a:rPr lang="en-US" sz="3000" b="1" smtClean="0">
                <a:latin typeface="Tahoma" pitchFamily="34" charset="0"/>
              </a:rPr>
              <a:t>Nicolo Machiavelli</a:t>
            </a:r>
          </a:p>
          <a:p>
            <a:pPr algn="ctr">
              <a:spcBef>
                <a:spcPct val="0"/>
              </a:spcBef>
              <a:buFontTx/>
              <a:buNone/>
            </a:pPr>
            <a:endParaRPr lang="en-US" sz="2800" b="1" smtClean="0">
              <a:latin typeface="Baskerville Old Face" pitchFamily="18" charset="0"/>
              <a:cs typeface="Times New Roman" pitchFamily="18" charset="0"/>
            </a:endParaRPr>
          </a:p>
          <a:p>
            <a:pPr eaLnBrk="1" hangingPunct="1"/>
            <a:endParaRPr lang="en-US" smtClean="0"/>
          </a:p>
        </p:txBody>
      </p:sp>
      <p:sp>
        <p:nvSpPr>
          <p:cNvPr id="10243" name="Rectangle 1031"/>
          <p:cNvSpPr>
            <a:spLocks noChangeArrowheads="1"/>
          </p:cNvSpPr>
          <p:nvPr/>
        </p:nvSpPr>
        <p:spPr bwMode="auto">
          <a:xfrm>
            <a:off x="381000" y="228600"/>
            <a:ext cx="4495800" cy="644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spcBef>
                <a:spcPct val="50000"/>
              </a:spcBef>
              <a:buFontTx/>
              <a:buChar char="•"/>
            </a:pPr>
            <a:r>
              <a:rPr lang="en-US" sz="2600">
                <a:latin typeface="Tahoma" pitchFamily="34" charset="0"/>
                <a:cs typeface="Times New Roman" pitchFamily="18" charset="0"/>
              </a:rPr>
              <a:t>Giuseppe Garibaldi</a:t>
            </a:r>
          </a:p>
          <a:p>
            <a:pPr algn="l" eaLnBrk="0" hangingPunct="0">
              <a:spcBef>
                <a:spcPct val="50000"/>
              </a:spcBef>
              <a:buFontTx/>
              <a:buChar char="•"/>
            </a:pPr>
            <a:r>
              <a:rPr lang="en-US" sz="2600">
                <a:latin typeface="Tahoma" pitchFamily="34" charset="0"/>
                <a:cs typeface="Times New Roman" pitchFamily="18" charset="0"/>
              </a:rPr>
              <a:t>Leonardo DaVinci</a:t>
            </a:r>
          </a:p>
          <a:p>
            <a:pPr algn="l" eaLnBrk="0" hangingPunct="0">
              <a:spcBef>
                <a:spcPct val="50000"/>
              </a:spcBef>
              <a:buFontTx/>
              <a:buChar char="•"/>
            </a:pPr>
            <a:r>
              <a:rPr lang="en-US" sz="2600">
                <a:latin typeface="Tahoma" pitchFamily="34" charset="0"/>
                <a:cs typeface="Times New Roman" pitchFamily="18" charset="0"/>
              </a:rPr>
              <a:t>Galileo Galilei</a:t>
            </a:r>
          </a:p>
          <a:p>
            <a:pPr algn="l" eaLnBrk="0" hangingPunct="0">
              <a:spcBef>
                <a:spcPct val="50000"/>
              </a:spcBef>
              <a:buFontTx/>
              <a:buChar char="•"/>
            </a:pPr>
            <a:r>
              <a:rPr lang="en-US" sz="2600">
                <a:latin typeface="Tahoma" pitchFamily="34" charset="0"/>
                <a:cs typeface="Times New Roman" pitchFamily="18" charset="0"/>
              </a:rPr>
              <a:t>Alexandro Volta</a:t>
            </a:r>
          </a:p>
          <a:p>
            <a:pPr algn="l" eaLnBrk="0" hangingPunct="0">
              <a:spcBef>
                <a:spcPct val="50000"/>
              </a:spcBef>
              <a:buFontTx/>
              <a:buChar char="•"/>
            </a:pPr>
            <a:r>
              <a:rPr lang="en-US" sz="2600">
                <a:latin typeface="Tahoma" pitchFamily="34" charset="0"/>
                <a:cs typeface="Times New Roman" pitchFamily="18" charset="0"/>
              </a:rPr>
              <a:t>Guglielmo Marconi</a:t>
            </a:r>
          </a:p>
          <a:p>
            <a:pPr algn="l" eaLnBrk="0" hangingPunct="0">
              <a:spcBef>
                <a:spcPct val="50000"/>
              </a:spcBef>
              <a:buFontTx/>
              <a:buChar char="•"/>
            </a:pPr>
            <a:r>
              <a:rPr lang="en-US" sz="2600">
                <a:latin typeface="Tahoma" pitchFamily="34" charset="0"/>
                <a:cs typeface="Times New Roman" pitchFamily="18" charset="0"/>
              </a:rPr>
              <a:t>Caesar</a:t>
            </a:r>
          </a:p>
          <a:p>
            <a:pPr algn="l" eaLnBrk="0" hangingPunct="0">
              <a:spcBef>
                <a:spcPct val="50000"/>
              </a:spcBef>
              <a:buFontTx/>
              <a:buChar char="•"/>
            </a:pPr>
            <a:r>
              <a:rPr lang="en-US" sz="2600">
                <a:latin typeface="Tahoma" pitchFamily="34" charset="0"/>
                <a:cs typeface="Times New Roman" pitchFamily="18" charset="0"/>
              </a:rPr>
              <a:t>Dante</a:t>
            </a:r>
          </a:p>
          <a:p>
            <a:pPr algn="l" eaLnBrk="0" hangingPunct="0">
              <a:spcBef>
                <a:spcPct val="50000"/>
              </a:spcBef>
              <a:buFontTx/>
              <a:buChar char="•"/>
            </a:pPr>
            <a:r>
              <a:rPr lang="en-US" sz="2600">
                <a:latin typeface="Tahoma" pitchFamily="34" charset="0"/>
                <a:cs typeface="Times New Roman" pitchFamily="18" charset="0"/>
              </a:rPr>
              <a:t>Cicero</a:t>
            </a:r>
          </a:p>
          <a:p>
            <a:pPr algn="l" eaLnBrk="0" hangingPunct="0">
              <a:spcBef>
                <a:spcPct val="50000"/>
              </a:spcBef>
              <a:buFontTx/>
              <a:buChar char="•"/>
            </a:pPr>
            <a:r>
              <a:rPr lang="en-US" sz="2600">
                <a:latin typeface="Tahoma" pitchFamily="34" charset="0"/>
                <a:cs typeface="Times New Roman" pitchFamily="18" charset="0"/>
              </a:rPr>
              <a:t>Giorgio Armani</a:t>
            </a:r>
          </a:p>
          <a:p>
            <a:pPr algn="l" eaLnBrk="0" hangingPunct="0">
              <a:spcBef>
                <a:spcPct val="50000"/>
              </a:spcBef>
              <a:buFontTx/>
              <a:buChar char="•"/>
            </a:pPr>
            <a:r>
              <a:rPr lang="en-US" sz="2600">
                <a:latin typeface="Tahoma" pitchFamily="34" charset="0"/>
                <a:cs typeface="Times New Roman" pitchFamily="18" charset="0"/>
              </a:rPr>
              <a:t>St. Francis of Assisi</a:t>
            </a:r>
          </a:p>
          <a:p>
            <a:pPr algn="l" eaLnBrk="0" hangingPunct="0">
              <a:spcBef>
                <a:spcPct val="50000"/>
              </a:spcBef>
              <a:buFontTx/>
              <a:buChar char="•"/>
            </a:pPr>
            <a:r>
              <a:rPr lang="en-US" sz="2600">
                <a:latin typeface="Tahoma" pitchFamily="34" charset="0"/>
                <a:cs typeface="Times New Roman" pitchFamily="18" charset="0"/>
              </a:rPr>
              <a:t>Andrea Bocelli</a:t>
            </a:r>
          </a:p>
        </p:txBody>
      </p:sp>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Baskerville Old Face"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Baskerville Old Face"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1894</TotalTime>
  <Words>1229</Words>
  <Application>Microsoft Office PowerPoint</Application>
  <PresentationFormat>On-screen Show (4:3)</PresentationFormat>
  <Paragraphs>191</Paragraphs>
  <Slides>41</Slides>
  <Notes>41</Notes>
  <HiddenSlides>1</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PowerPoint Presentation</vt:lpstr>
      <vt:lpstr>Italian Culture PRISMs</vt:lpstr>
      <vt:lpstr>PowerPoint Presentation</vt:lpstr>
      <vt:lpstr>PowerPoint Presentation</vt:lpstr>
      <vt:lpstr>Yesterday’s imperialism</vt:lpstr>
      <vt:lpstr>PowerPoint Presentation</vt:lpstr>
      <vt:lpstr>Florence, the Renaissance 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Paralizzato governo </vt:lpstr>
      <vt:lpstr>CAUSES OF ITALIAN &amp; WESTERN GOVERNMENTAL PARALYSIS </vt:lpstr>
      <vt:lpstr>PowerPoint Presentation</vt:lpstr>
      <vt:lpstr>La società li serve  </vt:lpstr>
      <vt:lpstr>PowerPoint Presentation</vt:lpstr>
      <vt:lpstr>PowerPoint Presentation</vt:lpstr>
      <vt:lpstr>WHY JUSTICE IS HARD TO COME BY IN ITALY</vt:lpstr>
      <vt:lpstr>PowerPoint Presentation</vt:lpstr>
      <vt:lpstr>Commercio della famiglia </vt:lpstr>
      <vt:lpstr>  Commercio della famiglia oggi e domani (The family business today &amp; tomorrow)</vt:lpstr>
      <vt:lpstr>L' industria italiana di modo (Italian Fashion Industry) </vt:lpstr>
      <vt:lpstr>Alla moda italiano il signore (Men’s Fashion) </vt:lpstr>
      <vt:lpstr>PowerPoint Presentation</vt:lpstr>
      <vt:lpstr>WHY THE FASHION INDUSTRY MAKES SENSE FOR ITALIAN CULTURE</vt:lpstr>
      <vt:lpstr>PowerPoint Presentation</vt:lpstr>
      <vt:lpstr>PowerPoint Presentation</vt:lpstr>
      <vt:lpstr>YOU HAVE TO BE AN INSIDER</vt:lpstr>
      <vt:lpstr>PowerPoint Presentation</vt:lpstr>
      <vt:lpstr>STREET-WISE ITALIANO ADVICE:</vt:lpstr>
      <vt:lpstr>PowerPoint Presentation</vt:lpstr>
      <vt:lpstr>Un MBA:Non è prabably italiano (This MBA is probably not Italian)</vt:lpstr>
      <vt:lpstr>PowerPoint Presentation</vt:lpstr>
      <vt:lpstr>PowerPoint Presentation</vt:lpstr>
      <vt:lpstr>PowerPoint Presentation</vt:lpstr>
      <vt:lpstr>PowerPoint Presentation</vt:lpstr>
      <vt:lpstr>The cordata at work:  A way to turn the scorned corporation into a family network </vt:lpstr>
      <vt:lpstr>Semi-independent “godfather” bosses run their part of the company as if it were a family business. They hire their own employees who work for the “godfather” exclusively.  Strong mutual loyalty is maintained.  The various godfathers meet periodically to cut deals between them which shapes how the company operates.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Van Auken</dc:creator>
  <cp:lastModifiedBy>Phil</cp:lastModifiedBy>
  <cp:revision>306</cp:revision>
  <dcterms:created xsi:type="dcterms:W3CDTF">2002-02-12T21:06:15Z</dcterms:created>
  <dcterms:modified xsi:type="dcterms:W3CDTF">2014-06-08T22:11:01Z</dcterms:modified>
</cp:coreProperties>
</file>