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handoutMasterIdLst>
    <p:handoutMasterId r:id="rId122"/>
  </p:handoutMasterIdLst>
  <p:sldIdLst>
    <p:sldId id="311" r:id="rId2"/>
    <p:sldId id="390" r:id="rId3"/>
    <p:sldId id="389" r:id="rId4"/>
    <p:sldId id="351" r:id="rId5"/>
    <p:sldId id="323" r:id="rId6"/>
    <p:sldId id="484" r:id="rId7"/>
    <p:sldId id="330" r:id="rId8"/>
    <p:sldId id="367" r:id="rId9"/>
    <p:sldId id="378" r:id="rId10"/>
    <p:sldId id="379" r:id="rId11"/>
    <p:sldId id="368" r:id="rId12"/>
    <p:sldId id="372" r:id="rId13"/>
    <p:sldId id="386" r:id="rId14"/>
    <p:sldId id="417" r:id="rId15"/>
    <p:sldId id="318" r:id="rId16"/>
    <p:sldId id="308" r:id="rId17"/>
    <p:sldId id="309" r:id="rId18"/>
    <p:sldId id="306" r:id="rId19"/>
    <p:sldId id="258" r:id="rId20"/>
    <p:sldId id="336" r:id="rId21"/>
    <p:sldId id="278" r:id="rId22"/>
    <p:sldId id="391" r:id="rId23"/>
    <p:sldId id="401" r:id="rId24"/>
    <p:sldId id="408" r:id="rId25"/>
    <p:sldId id="353" r:id="rId26"/>
    <p:sldId id="282" r:id="rId27"/>
    <p:sldId id="325" r:id="rId28"/>
    <p:sldId id="388" r:id="rId29"/>
    <p:sldId id="402" r:id="rId30"/>
    <p:sldId id="392" r:id="rId31"/>
    <p:sldId id="394" r:id="rId32"/>
    <p:sldId id="327" r:id="rId33"/>
    <p:sldId id="374" r:id="rId34"/>
    <p:sldId id="369" r:id="rId35"/>
    <p:sldId id="396" r:id="rId36"/>
    <p:sldId id="393" r:id="rId37"/>
    <p:sldId id="395" r:id="rId38"/>
    <p:sldId id="283" r:id="rId39"/>
    <p:sldId id="397" r:id="rId40"/>
    <p:sldId id="399" r:id="rId41"/>
    <p:sldId id="403" r:id="rId42"/>
    <p:sldId id="380" r:id="rId43"/>
    <p:sldId id="376" r:id="rId44"/>
    <p:sldId id="410" r:id="rId45"/>
    <p:sldId id="413" r:id="rId46"/>
    <p:sldId id="411" r:id="rId47"/>
    <p:sldId id="409" r:id="rId48"/>
    <p:sldId id="412" r:id="rId49"/>
    <p:sldId id="382" r:id="rId50"/>
    <p:sldId id="329" r:id="rId51"/>
    <p:sldId id="381" r:id="rId52"/>
    <p:sldId id="373" r:id="rId53"/>
    <p:sldId id="414" r:id="rId54"/>
    <p:sldId id="404" r:id="rId55"/>
    <p:sldId id="405" r:id="rId56"/>
    <p:sldId id="415" r:id="rId57"/>
    <p:sldId id="406" r:id="rId58"/>
    <p:sldId id="407" r:id="rId59"/>
    <p:sldId id="416" r:id="rId60"/>
    <p:sldId id="421" r:id="rId61"/>
    <p:sldId id="422" r:id="rId62"/>
    <p:sldId id="423" r:id="rId63"/>
    <p:sldId id="424" r:id="rId64"/>
    <p:sldId id="425" r:id="rId65"/>
    <p:sldId id="426" r:id="rId66"/>
    <p:sldId id="427" r:id="rId67"/>
    <p:sldId id="428" r:id="rId68"/>
    <p:sldId id="429" r:id="rId69"/>
    <p:sldId id="430" r:id="rId70"/>
    <p:sldId id="431" r:id="rId71"/>
    <p:sldId id="432" r:id="rId72"/>
    <p:sldId id="433" r:id="rId73"/>
    <p:sldId id="434" r:id="rId74"/>
    <p:sldId id="435" r:id="rId75"/>
    <p:sldId id="483" r:id="rId76"/>
    <p:sldId id="436" r:id="rId77"/>
    <p:sldId id="437" r:id="rId78"/>
    <p:sldId id="438" r:id="rId79"/>
    <p:sldId id="439" r:id="rId80"/>
    <p:sldId id="440" r:id="rId81"/>
    <p:sldId id="441" r:id="rId82"/>
    <p:sldId id="442" r:id="rId83"/>
    <p:sldId id="443" r:id="rId84"/>
    <p:sldId id="444" r:id="rId85"/>
    <p:sldId id="445" r:id="rId86"/>
    <p:sldId id="446" r:id="rId87"/>
    <p:sldId id="447" r:id="rId88"/>
    <p:sldId id="448" r:id="rId89"/>
    <p:sldId id="449" r:id="rId90"/>
    <p:sldId id="450" r:id="rId91"/>
    <p:sldId id="451" r:id="rId92"/>
    <p:sldId id="452" r:id="rId93"/>
    <p:sldId id="453" r:id="rId94"/>
    <p:sldId id="454" r:id="rId95"/>
    <p:sldId id="455" r:id="rId96"/>
    <p:sldId id="456" r:id="rId97"/>
    <p:sldId id="457" r:id="rId98"/>
    <p:sldId id="458" r:id="rId99"/>
    <p:sldId id="459" r:id="rId100"/>
    <p:sldId id="460" r:id="rId101"/>
    <p:sldId id="461" r:id="rId102"/>
    <p:sldId id="462" r:id="rId103"/>
    <p:sldId id="463" r:id="rId104"/>
    <p:sldId id="464" r:id="rId105"/>
    <p:sldId id="465" r:id="rId106"/>
    <p:sldId id="466" r:id="rId107"/>
    <p:sldId id="467" r:id="rId108"/>
    <p:sldId id="468" r:id="rId109"/>
    <p:sldId id="469" r:id="rId110"/>
    <p:sldId id="470" r:id="rId111"/>
    <p:sldId id="471" r:id="rId112"/>
    <p:sldId id="472" r:id="rId113"/>
    <p:sldId id="473" r:id="rId114"/>
    <p:sldId id="474" r:id="rId115"/>
    <p:sldId id="475" r:id="rId116"/>
    <p:sldId id="476" r:id="rId117"/>
    <p:sldId id="477" r:id="rId118"/>
    <p:sldId id="478" r:id="rId119"/>
    <p:sldId id="479" r:id="rId1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33FF"/>
    <a:srgbClr val="000000"/>
    <a:srgbClr val="008000"/>
    <a:srgbClr val="00FF00"/>
    <a:srgbClr val="996633"/>
    <a:srgbClr val="FFFFCC"/>
    <a:srgbClr val="FF99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7" autoAdjust="0"/>
    <p:restoredTop sz="94699" autoAdjust="0"/>
  </p:normalViewPr>
  <p:slideViewPr>
    <p:cSldViewPr>
      <p:cViewPr>
        <p:scale>
          <a:sx n="33" d="100"/>
          <a:sy n="33" d="100"/>
        </p:scale>
        <p:origin x="-2484" y="-8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2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80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80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80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70AFAEF-08D1-430A-876B-586D2DCBED82}" type="slidenum">
              <a:rPr lang="en-US"/>
              <a:pPr>
                <a:defRPr/>
              </a:pPr>
              <a:t>‹#›</a:t>
            </a:fld>
            <a:endParaRPr lang="en-US"/>
          </a:p>
        </p:txBody>
      </p:sp>
    </p:spTree>
    <p:extLst>
      <p:ext uri="{BB962C8B-B14F-4D97-AF65-F5344CB8AC3E}">
        <p14:creationId xmlns:p14="http://schemas.microsoft.com/office/powerpoint/2010/main" val="148328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4794423-B49A-468B-9FFF-9FF3CA6C2581}" type="datetimeFigureOut">
              <a:rPr lang="en-US"/>
              <a:pPr>
                <a:defRPr/>
              </a:pPr>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0A29247-B1A4-4191-870F-8C6E5C46FA21}" type="slidenum">
              <a:rPr lang="en-US"/>
              <a:pPr>
                <a:defRPr/>
              </a:pPr>
              <a:t>‹#›</a:t>
            </a:fld>
            <a:endParaRPr lang="en-US"/>
          </a:p>
        </p:txBody>
      </p:sp>
    </p:spTree>
    <p:extLst>
      <p:ext uri="{BB962C8B-B14F-4D97-AF65-F5344CB8AC3E}">
        <p14:creationId xmlns:p14="http://schemas.microsoft.com/office/powerpoint/2010/main" val="1492715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13975CB-884B-4C30-AF86-93CDF1703400}"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3DE9F89-D279-4025-8347-8901E51F8068}" type="slidenum">
              <a:rPr lang="en-US" sz="1200" smtClean="0"/>
              <a:pPr eaLnBrk="1" hangingPunct="1"/>
              <a:t>11</a:t>
            </a:fld>
            <a:endParaRPr lang="en-US" sz="120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E8A9B17-EDF9-4673-AF22-438FC5C2F255}" type="slidenum">
              <a:rPr lang="en-US" sz="1200" smtClean="0"/>
              <a:pPr eaLnBrk="1" hangingPunct="1"/>
              <a:t>102</a:t>
            </a:fld>
            <a:endParaRPr lang="en-US" sz="120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E07650F-1F5D-4534-8FE6-71F74CD3DF9A}" type="slidenum">
              <a:rPr lang="en-US" sz="1200" smtClean="0"/>
              <a:pPr eaLnBrk="1" hangingPunct="1"/>
              <a:t>103</a:t>
            </a:fld>
            <a:endParaRPr lang="en-US" sz="120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AC44DEB-7835-4F38-A6A5-3AFCD1AC1F3D}" type="slidenum">
              <a:rPr lang="en-US" sz="1200" smtClean="0"/>
              <a:pPr eaLnBrk="1" hangingPunct="1"/>
              <a:t>104</a:t>
            </a:fld>
            <a:endParaRPr lang="en-US" sz="120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C37D599-0921-4165-AE8B-BC24615BFC64}" type="slidenum">
              <a:rPr lang="en-US" sz="1200" smtClean="0"/>
              <a:pPr eaLnBrk="1" hangingPunct="1"/>
              <a:t>105</a:t>
            </a:fld>
            <a:endParaRPr lang="en-US" sz="120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818D860-1E97-4BB0-8D06-D580E1889462}" type="slidenum">
              <a:rPr lang="en-US" sz="1200" smtClean="0"/>
              <a:pPr eaLnBrk="1" hangingPunct="1"/>
              <a:t>106</a:t>
            </a:fld>
            <a:endParaRPr lang="en-US" sz="120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28ECC8F-07B2-45D2-AE5B-BDC6344231A6}" type="slidenum">
              <a:rPr lang="en-US" sz="1200" smtClean="0"/>
              <a:pPr eaLnBrk="1" hangingPunct="1"/>
              <a:t>107</a:t>
            </a:fld>
            <a:endParaRPr lang="en-US" sz="120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5BDF35E-8549-4C62-899F-7CCC476DFED2}" type="slidenum">
              <a:rPr lang="en-US" sz="1200" smtClean="0"/>
              <a:pPr eaLnBrk="1" hangingPunct="1"/>
              <a:t>108</a:t>
            </a:fld>
            <a:endParaRPr lang="en-US" sz="120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6A441C2-1605-47FB-B122-A424105DDFF1}" type="slidenum">
              <a:rPr lang="en-US" sz="1200" smtClean="0"/>
              <a:pPr eaLnBrk="1" hangingPunct="1"/>
              <a:t>109</a:t>
            </a:fld>
            <a:endParaRPr lang="en-US" sz="120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CC28E87-B63D-4C5B-B9DF-E37398C396D6}" type="slidenum">
              <a:rPr lang="en-US" sz="1200" smtClean="0"/>
              <a:pPr eaLnBrk="1" hangingPunct="1"/>
              <a:t>110</a:t>
            </a:fld>
            <a:endParaRPr lang="en-US" sz="120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8676C34-E164-4B74-8594-A67FBAA2E5C0}" type="slidenum">
              <a:rPr lang="en-US" sz="1200" smtClean="0"/>
              <a:pPr eaLnBrk="1" hangingPunct="1"/>
              <a:t>111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C12C582-F26C-4827-8331-D932D3C4FA98}" type="slidenum">
              <a:rPr lang="en-US" sz="1200" smtClean="0"/>
              <a:pPr eaLnBrk="1" hangingPunct="1"/>
              <a:t>12</a:t>
            </a:fld>
            <a:endParaRPr lang="en-US" sz="120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C901BA6-6A4A-4652-9FA3-04C45F7F2ECE}" type="slidenum">
              <a:rPr lang="en-US" sz="1200" smtClean="0"/>
              <a:pPr eaLnBrk="1" hangingPunct="1"/>
              <a:t>112</a:t>
            </a:fld>
            <a:endParaRPr lang="en-US" sz="120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5B6B9B5-A079-4927-8C54-56A535102813}" type="slidenum">
              <a:rPr lang="en-US" sz="1200" smtClean="0"/>
              <a:pPr eaLnBrk="1" hangingPunct="1"/>
              <a:t>113</a:t>
            </a:fld>
            <a:endParaRPr lang="en-US" sz="120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91E8A43-E95C-4E4C-BAD1-9D2C5D3FAB06}" type="slidenum">
              <a:rPr lang="en-US" sz="1200" smtClean="0"/>
              <a:pPr eaLnBrk="1" hangingPunct="1"/>
              <a:t>114</a:t>
            </a:fld>
            <a:endParaRPr lang="en-US" sz="120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E71AA19-34F5-4A94-AC14-BB6D26313D6F}" type="slidenum">
              <a:rPr lang="en-US" sz="1200" smtClean="0"/>
              <a:pPr eaLnBrk="1" hangingPunct="1"/>
              <a:t>115</a:t>
            </a:fld>
            <a:endParaRPr lang="en-US" sz="120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E1A7041-4A07-4853-B927-3D6BF70134A7}" type="slidenum">
              <a:rPr lang="en-US" sz="1200" smtClean="0"/>
              <a:pPr eaLnBrk="1" hangingPunct="1"/>
              <a:t>116</a:t>
            </a:fld>
            <a:endParaRPr lang="en-US" sz="120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5669964-6D19-4C7B-8D59-089C421AF285}" type="slidenum">
              <a:rPr lang="en-US" sz="1200" smtClean="0"/>
              <a:pPr eaLnBrk="1" hangingPunct="1"/>
              <a:t>117</a:t>
            </a:fld>
            <a:endParaRPr lang="en-US" sz="120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6B92D3C-35D6-4019-9E9F-12F531477907}" type="slidenum">
              <a:rPr lang="en-US" sz="1200" smtClean="0"/>
              <a:pPr eaLnBrk="1" hangingPunct="1"/>
              <a:t>118</a:t>
            </a:fld>
            <a:endParaRPr lang="en-US" sz="120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DA659E7-7776-448A-B282-98F24C1B889C}" type="slidenum">
              <a:rPr lang="en-US" sz="1200" smtClean="0"/>
              <a:pPr eaLnBrk="1" hangingPunct="1"/>
              <a:t>119</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170ADF7-A3BD-4EDD-BC84-0D1F51B8B683}" type="slidenum">
              <a:rPr lang="en-US" sz="1200" smtClean="0"/>
              <a:pPr eaLnBrk="1" hangingPunct="1"/>
              <a:t>13</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BC43F74-76F5-4D67-8378-493BC99FBD84}" type="slidenum">
              <a:rPr lang="en-US" sz="1200" smtClean="0"/>
              <a:pPr eaLnBrk="1" hangingPunct="1"/>
              <a:t>14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9E52E56-EEFF-4FF2-9F59-57826D414C16}" type="slidenum">
              <a:rPr lang="en-US" sz="1200" smtClean="0"/>
              <a:pPr eaLnBrk="1" hangingPunct="1"/>
              <a:t>15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88326B8-68E8-402D-8488-165D31760ED7}" type="slidenum">
              <a:rPr lang="en-US" sz="1200" smtClean="0"/>
              <a:pPr eaLnBrk="1" hangingPunct="1"/>
              <a:t>16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6FE5814-B485-44E7-8B6B-8CA0A35D9133}" type="slidenum">
              <a:rPr lang="en-US" sz="1200" smtClean="0"/>
              <a:pPr eaLnBrk="1" hangingPunct="1"/>
              <a:t>17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B238BFE-2541-429F-9E57-DF9FAB690140}" type="slidenum">
              <a:rPr lang="en-US" sz="1200" smtClean="0"/>
              <a:pPr eaLnBrk="1" hangingPunct="1"/>
              <a:t>18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DF68665-C7CF-4091-9258-3B79DC6C190A}" type="slidenum">
              <a:rPr lang="en-US" sz="1200" smtClean="0"/>
              <a:pPr eaLnBrk="1" hangingPunct="1"/>
              <a:t>19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83DC84F-4222-4628-8879-F52B6AB56BB9}" type="slidenum">
              <a:rPr lang="en-US" sz="1200" smtClean="0"/>
              <a:pPr eaLnBrk="1" hangingPunct="1"/>
              <a:t>20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F3EBF18-340C-4BEE-A978-A744E0CC213D}"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9FAF503-6CC7-42FF-951C-C304E4AD5406}" type="slidenum">
              <a:rPr lang="en-US" sz="1200" smtClean="0"/>
              <a:pPr eaLnBrk="1" hangingPunct="1"/>
              <a:t>21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B409E38-D3C2-4A2C-83FC-56ABB7611A06}" type="slidenum">
              <a:rPr lang="en-US" sz="1200" smtClean="0"/>
              <a:pPr eaLnBrk="1" hangingPunct="1"/>
              <a:t>22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AA8BB98-285C-406F-8CA5-5213FA94E14F}" type="slidenum">
              <a:rPr lang="en-US" sz="1200" smtClean="0"/>
              <a:pPr eaLnBrk="1" hangingPunct="1"/>
              <a:t>23</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A3E922F-6361-49DA-803E-E2CDE526A0DD}" type="slidenum">
              <a:rPr lang="en-US" sz="1200" smtClean="0"/>
              <a:pPr eaLnBrk="1" hangingPunct="1"/>
              <a:t>24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2402B63-BE3C-4602-BF89-64670EF03F1E}" type="slidenum">
              <a:rPr lang="en-US" sz="1200" smtClean="0"/>
              <a:pPr eaLnBrk="1" hangingPunct="1"/>
              <a:t>25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329862B-F1CA-4429-A411-670237BA4C2E}" type="slidenum">
              <a:rPr lang="en-US" sz="1200" smtClean="0"/>
              <a:pPr eaLnBrk="1" hangingPunct="1"/>
              <a:t>26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A99A2C1-792E-4BA5-B481-085B985B683D}" type="slidenum">
              <a:rPr lang="en-US" sz="1200" smtClean="0"/>
              <a:pPr eaLnBrk="1" hangingPunct="1"/>
              <a:t>27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E2E608E-7E52-47E7-B8A6-C489DE14023B}" type="slidenum">
              <a:rPr lang="en-US" sz="1200" smtClean="0"/>
              <a:pPr eaLnBrk="1" hangingPunct="1"/>
              <a:t>28</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43BC951-0E73-4FCE-83DA-5EC27A9AE9F3}" type="slidenum">
              <a:rPr lang="en-US" sz="1200" smtClean="0"/>
              <a:pPr eaLnBrk="1" hangingPunct="1"/>
              <a:t>29</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FD08DFF-D27A-4994-9D8B-0DFCBB142F9F}" type="slidenum">
              <a:rPr lang="en-US" sz="1200" smtClean="0"/>
              <a:pPr eaLnBrk="1" hangingPunct="1"/>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322FA8D-574E-4A4B-8BBA-4CB3F34022A4}"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14D8F19-C281-4C10-8541-6E9BCEB026B8}" type="slidenum">
              <a:rPr lang="en-US" sz="1200" smtClean="0"/>
              <a:pPr eaLnBrk="1" hangingPunct="1"/>
              <a:t>31</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951CC85-024F-4D9D-8C25-223508B2E51A}" type="slidenum">
              <a:rPr lang="en-US" sz="1200" smtClean="0"/>
              <a:pPr eaLnBrk="1" hangingPunct="1"/>
              <a:t>32</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B6631F0-58FB-4791-8504-98E4F16A086D}" type="slidenum">
              <a:rPr lang="en-US" sz="1200" smtClean="0"/>
              <a:pPr eaLnBrk="1" hangingPunct="1"/>
              <a:t>33</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35EBD85-6802-48E0-91BA-A6EDEE2F2B5F}" type="slidenum">
              <a:rPr lang="en-US" sz="1200" smtClean="0"/>
              <a:pPr eaLnBrk="1" hangingPunct="1"/>
              <a:t>34</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0B71D0C-DCB9-40C6-9993-CB15FA7E3A19}" type="slidenum">
              <a:rPr lang="en-US" sz="1200" smtClean="0"/>
              <a:pPr eaLnBrk="1" hangingPunct="1"/>
              <a:t>35</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32347EB-C6DC-4D1C-9381-7A756D278CCD}" type="slidenum">
              <a:rPr lang="en-US" sz="1200" smtClean="0"/>
              <a:pPr eaLnBrk="1" hangingPunct="1"/>
              <a:t>36</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80D08C9-511D-40A6-9199-8582789CB7EF}" type="slidenum">
              <a:rPr lang="en-US" sz="1200" smtClean="0"/>
              <a:pPr eaLnBrk="1" hangingPunct="1"/>
              <a:t>37</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C367894-961D-4DAF-B273-B2DF48C85982}" type="slidenum">
              <a:rPr lang="en-US" sz="1200" smtClean="0"/>
              <a:pPr eaLnBrk="1" hangingPunct="1"/>
              <a:t>38</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BB49C4D-56B7-450F-8705-2B598FC83E02}" type="slidenum">
              <a:rPr lang="en-US" sz="1200" smtClean="0"/>
              <a:pPr eaLnBrk="1" hangingPunct="1"/>
              <a:t>39</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F07B791-F2EA-44FB-9987-B08CFACDDD65}" type="slidenum">
              <a:rPr lang="en-US" sz="1200" smtClean="0"/>
              <a:pPr eaLnBrk="1" hangingPunct="1"/>
              <a:t>40</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570CB64-B34E-44AE-B624-86E9DE380554}" type="slidenum">
              <a:rPr lang="en-US" sz="1200" smtClean="0"/>
              <a:pPr eaLnBrk="1" hangingPunct="1"/>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8837B3A-A608-46D2-9F9A-5BABE95012C2}" type="slidenum">
              <a:rPr lang="en-US" sz="1200" smtClean="0"/>
              <a:pPr eaLnBrk="1" hangingPunct="1"/>
              <a:t>41</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51EB6B7-8153-4BC2-B772-AF50EA58C601}" type="slidenum">
              <a:rPr lang="en-US" sz="1200" smtClean="0"/>
              <a:pPr eaLnBrk="1" hangingPunct="1"/>
              <a:t>42</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041C3E0-5C19-415D-BE04-3070EF2FC230}" type="slidenum">
              <a:rPr lang="en-US" sz="1200" smtClean="0"/>
              <a:pPr eaLnBrk="1" hangingPunct="1"/>
              <a:t>43</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B980429-3D6B-437A-8BE4-A541B45D9945}" type="slidenum">
              <a:rPr lang="en-US" sz="1200" smtClean="0"/>
              <a:pPr eaLnBrk="1" hangingPunct="1"/>
              <a:t>44</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03A7EA4-5689-40F1-BB6B-30F1E248FE89}" type="slidenum">
              <a:rPr lang="en-US" sz="1200" smtClean="0"/>
              <a:pPr eaLnBrk="1" hangingPunct="1"/>
              <a:t>45</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79113D6-30DA-4F17-89B6-FBBDCAE72993}" type="slidenum">
              <a:rPr lang="en-US" sz="1200" smtClean="0"/>
              <a:pPr eaLnBrk="1" hangingPunct="1"/>
              <a:t>46</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5CA466B-C8DD-445F-8A13-FC87AE8379A4}" type="slidenum">
              <a:rPr lang="en-US" sz="1200" smtClean="0"/>
              <a:pPr eaLnBrk="1" hangingPunct="1"/>
              <a:t>47</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4505453-5F93-4D5C-91AF-9B6323DF51AF}" type="slidenum">
              <a:rPr lang="en-US" sz="1200" smtClean="0"/>
              <a:pPr eaLnBrk="1" hangingPunct="1"/>
              <a:t>48</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E4CB494-AB4C-4ECF-90CD-7A9DA47957F2}" type="slidenum">
              <a:rPr lang="en-US" sz="1200" smtClean="0"/>
              <a:pPr eaLnBrk="1" hangingPunct="1"/>
              <a:t>49</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85FD31C-F412-4D87-8EDE-B0D3B7A08008}" type="slidenum">
              <a:rPr lang="en-US" sz="1200" smtClean="0"/>
              <a:pPr eaLnBrk="1" hangingPunct="1"/>
              <a:t>50</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1716880-A6DD-41F2-A67C-839A09666CFC}" type="slidenum">
              <a:rPr lang="en-US" sz="1200" smtClean="0"/>
              <a:pPr eaLnBrk="1" hangingPunct="1"/>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60B93B0-0B37-4576-A565-06BC28E71389}" type="slidenum">
              <a:rPr lang="en-US" sz="1200" smtClean="0"/>
              <a:pPr eaLnBrk="1" hangingPunct="1"/>
              <a:t>51</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037100E-BD63-464E-B7ED-16FC9BA2263E}" type="slidenum">
              <a:rPr lang="en-US" sz="1200" smtClean="0"/>
              <a:pPr eaLnBrk="1" hangingPunct="1"/>
              <a:t>52</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CA49449-E8FB-48EF-89D9-427BEB07AC94}" type="slidenum">
              <a:rPr lang="en-US" sz="1200" smtClean="0"/>
              <a:pPr eaLnBrk="1" hangingPunct="1"/>
              <a:t>53</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D28E4EC-F81A-491D-BECD-9B772F4BBF42}" type="slidenum">
              <a:rPr lang="en-US" sz="1200" smtClean="0"/>
              <a:pPr eaLnBrk="1" hangingPunct="1"/>
              <a:t>54</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D4094FC-18FE-4BEC-8DD4-A8B9F43EEC67}" type="slidenum">
              <a:rPr lang="en-US" sz="1200" smtClean="0"/>
              <a:pPr eaLnBrk="1" hangingPunct="1"/>
              <a:t>55</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1D26794-E48C-4029-9073-4D02B1BC7C6C}" type="slidenum">
              <a:rPr lang="en-US" sz="1200" smtClean="0"/>
              <a:pPr eaLnBrk="1" hangingPunct="1"/>
              <a:t>56</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BC5B760-8CD3-4359-BAB1-26761885C455}" type="slidenum">
              <a:rPr lang="en-US" sz="1200" smtClean="0"/>
              <a:pPr eaLnBrk="1" hangingPunct="1"/>
              <a:t>57</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5613028-A6C8-4E0D-868F-DCBF60D8B278}" type="slidenum">
              <a:rPr lang="en-US" sz="1200" smtClean="0"/>
              <a:pPr eaLnBrk="1" hangingPunct="1"/>
              <a:t>58</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8AA2217-E5BE-4F9A-80E7-895F5E93E68F}" type="slidenum">
              <a:rPr lang="en-US" sz="1200" smtClean="0"/>
              <a:pPr eaLnBrk="1" hangingPunct="1"/>
              <a:t>59</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810A187-33F0-4360-B7C0-4AED2546775F}" type="slidenum">
              <a:rPr lang="en-US" sz="1200" smtClean="0"/>
              <a:pPr eaLnBrk="1" hangingPunct="1"/>
              <a:t>60</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2BD3B6C-648E-49D3-865A-966E9517A1E5}" type="slidenum">
              <a:rPr lang="en-US" sz="1200" smtClean="0"/>
              <a:pPr eaLnBrk="1" hangingPunct="1"/>
              <a:t>7</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5C7A510-0386-4989-8796-868F41E750F8}" type="slidenum">
              <a:rPr lang="en-US" sz="1200" smtClean="0"/>
              <a:pPr eaLnBrk="1" hangingPunct="1"/>
              <a:t>61</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589956B-1A86-40E3-A560-BB99511BBA74}" type="slidenum">
              <a:rPr lang="en-US" sz="1200" smtClean="0"/>
              <a:pPr eaLnBrk="1" hangingPunct="1"/>
              <a:t>62</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49838F6-1133-42FC-AD5C-8F070FEA5159}" type="slidenum">
              <a:rPr lang="en-US" sz="1200" smtClean="0"/>
              <a:pPr eaLnBrk="1" hangingPunct="1"/>
              <a:t>63</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148F5AF-4811-4263-916B-F015767341C6}" type="slidenum">
              <a:rPr lang="en-US" sz="1200" smtClean="0"/>
              <a:pPr eaLnBrk="1" hangingPunct="1"/>
              <a:t>64</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D4AA91D-A801-4EF1-BEB6-892ED828CC66}" type="slidenum">
              <a:rPr lang="en-US" sz="1200" smtClean="0"/>
              <a:pPr eaLnBrk="1" hangingPunct="1"/>
              <a:t>65</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52695E6-38DD-45E7-8F6B-FE8E9B3E442B}" type="slidenum">
              <a:rPr lang="en-US" sz="1200" smtClean="0"/>
              <a:pPr eaLnBrk="1" hangingPunct="1"/>
              <a:t>66</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F7DE3C5-2DFF-4AD9-93E8-BBD9B87EC7D6}" type="slidenum">
              <a:rPr lang="en-US" sz="1200" smtClean="0"/>
              <a:pPr eaLnBrk="1" hangingPunct="1"/>
              <a:t>67</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FD334A4-10F9-48F8-9335-1ADBD88309F6}" type="slidenum">
              <a:rPr lang="en-US" sz="1200" smtClean="0"/>
              <a:pPr eaLnBrk="1" hangingPunct="1"/>
              <a:t>68</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374D64C-DDE4-4ECB-8FE4-8FB4E79CAAA0}" type="slidenum">
              <a:rPr lang="en-US" sz="1200" smtClean="0"/>
              <a:pPr eaLnBrk="1" hangingPunct="1"/>
              <a:t>69</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D11494D-B5EE-47B7-9A85-A55B338AC211}" type="slidenum">
              <a:rPr lang="en-US" sz="1200" smtClean="0"/>
              <a:pPr eaLnBrk="1" hangingPunct="1"/>
              <a:t>70</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DAFC81C-226F-4B38-B779-7C84EDF65AC1}" type="slidenum">
              <a:rPr lang="en-US" sz="1200" smtClean="0"/>
              <a:pPr eaLnBrk="1" hangingPunct="1"/>
              <a:t>8</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DAD4F3A-0994-416D-ACCE-F271D715F894}" type="slidenum">
              <a:rPr lang="en-US" sz="1200" smtClean="0"/>
              <a:pPr eaLnBrk="1" hangingPunct="1"/>
              <a:t>71</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CBD6187-AA58-4194-A901-0FB65B42075C}" type="slidenum">
              <a:rPr lang="en-US" sz="1200" smtClean="0"/>
              <a:pPr eaLnBrk="1" hangingPunct="1"/>
              <a:t>72</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84344FE-3D17-427A-ADB0-9C7A5BA44A7F}" type="slidenum">
              <a:rPr lang="en-US" sz="1200" smtClean="0"/>
              <a:pPr eaLnBrk="1" hangingPunct="1"/>
              <a:t>73</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EE162AA-9B09-4533-A3E9-6D81A9FF0341}" type="slidenum">
              <a:rPr lang="en-US" sz="1200" smtClean="0"/>
              <a:pPr eaLnBrk="1" hangingPunct="1"/>
              <a:t>74</a:t>
            </a:fld>
            <a:endParaRPr lang="en-US" sz="12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6127B36-BED7-4B9B-B166-0B74D5A7E863}" type="slidenum">
              <a:rPr lang="en-US" sz="1200" smtClean="0"/>
              <a:pPr eaLnBrk="1" hangingPunct="1"/>
              <a:t>76</a:t>
            </a:fld>
            <a:endParaRPr lang="en-US" sz="12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3B937E2-CDA2-4646-8820-310403DC932E}" type="slidenum">
              <a:rPr lang="en-US" sz="1200" smtClean="0"/>
              <a:pPr eaLnBrk="1" hangingPunct="1"/>
              <a:t>77</a:t>
            </a:fld>
            <a:endParaRPr lang="en-US" sz="12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A5DA0FD-D87D-4DAB-ABA0-64447B6824E4}" type="slidenum">
              <a:rPr lang="en-US" sz="1200" smtClean="0"/>
              <a:pPr eaLnBrk="1" hangingPunct="1"/>
              <a:t>78</a:t>
            </a:fld>
            <a:endParaRPr lang="en-US" sz="12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8A3F395-B9E6-4244-91C5-6256E5987305}" type="slidenum">
              <a:rPr lang="en-US" sz="1200" smtClean="0"/>
              <a:pPr eaLnBrk="1" hangingPunct="1"/>
              <a:t>79</a:t>
            </a:fld>
            <a:endParaRPr lang="en-US" sz="12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DE5235C-AA20-474E-A624-7ED28712B61C}" type="slidenum">
              <a:rPr lang="en-US" sz="1200" smtClean="0"/>
              <a:pPr eaLnBrk="1" hangingPunct="1"/>
              <a:t>80</a:t>
            </a:fld>
            <a:endParaRPr lang="en-US" sz="12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E899331-7E26-460A-8D95-4C1D5F8E4132}" type="slidenum">
              <a:rPr lang="en-US" sz="1200" smtClean="0"/>
              <a:pPr eaLnBrk="1" hangingPunct="1"/>
              <a:t>81</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954B342-CEB2-4270-BDA2-523DF96CC253}" type="slidenum">
              <a:rPr lang="en-US" sz="1200" smtClean="0"/>
              <a:pPr eaLnBrk="1" hangingPunct="1"/>
              <a:t>9</a:t>
            </a:fld>
            <a:endParaRPr lang="en-US" sz="12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94C1230-B110-41B4-9745-F90465BD75CC}" type="slidenum">
              <a:rPr lang="en-US" sz="1200" smtClean="0"/>
              <a:pPr eaLnBrk="1" hangingPunct="1"/>
              <a:t>82</a:t>
            </a:fld>
            <a:endParaRPr lang="en-US" sz="12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4745BFF-45CC-46A5-89AF-9E427D94E59C}" type="slidenum">
              <a:rPr lang="en-US" sz="1200" smtClean="0"/>
              <a:pPr eaLnBrk="1" hangingPunct="1"/>
              <a:t>83</a:t>
            </a:fld>
            <a:endParaRPr lang="en-US" sz="12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90BDA18-D0ED-4975-81D2-1106A997E3B3}" type="slidenum">
              <a:rPr lang="en-US" sz="1200" smtClean="0"/>
              <a:pPr eaLnBrk="1" hangingPunct="1"/>
              <a:t>84</a:t>
            </a:fld>
            <a:endParaRPr lang="en-US" sz="12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02F594C-886A-4619-B6D9-E6F7AAB9FC1D}" type="slidenum">
              <a:rPr lang="en-US" sz="1200" smtClean="0"/>
              <a:pPr eaLnBrk="1" hangingPunct="1"/>
              <a:t>85</a:t>
            </a:fld>
            <a:endParaRPr lang="en-US" sz="12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4910F76-1E4B-4372-9E96-93F458D4C1EB}" type="slidenum">
              <a:rPr lang="en-US" sz="1200" smtClean="0"/>
              <a:pPr eaLnBrk="1" hangingPunct="1"/>
              <a:t>86</a:t>
            </a:fld>
            <a:endParaRPr lang="en-US" sz="120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7AB5A4C-FA7F-41ED-BBB0-E7F1D82162C4}" type="slidenum">
              <a:rPr lang="en-US" sz="1200" smtClean="0"/>
              <a:pPr eaLnBrk="1" hangingPunct="1"/>
              <a:t>87</a:t>
            </a:fld>
            <a:endParaRPr lang="en-US" sz="120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EA370B3-CCB6-42E9-A6B0-B10DE6EF1E7A}" type="slidenum">
              <a:rPr lang="en-US" sz="1200" smtClean="0"/>
              <a:pPr eaLnBrk="1" hangingPunct="1"/>
              <a:t>88</a:t>
            </a:fld>
            <a:endParaRPr lang="en-US" sz="120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5EBA3EB-5374-45F6-A858-8A512A4A8821}" type="slidenum">
              <a:rPr lang="en-US" sz="1200" smtClean="0"/>
              <a:pPr eaLnBrk="1" hangingPunct="1"/>
              <a:t>89</a:t>
            </a:fld>
            <a:endParaRPr lang="en-US" sz="120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02CB635-38D0-4D41-8967-4F0EF25ADA63}" type="slidenum">
              <a:rPr lang="en-US" sz="1200" smtClean="0"/>
              <a:pPr eaLnBrk="1" hangingPunct="1"/>
              <a:t>90</a:t>
            </a:fld>
            <a:endParaRPr lang="en-US" sz="120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D7450EF-DAC8-48E4-9305-13653F9526AB}" type="slidenum">
              <a:rPr lang="en-US" sz="1200" smtClean="0"/>
              <a:pPr eaLnBrk="1" hangingPunct="1"/>
              <a:t>91</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F3A8274-5552-4E82-9935-BCB030DC1ECF}" type="slidenum">
              <a:rPr lang="en-US" sz="1200" smtClean="0"/>
              <a:pPr eaLnBrk="1" hangingPunct="1"/>
              <a:t>10</a:t>
            </a:fld>
            <a:endParaRPr lang="en-US" sz="120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7512203-FB5B-4056-963B-EC2B6F959ED0}" type="slidenum">
              <a:rPr lang="en-US" sz="1200" smtClean="0"/>
              <a:pPr eaLnBrk="1" hangingPunct="1"/>
              <a:t>92</a:t>
            </a:fld>
            <a:endParaRPr lang="en-US" sz="120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25B8302-2968-4A3E-A242-03A0FD96B135}" type="slidenum">
              <a:rPr lang="en-US" sz="1200" smtClean="0"/>
              <a:pPr eaLnBrk="1" hangingPunct="1"/>
              <a:t>93</a:t>
            </a:fld>
            <a:endParaRPr lang="en-US" sz="120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596E624-8D2B-44B4-BBFF-A866FD6EF965}" type="slidenum">
              <a:rPr lang="en-US" sz="1200" smtClean="0"/>
              <a:pPr eaLnBrk="1" hangingPunct="1"/>
              <a:t>94</a:t>
            </a:fld>
            <a:endParaRPr lang="en-US" sz="120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D1E9F2F-0B3E-4CA2-BBF6-2B39214DD22A}" type="slidenum">
              <a:rPr lang="en-US" sz="1200" smtClean="0"/>
              <a:pPr eaLnBrk="1" hangingPunct="1"/>
              <a:t>95</a:t>
            </a:fld>
            <a:endParaRPr lang="en-US" sz="120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48E098D-0BF2-40EF-A99B-EBA0ABBE105F}" type="slidenum">
              <a:rPr lang="en-US" sz="1200" smtClean="0"/>
              <a:pPr eaLnBrk="1" hangingPunct="1"/>
              <a:t>96</a:t>
            </a:fld>
            <a:endParaRPr lang="en-US" sz="120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3D36AF9-914D-4B1C-933A-0D810F49E1DD}" type="slidenum">
              <a:rPr lang="en-US" sz="1200" smtClean="0"/>
              <a:pPr eaLnBrk="1" hangingPunct="1"/>
              <a:t>97</a:t>
            </a:fld>
            <a:endParaRPr lang="en-US" sz="120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BDF5910-4116-4CBC-BF49-3DA37C87E738}" type="slidenum">
              <a:rPr lang="en-US" sz="1200" smtClean="0"/>
              <a:pPr eaLnBrk="1" hangingPunct="1"/>
              <a:t>98</a:t>
            </a:fld>
            <a:endParaRPr lang="en-US" sz="120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E35EE98-92D5-406A-8085-6D644BABE843}" type="slidenum">
              <a:rPr lang="en-US" sz="1200" smtClean="0"/>
              <a:pPr eaLnBrk="1" hangingPunct="1"/>
              <a:t>99</a:t>
            </a:fld>
            <a:endParaRPr lang="en-US" sz="120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006FFFE-C732-4C9E-93B9-650366A7E96F}" type="slidenum">
              <a:rPr lang="en-US" sz="1200" smtClean="0"/>
              <a:pPr eaLnBrk="1" hangingPunct="1"/>
              <a:t>100</a:t>
            </a:fld>
            <a:endParaRPr lang="en-US" sz="120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DE967C8-7BC2-44B4-8971-3F279EA892D2}" type="slidenum">
              <a:rPr lang="en-US" sz="1200" smtClean="0"/>
              <a:pPr eaLnBrk="1" hangingPunct="1"/>
              <a:t>101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3A5E21-4DD7-41EF-B39A-1640A9C728BF}" type="slidenum">
              <a:rPr lang="en-US"/>
              <a:pPr>
                <a:defRPr/>
              </a:pPr>
              <a:t>‹#›</a:t>
            </a:fld>
            <a:endParaRPr lang="en-US"/>
          </a:p>
        </p:txBody>
      </p:sp>
    </p:spTree>
    <p:extLst>
      <p:ext uri="{BB962C8B-B14F-4D97-AF65-F5344CB8AC3E}">
        <p14:creationId xmlns:p14="http://schemas.microsoft.com/office/powerpoint/2010/main" val="24104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8E55D-FD16-44EB-A12A-947A07EEE83F}" type="slidenum">
              <a:rPr lang="en-US"/>
              <a:pPr>
                <a:defRPr/>
              </a:pPr>
              <a:t>‹#›</a:t>
            </a:fld>
            <a:endParaRPr lang="en-US"/>
          </a:p>
        </p:txBody>
      </p:sp>
    </p:spTree>
    <p:extLst>
      <p:ext uri="{BB962C8B-B14F-4D97-AF65-F5344CB8AC3E}">
        <p14:creationId xmlns:p14="http://schemas.microsoft.com/office/powerpoint/2010/main" val="395311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0BBF3-5986-4419-A5AF-68126A743778}" type="slidenum">
              <a:rPr lang="en-US"/>
              <a:pPr>
                <a:defRPr/>
              </a:pPr>
              <a:t>‹#›</a:t>
            </a:fld>
            <a:endParaRPr lang="en-US"/>
          </a:p>
        </p:txBody>
      </p:sp>
    </p:spTree>
    <p:extLst>
      <p:ext uri="{BB962C8B-B14F-4D97-AF65-F5344CB8AC3E}">
        <p14:creationId xmlns:p14="http://schemas.microsoft.com/office/powerpoint/2010/main" val="166236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E97278-2500-4733-B643-9C17F5DF3690}" type="slidenum">
              <a:rPr lang="en-US"/>
              <a:pPr>
                <a:defRPr/>
              </a:pPr>
              <a:t>‹#›</a:t>
            </a:fld>
            <a:endParaRPr lang="en-US"/>
          </a:p>
        </p:txBody>
      </p:sp>
    </p:spTree>
    <p:extLst>
      <p:ext uri="{BB962C8B-B14F-4D97-AF65-F5344CB8AC3E}">
        <p14:creationId xmlns:p14="http://schemas.microsoft.com/office/powerpoint/2010/main" val="29459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2369D5-4954-4CB2-830F-E36D6369E84C}" type="slidenum">
              <a:rPr lang="en-US"/>
              <a:pPr>
                <a:defRPr/>
              </a:pPr>
              <a:t>‹#›</a:t>
            </a:fld>
            <a:endParaRPr lang="en-US"/>
          </a:p>
        </p:txBody>
      </p:sp>
    </p:spTree>
    <p:extLst>
      <p:ext uri="{BB962C8B-B14F-4D97-AF65-F5344CB8AC3E}">
        <p14:creationId xmlns:p14="http://schemas.microsoft.com/office/powerpoint/2010/main" val="901497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C82C6-EB43-4291-8DDC-F65D4C21A442}" type="slidenum">
              <a:rPr lang="en-US"/>
              <a:pPr>
                <a:defRPr/>
              </a:pPr>
              <a:t>‹#›</a:t>
            </a:fld>
            <a:endParaRPr lang="en-US"/>
          </a:p>
        </p:txBody>
      </p:sp>
    </p:spTree>
    <p:extLst>
      <p:ext uri="{BB962C8B-B14F-4D97-AF65-F5344CB8AC3E}">
        <p14:creationId xmlns:p14="http://schemas.microsoft.com/office/powerpoint/2010/main" val="427490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495632-0B4B-4F70-A768-77A74F999E3E}" type="slidenum">
              <a:rPr lang="en-US"/>
              <a:pPr>
                <a:defRPr/>
              </a:pPr>
              <a:t>‹#›</a:t>
            </a:fld>
            <a:endParaRPr lang="en-US"/>
          </a:p>
        </p:txBody>
      </p:sp>
    </p:spTree>
    <p:extLst>
      <p:ext uri="{BB962C8B-B14F-4D97-AF65-F5344CB8AC3E}">
        <p14:creationId xmlns:p14="http://schemas.microsoft.com/office/powerpoint/2010/main" val="299642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0EADA-B081-4AD7-B865-D886C24649FA}" type="slidenum">
              <a:rPr lang="en-US"/>
              <a:pPr>
                <a:defRPr/>
              </a:pPr>
              <a:t>‹#›</a:t>
            </a:fld>
            <a:endParaRPr lang="en-US"/>
          </a:p>
        </p:txBody>
      </p:sp>
    </p:spTree>
    <p:extLst>
      <p:ext uri="{BB962C8B-B14F-4D97-AF65-F5344CB8AC3E}">
        <p14:creationId xmlns:p14="http://schemas.microsoft.com/office/powerpoint/2010/main" val="425870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84CAF3-4172-4AD2-AB4F-9A97EDBCBD27}" type="slidenum">
              <a:rPr lang="en-US"/>
              <a:pPr>
                <a:defRPr/>
              </a:pPr>
              <a:t>‹#›</a:t>
            </a:fld>
            <a:endParaRPr lang="en-US"/>
          </a:p>
        </p:txBody>
      </p:sp>
    </p:spTree>
    <p:extLst>
      <p:ext uri="{BB962C8B-B14F-4D97-AF65-F5344CB8AC3E}">
        <p14:creationId xmlns:p14="http://schemas.microsoft.com/office/powerpoint/2010/main" val="165652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497FB1-B0A0-485B-B275-B089446B3EF3}" type="slidenum">
              <a:rPr lang="en-US"/>
              <a:pPr>
                <a:defRPr/>
              </a:pPr>
              <a:t>‹#›</a:t>
            </a:fld>
            <a:endParaRPr lang="en-US"/>
          </a:p>
        </p:txBody>
      </p:sp>
    </p:spTree>
    <p:extLst>
      <p:ext uri="{BB962C8B-B14F-4D97-AF65-F5344CB8AC3E}">
        <p14:creationId xmlns:p14="http://schemas.microsoft.com/office/powerpoint/2010/main" val="282213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5D8D05-A578-4731-A084-C73B4D9CA813}" type="slidenum">
              <a:rPr lang="en-US"/>
              <a:pPr>
                <a:defRPr/>
              </a:pPr>
              <a:t>‹#›</a:t>
            </a:fld>
            <a:endParaRPr lang="en-US"/>
          </a:p>
        </p:txBody>
      </p:sp>
    </p:spTree>
    <p:extLst>
      <p:ext uri="{BB962C8B-B14F-4D97-AF65-F5344CB8AC3E}">
        <p14:creationId xmlns:p14="http://schemas.microsoft.com/office/powerpoint/2010/main" val="267042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F8E1B1-F805-4BE3-B834-1E42A040047A}" type="slidenum">
              <a:rPr lang="en-US"/>
              <a:pPr>
                <a:defRPr/>
              </a:pPr>
              <a:t>‹#›</a:t>
            </a:fld>
            <a:endParaRPr lang="en-US"/>
          </a:p>
        </p:txBody>
      </p:sp>
    </p:spTree>
    <p:extLst>
      <p:ext uri="{BB962C8B-B14F-4D97-AF65-F5344CB8AC3E}">
        <p14:creationId xmlns:p14="http://schemas.microsoft.com/office/powerpoint/2010/main" val="69647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C5205A-F2EB-4FDA-9052-72600D0D0FA4}" type="slidenum">
              <a:rPr lang="en-US"/>
              <a:pPr>
                <a:defRPr/>
              </a:pPr>
              <a:t>‹#›</a:t>
            </a:fld>
            <a:endParaRPr lang="en-US"/>
          </a:p>
        </p:txBody>
      </p:sp>
    </p:spTree>
    <p:extLst>
      <p:ext uri="{BB962C8B-B14F-4D97-AF65-F5344CB8AC3E}">
        <p14:creationId xmlns:p14="http://schemas.microsoft.com/office/powerpoint/2010/main" val="343231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7D2583-04E4-4DAC-90A5-DD03816F57AA}" type="slidenum">
              <a:rPr lang="en-US"/>
              <a:pPr>
                <a:defRPr/>
              </a:pPr>
              <a:t>‹#›</a:t>
            </a:fld>
            <a:endParaRPr lang="en-US"/>
          </a:p>
        </p:txBody>
      </p:sp>
    </p:spTree>
    <p:extLst>
      <p:ext uri="{BB962C8B-B14F-4D97-AF65-F5344CB8AC3E}">
        <p14:creationId xmlns:p14="http://schemas.microsoft.com/office/powerpoint/2010/main" val="388061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B0E90F-2EED-4107-B31E-68B439A42BAF}" type="slidenum">
              <a:rPr lang="en-US"/>
              <a:pPr>
                <a:defRPr/>
              </a:pPr>
              <a:t>‹#›</a:t>
            </a:fld>
            <a:endParaRPr lang="en-US"/>
          </a:p>
        </p:txBody>
      </p:sp>
    </p:spTree>
    <p:extLst>
      <p:ext uri="{BB962C8B-B14F-4D97-AF65-F5344CB8AC3E}">
        <p14:creationId xmlns:p14="http://schemas.microsoft.com/office/powerpoint/2010/main" val="36744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A2B07FE-3DFF-46ED-8B2C-FDD8074700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0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7.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50" name="WordArt 1029"/>
          <p:cNvSpPr>
            <a:spLocks noChangeArrowheads="1" noChangeShapeType="1" noTextEdit="1"/>
          </p:cNvSpPr>
          <p:nvPr/>
        </p:nvSpPr>
        <p:spPr bwMode="auto">
          <a:xfrm>
            <a:off x="2133600" y="1828800"/>
            <a:ext cx="4191000" cy="33528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Black"/>
              </a:rPr>
              <a:t>ARAB</a:t>
            </a:r>
          </a:p>
          <a:p>
            <a:pPr algn="ctr"/>
            <a:r>
              <a:rPr lang="en-US" sz="3600" kern="10" dirty="0">
                <a:ln w="9525">
                  <a:solidFill>
                    <a:srgbClr val="000000"/>
                  </a:solidFill>
                  <a:round/>
                  <a:headEnd/>
                  <a:tailEnd/>
                </a:ln>
                <a:latin typeface="Arial Black"/>
              </a:rPr>
              <a:t>CULTURE</a:t>
            </a:r>
          </a:p>
        </p:txBody>
      </p:sp>
      <p:sp>
        <p:nvSpPr>
          <p:cNvPr id="2051" name="Rectangle 1030"/>
          <p:cNvSpPr>
            <a:spLocks noGrp="1" noChangeArrowheads="1"/>
          </p:cNvSpPr>
          <p:nvPr>
            <p:ph type="title"/>
          </p:nvPr>
        </p:nvSpPr>
        <p:spPr>
          <a:xfrm>
            <a:off x="457200" y="228600"/>
            <a:ext cx="8305800" cy="1143000"/>
          </a:xfrm>
        </p:spPr>
        <p:txBody>
          <a:bodyPr/>
          <a:lstStyle/>
          <a:p>
            <a:pPr eaLnBrk="1" hangingPunct="1"/>
            <a:r>
              <a:rPr lang="en-US" sz="6000" b="1" u="sng" dirty="0" smtClean="0">
                <a:solidFill>
                  <a:srgbClr val="00FFFF"/>
                </a:solidFill>
                <a:latin typeface="Tahoma" pitchFamily="34" charset="0"/>
              </a:rPr>
              <a:t>CHAPTER 13</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0"/>
            <a:ext cx="9144000" cy="6629400"/>
          </a:xfrm>
        </p:spPr>
        <p:txBody>
          <a:bodyPr/>
          <a:lstStyle/>
          <a:p>
            <a:pPr eaLnBrk="1" hangingPunct="1">
              <a:lnSpc>
                <a:spcPct val="90000"/>
              </a:lnSpc>
              <a:buFontTx/>
              <a:buNone/>
            </a:pPr>
            <a:r>
              <a:rPr lang="en-US" b="1" u="sng" dirty="0" smtClean="0">
                <a:latin typeface="Tahoma" pitchFamily="34" charset="0"/>
              </a:rPr>
              <a:t>Zone 5</a:t>
            </a:r>
            <a:r>
              <a:rPr lang="en-US" b="1" dirty="0" smtClean="0">
                <a:latin typeface="Tahoma" pitchFamily="34" charset="0"/>
              </a:rPr>
              <a:t>: Indian subcontinent: Pakistan, Bangladesh, Sri Lanka, Muslims scattered throughout India &amp; Nepal</a:t>
            </a:r>
          </a:p>
          <a:p>
            <a:pPr eaLnBrk="1" hangingPunct="1">
              <a:lnSpc>
                <a:spcPct val="90000"/>
              </a:lnSpc>
              <a:buFontTx/>
              <a:buNone/>
            </a:pPr>
            <a:r>
              <a:rPr lang="en-US" b="1" u="sng" dirty="0" smtClean="0">
                <a:latin typeface="Tahoma" pitchFamily="34" charset="0"/>
              </a:rPr>
              <a:t>Zone 6</a:t>
            </a:r>
            <a:r>
              <a:rPr lang="en-US" b="1" dirty="0" smtClean="0">
                <a:latin typeface="Tahoma" pitchFamily="34" charset="0"/>
              </a:rPr>
              <a:t>: Malay populations in Southeast Asia (220M Muslims): Indonesia, Malaysia, Brunei, sizable minorities in Thailand &amp; the Philippines; smaller minorities in Cambodia &amp; Vietnam</a:t>
            </a:r>
          </a:p>
          <a:p>
            <a:pPr eaLnBrk="1" hangingPunct="1">
              <a:lnSpc>
                <a:spcPct val="90000"/>
              </a:lnSpc>
              <a:buFontTx/>
              <a:buNone/>
            </a:pPr>
            <a:r>
              <a:rPr lang="en-US" b="1" u="sng" dirty="0" smtClean="0">
                <a:latin typeface="Tahoma" pitchFamily="34" charset="0"/>
              </a:rPr>
              <a:t>Zone 7</a:t>
            </a:r>
            <a:r>
              <a:rPr lang="en-US" b="1" dirty="0" smtClean="0">
                <a:latin typeface="Tahoma" pitchFamily="34" charset="0"/>
              </a:rPr>
              <a:t>: European Muslim minority populations: Albania, Kosovo, Macedonia, Bosnia, Croatia, Serbia; North Africans in France, &amp; large populations of Turk &amp; Kurd immigrants in Germany &amp; 2M Indian Muslim immigrants in Britain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0"/>
            <a:ext cx="8153400" cy="1295400"/>
          </a:xfrm>
        </p:spPr>
        <p:txBody>
          <a:bodyPr/>
          <a:lstStyle/>
          <a:p>
            <a:pPr eaLnBrk="1" hangingPunct="1"/>
            <a:r>
              <a:rPr lang="en-US" sz="4800" b="1" dirty="0" smtClean="0">
                <a:solidFill>
                  <a:schemeClr val="tx1"/>
                </a:solidFill>
                <a:latin typeface="Palatino Linotype" pitchFamily="18" charset="0"/>
              </a:rPr>
              <a:t>“</a:t>
            </a:r>
            <a:r>
              <a:rPr lang="en-US" sz="4800" b="1" dirty="0" err="1" smtClean="0">
                <a:solidFill>
                  <a:schemeClr val="tx1"/>
                </a:solidFill>
                <a:latin typeface="Tahoma" pitchFamily="34" charset="0"/>
              </a:rPr>
              <a:t>Inshallah</a:t>
            </a:r>
            <a:r>
              <a:rPr lang="en-US" sz="4800" b="1" dirty="0" smtClean="0">
                <a:solidFill>
                  <a:schemeClr val="tx1"/>
                </a:solidFill>
                <a:latin typeface="Tahoma" pitchFamily="34" charset="0"/>
              </a:rPr>
              <a:t>” </a:t>
            </a:r>
            <a:br>
              <a:rPr lang="en-US" sz="4800" b="1" dirty="0" smtClean="0">
                <a:solidFill>
                  <a:schemeClr val="tx1"/>
                </a:solidFill>
                <a:latin typeface="Tahoma" pitchFamily="34" charset="0"/>
              </a:rPr>
            </a:br>
            <a:r>
              <a:rPr lang="en-US" sz="4000" b="1" dirty="0" smtClean="0">
                <a:solidFill>
                  <a:schemeClr val="tx1"/>
                </a:solidFill>
                <a:latin typeface="Tahoma" pitchFamily="34" charset="0"/>
              </a:rPr>
              <a:t>(If God wills)</a:t>
            </a:r>
          </a:p>
        </p:txBody>
      </p:sp>
      <p:pic>
        <p:nvPicPr>
          <p:cNvPr id="101379" name="Picture 3" descr="street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71600"/>
            <a:ext cx="34147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8"/>
          <p:cNvSpPr>
            <a:spLocks noChangeArrowheads="1"/>
          </p:cNvSpPr>
          <p:nvPr/>
        </p:nvSpPr>
        <p:spPr bwMode="auto">
          <a:xfrm>
            <a:off x="457200" y="5105400"/>
            <a:ext cx="84582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spcBef>
                <a:spcPct val="20000"/>
              </a:spcBef>
            </a:pPr>
            <a:r>
              <a:rPr lang="en-US" sz="3200" b="1"/>
              <a:t>“Man plans his way, but God </a:t>
            </a:r>
          </a:p>
          <a:p>
            <a:pPr algn="ctr">
              <a:lnSpc>
                <a:spcPct val="90000"/>
              </a:lnSpc>
              <a:spcBef>
                <a:spcPct val="20000"/>
              </a:spcBef>
            </a:pPr>
            <a:r>
              <a:rPr lang="en-US" sz="3200" b="1"/>
              <a:t>directs his steps” (Solomon—Proverbs)</a:t>
            </a:r>
          </a:p>
          <a:p>
            <a:pPr algn="ctr"/>
            <a:endParaRPr lang="en-US" sz="3200" b="1">
              <a:solidFill>
                <a:srgbClr val="CC9900"/>
              </a:solidFill>
            </a:endParaRPr>
          </a:p>
        </p:txBody>
      </p:sp>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0" y="228600"/>
            <a:ext cx="9144000" cy="6324600"/>
          </a:xfrm>
        </p:spPr>
        <p:txBody>
          <a:bodyPr/>
          <a:lstStyle/>
          <a:p>
            <a:pPr marL="609600" indent="-609600" eaLnBrk="1" hangingPunct="1">
              <a:lnSpc>
                <a:spcPct val="90000"/>
              </a:lnSpc>
              <a:buFontTx/>
              <a:buAutoNum type="arabicPeriod"/>
            </a:pPr>
            <a:r>
              <a:rPr lang="en-US" b="1" smtClean="0">
                <a:latin typeface="Tahoma" pitchFamily="34" charset="0"/>
              </a:rPr>
              <a:t>Fatalism: Muslims believe Allah is in charge of human affairs, so people should not act as though they are the authors of their own fate. By contrast, the mindset of Western secularism implies that God perhaps controls one’s soul, but people call the shots in their professional lives.</a:t>
            </a:r>
          </a:p>
          <a:p>
            <a:pPr marL="609600" indent="-609600" eaLnBrk="1" hangingPunct="1">
              <a:lnSpc>
                <a:spcPct val="90000"/>
              </a:lnSpc>
              <a:buFontTx/>
              <a:buAutoNum type="arabicPeriod"/>
            </a:pPr>
            <a:r>
              <a:rPr lang="en-US" b="1" smtClean="0">
                <a:latin typeface="Tahoma" pitchFamily="34" charset="0"/>
              </a:rPr>
              <a:t>Arab businesses have a fatalistic tendency to stay small and uncomplicated so as not to imply that their owners are seeking to usurp Allah’s guiding hand.</a:t>
            </a:r>
          </a:p>
        </p:txBody>
      </p:sp>
      <p:sp>
        <p:nvSpPr>
          <p:cNvPr id="3" name="Right Arrow 2"/>
          <p:cNvSpPr/>
          <p:nvPr/>
        </p:nvSpPr>
        <p:spPr>
          <a:xfrm>
            <a:off x="7315200" y="59436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buFont typeface="Times New Roman" pitchFamily="18" charset="0"/>
              <a:buAutoNum type="arabicPeriod" startAt="3"/>
            </a:pPr>
            <a:r>
              <a:rPr lang="en-US" sz="3400" b="1"/>
              <a:t>Muslims believe that time belongs to Allah, not to us.  Allah controls the future, &amp; our knowledge of it is uncertain.</a:t>
            </a:r>
          </a:p>
          <a:p>
            <a:pPr marL="514350" indent="-514350">
              <a:buFont typeface="Times New Roman" pitchFamily="18" charset="0"/>
              <a:buAutoNum type="arabicPeriod" startAt="3"/>
            </a:pPr>
            <a:r>
              <a:rPr lang="en-US" sz="3400" b="1"/>
              <a:t>We should wait on Allah to intervene into human affairs rather than to plan out grand strategies which reflect only man’s finite (&amp; perhaps self-serving) perspective.</a:t>
            </a:r>
          </a:p>
          <a:p>
            <a:pPr marL="514350" indent="-514350">
              <a:buFont typeface="Times New Roman" pitchFamily="18" charset="0"/>
              <a:buAutoNum type="arabicPeriod" startAt="3"/>
            </a:pPr>
            <a:r>
              <a:rPr lang="en-US" sz="3400" b="1"/>
              <a:t>Muslim fatalism directly reflects a cultural external locus of control in which man is ultimately not in charge of human affairs.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228600"/>
            <a:ext cx="9144000" cy="381000"/>
          </a:xfrm>
        </p:spPr>
        <p:txBody>
          <a:bodyPr/>
          <a:lstStyle/>
          <a:p>
            <a:pPr eaLnBrk="1" hangingPunct="1"/>
            <a:r>
              <a:rPr lang="en-US" sz="2800" b="1" smtClean="0">
                <a:solidFill>
                  <a:schemeClr val="tx1"/>
                </a:solidFill>
                <a:latin typeface="Tahoma" pitchFamily="34" charset="0"/>
              </a:rPr>
              <a:t>CURRENT RELIGIOUS TENSIONS IN THE USA</a:t>
            </a:r>
            <a:r>
              <a:rPr lang="en-US" sz="4000" smtClean="0"/>
              <a:t> </a:t>
            </a:r>
          </a:p>
        </p:txBody>
      </p:sp>
      <p:sp>
        <p:nvSpPr>
          <p:cNvPr id="104451" name="Rectangle 3"/>
          <p:cNvSpPr>
            <a:spLocks noGrp="1" noChangeArrowheads="1"/>
          </p:cNvSpPr>
          <p:nvPr>
            <p:ph type="body" idx="1"/>
          </p:nvPr>
        </p:nvSpPr>
        <p:spPr>
          <a:xfrm>
            <a:off x="0" y="838200"/>
            <a:ext cx="9144000" cy="6019800"/>
          </a:xfrm>
        </p:spPr>
        <p:txBody>
          <a:bodyPr/>
          <a:lstStyle/>
          <a:p>
            <a:pPr marL="609600" indent="-609600" eaLnBrk="1" hangingPunct="1">
              <a:lnSpc>
                <a:spcPct val="80000"/>
              </a:lnSpc>
              <a:buFontTx/>
              <a:buAutoNum type="arabicPeriod"/>
            </a:pPr>
            <a:r>
              <a:rPr lang="en-US" b="1" smtClean="0">
                <a:latin typeface="Tahoma" pitchFamily="34" charset="0"/>
              </a:rPr>
              <a:t>Should the American government act as a “theocracy”  by backing certain religious beliefs: outlawing abortion &amp;  stem cell research &amp; gay marriage; funding of religious organizations to carry on welfare activities; funding of school vouchers; regulating television content, etc.?</a:t>
            </a:r>
          </a:p>
          <a:p>
            <a:pPr marL="609600" indent="-609600" eaLnBrk="1" hangingPunct="1">
              <a:lnSpc>
                <a:spcPct val="80000"/>
              </a:lnSpc>
              <a:buFontTx/>
              <a:buAutoNum type="arabicPeriod"/>
            </a:pPr>
            <a:r>
              <a:rPr lang="en-US" b="1" smtClean="0">
                <a:latin typeface="Tahoma" pitchFamily="34" charset="0"/>
              </a:rPr>
              <a:t>Or should such be left up to the private decisions of American citizens?</a:t>
            </a:r>
          </a:p>
          <a:p>
            <a:pPr marL="609600" indent="-609600" eaLnBrk="1" hangingPunct="1">
              <a:lnSpc>
                <a:spcPct val="80000"/>
              </a:lnSpc>
              <a:buFontTx/>
              <a:buAutoNum type="arabicPeriod"/>
            </a:pPr>
            <a:r>
              <a:rPr lang="en-US" b="1" smtClean="0">
                <a:latin typeface="Tahoma" pitchFamily="34" charset="0"/>
              </a:rPr>
              <a:t>The compartmentalized religious tradition of the West sees religion as a private matter (often relegated to Sunday mornings).</a:t>
            </a:r>
          </a:p>
          <a:p>
            <a:pPr marL="609600" indent="-609600" eaLnBrk="1" hangingPunct="1">
              <a:lnSpc>
                <a:spcPct val="80000"/>
              </a:lnSpc>
            </a:pPr>
            <a:endParaRPr lang="en-US" b="1" smtClean="0">
              <a:latin typeface="Tahoma"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a:xfrm>
            <a:off x="0" y="304800"/>
            <a:ext cx="9144000" cy="1447800"/>
          </a:xfrm>
        </p:spPr>
        <p:txBody>
          <a:bodyPr/>
          <a:lstStyle/>
          <a:p>
            <a:pPr eaLnBrk="1" hangingPunct="1"/>
            <a:r>
              <a:rPr lang="en-US" sz="4000" b="1" dirty="0" smtClean="0">
                <a:solidFill>
                  <a:schemeClr val="tx1"/>
                </a:solidFill>
                <a:latin typeface="Tahoma" pitchFamily="34" charset="0"/>
              </a:rPr>
              <a:t>“</a:t>
            </a:r>
            <a:r>
              <a:rPr lang="en-US" sz="4000" b="1" dirty="0" err="1" smtClean="0">
                <a:solidFill>
                  <a:schemeClr val="tx1"/>
                </a:solidFill>
                <a:latin typeface="Tahoma" pitchFamily="34" charset="0"/>
              </a:rPr>
              <a:t>Bukra</a:t>
            </a:r>
            <a:r>
              <a:rPr lang="en-US" sz="4000" b="1" dirty="0" smtClean="0">
                <a:solidFill>
                  <a:schemeClr val="tx1"/>
                </a:solidFill>
                <a:latin typeface="Tahoma" pitchFamily="34" charset="0"/>
              </a:rPr>
              <a:t> </a:t>
            </a:r>
            <a:r>
              <a:rPr lang="en-US" sz="4000" b="1" dirty="0" err="1" smtClean="0">
                <a:solidFill>
                  <a:schemeClr val="tx1"/>
                </a:solidFill>
                <a:latin typeface="Tahoma" pitchFamily="34" charset="0"/>
              </a:rPr>
              <a:t>inshallah</a:t>
            </a:r>
            <a:r>
              <a:rPr lang="en-US" sz="4000" b="1" dirty="0" smtClean="0">
                <a:solidFill>
                  <a:schemeClr val="tx1"/>
                </a:solidFill>
                <a:latin typeface="Tahoma" pitchFamily="34" charset="0"/>
              </a:rPr>
              <a:t>”</a:t>
            </a:r>
            <a:br>
              <a:rPr lang="en-US" sz="4000" b="1" dirty="0" smtClean="0">
                <a:solidFill>
                  <a:schemeClr val="tx1"/>
                </a:solidFill>
                <a:latin typeface="Tahoma" pitchFamily="34" charset="0"/>
              </a:rPr>
            </a:br>
            <a:r>
              <a:rPr lang="en-US" sz="2800" b="1" dirty="0" smtClean="0">
                <a:solidFill>
                  <a:schemeClr val="tx1"/>
                </a:solidFill>
                <a:latin typeface="Tahoma" pitchFamily="34" charset="0"/>
              </a:rPr>
              <a:t>(</a:t>
            </a:r>
            <a:r>
              <a:rPr lang="en-US" sz="2800" b="1" dirty="0" err="1" smtClean="0">
                <a:solidFill>
                  <a:schemeClr val="tx1"/>
                </a:solidFill>
                <a:latin typeface="Tahoma" pitchFamily="34" charset="0"/>
              </a:rPr>
              <a:t>polychronic</a:t>
            </a:r>
            <a:r>
              <a:rPr lang="en-US" sz="2800" b="1" dirty="0" smtClean="0">
                <a:solidFill>
                  <a:schemeClr val="tx1"/>
                </a:solidFill>
                <a:latin typeface="Tahoma" pitchFamily="34" charset="0"/>
              </a:rPr>
              <a:t> culture)</a:t>
            </a:r>
            <a:br>
              <a:rPr lang="en-US" sz="2800" b="1" dirty="0" smtClean="0">
                <a:solidFill>
                  <a:schemeClr val="tx1"/>
                </a:solidFill>
                <a:latin typeface="Tahoma" pitchFamily="34" charset="0"/>
              </a:rPr>
            </a:br>
            <a:r>
              <a:rPr lang="en-US" sz="3200" b="1" dirty="0" smtClean="0">
                <a:solidFill>
                  <a:schemeClr val="tx1"/>
                </a:solidFill>
                <a:latin typeface="Tahoma" pitchFamily="34" charset="0"/>
              </a:rPr>
              <a:t>It will happen as soon as possible, but only Allah knows when that will be.</a:t>
            </a:r>
          </a:p>
        </p:txBody>
      </p:sp>
      <p:sp>
        <p:nvSpPr>
          <p:cNvPr id="105475" name="Rectangle 9"/>
          <p:cNvSpPr>
            <a:spLocks noChangeArrowheads="1"/>
          </p:cNvSpPr>
          <p:nvPr/>
        </p:nvSpPr>
        <p:spPr bwMode="auto">
          <a:xfrm>
            <a:off x="0" y="4114800"/>
            <a:ext cx="91440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400" b="1"/>
              <a:t>Western culture has an empire building</a:t>
            </a:r>
          </a:p>
          <a:p>
            <a:pPr algn="ctr"/>
            <a:r>
              <a:rPr lang="en-US" sz="3400" b="1"/>
              <a:t>mentality that ignores God’s</a:t>
            </a:r>
            <a:r>
              <a:rPr lang="en-US" sz="3400">
                <a:latin typeface="Times New Roman" pitchFamily="18" charset="0"/>
              </a:rPr>
              <a:t> </a:t>
            </a:r>
            <a:r>
              <a:rPr lang="en-US" sz="3400" b="1"/>
              <a:t>possible</a:t>
            </a:r>
          </a:p>
          <a:p>
            <a:pPr algn="ctr"/>
            <a:r>
              <a:rPr lang="en-US" sz="3400" b="1"/>
              <a:t>providence in historical events.</a:t>
            </a:r>
            <a:r>
              <a:rPr lang="en-US" sz="3400" b="1">
                <a:latin typeface="Times New Roman" pitchFamily="18" charset="0"/>
              </a:rPr>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6498" name="Picture 3" descr="me official po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4"/>
          <p:cNvSpPr>
            <a:spLocks noGrp="1" noChangeArrowheads="1"/>
          </p:cNvSpPr>
          <p:nvPr>
            <p:ph type="title"/>
          </p:nvPr>
        </p:nvSpPr>
        <p:spPr>
          <a:xfrm>
            <a:off x="0" y="0"/>
            <a:ext cx="8458200" cy="1752600"/>
          </a:xfrm>
        </p:spPr>
        <p:txBody>
          <a:bodyPr/>
          <a:lstStyle/>
          <a:p>
            <a:pPr eaLnBrk="1" hangingPunct="1"/>
            <a:r>
              <a:rPr lang="en-US" b="1" smtClean="0">
                <a:solidFill>
                  <a:schemeClr val="tx1"/>
                </a:solidFill>
                <a:latin typeface="Tahoma" pitchFamily="34" charset="0"/>
              </a:rPr>
              <a:t>Arab passion </a:t>
            </a:r>
            <a:r>
              <a:rPr lang="en-US" sz="4000" b="1" smtClean="0">
                <a:solidFill>
                  <a:schemeClr val="tx1"/>
                </a:solidFill>
                <a:latin typeface="Tahoma" pitchFamily="34" charset="0"/>
              </a:rPr>
              <a:t>conveys conviction &amp; adds color &amp; drama to life</a:t>
            </a:r>
          </a:p>
        </p:txBody>
      </p:sp>
    </p:spTree>
  </p:cSld>
  <p:clrMapOvr>
    <a:masterClrMapping/>
  </p:clrMapOvr>
  <p:transition>
    <p:wipe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228600"/>
            <a:ext cx="9144000" cy="1295400"/>
          </a:xfrm>
        </p:spPr>
        <p:txBody>
          <a:bodyPr/>
          <a:lstStyle/>
          <a:p>
            <a:pPr eaLnBrk="1" hangingPunct="1"/>
            <a:r>
              <a:rPr lang="en-US" sz="4000" b="1" smtClean="0">
                <a:solidFill>
                  <a:schemeClr val="tx1"/>
                </a:solidFill>
                <a:latin typeface="Tahoma" pitchFamily="34" charset="0"/>
              </a:rPr>
              <a:t>Close physical proximity in public</a:t>
            </a:r>
          </a:p>
        </p:txBody>
      </p:sp>
      <p:pic>
        <p:nvPicPr>
          <p:cNvPr id="107523" name="Picture 3" descr="arab pic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69342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2400" y="457200"/>
            <a:ext cx="8991600" cy="1905000"/>
          </a:xfrm>
        </p:spPr>
        <p:txBody>
          <a:bodyPr/>
          <a:lstStyle/>
          <a:p>
            <a:pPr eaLnBrk="1" hangingPunct="1"/>
            <a:r>
              <a:rPr lang="en-US" sz="3600" b="1" dirty="0" smtClean="0">
                <a:solidFill>
                  <a:schemeClr val="tx1"/>
                </a:solidFill>
                <a:latin typeface="Tahoma" pitchFamily="34" charset="0"/>
              </a:rPr>
              <a:t>Arabs feel that words (reflecting philosophical commitment)  are often an acceptable substitute for action.</a:t>
            </a:r>
          </a:p>
        </p:txBody>
      </p:sp>
      <p:pic>
        <p:nvPicPr>
          <p:cNvPr id="108547" name="Picture 4" descr="arab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41148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5" descr="arab official m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819400"/>
            <a:ext cx="4495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70" name="Picture 3" descr="politicians and araf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62200"/>
            <a:ext cx="52578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4"/>
          <p:cNvSpPr>
            <a:spLocks noGrp="1" noChangeArrowheads="1"/>
          </p:cNvSpPr>
          <p:nvPr>
            <p:ph type="title"/>
          </p:nvPr>
        </p:nvSpPr>
        <p:spPr>
          <a:xfrm>
            <a:off x="533400" y="457200"/>
            <a:ext cx="7924800" cy="1676400"/>
          </a:xfrm>
        </p:spPr>
        <p:txBody>
          <a:bodyPr/>
          <a:lstStyle/>
          <a:p>
            <a:pPr eaLnBrk="1" hangingPunct="1"/>
            <a:r>
              <a:rPr lang="en-US" sz="4000" b="1" dirty="0" smtClean="0">
                <a:solidFill>
                  <a:schemeClr val="tx1"/>
                </a:solidFill>
                <a:latin typeface="Tahoma" pitchFamily="34" charset="0"/>
              </a:rPr>
              <a:t>Personalized, close-proximity, emotional deal-making</a:t>
            </a:r>
            <a:br>
              <a:rPr lang="en-US" sz="4000" b="1" dirty="0" smtClean="0">
                <a:solidFill>
                  <a:schemeClr val="tx1"/>
                </a:solidFill>
                <a:latin typeface="Tahoma" pitchFamily="34" charset="0"/>
              </a:rPr>
            </a:br>
            <a:r>
              <a:rPr lang="en-US" sz="3200" b="1" dirty="0" smtClean="0">
                <a:solidFill>
                  <a:schemeClr val="tx1"/>
                </a:solidFill>
                <a:latin typeface="Tahoma" pitchFamily="34" charset="0"/>
              </a:rPr>
              <a:t> (Emotion binds people together </a:t>
            </a:r>
            <a:br>
              <a:rPr lang="en-US" sz="3200" b="1" dirty="0" smtClean="0">
                <a:solidFill>
                  <a:schemeClr val="tx1"/>
                </a:solidFill>
                <a:latin typeface="Tahoma" pitchFamily="34" charset="0"/>
              </a:rPr>
            </a:br>
            <a:r>
              <a:rPr lang="en-US" sz="3200" b="1" dirty="0" smtClean="0">
                <a:solidFill>
                  <a:schemeClr val="tx1"/>
                </a:solidFill>
                <a:latin typeface="Tahoma" pitchFamily="34" charset="0"/>
              </a:rPr>
              <a:t>&amp; motivates them.)</a:t>
            </a:r>
          </a:p>
        </p:txBody>
      </p:sp>
    </p:spTree>
  </p:cSld>
  <p:clrMapOvr>
    <a:masterClrMapping/>
  </p:clrMapOvr>
  <p:transition>
    <p:split orient="vert" dir="in"/>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381000"/>
            <a:ext cx="7772400" cy="914400"/>
          </a:xfrm>
        </p:spPr>
        <p:txBody>
          <a:bodyPr/>
          <a:lstStyle/>
          <a:p>
            <a:pPr eaLnBrk="1" hangingPunct="1"/>
            <a:r>
              <a:rPr lang="en-US" b="1" smtClean="0">
                <a:solidFill>
                  <a:schemeClr val="tx1"/>
                </a:solidFill>
                <a:latin typeface="Tahoma" pitchFamily="34" charset="0"/>
              </a:rPr>
              <a:t>Strong Arab coffee </a:t>
            </a:r>
            <a:br>
              <a:rPr lang="en-US" b="1" smtClean="0">
                <a:solidFill>
                  <a:schemeClr val="tx1"/>
                </a:solidFill>
                <a:latin typeface="Tahoma" pitchFamily="34" charset="0"/>
              </a:rPr>
            </a:br>
            <a:r>
              <a:rPr lang="en-US" b="1" smtClean="0">
                <a:solidFill>
                  <a:schemeClr val="tx1"/>
                </a:solidFill>
                <a:latin typeface="Tahoma" pitchFamily="34" charset="0"/>
              </a:rPr>
              <a:t>for every occasion</a:t>
            </a:r>
          </a:p>
        </p:txBody>
      </p:sp>
      <p:sp>
        <p:nvSpPr>
          <p:cNvPr id="110595" name="Rectangle 5"/>
          <p:cNvSpPr>
            <a:spLocks noGrp="1" noChangeArrowheads="1"/>
          </p:cNvSpPr>
          <p:nvPr>
            <p:ph type="body" sz="half" idx="1"/>
          </p:nvPr>
        </p:nvSpPr>
        <p:spPr/>
        <p:txBody>
          <a:bodyPr/>
          <a:lstStyle/>
          <a:p>
            <a:pPr eaLnBrk="1" hangingPunct="1"/>
            <a:endParaRPr lang="en-US" sz="2800" smtClean="0"/>
          </a:p>
        </p:txBody>
      </p:sp>
      <p:pic>
        <p:nvPicPr>
          <p:cNvPr id="110596" name="Picture 4" descr="son serves coff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7" descr="WOMAN SERVES COFFEE"/>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724400" y="2209800"/>
            <a:ext cx="4419600" cy="305752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990600"/>
          </a:xfrm>
        </p:spPr>
        <p:txBody>
          <a:bodyPr/>
          <a:lstStyle/>
          <a:p>
            <a:pPr eaLnBrk="1" hangingPunct="1"/>
            <a:r>
              <a:rPr lang="en-US" sz="3200" b="1" smtClean="0">
                <a:solidFill>
                  <a:schemeClr val="tx1"/>
                </a:solidFill>
                <a:latin typeface="Tahoma" pitchFamily="34" charset="0"/>
              </a:rPr>
              <a:t>ARAB NATION DEMOCRACY RANKINGS </a:t>
            </a:r>
            <a:br>
              <a:rPr lang="en-US" sz="3200" b="1" smtClean="0">
                <a:solidFill>
                  <a:schemeClr val="tx1"/>
                </a:solidFill>
                <a:latin typeface="Tahoma" pitchFamily="34" charset="0"/>
              </a:rPr>
            </a:br>
            <a:r>
              <a:rPr lang="en-US" sz="3200" b="1" smtClean="0">
                <a:solidFill>
                  <a:schemeClr val="tx1"/>
                </a:solidFill>
                <a:latin typeface="Tahoma" pitchFamily="34" charset="0"/>
              </a:rPr>
              <a:t>(the higher the score, the more democratic)</a:t>
            </a:r>
          </a:p>
        </p:txBody>
      </p:sp>
      <p:sp>
        <p:nvSpPr>
          <p:cNvPr id="11267" name="Rectangle 3"/>
          <p:cNvSpPr>
            <a:spLocks noGrp="1" noChangeArrowheads="1"/>
          </p:cNvSpPr>
          <p:nvPr>
            <p:ph type="body" idx="1"/>
          </p:nvPr>
        </p:nvSpPr>
        <p:spPr>
          <a:xfrm>
            <a:off x="0" y="1066800"/>
            <a:ext cx="9144000" cy="5791200"/>
          </a:xfrm>
        </p:spPr>
        <p:txBody>
          <a:bodyPr/>
          <a:lstStyle/>
          <a:p>
            <a:pPr eaLnBrk="1" hangingPunct="1">
              <a:lnSpc>
                <a:spcPct val="90000"/>
              </a:lnSpc>
              <a:buFontTx/>
              <a:buNone/>
            </a:pPr>
            <a:r>
              <a:rPr lang="en-US" b="1" smtClean="0">
                <a:latin typeface="Tahoma" pitchFamily="34" charset="0"/>
              </a:rPr>
              <a:t>Morocco: 35</a:t>
            </a:r>
          </a:p>
          <a:p>
            <a:pPr eaLnBrk="1" hangingPunct="1">
              <a:lnSpc>
                <a:spcPct val="90000"/>
              </a:lnSpc>
              <a:buFontTx/>
              <a:buNone/>
            </a:pPr>
            <a:r>
              <a:rPr lang="en-US" b="1" smtClean="0">
                <a:latin typeface="Tahoma" pitchFamily="34" charset="0"/>
              </a:rPr>
              <a:t>Lebanon: 34</a:t>
            </a:r>
          </a:p>
          <a:p>
            <a:pPr eaLnBrk="1" hangingPunct="1">
              <a:lnSpc>
                <a:spcPct val="90000"/>
              </a:lnSpc>
              <a:buFontTx/>
              <a:buNone/>
            </a:pPr>
            <a:r>
              <a:rPr lang="en-US" b="1" smtClean="0">
                <a:latin typeface="Tahoma" pitchFamily="34" charset="0"/>
              </a:rPr>
              <a:t>Iraq: 32</a:t>
            </a:r>
          </a:p>
          <a:p>
            <a:pPr eaLnBrk="1" hangingPunct="1">
              <a:lnSpc>
                <a:spcPct val="90000"/>
              </a:lnSpc>
              <a:buFontTx/>
              <a:buNone/>
            </a:pPr>
            <a:r>
              <a:rPr lang="en-US" b="1" smtClean="0">
                <a:latin typeface="Tahoma" pitchFamily="34" charset="0"/>
              </a:rPr>
              <a:t>Jordan: 32</a:t>
            </a:r>
          </a:p>
          <a:p>
            <a:pPr eaLnBrk="1" hangingPunct="1">
              <a:lnSpc>
                <a:spcPct val="90000"/>
              </a:lnSpc>
              <a:buFontTx/>
              <a:buNone/>
            </a:pPr>
            <a:r>
              <a:rPr lang="en-US" b="1" smtClean="0">
                <a:latin typeface="Tahoma" pitchFamily="34" charset="0"/>
              </a:rPr>
              <a:t>Qatar: 31</a:t>
            </a:r>
          </a:p>
          <a:p>
            <a:pPr eaLnBrk="1" hangingPunct="1">
              <a:lnSpc>
                <a:spcPct val="90000"/>
              </a:lnSpc>
              <a:buFontTx/>
              <a:buNone/>
            </a:pPr>
            <a:r>
              <a:rPr lang="en-US" b="1" smtClean="0">
                <a:latin typeface="Tahoma" pitchFamily="34" charset="0"/>
              </a:rPr>
              <a:t>Kuwait: 30</a:t>
            </a:r>
          </a:p>
          <a:p>
            <a:pPr eaLnBrk="1" hangingPunct="1">
              <a:lnSpc>
                <a:spcPct val="90000"/>
              </a:lnSpc>
              <a:buFontTx/>
              <a:buNone/>
            </a:pPr>
            <a:r>
              <a:rPr lang="en-US" b="1" smtClean="0">
                <a:latin typeface="Tahoma" pitchFamily="34" charset="0"/>
              </a:rPr>
              <a:t>Syria: 20</a:t>
            </a:r>
          </a:p>
          <a:p>
            <a:pPr eaLnBrk="1" hangingPunct="1">
              <a:lnSpc>
                <a:spcPct val="90000"/>
              </a:lnSpc>
              <a:buFontTx/>
              <a:buNone/>
            </a:pPr>
            <a:r>
              <a:rPr lang="en-US" b="1" smtClean="0">
                <a:latin typeface="Tahoma" pitchFamily="34" charset="0"/>
              </a:rPr>
              <a:t>Algeria: 18</a:t>
            </a:r>
          </a:p>
          <a:p>
            <a:pPr eaLnBrk="1" hangingPunct="1">
              <a:lnSpc>
                <a:spcPct val="90000"/>
              </a:lnSpc>
              <a:buFontTx/>
              <a:buNone/>
            </a:pPr>
            <a:r>
              <a:rPr lang="en-US" b="1" smtClean="0">
                <a:latin typeface="Tahoma" pitchFamily="34" charset="0"/>
              </a:rPr>
              <a:t>Libya: 15</a:t>
            </a:r>
          </a:p>
          <a:p>
            <a:pPr eaLnBrk="1" hangingPunct="1">
              <a:lnSpc>
                <a:spcPct val="90000"/>
              </a:lnSpc>
              <a:buFontTx/>
              <a:buNone/>
            </a:pPr>
            <a:r>
              <a:rPr lang="en-US" b="1" smtClean="0">
                <a:latin typeface="Tahoma" pitchFamily="34" charset="0"/>
              </a:rPr>
              <a:t>Saudi Arabia: 13</a:t>
            </a:r>
          </a:p>
        </p:txBody>
      </p:sp>
      <p:sp>
        <p:nvSpPr>
          <p:cNvPr id="11268" name="AutoShape 4"/>
          <p:cNvSpPr>
            <a:spLocks noChangeArrowheads="1"/>
          </p:cNvSpPr>
          <p:nvPr/>
        </p:nvSpPr>
        <p:spPr bwMode="auto">
          <a:xfrm>
            <a:off x="76962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0"/>
            <a:ext cx="8077200" cy="5791200"/>
          </a:xfrm>
        </p:spPr>
        <p:txBody>
          <a:bodyPr/>
          <a:lstStyle/>
          <a:p>
            <a:pPr eaLnBrk="1" hangingPunct="1"/>
            <a:r>
              <a:rPr lang="en-US" sz="4800" b="1" smtClean="0">
                <a:solidFill>
                  <a:srgbClr val="FF9900"/>
                </a:solidFill>
                <a:latin typeface="Arial" pitchFamily="34" charset="0"/>
              </a:rPr>
              <a:t/>
            </a:r>
            <a:br>
              <a:rPr lang="en-US" sz="4800" b="1" smtClean="0">
                <a:solidFill>
                  <a:srgbClr val="FF9900"/>
                </a:solidFill>
                <a:latin typeface="Arial" pitchFamily="34" charset="0"/>
              </a:rPr>
            </a:br>
            <a:r>
              <a:rPr lang="en-US" sz="4800" b="1" smtClean="0">
                <a:solidFill>
                  <a:srgbClr val="FF9900"/>
                </a:solidFill>
                <a:latin typeface="Arial" pitchFamily="34" charset="0"/>
              </a:rPr>
              <a:t/>
            </a:r>
            <a:br>
              <a:rPr lang="en-US" sz="4800" b="1" smtClean="0">
                <a:solidFill>
                  <a:srgbClr val="FF9900"/>
                </a:solidFill>
                <a:latin typeface="Arial" pitchFamily="34" charset="0"/>
              </a:rPr>
            </a:br>
            <a:r>
              <a:rPr lang="en-US" sz="4800" b="1" smtClean="0">
                <a:solidFill>
                  <a:srgbClr val="FF9900"/>
                </a:solidFill>
                <a:latin typeface="Arial" pitchFamily="34" charset="0"/>
              </a:rPr>
              <a:t/>
            </a:r>
            <a:br>
              <a:rPr lang="en-US" sz="4800" b="1" smtClean="0">
                <a:solidFill>
                  <a:srgbClr val="FF9900"/>
                </a:solidFill>
                <a:latin typeface="Arial" pitchFamily="34" charset="0"/>
              </a:rPr>
            </a:br>
            <a:r>
              <a:rPr lang="en-US" sz="4800" b="1" smtClean="0">
                <a:solidFill>
                  <a:schemeClr val="tx1"/>
                </a:solidFill>
                <a:latin typeface="Tahoma" pitchFamily="34" charset="0"/>
              </a:rPr>
              <a:t>Turkish Proverb: </a:t>
            </a:r>
            <a:br>
              <a:rPr lang="en-US" sz="4800" b="1" smtClean="0">
                <a:solidFill>
                  <a:schemeClr val="tx1"/>
                </a:solidFill>
                <a:latin typeface="Tahoma" pitchFamily="34" charset="0"/>
              </a:rPr>
            </a:br>
            <a:r>
              <a:rPr lang="en-US" sz="4800" b="1" smtClean="0">
                <a:solidFill>
                  <a:schemeClr val="tx1"/>
                </a:solidFill>
                <a:latin typeface="Tahoma" pitchFamily="34" charset="0"/>
              </a:rPr>
              <a:t>"Coffee (espresso) should be black as hell, strong as death, and as sweet as love." </a:t>
            </a:r>
            <a:br>
              <a:rPr lang="en-US" sz="4800" b="1" smtClean="0">
                <a:solidFill>
                  <a:schemeClr val="tx1"/>
                </a:solidFill>
                <a:latin typeface="Tahoma" pitchFamily="34" charset="0"/>
              </a:rPr>
            </a:br>
            <a:r>
              <a:rPr lang="en-US" smtClean="0">
                <a:latin typeface="Arial" pitchFamily="34" charset="0"/>
              </a:rPr>
              <a:t/>
            </a:r>
            <a:br>
              <a:rPr lang="en-US" smtClean="0">
                <a:latin typeface="Arial" pitchFamily="34" charset="0"/>
              </a:rPr>
            </a:br>
            <a:endParaRPr lang="en-US" smtClean="0">
              <a:latin typeface="Arial" pitchFamily="34" charset="0"/>
            </a:endParaRPr>
          </a:p>
        </p:txBody>
      </p:sp>
      <p:pic>
        <p:nvPicPr>
          <p:cNvPr id="111619" name="Picture 10" descr="steamingcoffee"/>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15200" y="381000"/>
            <a:ext cx="1401763" cy="1752600"/>
          </a:xfr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2642" name="WordArt 6"/>
          <p:cNvSpPr>
            <a:spLocks noChangeArrowheads="1" noChangeShapeType="1" noTextEdit="1"/>
          </p:cNvSpPr>
          <p:nvPr/>
        </p:nvSpPr>
        <p:spPr bwMode="auto">
          <a:xfrm>
            <a:off x="1752600" y="533400"/>
            <a:ext cx="5105400" cy="5181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ARAB</a:t>
            </a:r>
          </a:p>
          <a:p>
            <a:pPr algn="ctr"/>
            <a:r>
              <a:rPr lang="en-US" sz="3600" kern="10">
                <a:ln w="9525">
                  <a:solidFill>
                    <a:srgbClr val="000000"/>
                  </a:solidFill>
                  <a:round/>
                  <a:headEnd/>
                  <a:tailEnd/>
                </a:ln>
                <a:solidFill>
                  <a:schemeClr val="tx2"/>
                </a:solidFill>
                <a:latin typeface="Arial Black"/>
              </a:rPr>
              <a:t>BUSINESS</a:t>
            </a:r>
          </a:p>
          <a:p>
            <a:pPr algn="ctr"/>
            <a:r>
              <a:rPr lang="en-US" sz="3600" kern="10">
                <a:ln w="9525">
                  <a:solidFill>
                    <a:srgbClr val="000000"/>
                  </a:solidFill>
                  <a:round/>
                  <a:headEnd/>
                  <a:tailEnd/>
                </a:ln>
                <a:solidFill>
                  <a:schemeClr val="tx2"/>
                </a:solidFill>
                <a:latin typeface="Arial Black"/>
              </a:rPr>
              <a:t>PRACTICES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4000" b="1" smtClean="0">
                <a:latin typeface="Tahoma" pitchFamily="34" charset="0"/>
              </a:rPr>
              <a:t>Ever since Mohammed and his wife Khadijah pursued business activities, the merchant class has always played an honored role in Islamic society.</a:t>
            </a:r>
          </a:p>
          <a:p>
            <a:pPr marL="609600" indent="-609600" eaLnBrk="1" hangingPunct="1">
              <a:buFontTx/>
              <a:buAutoNum type="arabicPeriod"/>
            </a:pPr>
            <a:r>
              <a:rPr lang="en-US" sz="4000" b="1" smtClean="0">
                <a:latin typeface="Tahoma" pitchFamily="34" charset="0"/>
              </a:rPr>
              <a:t>Village bazaars (bazari) are not only the hub of business activity in most Arab cultures, but also social activities as well.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3400" y="0"/>
            <a:ext cx="7924800" cy="1752600"/>
          </a:xfrm>
        </p:spPr>
        <p:txBody>
          <a:bodyPr/>
          <a:lstStyle/>
          <a:p>
            <a:pPr eaLnBrk="1" hangingPunct="1"/>
            <a:r>
              <a:rPr lang="en-US" sz="4800" b="1" smtClean="0">
                <a:solidFill>
                  <a:schemeClr val="tx1"/>
                </a:solidFill>
                <a:latin typeface="Tahoma" pitchFamily="34" charset="0"/>
              </a:rPr>
              <a:t>Business at its most </a:t>
            </a:r>
            <a:br>
              <a:rPr lang="en-US" sz="4800" b="1" smtClean="0">
                <a:solidFill>
                  <a:schemeClr val="tx1"/>
                </a:solidFill>
                <a:latin typeface="Tahoma" pitchFamily="34" charset="0"/>
              </a:rPr>
            </a:br>
            <a:r>
              <a:rPr lang="en-US" sz="4800" b="1" smtClean="0">
                <a:solidFill>
                  <a:schemeClr val="tx1"/>
                </a:solidFill>
                <a:latin typeface="Tahoma" pitchFamily="34" charset="0"/>
              </a:rPr>
              <a:t>basic &amp; interpersonal</a:t>
            </a:r>
            <a:r>
              <a:rPr lang="en-US" sz="3200" b="1" smtClean="0">
                <a:solidFill>
                  <a:srgbClr val="A50021"/>
                </a:solidFill>
                <a:latin typeface="Palatino Linotype" pitchFamily="18" charset="0"/>
              </a:rPr>
              <a:t> </a:t>
            </a:r>
            <a:endParaRPr lang="en-US" sz="3200" smtClean="0">
              <a:solidFill>
                <a:srgbClr val="A50021"/>
              </a:solidFill>
            </a:endParaRPr>
          </a:p>
        </p:txBody>
      </p:sp>
      <p:pic>
        <p:nvPicPr>
          <p:cNvPr id="114691" name="Picture 3" descr="arab vendor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16100"/>
            <a:ext cx="82296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8"/>
          <p:cNvSpPr>
            <a:spLocks noChangeArrowheads="1"/>
          </p:cNvSpPr>
          <p:nvPr/>
        </p:nvSpPr>
        <p:spPr bwMode="auto">
          <a:xfrm>
            <a:off x="228600" y="5029200"/>
            <a:ext cx="8686800" cy="152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dirty="0"/>
              <a:t>No need to lock the business up</a:t>
            </a:r>
          </a:p>
          <a:p>
            <a:pPr algn="ctr"/>
            <a:r>
              <a:rPr lang="en-US" sz="3600" b="1" dirty="0"/>
              <a:t>when the owner is running </a:t>
            </a:r>
            <a:r>
              <a:rPr lang="en-US" sz="3600" b="1" dirty="0" smtClean="0"/>
              <a:t>errands.</a:t>
            </a:r>
            <a:endParaRPr lang="en-US" sz="3600" b="1" dirty="0"/>
          </a:p>
        </p:txBody>
      </p:sp>
    </p:spTree>
  </p:cSld>
  <p:clrMapOvr>
    <a:masterClrMapping/>
  </p:clrMapOvr>
  <p:transition>
    <p:cover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0"/>
            <a:ext cx="8686800" cy="2286000"/>
          </a:xfrm>
        </p:spPr>
        <p:txBody>
          <a:bodyPr/>
          <a:lstStyle/>
          <a:p>
            <a:pPr eaLnBrk="1" hangingPunct="1"/>
            <a:r>
              <a:rPr lang="en-US" sz="3600" b="1" smtClean="0">
                <a:solidFill>
                  <a:schemeClr val="tx1"/>
                </a:solidFill>
                <a:latin typeface="Tahoma" pitchFamily="34" charset="0"/>
              </a:rPr>
              <a:t>A sole-proprietor/bartering  economy</a:t>
            </a:r>
            <a:r>
              <a:rPr lang="en-US" b="1" smtClean="0">
                <a:solidFill>
                  <a:schemeClr val="tx1"/>
                </a:solidFill>
                <a:latin typeface="Tahoma" pitchFamily="34" charset="0"/>
              </a:rPr>
              <a:t> </a:t>
            </a:r>
            <a:br>
              <a:rPr lang="en-US" b="1" smtClean="0">
                <a:solidFill>
                  <a:schemeClr val="tx1"/>
                </a:solidFill>
                <a:latin typeface="Tahoma" pitchFamily="34" charset="0"/>
              </a:rPr>
            </a:br>
            <a:r>
              <a:rPr lang="en-US" sz="3600" b="1" smtClean="0">
                <a:solidFill>
                  <a:schemeClr val="tx1"/>
                </a:solidFill>
                <a:latin typeface="Tahoma" pitchFamily="34" charset="0"/>
              </a:rPr>
              <a:t>(due to lack of capitalism)</a:t>
            </a:r>
          </a:p>
        </p:txBody>
      </p:sp>
      <p:pic>
        <p:nvPicPr>
          <p:cNvPr id="115715" name="Picture 3" desc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76962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04800" y="228600"/>
            <a:ext cx="8153400" cy="1447800"/>
          </a:xfrm>
        </p:spPr>
        <p:txBody>
          <a:bodyPr/>
          <a:lstStyle/>
          <a:p>
            <a:pPr eaLnBrk="1" hangingPunct="1"/>
            <a:r>
              <a:rPr lang="en-US" b="1" dirty="0" smtClean="0">
                <a:solidFill>
                  <a:schemeClr val="tx1"/>
                </a:solidFill>
                <a:latin typeface="Tahoma" pitchFamily="34" charset="0"/>
              </a:rPr>
              <a:t>The ancient caravan imprints from West to East are still visible by satellite.</a:t>
            </a:r>
            <a:r>
              <a:rPr lang="en-US" b="1" dirty="0" smtClean="0">
                <a:solidFill>
                  <a:srgbClr val="CC9900"/>
                </a:solidFill>
                <a:latin typeface="Palatino Linotype" pitchFamily="18" charset="0"/>
              </a:rPr>
              <a:t> </a:t>
            </a:r>
          </a:p>
        </p:txBody>
      </p:sp>
      <p:pic>
        <p:nvPicPr>
          <p:cNvPr id="116739" name="Picture 3" descr="camel l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67818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228600"/>
            <a:ext cx="9144000" cy="533400"/>
          </a:xfrm>
        </p:spPr>
        <p:txBody>
          <a:bodyPr/>
          <a:lstStyle/>
          <a:p>
            <a:pPr eaLnBrk="1" hangingPunct="1"/>
            <a:r>
              <a:rPr lang="en-US" sz="3200" b="1" smtClean="0">
                <a:latin typeface="Tahoma" pitchFamily="34" charset="0"/>
              </a:rPr>
              <a:t>BUSINESS UNDER SHARIA LAW</a:t>
            </a:r>
          </a:p>
        </p:txBody>
      </p:sp>
      <p:sp>
        <p:nvSpPr>
          <p:cNvPr id="117763" name="Rectangle 3"/>
          <p:cNvSpPr>
            <a:spLocks noGrp="1" noChangeArrowheads="1"/>
          </p:cNvSpPr>
          <p:nvPr>
            <p:ph type="body" idx="1"/>
          </p:nvPr>
        </p:nvSpPr>
        <p:spPr>
          <a:xfrm>
            <a:off x="0" y="762000"/>
            <a:ext cx="9144000" cy="5867400"/>
          </a:xfrm>
        </p:spPr>
        <p:txBody>
          <a:bodyPr/>
          <a:lstStyle/>
          <a:p>
            <a:pPr marL="609600" indent="-609600" eaLnBrk="1" hangingPunct="1">
              <a:buFontTx/>
              <a:buAutoNum type="arabicPeriod"/>
            </a:pPr>
            <a:r>
              <a:rPr lang="en-US" b="1" smtClean="0">
                <a:latin typeface="Tahoma" pitchFamily="34" charset="0"/>
              </a:rPr>
              <a:t>Traditional Sharia law outlaws the charging of interest (riba), but many Arab banks have experimented with innovative ways to lend money at a profit, primarily through giving lenders a share of the company’s future profits.</a:t>
            </a:r>
          </a:p>
          <a:p>
            <a:pPr marL="609600" indent="-609600" eaLnBrk="1" hangingPunct="1">
              <a:buFontTx/>
              <a:buAutoNum type="arabicPeriod"/>
            </a:pPr>
            <a:r>
              <a:rPr lang="en-US" b="1" smtClean="0">
                <a:latin typeface="Tahoma" pitchFamily="34" charset="0"/>
              </a:rPr>
              <a:t>Sukak is a Sharia-approved type of bond that pays no direct interest &amp; cannot be used for improper products or activities (alcohol, gambling, tobacco, etc.).</a:t>
            </a:r>
          </a:p>
          <a:p>
            <a:pPr marL="609600" indent="-609600" eaLnBrk="1" hangingPunct="1"/>
            <a:endParaRPr lang="en-US"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8600" y="304800"/>
            <a:ext cx="8915400" cy="838200"/>
          </a:xfrm>
        </p:spPr>
        <p:txBody>
          <a:bodyPr/>
          <a:lstStyle/>
          <a:p>
            <a:pPr eaLnBrk="1" hangingPunct="1"/>
            <a:r>
              <a:rPr lang="en-US" b="1" smtClean="0">
                <a:solidFill>
                  <a:schemeClr val="tx1"/>
                </a:solidFill>
                <a:latin typeface="Tahoma" pitchFamily="34" charset="0"/>
              </a:rPr>
              <a:t>Refineries: Not a typical Arab business</a:t>
            </a:r>
          </a:p>
        </p:txBody>
      </p:sp>
      <p:pic>
        <p:nvPicPr>
          <p:cNvPr id="118787" name="Picture 3" descr="night refin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4016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609600"/>
            <a:ext cx="9144000" cy="685800"/>
          </a:xfrm>
        </p:spPr>
        <p:txBody>
          <a:bodyPr/>
          <a:lstStyle/>
          <a:p>
            <a:pPr eaLnBrk="1" hangingPunct="1"/>
            <a:r>
              <a:rPr lang="en-US" sz="3600" b="1" dirty="0" smtClean="0">
                <a:solidFill>
                  <a:schemeClr val="tx1"/>
                </a:solidFill>
                <a:latin typeface="Tahoma" pitchFamily="34" charset="0"/>
              </a:rPr>
              <a:t>Entrepreneurs must be self-sufficient</a:t>
            </a:r>
            <a:br>
              <a:rPr lang="en-US" sz="3600" b="1" dirty="0" smtClean="0">
                <a:solidFill>
                  <a:schemeClr val="tx1"/>
                </a:solidFill>
                <a:latin typeface="Tahoma" pitchFamily="34" charset="0"/>
              </a:rPr>
            </a:br>
            <a:r>
              <a:rPr lang="en-US" sz="3600" b="1" dirty="0" smtClean="0">
                <a:solidFill>
                  <a:schemeClr val="tx1"/>
                </a:solidFill>
                <a:latin typeface="Tahoma" pitchFamily="34" charset="0"/>
              </a:rPr>
              <a:t> (due to weak  business infrastructure).</a:t>
            </a:r>
          </a:p>
        </p:txBody>
      </p:sp>
      <p:pic>
        <p:nvPicPr>
          <p:cNvPr id="119811" name="Picture 3" descr="man ven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64531"/>
            <a:ext cx="6629400" cy="49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p:cNvSpPr>
            <a:spLocks noGrp="1"/>
          </p:cNvSpPr>
          <p:nvPr>
            <p:ph type="ctrTitle"/>
          </p:nvPr>
        </p:nvSpPr>
        <p:spPr>
          <a:xfrm>
            <a:off x="0" y="0"/>
            <a:ext cx="9144000" cy="990600"/>
          </a:xfrm>
        </p:spPr>
        <p:txBody>
          <a:bodyPr/>
          <a:lstStyle/>
          <a:p>
            <a:pPr eaLnBrk="1" hangingPunct="1"/>
            <a:r>
              <a:rPr lang="en-US" sz="3200" b="1" smtClean="0">
                <a:latin typeface="Tahoma" pitchFamily="34" charset="0"/>
                <a:cs typeface="Tahoma" pitchFamily="34" charset="0"/>
              </a:rPr>
              <a:t>MARKETING TO MUSLIMS </a:t>
            </a:r>
            <a:br>
              <a:rPr lang="en-US" sz="3200" b="1" smtClean="0">
                <a:latin typeface="Tahoma" pitchFamily="34" charset="0"/>
                <a:cs typeface="Tahoma" pitchFamily="34" charset="0"/>
              </a:rPr>
            </a:br>
            <a:r>
              <a:rPr lang="en-US" sz="3200" b="1" smtClean="0">
                <a:latin typeface="Tahoma" pitchFamily="34" charset="0"/>
                <a:cs typeface="Tahoma" pitchFamily="34" charset="0"/>
              </a:rPr>
              <a:t>IN WESTERN NATIONS</a:t>
            </a:r>
          </a:p>
        </p:txBody>
      </p:sp>
      <p:sp>
        <p:nvSpPr>
          <p:cNvPr id="120835" name="Subtitle 3"/>
          <p:cNvSpPr>
            <a:spLocks noGrp="1"/>
          </p:cNvSpPr>
          <p:nvPr>
            <p:ph type="subTitle" idx="1"/>
          </p:nvPr>
        </p:nvSpPr>
        <p:spPr>
          <a:xfrm>
            <a:off x="0" y="990600"/>
            <a:ext cx="9144000" cy="5867400"/>
          </a:xfrm>
        </p:spPr>
        <p:txBody>
          <a:bodyPr/>
          <a:lstStyle/>
          <a:p>
            <a:pPr marL="514350" indent="-514350" algn="l" eaLnBrk="1" hangingPunct="1">
              <a:buFont typeface="Times New Roman" pitchFamily="18" charset="0"/>
              <a:buAutoNum type="arabicPeriod"/>
            </a:pPr>
            <a:r>
              <a:rPr lang="en-US" sz="3000" b="1" smtClean="0">
                <a:latin typeface="Tahoma" pitchFamily="34" charset="0"/>
                <a:cs typeface="Tahoma" pitchFamily="34" charset="0"/>
              </a:rPr>
              <a:t>The global market for halal products  (prepared to Islamic religious standards) is $580B.  </a:t>
            </a:r>
          </a:p>
          <a:p>
            <a:pPr marL="514350" indent="-514350" algn="l" eaLnBrk="1" hangingPunct="1">
              <a:buFont typeface="Times New Roman" pitchFamily="18" charset="0"/>
              <a:buAutoNum type="arabicPeriod"/>
            </a:pPr>
            <a:r>
              <a:rPr lang="en-US" sz="3000" b="1" smtClean="0">
                <a:latin typeface="Tahoma" pitchFamily="34" charset="0"/>
                <a:cs typeface="Tahoma" pitchFamily="34" charset="0"/>
              </a:rPr>
              <a:t>McDonald's recently experimented with halal fast food in London.  Coca Cola uses the Ramadan Islamic holy season to feature marketing initiatives focused on key themes such as tolerance and charity.</a:t>
            </a:r>
          </a:p>
          <a:p>
            <a:pPr marL="514350" indent="-514350" algn="l" eaLnBrk="1" hangingPunct="1">
              <a:buFont typeface="Times New Roman" pitchFamily="18" charset="0"/>
              <a:buAutoNum type="arabicPeriod"/>
            </a:pPr>
            <a:r>
              <a:rPr lang="en-US" sz="3000" b="1" smtClean="0">
                <a:latin typeface="Tahoma" pitchFamily="34" charset="0"/>
                <a:cs typeface="Tahoma" pitchFamily="34" charset="0"/>
              </a:rPr>
              <a:t>A Syrian company markets the Fulla dark-haired doll as an ethnic alternative to the ubiquitous Barbie doll.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sz="2900" b="1" smtClean="0">
                <a:latin typeface="Tahoma" pitchFamily="34" charset="0"/>
              </a:rPr>
              <a:t>1. Unlike Westerners, most Arabs don’t have a strong nation state concept (because so many of today’s Middle Eastern nations were set up by the colonial West in the first half of the 20</a:t>
            </a:r>
            <a:r>
              <a:rPr lang="en-US" sz="2900" b="1" baseline="30000" smtClean="0">
                <a:latin typeface="Tahoma" pitchFamily="34" charset="0"/>
              </a:rPr>
              <a:t>th</a:t>
            </a:r>
            <a:r>
              <a:rPr lang="en-US" sz="2900" b="1" smtClean="0">
                <a:latin typeface="Tahoma" pitchFamily="34" charset="0"/>
              </a:rPr>
              <a:t> century). Arabs identify more with tribal identities and Islamic sects than with nation states, yet Western powers continue to relate to the Middle East from an unrealistic nation state perspective.</a:t>
            </a:r>
          </a:p>
          <a:p>
            <a:pPr marL="609600" indent="-609600" eaLnBrk="1" hangingPunct="1">
              <a:buFontTx/>
              <a:buAutoNum type="arabicPeriod" startAt="2"/>
            </a:pPr>
            <a:r>
              <a:rPr lang="en-US" sz="2900" b="1" smtClean="0">
                <a:latin typeface="Tahoma" pitchFamily="34" charset="0"/>
              </a:rPr>
              <a:t>From a philosophical point of view, Arab cultures never went through the equivalent of the Western Enlightenment  with its emphasis on secularization, nation states, &amp; scientific skepticism.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0" y="0"/>
            <a:ext cx="9144000" cy="6858000"/>
          </a:xfrm>
        </p:spPr>
        <p:txBody>
          <a:bodyPr/>
          <a:lstStyle/>
          <a:p>
            <a:pPr eaLnBrk="1" hangingPunct="1">
              <a:buFontTx/>
              <a:buNone/>
            </a:pPr>
            <a:r>
              <a:rPr lang="en-US" sz="3400" b="1" smtClean="0">
                <a:latin typeface="Tahoma" pitchFamily="34" charset="0"/>
              </a:rPr>
              <a:t>	Growth in per-capita income in Arab nations is the lowest in the world except for sub-Saharan Africa. On average, citizens in industrialized nations double their income every decade vs. 140 years for the average Arab citizen. Of 280M Arabs in 22 Arab nations, 65M are illiterate (2/3 of whom are women). The combined GDP of all 22 Arab nations is less than Spain’s; 1/5 of Arabs live on less than $2 daily.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838200"/>
          </a:xfrm>
        </p:spPr>
        <p:txBody>
          <a:bodyPr/>
          <a:lstStyle/>
          <a:p>
            <a:pPr eaLnBrk="1" hangingPunct="1"/>
            <a:r>
              <a:rPr lang="en-US" b="1" smtClean="0">
                <a:latin typeface="Tahoma" pitchFamily="34" charset="0"/>
                <a:cs typeface="Tahoma" pitchFamily="34" charset="0"/>
              </a:rPr>
              <a:t>MUSLIMS IN AMERICA</a:t>
            </a:r>
          </a:p>
        </p:txBody>
      </p:sp>
      <p:sp>
        <p:nvSpPr>
          <p:cNvPr id="14339" name="Content Placeholder 2"/>
          <p:cNvSpPr>
            <a:spLocks noGrp="1"/>
          </p:cNvSpPr>
          <p:nvPr>
            <p:ph idx="1"/>
          </p:nvPr>
        </p:nvSpPr>
        <p:spPr>
          <a:xfrm>
            <a:off x="0" y="762000"/>
            <a:ext cx="9144000" cy="6096000"/>
          </a:xfrm>
        </p:spPr>
        <p:txBody>
          <a:bodyPr/>
          <a:lstStyle/>
          <a:p>
            <a:pPr eaLnBrk="1" hangingPunct="1">
              <a:buFontTx/>
              <a:buNone/>
            </a:pPr>
            <a:r>
              <a:rPr lang="en-US" sz="4000" b="1" smtClean="0">
                <a:latin typeface="Tahoma" pitchFamily="34" charset="0"/>
                <a:cs typeface="Tahoma" pitchFamily="34" charset="0"/>
              </a:rPr>
              <a:t>American Muslims are fairly affluent, averaging more than $50,000 in annual income (vs. a national average of $32,000). Two-thirds have college degrees (vs. below half of the American adult population). American Muslims have larger families than non-Muslims.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362" name="WordArt 2052"/>
          <p:cNvSpPr>
            <a:spLocks noChangeArrowheads="1" noChangeShapeType="1" noTextEdit="1"/>
          </p:cNvSpPr>
          <p:nvPr/>
        </p:nvSpPr>
        <p:spPr bwMode="auto">
          <a:xfrm>
            <a:off x="1371600" y="457200"/>
            <a:ext cx="5791200" cy="5257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ARAB</a:t>
            </a:r>
          </a:p>
          <a:p>
            <a:pPr algn="ctr"/>
            <a:r>
              <a:rPr lang="en-US" sz="3600" kern="10">
                <a:ln w="9525">
                  <a:solidFill>
                    <a:srgbClr val="000000"/>
                  </a:solidFill>
                  <a:round/>
                  <a:headEnd/>
                  <a:tailEnd/>
                </a:ln>
                <a:solidFill>
                  <a:schemeClr val="tx2"/>
                </a:solidFill>
                <a:latin typeface="Arial Black"/>
              </a:rPr>
              <a:t>CONTRIBUTIONS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0" y="0"/>
            <a:ext cx="9144000" cy="7391400"/>
          </a:xfrm>
        </p:spPr>
        <p:txBody>
          <a:bodyPr/>
          <a:lstStyle/>
          <a:p>
            <a:pPr marL="609600" indent="-609600" eaLnBrk="1" hangingPunct="1">
              <a:buFontTx/>
              <a:buAutoNum type="arabicPeriod"/>
            </a:pPr>
            <a:r>
              <a:rPr lang="en-US" sz="5400" b="1" smtClean="0">
                <a:latin typeface="Tahoma" pitchFamily="34" charset="0"/>
                <a:cs typeface="Times New Roman" pitchFamily="18" charset="0"/>
              </a:rPr>
              <a:t>Precise time of sunrises and sunsets </a:t>
            </a:r>
          </a:p>
          <a:p>
            <a:pPr marL="609600" indent="-609600" eaLnBrk="1" hangingPunct="1">
              <a:buFontTx/>
              <a:buAutoNum type="arabicPeriod"/>
            </a:pPr>
            <a:r>
              <a:rPr lang="en-US" sz="5400" b="1" smtClean="0">
                <a:latin typeface="Tahoma" pitchFamily="34" charset="0"/>
                <a:cs typeface="Times New Roman" pitchFamily="18" charset="0"/>
              </a:rPr>
              <a:t>Longitude and latitude </a:t>
            </a:r>
          </a:p>
          <a:p>
            <a:pPr marL="609600" indent="-609600" eaLnBrk="1" hangingPunct="1">
              <a:buFontTx/>
              <a:buAutoNum type="arabicPeriod"/>
            </a:pPr>
            <a:r>
              <a:rPr lang="en-US" sz="5400" b="1" smtClean="0">
                <a:latin typeface="Tahoma" pitchFamily="34" charset="0"/>
                <a:cs typeface="Times New Roman" pitchFamily="18" charset="0"/>
              </a:rPr>
              <a:t>Magnetic compass </a:t>
            </a:r>
          </a:p>
          <a:p>
            <a:pPr marL="609600" indent="-609600" eaLnBrk="1" hangingPunct="1">
              <a:buFontTx/>
              <a:buAutoNum type="arabicPeriod"/>
            </a:pPr>
            <a:r>
              <a:rPr lang="en-US" sz="5400" b="1" smtClean="0">
                <a:latin typeface="Tahoma" pitchFamily="34" charset="0"/>
                <a:cs typeface="Times New Roman" pitchFamily="18" charset="0"/>
              </a:rPr>
              <a:t>Extracted perfumes from fragrant flowers and herbs</a:t>
            </a:r>
          </a:p>
          <a:p>
            <a:pPr marL="609600" indent="-609600" eaLnBrk="1" hangingPunct="1">
              <a:buFontTx/>
              <a:buNone/>
            </a:pPr>
            <a:endParaRPr lang="en-US" sz="5400" b="1" smtClean="0">
              <a:solidFill>
                <a:srgbClr val="CC9900"/>
              </a:solidFill>
              <a:latin typeface="Palatino Linotype" pitchFamily="18" charset="0"/>
              <a:cs typeface="Times New Roman" pitchFamily="18" charset="0"/>
            </a:endParaRPr>
          </a:p>
          <a:p>
            <a:pPr marL="609600" indent="-609600" eaLnBrk="1" hangingPunct="1">
              <a:buFontTx/>
              <a:buNone/>
            </a:pPr>
            <a:endParaRPr lang="en-US" sz="4400" b="1" smtClean="0">
              <a:solidFill>
                <a:srgbClr val="CC9900"/>
              </a:solidFill>
              <a:latin typeface="Palatino Linotype" pitchFamily="18" charset="0"/>
              <a:cs typeface="Times New Roman" pitchFamily="18" charset="0"/>
            </a:endParaRPr>
          </a:p>
          <a:p>
            <a:pPr marL="609600" indent="-609600" eaLnBrk="1" hangingPunct="1"/>
            <a:endParaRPr lang="en-US" b="1" smtClean="0">
              <a:solidFill>
                <a:srgbClr val="CC9900"/>
              </a:solidFill>
              <a:latin typeface="Palatino Linotype" pitchFamily="18" charset="0"/>
            </a:endParaRPr>
          </a:p>
        </p:txBody>
      </p:sp>
      <p:sp>
        <p:nvSpPr>
          <p:cNvPr id="16387" name="AutoShape 12"/>
          <p:cNvSpPr>
            <a:spLocks noChangeArrowheads="1"/>
          </p:cNvSpPr>
          <p:nvPr/>
        </p:nvSpPr>
        <p:spPr bwMode="auto">
          <a:xfrm>
            <a:off x="71628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28600" y="304800"/>
            <a:ext cx="8915400" cy="6553200"/>
          </a:xfrm>
        </p:spPr>
        <p:txBody>
          <a:bodyPr/>
          <a:lstStyle/>
          <a:p>
            <a:pPr marL="609600" indent="-609600" eaLnBrk="1" hangingPunct="1">
              <a:buFontTx/>
              <a:buAutoNum type="arabicPeriod" startAt="5"/>
            </a:pPr>
            <a:r>
              <a:rPr lang="en-US" sz="3600" b="1" smtClean="0">
                <a:latin typeface="Tahoma" pitchFamily="34" charset="0"/>
                <a:cs typeface="Times New Roman" pitchFamily="18" charset="0"/>
              </a:rPr>
              <a:t>Silk weaving </a:t>
            </a:r>
          </a:p>
          <a:p>
            <a:pPr marL="609600" indent="-609600" eaLnBrk="1" hangingPunct="1">
              <a:buFontTx/>
              <a:buAutoNum type="arabicPeriod" startAt="5"/>
            </a:pPr>
            <a:r>
              <a:rPr lang="en-US" sz="3600" b="1" smtClean="0">
                <a:latin typeface="Tahoma" pitchFamily="34" charset="0"/>
                <a:cs typeface="Times New Roman" pitchFamily="18" charset="0"/>
              </a:rPr>
              <a:t>Steel forging </a:t>
            </a:r>
          </a:p>
          <a:p>
            <a:pPr marL="609600" indent="-609600" eaLnBrk="1" hangingPunct="1">
              <a:buFontTx/>
              <a:buAutoNum type="arabicPeriod" startAt="5"/>
            </a:pPr>
            <a:r>
              <a:rPr lang="en-US" sz="3600" b="1" smtClean="0">
                <a:latin typeface="Tahoma" pitchFamily="34" charset="0"/>
                <a:cs typeface="Times New Roman" pitchFamily="18" charset="0"/>
              </a:rPr>
              <a:t>Harp, bagpipe, lyre, zither, drum, tambourine, flute, oboe and reed instruments </a:t>
            </a:r>
          </a:p>
          <a:p>
            <a:pPr marL="609600" indent="-609600" eaLnBrk="1" hangingPunct="1">
              <a:buFontTx/>
              <a:buAutoNum type="arabicPeriod" startAt="5"/>
            </a:pPr>
            <a:r>
              <a:rPr lang="en-US" sz="3600" b="1" smtClean="0">
                <a:latin typeface="Tahoma" pitchFamily="34" charset="0"/>
                <a:cs typeface="Times New Roman" pitchFamily="18" charset="0"/>
              </a:rPr>
              <a:t>Water wheel, cisterns, irrigation </a:t>
            </a:r>
          </a:p>
          <a:p>
            <a:pPr marL="609600" indent="-609600" eaLnBrk="1" hangingPunct="1">
              <a:buFontTx/>
              <a:buAutoNum type="arabicPeriod" startAt="5"/>
            </a:pPr>
            <a:r>
              <a:rPr lang="en-US" sz="3600" b="1" smtClean="0">
                <a:latin typeface="Tahoma" pitchFamily="34" charset="0"/>
                <a:cs typeface="Times New Roman" pitchFamily="18" charset="0"/>
              </a:rPr>
              <a:t>Arab mathematicians developed  the concept of zero, the decimal system, algebra, and made great strides in trigonometry. </a:t>
            </a:r>
            <a:r>
              <a:rPr lang="en-US" sz="3600" b="1" smtClean="0">
                <a:solidFill>
                  <a:srgbClr val="CC9900"/>
                </a:solidFill>
                <a:latin typeface="Palatino Linotype" pitchFamily="18" charset="0"/>
                <a:cs typeface="Times New Roman" pitchFamily="18" charset="0"/>
              </a:rPr>
              <a:t>		</a:t>
            </a:r>
          </a:p>
          <a:p>
            <a:pPr marL="609600" indent="-609600" eaLnBrk="1" hangingPunct="1">
              <a:buFontTx/>
              <a:buNone/>
            </a:pPr>
            <a:endParaRPr lang="en-US" sz="3600" b="1" smtClean="0">
              <a:solidFill>
                <a:srgbClr val="A50021"/>
              </a:solidFill>
              <a:latin typeface="Palatino Linotype" pitchFamily="18" charset="0"/>
              <a:cs typeface="Times New Roman" pitchFamily="18" charset="0"/>
            </a:endParaRPr>
          </a:p>
        </p:txBody>
      </p:sp>
      <p:sp>
        <p:nvSpPr>
          <p:cNvPr id="17411" name="AutoShape 9"/>
          <p:cNvSpPr>
            <a:spLocks noChangeArrowheads="1"/>
          </p:cNvSpPr>
          <p:nvPr/>
        </p:nvSpPr>
        <p:spPr bwMode="auto">
          <a:xfrm>
            <a:off x="71628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0" y="0"/>
            <a:ext cx="9144000" cy="6553200"/>
          </a:xfrm>
        </p:spPr>
        <p:txBody>
          <a:bodyPr/>
          <a:lstStyle/>
          <a:p>
            <a:pPr marL="609600" indent="-609600" eaLnBrk="1" hangingPunct="1">
              <a:lnSpc>
                <a:spcPct val="90000"/>
              </a:lnSpc>
              <a:buFontTx/>
              <a:buAutoNum type="arabicPeriod" startAt="10"/>
            </a:pPr>
            <a:r>
              <a:rPr lang="en-US" sz="3600" b="1" smtClean="0">
                <a:latin typeface="Tahoma" pitchFamily="34" charset="0"/>
                <a:cs typeface="Times New Roman" pitchFamily="18" charset="0"/>
              </a:rPr>
              <a:t>Reformed the calendar with a margin of error only one day in five thousand years</a:t>
            </a:r>
          </a:p>
          <a:p>
            <a:pPr marL="609600" indent="-609600" eaLnBrk="1" hangingPunct="1">
              <a:lnSpc>
                <a:spcPct val="90000"/>
              </a:lnSpc>
              <a:buFontTx/>
              <a:buAutoNum type="arabicPeriod" startAt="10"/>
            </a:pPr>
            <a:r>
              <a:rPr lang="en-US" sz="3600" b="1" smtClean="0">
                <a:latin typeface="Tahoma" pitchFamily="34" charset="0"/>
                <a:cs typeface="Times New Roman" pitchFamily="18" charset="0"/>
              </a:rPr>
              <a:t>Investigated the relative speeds of sound and light</a:t>
            </a:r>
          </a:p>
          <a:p>
            <a:pPr marL="609600" indent="-609600" eaLnBrk="1" hangingPunct="1">
              <a:lnSpc>
                <a:spcPct val="90000"/>
              </a:lnSpc>
              <a:buFontTx/>
              <a:buAutoNum type="arabicPeriod" startAt="10"/>
            </a:pPr>
            <a:r>
              <a:rPr lang="en-US" sz="3600" b="1" smtClean="0">
                <a:latin typeface="Tahoma" pitchFamily="34" charset="0"/>
                <a:cs typeface="Times New Roman" pitchFamily="18" charset="0"/>
              </a:rPr>
              <a:t>Arabs grafted a single vine so that it would bear grapes in different colors, and their vineyards were responsible for Europe’s future wine industries.</a:t>
            </a:r>
          </a:p>
          <a:p>
            <a:pPr marL="609600" indent="-609600" eaLnBrk="1" hangingPunct="1">
              <a:lnSpc>
                <a:spcPct val="90000"/>
              </a:lnSpc>
              <a:buFontTx/>
              <a:buAutoNum type="arabicPeriod" startAt="10"/>
            </a:pPr>
            <a:r>
              <a:rPr lang="en-US" sz="3600" b="1" smtClean="0">
                <a:latin typeface="Tahoma" pitchFamily="34" charset="0"/>
                <a:cs typeface="Times New Roman" pitchFamily="18" charset="0"/>
              </a:rPr>
              <a:t>Brought cotton to European markets</a:t>
            </a:r>
            <a:r>
              <a:rPr lang="en-US" sz="3400" b="1" smtClean="0">
                <a:latin typeface="Tahoma" pitchFamily="34" charset="0"/>
                <a:cs typeface="Times New Roman" pitchFamily="18" charset="0"/>
              </a:rPr>
              <a:t> </a:t>
            </a:r>
          </a:p>
          <a:p>
            <a:pPr marL="609600" indent="-609600" eaLnBrk="1" hangingPunct="1">
              <a:lnSpc>
                <a:spcPct val="90000"/>
              </a:lnSpc>
            </a:pPr>
            <a:endParaRPr lang="en-US" sz="3400" b="1" smtClean="0">
              <a:latin typeface="Tahoma" pitchFamily="34" charset="0"/>
            </a:endParaRPr>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3" descr="arab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66800"/>
            <a:ext cx="3886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p:cNvSpPr>
            <a:spLocks noGrp="1" noChangeArrowheads="1"/>
          </p:cNvSpPr>
          <p:nvPr>
            <p:ph type="title"/>
          </p:nvPr>
        </p:nvSpPr>
        <p:spPr>
          <a:xfrm>
            <a:off x="685800" y="0"/>
            <a:ext cx="7772400" cy="1143000"/>
          </a:xfrm>
        </p:spPr>
        <p:txBody>
          <a:bodyPr/>
          <a:lstStyle/>
          <a:p>
            <a:pPr eaLnBrk="1" hangingPunct="1"/>
            <a:r>
              <a:rPr lang="en-US" sz="6000" b="1" smtClean="0">
                <a:solidFill>
                  <a:schemeClr val="tx1"/>
                </a:solidFill>
                <a:latin typeface="Tahoma" pitchFamily="34" charset="0"/>
              </a:rPr>
              <a:t>Arabic Calligraphy</a:t>
            </a:r>
          </a:p>
        </p:txBody>
      </p:sp>
      <p:sp>
        <p:nvSpPr>
          <p:cNvPr id="19460" name="Rectangle 8"/>
          <p:cNvSpPr>
            <a:spLocks noChangeArrowheads="1"/>
          </p:cNvSpPr>
          <p:nvPr/>
        </p:nvSpPr>
        <p:spPr bwMode="auto">
          <a:xfrm>
            <a:off x="457200" y="5486400"/>
            <a:ext cx="83058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t>28 characters read from right to left</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p:spPr>
        <p:txBody>
          <a:bodyPr/>
          <a:lstStyle/>
          <a:p>
            <a:pPr eaLnBrk="1" hangingPunct="1"/>
            <a:r>
              <a:rPr lang="en-US" sz="3600" b="1" smtClean="0">
                <a:latin typeface="Tahoma" pitchFamily="34" charset="0"/>
              </a:rPr>
              <a:t>Arab Culture PRISMs?</a:t>
            </a:r>
          </a:p>
        </p:txBody>
      </p:sp>
      <p:sp>
        <p:nvSpPr>
          <p:cNvPr id="3075" name="Rectangle 3"/>
          <p:cNvSpPr>
            <a:spLocks noGrp="1" noChangeArrowheads="1"/>
          </p:cNvSpPr>
          <p:nvPr>
            <p:ph type="body" idx="1"/>
          </p:nvPr>
        </p:nvSpPr>
        <p:spPr>
          <a:xfrm>
            <a:off x="0" y="762000"/>
            <a:ext cx="9144000" cy="6096000"/>
          </a:xfrm>
        </p:spPr>
        <p:txBody>
          <a:bodyPr/>
          <a:lstStyle/>
          <a:p>
            <a:pPr marL="609600" indent="-609600" eaLnBrk="1" hangingPunct="1">
              <a:buFontTx/>
              <a:buAutoNum type="arabicPeriod"/>
            </a:pPr>
            <a:r>
              <a:rPr lang="en-US" b="1" smtClean="0">
                <a:latin typeface="Tahoma" pitchFamily="34" charset="0"/>
              </a:rPr>
              <a:t>In today’s world, should all cultures be secularized?</a:t>
            </a:r>
          </a:p>
          <a:p>
            <a:pPr marL="609600" indent="-609600" eaLnBrk="1" hangingPunct="1">
              <a:buFontTx/>
              <a:buAutoNum type="arabicPeriod"/>
            </a:pPr>
            <a:r>
              <a:rPr lang="en-US" b="1" smtClean="0">
                <a:latin typeface="Tahoma" pitchFamily="34" charset="0"/>
              </a:rPr>
              <a:t>Can religion be the basis for social law?</a:t>
            </a:r>
          </a:p>
          <a:p>
            <a:pPr marL="609600" indent="-609600" eaLnBrk="1" hangingPunct="1">
              <a:buFontTx/>
              <a:buAutoNum type="arabicPeriod"/>
            </a:pPr>
            <a:r>
              <a:rPr lang="en-US" b="1" smtClean="0">
                <a:latin typeface="Tahoma" pitchFamily="34" charset="0"/>
              </a:rPr>
              <a:t>Have organized religions helped or hurt the world more?</a:t>
            </a:r>
          </a:p>
          <a:p>
            <a:pPr marL="609600" indent="-609600" eaLnBrk="1" hangingPunct="1">
              <a:buFontTx/>
              <a:buAutoNum type="arabicPeriod"/>
            </a:pPr>
            <a:r>
              <a:rPr lang="en-US" b="1" smtClean="0">
                <a:latin typeface="Tahoma" pitchFamily="34" charset="0"/>
              </a:rPr>
              <a:t>Should all cultures be subject to a universal code of civil rights?</a:t>
            </a:r>
          </a:p>
          <a:p>
            <a:pPr marL="609600" indent="-609600" eaLnBrk="1" hangingPunct="1">
              <a:buFontTx/>
              <a:buAutoNum type="arabicPeriod"/>
            </a:pPr>
            <a:r>
              <a:rPr lang="en-US" b="1" smtClean="0">
                <a:latin typeface="Tahoma" pitchFamily="34" charset="0"/>
              </a:rPr>
              <a:t>Should cultures have the right to discriminate on the basis of religious differences?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1031" descr="Petra Entranc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90538" y="838200"/>
            <a:ext cx="3621087" cy="5257800"/>
          </a:xfrm>
          <a:noFill/>
        </p:spPr>
      </p:pic>
      <p:pic>
        <p:nvPicPr>
          <p:cNvPr id="20483" name="Picture 1032" descr="Pe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62000"/>
            <a:ext cx="36639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33"/>
          <p:cNvSpPr>
            <a:spLocks noChangeArrowheads="1"/>
          </p:cNvSpPr>
          <p:nvPr/>
        </p:nvSpPr>
        <p:spPr bwMode="auto">
          <a:xfrm>
            <a:off x="2590800" y="6172200"/>
            <a:ext cx="3657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4000" b="1">
                <a:solidFill>
                  <a:srgbClr val="00FF00"/>
                </a:solidFill>
                <a:latin typeface="Palatino Linotype" pitchFamily="18" charset="0"/>
              </a:rPr>
              <a:t>Petra (Jordan)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3" descr="beaut mosque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228600"/>
            <a:ext cx="44767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839200" cy="685800"/>
          </a:xfrm>
        </p:spPr>
        <p:txBody>
          <a:bodyPr/>
          <a:lstStyle/>
          <a:p>
            <a:pPr eaLnBrk="1" hangingPunct="1"/>
            <a:r>
              <a:rPr lang="en-US" sz="2800" b="1" smtClean="0">
                <a:latin typeface="Tahoma" pitchFamily="34" charset="0"/>
              </a:rPr>
              <a:t>CLASSIC ARAB LITERATURE</a:t>
            </a:r>
          </a:p>
        </p:txBody>
      </p:sp>
      <p:sp>
        <p:nvSpPr>
          <p:cNvPr id="22531" name="Rectangle 3"/>
          <p:cNvSpPr>
            <a:spLocks noGrp="1" noChangeArrowheads="1"/>
          </p:cNvSpPr>
          <p:nvPr>
            <p:ph type="body" idx="1"/>
          </p:nvPr>
        </p:nvSpPr>
        <p:spPr>
          <a:xfrm>
            <a:off x="0" y="609600"/>
            <a:ext cx="9144000" cy="6248400"/>
          </a:xfrm>
        </p:spPr>
        <p:txBody>
          <a:bodyPr/>
          <a:lstStyle/>
          <a:p>
            <a:pPr marL="609600" indent="-609600" eaLnBrk="1" hangingPunct="1">
              <a:buFontTx/>
              <a:buAutoNum type="arabicPeriod"/>
            </a:pPr>
            <a:r>
              <a:rPr lang="en-US" sz="3800" b="1" smtClean="0">
                <a:latin typeface="Tahoma" pitchFamily="34" charset="0"/>
              </a:rPr>
              <a:t>Sufi Muslims led the development of classic Arab literature.</a:t>
            </a:r>
          </a:p>
          <a:p>
            <a:pPr marL="609600" indent="-609600" eaLnBrk="1" hangingPunct="1">
              <a:buFontTx/>
              <a:buAutoNum type="arabicPeriod"/>
            </a:pPr>
            <a:r>
              <a:rPr lang="en-US" sz="3800" b="1" smtClean="0">
                <a:latin typeface="Tahoma" pitchFamily="34" charset="0"/>
              </a:rPr>
              <a:t>Famous poets include ibn al-Farid (died in 1235) &amp; Jalal ad-Din Rumi (1207-1273).  Classic prose writers include al-Ghazali (1058-1111), Abd al-Qadir al-Jilani (1077-1166), ibn Arabi (1165-1240) &amp; Ibn Qayyim al Jawziyya (1292-1350).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3554" name="WordArt 5"/>
          <p:cNvSpPr>
            <a:spLocks noChangeArrowheads="1" noChangeShapeType="1" noTextEdit="1"/>
          </p:cNvSpPr>
          <p:nvPr/>
        </p:nvSpPr>
        <p:spPr bwMode="auto">
          <a:xfrm>
            <a:off x="2057400" y="762000"/>
            <a:ext cx="4953000" cy="4953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OVERVIEW</a:t>
            </a:r>
          </a:p>
          <a:p>
            <a:pPr algn="ctr"/>
            <a:r>
              <a:rPr lang="en-US" sz="3600" kern="10">
                <a:ln w="9525">
                  <a:solidFill>
                    <a:srgbClr val="000000"/>
                  </a:solidFill>
                  <a:round/>
                  <a:headEnd/>
                  <a:tailEnd/>
                </a:ln>
                <a:solidFill>
                  <a:schemeClr val="tx2"/>
                </a:solidFill>
                <a:latin typeface="Arial Black"/>
              </a:rPr>
              <a:t> OF</a:t>
            </a:r>
          </a:p>
          <a:p>
            <a:pPr algn="ctr"/>
            <a:r>
              <a:rPr lang="en-US" sz="3600" kern="10">
                <a:ln w="9525">
                  <a:solidFill>
                    <a:srgbClr val="000000"/>
                  </a:solidFill>
                  <a:round/>
                  <a:headEnd/>
                  <a:tailEnd/>
                </a:ln>
                <a:solidFill>
                  <a:schemeClr val="tx2"/>
                </a:solidFill>
                <a:latin typeface="Arial Black"/>
              </a:rPr>
              <a:t>ISLAM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0" y="0"/>
            <a:ext cx="8915400" cy="6858000"/>
          </a:xfrm>
        </p:spPr>
        <p:txBody>
          <a:bodyPr/>
          <a:lstStyle/>
          <a:p>
            <a:pPr marL="609600" indent="-609600" eaLnBrk="1" hangingPunct="1">
              <a:lnSpc>
                <a:spcPct val="90000"/>
              </a:lnSpc>
              <a:buFont typeface="Wingdings" pitchFamily="2" charset="2"/>
              <a:buAutoNum type="arabicPeriod"/>
            </a:pPr>
            <a:r>
              <a:rPr lang="en-US" sz="2900" b="1" dirty="0" smtClean="0">
                <a:latin typeface="Tahoma" pitchFamily="34" charset="0"/>
              </a:rPr>
              <a:t>Islam is meant to be a worldwide religion, not just for the Middle East. Muslims consider Allah to be the same deity worshipped by Jews &amp; Christians (but Muslims don’t believe in the Christian Trinity, viewing it as polytheism).  </a:t>
            </a:r>
          </a:p>
          <a:p>
            <a:pPr marL="609600" indent="-609600" eaLnBrk="1" hangingPunct="1">
              <a:lnSpc>
                <a:spcPct val="90000"/>
              </a:lnSpc>
              <a:buFont typeface="Wingdings" pitchFamily="2" charset="2"/>
              <a:buAutoNum type="arabicPeriod"/>
            </a:pPr>
            <a:r>
              <a:rPr lang="en-US" sz="2900" b="1" dirty="0" smtClean="0">
                <a:latin typeface="Tahoma" pitchFamily="34" charset="0"/>
              </a:rPr>
              <a:t>Islam means “those who submit” (to Allah)</a:t>
            </a:r>
          </a:p>
          <a:p>
            <a:pPr marL="609600" indent="-609600" eaLnBrk="1" hangingPunct="1">
              <a:lnSpc>
                <a:spcPct val="90000"/>
              </a:lnSpc>
              <a:buFontTx/>
              <a:buAutoNum type="arabicPeriod"/>
            </a:pPr>
            <a:r>
              <a:rPr lang="en-US" sz="2900" b="1" dirty="0" smtClean="0">
                <a:latin typeface="Tahoma" pitchFamily="34" charset="0"/>
              </a:rPr>
              <a:t>Most strict Islamic cultures are theocracies (religious rule) with no separation of church and state</a:t>
            </a:r>
          </a:p>
          <a:p>
            <a:pPr marL="609600" indent="-609600" eaLnBrk="1" hangingPunct="1">
              <a:lnSpc>
                <a:spcPct val="90000"/>
              </a:lnSpc>
              <a:buFontTx/>
              <a:buAutoNum type="arabicPeriod"/>
            </a:pPr>
            <a:r>
              <a:rPr lang="en-US" sz="2900" b="1" dirty="0" smtClean="0">
                <a:latin typeface="Tahoma" pitchFamily="34" charset="0"/>
              </a:rPr>
              <a:t>Holy law (</a:t>
            </a:r>
            <a:r>
              <a:rPr lang="en-US" sz="2900" b="1" dirty="0" err="1" smtClean="0">
                <a:latin typeface="Tahoma" pitchFamily="34" charset="0"/>
              </a:rPr>
              <a:t>Shari’a</a:t>
            </a:r>
            <a:r>
              <a:rPr lang="en-US" sz="2900" b="1" dirty="0" smtClean="0">
                <a:latin typeface="Tahoma" pitchFamily="34" charset="0"/>
              </a:rPr>
              <a:t> law) is based on the Qur’an rather than secular law</a:t>
            </a:r>
          </a:p>
          <a:p>
            <a:pPr marL="609600" indent="-609600" eaLnBrk="1" hangingPunct="1">
              <a:lnSpc>
                <a:spcPct val="90000"/>
              </a:lnSpc>
              <a:buFontTx/>
              <a:buAutoNum type="arabicPeriod"/>
            </a:pPr>
            <a:r>
              <a:rPr lang="en-US" sz="2900" b="1" dirty="0" smtClean="0">
                <a:latin typeface="Tahoma" pitchFamily="34" charset="0"/>
              </a:rPr>
              <a:t>Fatalism: God’s will overcomes man’s will.  Man is thus seen to have limited “free will.”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eaLnBrk="1" hangingPunct="1"/>
            <a:r>
              <a:rPr lang="en-US" sz="3200" b="1" smtClean="0">
                <a:solidFill>
                  <a:schemeClr val="tx1"/>
                </a:solidFill>
                <a:latin typeface="Tahoma" pitchFamily="34" charset="0"/>
              </a:rPr>
              <a:t>SIMILARITIES BETWEEN </a:t>
            </a:r>
            <a:br>
              <a:rPr lang="en-US" sz="3200" b="1" smtClean="0">
                <a:solidFill>
                  <a:schemeClr val="tx1"/>
                </a:solidFill>
                <a:latin typeface="Tahoma" pitchFamily="34" charset="0"/>
              </a:rPr>
            </a:br>
            <a:r>
              <a:rPr lang="en-US" sz="3200" b="1" smtClean="0">
                <a:solidFill>
                  <a:schemeClr val="tx1"/>
                </a:solidFill>
                <a:latin typeface="Tahoma" pitchFamily="34" charset="0"/>
              </a:rPr>
              <a:t>JUDAISM &amp; ISLAM</a:t>
            </a:r>
          </a:p>
        </p:txBody>
      </p:sp>
      <p:sp>
        <p:nvSpPr>
          <p:cNvPr id="25603" name="Rectangle 3"/>
          <p:cNvSpPr>
            <a:spLocks noGrp="1" noChangeArrowheads="1"/>
          </p:cNvSpPr>
          <p:nvPr>
            <p:ph type="body" idx="1"/>
          </p:nvPr>
        </p:nvSpPr>
        <p:spPr>
          <a:xfrm>
            <a:off x="0" y="1066800"/>
            <a:ext cx="9144000" cy="5486400"/>
          </a:xfrm>
        </p:spPr>
        <p:txBody>
          <a:bodyPr/>
          <a:lstStyle/>
          <a:p>
            <a:pPr marL="609600" indent="-609600" eaLnBrk="1" hangingPunct="1">
              <a:buFontTx/>
              <a:buAutoNum type="arabicPeriod"/>
            </a:pPr>
            <a:r>
              <a:rPr lang="en-US" sz="3600" b="1" smtClean="0">
                <a:latin typeface="Tahoma" pitchFamily="34" charset="0"/>
              </a:rPr>
              <a:t>Monotheism</a:t>
            </a:r>
          </a:p>
          <a:p>
            <a:pPr marL="609600" indent="-609600" eaLnBrk="1" hangingPunct="1">
              <a:buFontTx/>
              <a:buAutoNum type="arabicPeriod"/>
            </a:pPr>
            <a:r>
              <a:rPr lang="en-US" sz="3600" b="1" smtClean="0">
                <a:latin typeface="Tahoma" pitchFamily="34" charset="0"/>
              </a:rPr>
              <a:t>Abraham (who fathered the 2 sons whose lineage led to both Judaism &amp; Islam)</a:t>
            </a:r>
          </a:p>
          <a:p>
            <a:pPr marL="609600" indent="-609600" eaLnBrk="1" hangingPunct="1">
              <a:buFontTx/>
              <a:buAutoNum type="arabicPeriod"/>
            </a:pPr>
            <a:r>
              <a:rPr lang="en-US" sz="3600" b="1" smtClean="0">
                <a:latin typeface="Tahoma" pitchFamily="34" charset="0"/>
              </a:rPr>
              <a:t>Old Testament based</a:t>
            </a:r>
          </a:p>
          <a:p>
            <a:pPr marL="609600" indent="-609600" eaLnBrk="1" hangingPunct="1">
              <a:buFontTx/>
              <a:buAutoNum type="arabicPeriod"/>
            </a:pPr>
            <a:r>
              <a:rPr lang="en-US" sz="3600" b="1" smtClean="0">
                <a:latin typeface="Tahoma" pitchFamily="34" charset="0"/>
              </a:rPr>
              <a:t>Legalistic/Ritualistic</a:t>
            </a:r>
          </a:p>
          <a:p>
            <a:pPr marL="609600" indent="-609600" eaLnBrk="1" hangingPunct="1">
              <a:buFontTx/>
              <a:buAutoNum type="arabicPeriod"/>
            </a:pPr>
            <a:r>
              <a:rPr lang="en-US" sz="3600" b="1" smtClean="0">
                <a:latin typeface="Tahoma" pitchFamily="34" charset="0"/>
              </a:rPr>
              <a:t>Classifying people into two categories (true believers vs. gentile unbelievers)</a:t>
            </a:r>
          </a:p>
          <a:p>
            <a:pPr marL="609600" indent="-609600" eaLnBrk="1" hangingPunct="1"/>
            <a:endParaRPr lang="en-US" sz="3600" b="1" smtClean="0">
              <a:latin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04800"/>
            <a:ext cx="9144000" cy="762000"/>
          </a:xfrm>
        </p:spPr>
        <p:txBody>
          <a:bodyPr/>
          <a:lstStyle/>
          <a:p>
            <a:pPr eaLnBrk="1" hangingPunct="1"/>
            <a:r>
              <a:rPr lang="en-US" b="1" smtClean="0">
                <a:solidFill>
                  <a:schemeClr val="tx1"/>
                </a:solidFill>
                <a:latin typeface="Palatino Linotype" pitchFamily="18" charset="0"/>
              </a:rPr>
              <a:t>Those who submit to Allah</a:t>
            </a:r>
          </a:p>
        </p:txBody>
      </p:sp>
      <p:pic>
        <p:nvPicPr>
          <p:cNvPr id="26627" name="Picture 3" descr="men pray mos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60463"/>
            <a:ext cx="7391400" cy="56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609600" y="4953000"/>
            <a:ext cx="7772400" cy="1676400"/>
          </a:xfrm>
          <a:prstGeom prst="rect">
            <a:avLst/>
          </a:prstGeom>
          <a:solidFill>
            <a:schemeClr val="bg1"/>
          </a:solidFill>
          <a:ln w="9525">
            <a:solidFill>
              <a:schemeClr val="tx1"/>
            </a:solidFill>
            <a:miter lim="800000"/>
            <a:headEnd/>
            <a:tailEnd/>
          </a:ln>
        </p:spPr>
        <p:txBody>
          <a:bodyPr wrap="none" anchor="ctr"/>
          <a:lstStyle/>
          <a:p>
            <a:pPr algn="ctr"/>
            <a:r>
              <a:rPr lang="en-US" sz="2800" b="1"/>
              <a:t>Most historically Islamic nations are</a:t>
            </a:r>
          </a:p>
          <a:p>
            <a:pPr algn="ctr"/>
            <a:r>
              <a:rPr lang="en-US" sz="2800" b="1"/>
              <a:t> still strongly Islamic, while most</a:t>
            </a:r>
          </a:p>
          <a:p>
            <a:pPr algn="ctr"/>
            <a:r>
              <a:rPr lang="en-US" sz="2800" b="1"/>
              <a:t>historically Christian nations are only </a:t>
            </a:r>
          </a:p>
          <a:p>
            <a:pPr algn="ctr"/>
            <a:r>
              <a:rPr lang="en-US" sz="2800" b="1"/>
              <a:t>marginally Christian now.</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3" descr="marble mos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87375"/>
            <a:ext cx="83820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381000" y="4800600"/>
            <a:ext cx="85344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dirty="0"/>
              <a:t>Mosques hold religious services</a:t>
            </a:r>
          </a:p>
          <a:p>
            <a:pPr algn="ctr"/>
            <a:r>
              <a:rPr lang="en-US" sz="3200" b="1" dirty="0"/>
              <a:t>at noon on Fridays (because Allah</a:t>
            </a:r>
          </a:p>
          <a:p>
            <a:pPr algn="ctr"/>
            <a:r>
              <a:rPr lang="en-US" sz="3200" b="1" dirty="0"/>
              <a:t>created humans on a Friday</a:t>
            </a:r>
            <a:r>
              <a:rPr lang="en-US" sz="3200" b="1" dirty="0" smtClean="0"/>
              <a:t>).</a:t>
            </a:r>
            <a:endParaRPr lang="en-US" sz="3200" b="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ctrTitle"/>
          </p:nvPr>
        </p:nvSpPr>
        <p:spPr>
          <a:xfrm>
            <a:off x="304800" y="0"/>
            <a:ext cx="8534400" cy="762000"/>
          </a:xfrm>
        </p:spPr>
        <p:txBody>
          <a:bodyPr/>
          <a:lstStyle/>
          <a:p>
            <a:pPr eaLnBrk="1" hangingPunct="1"/>
            <a:r>
              <a:rPr lang="en-US" b="1" smtClean="0">
                <a:latin typeface="Tahoma" pitchFamily="34" charset="0"/>
              </a:rPr>
              <a:t>THE 3 BRANCHES OF ISLAM</a:t>
            </a:r>
          </a:p>
        </p:txBody>
      </p:sp>
      <p:sp>
        <p:nvSpPr>
          <p:cNvPr id="28675" name="Rectangle 2"/>
          <p:cNvSpPr>
            <a:spLocks noGrp="1" noChangeArrowheads="1"/>
          </p:cNvSpPr>
          <p:nvPr>
            <p:ph type="subTitle" idx="1"/>
          </p:nvPr>
        </p:nvSpPr>
        <p:spPr>
          <a:xfrm>
            <a:off x="0" y="685800"/>
            <a:ext cx="9144000" cy="5943600"/>
          </a:xfrm>
        </p:spPr>
        <p:txBody>
          <a:bodyPr/>
          <a:lstStyle/>
          <a:p>
            <a:pPr marL="609600" indent="-609600" algn="l" eaLnBrk="1" hangingPunct="1">
              <a:lnSpc>
                <a:spcPct val="90000"/>
              </a:lnSpc>
              <a:buFontTx/>
              <a:buAutoNum type="arabicPeriod"/>
            </a:pPr>
            <a:r>
              <a:rPr lang="en-US" b="1" smtClean="0">
                <a:latin typeface="Tahoma" pitchFamily="34" charset="0"/>
              </a:rPr>
              <a:t>About 90% (800M) of Muslims are Sunni, the moderate branch of Islam in the practice of Islam &amp; interpretation of the Qur’an. In 661, the Sunni split from the Shiites (10% of Muslims—100M), a more religiously conservative branch of Islam</a:t>
            </a:r>
          </a:p>
          <a:p>
            <a:pPr marL="609600" indent="-609600" algn="l" eaLnBrk="1" hangingPunct="1">
              <a:lnSpc>
                <a:spcPct val="90000"/>
              </a:lnSpc>
              <a:buFontTx/>
              <a:buAutoNum type="arabicPeriod"/>
            </a:pPr>
            <a:r>
              <a:rPr lang="en-US" b="1" smtClean="0">
                <a:latin typeface="Tahoma" pitchFamily="34" charset="0"/>
              </a:rPr>
              <a:t>Most Middle Eastern nations have Sunni majorities, as well as Pakistan, Turkey, &amp; Afghanistan.</a:t>
            </a:r>
          </a:p>
          <a:p>
            <a:pPr marL="609600" indent="-609600" algn="l" eaLnBrk="1" hangingPunct="1">
              <a:lnSpc>
                <a:spcPct val="90000"/>
              </a:lnSpc>
              <a:buFontTx/>
              <a:buAutoNum type="arabicPeriod"/>
            </a:pPr>
            <a:r>
              <a:rPr lang="en-US" b="1" smtClean="0">
                <a:latin typeface="Tahoma" pitchFamily="34" charset="0"/>
              </a:rPr>
              <a:t>The Shiites are most prominent in Iraq &amp; Iran.</a:t>
            </a:r>
          </a:p>
          <a:p>
            <a:pPr marL="609600" indent="-609600" algn="l" eaLnBrk="1" hangingPunct="1">
              <a:lnSpc>
                <a:spcPct val="90000"/>
              </a:lnSpc>
            </a:pPr>
            <a:endParaRPr lang="en-US" b="1" smtClean="0">
              <a:latin typeface="Tahoma" pitchFamily="34" charset="0"/>
            </a:endParaRPr>
          </a:p>
          <a:p>
            <a:pPr marL="609600" indent="-609600" algn="l" eaLnBrk="1" hangingPunct="1">
              <a:lnSpc>
                <a:spcPct val="90000"/>
              </a:lnSpc>
            </a:pPr>
            <a:endParaRPr lang="en-US" b="1" smtClean="0">
              <a:latin typeface="Tahoma" pitchFamily="34" charset="0"/>
            </a:endParaRPr>
          </a:p>
          <a:p>
            <a:pPr marL="609600" indent="-609600" algn="l" eaLnBrk="1" hangingPunct="1">
              <a:lnSpc>
                <a:spcPct val="90000"/>
              </a:lnSpc>
            </a:pPr>
            <a:endParaRPr lang="en-US" smtClean="0">
              <a:latin typeface="Tahoma" pitchFamily="34" charset="0"/>
            </a:endParaRPr>
          </a:p>
        </p:txBody>
      </p:sp>
      <p:sp>
        <p:nvSpPr>
          <p:cNvPr id="28676" name="AutoShape 4"/>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4"/>
            </a:pPr>
            <a:r>
              <a:rPr lang="en-US" sz="3100" b="1" smtClean="0">
                <a:latin typeface="Tahoma" pitchFamily="34" charset="0"/>
              </a:rPr>
              <a:t>The Wahhabi of Saudi Arabia are the strictest Muslim group, who interpret the Koran literally.</a:t>
            </a:r>
          </a:p>
          <a:p>
            <a:pPr marL="609600" indent="-609600" eaLnBrk="1" hangingPunct="1">
              <a:spcBef>
                <a:spcPct val="0"/>
              </a:spcBef>
              <a:buFontTx/>
              <a:buAutoNum type="arabicPeriod" startAt="4"/>
            </a:pPr>
            <a:r>
              <a:rPr lang="en-US" sz="3100" b="1" smtClean="0">
                <a:latin typeface="Tahoma" pitchFamily="34" charset="0"/>
              </a:rPr>
              <a:t>The Sufi historically practiced Islam with an inward-focus somewhat in the same vein as monastic monks in the Medieval Christian tradition, emphasizing mystical closeness to God through intense religious experience, self-denial, simplicity of life, &amp; disdain for materialism. They strive for the religious state of al-insan alkamin (“the perfect human being”), which they feel was modeled by Mohammad.  </a:t>
            </a:r>
          </a:p>
          <a:p>
            <a:pPr marL="609600" indent="-609600" eaLnBrk="1" hangingPunct="1"/>
            <a:endParaRPr lang="en-US" sz="31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None/>
            </a:pPr>
            <a:r>
              <a:rPr lang="en-US" sz="3200" b="1" smtClean="0">
                <a:latin typeface="Tahoma" pitchFamily="34" charset="0"/>
              </a:rPr>
              <a:t>	Individualism</a:t>
            </a:r>
          </a:p>
          <a:p>
            <a:pPr eaLnBrk="1" hangingPunct="1">
              <a:buFont typeface="Wingdings" pitchFamily="2" charset="2"/>
              <a:buChar char="ü"/>
            </a:pPr>
            <a:r>
              <a:rPr lang="en-US" sz="3200" b="1" smtClean="0">
                <a:latin typeface="Tahoma" pitchFamily="34" charset="0"/>
              </a:rPr>
              <a:t>Extended family</a:t>
            </a:r>
          </a:p>
          <a:p>
            <a:pPr eaLnBrk="1" hangingPunct="1">
              <a:buFontTx/>
              <a:buNone/>
            </a:pPr>
            <a:r>
              <a:rPr lang="en-US" sz="3200" b="1" smtClean="0">
                <a:latin typeface="Tahoma" pitchFamily="34" charset="0"/>
              </a:rPr>
              <a:t>	Community</a:t>
            </a:r>
          </a:p>
          <a:p>
            <a:pPr eaLnBrk="1" hangingPunct="1">
              <a:buFont typeface="Wingdings" pitchFamily="2" charset="2"/>
              <a:buNone/>
            </a:pPr>
            <a:r>
              <a:rPr lang="en-US" sz="3200" b="1" smtClean="0">
                <a:latin typeface="Tahoma" pitchFamily="34" charset="0"/>
              </a:rPr>
              <a:t>	Monochronic</a:t>
            </a:r>
          </a:p>
          <a:p>
            <a:pPr eaLnBrk="1" hangingPunct="1">
              <a:buFont typeface="Wingdings" pitchFamily="2" charset="2"/>
              <a:buChar char="ü"/>
            </a:pPr>
            <a:r>
              <a:rPr lang="en-US" sz="3200" b="1" smtClean="0">
                <a:latin typeface="Tahoma" pitchFamily="34" charset="0"/>
              </a:rPr>
              <a:t>Poychronic</a:t>
            </a:r>
          </a:p>
          <a:p>
            <a:pPr eaLnBrk="1" hangingPunct="1">
              <a:buFont typeface="Wingdings" pitchFamily="2" charset="2"/>
              <a:buNone/>
            </a:pPr>
            <a:r>
              <a:rPr lang="en-US" sz="3200" b="1" smtClean="0">
                <a:latin typeface="Tahoma" pitchFamily="34" charset="0"/>
              </a:rPr>
              <a:t>	Low Context</a:t>
            </a:r>
          </a:p>
          <a:p>
            <a:pPr eaLnBrk="1" hangingPunct="1">
              <a:buFont typeface="Wingdings" pitchFamily="2" charset="2"/>
              <a:buChar char="ü"/>
            </a:pPr>
            <a:r>
              <a:rPr lang="en-US" sz="3200" b="1" smtClean="0">
                <a:latin typeface="Tahoma" pitchFamily="34" charset="0"/>
              </a:rPr>
              <a:t>High Context</a:t>
            </a:r>
          </a:p>
          <a:p>
            <a:pPr eaLnBrk="1" hangingPunct="1">
              <a:buFont typeface="Wingdings" pitchFamily="2" charset="2"/>
              <a:buNone/>
            </a:pPr>
            <a:r>
              <a:rPr lang="en-US" sz="3200" b="1" smtClean="0">
                <a:latin typeface="Tahoma" pitchFamily="34" charset="0"/>
              </a:rPr>
              <a:t>	Social Ambiguity</a:t>
            </a:r>
          </a:p>
          <a:p>
            <a:pPr eaLnBrk="1" hangingPunct="1">
              <a:buFont typeface="Wingdings" pitchFamily="2" charset="2"/>
              <a:buChar char="ü"/>
            </a:pPr>
            <a:r>
              <a:rPr lang="en-US" sz="3200" b="1" smtClean="0">
                <a:latin typeface="Tahoma" pitchFamily="34" charset="0"/>
              </a:rPr>
              <a:t>Social Certainty</a:t>
            </a:r>
          </a:p>
          <a:p>
            <a:pPr eaLnBrk="1" hangingPunct="1"/>
            <a:endParaRPr lang="en-US" sz="3200" b="1" smtClean="0">
              <a:latin typeface="Tahoma" pitchFamily="34" charset="0"/>
            </a:endParaRPr>
          </a:p>
        </p:txBody>
      </p:sp>
      <p:sp>
        <p:nvSpPr>
          <p:cNvPr id="4099"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None/>
            </a:pPr>
            <a:r>
              <a:rPr lang="en-US" sz="3200" b="1" smtClean="0">
                <a:latin typeface="Tahoma" pitchFamily="34" charset="0"/>
              </a:rPr>
              <a:t>	Low Power Distance</a:t>
            </a:r>
          </a:p>
          <a:p>
            <a:pPr eaLnBrk="1" hangingPunct="1">
              <a:buFont typeface="Wingdings" pitchFamily="2" charset="2"/>
              <a:buChar char="ü"/>
            </a:pPr>
            <a:r>
              <a:rPr lang="en-US" sz="3200" b="1" smtClean="0">
                <a:latin typeface="Tahoma" pitchFamily="34" charset="0"/>
              </a:rPr>
              <a:t>High power Distance</a:t>
            </a:r>
          </a:p>
          <a:p>
            <a:pPr eaLnBrk="1" hangingPunct="1">
              <a:buFont typeface="Wingdings" pitchFamily="2" charset="2"/>
              <a:buNone/>
            </a:pPr>
            <a:r>
              <a:rPr lang="en-US" sz="3200" b="1" smtClean="0">
                <a:latin typeface="Tahoma" pitchFamily="34" charset="0"/>
              </a:rPr>
              <a:t>	Mastery</a:t>
            </a:r>
          </a:p>
          <a:p>
            <a:pPr eaLnBrk="1" hangingPunct="1">
              <a:buFont typeface="Wingdings" pitchFamily="2" charset="2"/>
              <a:buChar char="ü"/>
            </a:pPr>
            <a:r>
              <a:rPr lang="en-US" sz="3200" b="1" smtClean="0">
                <a:latin typeface="Tahoma" pitchFamily="34" charset="0"/>
              </a:rPr>
              <a:t>Adaptation</a:t>
            </a:r>
          </a:p>
          <a:p>
            <a:pPr eaLnBrk="1" hangingPunct="1">
              <a:buFont typeface="Wingdings" pitchFamily="2" charset="2"/>
              <a:buNone/>
            </a:pPr>
            <a:r>
              <a:rPr lang="en-US" sz="3200" b="1" smtClean="0">
                <a:latin typeface="Tahoma" pitchFamily="34" charset="0"/>
              </a:rPr>
              <a:t>	Emotionally Neutral</a:t>
            </a:r>
          </a:p>
          <a:p>
            <a:pPr eaLnBrk="1" hangingPunct="1">
              <a:buFont typeface="Wingdings" pitchFamily="2" charset="2"/>
              <a:buChar char="ü"/>
            </a:pPr>
            <a:r>
              <a:rPr lang="en-US" sz="3200" b="1" smtClean="0">
                <a:latin typeface="Tahoma" pitchFamily="34" charset="0"/>
              </a:rPr>
              <a:t>Emotionally </a:t>
            </a:r>
            <a:r>
              <a:rPr lang="en-US" b="1" smtClean="0">
                <a:latin typeface="Tahoma" pitchFamily="34" charset="0"/>
              </a:rPr>
              <a:t>Expressive</a:t>
            </a:r>
          </a:p>
          <a:p>
            <a:pPr eaLnBrk="1" hangingPunct="1">
              <a:buFont typeface="Wingdings" pitchFamily="2" charset="2"/>
              <a:buNone/>
            </a:pPr>
            <a:r>
              <a:rPr lang="en-US" sz="3200" b="1" smtClean="0">
                <a:latin typeface="Tahoma" pitchFamily="34" charset="0"/>
              </a:rPr>
              <a:t>	Quantity of Life</a:t>
            </a:r>
          </a:p>
          <a:p>
            <a:pPr eaLnBrk="1" hangingPunct="1">
              <a:buFont typeface="Wingdings" pitchFamily="2" charset="2"/>
              <a:buChar char="ü"/>
            </a:pPr>
            <a:r>
              <a:rPr lang="en-US" sz="3200" b="1" smtClean="0">
                <a:latin typeface="Tahoma" pitchFamily="34" charset="0"/>
              </a:rPr>
              <a:t>Quality of life</a:t>
            </a:r>
          </a:p>
          <a:p>
            <a:pPr eaLnBrk="1" hangingPunct="1"/>
            <a:endParaRPr lang="en-US" sz="3200" b="1" smtClean="0">
              <a:latin typeface="Tahom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0"/>
            <a:ext cx="9144000" cy="6858000"/>
          </a:xfrm>
        </p:spPr>
        <p:txBody>
          <a:bodyPr/>
          <a:lstStyle/>
          <a:p>
            <a:pPr algn="ctr" eaLnBrk="1" hangingPunct="1">
              <a:buFontTx/>
              <a:buNone/>
            </a:pPr>
            <a:r>
              <a:rPr lang="en-US" sz="3500" b="1" smtClean="0">
                <a:latin typeface="Tahoma" pitchFamily="34" charset="0"/>
              </a:rPr>
              <a:t>“Millions of people in developing nations (such as the Middle East) know Western culture only through television and film.  The picture they see is of a rich but morally decadent society corrupted by alcohol, drugs, family breakdown, crime, abuse of sex, and economic exploitation in which many innocent victims suffer without redress.  They want to resist any forces that could lead them in the same direction.”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1746" name="WordArt 4"/>
          <p:cNvSpPr>
            <a:spLocks noChangeArrowheads="1" noChangeShapeType="1" noTextEdit="1"/>
          </p:cNvSpPr>
          <p:nvPr/>
        </p:nvSpPr>
        <p:spPr bwMode="auto">
          <a:xfrm>
            <a:off x="914400" y="762000"/>
            <a:ext cx="7543800" cy="449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a:t>
            </a:r>
          </a:p>
          <a:p>
            <a:pPr algn="ctr"/>
            <a:r>
              <a:rPr lang="en-US" sz="3600" kern="10">
                <a:ln w="9525">
                  <a:solidFill>
                    <a:srgbClr val="000000"/>
                  </a:solidFill>
                  <a:round/>
                  <a:headEnd/>
                  <a:tailEnd/>
                </a:ln>
                <a:solidFill>
                  <a:schemeClr val="tx2"/>
                </a:solidFill>
                <a:latin typeface="Arial Black"/>
              </a:rPr>
              <a:t>PROPHET</a:t>
            </a:r>
          </a:p>
          <a:p>
            <a:pPr algn="ctr"/>
            <a:r>
              <a:rPr lang="en-US" sz="3600" kern="10">
                <a:ln w="9525">
                  <a:solidFill>
                    <a:srgbClr val="000000"/>
                  </a:solidFill>
                  <a:round/>
                  <a:headEnd/>
                  <a:tailEnd/>
                </a:ln>
                <a:solidFill>
                  <a:schemeClr val="tx2"/>
                </a:solidFill>
                <a:latin typeface="Arial Black"/>
              </a:rPr>
              <a:t>MOHAMMAD &amp; </a:t>
            </a:r>
          </a:p>
          <a:p>
            <a:pPr algn="ctr"/>
            <a:r>
              <a:rPr lang="en-US" sz="3600" kern="10">
                <a:ln w="9525">
                  <a:solidFill>
                    <a:srgbClr val="000000"/>
                  </a:solidFill>
                  <a:round/>
                  <a:headEnd/>
                  <a:tailEnd/>
                </a:ln>
                <a:solidFill>
                  <a:schemeClr val="tx2"/>
                </a:solidFill>
                <a:latin typeface="Arial Black"/>
              </a:rPr>
              <a:t>HIS SUCCESSORS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0" y="228600"/>
            <a:ext cx="9144000" cy="6400800"/>
          </a:xfrm>
        </p:spPr>
        <p:txBody>
          <a:bodyPr/>
          <a:lstStyle/>
          <a:p>
            <a:pPr marL="609600" indent="-609600" eaLnBrk="1" hangingPunct="1">
              <a:lnSpc>
                <a:spcPct val="90000"/>
              </a:lnSpc>
              <a:buFont typeface="Wingdings" pitchFamily="2" charset="2"/>
              <a:buAutoNum type="arabicPeriod"/>
            </a:pPr>
            <a:r>
              <a:rPr lang="en-US" sz="3000" b="1" smtClean="0">
                <a:latin typeface="Tahoma" pitchFamily="34" charset="0"/>
              </a:rPr>
              <a:t>The prophet Mohammad (Ubu’l-Kassim) was born in Mecca in 570; died in 632.  Islam considers Mohammed to be the last of the line of Old Testament prophets that includes Abraham, Moses, &amp; Jesus. Mohammad means “the most praised one,” or messenger. </a:t>
            </a:r>
          </a:p>
          <a:p>
            <a:pPr marL="609600" indent="-609600" eaLnBrk="1" hangingPunct="1">
              <a:lnSpc>
                <a:spcPct val="90000"/>
              </a:lnSpc>
              <a:buFont typeface="Wingdings" pitchFamily="2" charset="2"/>
              <a:buAutoNum type="arabicPeriod"/>
            </a:pPr>
            <a:r>
              <a:rPr lang="en-US" sz="3000" b="1" smtClean="0">
                <a:latin typeface="Tahoma" pitchFamily="34" charset="0"/>
              </a:rPr>
              <a:t>He was orphaned at an early age &amp; raised by his grandfather &amp; uncle.  He later married &amp; became a prosperous merchant.</a:t>
            </a:r>
          </a:p>
          <a:p>
            <a:pPr marL="609600" indent="-609600" eaLnBrk="1" hangingPunct="1">
              <a:lnSpc>
                <a:spcPct val="90000"/>
              </a:lnSpc>
              <a:buFont typeface="Wingdings" pitchFamily="2" charset="2"/>
              <a:buAutoNum type="arabicPeriod"/>
            </a:pPr>
            <a:r>
              <a:rPr lang="en-US" sz="3000" b="1" smtClean="0">
                <a:latin typeface="Tahoma" pitchFamily="34" charset="0"/>
              </a:rPr>
              <a:t>He encountered the angel Gabriel during Ramadan in a cave on Mt. Hira (above the city of Mecca) in 610 and developed the Qur’an (“recitation”) over many years.</a:t>
            </a:r>
          </a:p>
        </p:txBody>
      </p:sp>
      <p:sp>
        <p:nvSpPr>
          <p:cNvPr id="32771" name="AutoShape 6"/>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5"/>
            </a:pPr>
            <a:r>
              <a:rPr lang="en-US" b="1" smtClean="0">
                <a:latin typeface="Tahoma" pitchFamily="34" charset="0"/>
              </a:rPr>
              <a:t>Mohammad was a social reformer who sought to end age-old conflicts between family clans &amp; tribal groups. He called people to radical change in the personal faith &amp; lifestyles, serving as a personal role model of religious rightousness.</a:t>
            </a:r>
          </a:p>
          <a:p>
            <a:pPr marL="609600" indent="-609600" eaLnBrk="1" hangingPunct="1">
              <a:lnSpc>
                <a:spcPct val="90000"/>
              </a:lnSpc>
              <a:buFontTx/>
              <a:buAutoNum type="arabicPeriod" startAt="5"/>
            </a:pPr>
            <a:r>
              <a:rPr lang="en-US" b="1" smtClean="0">
                <a:latin typeface="Tahoma" pitchFamily="34" charset="0"/>
              </a:rPr>
              <a:t>His reform efforts threatened the Quraysh established social elite, who violently resisted Mohammad’s success.</a:t>
            </a:r>
          </a:p>
          <a:p>
            <a:pPr marL="609600" indent="-609600" eaLnBrk="1" hangingPunct="1">
              <a:lnSpc>
                <a:spcPct val="90000"/>
              </a:lnSpc>
              <a:buFontTx/>
              <a:buAutoNum type="arabicPeriod" startAt="5"/>
            </a:pPr>
            <a:r>
              <a:rPr lang="en-US" b="1" smtClean="0">
                <a:latin typeface="Tahoma" pitchFamily="34" charset="0"/>
              </a:rPr>
              <a:t>Mohammad was a prophet for 10 years in the present day Saudi Arabian city of Mecca &amp; then another 10 years in the city of Medina. During this time he united the warring clans, unifying Arabia.    </a:t>
            </a:r>
          </a:p>
        </p:txBody>
      </p:sp>
      <p:sp>
        <p:nvSpPr>
          <p:cNvPr id="33795" name="AutoShape 4"/>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8"/>
            </a:pPr>
            <a:r>
              <a:rPr lang="en-US" sz="2800" b="1" smtClean="0">
                <a:latin typeface="Tahoma" pitchFamily="34" charset="0"/>
              </a:rPr>
              <a:t>In a quest to spread Islam, Muhammad’s army achieved its first victory in 624.  Within 21 years after after Muhammad’s death, armies of his successors (the caliphs) expanded Muslim territory to an area as large as the Roman empire. For the next 700 years, Christian armies (fighting a series of “Crusades”) pushed the Muslims out of France &amp; Spain. </a:t>
            </a:r>
          </a:p>
          <a:p>
            <a:pPr marL="609600" indent="-609600" eaLnBrk="1" hangingPunct="1">
              <a:lnSpc>
                <a:spcPct val="90000"/>
              </a:lnSpc>
              <a:buFontTx/>
              <a:buAutoNum type="arabicPeriod" startAt="8"/>
            </a:pPr>
            <a:r>
              <a:rPr lang="en-US" sz="2800" b="1" smtClean="0">
                <a:latin typeface="Tahoma" pitchFamily="34" charset="0"/>
              </a:rPr>
              <a:t>After Mohammad’s death, Islam split into major factions over disagreement on which caliph was to be his successor.  The Sunni faction felt the successor should primarily be a political leader who would protect the borders of Islam &amp; maintain peace.  The Shiites preferred a leader who was a scholar in Islamic law.   </a:t>
            </a:r>
          </a:p>
          <a:p>
            <a:pPr marL="609600" indent="-609600" eaLnBrk="1" hangingPunct="1">
              <a:lnSpc>
                <a:spcPct val="90000"/>
              </a:lnSpc>
              <a:buFontTx/>
              <a:buAutoNum type="arabicPeriod" startAt="8"/>
            </a:pPr>
            <a:endParaRPr lang="en-US" sz="2800" b="1" smtClean="0">
              <a:latin typeface="Tahoma" pitchFamily="34" charset="0"/>
            </a:endParaRPr>
          </a:p>
          <a:p>
            <a:pPr marL="609600" indent="-609600" eaLnBrk="1" hangingPunct="1">
              <a:lnSpc>
                <a:spcPct val="90000"/>
              </a:lnSpc>
              <a:buFontTx/>
              <a:buAutoNum type="arabicPeriod" startAt="8"/>
            </a:pPr>
            <a:endParaRPr lang="en-US" sz="2800" b="1" smtClean="0">
              <a:latin typeface="Tahoma" pitchFamily="34" charset="0"/>
            </a:endParaRPr>
          </a:p>
        </p:txBody>
      </p:sp>
      <p:sp>
        <p:nvSpPr>
          <p:cNvPr id="34819" name="AutoShape 4"/>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10"/>
            </a:pPr>
            <a:r>
              <a:rPr lang="en-US" sz="3600" b="1" smtClean="0">
                <a:latin typeface="Tahoma" pitchFamily="34" charset="0"/>
              </a:rPr>
              <a:t>The minority Shia also accepted Ali as the first legitimate Islamic Imam (religious leader).  Those who supported Ali were called the followers of Ali, or Shi’a Ali (today’s Shi’a). </a:t>
            </a:r>
          </a:p>
          <a:p>
            <a:pPr marL="609600" indent="-609600" eaLnBrk="1" hangingPunct="1">
              <a:lnSpc>
                <a:spcPct val="90000"/>
              </a:lnSpc>
              <a:buFontTx/>
              <a:buAutoNum type="arabicPeriod" startAt="10"/>
            </a:pPr>
            <a:r>
              <a:rPr lang="en-US" sz="3600" b="1" smtClean="0">
                <a:latin typeface="Tahoma" pitchFamily="34" charset="0"/>
              </a:rPr>
              <a:t>The Sunnis were the majority Muslim group, choosing Abu Bakr (died in 656) as the Caliph (leader).  His immediate Sunni successors included Umar (led from 634-644), Uthman (died in 656) &amp; Ali &amp;died in 661). </a:t>
            </a:r>
          </a:p>
        </p:txBody>
      </p:sp>
      <p:sp>
        <p:nvSpPr>
          <p:cNvPr id="35843" name="AutoShape 4"/>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12"/>
            </a:pPr>
            <a:r>
              <a:rPr lang="en-US" sz="3000" b="1" smtClean="0">
                <a:latin typeface="Tahoma" pitchFamily="34" charset="0"/>
              </a:rPr>
              <a:t>“The way Mohammad lived has become a </a:t>
            </a:r>
            <a:r>
              <a:rPr lang="en-US" sz="2700" b="1" smtClean="0">
                <a:latin typeface="Tahoma" pitchFamily="34" charset="0"/>
              </a:rPr>
              <a:t>role model for Muslims down through the centuries.  He set the example of hospitality and trustworthiness in all his dealings.  He showed humility in his relations with other people and always claimed only to be the servant of God.  In practical ways, he was also a role model, such as dressing in white, especially for prayer.”</a:t>
            </a:r>
          </a:p>
          <a:p>
            <a:pPr marL="609600" indent="-609600" eaLnBrk="1" hangingPunct="1">
              <a:buFontTx/>
              <a:buAutoNum type="arabicPeriod" startAt="12"/>
            </a:pPr>
            <a:r>
              <a:rPr lang="en-US" sz="2800" b="1" smtClean="0">
                <a:latin typeface="Tahoma" pitchFamily="34" charset="0"/>
              </a:rPr>
              <a:t>Muslims don’t regard Mohammad as divine, but rather as a messenger form God who brings good news. He is seen as God’s final prophet, not the founder of a new religion, but rather as the prophet who restored the alleged historical corruptions of Judaism &amp; Christianity. </a:t>
            </a:r>
          </a:p>
          <a:p>
            <a:pPr marL="609600" indent="-609600" eaLnBrk="1" hangingPunct="1">
              <a:buFontTx/>
              <a:buAutoNum type="arabicPeriod" startAt="12"/>
            </a:pPr>
            <a:endParaRPr lang="en-US" sz="2800" b="1" smtClean="0">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7890" name="WordArt 4"/>
          <p:cNvSpPr>
            <a:spLocks noChangeArrowheads="1" noChangeShapeType="1" noTextEdit="1"/>
          </p:cNvSpPr>
          <p:nvPr/>
        </p:nvSpPr>
        <p:spPr bwMode="auto">
          <a:xfrm>
            <a:off x="1905000" y="762000"/>
            <a:ext cx="4953000" cy="464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a:t>
            </a:r>
          </a:p>
          <a:p>
            <a:pPr algn="ctr"/>
            <a:r>
              <a:rPr lang="en-US" sz="3600" kern="10">
                <a:ln w="9525">
                  <a:solidFill>
                    <a:srgbClr val="000000"/>
                  </a:solidFill>
                  <a:round/>
                  <a:headEnd/>
                  <a:tailEnd/>
                </a:ln>
                <a:solidFill>
                  <a:schemeClr val="tx2"/>
                </a:solidFill>
                <a:latin typeface="Arial Black"/>
              </a:rPr>
              <a:t>QUR'AN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685800" y="152400"/>
            <a:ext cx="7772400" cy="990600"/>
          </a:xfrm>
        </p:spPr>
        <p:txBody>
          <a:bodyPr/>
          <a:lstStyle/>
          <a:p>
            <a:pPr eaLnBrk="1" hangingPunct="1"/>
            <a:r>
              <a:rPr lang="en-US" sz="6000" b="1" smtClean="0">
                <a:solidFill>
                  <a:schemeClr val="tx1"/>
                </a:solidFill>
                <a:latin typeface="Tahoma" pitchFamily="34" charset="0"/>
              </a:rPr>
              <a:t>The Qur’an</a:t>
            </a:r>
          </a:p>
        </p:txBody>
      </p:sp>
      <p:pic>
        <p:nvPicPr>
          <p:cNvPr id="38915" name="Picture 1027" descr="men read ko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90625"/>
            <a:ext cx="7620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000" b="1" smtClean="0">
                <a:latin typeface="Tahoma" pitchFamily="34" charset="0"/>
              </a:rPr>
              <a:t>Beginning in 610, Muhammad began receiving a series of messages from the angel Gabriel that continued until for 23 years until  the remainder of his life. </a:t>
            </a:r>
          </a:p>
          <a:p>
            <a:pPr marL="609600" indent="-609600" eaLnBrk="1" hangingPunct="1">
              <a:buFontTx/>
              <a:buAutoNum type="arabicPeriod"/>
            </a:pPr>
            <a:r>
              <a:rPr lang="en-US" sz="3000" b="1" smtClean="0">
                <a:latin typeface="Tahoma" pitchFamily="34" charset="0"/>
              </a:rPr>
              <a:t>The resulting Qur’an (“recitation” or “gathering”) is divided into 114 sections (suras, or chapters arranged non-chronologically by length) &amp; contains 6,225 verses of varying lengths.  It consists of two kinds of revelation: literal dictations from Gabriel &amp; Muhammad’s inspired writings. The Qur’an is considered by all Muslims to be the literal, undistorted word of God.</a:t>
            </a:r>
          </a:p>
          <a:p>
            <a:pPr marL="609600" indent="-609600" eaLnBrk="1" hangingPunct="1">
              <a:buFontTx/>
              <a:buAutoNum type="arabicPeriod"/>
            </a:pPr>
            <a:endParaRPr lang="en-US" sz="3000" b="1" smtClean="0">
              <a:latin typeface="Tahoma" pitchFamily="34" charset="0"/>
            </a:endParaRPr>
          </a:p>
        </p:txBody>
      </p:sp>
      <p:sp>
        <p:nvSpPr>
          <p:cNvPr id="39939" name="AutoShape 4"/>
          <p:cNvSpPr>
            <a:spLocks noChangeArrowheads="1"/>
          </p:cNvSpPr>
          <p:nvPr/>
        </p:nvSpPr>
        <p:spPr bwMode="auto">
          <a:xfrm>
            <a:off x="77724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E region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5329238"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3"/>
            </a:pPr>
            <a:r>
              <a:rPr lang="en-US" sz="3900" b="1" smtClean="0">
                <a:latin typeface="Tahoma" pitchFamily="34" charset="0"/>
              </a:rPr>
              <a:t>The prophet Mohammad’s were put into writing by various disciples &amp; interpreted by as series of caliphs (especially Abu Bak &amp; Uthman) who succeeded Mohammad after his death.</a:t>
            </a:r>
          </a:p>
          <a:p>
            <a:pPr marL="609600" indent="-609600" eaLnBrk="1" hangingPunct="1">
              <a:buFontTx/>
              <a:buAutoNum type="arabicPeriod" startAt="3"/>
            </a:pPr>
            <a:r>
              <a:rPr lang="en-US" sz="3900" b="1" smtClean="0">
                <a:latin typeface="Tahoma" pitchFamily="34" charset="0"/>
              </a:rPr>
              <a:t>Like Christianity, Islam is divided into different schools of thought (sects) based on different interpretations of the Qur’an.</a:t>
            </a:r>
          </a:p>
          <a:p>
            <a:pPr marL="609600" indent="-609600" eaLnBrk="1" hangingPunct="1">
              <a:buFontTx/>
              <a:buNone/>
            </a:pPr>
            <a:endParaRPr lang="en-US" sz="3900" b="1" smtClean="0">
              <a:latin typeface="Tahoma" pitchFamily="34" charset="0"/>
            </a:endParaRPr>
          </a:p>
          <a:p>
            <a:pPr marL="609600" indent="-609600" eaLnBrk="1" hangingPunct="1"/>
            <a:endParaRPr lang="en-US" sz="3900" smtClean="0"/>
          </a:p>
        </p:txBody>
      </p:sp>
      <p:sp>
        <p:nvSpPr>
          <p:cNvPr id="40963" name="AutoShape 4"/>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5"/>
            </a:pPr>
            <a:r>
              <a:rPr lang="en-US" sz="3400" b="1" smtClean="0">
                <a:latin typeface="Tahoma" pitchFamily="34" charset="0"/>
              </a:rPr>
              <a:t>The Qur’an holds the Hebrew &amp; Christian religious traditions in high respect, with 93 references to Jesus, who is viewed an an important prophet &amp; teacher, though not the son of God. </a:t>
            </a:r>
          </a:p>
          <a:p>
            <a:pPr marL="609600" indent="-609600" eaLnBrk="1" hangingPunct="1">
              <a:buFontTx/>
              <a:buAutoNum type="arabicPeriod" startAt="5"/>
            </a:pPr>
            <a:r>
              <a:rPr lang="en-US" sz="3400" b="1" smtClean="0">
                <a:latin typeface="Tahoma" pitchFamily="34" charset="0"/>
              </a:rPr>
              <a:t>Many Muslims view Jesus as an example of selfless devotion to God.</a:t>
            </a:r>
          </a:p>
          <a:p>
            <a:pPr marL="609600" indent="-609600" eaLnBrk="1" hangingPunct="1">
              <a:buFontTx/>
              <a:buAutoNum type="arabicPeriod" startAt="5"/>
            </a:pPr>
            <a:r>
              <a:rPr lang="en-US" sz="3400" b="1" smtClean="0">
                <a:latin typeface="Tahoma" pitchFamily="34" charset="0"/>
              </a:rPr>
              <a:t>“The Qur’an sees Jesus as a prophet to the Hebrew nation, but not a universal prophet sent to all mankind, a role reserved for Mohammad.”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3010" name="WordArt 4"/>
          <p:cNvSpPr>
            <a:spLocks noChangeArrowheads="1" noChangeShapeType="1" noTextEdit="1"/>
          </p:cNvSpPr>
          <p:nvPr/>
        </p:nvSpPr>
        <p:spPr bwMode="auto">
          <a:xfrm>
            <a:off x="476250" y="1143000"/>
            <a:ext cx="8191500" cy="457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chemeClr val="tx2"/>
                </a:solidFill>
                <a:effectLst>
                  <a:outerShdw dist="45791" dir="3378596" algn="ctr" rotWithShape="0">
                    <a:srgbClr val="4D4D4D">
                      <a:alpha val="79999"/>
                    </a:srgbClr>
                  </a:outerShdw>
                </a:effectLst>
                <a:latin typeface="Arial Black"/>
              </a:rPr>
              <a:t>ISLAMIC</a:t>
            </a:r>
          </a:p>
          <a:p>
            <a:pPr algn="ctr"/>
            <a:r>
              <a:rPr lang="en-US" sz="3600" kern="10" spc="720">
                <a:solidFill>
                  <a:schemeClr val="tx2"/>
                </a:solidFill>
                <a:effectLst>
                  <a:outerShdw dist="45791" dir="3378596" algn="ctr" rotWithShape="0">
                    <a:srgbClr val="4D4D4D">
                      <a:alpha val="79999"/>
                    </a:srgbClr>
                  </a:outerShdw>
                </a:effectLst>
                <a:latin typeface="Arial Black"/>
              </a:rPr>
              <a:t> RELIGIOUS</a:t>
            </a:r>
          </a:p>
          <a:p>
            <a:pPr algn="ctr"/>
            <a:r>
              <a:rPr lang="en-US" sz="3600" kern="10" spc="720">
                <a:solidFill>
                  <a:schemeClr val="tx2"/>
                </a:solidFill>
                <a:effectLst>
                  <a:outerShdw dist="45791" dir="3378596" algn="ctr" rotWithShape="0">
                    <a:srgbClr val="4D4D4D">
                      <a:alpha val="79999"/>
                    </a:srgbClr>
                  </a:outerShdw>
                </a:effectLst>
                <a:latin typeface="Arial Black"/>
              </a:rPr>
              <a:t> PRACTICES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0" y="0"/>
            <a:ext cx="9144000" cy="6553200"/>
          </a:xfrm>
        </p:spPr>
        <p:txBody>
          <a:bodyPr/>
          <a:lstStyle/>
          <a:p>
            <a:pPr eaLnBrk="1" hangingPunct="1">
              <a:lnSpc>
                <a:spcPct val="90000"/>
              </a:lnSpc>
              <a:buFontTx/>
              <a:buNone/>
            </a:pPr>
            <a:r>
              <a:rPr lang="en-US" sz="3800" b="1" smtClean="0">
                <a:latin typeface="Tahoma" pitchFamily="34" charset="0"/>
              </a:rPr>
              <a:t> Today Islam is divided into 3 levels of believers based on the depth &amp; intensity of their faith.  The first level, called Muslims, are those who surrender to Allah &amp; Islam; the Mumin, who master the faith intellectually, compose the second level; the third level of Mushins seek to maximize virtue through their righteous practice of the faith.  The hafiz are those who have memorized the entire Qur’an.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b="1" dirty="0" err="1" smtClean="0">
                <a:latin typeface="Tahoma" pitchFamily="34" charset="0"/>
              </a:rPr>
              <a:t>TAQWA</a:t>
            </a:r>
            <a:r>
              <a:rPr lang="en-US" b="1" dirty="0" smtClean="0">
                <a:latin typeface="Tahoma" pitchFamily="34" charset="0"/>
              </a:rPr>
              <a:t>: the over-riding purpose of Islam: remembering God in every aspect of life &amp; living accordingly.</a:t>
            </a:r>
          </a:p>
          <a:p>
            <a:pPr marL="609600" indent="-609600" eaLnBrk="1" hangingPunct="1">
              <a:buFontTx/>
              <a:buAutoNum type="arabicPeriod"/>
            </a:pPr>
            <a:r>
              <a:rPr lang="en-US" b="1" dirty="0" err="1" smtClean="0">
                <a:latin typeface="Tahoma" pitchFamily="34" charset="0"/>
              </a:rPr>
              <a:t>SALAT</a:t>
            </a:r>
            <a:r>
              <a:rPr lang="en-US" b="1" dirty="0" smtClean="0">
                <a:latin typeface="Tahoma" pitchFamily="34" charset="0"/>
              </a:rPr>
              <a:t> (“formal”): the formal group prayers required of all Muslims 5 times daily, which build </a:t>
            </a:r>
            <a:r>
              <a:rPr lang="en-US" b="1" dirty="0" err="1" smtClean="0">
                <a:latin typeface="Tahoma" pitchFamily="34" charset="0"/>
              </a:rPr>
              <a:t>taqwa</a:t>
            </a:r>
            <a:r>
              <a:rPr lang="en-US" b="1" dirty="0" smtClean="0">
                <a:latin typeface="Tahoma" pitchFamily="34" charset="0"/>
              </a:rPr>
              <a:t> (bringing believers closer to God). </a:t>
            </a:r>
            <a:r>
              <a:rPr lang="en-US" b="1" dirty="0" err="1" smtClean="0">
                <a:latin typeface="Tahoma" pitchFamily="34" charset="0"/>
              </a:rPr>
              <a:t>Salat</a:t>
            </a:r>
            <a:r>
              <a:rPr lang="en-US" b="1" dirty="0" smtClean="0">
                <a:latin typeface="Tahoma" pitchFamily="34" charset="0"/>
              </a:rPr>
              <a:t> can be offered anywhere people congregate at home or work.</a:t>
            </a:r>
          </a:p>
          <a:p>
            <a:pPr marL="609600" indent="-609600" eaLnBrk="1" hangingPunct="1">
              <a:buFontTx/>
              <a:buAutoNum type="arabicPeriod"/>
            </a:pPr>
            <a:r>
              <a:rPr lang="en-US" b="1" dirty="0" err="1" smtClean="0">
                <a:latin typeface="Tahoma" pitchFamily="34" charset="0"/>
              </a:rPr>
              <a:t>ADHAN</a:t>
            </a:r>
            <a:r>
              <a:rPr lang="en-US" b="1" dirty="0" smtClean="0">
                <a:latin typeface="Tahoma" pitchFamily="34" charset="0"/>
              </a:rPr>
              <a:t>: the formal “call to prayer”</a:t>
            </a:r>
          </a:p>
          <a:p>
            <a:pPr marL="609600" indent="-609600" eaLnBrk="1" hangingPunct="1">
              <a:buFontTx/>
              <a:buAutoNum type="arabicPeriod"/>
            </a:pPr>
            <a:r>
              <a:rPr lang="en-US" b="1" dirty="0" smtClean="0">
                <a:latin typeface="Tahoma" pitchFamily="34" charset="0"/>
              </a:rPr>
              <a:t> </a:t>
            </a:r>
            <a:r>
              <a:rPr lang="en-US" b="1" dirty="0" err="1" smtClean="0">
                <a:latin typeface="Tahoma" pitchFamily="34" charset="0"/>
              </a:rPr>
              <a:t>SURAT</a:t>
            </a:r>
            <a:r>
              <a:rPr lang="en-US" b="1" dirty="0" smtClean="0">
                <a:latin typeface="Tahoma" pitchFamily="34" charset="0"/>
              </a:rPr>
              <a:t> AL-</a:t>
            </a:r>
            <a:r>
              <a:rPr lang="en-US" b="1" dirty="0" err="1" smtClean="0">
                <a:latin typeface="Tahoma" pitchFamily="34" charset="0"/>
              </a:rPr>
              <a:t>FATIHA</a:t>
            </a:r>
            <a:r>
              <a:rPr lang="en-US" b="1" dirty="0" smtClean="0">
                <a:latin typeface="Tahoma" pitchFamily="34" charset="0"/>
              </a:rPr>
              <a:t>: the Friday holy day prayer which is compulsory for Muslims to attend </a:t>
            </a:r>
            <a:r>
              <a:rPr lang="en-US" b="1" smtClean="0">
                <a:latin typeface="Tahoma" pitchFamily="34" charset="0"/>
              </a:rPr>
              <a:t>a mosque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609600"/>
          </a:xfrm>
        </p:spPr>
        <p:txBody>
          <a:bodyPr/>
          <a:lstStyle/>
          <a:p>
            <a:pPr eaLnBrk="1" hangingPunct="1"/>
            <a:r>
              <a:rPr lang="en-US" sz="3200" b="1" smtClean="0">
                <a:latin typeface="Tahoma" pitchFamily="34" charset="0"/>
              </a:rPr>
              <a:t>THE 5 TIMES OF DAILY PRAYER (Salat)</a:t>
            </a:r>
          </a:p>
        </p:txBody>
      </p:sp>
      <p:sp>
        <p:nvSpPr>
          <p:cNvPr id="46083" name="Rectangle 3"/>
          <p:cNvSpPr>
            <a:spLocks noGrp="1" noChangeArrowheads="1"/>
          </p:cNvSpPr>
          <p:nvPr>
            <p:ph type="body" idx="1"/>
          </p:nvPr>
        </p:nvSpPr>
        <p:spPr>
          <a:xfrm>
            <a:off x="0" y="609600"/>
            <a:ext cx="9144000" cy="6248400"/>
          </a:xfrm>
        </p:spPr>
        <p:txBody>
          <a:bodyPr/>
          <a:lstStyle/>
          <a:p>
            <a:pPr marL="609600" indent="-609600" eaLnBrk="1" hangingPunct="1">
              <a:buFontTx/>
              <a:buAutoNum type="arabicPeriod"/>
            </a:pPr>
            <a:r>
              <a:rPr lang="en-US" sz="4000" b="1" smtClean="0">
                <a:latin typeface="Tahoma" pitchFamily="34" charset="0"/>
              </a:rPr>
              <a:t>Salat al-Fajr: Prayer before sunrise</a:t>
            </a:r>
          </a:p>
          <a:p>
            <a:pPr marL="609600" indent="-609600" eaLnBrk="1" hangingPunct="1">
              <a:buFontTx/>
              <a:buAutoNum type="arabicPeriod"/>
            </a:pPr>
            <a:r>
              <a:rPr lang="en-US" sz="4000" b="1" smtClean="0">
                <a:latin typeface="Tahoma" pitchFamily="34" charset="0"/>
              </a:rPr>
              <a:t>Salat al-Zuhr: noon prayer</a:t>
            </a:r>
          </a:p>
          <a:p>
            <a:pPr marL="609600" indent="-609600" eaLnBrk="1" hangingPunct="1">
              <a:buFontTx/>
              <a:buAutoNum type="arabicPeriod"/>
            </a:pPr>
            <a:r>
              <a:rPr lang="en-US" sz="4000" b="1" smtClean="0">
                <a:latin typeface="Tahoma" pitchFamily="34" charset="0"/>
              </a:rPr>
              <a:t>Salat al-’Asr: late afternoon prayer</a:t>
            </a:r>
          </a:p>
          <a:p>
            <a:pPr marL="609600" indent="-609600" eaLnBrk="1" hangingPunct="1">
              <a:buFontTx/>
              <a:buAutoNum type="arabicPeriod"/>
            </a:pPr>
            <a:r>
              <a:rPr lang="en-US" sz="4000" b="1" smtClean="0">
                <a:latin typeface="Tahoma" pitchFamily="34" charset="0"/>
              </a:rPr>
              <a:t>Salat al-Maghrib: prayer directly after sunset</a:t>
            </a:r>
          </a:p>
          <a:p>
            <a:pPr marL="609600" indent="-609600" eaLnBrk="1" hangingPunct="1">
              <a:buFontTx/>
              <a:buAutoNum type="arabicPeriod"/>
            </a:pPr>
            <a:r>
              <a:rPr lang="en-US" sz="4000" b="1" smtClean="0">
                <a:latin typeface="Tahoma" pitchFamily="34" charset="0"/>
              </a:rPr>
              <a:t>Salat al-’Isha: nighttime prayer</a:t>
            </a:r>
          </a:p>
          <a:p>
            <a:pPr marL="609600" indent="-609600" eaLnBrk="1" hangingPunct="1"/>
            <a:endParaRPr lang="en-US" sz="4000" b="1" smtClean="0">
              <a:latin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762000"/>
          </a:xfrm>
        </p:spPr>
        <p:txBody>
          <a:bodyPr/>
          <a:lstStyle/>
          <a:p>
            <a:pPr eaLnBrk="1" hangingPunct="1"/>
            <a:r>
              <a:rPr lang="en-US" sz="3200" b="1" smtClean="0">
                <a:latin typeface="Tahoma" pitchFamily="34" charset="0"/>
              </a:rPr>
              <a:t>THE ADHAN PRAYER (Shahada Creed)</a:t>
            </a:r>
          </a:p>
        </p:txBody>
      </p:sp>
      <p:sp>
        <p:nvSpPr>
          <p:cNvPr id="47107" name="Rectangle 3"/>
          <p:cNvSpPr>
            <a:spLocks noGrp="1" noChangeArrowheads="1"/>
          </p:cNvSpPr>
          <p:nvPr>
            <p:ph type="body" idx="1"/>
          </p:nvPr>
        </p:nvSpPr>
        <p:spPr>
          <a:xfrm>
            <a:off x="0" y="609600"/>
            <a:ext cx="9144000" cy="6248400"/>
          </a:xfrm>
        </p:spPr>
        <p:txBody>
          <a:bodyPr/>
          <a:lstStyle/>
          <a:p>
            <a:pPr marL="609600" indent="-609600" eaLnBrk="1" hangingPunct="1">
              <a:buFontTx/>
              <a:buNone/>
            </a:pPr>
            <a:r>
              <a:rPr lang="en-US" sz="3600" b="1" smtClean="0">
                <a:latin typeface="Tahoma" pitchFamily="34" charset="0"/>
              </a:rPr>
              <a:t>“God is most great</a:t>
            </a:r>
          </a:p>
          <a:p>
            <a:pPr marL="609600" indent="-609600" eaLnBrk="1" hangingPunct="1">
              <a:buFontTx/>
              <a:buNone/>
            </a:pPr>
            <a:r>
              <a:rPr lang="en-US" sz="3600" b="1" smtClean="0">
                <a:latin typeface="Tahoma" pitchFamily="34" charset="0"/>
              </a:rPr>
              <a:t>I bear witness that there is no god but Allah</a:t>
            </a:r>
          </a:p>
          <a:p>
            <a:pPr marL="609600" indent="-609600" eaLnBrk="1" hangingPunct="1">
              <a:buFontTx/>
              <a:buNone/>
            </a:pPr>
            <a:r>
              <a:rPr lang="en-US" sz="3600" b="1" smtClean="0">
                <a:latin typeface="Tahoma" pitchFamily="34" charset="0"/>
              </a:rPr>
              <a:t>I bear witness that Muhammad is the Messenger of God</a:t>
            </a:r>
          </a:p>
          <a:p>
            <a:pPr marL="609600" indent="-609600" eaLnBrk="1" hangingPunct="1">
              <a:buFontTx/>
              <a:buNone/>
            </a:pPr>
            <a:r>
              <a:rPr lang="en-US" sz="3600" b="1" smtClean="0">
                <a:latin typeface="Tahoma" pitchFamily="34" charset="0"/>
              </a:rPr>
              <a:t>Hurry to prayer</a:t>
            </a:r>
          </a:p>
          <a:p>
            <a:pPr marL="609600" indent="-609600" eaLnBrk="1" hangingPunct="1">
              <a:buFontTx/>
              <a:buNone/>
            </a:pPr>
            <a:r>
              <a:rPr lang="en-US" sz="3600" b="1" smtClean="0">
                <a:latin typeface="Tahoma" pitchFamily="34" charset="0"/>
              </a:rPr>
              <a:t>Hurry to success</a:t>
            </a:r>
          </a:p>
          <a:p>
            <a:pPr marL="609600" indent="-609600" eaLnBrk="1" hangingPunct="1">
              <a:buFontTx/>
              <a:buNone/>
            </a:pPr>
            <a:r>
              <a:rPr lang="en-US" sz="3600" b="1" smtClean="0">
                <a:latin typeface="Tahoma" pitchFamily="34" charset="0"/>
              </a:rPr>
              <a:t>God is most great</a:t>
            </a:r>
          </a:p>
          <a:p>
            <a:pPr marL="609600" indent="-609600" eaLnBrk="1" hangingPunct="1">
              <a:buFontTx/>
              <a:buNone/>
            </a:pPr>
            <a:r>
              <a:rPr lang="en-US" sz="3600" b="1" smtClean="0">
                <a:latin typeface="Tahoma" pitchFamily="34" charset="0"/>
              </a:rPr>
              <a:t>There is no god but Allah”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sz="4800" b="1" smtClean="0">
                <a:latin typeface="Tahoma" pitchFamily="34" charset="0"/>
              </a:rPr>
              <a:t>	An imam (“one who presides”) leads Muslim prayer services. “Imam are the sinless guides of a Muslim community who hold both religious &amp; political power.  They are held to be infallible in interpreting the Qur’an.”</a:t>
            </a:r>
          </a:p>
          <a:p>
            <a:pPr marL="609600" indent="-609600" eaLnBrk="1" hangingPunct="1"/>
            <a:endParaRPr lang="en-US" sz="48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838200"/>
          </a:xfrm>
        </p:spPr>
        <p:txBody>
          <a:bodyPr/>
          <a:lstStyle/>
          <a:p>
            <a:pPr eaLnBrk="1" hangingPunct="1"/>
            <a:r>
              <a:rPr lang="en-US" sz="3200" b="1" smtClean="0">
                <a:latin typeface="Tahoma" pitchFamily="34" charset="0"/>
              </a:rPr>
              <a:t>SURAT AL FATIHA (Friday holy day prayer)</a:t>
            </a:r>
          </a:p>
        </p:txBody>
      </p:sp>
      <p:sp>
        <p:nvSpPr>
          <p:cNvPr id="49155" name="Rectangle 3"/>
          <p:cNvSpPr>
            <a:spLocks noGrp="1" noChangeArrowheads="1"/>
          </p:cNvSpPr>
          <p:nvPr>
            <p:ph type="body" idx="1"/>
          </p:nvPr>
        </p:nvSpPr>
        <p:spPr>
          <a:xfrm>
            <a:off x="0" y="762000"/>
            <a:ext cx="9144000" cy="6096000"/>
          </a:xfrm>
        </p:spPr>
        <p:txBody>
          <a:bodyPr/>
          <a:lstStyle/>
          <a:p>
            <a:pPr eaLnBrk="1" hangingPunct="1">
              <a:buFontTx/>
              <a:buNone/>
            </a:pPr>
            <a:r>
              <a:rPr lang="en-US" b="1" smtClean="0">
                <a:latin typeface="Tahoma" pitchFamily="34" charset="0"/>
              </a:rPr>
              <a:t>“In the name of God, the compassionate, the merciful.</a:t>
            </a:r>
          </a:p>
          <a:p>
            <a:pPr eaLnBrk="1" hangingPunct="1">
              <a:buFontTx/>
              <a:buNone/>
            </a:pPr>
            <a:r>
              <a:rPr lang="en-US" b="1" smtClean="0">
                <a:latin typeface="Tahoma" pitchFamily="34" charset="0"/>
              </a:rPr>
              <a:t>Praise be to God, the Lord of creation.</a:t>
            </a:r>
          </a:p>
          <a:p>
            <a:pPr eaLnBrk="1" hangingPunct="1">
              <a:buFontTx/>
              <a:buNone/>
            </a:pPr>
            <a:r>
              <a:rPr lang="en-US" b="1" smtClean="0">
                <a:latin typeface="Tahoma" pitchFamily="34" charset="0"/>
              </a:rPr>
              <a:t>Master of the day of judgment</a:t>
            </a:r>
          </a:p>
          <a:p>
            <a:pPr eaLnBrk="1" hangingPunct="1">
              <a:buFontTx/>
              <a:buNone/>
            </a:pPr>
            <a:r>
              <a:rPr lang="en-US" b="1" smtClean="0">
                <a:latin typeface="Tahoma" pitchFamily="34" charset="0"/>
              </a:rPr>
              <a:t>You alone do we worship &amp; to you alone we pray for help.</a:t>
            </a:r>
          </a:p>
          <a:p>
            <a:pPr eaLnBrk="1" hangingPunct="1">
              <a:buFontTx/>
              <a:buNone/>
            </a:pPr>
            <a:r>
              <a:rPr lang="en-US" b="1" smtClean="0">
                <a:latin typeface="Tahoma" pitchFamily="34" charset="0"/>
              </a:rPr>
              <a:t>Guide us to the straight path,</a:t>
            </a:r>
          </a:p>
          <a:p>
            <a:pPr eaLnBrk="1" hangingPunct="1">
              <a:buFontTx/>
              <a:buNone/>
            </a:pPr>
            <a:r>
              <a:rPr lang="en-US" b="1" smtClean="0">
                <a:latin typeface="Tahoma" pitchFamily="34" charset="0"/>
              </a:rPr>
              <a:t>The path of those whom you have favored,</a:t>
            </a:r>
          </a:p>
          <a:p>
            <a:pPr eaLnBrk="1" hangingPunct="1">
              <a:buFontTx/>
              <a:buNone/>
            </a:pPr>
            <a:r>
              <a:rPr lang="en-US" b="1" smtClean="0">
                <a:latin typeface="Tahoma" pitchFamily="34" charset="0"/>
              </a:rPr>
              <a:t>Not of those who have incurred your wrath,</a:t>
            </a:r>
          </a:p>
          <a:p>
            <a:pPr eaLnBrk="1" hangingPunct="1">
              <a:buFontTx/>
              <a:buNone/>
            </a:pPr>
            <a:r>
              <a:rPr lang="en-US" b="1" smtClean="0">
                <a:latin typeface="Tahoma" pitchFamily="34" charset="0"/>
              </a:rPr>
              <a:t>Nor of those who have gone astray.”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b="1" smtClean="0">
                <a:latin typeface="Tahoma" pitchFamily="34" charset="0"/>
              </a:rPr>
              <a:t>In prayer rituals, the average Muslim invokes the name of Allah 20 plus times a day.</a:t>
            </a:r>
          </a:p>
          <a:p>
            <a:pPr marL="609600" indent="-609600" eaLnBrk="1" hangingPunct="1">
              <a:lnSpc>
                <a:spcPct val="90000"/>
              </a:lnSpc>
              <a:buFontTx/>
              <a:buAutoNum type="arabicPeriod"/>
            </a:pPr>
            <a:r>
              <a:rPr lang="en-US" b="1" smtClean="0">
                <a:latin typeface="Tahoma" pitchFamily="34" charset="0"/>
              </a:rPr>
              <a:t>More Muslims are named Mohammed than any other first name in the world.</a:t>
            </a:r>
          </a:p>
          <a:p>
            <a:pPr marL="609600" indent="-609600" eaLnBrk="1" hangingPunct="1">
              <a:lnSpc>
                <a:spcPct val="90000"/>
              </a:lnSpc>
              <a:buFontTx/>
              <a:buAutoNum type="arabicPeriod"/>
            </a:pPr>
            <a:r>
              <a:rPr lang="en-US" b="1" smtClean="0">
                <a:latin typeface="Tahoma" pitchFamily="34" charset="0"/>
              </a:rPr>
              <a:t>More passages of the Qur’an are committed to memory than any other religious book.</a:t>
            </a:r>
          </a:p>
          <a:p>
            <a:pPr marL="609600" indent="-609600" eaLnBrk="1" hangingPunct="1">
              <a:lnSpc>
                <a:spcPct val="90000"/>
              </a:lnSpc>
              <a:buFontTx/>
              <a:buAutoNum type="arabicPeriod"/>
            </a:pPr>
            <a:r>
              <a:rPr lang="en-US" b="1" smtClean="0">
                <a:latin typeface="Tahoma" pitchFamily="34" charset="0"/>
              </a:rPr>
              <a:t>Women may say prayers with men in mosques, but physical separation is maintained to avoid distraction.</a:t>
            </a:r>
          </a:p>
          <a:p>
            <a:pPr marL="609600" indent="-609600" eaLnBrk="1" hangingPunct="1">
              <a:lnSpc>
                <a:spcPct val="90000"/>
              </a:lnSpc>
              <a:buFontTx/>
              <a:buAutoNum type="arabicPeriod"/>
            </a:pPr>
            <a:r>
              <a:rPr lang="en-US" b="1" smtClean="0">
                <a:latin typeface="Tahoma" pitchFamily="34" charset="0"/>
              </a:rPr>
              <a:t>The Qur’an forbids Muslims from consuming alcohol &amp; drugs &amp; prohibits gambling.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Arab_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708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p:txBody>
          <a:bodyPr/>
          <a:lstStyle/>
          <a:p>
            <a:pPr eaLnBrk="1" hangingPunct="1"/>
            <a:r>
              <a:rPr lang="en-US" sz="4800" b="1" smtClean="0">
                <a:solidFill>
                  <a:schemeClr val="tx1"/>
                </a:solidFill>
                <a:latin typeface="Tahoma" pitchFamily="34" charset="0"/>
              </a:rPr>
              <a:t>Arab culture is diverse</a:t>
            </a:r>
            <a:r>
              <a:rPr lang="en-US" sz="4000" smtClean="0">
                <a:latin typeface="Palatino Linotype" pitchFamily="18" charset="0"/>
              </a:rPr>
              <a:t> </a:t>
            </a:r>
          </a:p>
        </p:txBody>
      </p:sp>
      <p:sp>
        <p:nvSpPr>
          <p:cNvPr id="6148" name="Rectangle 6"/>
          <p:cNvSpPr>
            <a:spLocks noChangeArrowheads="1"/>
          </p:cNvSpPr>
          <p:nvPr/>
        </p:nvSpPr>
        <p:spPr bwMode="auto">
          <a:xfrm>
            <a:off x="1981200" y="4267200"/>
            <a:ext cx="55626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t>There are 22 Arab nations</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685800"/>
          </a:xfrm>
        </p:spPr>
        <p:txBody>
          <a:bodyPr/>
          <a:lstStyle/>
          <a:p>
            <a:pPr eaLnBrk="1" hangingPunct="1"/>
            <a:r>
              <a:rPr lang="en-US" sz="3600" b="1" smtClean="0">
                <a:solidFill>
                  <a:schemeClr val="tx1"/>
                </a:solidFill>
                <a:latin typeface="Tahoma" pitchFamily="34" charset="0"/>
              </a:rPr>
              <a:t>RAMADAN (sawm, or fasting)</a:t>
            </a:r>
          </a:p>
        </p:txBody>
      </p:sp>
      <p:sp>
        <p:nvSpPr>
          <p:cNvPr id="51203" name="Rectangle 3"/>
          <p:cNvSpPr>
            <a:spLocks noGrp="1" noChangeArrowheads="1"/>
          </p:cNvSpPr>
          <p:nvPr>
            <p:ph type="body" idx="1"/>
          </p:nvPr>
        </p:nvSpPr>
        <p:spPr>
          <a:xfrm>
            <a:off x="152400" y="762000"/>
            <a:ext cx="8763000" cy="5943600"/>
          </a:xfrm>
        </p:spPr>
        <p:txBody>
          <a:bodyPr/>
          <a:lstStyle/>
          <a:p>
            <a:pPr eaLnBrk="1" hangingPunct="1">
              <a:buFontTx/>
              <a:buNone/>
            </a:pPr>
            <a:r>
              <a:rPr lang="en-US" b="1" smtClean="0">
                <a:latin typeface="Tahoma" pitchFamily="34" charset="0"/>
              </a:rPr>
              <a:t>1</a:t>
            </a:r>
            <a:r>
              <a:rPr lang="en-US" sz="3300" b="1" smtClean="0">
                <a:latin typeface="Tahoma" pitchFamily="34" charset="0"/>
              </a:rPr>
              <a:t>. The most important Muslim annual religious time period which celebrates  the angel Gabriel reciting the Koran (“recitation”) to Mohammad </a:t>
            </a:r>
          </a:p>
          <a:p>
            <a:pPr eaLnBrk="1" hangingPunct="1">
              <a:buFontTx/>
              <a:buNone/>
            </a:pPr>
            <a:r>
              <a:rPr lang="en-US" sz="3300" b="1" smtClean="0">
                <a:latin typeface="Tahoma" pitchFamily="34" charset="0"/>
              </a:rPr>
              <a:t>2. Al haj, the trip to Mecca, is next in importance</a:t>
            </a:r>
          </a:p>
          <a:p>
            <a:pPr eaLnBrk="1" hangingPunct="1">
              <a:buFontTx/>
              <a:buNone/>
            </a:pPr>
            <a:r>
              <a:rPr lang="en-US" sz="3300" b="1" smtClean="0">
                <a:latin typeface="Tahoma" pitchFamily="34" charset="0"/>
              </a:rPr>
              <a:t>3. Occurs during the 9</a:t>
            </a:r>
            <a:r>
              <a:rPr lang="en-US" sz="3300" b="1" baseline="30000" smtClean="0">
                <a:latin typeface="Tahoma" pitchFamily="34" charset="0"/>
              </a:rPr>
              <a:t>th</a:t>
            </a:r>
            <a:r>
              <a:rPr lang="en-US" sz="3300" b="1" smtClean="0">
                <a:latin typeface="Tahoma" pitchFamily="34" charset="0"/>
              </a:rPr>
              <a:t> month of the Muslim calendar (based the Arab lunar calendar which is 11 days shorter than the solar year Western calendar)</a:t>
            </a:r>
          </a:p>
        </p:txBody>
      </p:sp>
    </p:spTree>
  </p:cSld>
  <p:clrMapOvr>
    <a:masterClrMapping/>
  </p:clrMapOvr>
  <p:transition>
    <p:push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0" y="0"/>
            <a:ext cx="9144000" cy="6858000"/>
          </a:xfrm>
        </p:spPr>
        <p:txBody>
          <a:bodyPr/>
          <a:lstStyle/>
          <a:p>
            <a:pPr algn="ctr" eaLnBrk="1" hangingPunct="1">
              <a:buFontTx/>
              <a:buNone/>
            </a:pPr>
            <a:r>
              <a:rPr lang="en-US" sz="3800" b="1" smtClean="0">
                <a:latin typeface="Tahoma" pitchFamily="34" charset="0"/>
              </a:rPr>
              <a:t>	</a:t>
            </a:r>
            <a:r>
              <a:rPr lang="en-US" sz="4400" b="1" smtClean="0">
                <a:latin typeface="Tahoma" pitchFamily="34" charset="0"/>
              </a:rPr>
              <a:t>Ramadan, the holiest time of the Muslim year, is a month-long daytime fast from all food, drink, tobacco, &amp; sexual activity. Both psychological &amp; physical purification is sought via intensification of prayer, recitation of the Qu’ran, &amp; acts of charity (zakah).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4800" b="1" smtClean="0">
                <a:latin typeface="Tahoma" pitchFamily="34" charset="0"/>
              </a:rPr>
              <a:t>The fast-breaking evening meal after sunset is know as the “iftar”</a:t>
            </a:r>
          </a:p>
          <a:p>
            <a:pPr marL="609600" indent="-609600" eaLnBrk="1" hangingPunct="1">
              <a:buFontTx/>
              <a:buAutoNum type="arabicPeriod"/>
            </a:pPr>
            <a:r>
              <a:rPr lang="en-US" sz="4800" b="1" smtClean="0">
                <a:latin typeface="Tahoma" pitchFamily="34" charset="0"/>
              </a:rPr>
              <a:t>Eid al-Fitr begins at the end of Ramadan (when the new moon is sighted), with 2 or 3 days of joy &amp; thanksgiving.</a:t>
            </a:r>
          </a:p>
          <a:p>
            <a:pPr marL="609600" indent="-609600" eaLnBrk="1" hangingPunct="1"/>
            <a:endParaRPr lang="en-US" sz="4800" b="1" smtClean="0">
              <a:latin typeface="Tahoma"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143000"/>
          </a:xfrm>
        </p:spPr>
        <p:txBody>
          <a:bodyPr/>
          <a:lstStyle/>
          <a:p>
            <a:pPr eaLnBrk="1" hangingPunct="1"/>
            <a:r>
              <a:rPr lang="en-US" sz="3200" b="1" smtClean="0">
                <a:latin typeface="Tahoma" pitchFamily="34" charset="0"/>
              </a:rPr>
              <a:t>OTHER IMPORTANT ISLAM </a:t>
            </a:r>
            <a:br>
              <a:rPr lang="en-US" sz="3200" b="1" smtClean="0">
                <a:latin typeface="Tahoma" pitchFamily="34" charset="0"/>
              </a:rPr>
            </a:br>
            <a:r>
              <a:rPr lang="en-US" sz="3200" b="1" smtClean="0">
                <a:latin typeface="Tahoma" pitchFamily="34" charset="0"/>
              </a:rPr>
              <a:t>RELIGIOUS PRACTICES</a:t>
            </a:r>
          </a:p>
        </p:txBody>
      </p:sp>
      <p:sp>
        <p:nvSpPr>
          <p:cNvPr id="54275" name="Rectangle 3"/>
          <p:cNvSpPr>
            <a:spLocks noGrp="1" noChangeArrowheads="1"/>
          </p:cNvSpPr>
          <p:nvPr>
            <p:ph type="body" idx="1"/>
          </p:nvPr>
        </p:nvSpPr>
        <p:spPr>
          <a:xfrm>
            <a:off x="0" y="1143000"/>
            <a:ext cx="9144000" cy="5715000"/>
          </a:xfrm>
        </p:spPr>
        <p:txBody>
          <a:bodyPr/>
          <a:lstStyle/>
          <a:p>
            <a:pPr marL="609600" indent="-609600" eaLnBrk="1" hangingPunct="1">
              <a:buFontTx/>
              <a:buAutoNum type="arabicPeriod"/>
            </a:pPr>
            <a:r>
              <a:rPr lang="en-US" sz="2800" b="1" smtClean="0">
                <a:latin typeface="Tahoma" pitchFamily="34" charset="0"/>
              </a:rPr>
              <a:t>Zakat: To purify personal wealth by giving to the poor</a:t>
            </a:r>
          </a:p>
          <a:p>
            <a:pPr marL="609600" indent="-609600" eaLnBrk="1" hangingPunct="1">
              <a:buFontTx/>
              <a:buAutoNum type="arabicPeriod"/>
            </a:pPr>
            <a:r>
              <a:rPr lang="en-US" sz="2800" b="1" smtClean="0">
                <a:latin typeface="Tahoma" pitchFamily="34" charset="0"/>
              </a:rPr>
              <a:t>Haji: to make a pilgrimage to Mecca (the holy Islamic city in Saudi Arabia) once in a lifetime, if health &amp; wealth permit.  Takes placeon 5 days during ther Islamic month of Dhu ‘l-Hijja</a:t>
            </a:r>
          </a:p>
          <a:p>
            <a:pPr marL="609600" indent="-609600" eaLnBrk="1" hangingPunct="1">
              <a:buFontTx/>
              <a:buAutoNum type="arabicPeriod"/>
            </a:pPr>
            <a:r>
              <a:rPr lang="en-US" sz="2800" b="1" smtClean="0">
                <a:latin typeface="Tahoma" pitchFamily="34" charset="0"/>
              </a:rPr>
              <a:t>Amr bil munkar: the command to do good</a:t>
            </a:r>
          </a:p>
          <a:p>
            <a:pPr marL="609600" indent="-609600" eaLnBrk="1" hangingPunct="1">
              <a:buFontTx/>
              <a:buAutoNum type="arabicPeriod"/>
            </a:pPr>
            <a:r>
              <a:rPr lang="en-US" sz="2800" b="1" smtClean="0">
                <a:latin typeface="Tahoma" pitchFamily="34" charset="0"/>
              </a:rPr>
              <a:t>Nahy anil munkar: forbidding evil</a:t>
            </a:r>
          </a:p>
          <a:p>
            <a:pPr marL="609600" indent="-609600" eaLnBrk="1" hangingPunct="1">
              <a:buFontTx/>
              <a:buAutoNum type="arabicPeriod"/>
            </a:pPr>
            <a:r>
              <a:rPr lang="en-US" sz="2800" b="1" smtClean="0">
                <a:latin typeface="Tahoma" pitchFamily="34" charset="0"/>
              </a:rPr>
              <a:t>Halal: Living in righteous ways, including eating religiously blessed food &amp; not exploiting others.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2667000" y="762000"/>
            <a:ext cx="4038600" cy="4876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ISLAMIC</a:t>
            </a:r>
          </a:p>
          <a:p>
            <a:pPr algn="ctr"/>
            <a:r>
              <a:rPr lang="en-US" sz="3600" kern="10">
                <a:ln w="9525">
                  <a:solidFill>
                    <a:srgbClr val="000000"/>
                  </a:solidFill>
                  <a:round/>
                  <a:headEnd/>
                  <a:tailEnd/>
                </a:ln>
                <a:solidFill>
                  <a:schemeClr val="tx2"/>
                </a:solidFill>
                <a:latin typeface="Arial Black"/>
              </a:rPr>
              <a:t>RELIGIOUS</a:t>
            </a:r>
          </a:p>
          <a:p>
            <a:pPr algn="ctr"/>
            <a:r>
              <a:rPr lang="en-US" sz="3600" kern="10">
                <a:ln w="9525">
                  <a:solidFill>
                    <a:srgbClr val="000000"/>
                  </a:solidFill>
                  <a:round/>
                  <a:headEnd/>
                  <a:tailEnd/>
                </a:ln>
                <a:solidFill>
                  <a:schemeClr val="tx2"/>
                </a:solidFill>
                <a:latin typeface="Arial Black"/>
              </a:rPr>
              <a:t>LAWS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900" b="1" smtClean="0">
                <a:latin typeface="Tahoma" pitchFamily="34" charset="0"/>
              </a:rPr>
              <a:t>The Qu’ran’s religious rituals &amp; practical applications are gathered into books (the Sunnah &amp; Hadith) which compose the laws for personal conduct called the Shariah (“road” or “path”) law. </a:t>
            </a:r>
          </a:p>
          <a:p>
            <a:pPr marL="609600" indent="-609600" eaLnBrk="1" hangingPunct="1">
              <a:buFontTx/>
              <a:buAutoNum type="arabicPeriod"/>
            </a:pPr>
            <a:r>
              <a:rPr lang="en-US" sz="3900" b="1" smtClean="0">
                <a:latin typeface="Tahoma" pitchFamily="34" charset="0"/>
              </a:rPr>
              <a:t>The Islamic laws of jurisprudence (proper judicial decision-making) are the usul al-fiqh.</a:t>
            </a:r>
          </a:p>
        </p:txBody>
      </p:sp>
      <p:sp>
        <p:nvSpPr>
          <p:cNvPr id="56323" name="AutoShape 3"/>
          <p:cNvSpPr>
            <a:spLocks noChangeArrowheads="1"/>
          </p:cNvSpPr>
          <p:nvPr/>
        </p:nvSpPr>
        <p:spPr bwMode="auto">
          <a:xfrm>
            <a:off x="76962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381000"/>
            <a:ext cx="9144000" cy="609600"/>
          </a:xfrm>
        </p:spPr>
        <p:txBody>
          <a:bodyPr/>
          <a:lstStyle/>
          <a:p>
            <a:pPr eaLnBrk="1" hangingPunct="1"/>
            <a:r>
              <a:rPr lang="en-US" sz="3200" b="1" smtClean="0">
                <a:latin typeface="Tahoma" pitchFamily="34" charset="0"/>
              </a:rPr>
              <a:t>MAJOR CONTRIBUTORS OF </a:t>
            </a:r>
            <a:br>
              <a:rPr lang="en-US" sz="3200" b="1" smtClean="0">
                <a:latin typeface="Tahoma" pitchFamily="34" charset="0"/>
              </a:rPr>
            </a:br>
            <a:r>
              <a:rPr lang="en-US" sz="3200" b="1" smtClean="0">
                <a:latin typeface="Tahoma" pitchFamily="34" charset="0"/>
              </a:rPr>
              <a:t>ISLAMIC RELIGIOUS LAW</a:t>
            </a:r>
          </a:p>
        </p:txBody>
      </p:sp>
      <p:sp>
        <p:nvSpPr>
          <p:cNvPr id="57347" name="Rectangle 3"/>
          <p:cNvSpPr>
            <a:spLocks noGrp="1" noChangeArrowheads="1"/>
          </p:cNvSpPr>
          <p:nvPr>
            <p:ph type="body" idx="1"/>
          </p:nvPr>
        </p:nvSpPr>
        <p:spPr>
          <a:xfrm>
            <a:off x="0" y="1295400"/>
            <a:ext cx="9144000" cy="5562600"/>
          </a:xfrm>
        </p:spPr>
        <p:txBody>
          <a:bodyPr/>
          <a:lstStyle/>
          <a:p>
            <a:pPr marL="609600" indent="-609600" eaLnBrk="1" hangingPunct="1">
              <a:buFontTx/>
              <a:buAutoNum type="arabicPeriod" startAt="3"/>
            </a:pPr>
            <a:r>
              <a:rPr lang="en-US" sz="3800" b="1" smtClean="0">
                <a:latin typeface="Tahoma" pitchFamily="34" charset="0"/>
              </a:rPr>
              <a:t>Key developers of Hadith in Sunni law: Al-Bakhari (810-870); Abu Dawud (817-888); Al-Tirmidhi (824-222); An-Nasa’i (830-915), Ibn Majah (824-886)</a:t>
            </a:r>
          </a:p>
          <a:p>
            <a:pPr marL="609600" indent="-609600" eaLnBrk="1" hangingPunct="1">
              <a:buFontTx/>
              <a:buAutoNum type="arabicPeriod" startAt="3"/>
            </a:pPr>
            <a:r>
              <a:rPr lang="en-US" sz="3800" b="1" smtClean="0">
                <a:latin typeface="Tahoma" pitchFamily="34" charset="0"/>
              </a:rPr>
              <a:t>Shi’a legal scholars: al-Kulayni (died 940); Shaykh Saduq (923-991); al-Tusi-Ali (995-1067)</a:t>
            </a:r>
          </a:p>
          <a:p>
            <a:pPr marL="609600" indent="-609600" eaLnBrk="1" hangingPunct="1">
              <a:buFontTx/>
              <a:buAutoNum type="arabicPeriod" startAt="3"/>
            </a:pPr>
            <a:endParaRPr lang="en-US" sz="3800" b="1" smtClean="0">
              <a:latin typeface="Tahoma"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0" y="0"/>
            <a:ext cx="9144000" cy="6858000"/>
          </a:xfrm>
        </p:spPr>
        <p:txBody>
          <a:bodyPr/>
          <a:lstStyle/>
          <a:p>
            <a:pPr marL="609600" indent="-609600" eaLnBrk="1" hangingPunct="1">
              <a:buFontTx/>
              <a:buNone/>
            </a:pPr>
            <a:r>
              <a:rPr lang="en-US" sz="3100" b="1" smtClean="0">
                <a:latin typeface="Tahoma" pitchFamily="34" charset="0"/>
              </a:rPr>
              <a:t>There are 5 schools of Sharia-based</a:t>
            </a:r>
          </a:p>
          <a:p>
            <a:pPr marL="609600" indent="-609600" eaLnBrk="1" hangingPunct="1">
              <a:buFontTx/>
              <a:buNone/>
            </a:pPr>
            <a:r>
              <a:rPr lang="en-US" sz="3100" b="1" smtClean="0">
                <a:latin typeface="Tahoma" pitchFamily="34" charset="0"/>
              </a:rPr>
              <a:t>Islamic legalistic regulations which range</a:t>
            </a:r>
          </a:p>
          <a:p>
            <a:pPr marL="609600" indent="-609600" eaLnBrk="1" hangingPunct="1">
              <a:buFontTx/>
              <a:buNone/>
            </a:pPr>
            <a:r>
              <a:rPr lang="en-US" sz="3100" b="1" smtClean="0">
                <a:latin typeface="Tahoma" pitchFamily="34" charset="0"/>
              </a:rPr>
              <a:t>from mandatory to optional: </a:t>
            </a:r>
          </a:p>
          <a:p>
            <a:pPr marL="609600" indent="-609600" eaLnBrk="1" hangingPunct="1">
              <a:buFontTx/>
              <a:buAutoNum type="arabicPeriod"/>
            </a:pPr>
            <a:r>
              <a:rPr lang="en-US" sz="3100" b="1" u="sng" smtClean="0">
                <a:latin typeface="Tahoma" pitchFamily="34" charset="0"/>
              </a:rPr>
              <a:t>Wajib</a:t>
            </a:r>
            <a:r>
              <a:rPr lang="en-US" sz="3100" b="1" smtClean="0">
                <a:latin typeface="Tahoma" pitchFamily="34" charset="0"/>
              </a:rPr>
              <a:t> (or fard</a:t>
            </a:r>
            <a:r>
              <a:rPr lang="en-US" sz="3100" b="1" u="sng" smtClean="0">
                <a:latin typeface="Tahoma" pitchFamily="34" charset="0"/>
              </a:rPr>
              <a:t>)</a:t>
            </a:r>
            <a:r>
              <a:rPr lang="en-US" sz="3100" b="1" smtClean="0">
                <a:latin typeface="Tahoma" pitchFamily="34" charset="0"/>
              </a:rPr>
              <a:t>:  Obligatory laws such</a:t>
            </a:r>
          </a:p>
          <a:p>
            <a:pPr marL="609600" indent="-609600" eaLnBrk="1" hangingPunct="1">
              <a:buFontTx/>
              <a:buNone/>
            </a:pPr>
            <a:r>
              <a:rPr lang="en-US" sz="3100" b="1" smtClean="0">
                <a:latin typeface="Tahoma" pitchFamily="34" charset="0"/>
              </a:rPr>
              <a:t>as supporting one’s family, feeding the</a:t>
            </a:r>
          </a:p>
          <a:p>
            <a:pPr marL="609600" indent="-609600" eaLnBrk="1" hangingPunct="1">
              <a:buFontTx/>
              <a:buNone/>
            </a:pPr>
            <a:r>
              <a:rPr lang="en-US" sz="3100" b="1" smtClean="0">
                <a:latin typeface="Tahoma" pitchFamily="34" charset="0"/>
              </a:rPr>
              <a:t>hungry, or paying a dowry for one’s wife.</a:t>
            </a:r>
          </a:p>
          <a:p>
            <a:pPr marL="609600" indent="-609600" eaLnBrk="1" hangingPunct="1">
              <a:buFontTx/>
              <a:buNone/>
            </a:pPr>
            <a:endParaRPr lang="en-US" sz="3100" b="1" smtClean="0">
              <a:latin typeface="Tahoma" pitchFamily="34" charset="0"/>
            </a:endParaRPr>
          </a:p>
          <a:p>
            <a:pPr marL="609600" indent="-609600" eaLnBrk="1" hangingPunct="1">
              <a:buFontTx/>
              <a:buNone/>
            </a:pPr>
            <a:r>
              <a:rPr lang="en-US" sz="3100" b="1" smtClean="0">
                <a:latin typeface="Tahoma" pitchFamily="34" charset="0"/>
              </a:rPr>
              <a:t>2. </a:t>
            </a:r>
            <a:r>
              <a:rPr lang="en-US" sz="3100" b="1" u="sng" smtClean="0">
                <a:latin typeface="Tahoma" pitchFamily="34" charset="0"/>
              </a:rPr>
              <a:t>Mandub</a:t>
            </a:r>
            <a:r>
              <a:rPr lang="en-US" sz="3100" b="1" smtClean="0">
                <a:latin typeface="Tahoma" pitchFamily="34" charset="0"/>
              </a:rPr>
              <a:t>: Recommended behaviors such</a:t>
            </a:r>
          </a:p>
          <a:p>
            <a:pPr marL="609600" indent="-609600" eaLnBrk="1" hangingPunct="1">
              <a:buFontTx/>
              <a:buNone/>
            </a:pPr>
            <a:r>
              <a:rPr lang="en-US" sz="3100" b="1" smtClean="0">
                <a:latin typeface="Tahoma" pitchFamily="34" charset="0"/>
              </a:rPr>
              <a:t>as extra charity beyond what is required</a:t>
            </a:r>
          </a:p>
          <a:p>
            <a:pPr marL="609600" indent="-609600" eaLnBrk="1" hangingPunct="1">
              <a:buFontTx/>
              <a:buNone/>
            </a:pPr>
            <a:r>
              <a:rPr lang="en-US" sz="3100" b="1" smtClean="0">
                <a:latin typeface="Tahoma" pitchFamily="34" charset="0"/>
              </a:rPr>
              <a:t>or performing extra prayers beyond the</a:t>
            </a:r>
          </a:p>
          <a:p>
            <a:pPr marL="609600" indent="-609600" eaLnBrk="1" hangingPunct="1">
              <a:buFontTx/>
              <a:buNone/>
            </a:pPr>
            <a:r>
              <a:rPr lang="en-US" sz="3100" b="1" smtClean="0">
                <a:latin typeface="Tahoma" pitchFamily="34" charset="0"/>
              </a:rPr>
              <a:t>daily minimum.</a:t>
            </a:r>
          </a:p>
          <a:p>
            <a:pPr marL="609600" indent="-609600" eaLnBrk="1" hangingPunct="1">
              <a:buFontTx/>
              <a:buNone/>
            </a:pPr>
            <a:r>
              <a:rPr lang="en-US" sz="1200" b="1" smtClean="0">
                <a:latin typeface="Tahoma" pitchFamily="34" charset="0"/>
              </a:rPr>
              <a:t> </a:t>
            </a:r>
          </a:p>
        </p:txBody>
      </p:sp>
      <p:sp>
        <p:nvSpPr>
          <p:cNvPr id="58371" name="AutoShape 3"/>
          <p:cNvSpPr>
            <a:spLocks noChangeArrowheads="1"/>
          </p:cNvSpPr>
          <p:nvPr/>
        </p:nvSpPr>
        <p:spPr bwMode="auto">
          <a:xfrm>
            <a:off x="61722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2800" b="1" smtClean="0">
                <a:latin typeface="Tahoma" pitchFamily="34" charset="0"/>
              </a:rPr>
              <a:t>3. </a:t>
            </a:r>
            <a:r>
              <a:rPr lang="en-US" sz="2800" b="1" u="sng" smtClean="0">
                <a:latin typeface="Tahoma" pitchFamily="34" charset="0"/>
              </a:rPr>
              <a:t>Haram</a:t>
            </a:r>
            <a:r>
              <a:rPr lang="en-US" sz="2800" b="1" smtClean="0">
                <a:latin typeface="Tahoma" pitchFamily="34" charset="0"/>
              </a:rPr>
              <a:t>: Laws over forbidden activities, such as</a:t>
            </a:r>
          </a:p>
          <a:p>
            <a:pPr eaLnBrk="1" hangingPunct="1">
              <a:lnSpc>
                <a:spcPct val="90000"/>
              </a:lnSpc>
              <a:buFontTx/>
              <a:buNone/>
            </a:pPr>
            <a:r>
              <a:rPr lang="en-US" sz="2800" b="1" smtClean="0">
                <a:latin typeface="Tahoma" pitchFamily="34" charset="0"/>
              </a:rPr>
              <a:t>murder, adultery, theft, eating pork, usury</a:t>
            </a:r>
          </a:p>
          <a:p>
            <a:pPr eaLnBrk="1" hangingPunct="1">
              <a:lnSpc>
                <a:spcPct val="90000"/>
              </a:lnSpc>
              <a:buFontTx/>
              <a:buNone/>
            </a:pPr>
            <a:r>
              <a:rPr lang="en-US" sz="2800" b="1" smtClean="0">
                <a:latin typeface="Tahoma" pitchFamily="34" charset="0"/>
              </a:rPr>
              <a:t>(charging interest), drinking alcohol, &amp; gambling.</a:t>
            </a:r>
          </a:p>
          <a:p>
            <a:pPr eaLnBrk="1" hangingPunct="1">
              <a:lnSpc>
                <a:spcPct val="90000"/>
              </a:lnSpc>
              <a:buFontTx/>
              <a:buNone/>
            </a:pPr>
            <a:endParaRPr lang="en-US" sz="2800" b="1" smtClean="0">
              <a:latin typeface="Tahoma" pitchFamily="34" charset="0"/>
            </a:endParaRPr>
          </a:p>
          <a:p>
            <a:pPr eaLnBrk="1" hangingPunct="1">
              <a:lnSpc>
                <a:spcPct val="90000"/>
              </a:lnSpc>
              <a:buFontTx/>
              <a:buNone/>
            </a:pPr>
            <a:r>
              <a:rPr lang="en-US" sz="2800" b="1" smtClean="0">
                <a:latin typeface="Tahoma" pitchFamily="34" charset="0"/>
              </a:rPr>
              <a:t>4. </a:t>
            </a:r>
            <a:r>
              <a:rPr lang="en-US" sz="2800" b="1" u="sng" smtClean="0">
                <a:latin typeface="Tahoma" pitchFamily="34" charset="0"/>
              </a:rPr>
              <a:t>Makruh</a:t>
            </a:r>
            <a:r>
              <a:rPr lang="en-US" sz="2800" b="1" smtClean="0">
                <a:latin typeface="Tahoma" pitchFamily="34" charset="0"/>
              </a:rPr>
              <a:t>: Laws against abominations such as</a:t>
            </a:r>
          </a:p>
          <a:p>
            <a:pPr eaLnBrk="1" hangingPunct="1">
              <a:lnSpc>
                <a:spcPct val="90000"/>
              </a:lnSpc>
              <a:buFontTx/>
              <a:buNone/>
            </a:pPr>
            <a:r>
              <a:rPr lang="en-US" sz="2800" b="1" smtClean="0">
                <a:latin typeface="Tahoma" pitchFamily="34" charset="0"/>
              </a:rPr>
              <a:t>cross dressing or making an offer on a piece of</a:t>
            </a:r>
          </a:p>
          <a:p>
            <a:pPr eaLnBrk="1" hangingPunct="1">
              <a:lnSpc>
                <a:spcPct val="90000"/>
              </a:lnSpc>
              <a:buFontTx/>
              <a:buNone/>
            </a:pPr>
            <a:r>
              <a:rPr lang="en-US" sz="2800" b="1" smtClean="0">
                <a:latin typeface="Tahoma" pitchFamily="34" charset="0"/>
              </a:rPr>
              <a:t>property that already has a valid offer made on it.</a:t>
            </a:r>
          </a:p>
          <a:p>
            <a:pPr eaLnBrk="1" hangingPunct="1">
              <a:lnSpc>
                <a:spcPct val="90000"/>
              </a:lnSpc>
              <a:buFontTx/>
              <a:buNone/>
            </a:pPr>
            <a:endParaRPr lang="en-US" sz="2800" b="1" smtClean="0">
              <a:latin typeface="Tahoma" pitchFamily="34" charset="0"/>
            </a:endParaRPr>
          </a:p>
          <a:p>
            <a:pPr eaLnBrk="1" hangingPunct="1">
              <a:lnSpc>
                <a:spcPct val="90000"/>
              </a:lnSpc>
              <a:buFontTx/>
              <a:buNone/>
            </a:pPr>
            <a:r>
              <a:rPr lang="en-US" sz="2800" b="1" smtClean="0">
                <a:latin typeface="Tahoma" pitchFamily="34" charset="0"/>
              </a:rPr>
              <a:t>5. </a:t>
            </a:r>
            <a:r>
              <a:rPr lang="en-US" sz="2800" b="1" u="sng" smtClean="0">
                <a:latin typeface="Tahoma" pitchFamily="34" charset="0"/>
              </a:rPr>
              <a:t>Muhad</a:t>
            </a:r>
            <a:r>
              <a:rPr lang="en-US" sz="2800" b="1" smtClean="0">
                <a:latin typeface="Tahoma" pitchFamily="34" charset="0"/>
              </a:rPr>
              <a:t>: Permissible behaviors such as eating</a:t>
            </a:r>
          </a:p>
          <a:p>
            <a:pPr eaLnBrk="1" hangingPunct="1">
              <a:lnSpc>
                <a:spcPct val="90000"/>
              </a:lnSpc>
              <a:buFontTx/>
              <a:buNone/>
            </a:pPr>
            <a:r>
              <a:rPr lang="en-US" sz="2800" b="1" smtClean="0">
                <a:latin typeface="Tahoma" pitchFamily="34" charset="0"/>
              </a:rPr>
              <a:t>ceremonially unclean meat when one is starving.</a:t>
            </a:r>
          </a:p>
          <a:p>
            <a:pPr eaLnBrk="1" hangingPunct="1">
              <a:lnSpc>
                <a:spcPct val="90000"/>
              </a:lnSpc>
              <a:buFontTx/>
              <a:buNone/>
            </a:pPr>
            <a:r>
              <a:rPr lang="en-US" sz="2800" b="1" smtClean="0">
                <a:latin typeface="Tahoma" pitchFamily="34" charset="0"/>
              </a:rPr>
              <a:t>(Muslims are required to eat only halal meat,</a:t>
            </a:r>
          </a:p>
          <a:p>
            <a:pPr eaLnBrk="1" hangingPunct="1">
              <a:lnSpc>
                <a:spcPct val="90000"/>
              </a:lnSpc>
              <a:buFontTx/>
              <a:buNone/>
            </a:pPr>
            <a:r>
              <a:rPr lang="en-US" sz="2800" b="1" smtClean="0">
                <a:latin typeface="Tahoma" pitchFamily="34" charset="0"/>
              </a:rPr>
              <a:t>which has been ceremonially slaughtered in the</a:t>
            </a:r>
          </a:p>
          <a:p>
            <a:pPr eaLnBrk="1" hangingPunct="1">
              <a:lnSpc>
                <a:spcPct val="90000"/>
              </a:lnSpc>
              <a:buFontTx/>
              <a:buNone/>
            </a:pPr>
            <a:r>
              <a:rPr lang="en-US" sz="2800" b="1" smtClean="0">
                <a:latin typeface="Tahoma" pitchFamily="34" charset="0"/>
              </a:rPr>
              <a:t>name of Allah.)</a:t>
            </a:r>
          </a:p>
          <a:p>
            <a:pPr eaLnBrk="1" hangingPunct="1">
              <a:lnSpc>
                <a:spcPct val="90000"/>
              </a:lnSpc>
            </a:pPr>
            <a:endParaRPr lang="en-US" sz="2800" b="1" smtClean="0">
              <a:latin typeface="Tahoma" pitchFamily="34" charset="0"/>
            </a:endParaRPr>
          </a:p>
          <a:p>
            <a:pPr eaLnBrk="1" hangingPunct="1">
              <a:lnSpc>
                <a:spcPct val="90000"/>
              </a:lnSpc>
            </a:pPr>
            <a:endParaRPr lang="en-US" sz="2400" smtClean="0"/>
          </a:p>
        </p:txBody>
      </p:sp>
      <p:sp>
        <p:nvSpPr>
          <p:cNvPr id="59395" name="AutoShape 3"/>
          <p:cNvSpPr>
            <a:spLocks noChangeArrowheads="1"/>
          </p:cNvSpPr>
          <p:nvPr/>
        </p:nvSpPr>
        <p:spPr bwMode="auto">
          <a:xfrm>
            <a:off x="76962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sz="3900" b="1" smtClean="0">
                <a:latin typeface="Tahoma" pitchFamily="34" charset="0"/>
              </a:rPr>
              <a:t>	Figh is the science of Islamic law.  When confronted with questions about how to live in proper accordance with Islamic law, Muslims can contact “judges” (mufti) who will issue a legal opinion (a fatwa).  More than one legal judgment may be rendered by different mufti on the same question of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3" y="0"/>
            <a:ext cx="3339001" cy="22717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211923"/>
            <a:ext cx="4000500" cy="2667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6" y="4246630"/>
            <a:ext cx="3540648" cy="26554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1891013"/>
            <a:ext cx="3700449" cy="246109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7275" y="4235116"/>
            <a:ext cx="4276725" cy="2667000"/>
          </a:xfrm>
          <a:prstGeom prst="rect">
            <a:avLst/>
          </a:prstGeom>
        </p:spPr>
      </p:pic>
    </p:spTree>
    <p:extLst>
      <p:ext uri="{BB962C8B-B14F-4D97-AF65-F5344CB8AC3E}">
        <p14:creationId xmlns:p14="http://schemas.microsoft.com/office/powerpoint/2010/main" val="7521963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1442" name="WordArt 2"/>
          <p:cNvSpPr>
            <a:spLocks noChangeArrowheads="1" noChangeShapeType="1" noTextEdit="1"/>
          </p:cNvSpPr>
          <p:nvPr/>
        </p:nvSpPr>
        <p:spPr bwMode="auto">
          <a:xfrm>
            <a:off x="2362200" y="533400"/>
            <a:ext cx="3733800" cy="533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a:t>
            </a:r>
          </a:p>
          <a:p>
            <a:pPr algn="ctr"/>
            <a:r>
              <a:rPr lang="en-US" sz="3600" kern="10">
                <a:ln w="9525">
                  <a:solidFill>
                    <a:srgbClr val="000000"/>
                  </a:solidFill>
                  <a:round/>
                  <a:headEnd/>
                  <a:tailEnd/>
                </a:ln>
                <a:solidFill>
                  <a:schemeClr val="tx2"/>
                </a:solidFill>
                <a:latin typeface="Arial Black"/>
              </a:rPr>
              <a:t>ARAB</a:t>
            </a:r>
          </a:p>
          <a:p>
            <a:pPr algn="ctr"/>
            <a:r>
              <a:rPr lang="en-US" sz="3600" kern="10">
                <a:ln w="9525">
                  <a:solidFill>
                    <a:srgbClr val="000000"/>
                  </a:solidFill>
                  <a:round/>
                  <a:headEnd/>
                  <a:tailEnd/>
                </a:ln>
                <a:solidFill>
                  <a:schemeClr val="tx2"/>
                </a:solidFill>
                <a:latin typeface="Arial Black"/>
              </a:rPr>
              <a:t>PEOPLE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600"/>
            <a:ext cx="7772400" cy="1143000"/>
          </a:xfrm>
        </p:spPr>
        <p:txBody>
          <a:bodyPr/>
          <a:lstStyle/>
          <a:p>
            <a:pPr eaLnBrk="1" hangingPunct="1"/>
            <a:r>
              <a:rPr lang="en-US" sz="4000" b="1" smtClean="0">
                <a:solidFill>
                  <a:schemeClr val="tx1"/>
                </a:solidFill>
                <a:latin typeface="Tahoma" pitchFamily="34" charset="0"/>
              </a:rPr>
              <a:t>ARAB REALITY = Old + New</a:t>
            </a:r>
            <a:r>
              <a:rPr lang="en-US" sz="4000" b="1" smtClean="0">
                <a:solidFill>
                  <a:srgbClr val="CC9900"/>
                </a:solidFill>
                <a:latin typeface="Palatino Linotype" pitchFamily="18" charset="0"/>
              </a:rPr>
              <a:t> </a:t>
            </a:r>
          </a:p>
        </p:txBody>
      </p:sp>
      <p:pic>
        <p:nvPicPr>
          <p:cNvPr id="62467" name="Picture 3" descr="ME WOMEN WALK SKYSCRA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95400"/>
            <a:ext cx="37195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1143000"/>
          </a:xfrm>
        </p:spPr>
        <p:txBody>
          <a:bodyPr/>
          <a:lstStyle/>
          <a:p>
            <a:pPr eaLnBrk="1" hangingPunct="1"/>
            <a:r>
              <a:rPr lang="en-US" sz="6000" b="1" smtClean="0">
                <a:solidFill>
                  <a:schemeClr val="tx1"/>
                </a:solidFill>
                <a:latin typeface="Tahoma" pitchFamily="34" charset="0"/>
              </a:rPr>
              <a:t>A male-led culture</a:t>
            </a:r>
          </a:p>
        </p:txBody>
      </p:sp>
      <p:pic>
        <p:nvPicPr>
          <p:cNvPr id="63491" name="Picture 3" descr="robed 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55700"/>
            <a:ext cx="85344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228600"/>
            <a:ext cx="9144000" cy="685800"/>
          </a:xfrm>
        </p:spPr>
        <p:txBody>
          <a:bodyPr/>
          <a:lstStyle/>
          <a:p>
            <a:pPr eaLnBrk="1" hangingPunct="1"/>
            <a:r>
              <a:rPr lang="en-US" sz="5400" b="1" smtClean="0">
                <a:solidFill>
                  <a:schemeClr val="tx1"/>
                </a:solidFill>
                <a:latin typeface="Tahoma" pitchFamily="34" charset="0"/>
              </a:rPr>
              <a:t>A paternalistic culture</a:t>
            </a:r>
          </a:p>
        </p:txBody>
      </p:sp>
      <p:pic>
        <p:nvPicPr>
          <p:cNvPr id="64515" name="Picture 3" descr="me govt off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1066800"/>
            <a:ext cx="46450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AutoShape 4"/>
          <p:cNvSpPr>
            <a:spLocks noChangeArrowheads="1"/>
          </p:cNvSpPr>
          <p:nvPr/>
        </p:nvSpPr>
        <p:spPr bwMode="auto">
          <a:xfrm>
            <a:off x="79248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algn="ctr"/>
            <a:endParaRPr lang="en-US">
              <a:solidFill>
                <a:srgbClr val="A50021"/>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81000"/>
            <a:ext cx="7772400" cy="609600"/>
          </a:xfrm>
        </p:spPr>
        <p:txBody>
          <a:bodyPr/>
          <a:lstStyle/>
          <a:p>
            <a:pPr eaLnBrk="1" hangingPunct="1"/>
            <a:r>
              <a:rPr lang="en-US" sz="6000" b="1" smtClean="0">
                <a:solidFill>
                  <a:schemeClr val="tx1"/>
                </a:solidFill>
                <a:latin typeface="Tahoma" pitchFamily="34" charset="0"/>
              </a:rPr>
              <a:t>PATERNALISM</a:t>
            </a:r>
          </a:p>
        </p:txBody>
      </p:sp>
      <p:sp>
        <p:nvSpPr>
          <p:cNvPr id="65539" name="Rectangle 3"/>
          <p:cNvSpPr>
            <a:spLocks noGrp="1" noChangeArrowheads="1"/>
          </p:cNvSpPr>
          <p:nvPr>
            <p:ph type="body" idx="1"/>
          </p:nvPr>
        </p:nvSpPr>
        <p:spPr>
          <a:xfrm>
            <a:off x="228600" y="990600"/>
            <a:ext cx="8915400" cy="5638800"/>
          </a:xfrm>
        </p:spPr>
        <p:txBody>
          <a:bodyPr/>
          <a:lstStyle/>
          <a:p>
            <a:pPr marL="609600" indent="-609600" eaLnBrk="1" hangingPunct="1">
              <a:buFont typeface="Wingdings" pitchFamily="2" charset="2"/>
              <a:buAutoNum type="arabicPeriod"/>
            </a:pPr>
            <a:r>
              <a:rPr lang="en-US" sz="4400" b="1" dirty="0" smtClean="0">
                <a:latin typeface="Tahoma" pitchFamily="34" charset="0"/>
              </a:rPr>
              <a:t>Take care of those you are responsible for at home &amp; in the workplace.</a:t>
            </a:r>
          </a:p>
          <a:p>
            <a:pPr marL="609600" indent="-609600" eaLnBrk="1" hangingPunct="1">
              <a:buFont typeface="Wingdings" pitchFamily="2" charset="2"/>
              <a:buAutoNum type="arabicPeriod"/>
            </a:pPr>
            <a:r>
              <a:rPr lang="en-US" sz="4400" b="1" dirty="0" smtClean="0">
                <a:latin typeface="Tahoma" pitchFamily="34" charset="0"/>
              </a:rPr>
              <a:t>Your honor (“face”) is on the line.</a:t>
            </a:r>
          </a:p>
          <a:p>
            <a:pPr marL="609600" indent="-609600" eaLnBrk="1" hangingPunct="1">
              <a:buFont typeface="Wingdings" pitchFamily="2" charset="2"/>
              <a:buAutoNum type="arabicPeriod"/>
            </a:pPr>
            <a:r>
              <a:rPr lang="en-US" sz="4400" b="1" dirty="0" smtClean="0">
                <a:latin typeface="Tahoma" pitchFamily="34" charset="0"/>
              </a:rPr>
              <a:t>Be loyal to your friends, nation/kingdom &amp; religion.</a:t>
            </a:r>
          </a:p>
        </p:txBody>
      </p:sp>
    </p:spTree>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28600"/>
            <a:ext cx="9144000" cy="685800"/>
          </a:xfrm>
        </p:spPr>
        <p:txBody>
          <a:bodyPr/>
          <a:lstStyle/>
          <a:p>
            <a:pPr eaLnBrk="1" hangingPunct="1"/>
            <a:r>
              <a:rPr lang="en-US" sz="3600" b="1" smtClean="0">
                <a:latin typeface="Tahoma" pitchFamily="34" charset="0"/>
              </a:rPr>
              <a:t>THE STATUS OF WOMEN </a:t>
            </a:r>
            <a:br>
              <a:rPr lang="en-US" sz="3600" b="1" smtClean="0">
                <a:latin typeface="Tahoma" pitchFamily="34" charset="0"/>
              </a:rPr>
            </a:br>
            <a:r>
              <a:rPr lang="en-US" sz="3600" b="1" smtClean="0">
                <a:latin typeface="Tahoma" pitchFamily="34" charset="0"/>
              </a:rPr>
              <a:t>IN MUSLIM CULTURES</a:t>
            </a:r>
          </a:p>
        </p:txBody>
      </p:sp>
      <p:sp>
        <p:nvSpPr>
          <p:cNvPr id="66563" name="Rectangle 3"/>
          <p:cNvSpPr>
            <a:spLocks noGrp="1" noChangeArrowheads="1"/>
          </p:cNvSpPr>
          <p:nvPr>
            <p:ph type="body" idx="1"/>
          </p:nvPr>
        </p:nvSpPr>
        <p:spPr>
          <a:xfrm>
            <a:off x="0" y="1219200"/>
            <a:ext cx="9144000" cy="5638800"/>
          </a:xfrm>
        </p:spPr>
        <p:txBody>
          <a:bodyPr/>
          <a:lstStyle/>
          <a:p>
            <a:pPr marL="609600" indent="-609600" eaLnBrk="1" hangingPunct="1">
              <a:buFontTx/>
              <a:buAutoNum type="arabicPeriod"/>
            </a:pPr>
            <a:r>
              <a:rPr lang="en-US" sz="3800" b="1" smtClean="0">
                <a:latin typeface="Tahoma" pitchFamily="34" charset="0"/>
              </a:rPr>
              <a:t>In most Muslim cultures, the woman is the “mistress” of the household (master of her domain) &amp; the husband is the “guest.”  </a:t>
            </a:r>
          </a:p>
          <a:p>
            <a:pPr marL="609600" indent="-609600" eaLnBrk="1" hangingPunct="1">
              <a:buFontTx/>
              <a:buAutoNum type="arabicPeriod"/>
            </a:pPr>
            <a:r>
              <a:rPr lang="en-US" sz="3800" b="1" smtClean="0">
                <a:latin typeface="Tahoma" pitchFamily="34" charset="0"/>
              </a:rPr>
              <a:t>In pre-industrial times, Shari’a law extended Muslim women considerably more economic rights than most other cultures.</a:t>
            </a:r>
          </a:p>
        </p:txBody>
      </p:sp>
      <p:sp>
        <p:nvSpPr>
          <p:cNvPr id="66564" name="AutoShape 4"/>
          <p:cNvSpPr>
            <a:spLocks noChangeArrowheads="1"/>
          </p:cNvSpPr>
          <p:nvPr/>
        </p:nvSpPr>
        <p:spPr bwMode="auto">
          <a:xfrm>
            <a:off x="77724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3"/>
            </a:pPr>
            <a:r>
              <a:rPr lang="en-US" sz="3400" b="1" smtClean="0">
                <a:latin typeface="Tahoma" pitchFamily="34" charset="0"/>
              </a:rPr>
              <a:t>Muslims feel the main freedom of a women is to be able to stay home with her children and to mange the family (a freedom most Western women no longer have).</a:t>
            </a:r>
          </a:p>
          <a:p>
            <a:pPr marL="609600" indent="-609600" eaLnBrk="1" hangingPunct="1">
              <a:buFontTx/>
              <a:buAutoNum type="arabicPeriod" startAt="3"/>
            </a:pPr>
            <a:r>
              <a:rPr lang="en-US" sz="3400" b="1" smtClean="0">
                <a:latin typeface="Tahoma" pitchFamily="34" charset="0"/>
              </a:rPr>
              <a:t>Mohammad taught that God put men “a degree above” women and that the men should be “managers of the affairs of women.”   However, he clearly did not advocate male domination or insensitivity toward women.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2" descr="arab man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66800"/>
            <a:ext cx="42021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p:cNvSpPr>
            <a:spLocks noGrp="1" noChangeArrowheads="1"/>
          </p:cNvSpPr>
          <p:nvPr>
            <p:ph type="title"/>
          </p:nvPr>
        </p:nvSpPr>
        <p:spPr>
          <a:xfrm>
            <a:off x="609600" y="0"/>
            <a:ext cx="7772400" cy="1143000"/>
          </a:xfrm>
        </p:spPr>
        <p:txBody>
          <a:bodyPr/>
          <a:lstStyle/>
          <a:p>
            <a:pPr eaLnBrk="1" hangingPunct="1"/>
            <a:r>
              <a:rPr lang="en-US" sz="6000" b="1" smtClean="0">
                <a:solidFill>
                  <a:schemeClr val="tx1"/>
                </a:solidFill>
                <a:latin typeface="Tahoma" pitchFamily="34" charset="0"/>
              </a:rPr>
              <a:t>Maintaining face</a:t>
            </a:r>
          </a:p>
        </p:txBody>
      </p:sp>
      <p:sp>
        <p:nvSpPr>
          <p:cNvPr id="68612" name="AutoShape 4"/>
          <p:cNvSpPr>
            <a:spLocks noChangeArrowheads="1"/>
          </p:cNvSpPr>
          <p:nvPr/>
        </p:nvSpPr>
        <p:spPr bwMode="auto">
          <a:xfrm>
            <a:off x="80010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57200" y="304800"/>
            <a:ext cx="8686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5400" b="1" dirty="0"/>
              <a:t>Face is the reputation  you earn (or lose) in the eyes of the </a:t>
            </a:r>
            <a:r>
              <a:rPr lang="en-US" sz="5400" b="1" dirty="0" smtClean="0"/>
              <a:t>community.</a:t>
            </a:r>
            <a:endParaRPr lang="en-US" sz="5400" b="1" dirty="0"/>
          </a:p>
          <a:p>
            <a:pPr algn="ctr"/>
            <a:endParaRPr lang="en-US" sz="5400" b="1" dirty="0">
              <a:solidFill>
                <a:srgbClr val="00FF00"/>
              </a:solidFill>
            </a:endParaRPr>
          </a:p>
          <a:p>
            <a:pPr algn="ctr"/>
            <a:endParaRPr lang="en-US" sz="5400" b="1" dirty="0">
              <a:solidFill>
                <a:srgbClr val="00FF00"/>
              </a:solidFill>
            </a:endParaRPr>
          </a:p>
          <a:p>
            <a:pPr algn="ctr"/>
            <a:r>
              <a:rPr lang="en-US" sz="5400" b="1" dirty="0"/>
              <a:t>Face is your “</a:t>
            </a:r>
            <a:r>
              <a:rPr lang="en-US" sz="5400" b="1" dirty="0" smtClean="0"/>
              <a:t>MBA”.</a:t>
            </a:r>
            <a:endParaRPr lang="en-US" sz="5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4800" y="-228600"/>
            <a:ext cx="8839200" cy="1828800"/>
          </a:xfrm>
        </p:spPr>
        <p:txBody>
          <a:bodyPr/>
          <a:lstStyle/>
          <a:p>
            <a:pPr eaLnBrk="1" hangingPunct="1"/>
            <a:r>
              <a:rPr lang="en-US" sz="3200" b="1" smtClean="0">
                <a:solidFill>
                  <a:schemeClr val="tx1"/>
                </a:solidFill>
                <a:latin typeface="Tahoma" pitchFamily="34" charset="0"/>
              </a:rPr>
              <a:t>UNDERSTANDING THE ARAB MINDSET THROUGH THE CONCEPT OF FACE</a:t>
            </a:r>
          </a:p>
        </p:txBody>
      </p:sp>
      <p:sp>
        <p:nvSpPr>
          <p:cNvPr id="70659" name="Rectangle 3"/>
          <p:cNvSpPr>
            <a:spLocks noGrp="1" noChangeArrowheads="1"/>
          </p:cNvSpPr>
          <p:nvPr>
            <p:ph type="body" sz="half" idx="1"/>
          </p:nvPr>
        </p:nvSpPr>
        <p:spPr>
          <a:xfrm>
            <a:off x="0" y="1295400"/>
            <a:ext cx="9144000" cy="4724400"/>
          </a:xfrm>
        </p:spPr>
        <p:txBody>
          <a:bodyPr/>
          <a:lstStyle/>
          <a:p>
            <a:pPr marL="533400" indent="-533400" eaLnBrk="1" hangingPunct="1">
              <a:lnSpc>
                <a:spcPct val="90000"/>
              </a:lnSpc>
              <a:buFontTx/>
              <a:buAutoNum type="arabicPeriod"/>
            </a:pPr>
            <a:r>
              <a:rPr lang="en-US" sz="4400" b="1" dirty="0" smtClean="0">
                <a:latin typeface="Tahoma" pitchFamily="34" charset="0"/>
              </a:rPr>
              <a:t>Maintaining paternalistic duties</a:t>
            </a:r>
          </a:p>
          <a:p>
            <a:pPr marL="533400" indent="-533400" eaLnBrk="1" hangingPunct="1">
              <a:lnSpc>
                <a:spcPct val="90000"/>
              </a:lnSpc>
              <a:buFontTx/>
              <a:buAutoNum type="arabicPeriod"/>
            </a:pPr>
            <a:r>
              <a:rPr lang="en-US" sz="4400" b="1" dirty="0" smtClean="0">
                <a:latin typeface="Tahoma" pitchFamily="34" charset="0"/>
              </a:rPr>
              <a:t>No backing down in public</a:t>
            </a:r>
          </a:p>
          <a:p>
            <a:pPr marL="533400" indent="-533400" eaLnBrk="1" hangingPunct="1">
              <a:lnSpc>
                <a:spcPct val="90000"/>
              </a:lnSpc>
              <a:buFontTx/>
              <a:buAutoNum type="arabicPeriod"/>
            </a:pPr>
            <a:r>
              <a:rPr lang="en-US" sz="4400" b="1" dirty="0" smtClean="0">
                <a:latin typeface="Tahoma" pitchFamily="34" charset="0"/>
              </a:rPr>
              <a:t>No tolerance of insults, especially to Allah</a:t>
            </a:r>
          </a:p>
          <a:p>
            <a:pPr marL="533400" indent="-533400" eaLnBrk="1" hangingPunct="1">
              <a:lnSpc>
                <a:spcPct val="90000"/>
              </a:lnSpc>
              <a:buFontTx/>
              <a:buAutoNum type="arabicPeriod"/>
            </a:pPr>
            <a:r>
              <a:rPr lang="en-US" sz="4400" b="1" dirty="0" smtClean="0">
                <a:latin typeface="Tahoma" pitchFamily="34" charset="0"/>
              </a:rPr>
              <a:t>Retribution is required to regain lost face.</a:t>
            </a:r>
          </a:p>
          <a:p>
            <a:pPr marL="533400" indent="-533400" eaLnBrk="1" hangingPunct="1">
              <a:lnSpc>
                <a:spcPct val="90000"/>
              </a:lnSpc>
            </a:pPr>
            <a:endParaRPr lang="en-US" sz="4400" b="1" dirty="0" smtClean="0">
              <a:latin typeface="Tahoma"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0"/>
            <a:ext cx="8915400" cy="6858000"/>
          </a:xfrm>
        </p:spPr>
        <p:txBody>
          <a:bodyPr/>
          <a:lstStyle/>
          <a:p>
            <a:pPr marL="609600" indent="-609600" eaLnBrk="1" hangingPunct="1">
              <a:buClr>
                <a:schemeClr val="tx1"/>
              </a:buClr>
              <a:buFontTx/>
              <a:buAutoNum type="arabicPeriod"/>
            </a:pPr>
            <a:r>
              <a:rPr lang="en-US" b="1" dirty="0" smtClean="0">
                <a:latin typeface="Tahoma" pitchFamily="34" charset="0"/>
              </a:rPr>
              <a:t>Only 20 % of Muslims are Arab—Indonesia &amp; India both have more Muslims than all Middle East nations combined. </a:t>
            </a:r>
          </a:p>
          <a:p>
            <a:pPr marL="609600" indent="-609600" eaLnBrk="1" hangingPunct="1">
              <a:buClr>
                <a:schemeClr val="tx1"/>
              </a:buClr>
              <a:buFontTx/>
              <a:buAutoNum type="arabicPeriod"/>
            </a:pPr>
            <a:r>
              <a:rPr lang="en-US" b="1" dirty="0" smtClean="0">
                <a:latin typeface="Tahoma" pitchFamily="34" charset="0"/>
              </a:rPr>
              <a:t>A fourth of all people </a:t>
            </a:r>
            <a:r>
              <a:rPr lang="en-US" b="1" smtClean="0">
                <a:latin typeface="Tahoma" pitchFamily="34" charset="0"/>
              </a:rPr>
              <a:t>are </a:t>
            </a:r>
            <a:r>
              <a:rPr lang="en-US" b="1" smtClean="0">
                <a:latin typeface="Tahoma" pitchFamily="34" charset="0"/>
              </a:rPr>
              <a:t>Muslim.</a:t>
            </a:r>
            <a:endParaRPr lang="en-US" b="1" dirty="0" smtClean="0">
              <a:latin typeface="Tahoma" pitchFamily="34" charset="0"/>
            </a:endParaRPr>
          </a:p>
          <a:p>
            <a:pPr marL="609600" indent="-609600" eaLnBrk="1" hangingPunct="1">
              <a:buClr>
                <a:schemeClr val="tx1"/>
              </a:buClr>
              <a:buFontTx/>
              <a:buAutoNum type="arabicPeriod"/>
            </a:pPr>
            <a:r>
              <a:rPr lang="en-US" b="1" dirty="0" smtClean="0">
                <a:latin typeface="Tahoma" pitchFamily="34" charset="0"/>
              </a:rPr>
              <a:t>Islam is second largest religion in many European nations (especially France &amp; Britain) &amp; the fastest growing. American religion (with 1200 mosques in the USA).</a:t>
            </a:r>
          </a:p>
          <a:p>
            <a:pPr marL="609600" indent="-609600" eaLnBrk="1" hangingPunct="1">
              <a:buClr>
                <a:schemeClr val="tx1"/>
              </a:buClr>
              <a:buFontTx/>
              <a:buAutoNum type="arabicPeriod"/>
            </a:pPr>
            <a:r>
              <a:rPr lang="en-US" b="1" dirty="0" smtClean="0">
                <a:latin typeface="Tahoma" pitchFamily="34" charset="0"/>
              </a:rPr>
              <a:t>Large populations of Muslims live in India, Sub-Saharan Africa, Central Asia &amp; East Asia. </a:t>
            </a:r>
          </a:p>
        </p:txBody>
      </p:sp>
      <p:sp>
        <p:nvSpPr>
          <p:cNvPr id="7171" name="AutoShape 7"/>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52400"/>
            <a:ext cx="7772400" cy="1143000"/>
          </a:xfrm>
        </p:spPr>
        <p:txBody>
          <a:bodyPr/>
          <a:lstStyle/>
          <a:p>
            <a:pPr eaLnBrk="1" hangingPunct="1"/>
            <a:r>
              <a:rPr lang="en-US" sz="4800" b="1" smtClean="0">
                <a:solidFill>
                  <a:schemeClr val="tx1"/>
                </a:solidFill>
                <a:latin typeface="Tahoma" pitchFamily="34" charset="0"/>
              </a:rPr>
              <a:t>A Strict Islamic Nation</a:t>
            </a:r>
          </a:p>
        </p:txBody>
      </p:sp>
      <p:pic>
        <p:nvPicPr>
          <p:cNvPr id="71683" name="Picture 3" descr="women face cov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2390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14400" y="381000"/>
            <a:ext cx="7543800" cy="2133600"/>
          </a:xfrm>
        </p:spPr>
        <p:txBody>
          <a:bodyPr/>
          <a:lstStyle/>
          <a:p>
            <a:pPr eaLnBrk="1" hangingPunct="1"/>
            <a:r>
              <a:rPr lang="en-US" sz="6000" b="1" smtClean="0">
                <a:solidFill>
                  <a:schemeClr val="tx1"/>
                </a:solidFill>
                <a:latin typeface="Tahoma" pitchFamily="34" charset="0"/>
              </a:rPr>
              <a:t>Cultures of gender separation </a:t>
            </a:r>
            <a:br>
              <a:rPr lang="en-US" sz="6000" b="1" smtClean="0">
                <a:solidFill>
                  <a:schemeClr val="tx1"/>
                </a:solidFill>
                <a:latin typeface="Tahoma" pitchFamily="34" charset="0"/>
              </a:rPr>
            </a:br>
            <a:endParaRPr lang="en-US" sz="6000" b="1" smtClean="0">
              <a:solidFill>
                <a:schemeClr val="tx1"/>
              </a:solidFill>
              <a:latin typeface="Tahoma" pitchFamily="34" charset="0"/>
            </a:endParaRPr>
          </a:p>
        </p:txBody>
      </p:sp>
      <p:pic>
        <p:nvPicPr>
          <p:cNvPr id="72707" name="Picture 3" descr="women in 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8580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457200"/>
            <a:ext cx="8763000" cy="457200"/>
          </a:xfrm>
        </p:spPr>
        <p:txBody>
          <a:bodyPr/>
          <a:lstStyle/>
          <a:p>
            <a:pPr eaLnBrk="1" hangingPunct="1"/>
            <a:r>
              <a:rPr lang="en-US" sz="4800" b="1" smtClean="0">
                <a:solidFill>
                  <a:schemeClr val="tx1"/>
                </a:solidFill>
                <a:latin typeface="Tahoma" pitchFamily="34" charset="0"/>
              </a:rPr>
              <a:t>A More Open Islamic Nation</a:t>
            </a:r>
          </a:p>
        </p:txBody>
      </p:sp>
      <p:pic>
        <p:nvPicPr>
          <p:cNvPr id="73731" name="Picture 3" descr="arab cou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6106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304800"/>
            <a:ext cx="7772400" cy="838200"/>
          </a:xfrm>
        </p:spPr>
        <p:txBody>
          <a:bodyPr/>
          <a:lstStyle/>
          <a:p>
            <a:pPr eaLnBrk="1" hangingPunct="1"/>
            <a:r>
              <a:rPr lang="en-US" b="1" smtClean="0">
                <a:solidFill>
                  <a:schemeClr val="tx1"/>
                </a:solidFill>
                <a:latin typeface="Tahoma" pitchFamily="34" charset="0"/>
              </a:rPr>
              <a:t>Sparkling wealth for some</a:t>
            </a:r>
            <a:r>
              <a:rPr lang="en-US" sz="4000" b="1" smtClean="0">
                <a:solidFill>
                  <a:srgbClr val="CC9900"/>
                </a:solidFill>
                <a:latin typeface="Palatino Linotype" pitchFamily="18" charset="0"/>
              </a:rPr>
              <a:t> </a:t>
            </a:r>
          </a:p>
        </p:txBody>
      </p:sp>
      <p:pic>
        <p:nvPicPr>
          <p:cNvPr id="74755" name="Picture 3" descr="me girls jewel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3820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600" b="1" smtClean="0">
                <a:latin typeface="Tahoma" pitchFamily="34" charset="0"/>
              </a:rPr>
              <a:t>Arab nations vary widely in how strict their behavioral standards are.  Saudi Arabia &amp; Kuwait forbid alcohol, but wine, beer, &amp; liquor are sold throughout Egypt &amp; women have been voting for nearly a hundred years.</a:t>
            </a:r>
          </a:p>
          <a:p>
            <a:pPr marL="609600" indent="-609600" eaLnBrk="1" hangingPunct="1">
              <a:buFontTx/>
              <a:buAutoNum type="arabicPeriod"/>
            </a:pPr>
            <a:r>
              <a:rPr lang="en-US" sz="3600" b="1" smtClean="0">
                <a:latin typeface="Tahoma" pitchFamily="34" charset="0"/>
              </a:rPr>
              <a:t>Saudi Arabia bases its constitution on the Qu’ran, yet Lebanon’s constitution doesn’t even contain the word Allah.</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marL="685800" indent="-685800" algn="l">
              <a:buFont typeface="Arial" panose="020B0604020202020204" pitchFamily="34" charset="0"/>
              <a:buChar char="•"/>
            </a:pPr>
            <a:r>
              <a:rPr lang="en-US" sz="5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Theocracy </a:t>
            </a:r>
          </a:p>
          <a:p>
            <a:pPr marL="685800" indent="-685800" algn="l">
              <a:buFont typeface="Arial" panose="020B0604020202020204" pitchFamily="34" charset="0"/>
              <a:buChar char="•"/>
            </a:pPr>
            <a:r>
              <a:rPr lang="en-US" sz="5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Fatalism (</a:t>
            </a:r>
            <a:r>
              <a:rPr lang="en-US" sz="5400"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ELOC</a:t>
            </a:r>
            <a:r>
              <a:rPr lang="en-US" sz="5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a:t>
            </a:r>
          </a:p>
          <a:p>
            <a:pPr marL="685800" indent="-685800" algn="l">
              <a:buFont typeface="Arial" panose="020B0604020202020204" pitchFamily="34" charset="0"/>
              <a:buChar char="•"/>
            </a:pPr>
            <a:r>
              <a:rPr lang="en-US" sz="5400" b="1" dirty="0" smtClean="0">
                <a:solidFill>
                  <a:srgbClr val="008000"/>
                </a:solidFill>
                <a:latin typeface="Tahoma" panose="020B0604030504040204" pitchFamily="34" charset="0"/>
                <a:ea typeface="Tahoma" panose="020B0604030504040204" pitchFamily="34" charset="0"/>
                <a:cs typeface="Tahoma" panose="020B0604030504040204" pitchFamily="34" charset="0"/>
              </a:rPr>
              <a:t>Emotional expressiveness</a:t>
            </a:r>
          </a:p>
          <a:p>
            <a:pPr marL="685800" indent="-685800" algn="l">
              <a:buFont typeface="Arial" panose="020B0604020202020204" pitchFamily="34" charset="0"/>
              <a:buChar char="•"/>
            </a:pPr>
            <a:r>
              <a:rPr lang="en-US"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Close proximity</a:t>
            </a:r>
          </a:p>
          <a:p>
            <a:pPr marL="685800" indent="-685800" algn="l">
              <a:buFont typeface="Arial" panose="020B0604020202020204" pitchFamily="34" charset="0"/>
              <a:buChar char="•"/>
            </a:pPr>
            <a:r>
              <a:rPr lang="en-US" sz="5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Bargaining</a:t>
            </a:r>
          </a:p>
          <a:p>
            <a:pPr marL="685800" indent="-685800" algn="l">
              <a:buFont typeface="Arial" panose="020B0604020202020204" pitchFamily="34" charset="0"/>
              <a:buChar char="•"/>
            </a:pPr>
            <a:r>
              <a:rPr lang="en-US" sz="5400" b="1" dirty="0" smtClean="0">
                <a:solidFill>
                  <a:srgbClr val="008080"/>
                </a:solidFill>
                <a:latin typeface="Tahoma" panose="020B0604030504040204" pitchFamily="34" charset="0"/>
                <a:ea typeface="Tahoma" panose="020B0604030504040204" pitchFamily="34" charset="0"/>
                <a:cs typeface="Tahoma" panose="020B0604030504040204" pitchFamily="34" charset="0"/>
              </a:rPr>
              <a:t>Western pragmatism</a:t>
            </a:r>
          </a:p>
          <a:p>
            <a:pPr algn="l"/>
            <a:endParaRPr lang="en-US" sz="5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80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89973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6802" name="WordArt 4"/>
          <p:cNvSpPr>
            <a:spLocks noChangeArrowheads="1" noChangeShapeType="1" noTextEdit="1"/>
          </p:cNvSpPr>
          <p:nvPr/>
        </p:nvSpPr>
        <p:spPr bwMode="auto">
          <a:xfrm>
            <a:off x="1905000" y="685800"/>
            <a:ext cx="5257800" cy="5181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ARAB </a:t>
            </a:r>
          </a:p>
          <a:p>
            <a:pPr algn="ctr"/>
            <a:r>
              <a:rPr lang="en-US" sz="3600" kern="10">
                <a:ln w="9525">
                  <a:solidFill>
                    <a:srgbClr val="000000"/>
                  </a:solidFill>
                  <a:round/>
                  <a:headEnd/>
                  <a:tailEnd/>
                </a:ln>
                <a:solidFill>
                  <a:schemeClr val="tx2"/>
                </a:solidFill>
                <a:latin typeface="Arial Black"/>
              </a:rPr>
              <a:t>POLITICAL</a:t>
            </a:r>
          </a:p>
          <a:p>
            <a:pPr algn="ctr"/>
            <a:r>
              <a:rPr lang="en-US" sz="3600" kern="10">
                <a:ln w="9525">
                  <a:solidFill>
                    <a:srgbClr val="000000"/>
                  </a:solidFill>
                  <a:round/>
                  <a:headEnd/>
                  <a:tailEnd/>
                </a:ln>
                <a:solidFill>
                  <a:schemeClr val="tx2"/>
                </a:solidFill>
                <a:latin typeface="Arial Black"/>
              </a:rPr>
              <a:t>PHILOSOPHY</a:t>
            </a:r>
          </a:p>
          <a:p>
            <a:pPr algn="ctr"/>
            <a:r>
              <a:rPr lang="en-US" sz="3600" kern="10">
                <a:ln w="9525">
                  <a:solidFill>
                    <a:srgbClr val="000000"/>
                  </a:solidFill>
                  <a:round/>
                  <a:headEnd/>
                  <a:tailEnd/>
                </a:ln>
                <a:solidFill>
                  <a:schemeClr val="tx2"/>
                </a:solidFill>
                <a:latin typeface="Arial Black"/>
              </a:rPr>
              <a:t>&amp; STRUCTURE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0" y="0"/>
            <a:ext cx="9144000" cy="6858000"/>
          </a:xfrm>
        </p:spPr>
        <p:txBody>
          <a:bodyPr/>
          <a:lstStyle/>
          <a:p>
            <a:pPr eaLnBrk="1" hangingPunct="1">
              <a:buFontTx/>
              <a:buNone/>
            </a:pPr>
            <a:r>
              <a:rPr lang="en-US" sz="3500" b="1" smtClean="0">
                <a:latin typeface="Tahoma" pitchFamily="34" charset="0"/>
              </a:rPr>
              <a:t>1</a:t>
            </a:r>
            <a:r>
              <a:rPr lang="en-US" sz="3300" b="1" smtClean="0">
                <a:latin typeface="Tahoma" pitchFamily="34" charset="0"/>
              </a:rPr>
              <a:t>. Muslims believe that the rights of those who submit to Allah’s laws should take precedence over those who don’t submit.  </a:t>
            </a:r>
          </a:p>
          <a:p>
            <a:pPr eaLnBrk="1" hangingPunct="1">
              <a:buFontTx/>
              <a:buNone/>
            </a:pPr>
            <a:r>
              <a:rPr lang="en-US" sz="3300" b="1" smtClean="0">
                <a:latin typeface="Tahoma" pitchFamily="34" charset="0"/>
              </a:rPr>
              <a:t>2. For example, it is not against the law for an American to curse God on a city street, but he or she could be sued for cursing an individual.  The reverse is true in Islamic societies.  Islamic culture values their tradition of freedom </a:t>
            </a:r>
            <a:r>
              <a:rPr lang="en-US" sz="3300" b="1" u="sng" smtClean="0">
                <a:latin typeface="Tahoma" pitchFamily="34" charset="0"/>
              </a:rPr>
              <a:t>of</a:t>
            </a:r>
            <a:r>
              <a:rPr lang="en-US" sz="3300" b="1" smtClean="0">
                <a:latin typeface="Tahoma" pitchFamily="34" charset="0"/>
              </a:rPr>
              <a:t> religion over the prevailing Western tradition of freedom </a:t>
            </a:r>
            <a:r>
              <a:rPr lang="en-US" sz="3300" b="1" u="sng" smtClean="0">
                <a:latin typeface="Tahoma" pitchFamily="34" charset="0"/>
              </a:rPr>
              <a:t>from</a:t>
            </a:r>
            <a:r>
              <a:rPr lang="en-US" sz="3300" b="1" smtClean="0">
                <a:latin typeface="Tahoma" pitchFamily="34" charset="0"/>
              </a:rPr>
              <a:t> religion. </a:t>
            </a:r>
          </a:p>
          <a:p>
            <a:pPr eaLnBrk="1" hangingPunct="1">
              <a:buFontTx/>
              <a:buNone/>
            </a:pPr>
            <a:endParaRPr lang="en-US" sz="3300" b="1" smtClean="0">
              <a:latin typeface="Tahoma" pitchFamily="34" charset="0"/>
            </a:endParaRPr>
          </a:p>
          <a:p>
            <a:pPr eaLnBrk="1" hangingPunct="1"/>
            <a:endParaRPr lang="en-US" sz="3500" b="1" smtClean="0">
              <a:latin typeface="Tahoma" pitchFamily="34" charset="0"/>
            </a:endParaRPr>
          </a:p>
          <a:p>
            <a:pPr eaLnBrk="1" hangingPunct="1"/>
            <a:endParaRPr lang="en-US" b="1" smtClean="0">
              <a:latin typeface="Tahoma" pitchFamily="34" charset="0"/>
            </a:endParaRPr>
          </a:p>
        </p:txBody>
      </p:sp>
      <p:sp>
        <p:nvSpPr>
          <p:cNvPr id="77827" name="AutoShape 3"/>
          <p:cNvSpPr>
            <a:spLocks noChangeArrowheads="1"/>
          </p:cNvSpPr>
          <p:nvPr/>
        </p:nvSpPr>
        <p:spPr bwMode="auto">
          <a:xfrm>
            <a:off x="7543800" y="6096000"/>
            <a:ext cx="990600" cy="485775"/>
          </a:xfrm>
          <a:prstGeom prst="rightArrow">
            <a:avLst>
              <a:gd name="adj1" fmla="val 50000"/>
              <a:gd name="adj2" fmla="val 50980"/>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3300" b="1" smtClean="0">
                <a:latin typeface="Tahoma" pitchFamily="34" charset="0"/>
              </a:rPr>
              <a:t>3. Muslims have historically viewed Islam as a key means for protecting society against political tyranny &amp; violation of individual rights. The theocratic (religious based laws) orientation of most Muslim governments has acted as a buffer zone between government power and individual/family security. </a:t>
            </a:r>
          </a:p>
          <a:p>
            <a:pPr eaLnBrk="1" hangingPunct="1">
              <a:lnSpc>
                <a:spcPct val="90000"/>
              </a:lnSpc>
              <a:buFontTx/>
              <a:buNone/>
            </a:pPr>
            <a:r>
              <a:rPr lang="en-US" sz="3300" b="1" smtClean="0">
                <a:latin typeface="Tahoma" pitchFamily="34" charset="0"/>
              </a:rPr>
              <a:t>4. Even in the less democratic Muslim nations, the average citizen plays a decisive role in choosing the political leaders—local village officials– who actually wield the greatest amount of influence over the lives of  individuals.</a:t>
            </a:r>
          </a:p>
        </p:txBody>
      </p:sp>
      <p:sp>
        <p:nvSpPr>
          <p:cNvPr id="78851" name="AutoShape 4"/>
          <p:cNvSpPr>
            <a:spLocks noChangeArrowheads="1"/>
          </p:cNvSpPr>
          <p:nvPr/>
        </p:nvSpPr>
        <p:spPr bwMode="auto">
          <a:xfrm>
            <a:off x="76962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0" y="0"/>
            <a:ext cx="9144000" cy="6858000"/>
          </a:xfrm>
        </p:spPr>
        <p:txBody>
          <a:bodyPr/>
          <a:lstStyle/>
          <a:p>
            <a:pPr eaLnBrk="1" hangingPunct="1">
              <a:buFontTx/>
              <a:buNone/>
            </a:pPr>
            <a:r>
              <a:rPr lang="en-US" sz="3300" b="1" smtClean="0">
                <a:latin typeface="Tahoma" pitchFamily="34" charset="0"/>
              </a:rPr>
              <a:t>5. Muslims would point out that the outcome of most elections in Western representative democracies is determined mainly by the campaign financing of political machines, thus greatly nullifying the influence of rank and file voters in elections and political affairs.</a:t>
            </a:r>
          </a:p>
          <a:p>
            <a:pPr eaLnBrk="1" hangingPunct="1">
              <a:buFontTx/>
              <a:buNone/>
            </a:pPr>
            <a:r>
              <a:rPr lang="en-US" sz="3300" b="1" smtClean="0">
                <a:latin typeface="Tahoma" pitchFamily="34" charset="0"/>
              </a:rPr>
              <a:t>6. The main freedom desired by Muslims today is the freedom to confront their own political problems and find their own solutions within a Islamic religious context.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0"/>
            <a:ext cx="8915400" cy="6858000"/>
          </a:xfrm>
        </p:spPr>
        <p:txBody>
          <a:bodyPr/>
          <a:lstStyle/>
          <a:p>
            <a:pPr marL="609600" indent="-609600" eaLnBrk="1" hangingPunct="1">
              <a:buClr>
                <a:schemeClr val="tx1"/>
              </a:buClr>
              <a:buFontTx/>
              <a:buAutoNum type="arabicPeriod" startAt="5"/>
            </a:pPr>
            <a:r>
              <a:rPr lang="en-US" b="1" dirty="0" smtClean="0">
                <a:latin typeface="Tahoma" pitchFamily="34" charset="0"/>
              </a:rPr>
              <a:t>The Arab nations that have traditionally cooperated with the West have been Saudi Arabia, Kuwait, Lebanon, Tunisia, Morocco, the United Arab Emirates, &amp; Qatar.</a:t>
            </a:r>
          </a:p>
          <a:p>
            <a:pPr marL="609600" indent="-609600" eaLnBrk="1" hangingPunct="1">
              <a:buClr>
                <a:schemeClr val="tx1"/>
              </a:buClr>
              <a:buFontTx/>
              <a:buAutoNum type="arabicPeriod" startAt="5"/>
            </a:pPr>
            <a:r>
              <a:rPr lang="en-US" b="1" dirty="0" smtClean="0">
                <a:latin typeface="Tahoma" pitchFamily="34" charset="0"/>
              </a:rPr>
              <a:t>The West has experienced the greatest frictions with Iran, Iraq, &amp; Libya.</a:t>
            </a:r>
          </a:p>
          <a:p>
            <a:pPr marL="609600" indent="-609600" eaLnBrk="1" hangingPunct="1">
              <a:buClr>
                <a:schemeClr val="tx1"/>
              </a:buClr>
              <a:buFontTx/>
              <a:buAutoNum type="arabicPeriod" startAt="5"/>
            </a:pPr>
            <a:r>
              <a:rPr lang="en-US" b="1" dirty="0" smtClean="0">
                <a:latin typeface="Tahoma" pitchFamily="34" charset="0"/>
              </a:rPr>
              <a:t>Islam has no official ruling agency (such as the Vatican) and Muslims don’t have to belong to a mosque.</a:t>
            </a:r>
          </a:p>
          <a:p>
            <a:pPr marL="609600" indent="-609600" eaLnBrk="1" hangingPunct="1">
              <a:buClr>
                <a:schemeClr val="tx1"/>
              </a:buClr>
              <a:buFontTx/>
              <a:buAutoNum type="arabicPeriod" startAt="5"/>
            </a:pPr>
            <a:r>
              <a:rPr lang="en-US" b="1" dirty="0" smtClean="0">
                <a:latin typeface="Tahoma" pitchFamily="34" charset="0"/>
              </a:rPr>
              <a:t>The 3 Muslim holy cities are Mecca &amp; Medina in Saudi Arabia, and Jerusalem.</a:t>
            </a:r>
          </a:p>
          <a:p>
            <a:pPr marL="609600" indent="-609600" eaLnBrk="1" hangingPunct="1">
              <a:buClr>
                <a:schemeClr val="tx1"/>
              </a:buClr>
            </a:pPr>
            <a:endParaRPr lang="en-US" b="1" dirty="0" smtClean="0">
              <a:latin typeface="Tahoma" pitchFamily="34" charset="0"/>
            </a:endParaRPr>
          </a:p>
        </p:txBody>
      </p:sp>
      <p:sp>
        <p:nvSpPr>
          <p:cNvPr id="8195" name="AutoShape 4"/>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1752600" y="1600200"/>
            <a:ext cx="5562600" cy="3581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chemeClr val="tx2"/>
                </a:solidFill>
                <a:effectLst>
                  <a:outerShdw dist="35921" dir="2700000" algn="ctr" rotWithShape="0">
                    <a:srgbClr val="C0C0C0">
                      <a:alpha val="79999"/>
                    </a:srgbClr>
                  </a:outerShdw>
                </a:effectLst>
                <a:latin typeface="Tahoma"/>
                <a:ea typeface="Tahoma"/>
                <a:cs typeface="Tahoma"/>
              </a:rPr>
              <a:t>MIDDLE EASTERN</a:t>
            </a:r>
          </a:p>
          <a:p>
            <a:pPr algn="ctr"/>
            <a:r>
              <a:rPr lang="en-US" sz="3600" b="1" kern="10">
                <a:solidFill>
                  <a:schemeClr val="tx2"/>
                </a:solidFill>
                <a:effectLst>
                  <a:outerShdw dist="35921" dir="2700000" algn="ctr" rotWithShape="0">
                    <a:srgbClr val="C0C0C0">
                      <a:alpha val="79999"/>
                    </a:srgbClr>
                  </a:outerShdw>
                </a:effectLst>
                <a:latin typeface="Tahoma"/>
                <a:ea typeface="Tahoma"/>
                <a:cs typeface="Tahoma"/>
              </a:rPr>
              <a:t>UNCERTAINTY &amp;</a:t>
            </a:r>
          </a:p>
          <a:p>
            <a:pPr algn="ctr"/>
            <a:r>
              <a:rPr lang="en-US" sz="3600" b="1" kern="10">
                <a:solidFill>
                  <a:schemeClr val="tx2"/>
                </a:solidFill>
                <a:effectLst>
                  <a:outerShdw dist="35921" dir="2700000" algn="ctr" rotWithShape="0">
                    <a:srgbClr val="C0C0C0">
                      <a:alpha val="79999"/>
                    </a:srgbClr>
                  </a:outerShdw>
                </a:effectLst>
                <a:latin typeface="Tahoma"/>
                <a:ea typeface="Tahoma"/>
                <a:cs typeface="Tahoma"/>
              </a:rPr>
              <a:t>INSTABILITY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2" name="Picture 3" descr="me woman child shad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1447800"/>
            <a:ext cx="36687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4"/>
          <p:cNvSpPr>
            <a:spLocks noGrp="1" noChangeArrowheads="1"/>
          </p:cNvSpPr>
          <p:nvPr>
            <p:ph type="title"/>
          </p:nvPr>
        </p:nvSpPr>
        <p:spPr>
          <a:xfrm>
            <a:off x="609600" y="304800"/>
            <a:ext cx="7848600" cy="838200"/>
          </a:xfrm>
        </p:spPr>
        <p:txBody>
          <a:bodyPr/>
          <a:lstStyle/>
          <a:p>
            <a:pPr eaLnBrk="1" hangingPunct="1"/>
            <a:r>
              <a:rPr lang="en-US" b="1" smtClean="0">
                <a:solidFill>
                  <a:schemeClr val="tx1"/>
                </a:solidFill>
                <a:latin typeface="Tahoma" pitchFamily="34" charset="0"/>
              </a:rPr>
              <a:t>Why do Arabs face </a:t>
            </a:r>
            <a:br>
              <a:rPr lang="en-US" b="1" smtClean="0">
                <a:solidFill>
                  <a:schemeClr val="tx1"/>
                </a:solidFill>
                <a:latin typeface="Tahoma" pitchFamily="34" charset="0"/>
              </a:rPr>
            </a:br>
            <a:r>
              <a:rPr lang="en-US" b="1" smtClean="0">
                <a:solidFill>
                  <a:schemeClr val="tx1"/>
                </a:solidFill>
                <a:latin typeface="Tahoma" pitchFamily="34" charset="0"/>
              </a:rPr>
              <a:t>an uncertain future?</a:t>
            </a:r>
          </a:p>
        </p:txBody>
      </p:sp>
      <p:sp>
        <p:nvSpPr>
          <p:cNvPr id="81924" name="AutoShape 5"/>
          <p:cNvSpPr>
            <a:spLocks noChangeArrowheads="1"/>
          </p:cNvSpPr>
          <p:nvPr/>
        </p:nvSpPr>
        <p:spPr bwMode="auto">
          <a:xfrm>
            <a:off x="80010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228600"/>
            <a:ext cx="8915400" cy="685800"/>
          </a:xfrm>
        </p:spPr>
        <p:txBody>
          <a:bodyPr/>
          <a:lstStyle/>
          <a:p>
            <a:pPr eaLnBrk="1" hangingPunct="1"/>
            <a:r>
              <a:rPr lang="en-US" sz="3600" b="1" smtClean="0">
                <a:solidFill>
                  <a:schemeClr val="tx1"/>
                </a:solidFill>
                <a:latin typeface="Tahoma" pitchFamily="34" charset="0"/>
              </a:rPr>
              <a:t>INSTITUTIONAL PROBLEMS </a:t>
            </a:r>
            <a:br>
              <a:rPr lang="en-US" sz="3600" b="1" smtClean="0">
                <a:solidFill>
                  <a:schemeClr val="tx1"/>
                </a:solidFill>
                <a:latin typeface="Tahoma" pitchFamily="34" charset="0"/>
              </a:rPr>
            </a:br>
            <a:r>
              <a:rPr lang="en-US" sz="3600" b="1" smtClean="0">
                <a:solidFill>
                  <a:schemeClr val="tx1"/>
                </a:solidFill>
                <a:latin typeface="Tahoma" pitchFamily="34" charset="0"/>
              </a:rPr>
              <a:t>IN ARAB NATIONS</a:t>
            </a:r>
            <a:r>
              <a:rPr lang="en-US" sz="2800" b="1" smtClean="0">
                <a:solidFill>
                  <a:srgbClr val="CC9900"/>
                </a:solidFill>
                <a:latin typeface="Tahoma" pitchFamily="34" charset="0"/>
              </a:rPr>
              <a:t> </a:t>
            </a:r>
          </a:p>
        </p:txBody>
      </p:sp>
      <p:sp>
        <p:nvSpPr>
          <p:cNvPr id="82947" name="Rectangle 3"/>
          <p:cNvSpPr>
            <a:spLocks noGrp="1" noChangeArrowheads="1"/>
          </p:cNvSpPr>
          <p:nvPr>
            <p:ph type="body" idx="1"/>
          </p:nvPr>
        </p:nvSpPr>
        <p:spPr>
          <a:xfrm>
            <a:off x="0" y="1219200"/>
            <a:ext cx="9144000" cy="5334000"/>
          </a:xfrm>
        </p:spPr>
        <p:txBody>
          <a:bodyPr/>
          <a:lstStyle/>
          <a:p>
            <a:pPr marL="609600" indent="-609600" eaLnBrk="1" hangingPunct="1">
              <a:lnSpc>
                <a:spcPct val="80000"/>
              </a:lnSpc>
              <a:buFontTx/>
              <a:buAutoNum type="arabicPeriod"/>
            </a:pPr>
            <a:r>
              <a:rPr lang="en-US" sz="4000" b="1" dirty="0" smtClean="0">
                <a:latin typeface="Tahoma" pitchFamily="34" charset="0"/>
              </a:rPr>
              <a:t>Many absolute autocracies—most Arab governments are not representative of their populations.</a:t>
            </a:r>
          </a:p>
          <a:p>
            <a:pPr marL="609600" indent="-609600" eaLnBrk="1" hangingPunct="1">
              <a:lnSpc>
                <a:spcPct val="80000"/>
              </a:lnSpc>
              <a:buFontTx/>
              <a:buAutoNum type="arabicPeriod"/>
            </a:pPr>
            <a:r>
              <a:rPr lang="en-US" sz="4000" b="1" dirty="0" smtClean="0">
                <a:latin typeface="Tahoma" pitchFamily="34" charset="0"/>
              </a:rPr>
              <a:t>Widespread bogus elections</a:t>
            </a:r>
          </a:p>
          <a:p>
            <a:pPr marL="609600" indent="-609600" eaLnBrk="1" hangingPunct="1">
              <a:lnSpc>
                <a:spcPct val="80000"/>
              </a:lnSpc>
              <a:buFontTx/>
              <a:buAutoNum type="arabicPeriod"/>
            </a:pPr>
            <a:r>
              <a:rPr lang="en-US" sz="4000" b="1" dirty="0" smtClean="0">
                <a:latin typeface="Tahoma" pitchFamily="34" charset="0"/>
              </a:rPr>
              <a:t>Weak courts system</a:t>
            </a:r>
          </a:p>
          <a:p>
            <a:pPr marL="609600" indent="-609600" eaLnBrk="1" hangingPunct="1">
              <a:lnSpc>
                <a:spcPct val="80000"/>
              </a:lnSpc>
              <a:buFontTx/>
              <a:buAutoNum type="arabicPeriod"/>
            </a:pPr>
            <a:r>
              <a:rPr lang="en-US" sz="4000" b="1" dirty="0" smtClean="0">
                <a:latin typeface="Tahoma" pitchFamily="34" charset="0"/>
              </a:rPr>
              <a:t>Low freedom of the press</a:t>
            </a:r>
          </a:p>
          <a:p>
            <a:pPr marL="609600" indent="-609600" eaLnBrk="1" hangingPunct="1">
              <a:lnSpc>
                <a:spcPct val="80000"/>
              </a:lnSpc>
              <a:buFontTx/>
              <a:buAutoNum type="arabicPeriod"/>
            </a:pPr>
            <a:r>
              <a:rPr lang="en-US" sz="4000" b="1" dirty="0" smtClean="0">
                <a:latin typeface="Tahoma" pitchFamily="34" charset="0"/>
              </a:rPr>
              <a:t>Intolerant social environment</a:t>
            </a:r>
          </a:p>
          <a:p>
            <a:pPr marL="609600" indent="-609600" eaLnBrk="1" hangingPunct="1">
              <a:lnSpc>
                <a:spcPct val="80000"/>
              </a:lnSpc>
              <a:buFontTx/>
              <a:buAutoNum type="arabicPeriod"/>
            </a:pPr>
            <a:r>
              <a:rPr lang="en-US" sz="4000" b="1" dirty="0" smtClean="0">
                <a:latin typeface="Tahoma" pitchFamily="34" charset="0"/>
              </a:rPr>
              <a:t>Unequal status for women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228600" y="381000"/>
            <a:ext cx="8610600" cy="6477000"/>
          </a:xfrm>
        </p:spPr>
        <p:txBody>
          <a:bodyPr/>
          <a:lstStyle/>
          <a:p>
            <a:pPr marL="609600" indent="-609600" eaLnBrk="1" hangingPunct="1">
              <a:lnSpc>
                <a:spcPct val="90000"/>
              </a:lnSpc>
              <a:buFontTx/>
              <a:buAutoNum type="arabicPeriod" startAt="7"/>
            </a:pPr>
            <a:r>
              <a:rPr lang="en-US" b="1" dirty="0" smtClean="0">
                <a:latin typeface="Tahoma" pitchFamily="34" charset="0"/>
              </a:rPr>
              <a:t>Only 1 in 5 Muslim nations have democratic institutions.</a:t>
            </a:r>
          </a:p>
          <a:p>
            <a:pPr marL="609600" indent="-609600" eaLnBrk="1" hangingPunct="1">
              <a:lnSpc>
                <a:spcPct val="90000"/>
              </a:lnSpc>
              <a:buFontTx/>
              <a:buAutoNum type="arabicPeriod" startAt="7"/>
            </a:pPr>
            <a:r>
              <a:rPr lang="en-US" b="1" dirty="0" smtClean="0">
                <a:latin typeface="Tahoma" pitchFamily="34" charset="0"/>
              </a:rPr>
              <a:t>The GDP of most Islamic nations has fallen or plateaued over the past 25 years.</a:t>
            </a:r>
          </a:p>
          <a:p>
            <a:pPr marL="609600" indent="-609600" eaLnBrk="1" hangingPunct="1">
              <a:lnSpc>
                <a:spcPct val="90000"/>
              </a:lnSpc>
              <a:buFontTx/>
              <a:buAutoNum type="arabicPeriod" startAt="7"/>
            </a:pPr>
            <a:r>
              <a:rPr lang="en-US" b="1" dirty="0" smtClean="0">
                <a:latin typeface="Tahoma" pitchFamily="34" charset="0"/>
              </a:rPr>
              <a:t>Per capita income growth over the past 20 years in Muslim nations (.5%) is the lowest in the world except for Africa.</a:t>
            </a:r>
          </a:p>
          <a:p>
            <a:pPr marL="609600" indent="-609600" eaLnBrk="1" hangingPunct="1">
              <a:lnSpc>
                <a:spcPct val="90000"/>
              </a:lnSpc>
              <a:buFontTx/>
              <a:buAutoNum type="arabicPeriod" startAt="7"/>
            </a:pPr>
            <a:r>
              <a:rPr lang="en-US" b="1" dirty="0" smtClean="0">
                <a:latin typeface="Tahoma" pitchFamily="34" charset="0"/>
              </a:rPr>
              <a:t>20% of Arabs live on $2 a day. </a:t>
            </a:r>
          </a:p>
          <a:p>
            <a:pPr marL="609600" indent="-609600" eaLnBrk="1" hangingPunct="1">
              <a:lnSpc>
                <a:spcPct val="90000"/>
              </a:lnSpc>
              <a:buFontTx/>
              <a:buAutoNum type="arabicPeriod" startAt="7"/>
            </a:pPr>
            <a:r>
              <a:rPr lang="en-US" b="1" dirty="0" smtClean="0">
                <a:latin typeface="Tahoma" pitchFamily="34" charset="0"/>
              </a:rPr>
              <a:t>Yemen’s median annual income is $190; Syria’s is $900; Sudan’s is $170; Egypt’s is $1000-$1500.</a:t>
            </a:r>
          </a:p>
          <a:p>
            <a:pPr marL="609600" indent="-609600" eaLnBrk="1" hangingPunct="1">
              <a:lnSpc>
                <a:spcPct val="90000"/>
              </a:lnSpc>
            </a:pPr>
            <a:endParaRPr lang="en-US" b="1" dirty="0" smtClean="0">
              <a:latin typeface="Tahoma" pitchFamily="34" charset="0"/>
            </a:endParaRPr>
          </a:p>
        </p:txBody>
      </p:sp>
      <p:sp>
        <p:nvSpPr>
          <p:cNvPr id="83971" name="AutoShape 4"/>
          <p:cNvSpPr>
            <a:spLocks noChangeArrowheads="1"/>
          </p:cNvSpPr>
          <p:nvPr/>
        </p:nvSpPr>
        <p:spPr bwMode="auto">
          <a:xfrm>
            <a:off x="75438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12"/>
            </a:pPr>
            <a:r>
              <a:rPr lang="en-US" b="1" smtClean="0">
                <a:latin typeface="Tahoma" pitchFamily="34" charset="0"/>
              </a:rPr>
              <a:t>75%-90% of all books produced in the Arab world today are religious in nature, &amp; 90% of the funding for publishing them comes from Saudi Arabia.</a:t>
            </a:r>
          </a:p>
          <a:p>
            <a:pPr marL="609600" indent="-609600" eaLnBrk="1" hangingPunct="1">
              <a:buFontTx/>
              <a:buAutoNum type="arabicPeriod" startAt="12"/>
            </a:pPr>
            <a:r>
              <a:rPr lang="en-US" b="1" smtClean="0">
                <a:latin typeface="Tahoma" pitchFamily="34" charset="0"/>
              </a:rPr>
              <a:t>The main causes of division between the Arab world &amp; the USA are support of Israel &amp; the creation of a Palestinian state.</a:t>
            </a:r>
          </a:p>
          <a:p>
            <a:pPr marL="609600" indent="-609600" eaLnBrk="1" hangingPunct="1">
              <a:buFontTx/>
              <a:buAutoNum type="arabicPeriod" startAt="12"/>
            </a:pPr>
            <a:r>
              <a:rPr lang="en-US" b="1" smtClean="0">
                <a:latin typeface="Tahoma" pitchFamily="34" charset="0"/>
              </a:rPr>
              <a:t>The main internal challenge  Arab nations face in the future is developing institutional societies &amp; controlling the political instability brought on by Islamic fundamentalist groups.  </a:t>
            </a:r>
          </a:p>
        </p:txBody>
      </p:sp>
      <p:sp>
        <p:nvSpPr>
          <p:cNvPr id="84995" name="AutoShape 4"/>
          <p:cNvSpPr>
            <a:spLocks noChangeArrowheads="1"/>
          </p:cNvSpPr>
          <p:nvPr/>
        </p:nvSpPr>
        <p:spPr bwMode="auto">
          <a:xfrm>
            <a:off x="76962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0" y="0"/>
            <a:ext cx="9144000" cy="6858000"/>
          </a:xfrm>
        </p:spPr>
        <p:txBody>
          <a:bodyPr/>
          <a:lstStyle/>
          <a:p>
            <a:pPr eaLnBrk="1" hangingPunct="1">
              <a:buFontTx/>
              <a:buNone/>
            </a:pPr>
            <a:r>
              <a:rPr lang="en-US" sz="3800" b="1" smtClean="0">
                <a:latin typeface="Tahoma" pitchFamily="34" charset="0"/>
              </a:rPr>
              <a:t>15. In traditional Arab culture, personal “face” (honor, reputation, or dignity) is on the line when someone, or their family, is insulted or wronged in some manner.  Face can be regained only through </a:t>
            </a:r>
            <a:r>
              <a:rPr lang="en-US" sz="3800" b="1" u="sng" smtClean="0">
                <a:latin typeface="Tahoma" pitchFamily="34" charset="0"/>
              </a:rPr>
              <a:t>personal</a:t>
            </a:r>
            <a:r>
              <a:rPr lang="en-US" sz="3800" b="1" smtClean="0">
                <a:latin typeface="Tahoma" pitchFamily="34" charset="0"/>
              </a:rPr>
              <a:t> retaliation or revenge. Impersonal institutional remedies (courts of law, etc.) are rarely a satisfactory substitute for personal intervention.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042" name="Picture 3" descr="iraq man passina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42306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4"/>
          <p:cNvSpPr>
            <a:spLocks noGrp="1" noChangeArrowheads="1"/>
          </p:cNvSpPr>
          <p:nvPr>
            <p:ph type="title"/>
          </p:nvPr>
        </p:nvSpPr>
        <p:spPr>
          <a:xfrm>
            <a:off x="0" y="0"/>
            <a:ext cx="9144000" cy="1371600"/>
          </a:xfrm>
        </p:spPr>
        <p:txBody>
          <a:bodyPr/>
          <a:lstStyle/>
          <a:p>
            <a:pPr eaLnBrk="1" hangingPunct="1"/>
            <a:r>
              <a:rPr lang="en-US" sz="4000" b="1" smtClean="0">
                <a:solidFill>
                  <a:schemeClr val="tx1"/>
                </a:solidFill>
                <a:latin typeface="Tahoma" pitchFamily="34" charset="0"/>
              </a:rPr>
              <a:t>ARAB (RELIGIOUS) NATIONALISM</a:t>
            </a:r>
            <a:br>
              <a:rPr lang="en-US" sz="4000" b="1" smtClean="0">
                <a:solidFill>
                  <a:schemeClr val="tx1"/>
                </a:solidFill>
                <a:latin typeface="Tahoma" pitchFamily="34" charset="0"/>
              </a:rPr>
            </a:br>
            <a:r>
              <a:rPr lang="en-US" b="1" smtClean="0">
                <a:solidFill>
                  <a:schemeClr val="tx1"/>
                </a:solidFill>
                <a:latin typeface="Palatino Linotype" pitchFamily="18" charset="0"/>
              </a:rPr>
              <a:t> </a:t>
            </a:r>
            <a:r>
              <a:rPr lang="en-US" b="1" smtClean="0">
                <a:solidFill>
                  <a:schemeClr val="tx1"/>
                </a:solidFill>
                <a:latin typeface="Tahoma" pitchFamily="34" charset="0"/>
              </a:rPr>
              <a:t>Face &amp; Allah are on the line</a:t>
            </a:r>
          </a:p>
        </p:txBody>
      </p:sp>
      <p:pic>
        <p:nvPicPr>
          <p:cNvPr id="87044" name="Picture 5" descr="flag-algeri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057400"/>
            <a:ext cx="14398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6" descr="flag-egyp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14398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7" descr="flag-morocc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67200"/>
            <a:ext cx="14398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8" descr="tunisi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038600"/>
            <a:ext cx="14398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ChangeArrowheads="1"/>
          </p:cNvSpPr>
          <p:nvPr/>
        </p:nvSpPr>
        <p:spPr bwMode="auto">
          <a:xfrm>
            <a:off x="0" y="0"/>
            <a:ext cx="89154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AutoNum type="arabicPeriod"/>
            </a:pPr>
            <a:r>
              <a:rPr lang="en-US" sz="3000" b="1"/>
              <a:t>A small minority fringe of</a:t>
            </a:r>
            <a:r>
              <a:rPr lang="en-US" sz="2800" b="1"/>
              <a:t> </a:t>
            </a:r>
            <a:r>
              <a:rPr lang="en-US" sz="3000" b="1"/>
              <a:t>militant Muslims believe that Western secularism</a:t>
            </a:r>
            <a:r>
              <a:rPr lang="en-US" sz="3000">
                <a:latin typeface="Times New Roman" pitchFamily="18" charset="0"/>
              </a:rPr>
              <a:t>  </a:t>
            </a:r>
            <a:r>
              <a:rPr lang="en-US" sz="3000" b="1"/>
              <a:t>&amp;</a:t>
            </a:r>
            <a:r>
              <a:rPr lang="en-US" sz="3000">
                <a:latin typeface="Times New Roman" pitchFamily="18" charset="0"/>
              </a:rPr>
              <a:t> </a:t>
            </a:r>
            <a:r>
              <a:rPr lang="en-US" sz="3000" b="1"/>
              <a:t>America’s support of Israel justify terrorism as a way to save the face of Arab nations, as well as Allah.</a:t>
            </a:r>
          </a:p>
          <a:p>
            <a:pPr marL="457200" indent="-457200">
              <a:buFontTx/>
              <a:buAutoNum type="arabicPeriod"/>
            </a:pPr>
            <a:r>
              <a:rPr lang="en-US" sz="3000" b="1"/>
              <a:t>Arab militants aspire to take over the Middle East to establish it as Allah’s kingdom on earth. During the 1990s they largely abandoned the strategy of civil war within Arab kingdoms &amp; switched to attacking the U.S. outright to remove its presence in Arab regions. </a:t>
            </a:r>
          </a:p>
          <a:p>
            <a:pPr marL="457200" indent="-457200">
              <a:buFontTx/>
              <a:buAutoNum type="arabicPeriod"/>
            </a:pPr>
            <a:r>
              <a:rPr lang="en-US" sz="2700" b="1"/>
              <a:t>Most Arabs disagree with terrorism but support the policy of kicking the USA out of Arab lands.</a:t>
            </a:r>
          </a:p>
          <a:p>
            <a:pPr marL="457200" indent="-457200" algn="ctr"/>
            <a:endParaRPr lang="en-US" sz="2700" b="1"/>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9144000" cy="1371600"/>
          </a:xfrm>
        </p:spPr>
        <p:txBody>
          <a:bodyPr/>
          <a:lstStyle/>
          <a:p>
            <a:pPr eaLnBrk="1" hangingPunct="1"/>
            <a:r>
              <a:rPr lang="en-US" sz="2400" b="1" smtClean="0">
                <a:solidFill>
                  <a:schemeClr val="tx1"/>
                </a:solidFill>
                <a:latin typeface="Tahoma" pitchFamily="34" charset="0"/>
              </a:rPr>
              <a:t>WESTERN FOREIGN  POLICY MISTAKES UNDERLYING CURRENT TENSIONS WITH THE ARAB WORLD</a:t>
            </a:r>
            <a:r>
              <a:rPr lang="en-US" sz="3200" b="1" smtClean="0">
                <a:solidFill>
                  <a:schemeClr val="tx1"/>
                </a:solidFill>
                <a:latin typeface="Tahoma" pitchFamily="34" charset="0"/>
              </a:rPr>
              <a:t> </a:t>
            </a:r>
          </a:p>
        </p:txBody>
      </p:sp>
      <p:sp>
        <p:nvSpPr>
          <p:cNvPr id="89091" name="Rectangle 3"/>
          <p:cNvSpPr>
            <a:spLocks noGrp="1" noChangeArrowheads="1"/>
          </p:cNvSpPr>
          <p:nvPr>
            <p:ph type="body" idx="1"/>
          </p:nvPr>
        </p:nvSpPr>
        <p:spPr>
          <a:xfrm>
            <a:off x="0" y="1219200"/>
            <a:ext cx="9144000" cy="5867400"/>
          </a:xfrm>
        </p:spPr>
        <p:txBody>
          <a:bodyPr/>
          <a:lstStyle/>
          <a:p>
            <a:pPr marL="609600" indent="-609600" eaLnBrk="1" hangingPunct="1">
              <a:buFontTx/>
              <a:buAutoNum type="arabicPeriod"/>
            </a:pPr>
            <a:r>
              <a:rPr lang="en-US" sz="2800" b="1" smtClean="0">
                <a:latin typeface="Tahoma" pitchFamily="34" charset="0"/>
              </a:rPr>
              <a:t>The first half of the 20</a:t>
            </a:r>
            <a:r>
              <a:rPr lang="en-US" sz="2800" b="1" baseline="30000" smtClean="0">
                <a:latin typeface="Tahoma" pitchFamily="34" charset="0"/>
              </a:rPr>
              <a:t>th</a:t>
            </a:r>
            <a:r>
              <a:rPr lang="en-US" sz="2800" b="1" smtClean="0">
                <a:latin typeface="Tahoma" pitchFamily="34" charset="0"/>
              </a:rPr>
              <a:t> century saw heavy British, European, &amp; Soviet exploitative oil colonialism in the Middle East. In 1918, the secret Sykes-Picot Agreement between the British &amp; French divided up the Palestinian region into colonies. France got Syria &amp; half of Palestine, while Britain got Iraq, Saudi Arabia, &amp; the other half of Palestine.</a:t>
            </a:r>
          </a:p>
          <a:p>
            <a:pPr marL="609600" indent="-609600" eaLnBrk="1" hangingPunct="1">
              <a:buFontTx/>
              <a:buAutoNum type="arabicPeriod"/>
            </a:pPr>
            <a:r>
              <a:rPr lang="en-US" sz="2800" b="1" smtClean="0">
                <a:latin typeface="Tahoma" pitchFamily="34" charset="0"/>
              </a:rPr>
              <a:t>Israel was created by a British/U.S./UN deal in the mid-20</a:t>
            </a:r>
            <a:r>
              <a:rPr lang="en-US" sz="2800" b="1" baseline="30000" smtClean="0">
                <a:latin typeface="Tahoma" pitchFamily="34" charset="0"/>
              </a:rPr>
              <a:t>th</a:t>
            </a:r>
            <a:r>
              <a:rPr lang="en-US" sz="2800" b="1" smtClean="0">
                <a:latin typeface="Tahoma" pitchFamily="34" charset="0"/>
              </a:rPr>
              <a:t> century, &amp; the USA has aggressively backed Israel financially ever since.</a:t>
            </a:r>
          </a:p>
          <a:p>
            <a:pPr marL="609600" indent="-609600" eaLnBrk="1" hangingPunct="1">
              <a:buFontTx/>
              <a:buNone/>
            </a:pPr>
            <a:endParaRPr lang="en-US" sz="2800" b="1" smtClean="0">
              <a:latin typeface="Tahoma" pitchFamily="34" charset="0"/>
            </a:endParaRPr>
          </a:p>
          <a:p>
            <a:pPr marL="609600" indent="-609600" eaLnBrk="1" hangingPunct="1">
              <a:buFontTx/>
              <a:buNone/>
            </a:pPr>
            <a:endParaRPr lang="en-US" sz="1800" b="1" smtClean="0">
              <a:solidFill>
                <a:srgbClr val="00FF00"/>
              </a:solidFill>
              <a:latin typeface="Tahoma" pitchFamily="34" charset="0"/>
            </a:endParaRPr>
          </a:p>
        </p:txBody>
      </p:sp>
      <p:sp>
        <p:nvSpPr>
          <p:cNvPr id="89092" name="AutoShape 4"/>
          <p:cNvSpPr>
            <a:spLocks noChangeArrowheads="1"/>
          </p:cNvSpPr>
          <p:nvPr/>
        </p:nvSpPr>
        <p:spPr bwMode="auto">
          <a:xfrm>
            <a:off x="64008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dirty="0" smtClean="0">
                <a:latin typeface="Tahoma" pitchFamily="34" charset="0"/>
              </a:rPr>
              <a:t>3. </a:t>
            </a:r>
            <a:r>
              <a:rPr lang="en-US" sz="3400" b="1" dirty="0" smtClean="0">
                <a:latin typeface="Tahoma" pitchFamily="34" charset="0"/>
              </a:rPr>
              <a:t>This long period of Western colonization left many areas of the Middle East more secularized than any point in its history (especially with secular Western “puppet” leaders imposed on Egypt &amp; Iran), setting the stage for a major resurgence of Islamic theocracy in the 1970s.</a:t>
            </a:r>
          </a:p>
          <a:p>
            <a:pPr eaLnBrk="1" hangingPunct="1">
              <a:lnSpc>
                <a:spcPct val="90000"/>
              </a:lnSpc>
              <a:buFontTx/>
              <a:buNone/>
            </a:pPr>
            <a:r>
              <a:rPr lang="en-US" sz="3400" b="1" dirty="0" smtClean="0">
                <a:latin typeface="Tahoma" pitchFamily="34" charset="0"/>
              </a:rPr>
              <a:t>4. During the 1980s, Soviet Russia took over the central Asian Muslim nations (Uzbekistan, Tajikistan, Kazakhstan, &amp; Kyrgyzstan) &amp; drew arbitrary/artificial borders around them, creating civil unrest between Muslims.</a:t>
            </a:r>
          </a:p>
          <a:p>
            <a:pPr eaLnBrk="1" hangingPunct="1">
              <a:lnSpc>
                <a:spcPct val="90000"/>
              </a:lnSpc>
            </a:pPr>
            <a:endParaRPr lang="en-US" sz="3400" dirty="0" smtClean="0"/>
          </a:p>
        </p:txBody>
      </p:sp>
      <p:sp>
        <p:nvSpPr>
          <p:cNvPr id="90115" name="AutoShape 4"/>
          <p:cNvSpPr>
            <a:spLocks noChangeArrowheads="1"/>
          </p:cNvSpPr>
          <p:nvPr/>
        </p:nvSpPr>
        <p:spPr bwMode="auto">
          <a:xfrm>
            <a:off x="7086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28600"/>
            <a:ext cx="8534400" cy="533400"/>
          </a:xfrm>
        </p:spPr>
        <p:txBody>
          <a:bodyPr/>
          <a:lstStyle/>
          <a:p>
            <a:pPr eaLnBrk="1" hangingPunct="1"/>
            <a:r>
              <a:rPr lang="en-US" sz="3200" b="1" smtClean="0">
                <a:latin typeface="Tahoma" pitchFamily="34" charset="0"/>
              </a:rPr>
              <a:t>THE 7 GEOGRAPHICAL ZONES OF ISLAM</a:t>
            </a:r>
          </a:p>
        </p:txBody>
      </p:sp>
      <p:sp>
        <p:nvSpPr>
          <p:cNvPr id="9219" name="Rectangle 3"/>
          <p:cNvSpPr>
            <a:spLocks noGrp="1" noChangeArrowheads="1"/>
          </p:cNvSpPr>
          <p:nvPr>
            <p:ph type="body" idx="1"/>
          </p:nvPr>
        </p:nvSpPr>
        <p:spPr>
          <a:xfrm>
            <a:off x="0" y="838200"/>
            <a:ext cx="9144000" cy="5791200"/>
          </a:xfrm>
        </p:spPr>
        <p:txBody>
          <a:bodyPr/>
          <a:lstStyle/>
          <a:p>
            <a:pPr eaLnBrk="1" hangingPunct="1">
              <a:lnSpc>
                <a:spcPct val="90000"/>
              </a:lnSpc>
              <a:buFontTx/>
              <a:buNone/>
            </a:pPr>
            <a:r>
              <a:rPr lang="en-US" b="1" u="sng" smtClean="0">
                <a:latin typeface="Tahoma" pitchFamily="34" charset="0"/>
              </a:rPr>
              <a:t>Zone 1</a:t>
            </a:r>
            <a:r>
              <a:rPr lang="en-US" b="1" smtClean="0">
                <a:latin typeface="Tahoma" pitchFamily="34" charset="0"/>
              </a:rPr>
              <a:t>: Arabic (mainly the Arabian peninsula</a:t>
            </a:r>
            <a:r>
              <a:rPr lang="en-US" smtClean="0"/>
              <a:t> </a:t>
            </a:r>
            <a:r>
              <a:rPr lang="en-US" b="1" smtClean="0">
                <a:latin typeface="Tahoma" pitchFamily="34" charset="0"/>
              </a:rPr>
              <a:t>(Dominant language: Arabic)</a:t>
            </a:r>
          </a:p>
          <a:p>
            <a:pPr eaLnBrk="1" hangingPunct="1">
              <a:lnSpc>
                <a:spcPct val="90000"/>
              </a:lnSpc>
              <a:buFontTx/>
              <a:buNone/>
            </a:pPr>
            <a:r>
              <a:rPr lang="en-US" b="1" u="sng" smtClean="0">
                <a:latin typeface="Tahoma" pitchFamily="34" charset="0"/>
              </a:rPr>
              <a:t>Zone 2</a:t>
            </a:r>
            <a:r>
              <a:rPr lang="en-US" b="1" smtClean="0">
                <a:latin typeface="Tahoma" pitchFamily="34" charset="0"/>
              </a:rPr>
              <a:t>: Iraq to the Persian Gulf: Iran, Afghanistan, Tajikistan. (Dominant language: Farsi (also called Dari &amp; Tajik)</a:t>
            </a:r>
          </a:p>
          <a:p>
            <a:pPr eaLnBrk="1" hangingPunct="1">
              <a:lnSpc>
                <a:spcPct val="90000"/>
              </a:lnSpc>
              <a:buFontTx/>
              <a:buNone/>
            </a:pPr>
            <a:r>
              <a:rPr lang="en-US" b="1" u="sng" smtClean="0">
                <a:latin typeface="Tahoma" pitchFamily="34" charset="0"/>
              </a:rPr>
              <a:t>Zone 3</a:t>
            </a:r>
            <a:r>
              <a:rPr lang="en-US" b="1" smtClean="0">
                <a:latin typeface="Tahoma" pitchFamily="34" charset="0"/>
              </a:rPr>
              <a:t>: Black Africa (150M people): Ethiopia, Mali, Senegal, Chad, Sudan, Morocco, Syria, Algeria, Libya</a:t>
            </a:r>
          </a:p>
          <a:p>
            <a:pPr eaLnBrk="1" hangingPunct="1">
              <a:lnSpc>
                <a:spcPct val="90000"/>
              </a:lnSpc>
              <a:buFontTx/>
              <a:buNone/>
            </a:pPr>
            <a:r>
              <a:rPr lang="en-US" b="1" u="sng" smtClean="0">
                <a:latin typeface="Tahoma" pitchFamily="34" charset="0"/>
              </a:rPr>
              <a:t>Zone 4</a:t>
            </a:r>
            <a:r>
              <a:rPr lang="en-US" b="1" smtClean="0">
                <a:latin typeface="Tahoma" pitchFamily="34" charset="0"/>
              </a:rPr>
              <a:t>: Turkic zone people groups: Chechen, Uighur, Uzbdk, Kirghiz, Turkeman (Dominant language: the Altaic family of languages)</a:t>
            </a:r>
          </a:p>
        </p:txBody>
      </p:sp>
      <p:sp>
        <p:nvSpPr>
          <p:cNvPr id="9220" name="AutoShape 4"/>
          <p:cNvSpPr>
            <a:spLocks noChangeArrowheads="1"/>
          </p:cNvSpPr>
          <p:nvPr/>
        </p:nvSpPr>
        <p:spPr bwMode="auto">
          <a:xfrm>
            <a:off x="7315200" y="6248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5.</a:t>
            </a:r>
            <a:r>
              <a:rPr lang="en-US" b="1" smtClean="0">
                <a:solidFill>
                  <a:srgbClr val="00FF00"/>
                </a:solidFill>
                <a:latin typeface="Tahoma" pitchFamily="34" charset="0"/>
              </a:rPr>
              <a:t> </a:t>
            </a:r>
            <a:r>
              <a:rPr lang="en-US" b="1" smtClean="0">
                <a:latin typeface="Tahoma" pitchFamily="34" charset="0"/>
              </a:rPr>
              <a:t>The U.S. backed the Afghan Mujahedeen</a:t>
            </a:r>
            <a:r>
              <a:rPr lang="en-US" smtClean="0">
                <a:latin typeface="Symbol" pitchFamily="18" charset="2"/>
              </a:rPr>
              <a:t> </a:t>
            </a:r>
            <a:r>
              <a:rPr lang="en-US" b="1" smtClean="0">
                <a:latin typeface="Tahoma" pitchFamily="34" charset="0"/>
              </a:rPr>
              <a:t> </a:t>
            </a:r>
            <a:r>
              <a:rPr lang="en-US" sz="3400" b="1" smtClean="0">
                <a:latin typeface="Tahoma" pitchFamily="34" charset="0"/>
              </a:rPr>
              <a:t>against Russia in the 1980s; replaced democratic Islamic regimes in Iran &amp; Indonesia; supplied arms to both Iraq and Iran in their 1980s war; invaded Iraq in the 1990s &amp; again in 2001; ousted the Iraqi government in 2002 &amp; set up secular Western political &amp; economic prototype systems.</a:t>
            </a:r>
          </a:p>
          <a:p>
            <a:pPr eaLnBrk="1" hangingPunct="1">
              <a:lnSpc>
                <a:spcPct val="90000"/>
              </a:lnSpc>
              <a:buFontTx/>
              <a:buNone/>
            </a:pPr>
            <a:r>
              <a:rPr lang="en-US" sz="3400" b="1" smtClean="0">
                <a:latin typeface="Tahoma" pitchFamily="34" charset="0"/>
              </a:rPr>
              <a:t>6. Lack of cooperation between Arab nations has been a major historical roadblock to stable relations with the West &amp; peace negotiations with Israel.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9144000" cy="1295400"/>
          </a:xfrm>
        </p:spPr>
        <p:txBody>
          <a:bodyPr/>
          <a:lstStyle/>
          <a:p>
            <a:pPr eaLnBrk="1" hangingPunct="1"/>
            <a:r>
              <a:rPr lang="en-US" sz="3600" b="1" smtClean="0">
                <a:solidFill>
                  <a:schemeClr val="tx1"/>
                </a:solidFill>
                <a:latin typeface="Tahoma" pitchFamily="34" charset="0"/>
              </a:rPr>
              <a:t>POLITICAL TENSIONS IN THE NEW IRAQI GOVERNMENT</a:t>
            </a:r>
          </a:p>
        </p:txBody>
      </p:sp>
      <p:sp>
        <p:nvSpPr>
          <p:cNvPr id="92163" name="Rectangle 3"/>
          <p:cNvSpPr>
            <a:spLocks noGrp="1" noChangeArrowheads="1"/>
          </p:cNvSpPr>
          <p:nvPr>
            <p:ph type="body" idx="1"/>
          </p:nvPr>
        </p:nvSpPr>
        <p:spPr>
          <a:xfrm>
            <a:off x="0" y="1295400"/>
            <a:ext cx="9144000" cy="5562600"/>
          </a:xfrm>
        </p:spPr>
        <p:txBody>
          <a:bodyPr/>
          <a:lstStyle/>
          <a:p>
            <a:pPr algn="ctr" eaLnBrk="1" hangingPunct="1">
              <a:buFontTx/>
              <a:buNone/>
            </a:pPr>
            <a:r>
              <a:rPr lang="en-US" sz="4400" b="1" smtClean="0">
                <a:latin typeface="Tahoma" pitchFamily="34" charset="0"/>
              </a:rPr>
              <a:t>Iraq’s new coalitional government is dominated by Shias &amp; Kurds (secular-leaning). The large, internally divided Sunni community feels disaffected.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0" y="0"/>
            <a:ext cx="9144000" cy="6858000"/>
          </a:xfrm>
        </p:spPr>
        <p:txBody>
          <a:bodyPr/>
          <a:lstStyle/>
          <a:p>
            <a:pPr algn="ctr" eaLnBrk="1" hangingPunct="1">
              <a:buFontTx/>
              <a:buNone/>
            </a:pPr>
            <a:r>
              <a:rPr lang="en-US" sz="3400" b="1" smtClean="0">
                <a:latin typeface="Tahoma" pitchFamily="34" charset="0"/>
              </a:rPr>
              <a:t>“There is practically no part of the ummah (Muslim culture) that hasn’t been ruled by others and remains today, to a greater or lesser degree, under the influence or occupation of the West.  Arab nations have been on the losing end of history for the past 500 years, and especially in the last decade. This explains why so many Muslims today cling to the powerful combination of national and religious identities.”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8915400" cy="1143000"/>
          </a:xfrm>
        </p:spPr>
        <p:txBody>
          <a:bodyPr/>
          <a:lstStyle/>
          <a:p>
            <a:pPr eaLnBrk="1" hangingPunct="1"/>
            <a:r>
              <a:rPr lang="en-US" sz="3200" b="1" smtClean="0">
                <a:solidFill>
                  <a:schemeClr val="tx1"/>
                </a:solidFill>
                <a:latin typeface="Tahoma" pitchFamily="34" charset="0"/>
              </a:rPr>
              <a:t>SALAFISM: THE  RISE OF ULTRACONSERVATIVE ISLAM</a:t>
            </a:r>
            <a:endParaRPr lang="en-US" sz="3200" b="1" smtClean="0">
              <a:solidFill>
                <a:srgbClr val="CC9900"/>
              </a:solidFill>
              <a:latin typeface="Tahoma" pitchFamily="34" charset="0"/>
            </a:endParaRPr>
          </a:p>
        </p:txBody>
      </p:sp>
      <p:sp>
        <p:nvSpPr>
          <p:cNvPr id="94211" name="Rectangle 3"/>
          <p:cNvSpPr>
            <a:spLocks noGrp="1" noChangeArrowheads="1"/>
          </p:cNvSpPr>
          <p:nvPr>
            <p:ph type="body" idx="1"/>
          </p:nvPr>
        </p:nvSpPr>
        <p:spPr>
          <a:xfrm>
            <a:off x="0" y="1143000"/>
            <a:ext cx="9144000" cy="5715000"/>
          </a:xfrm>
        </p:spPr>
        <p:txBody>
          <a:bodyPr/>
          <a:lstStyle/>
          <a:p>
            <a:pPr marL="609600" indent="-609600" eaLnBrk="1" hangingPunct="1">
              <a:lnSpc>
                <a:spcPct val="80000"/>
              </a:lnSpc>
              <a:buFontTx/>
              <a:buNone/>
            </a:pPr>
            <a:r>
              <a:rPr lang="en-US" b="1" smtClean="0">
                <a:latin typeface="Tahoma" pitchFamily="34" charset="0"/>
              </a:rPr>
              <a:t>Salafism, a new fundamentalist movement, is spreading rapidly in liberal Arab nations (especially Egypt, Jordan &amp; Lebanon). Aided by Saudi-based religious television &amp; the Internet, Salafism is a direct offshoot of Saudi Arabia’s Wahhabism, the most puritanical sect of Islam that has the strictest standards for Muslim dress, public piety, &amp; martyrdom/jihad.   “When people are filled with stress and uncertainty, black &amp; white is very good and it’s easy to manage.” </a:t>
            </a:r>
          </a:p>
        </p:txBody>
      </p:sp>
      <p:sp>
        <p:nvSpPr>
          <p:cNvPr id="4" name="Right Arrow 3"/>
          <p:cNvSpPr/>
          <p:nvPr/>
        </p:nvSpPr>
        <p:spPr>
          <a:xfrm>
            <a:off x="8077200" y="60960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0" y="0"/>
            <a:ext cx="9144000" cy="6858000"/>
          </a:xfrm>
        </p:spPr>
        <p:txBody>
          <a:bodyPr/>
          <a:lstStyle/>
          <a:p>
            <a:pPr marL="609600" indent="-609600" eaLnBrk="1" hangingPunct="1">
              <a:lnSpc>
                <a:spcPct val="80000"/>
              </a:lnSpc>
              <a:buFontTx/>
              <a:buNone/>
            </a:pPr>
            <a:r>
              <a:rPr lang="en-US" sz="3700" b="1" smtClean="0">
                <a:latin typeface="Tahoma" pitchFamily="34" charset="0"/>
              </a:rPr>
              <a:t>Salafism reflects the trend towards growing nationalism throughout the Middle East.  Traditionally “quietist” (non-violent and obedient to rulers) Salafists worry many moderate Muslims who fear that the many dictator-leaders in Muslim cultures will use the Salafist combination of obedience &amp; nationalism as a means to rule via both religion &amp; the military. In Algeria, Salafists have recently slide into violence, aligning themselves with the terrorist organization A-Qaida.</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6258" name="WordArt 4"/>
          <p:cNvSpPr>
            <a:spLocks noChangeArrowheads="1" noChangeShapeType="1" noTextEdit="1"/>
          </p:cNvSpPr>
          <p:nvPr/>
        </p:nvSpPr>
        <p:spPr bwMode="auto">
          <a:xfrm>
            <a:off x="1600200" y="609600"/>
            <a:ext cx="5791200" cy="5257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ISLAMIC</a:t>
            </a:r>
          </a:p>
          <a:p>
            <a:pPr algn="ctr"/>
            <a:r>
              <a:rPr lang="en-US" sz="3600" kern="10">
                <a:ln w="9525">
                  <a:solidFill>
                    <a:srgbClr val="000000"/>
                  </a:solidFill>
                  <a:round/>
                  <a:headEnd/>
                  <a:tailEnd/>
                </a:ln>
                <a:solidFill>
                  <a:schemeClr val="tx2"/>
                </a:solidFill>
                <a:latin typeface="Arial Black"/>
              </a:rPr>
              <a:t>JIHAD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b="1" smtClean="0">
                <a:latin typeface="Tahoma" pitchFamily="34" charset="0"/>
              </a:rPr>
              <a:t>In its most general sense, jihad refers to withdrawing from evil or corruption, whether in the private lives of Islamic believers, in organizations &amp; institutions, or in international affairs.</a:t>
            </a:r>
          </a:p>
          <a:p>
            <a:pPr marL="609600" indent="-609600" eaLnBrk="1" hangingPunct="1">
              <a:buFontTx/>
              <a:buAutoNum type="arabicPeriod"/>
            </a:pPr>
            <a:r>
              <a:rPr lang="en-US" b="1" smtClean="0">
                <a:latin typeface="Tahoma" pitchFamily="34" charset="0"/>
              </a:rPr>
              <a:t>“Jihad means to struggle &amp; strive on the path of God to establish goodness and justice and to root out evil  oppression. The Muslim is not supposed to sit back &amp; allow evil to pollute the world. This helps to explain why some Muslims are prepared to fight against injustice even at the cost of their own lives.”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3"/>
            </a:pPr>
            <a:r>
              <a:rPr lang="en-US" b="1" smtClean="0">
                <a:latin typeface="Tahoma" pitchFamily="34" charset="0"/>
              </a:rPr>
              <a:t>“When action is necessary, Islam is not a pacifist way of life.  If there is no alternative &amp; everything else has been tried, the Muslim is permitted &amp; indeed required to fight for the just cause” (a military jihad).</a:t>
            </a:r>
          </a:p>
          <a:p>
            <a:pPr marL="609600" indent="-609600" eaLnBrk="1" hangingPunct="1">
              <a:lnSpc>
                <a:spcPct val="90000"/>
              </a:lnSpc>
              <a:buFontTx/>
              <a:buAutoNum type="arabicPeriod" startAt="3"/>
            </a:pPr>
            <a:r>
              <a:rPr lang="en-US" b="1" smtClean="0">
                <a:latin typeface="Tahoma" pitchFamily="34" charset="0"/>
              </a:rPr>
              <a:t>However, military jihad is subject to strict standards of conduct: (1) fighting only in defense; (2) protecting the innocent; (3) not seeking territorial gain; (4) a collective effort based on consensus; (5) avoidance of weapons or tactics of indiscriminate or mass destruction.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5"/>
            </a:pPr>
            <a:r>
              <a:rPr lang="en-US" b="1" smtClean="0">
                <a:latin typeface="Tahoma" pitchFamily="34" charset="0"/>
              </a:rPr>
              <a:t>Muslim religious &amp; military leaders are currently split over the issue of whether martyr by suicide is an acceptable tactic of jihad. </a:t>
            </a:r>
          </a:p>
          <a:p>
            <a:pPr marL="609600" indent="-609600" eaLnBrk="1" hangingPunct="1">
              <a:lnSpc>
                <a:spcPct val="90000"/>
              </a:lnSpc>
              <a:buFontTx/>
              <a:buAutoNum type="arabicPeriod" startAt="5"/>
            </a:pPr>
            <a:r>
              <a:rPr lang="en-US" b="1" smtClean="0">
                <a:latin typeface="Tahoma" pitchFamily="34" charset="0"/>
              </a:rPr>
              <a:t>“Those Muslim scholars who have given a justification for these acts have argued that they are a legitimate form of warfare specifically against the overwhelming military superiority of what they see as the oppressors.  A strong majority opinion among scholars on this question has been achieved only in the case of Palestinian attacks on Israel.”</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0354" name="WordArt 4"/>
          <p:cNvSpPr>
            <a:spLocks noChangeArrowheads="1" noChangeShapeType="1" noTextEdit="1"/>
          </p:cNvSpPr>
          <p:nvPr/>
        </p:nvSpPr>
        <p:spPr bwMode="auto">
          <a:xfrm>
            <a:off x="838200" y="1600200"/>
            <a:ext cx="7086600" cy="3048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 ARAB</a:t>
            </a:r>
          </a:p>
          <a:p>
            <a:pPr algn="ctr"/>
            <a:r>
              <a:rPr lang="en-US" sz="3600" kern="10">
                <a:ln w="9525">
                  <a:solidFill>
                    <a:srgbClr val="000000"/>
                  </a:solidFill>
                  <a:round/>
                  <a:headEnd/>
                  <a:tailEnd/>
                </a:ln>
                <a:solidFill>
                  <a:schemeClr val="tx2"/>
                </a:solidFill>
                <a:latin typeface="Arial Black"/>
              </a:rPr>
              <a:t>MINDSET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5309</Words>
  <Application>Microsoft Office PowerPoint</Application>
  <PresentationFormat>On-screen Show (4:3)</PresentationFormat>
  <Paragraphs>475</Paragraphs>
  <Slides>119</Slides>
  <Notes>117</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Default Design</vt:lpstr>
      <vt:lpstr>CHAPTER 13</vt:lpstr>
      <vt:lpstr>Arab Culture PRISMs?</vt:lpstr>
      <vt:lpstr>PowerPoint Presentation</vt:lpstr>
      <vt:lpstr>PowerPoint Presentation</vt:lpstr>
      <vt:lpstr>Arab culture is diverse </vt:lpstr>
      <vt:lpstr>PowerPoint Presentation</vt:lpstr>
      <vt:lpstr>PowerPoint Presentation</vt:lpstr>
      <vt:lpstr>PowerPoint Presentation</vt:lpstr>
      <vt:lpstr>THE 7 GEOGRAPHICAL ZONES OF ISLAM</vt:lpstr>
      <vt:lpstr>PowerPoint Presentation</vt:lpstr>
      <vt:lpstr>ARAB NATION DEMOCRACY RANKINGS  (the higher the score, the more democratic)</vt:lpstr>
      <vt:lpstr>PowerPoint Presentation</vt:lpstr>
      <vt:lpstr>PowerPoint Presentation</vt:lpstr>
      <vt:lpstr>MUSLIMS IN AMERICA</vt:lpstr>
      <vt:lpstr>PowerPoint Presentation</vt:lpstr>
      <vt:lpstr>PowerPoint Presentation</vt:lpstr>
      <vt:lpstr>PowerPoint Presentation</vt:lpstr>
      <vt:lpstr>PowerPoint Presentation</vt:lpstr>
      <vt:lpstr>Arabic Calligraphy</vt:lpstr>
      <vt:lpstr>PowerPoint Presentation</vt:lpstr>
      <vt:lpstr>PowerPoint Presentation</vt:lpstr>
      <vt:lpstr>CLASSIC ARAB LITERATURE</vt:lpstr>
      <vt:lpstr>PowerPoint Presentation</vt:lpstr>
      <vt:lpstr>PowerPoint Presentation</vt:lpstr>
      <vt:lpstr>SIMILARITIES BETWEEN  JUDAISM &amp; ISLAM</vt:lpstr>
      <vt:lpstr>Those who submit to Allah</vt:lpstr>
      <vt:lpstr>PowerPoint Presentation</vt:lpstr>
      <vt:lpstr>THE 3 BRANCHES OF ISLAM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Qur’an</vt:lpstr>
      <vt:lpstr>PowerPoint Presentation</vt:lpstr>
      <vt:lpstr>PowerPoint Presentation</vt:lpstr>
      <vt:lpstr>PowerPoint Presentation</vt:lpstr>
      <vt:lpstr>PowerPoint Presentation</vt:lpstr>
      <vt:lpstr>PowerPoint Presentation</vt:lpstr>
      <vt:lpstr>PowerPoint Presentation</vt:lpstr>
      <vt:lpstr>THE 5 TIMES OF DAILY PRAYER (Salat)</vt:lpstr>
      <vt:lpstr>THE ADHAN PRAYER (Shahada Creed)</vt:lpstr>
      <vt:lpstr>PowerPoint Presentation</vt:lpstr>
      <vt:lpstr>SURAT AL FATIHA (Friday holy day prayer)</vt:lpstr>
      <vt:lpstr>PowerPoint Presentation</vt:lpstr>
      <vt:lpstr>RAMADAN (sawm, or fasting)</vt:lpstr>
      <vt:lpstr>PowerPoint Presentation</vt:lpstr>
      <vt:lpstr>PowerPoint Presentation</vt:lpstr>
      <vt:lpstr>OTHER IMPORTANT ISLAM  RELIGIOUS PRACTICES</vt:lpstr>
      <vt:lpstr>PowerPoint Presentation</vt:lpstr>
      <vt:lpstr>PowerPoint Presentation</vt:lpstr>
      <vt:lpstr>MAJOR CONTRIBUTORS OF  ISLAMIC RELIGIOUS LAW</vt:lpstr>
      <vt:lpstr>PowerPoint Presentation</vt:lpstr>
      <vt:lpstr>PowerPoint Presentation</vt:lpstr>
      <vt:lpstr>PowerPoint Presentation</vt:lpstr>
      <vt:lpstr>PowerPoint Presentation</vt:lpstr>
      <vt:lpstr>ARAB REALITY = Old + New </vt:lpstr>
      <vt:lpstr>A male-led culture</vt:lpstr>
      <vt:lpstr>A paternalistic culture</vt:lpstr>
      <vt:lpstr>PATERNALISM</vt:lpstr>
      <vt:lpstr>THE STATUS OF WOMEN  IN MUSLIM CULTURES</vt:lpstr>
      <vt:lpstr>PowerPoint Presentation</vt:lpstr>
      <vt:lpstr>Maintaining face</vt:lpstr>
      <vt:lpstr>PowerPoint Presentation</vt:lpstr>
      <vt:lpstr>UNDERSTANDING THE ARAB MINDSET THROUGH THE CONCEPT OF FACE</vt:lpstr>
      <vt:lpstr>A Strict Islamic Nation</vt:lpstr>
      <vt:lpstr>Cultures of gender separation  </vt:lpstr>
      <vt:lpstr>A More Open Islamic Nation</vt:lpstr>
      <vt:lpstr>Sparkling wealth for some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Arabs face  an uncertain future?</vt:lpstr>
      <vt:lpstr>INSTITUTIONAL PROBLEMS  IN ARAB NATIONS </vt:lpstr>
      <vt:lpstr>PowerPoint Presentation</vt:lpstr>
      <vt:lpstr>PowerPoint Presentation</vt:lpstr>
      <vt:lpstr>PowerPoint Presentation</vt:lpstr>
      <vt:lpstr>ARAB (RELIGIOUS) NATIONALISM  Face &amp; Allah are on the line</vt:lpstr>
      <vt:lpstr>PowerPoint Presentation</vt:lpstr>
      <vt:lpstr>WESTERN FOREIGN  POLICY MISTAKES UNDERLYING CURRENT TENSIONS WITH THE ARAB WORLD </vt:lpstr>
      <vt:lpstr>PowerPoint Presentation</vt:lpstr>
      <vt:lpstr>PowerPoint Presentation</vt:lpstr>
      <vt:lpstr>POLITICAL TENSIONS IN THE NEW IRAQI GOVERNMENT</vt:lpstr>
      <vt:lpstr>PowerPoint Presentation</vt:lpstr>
      <vt:lpstr>SALAFISM: THE  RISE OF ULTRACONSERVATIVE ISLAM</vt:lpstr>
      <vt:lpstr>PowerPoint Presentation</vt:lpstr>
      <vt:lpstr>PowerPoint Presentation</vt:lpstr>
      <vt:lpstr>PowerPoint Presentation</vt:lpstr>
      <vt:lpstr>PowerPoint Presentation</vt:lpstr>
      <vt:lpstr>PowerPoint Presentation</vt:lpstr>
      <vt:lpstr>PowerPoint Presentation</vt:lpstr>
      <vt:lpstr>“Inshallah”  (If God wills)</vt:lpstr>
      <vt:lpstr>PowerPoint Presentation</vt:lpstr>
      <vt:lpstr>PowerPoint Presentation</vt:lpstr>
      <vt:lpstr>CURRENT RELIGIOUS TENSIONS IN THE USA </vt:lpstr>
      <vt:lpstr>“Bukra inshallah” (polychronic culture) It will happen as soon as possible, but only Allah knows when that will be.</vt:lpstr>
      <vt:lpstr>Arab passion conveys conviction &amp; adds color &amp; drama to life</vt:lpstr>
      <vt:lpstr>Close physical proximity in public</vt:lpstr>
      <vt:lpstr>Arabs feel that words (reflecting philosophical commitment)  are often an acceptable substitute for action.</vt:lpstr>
      <vt:lpstr>Personalized, close-proximity, emotional deal-making  (Emotion binds people together  &amp; motivates them.)</vt:lpstr>
      <vt:lpstr>Strong Arab coffee  for every occasion</vt:lpstr>
      <vt:lpstr>   Turkish Proverb:  "Coffee (espresso) should be black as hell, strong as death, and as sweet as love."   </vt:lpstr>
      <vt:lpstr>PowerPoint Presentation</vt:lpstr>
      <vt:lpstr>PowerPoint Presentation</vt:lpstr>
      <vt:lpstr>Business at its most  basic &amp; interpersonal </vt:lpstr>
      <vt:lpstr>A sole-proprietor/bartering  economy  (due to lack of capitalism)</vt:lpstr>
      <vt:lpstr>The ancient caravan imprints from West to East are still visible by satellite. </vt:lpstr>
      <vt:lpstr>BUSINESS UNDER SHARIA LAW</vt:lpstr>
      <vt:lpstr>Refineries: Not a typical Arab business</vt:lpstr>
      <vt:lpstr>Entrepreneurs must be self-sufficient  (due to weak  business infrastructure).</vt:lpstr>
      <vt:lpstr>MARKETING TO MUSLIMS  IN WESTERN NATIONS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dc:creator>
  <cp:lastModifiedBy>Phil</cp:lastModifiedBy>
  <cp:revision>441</cp:revision>
  <dcterms:created xsi:type="dcterms:W3CDTF">2002-03-06T18:46:47Z</dcterms:created>
  <dcterms:modified xsi:type="dcterms:W3CDTF">2014-06-11T19:06:43Z</dcterms:modified>
</cp:coreProperties>
</file>