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7"/>
  </p:notesMasterIdLst>
  <p:handoutMasterIdLst>
    <p:handoutMasterId r:id="rId38"/>
  </p:handoutMasterIdLst>
  <p:sldIdLst>
    <p:sldId id="748" r:id="rId2"/>
    <p:sldId id="570" r:id="rId3"/>
    <p:sldId id="571" r:id="rId4"/>
    <p:sldId id="573" r:id="rId5"/>
    <p:sldId id="574" r:id="rId6"/>
    <p:sldId id="576" r:id="rId7"/>
    <p:sldId id="575" r:id="rId8"/>
    <p:sldId id="650" r:id="rId9"/>
    <p:sldId id="651" r:id="rId10"/>
    <p:sldId id="577" r:id="rId11"/>
    <p:sldId id="578" r:id="rId12"/>
    <p:sldId id="579" r:id="rId13"/>
    <p:sldId id="580" r:id="rId14"/>
    <p:sldId id="582" r:id="rId15"/>
    <p:sldId id="583" r:id="rId16"/>
    <p:sldId id="585" r:id="rId17"/>
    <p:sldId id="586" r:id="rId18"/>
    <p:sldId id="587" r:id="rId19"/>
    <p:sldId id="588" r:id="rId20"/>
    <p:sldId id="589" r:id="rId21"/>
    <p:sldId id="590" r:id="rId22"/>
    <p:sldId id="591" r:id="rId23"/>
    <p:sldId id="592" r:id="rId24"/>
    <p:sldId id="746" r:id="rId25"/>
    <p:sldId id="593" r:id="rId26"/>
    <p:sldId id="594" r:id="rId27"/>
    <p:sldId id="595" r:id="rId28"/>
    <p:sldId id="596" r:id="rId29"/>
    <p:sldId id="597" r:id="rId30"/>
    <p:sldId id="598" r:id="rId31"/>
    <p:sldId id="599" r:id="rId32"/>
    <p:sldId id="600" r:id="rId33"/>
    <p:sldId id="601" r:id="rId34"/>
    <p:sldId id="603" r:id="rId35"/>
    <p:sldId id="604" r:id="rId36"/>
  </p:sldIdLst>
  <p:sldSz cx="9144000" cy="6858000" type="screen4x3"/>
  <p:notesSz cx="6858000" cy="92122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660"/>
  </p:normalViewPr>
  <p:slideViewPr>
    <p:cSldViewPr>
      <p:cViewPr varScale="1">
        <p:scale>
          <a:sx n="113" d="100"/>
          <a:sy n="113" d="100"/>
        </p:scale>
        <p:origin x="-8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4BA052-A513-A14F-B8A7-01BE29B4A41B}" type="doc">
      <dgm:prSet loTypeId="urn:microsoft.com/office/officeart/2005/8/layout/hList6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081C43-C301-244B-BB9F-969085B562EE}">
      <dgm:prSet phldrT="[Text]" custT="1"/>
      <dgm:spPr/>
      <dgm:t>
        <a:bodyPr/>
        <a:lstStyle/>
        <a:p>
          <a:r>
            <a:rPr lang="en-US" sz="1900" b="1" dirty="0" smtClean="0"/>
            <a:t>Stage 1</a:t>
          </a:r>
          <a:endParaRPr lang="en-US" sz="1900" b="1" dirty="0"/>
        </a:p>
      </dgm:t>
    </dgm:pt>
    <dgm:pt modelId="{1BA6FB47-FEE6-1547-ADAD-5461A6BE6711}" type="parTrans" cxnId="{6EDAE2D5-56B7-854F-9073-B19B056B231E}">
      <dgm:prSet/>
      <dgm:spPr/>
      <dgm:t>
        <a:bodyPr/>
        <a:lstStyle/>
        <a:p>
          <a:endParaRPr lang="en-US"/>
        </a:p>
      </dgm:t>
    </dgm:pt>
    <dgm:pt modelId="{5EF4A094-763F-B343-BCB3-DBA6917386D1}" type="sibTrans" cxnId="{6EDAE2D5-56B7-854F-9073-B19B056B231E}">
      <dgm:prSet/>
      <dgm:spPr/>
      <dgm:t>
        <a:bodyPr/>
        <a:lstStyle/>
        <a:p>
          <a:endParaRPr lang="en-US"/>
        </a:p>
      </dgm:t>
    </dgm:pt>
    <dgm:pt modelId="{8F4B0DE5-0282-5C46-A4F5-0F60982645E9}">
      <dgm:prSet phldrT="[Text]" custT="1"/>
      <dgm:spPr/>
      <dgm:t>
        <a:bodyPr/>
        <a:lstStyle/>
        <a:p>
          <a:r>
            <a:rPr lang="en-US" sz="1500" dirty="0" smtClean="0"/>
            <a:t>Conditions Leading to Powerless- </a:t>
          </a:r>
          <a:r>
            <a:rPr lang="en-US" sz="1500" dirty="0" err="1" smtClean="0"/>
            <a:t>ness</a:t>
          </a:r>
          <a:endParaRPr lang="en-US" sz="1500" dirty="0"/>
        </a:p>
      </dgm:t>
    </dgm:pt>
    <dgm:pt modelId="{1C5C71CF-67FE-7948-8E71-349FEA7E9A9F}" type="parTrans" cxnId="{C47856CB-065C-1249-B309-273E9CC2FC4C}">
      <dgm:prSet/>
      <dgm:spPr/>
      <dgm:t>
        <a:bodyPr/>
        <a:lstStyle/>
        <a:p>
          <a:endParaRPr lang="en-US"/>
        </a:p>
      </dgm:t>
    </dgm:pt>
    <dgm:pt modelId="{19E66132-F5E0-2242-B974-F3DD55213C13}" type="sibTrans" cxnId="{C47856CB-065C-1249-B309-273E9CC2FC4C}">
      <dgm:prSet/>
      <dgm:spPr/>
      <dgm:t>
        <a:bodyPr/>
        <a:lstStyle/>
        <a:p>
          <a:endParaRPr lang="en-US"/>
        </a:p>
      </dgm:t>
    </dgm:pt>
    <dgm:pt modelId="{B78EE234-A7C0-9F4E-9FDB-B65A9DC94091}">
      <dgm:prSet phldrT="[Text]" custT="1"/>
      <dgm:spPr/>
      <dgm:t>
        <a:bodyPr/>
        <a:lstStyle/>
        <a:p>
          <a:r>
            <a:rPr lang="en-US" sz="1500" dirty="0" smtClean="0"/>
            <a:t>Empower- </a:t>
          </a:r>
          <a:r>
            <a:rPr lang="en-US" sz="1500" dirty="0" err="1" smtClean="0"/>
            <a:t>ing</a:t>
          </a:r>
          <a:r>
            <a:rPr lang="en-US" sz="1500" dirty="0" smtClean="0"/>
            <a:t> Leadership practices </a:t>
          </a:r>
          <a:endParaRPr lang="en-US" sz="1500" dirty="0"/>
        </a:p>
      </dgm:t>
    </dgm:pt>
    <dgm:pt modelId="{04EFF432-06FB-FB41-8E54-CAE342BC412C}" type="parTrans" cxnId="{D89AE59D-AE17-E447-B13C-6D24828FF327}">
      <dgm:prSet/>
      <dgm:spPr/>
      <dgm:t>
        <a:bodyPr/>
        <a:lstStyle/>
        <a:p>
          <a:endParaRPr lang="en-US"/>
        </a:p>
      </dgm:t>
    </dgm:pt>
    <dgm:pt modelId="{B0ECE32E-0B66-774A-8806-C4E827EDC774}" type="sibTrans" cxnId="{D89AE59D-AE17-E447-B13C-6D24828FF327}">
      <dgm:prSet/>
      <dgm:spPr/>
      <dgm:t>
        <a:bodyPr/>
        <a:lstStyle/>
        <a:p>
          <a:endParaRPr lang="en-US"/>
        </a:p>
      </dgm:t>
    </dgm:pt>
    <dgm:pt modelId="{191585D7-91E2-CD4D-8918-B8B12D7AE7B2}">
      <dgm:prSet phldrT="[Text]" custT="1"/>
      <dgm:spPr/>
      <dgm:t>
        <a:bodyPr/>
        <a:lstStyle/>
        <a:p>
          <a:r>
            <a:rPr lang="en-US" sz="1900" b="1" dirty="0" smtClean="0"/>
            <a:t>Stage 3</a:t>
          </a:r>
          <a:endParaRPr lang="en-US" sz="1900" b="1" dirty="0"/>
        </a:p>
      </dgm:t>
    </dgm:pt>
    <dgm:pt modelId="{766B6C0C-81A1-A84C-B1CF-BC725E203605}" type="parTrans" cxnId="{9FB28031-6C70-E747-AD54-06549043680B}">
      <dgm:prSet/>
      <dgm:spPr/>
      <dgm:t>
        <a:bodyPr/>
        <a:lstStyle/>
        <a:p>
          <a:endParaRPr lang="en-US"/>
        </a:p>
      </dgm:t>
    </dgm:pt>
    <dgm:pt modelId="{483B1D2E-0BF9-EE48-88FC-0A5F87E78FF0}" type="sibTrans" cxnId="{9FB28031-6C70-E747-AD54-06549043680B}">
      <dgm:prSet/>
      <dgm:spPr/>
      <dgm:t>
        <a:bodyPr/>
        <a:lstStyle/>
        <a:p>
          <a:endParaRPr lang="en-US"/>
        </a:p>
      </dgm:t>
    </dgm:pt>
    <dgm:pt modelId="{782FBB70-DCD7-544C-ACC9-4B42373C8983}">
      <dgm:prSet phldrT="[Text]" custT="1"/>
      <dgm:spPr/>
      <dgm:t>
        <a:bodyPr/>
        <a:lstStyle/>
        <a:p>
          <a:r>
            <a:rPr lang="en-US" sz="1500" dirty="0" smtClean="0"/>
            <a:t>Providing Self-Efficacy Information</a:t>
          </a:r>
          <a:endParaRPr lang="en-US" sz="1500" dirty="0"/>
        </a:p>
      </dgm:t>
    </dgm:pt>
    <dgm:pt modelId="{CE4B5127-F6DC-9B4D-8517-5EC567ECF8B3}" type="parTrans" cxnId="{68824E8F-E830-2648-AA44-5BC0F556EE7E}">
      <dgm:prSet/>
      <dgm:spPr/>
      <dgm:t>
        <a:bodyPr/>
        <a:lstStyle/>
        <a:p>
          <a:endParaRPr lang="en-US"/>
        </a:p>
      </dgm:t>
    </dgm:pt>
    <dgm:pt modelId="{E2B89255-F851-3340-A3A7-47F541D2BA1D}" type="sibTrans" cxnId="{68824E8F-E830-2648-AA44-5BC0F556EE7E}">
      <dgm:prSet/>
      <dgm:spPr/>
      <dgm:t>
        <a:bodyPr/>
        <a:lstStyle/>
        <a:p>
          <a:endParaRPr lang="en-US"/>
        </a:p>
      </dgm:t>
    </dgm:pt>
    <dgm:pt modelId="{5EE6AC5E-52F0-E54C-AB16-E167F656168E}">
      <dgm:prSet phldrT="[Text]" custT="1"/>
      <dgm:spPr/>
      <dgm:t>
        <a:bodyPr/>
        <a:lstStyle/>
        <a:p>
          <a:r>
            <a:rPr lang="en-US" sz="1900" b="1" dirty="0" smtClean="0"/>
            <a:t>Stage 2</a:t>
          </a:r>
          <a:endParaRPr lang="en-US" sz="1900" b="1" dirty="0"/>
        </a:p>
      </dgm:t>
    </dgm:pt>
    <dgm:pt modelId="{68E17EB9-4B67-7F4E-A281-DD9B42A7336D}" type="sibTrans" cxnId="{B1DEC2D7-6445-6945-A410-74F5EE8A2BC4}">
      <dgm:prSet/>
      <dgm:spPr/>
      <dgm:t>
        <a:bodyPr/>
        <a:lstStyle/>
        <a:p>
          <a:endParaRPr lang="en-US"/>
        </a:p>
      </dgm:t>
    </dgm:pt>
    <dgm:pt modelId="{6AE2E54C-1ABE-C74C-9D0F-18A6C24A3F99}" type="parTrans" cxnId="{B1DEC2D7-6445-6945-A410-74F5EE8A2BC4}">
      <dgm:prSet/>
      <dgm:spPr/>
      <dgm:t>
        <a:bodyPr/>
        <a:lstStyle/>
        <a:p>
          <a:endParaRPr lang="en-US"/>
        </a:p>
      </dgm:t>
    </dgm:pt>
    <dgm:pt modelId="{4FF06717-6CEC-DB45-9326-860FEE2F92B4}">
      <dgm:prSet phldrT="[Text]" custT="1"/>
      <dgm:spPr/>
      <dgm:t>
        <a:bodyPr/>
        <a:lstStyle/>
        <a:p>
          <a:r>
            <a:rPr lang="en-US" sz="1900" b="1" dirty="0" smtClean="0"/>
            <a:t>Stage 4</a:t>
          </a:r>
          <a:endParaRPr lang="en-US" sz="1900" b="1" dirty="0"/>
        </a:p>
      </dgm:t>
    </dgm:pt>
    <dgm:pt modelId="{C134AE5F-C3EB-D646-BC1F-16EDFD7F45B2}" type="parTrans" cxnId="{00E14513-ACFF-5941-86F7-CDD482AF0ED1}">
      <dgm:prSet/>
      <dgm:spPr/>
      <dgm:t>
        <a:bodyPr/>
        <a:lstStyle/>
        <a:p>
          <a:endParaRPr lang="en-US"/>
        </a:p>
      </dgm:t>
    </dgm:pt>
    <dgm:pt modelId="{176A3470-4A7F-DD42-B2DB-09BC4E88A4D2}" type="sibTrans" cxnId="{00E14513-ACFF-5941-86F7-CDD482AF0ED1}">
      <dgm:prSet/>
      <dgm:spPr/>
      <dgm:t>
        <a:bodyPr/>
        <a:lstStyle/>
        <a:p>
          <a:endParaRPr lang="en-US"/>
        </a:p>
      </dgm:t>
    </dgm:pt>
    <dgm:pt modelId="{72180048-BDC0-E740-868B-D32438271F69}">
      <dgm:prSet phldrT="[Text]" custT="1"/>
      <dgm:spPr/>
      <dgm:t>
        <a:bodyPr/>
        <a:lstStyle/>
        <a:p>
          <a:r>
            <a:rPr lang="en-US" sz="1900" b="1" dirty="0" smtClean="0"/>
            <a:t>Stage 5</a:t>
          </a:r>
          <a:endParaRPr lang="en-US" sz="1900" b="1" dirty="0"/>
        </a:p>
      </dgm:t>
    </dgm:pt>
    <dgm:pt modelId="{6D29F1D7-BA50-8548-A182-4DFE40E9C720}" type="parTrans" cxnId="{DD872334-0B2E-7D4F-A0A8-40A64DBB2D01}">
      <dgm:prSet/>
      <dgm:spPr/>
      <dgm:t>
        <a:bodyPr/>
        <a:lstStyle/>
        <a:p>
          <a:endParaRPr lang="en-US"/>
        </a:p>
      </dgm:t>
    </dgm:pt>
    <dgm:pt modelId="{EDC365C4-5E96-E14D-99EF-3A034E259DBF}" type="sibTrans" cxnId="{DD872334-0B2E-7D4F-A0A8-40A64DBB2D01}">
      <dgm:prSet/>
      <dgm:spPr/>
      <dgm:t>
        <a:bodyPr/>
        <a:lstStyle/>
        <a:p>
          <a:endParaRPr lang="en-US"/>
        </a:p>
      </dgm:t>
    </dgm:pt>
    <dgm:pt modelId="{03C4A9A2-A9A6-F94B-8BC0-A470DBEA0938}">
      <dgm:prSet phldrT="[Text]" custT="1"/>
      <dgm:spPr/>
      <dgm:t>
        <a:bodyPr/>
        <a:lstStyle/>
        <a:p>
          <a:r>
            <a:rPr lang="en-US" sz="1500" dirty="0" smtClean="0"/>
            <a:t>Empower-</a:t>
          </a:r>
          <a:r>
            <a:rPr lang="en-US" sz="1500" dirty="0" err="1" smtClean="0"/>
            <a:t>ing</a:t>
          </a:r>
          <a:r>
            <a:rPr lang="en-US" sz="1500" dirty="0" smtClean="0"/>
            <a:t> Experience</a:t>
          </a:r>
          <a:endParaRPr lang="en-US" sz="1500" dirty="0"/>
        </a:p>
      </dgm:t>
    </dgm:pt>
    <dgm:pt modelId="{361C56B7-E61D-E046-8C24-EE633BA4128D}" type="parTrans" cxnId="{07FEC0F9-F4C0-0446-9960-EBB30FCD04C2}">
      <dgm:prSet/>
      <dgm:spPr/>
      <dgm:t>
        <a:bodyPr/>
        <a:lstStyle/>
        <a:p>
          <a:endParaRPr lang="en-US"/>
        </a:p>
      </dgm:t>
    </dgm:pt>
    <dgm:pt modelId="{894B1EF0-9A2E-CC48-8AEC-06A1E954BDD6}" type="sibTrans" cxnId="{07FEC0F9-F4C0-0446-9960-EBB30FCD04C2}">
      <dgm:prSet/>
      <dgm:spPr/>
      <dgm:t>
        <a:bodyPr/>
        <a:lstStyle/>
        <a:p>
          <a:endParaRPr lang="en-US"/>
        </a:p>
      </dgm:t>
    </dgm:pt>
    <dgm:pt modelId="{484C09E3-AA0E-4E45-AE68-7752C4CE002A}">
      <dgm:prSet phldrT="[Text]" custT="1"/>
      <dgm:spPr/>
      <dgm:t>
        <a:bodyPr/>
        <a:lstStyle/>
        <a:p>
          <a:r>
            <a:rPr lang="en-US" sz="1500" dirty="0" smtClean="0"/>
            <a:t>Behavioral Outcomes </a:t>
          </a:r>
          <a:endParaRPr lang="en-US" sz="1500" dirty="0"/>
        </a:p>
      </dgm:t>
    </dgm:pt>
    <dgm:pt modelId="{E55E5DCE-8352-AC4E-827E-F0898F26BE64}" type="parTrans" cxnId="{3645DE33-2178-DE46-9117-49D44A1A617A}">
      <dgm:prSet/>
      <dgm:spPr/>
      <dgm:t>
        <a:bodyPr/>
        <a:lstStyle/>
        <a:p>
          <a:endParaRPr lang="en-US"/>
        </a:p>
      </dgm:t>
    </dgm:pt>
    <dgm:pt modelId="{367735CC-7E12-374C-9437-091FF313BA41}" type="sibTrans" cxnId="{3645DE33-2178-DE46-9117-49D44A1A617A}">
      <dgm:prSet/>
      <dgm:spPr/>
      <dgm:t>
        <a:bodyPr/>
        <a:lstStyle/>
        <a:p>
          <a:endParaRPr lang="en-US"/>
        </a:p>
      </dgm:t>
    </dgm:pt>
    <dgm:pt modelId="{8A8AF07E-4138-964E-9E57-E4A0517A7C82}" type="pres">
      <dgm:prSet presAssocID="{9F4BA052-A513-A14F-B8A7-01BE29B4A4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9111C2-2630-2543-B998-12AD3EFA254E}" type="pres">
      <dgm:prSet presAssocID="{12081C43-C301-244B-BB9F-969085B562E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1D443-32D8-DF44-BE3E-3B3DFA9400A7}" type="pres">
      <dgm:prSet presAssocID="{5EF4A094-763F-B343-BCB3-DBA6917386D1}" presName="sibTrans" presStyleCnt="0"/>
      <dgm:spPr/>
    </dgm:pt>
    <dgm:pt modelId="{3484B6EA-8B99-5C4D-BA51-C689EE0C760A}" type="pres">
      <dgm:prSet presAssocID="{5EE6AC5E-52F0-E54C-AB16-E167F656168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AD6757-14CA-D348-8949-82A5A408883D}" type="pres">
      <dgm:prSet presAssocID="{68E17EB9-4B67-7F4E-A281-DD9B42A7336D}" presName="sibTrans" presStyleCnt="0"/>
      <dgm:spPr/>
    </dgm:pt>
    <dgm:pt modelId="{A1916E50-4FF0-6F49-B2DF-49ECDB403BBE}" type="pres">
      <dgm:prSet presAssocID="{191585D7-91E2-CD4D-8918-B8B12D7AE7B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6D3C90-10FB-7443-825A-F7AA45644C38}" type="pres">
      <dgm:prSet presAssocID="{483B1D2E-0BF9-EE48-88FC-0A5F87E78FF0}" presName="sibTrans" presStyleCnt="0"/>
      <dgm:spPr/>
    </dgm:pt>
    <dgm:pt modelId="{45479A94-8233-8B49-A4A6-3606F2FF2823}" type="pres">
      <dgm:prSet presAssocID="{4FF06717-6CEC-DB45-9326-860FEE2F92B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16C68-2CF1-BE43-BF4E-F6AD5E468F74}" type="pres">
      <dgm:prSet presAssocID="{176A3470-4A7F-DD42-B2DB-09BC4E88A4D2}" presName="sibTrans" presStyleCnt="0"/>
      <dgm:spPr/>
    </dgm:pt>
    <dgm:pt modelId="{47DB7A75-8700-CE40-AFE7-BE6E7A448ABD}" type="pres">
      <dgm:prSet presAssocID="{72180048-BDC0-E740-868B-D32438271F6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872334-0B2E-7D4F-A0A8-40A64DBB2D01}" srcId="{9F4BA052-A513-A14F-B8A7-01BE29B4A41B}" destId="{72180048-BDC0-E740-868B-D32438271F69}" srcOrd="4" destOrd="0" parTransId="{6D29F1D7-BA50-8548-A182-4DFE40E9C720}" sibTransId="{EDC365C4-5E96-E14D-99EF-3A034E259DBF}"/>
    <dgm:cxn modelId="{6DF2F7E5-EBBD-46E5-81C3-3AC133560621}" type="presOf" srcId="{4FF06717-6CEC-DB45-9326-860FEE2F92B4}" destId="{45479A94-8233-8B49-A4A6-3606F2FF2823}" srcOrd="0" destOrd="0" presId="urn:microsoft.com/office/officeart/2005/8/layout/hList6"/>
    <dgm:cxn modelId="{D89AE59D-AE17-E447-B13C-6D24828FF327}" srcId="{5EE6AC5E-52F0-E54C-AB16-E167F656168E}" destId="{B78EE234-A7C0-9F4E-9FDB-B65A9DC94091}" srcOrd="0" destOrd="0" parTransId="{04EFF432-06FB-FB41-8E54-CAE342BC412C}" sibTransId="{B0ECE32E-0B66-774A-8806-C4E827EDC774}"/>
    <dgm:cxn modelId="{00E14513-ACFF-5941-86F7-CDD482AF0ED1}" srcId="{9F4BA052-A513-A14F-B8A7-01BE29B4A41B}" destId="{4FF06717-6CEC-DB45-9326-860FEE2F92B4}" srcOrd="3" destOrd="0" parTransId="{C134AE5F-C3EB-D646-BC1F-16EDFD7F45B2}" sibTransId="{176A3470-4A7F-DD42-B2DB-09BC4E88A4D2}"/>
    <dgm:cxn modelId="{9FB28031-6C70-E747-AD54-06549043680B}" srcId="{9F4BA052-A513-A14F-B8A7-01BE29B4A41B}" destId="{191585D7-91E2-CD4D-8918-B8B12D7AE7B2}" srcOrd="2" destOrd="0" parTransId="{766B6C0C-81A1-A84C-B1CF-BC725E203605}" sibTransId="{483B1D2E-0BF9-EE48-88FC-0A5F87E78FF0}"/>
    <dgm:cxn modelId="{07FEC0F9-F4C0-0446-9960-EBB30FCD04C2}" srcId="{4FF06717-6CEC-DB45-9326-860FEE2F92B4}" destId="{03C4A9A2-A9A6-F94B-8BC0-A470DBEA0938}" srcOrd="0" destOrd="0" parTransId="{361C56B7-E61D-E046-8C24-EE633BA4128D}" sibTransId="{894B1EF0-9A2E-CC48-8AEC-06A1E954BDD6}"/>
    <dgm:cxn modelId="{6510F1F5-20A9-4E12-AE13-BB50CF45EBAC}" type="presOf" srcId="{B78EE234-A7C0-9F4E-9FDB-B65A9DC94091}" destId="{3484B6EA-8B99-5C4D-BA51-C689EE0C760A}" srcOrd="0" destOrd="1" presId="urn:microsoft.com/office/officeart/2005/8/layout/hList6"/>
    <dgm:cxn modelId="{3645DE33-2178-DE46-9117-49D44A1A617A}" srcId="{72180048-BDC0-E740-868B-D32438271F69}" destId="{484C09E3-AA0E-4E45-AE68-7752C4CE002A}" srcOrd="0" destOrd="0" parTransId="{E55E5DCE-8352-AC4E-827E-F0898F26BE64}" sibTransId="{367735CC-7E12-374C-9437-091FF313BA41}"/>
    <dgm:cxn modelId="{6EDAE2D5-56B7-854F-9073-B19B056B231E}" srcId="{9F4BA052-A513-A14F-B8A7-01BE29B4A41B}" destId="{12081C43-C301-244B-BB9F-969085B562EE}" srcOrd="0" destOrd="0" parTransId="{1BA6FB47-FEE6-1547-ADAD-5461A6BE6711}" sibTransId="{5EF4A094-763F-B343-BCB3-DBA6917386D1}"/>
    <dgm:cxn modelId="{25FE2A99-5702-4CD7-96EB-DF99B9680FD8}" type="presOf" srcId="{782FBB70-DCD7-544C-ACC9-4B42373C8983}" destId="{A1916E50-4FF0-6F49-B2DF-49ECDB403BBE}" srcOrd="0" destOrd="1" presId="urn:microsoft.com/office/officeart/2005/8/layout/hList6"/>
    <dgm:cxn modelId="{C47856CB-065C-1249-B309-273E9CC2FC4C}" srcId="{12081C43-C301-244B-BB9F-969085B562EE}" destId="{8F4B0DE5-0282-5C46-A4F5-0F60982645E9}" srcOrd="0" destOrd="0" parTransId="{1C5C71CF-67FE-7948-8E71-349FEA7E9A9F}" sibTransId="{19E66132-F5E0-2242-B974-F3DD55213C13}"/>
    <dgm:cxn modelId="{68824E8F-E830-2648-AA44-5BC0F556EE7E}" srcId="{191585D7-91E2-CD4D-8918-B8B12D7AE7B2}" destId="{782FBB70-DCD7-544C-ACC9-4B42373C8983}" srcOrd="0" destOrd="0" parTransId="{CE4B5127-F6DC-9B4D-8517-5EC567ECF8B3}" sibTransId="{E2B89255-F851-3340-A3A7-47F541D2BA1D}"/>
    <dgm:cxn modelId="{4AB72804-F841-49D4-B668-AC767D1BA16C}" type="presOf" srcId="{8F4B0DE5-0282-5C46-A4F5-0F60982645E9}" destId="{E89111C2-2630-2543-B998-12AD3EFA254E}" srcOrd="0" destOrd="1" presId="urn:microsoft.com/office/officeart/2005/8/layout/hList6"/>
    <dgm:cxn modelId="{972B4DDF-5961-472E-A27C-EE0D834970B0}" type="presOf" srcId="{5EE6AC5E-52F0-E54C-AB16-E167F656168E}" destId="{3484B6EA-8B99-5C4D-BA51-C689EE0C760A}" srcOrd="0" destOrd="0" presId="urn:microsoft.com/office/officeart/2005/8/layout/hList6"/>
    <dgm:cxn modelId="{A0503EF7-E337-4DD8-911C-EB15C02A42D1}" type="presOf" srcId="{12081C43-C301-244B-BB9F-969085B562EE}" destId="{E89111C2-2630-2543-B998-12AD3EFA254E}" srcOrd="0" destOrd="0" presId="urn:microsoft.com/office/officeart/2005/8/layout/hList6"/>
    <dgm:cxn modelId="{9D96F082-72E3-4C87-BA73-9D14B6C0BCEF}" type="presOf" srcId="{484C09E3-AA0E-4E45-AE68-7752C4CE002A}" destId="{47DB7A75-8700-CE40-AFE7-BE6E7A448ABD}" srcOrd="0" destOrd="1" presId="urn:microsoft.com/office/officeart/2005/8/layout/hList6"/>
    <dgm:cxn modelId="{F9945689-738D-4895-9738-FFBFB7BD0FE5}" type="presOf" srcId="{03C4A9A2-A9A6-F94B-8BC0-A470DBEA0938}" destId="{45479A94-8233-8B49-A4A6-3606F2FF2823}" srcOrd="0" destOrd="1" presId="urn:microsoft.com/office/officeart/2005/8/layout/hList6"/>
    <dgm:cxn modelId="{588FFF18-85A8-4A70-9D19-CB2A99B1A7B6}" type="presOf" srcId="{191585D7-91E2-CD4D-8918-B8B12D7AE7B2}" destId="{A1916E50-4FF0-6F49-B2DF-49ECDB403BBE}" srcOrd="0" destOrd="0" presId="urn:microsoft.com/office/officeart/2005/8/layout/hList6"/>
    <dgm:cxn modelId="{B1DEC2D7-6445-6945-A410-74F5EE8A2BC4}" srcId="{9F4BA052-A513-A14F-B8A7-01BE29B4A41B}" destId="{5EE6AC5E-52F0-E54C-AB16-E167F656168E}" srcOrd="1" destOrd="0" parTransId="{6AE2E54C-1ABE-C74C-9D0F-18A6C24A3F99}" sibTransId="{68E17EB9-4B67-7F4E-A281-DD9B42A7336D}"/>
    <dgm:cxn modelId="{224EEBF7-3573-401F-A546-8523236C3315}" type="presOf" srcId="{9F4BA052-A513-A14F-B8A7-01BE29B4A41B}" destId="{8A8AF07E-4138-964E-9E57-E4A0517A7C82}" srcOrd="0" destOrd="0" presId="urn:microsoft.com/office/officeart/2005/8/layout/hList6"/>
    <dgm:cxn modelId="{D28EBDEA-E00B-4D43-8FBF-33BD61005F3A}" type="presOf" srcId="{72180048-BDC0-E740-868B-D32438271F69}" destId="{47DB7A75-8700-CE40-AFE7-BE6E7A448ABD}" srcOrd="0" destOrd="0" presId="urn:microsoft.com/office/officeart/2005/8/layout/hList6"/>
    <dgm:cxn modelId="{5C471A25-EFFC-43DA-A832-146F377089A6}" type="presParOf" srcId="{8A8AF07E-4138-964E-9E57-E4A0517A7C82}" destId="{E89111C2-2630-2543-B998-12AD3EFA254E}" srcOrd="0" destOrd="0" presId="urn:microsoft.com/office/officeart/2005/8/layout/hList6"/>
    <dgm:cxn modelId="{4D289954-8A70-419D-BE06-47E46990986C}" type="presParOf" srcId="{8A8AF07E-4138-964E-9E57-E4A0517A7C82}" destId="{3831D443-32D8-DF44-BE3E-3B3DFA9400A7}" srcOrd="1" destOrd="0" presId="urn:microsoft.com/office/officeart/2005/8/layout/hList6"/>
    <dgm:cxn modelId="{BFCE0553-81E7-4F5F-B8DD-87379F197D37}" type="presParOf" srcId="{8A8AF07E-4138-964E-9E57-E4A0517A7C82}" destId="{3484B6EA-8B99-5C4D-BA51-C689EE0C760A}" srcOrd="2" destOrd="0" presId="urn:microsoft.com/office/officeart/2005/8/layout/hList6"/>
    <dgm:cxn modelId="{F1494C1F-BC3A-4F0B-BE94-D22686BD4D1C}" type="presParOf" srcId="{8A8AF07E-4138-964E-9E57-E4A0517A7C82}" destId="{33AD6757-14CA-D348-8949-82A5A408883D}" srcOrd="3" destOrd="0" presId="urn:microsoft.com/office/officeart/2005/8/layout/hList6"/>
    <dgm:cxn modelId="{502D4AE6-C83F-4E43-AA1B-66EAE9D5B3B5}" type="presParOf" srcId="{8A8AF07E-4138-964E-9E57-E4A0517A7C82}" destId="{A1916E50-4FF0-6F49-B2DF-49ECDB403BBE}" srcOrd="4" destOrd="0" presId="urn:microsoft.com/office/officeart/2005/8/layout/hList6"/>
    <dgm:cxn modelId="{EC6CEAEE-8841-4BDD-804A-E21068F45218}" type="presParOf" srcId="{8A8AF07E-4138-964E-9E57-E4A0517A7C82}" destId="{5C6D3C90-10FB-7443-825A-F7AA45644C38}" srcOrd="5" destOrd="0" presId="urn:microsoft.com/office/officeart/2005/8/layout/hList6"/>
    <dgm:cxn modelId="{B5E5D4C8-6B49-42AE-A48C-E7D3C888E150}" type="presParOf" srcId="{8A8AF07E-4138-964E-9E57-E4A0517A7C82}" destId="{45479A94-8233-8B49-A4A6-3606F2FF2823}" srcOrd="6" destOrd="0" presId="urn:microsoft.com/office/officeart/2005/8/layout/hList6"/>
    <dgm:cxn modelId="{58E55DB0-C1CB-4A31-A492-B778E6B3F0C9}" type="presParOf" srcId="{8A8AF07E-4138-964E-9E57-E4A0517A7C82}" destId="{C4816C68-2CF1-BE43-BF4E-F6AD5E468F74}" srcOrd="7" destOrd="0" presId="urn:microsoft.com/office/officeart/2005/8/layout/hList6"/>
    <dgm:cxn modelId="{7A8FDBBC-0DA3-4B38-9700-58F233D441B9}" type="presParOf" srcId="{8A8AF07E-4138-964E-9E57-E4A0517A7C82}" destId="{47DB7A75-8700-CE40-AFE7-BE6E7A448ABD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4BA052-A513-A14F-B8A7-01BE29B4A41B}" type="doc">
      <dgm:prSet loTypeId="urn:microsoft.com/office/officeart/2005/8/layout/hList6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081C43-C301-244B-BB9F-969085B562EE}">
      <dgm:prSet phldrT="[Text]" custT="1"/>
      <dgm:spPr/>
      <dgm:t>
        <a:bodyPr/>
        <a:lstStyle/>
        <a:p>
          <a:r>
            <a:rPr lang="en-US" sz="1900" b="1" dirty="0" smtClean="0"/>
            <a:t>Stage 1</a:t>
          </a:r>
          <a:endParaRPr lang="en-US" sz="1900" b="1" dirty="0"/>
        </a:p>
      </dgm:t>
    </dgm:pt>
    <dgm:pt modelId="{1BA6FB47-FEE6-1547-ADAD-5461A6BE6711}" type="parTrans" cxnId="{6EDAE2D5-56B7-854F-9073-B19B056B231E}">
      <dgm:prSet/>
      <dgm:spPr/>
      <dgm:t>
        <a:bodyPr/>
        <a:lstStyle/>
        <a:p>
          <a:endParaRPr lang="en-US"/>
        </a:p>
      </dgm:t>
    </dgm:pt>
    <dgm:pt modelId="{5EF4A094-763F-B343-BCB3-DBA6917386D1}" type="sibTrans" cxnId="{6EDAE2D5-56B7-854F-9073-B19B056B231E}">
      <dgm:prSet/>
      <dgm:spPr/>
      <dgm:t>
        <a:bodyPr/>
        <a:lstStyle/>
        <a:p>
          <a:endParaRPr lang="en-US"/>
        </a:p>
      </dgm:t>
    </dgm:pt>
    <dgm:pt modelId="{8F4B0DE5-0282-5C46-A4F5-0F60982645E9}">
      <dgm:prSet phldrT="[Text]" custT="1"/>
      <dgm:spPr/>
      <dgm:t>
        <a:bodyPr/>
        <a:lstStyle/>
        <a:p>
          <a:r>
            <a:rPr lang="en-US" sz="1500" dirty="0" smtClean="0"/>
            <a:t>Conditions Leading to Powerless- </a:t>
          </a:r>
          <a:r>
            <a:rPr lang="en-US" sz="1500" dirty="0" err="1" smtClean="0"/>
            <a:t>ness</a:t>
          </a:r>
          <a:endParaRPr lang="en-US" sz="1500" dirty="0"/>
        </a:p>
      </dgm:t>
    </dgm:pt>
    <dgm:pt modelId="{1C5C71CF-67FE-7948-8E71-349FEA7E9A9F}" type="parTrans" cxnId="{C47856CB-065C-1249-B309-273E9CC2FC4C}">
      <dgm:prSet/>
      <dgm:spPr/>
      <dgm:t>
        <a:bodyPr/>
        <a:lstStyle/>
        <a:p>
          <a:endParaRPr lang="en-US"/>
        </a:p>
      </dgm:t>
    </dgm:pt>
    <dgm:pt modelId="{19E66132-F5E0-2242-B974-F3DD55213C13}" type="sibTrans" cxnId="{C47856CB-065C-1249-B309-273E9CC2FC4C}">
      <dgm:prSet/>
      <dgm:spPr/>
      <dgm:t>
        <a:bodyPr/>
        <a:lstStyle/>
        <a:p>
          <a:endParaRPr lang="en-US"/>
        </a:p>
      </dgm:t>
    </dgm:pt>
    <dgm:pt modelId="{B78EE234-A7C0-9F4E-9FDB-B65A9DC94091}">
      <dgm:prSet phldrT="[Text]" custT="1"/>
      <dgm:spPr/>
      <dgm:t>
        <a:bodyPr/>
        <a:lstStyle/>
        <a:p>
          <a:r>
            <a:rPr lang="en-US" sz="1500" dirty="0" smtClean="0"/>
            <a:t>Empower- </a:t>
          </a:r>
          <a:r>
            <a:rPr lang="en-US" sz="1500" dirty="0" err="1" smtClean="0"/>
            <a:t>ing</a:t>
          </a:r>
          <a:r>
            <a:rPr lang="en-US" sz="1500" dirty="0" smtClean="0"/>
            <a:t> Leadership practices </a:t>
          </a:r>
          <a:endParaRPr lang="en-US" sz="1500" dirty="0"/>
        </a:p>
      </dgm:t>
    </dgm:pt>
    <dgm:pt modelId="{04EFF432-06FB-FB41-8E54-CAE342BC412C}" type="parTrans" cxnId="{D89AE59D-AE17-E447-B13C-6D24828FF327}">
      <dgm:prSet/>
      <dgm:spPr/>
      <dgm:t>
        <a:bodyPr/>
        <a:lstStyle/>
        <a:p>
          <a:endParaRPr lang="en-US"/>
        </a:p>
      </dgm:t>
    </dgm:pt>
    <dgm:pt modelId="{B0ECE32E-0B66-774A-8806-C4E827EDC774}" type="sibTrans" cxnId="{D89AE59D-AE17-E447-B13C-6D24828FF327}">
      <dgm:prSet/>
      <dgm:spPr/>
      <dgm:t>
        <a:bodyPr/>
        <a:lstStyle/>
        <a:p>
          <a:endParaRPr lang="en-US"/>
        </a:p>
      </dgm:t>
    </dgm:pt>
    <dgm:pt modelId="{191585D7-91E2-CD4D-8918-B8B12D7AE7B2}">
      <dgm:prSet phldrT="[Text]" custT="1"/>
      <dgm:spPr/>
      <dgm:t>
        <a:bodyPr/>
        <a:lstStyle/>
        <a:p>
          <a:r>
            <a:rPr lang="en-US" sz="1900" b="1" dirty="0" smtClean="0"/>
            <a:t>Stage 3</a:t>
          </a:r>
          <a:endParaRPr lang="en-US" sz="1900" b="1" dirty="0"/>
        </a:p>
      </dgm:t>
    </dgm:pt>
    <dgm:pt modelId="{766B6C0C-81A1-A84C-B1CF-BC725E203605}" type="parTrans" cxnId="{9FB28031-6C70-E747-AD54-06549043680B}">
      <dgm:prSet/>
      <dgm:spPr/>
      <dgm:t>
        <a:bodyPr/>
        <a:lstStyle/>
        <a:p>
          <a:endParaRPr lang="en-US"/>
        </a:p>
      </dgm:t>
    </dgm:pt>
    <dgm:pt modelId="{483B1D2E-0BF9-EE48-88FC-0A5F87E78FF0}" type="sibTrans" cxnId="{9FB28031-6C70-E747-AD54-06549043680B}">
      <dgm:prSet/>
      <dgm:spPr/>
      <dgm:t>
        <a:bodyPr/>
        <a:lstStyle/>
        <a:p>
          <a:endParaRPr lang="en-US"/>
        </a:p>
      </dgm:t>
    </dgm:pt>
    <dgm:pt modelId="{782FBB70-DCD7-544C-ACC9-4B42373C8983}">
      <dgm:prSet phldrT="[Text]" custT="1"/>
      <dgm:spPr/>
      <dgm:t>
        <a:bodyPr/>
        <a:lstStyle/>
        <a:p>
          <a:r>
            <a:rPr lang="en-US" sz="1500" dirty="0" smtClean="0"/>
            <a:t>Providing Self-Efficacy Information</a:t>
          </a:r>
          <a:endParaRPr lang="en-US" sz="1500" dirty="0"/>
        </a:p>
      </dgm:t>
    </dgm:pt>
    <dgm:pt modelId="{CE4B5127-F6DC-9B4D-8517-5EC567ECF8B3}" type="parTrans" cxnId="{68824E8F-E830-2648-AA44-5BC0F556EE7E}">
      <dgm:prSet/>
      <dgm:spPr/>
      <dgm:t>
        <a:bodyPr/>
        <a:lstStyle/>
        <a:p>
          <a:endParaRPr lang="en-US"/>
        </a:p>
      </dgm:t>
    </dgm:pt>
    <dgm:pt modelId="{E2B89255-F851-3340-A3A7-47F541D2BA1D}" type="sibTrans" cxnId="{68824E8F-E830-2648-AA44-5BC0F556EE7E}">
      <dgm:prSet/>
      <dgm:spPr/>
      <dgm:t>
        <a:bodyPr/>
        <a:lstStyle/>
        <a:p>
          <a:endParaRPr lang="en-US"/>
        </a:p>
      </dgm:t>
    </dgm:pt>
    <dgm:pt modelId="{5EE6AC5E-52F0-E54C-AB16-E167F656168E}">
      <dgm:prSet phldrT="[Text]" custT="1"/>
      <dgm:spPr/>
      <dgm:t>
        <a:bodyPr/>
        <a:lstStyle/>
        <a:p>
          <a:r>
            <a:rPr lang="en-US" sz="1900" b="1" dirty="0" smtClean="0"/>
            <a:t>Stage 2</a:t>
          </a:r>
          <a:endParaRPr lang="en-US" sz="1900" b="1" dirty="0"/>
        </a:p>
      </dgm:t>
    </dgm:pt>
    <dgm:pt modelId="{68E17EB9-4B67-7F4E-A281-DD9B42A7336D}" type="sibTrans" cxnId="{B1DEC2D7-6445-6945-A410-74F5EE8A2BC4}">
      <dgm:prSet/>
      <dgm:spPr/>
      <dgm:t>
        <a:bodyPr/>
        <a:lstStyle/>
        <a:p>
          <a:endParaRPr lang="en-US"/>
        </a:p>
      </dgm:t>
    </dgm:pt>
    <dgm:pt modelId="{6AE2E54C-1ABE-C74C-9D0F-18A6C24A3F99}" type="parTrans" cxnId="{B1DEC2D7-6445-6945-A410-74F5EE8A2BC4}">
      <dgm:prSet/>
      <dgm:spPr/>
      <dgm:t>
        <a:bodyPr/>
        <a:lstStyle/>
        <a:p>
          <a:endParaRPr lang="en-US"/>
        </a:p>
      </dgm:t>
    </dgm:pt>
    <dgm:pt modelId="{4FF06717-6CEC-DB45-9326-860FEE2F92B4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900" b="1" dirty="0" smtClean="0"/>
            <a:t>Stage 4</a:t>
          </a:r>
          <a:endParaRPr lang="en-US" sz="1900" b="1" dirty="0"/>
        </a:p>
      </dgm:t>
    </dgm:pt>
    <dgm:pt modelId="{C134AE5F-C3EB-D646-BC1F-16EDFD7F45B2}" type="parTrans" cxnId="{00E14513-ACFF-5941-86F7-CDD482AF0ED1}">
      <dgm:prSet/>
      <dgm:spPr/>
      <dgm:t>
        <a:bodyPr/>
        <a:lstStyle/>
        <a:p>
          <a:endParaRPr lang="en-US"/>
        </a:p>
      </dgm:t>
    </dgm:pt>
    <dgm:pt modelId="{176A3470-4A7F-DD42-B2DB-09BC4E88A4D2}" type="sibTrans" cxnId="{00E14513-ACFF-5941-86F7-CDD482AF0ED1}">
      <dgm:prSet/>
      <dgm:spPr/>
      <dgm:t>
        <a:bodyPr/>
        <a:lstStyle/>
        <a:p>
          <a:endParaRPr lang="en-US"/>
        </a:p>
      </dgm:t>
    </dgm:pt>
    <dgm:pt modelId="{72180048-BDC0-E740-868B-D32438271F69}">
      <dgm:prSet phldrT="[Text]" custT="1"/>
      <dgm:spPr/>
      <dgm:t>
        <a:bodyPr/>
        <a:lstStyle/>
        <a:p>
          <a:r>
            <a:rPr lang="en-US" sz="1900" b="1" dirty="0" smtClean="0"/>
            <a:t>Stage 5</a:t>
          </a:r>
          <a:endParaRPr lang="en-US" sz="1900" b="1" dirty="0"/>
        </a:p>
      </dgm:t>
    </dgm:pt>
    <dgm:pt modelId="{6D29F1D7-BA50-8548-A182-4DFE40E9C720}" type="parTrans" cxnId="{DD872334-0B2E-7D4F-A0A8-40A64DBB2D01}">
      <dgm:prSet/>
      <dgm:spPr/>
      <dgm:t>
        <a:bodyPr/>
        <a:lstStyle/>
        <a:p>
          <a:endParaRPr lang="en-US"/>
        </a:p>
      </dgm:t>
    </dgm:pt>
    <dgm:pt modelId="{EDC365C4-5E96-E14D-99EF-3A034E259DBF}" type="sibTrans" cxnId="{DD872334-0B2E-7D4F-A0A8-40A64DBB2D01}">
      <dgm:prSet/>
      <dgm:spPr/>
      <dgm:t>
        <a:bodyPr/>
        <a:lstStyle/>
        <a:p>
          <a:endParaRPr lang="en-US"/>
        </a:p>
      </dgm:t>
    </dgm:pt>
    <dgm:pt modelId="{03C4A9A2-A9A6-F94B-8BC0-A470DBEA0938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500" dirty="0" smtClean="0"/>
            <a:t>Empower-</a:t>
          </a:r>
          <a:r>
            <a:rPr lang="en-US" sz="1500" dirty="0" err="1" smtClean="0"/>
            <a:t>ing</a:t>
          </a:r>
          <a:r>
            <a:rPr lang="en-US" sz="1500" dirty="0" smtClean="0"/>
            <a:t> Experience</a:t>
          </a:r>
          <a:endParaRPr lang="en-US" sz="1500" dirty="0"/>
        </a:p>
      </dgm:t>
    </dgm:pt>
    <dgm:pt modelId="{361C56B7-E61D-E046-8C24-EE633BA4128D}" type="parTrans" cxnId="{07FEC0F9-F4C0-0446-9960-EBB30FCD04C2}">
      <dgm:prSet/>
      <dgm:spPr/>
      <dgm:t>
        <a:bodyPr/>
        <a:lstStyle/>
        <a:p>
          <a:endParaRPr lang="en-US"/>
        </a:p>
      </dgm:t>
    </dgm:pt>
    <dgm:pt modelId="{894B1EF0-9A2E-CC48-8AEC-06A1E954BDD6}" type="sibTrans" cxnId="{07FEC0F9-F4C0-0446-9960-EBB30FCD04C2}">
      <dgm:prSet/>
      <dgm:spPr/>
      <dgm:t>
        <a:bodyPr/>
        <a:lstStyle/>
        <a:p>
          <a:endParaRPr lang="en-US"/>
        </a:p>
      </dgm:t>
    </dgm:pt>
    <dgm:pt modelId="{484C09E3-AA0E-4E45-AE68-7752C4CE002A}">
      <dgm:prSet phldrT="[Text]" custT="1"/>
      <dgm:spPr/>
      <dgm:t>
        <a:bodyPr/>
        <a:lstStyle/>
        <a:p>
          <a:r>
            <a:rPr lang="en-US" sz="1500" dirty="0" smtClean="0"/>
            <a:t>Behavioral Outcomes </a:t>
          </a:r>
          <a:endParaRPr lang="en-US" sz="1500" dirty="0"/>
        </a:p>
      </dgm:t>
    </dgm:pt>
    <dgm:pt modelId="{E55E5DCE-8352-AC4E-827E-F0898F26BE64}" type="parTrans" cxnId="{3645DE33-2178-DE46-9117-49D44A1A617A}">
      <dgm:prSet/>
      <dgm:spPr/>
      <dgm:t>
        <a:bodyPr/>
        <a:lstStyle/>
        <a:p>
          <a:endParaRPr lang="en-US"/>
        </a:p>
      </dgm:t>
    </dgm:pt>
    <dgm:pt modelId="{367735CC-7E12-374C-9437-091FF313BA41}" type="sibTrans" cxnId="{3645DE33-2178-DE46-9117-49D44A1A617A}">
      <dgm:prSet/>
      <dgm:spPr/>
      <dgm:t>
        <a:bodyPr/>
        <a:lstStyle/>
        <a:p>
          <a:endParaRPr lang="en-US"/>
        </a:p>
      </dgm:t>
    </dgm:pt>
    <dgm:pt modelId="{8A8AF07E-4138-964E-9E57-E4A0517A7C82}" type="pres">
      <dgm:prSet presAssocID="{9F4BA052-A513-A14F-B8A7-01BE29B4A4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9111C2-2630-2543-B998-12AD3EFA254E}" type="pres">
      <dgm:prSet presAssocID="{12081C43-C301-244B-BB9F-969085B562E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1D443-32D8-DF44-BE3E-3B3DFA9400A7}" type="pres">
      <dgm:prSet presAssocID="{5EF4A094-763F-B343-BCB3-DBA6917386D1}" presName="sibTrans" presStyleCnt="0"/>
      <dgm:spPr/>
    </dgm:pt>
    <dgm:pt modelId="{3484B6EA-8B99-5C4D-BA51-C689EE0C760A}" type="pres">
      <dgm:prSet presAssocID="{5EE6AC5E-52F0-E54C-AB16-E167F656168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AD6757-14CA-D348-8949-82A5A408883D}" type="pres">
      <dgm:prSet presAssocID="{68E17EB9-4B67-7F4E-A281-DD9B42A7336D}" presName="sibTrans" presStyleCnt="0"/>
      <dgm:spPr/>
    </dgm:pt>
    <dgm:pt modelId="{A1916E50-4FF0-6F49-B2DF-49ECDB403BBE}" type="pres">
      <dgm:prSet presAssocID="{191585D7-91E2-CD4D-8918-B8B12D7AE7B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6D3C90-10FB-7443-825A-F7AA45644C38}" type="pres">
      <dgm:prSet presAssocID="{483B1D2E-0BF9-EE48-88FC-0A5F87E78FF0}" presName="sibTrans" presStyleCnt="0"/>
      <dgm:spPr/>
    </dgm:pt>
    <dgm:pt modelId="{45479A94-8233-8B49-A4A6-3606F2FF2823}" type="pres">
      <dgm:prSet presAssocID="{4FF06717-6CEC-DB45-9326-860FEE2F92B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16C68-2CF1-BE43-BF4E-F6AD5E468F74}" type="pres">
      <dgm:prSet presAssocID="{176A3470-4A7F-DD42-B2DB-09BC4E88A4D2}" presName="sibTrans" presStyleCnt="0"/>
      <dgm:spPr/>
    </dgm:pt>
    <dgm:pt modelId="{47DB7A75-8700-CE40-AFE7-BE6E7A448ABD}" type="pres">
      <dgm:prSet presAssocID="{72180048-BDC0-E740-868B-D32438271F6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BE9F2D-A7B3-4538-81B5-89FDDD388046}" type="presOf" srcId="{B78EE234-A7C0-9F4E-9FDB-B65A9DC94091}" destId="{3484B6EA-8B99-5C4D-BA51-C689EE0C760A}" srcOrd="0" destOrd="1" presId="urn:microsoft.com/office/officeart/2005/8/layout/hList6"/>
    <dgm:cxn modelId="{DD872334-0B2E-7D4F-A0A8-40A64DBB2D01}" srcId="{9F4BA052-A513-A14F-B8A7-01BE29B4A41B}" destId="{72180048-BDC0-E740-868B-D32438271F69}" srcOrd="4" destOrd="0" parTransId="{6D29F1D7-BA50-8548-A182-4DFE40E9C720}" sibTransId="{EDC365C4-5E96-E14D-99EF-3A034E259DBF}"/>
    <dgm:cxn modelId="{376FDE91-7466-43D0-9A42-E662F33F3C49}" type="presOf" srcId="{4FF06717-6CEC-DB45-9326-860FEE2F92B4}" destId="{45479A94-8233-8B49-A4A6-3606F2FF2823}" srcOrd="0" destOrd="0" presId="urn:microsoft.com/office/officeart/2005/8/layout/hList6"/>
    <dgm:cxn modelId="{D89AE59D-AE17-E447-B13C-6D24828FF327}" srcId="{5EE6AC5E-52F0-E54C-AB16-E167F656168E}" destId="{B78EE234-A7C0-9F4E-9FDB-B65A9DC94091}" srcOrd="0" destOrd="0" parTransId="{04EFF432-06FB-FB41-8E54-CAE342BC412C}" sibTransId="{B0ECE32E-0B66-774A-8806-C4E827EDC774}"/>
    <dgm:cxn modelId="{00E14513-ACFF-5941-86F7-CDD482AF0ED1}" srcId="{9F4BA052-A513-A14F-B8A7-01BE29B4A41B}" destId="{4FF06717-6CEC-DB45-9326-860FEE2F92B4}" srcOrd="3" destOrd="0" parTransId="{C134AE5F-C3EB-D646-BC1F-16EDFD7F45B2}" sibTransId="{176A3470-4A7F-DD42-B2DB-09BC4E88A4D2}"/>
    <dgm:cxn modelId="{9FB28031-6C70-E747-AD54-06549043680B}" srcId="{9F4BA052-A513-A14F-B8A7-01BE29B4A41B}" destId="{191585D7-91E2-CD4D-8918-B8B12D7AE7B2}" srcOrd="2" destOrd="0" parTransId="{766B6C0C-81A1-A84C-B1CF-BC725E203605}" sibTransId="{483B1D2E-0BF9-EE48-88FC-0A5F87E78FF0}"/>
    <dgm:cxn modelId="{B647A382-FDD4-4C26-B926-F295F1F1D3FE}" type="presOf" srcId="{191585D7-91E2-CD4D-8918-B8B12D7AE7B2}" destId="{A1916E50-4FF0-6F49-B2DF-49ECDB403BBE}" srcOrd="0" destOrd="0" presId="urn:microsoft.com/office/officeart/2005/8/layout/hList6"/>
    <dgm:cxn modelId="{07FEC0F9-F4C0-0446-9960-EBB30FCD04C2}" srcId="{4FF06717-6CEC-DB45-9326-860FEE2F92B4}" destId="{03C4A9A2-A9A6-F94B-8BC0-A470DBEA0938}" srcOrd="0" destOrd="0" parTransId="{361C56B7-E61D-E046-8C24-EE633BA4128D}" sibTransId="{894B1EF0-9A2E-CC48-8AEC-06A1E954BDD6}"/>
    <dgm:cxn modelId="{3645DE33-2178-DE46-9117-49D44A1A617A}" srcId="{72180048-BDC0-E740-868B-D32438271F69}" destId="{484C09E3-AA0E-4E45-AE68-7752C4CE002A}" srcOrd="0" destOrd="0" parTransId="{E55E5DCE-8352-AC4E-827E-F0898F26BE64}" sibTransId="{367735CC-7E12-374C-9437-091FF313BA41}"/>
    <dgm:cxn modelId="{6EDAE2D5-56B7-854F-9073-B19B056B231E}" srcId="{9F4BA052-A513-A14F-B8A7-01BE29B4A41B}" destId="{12081C43-C301-244B-BB9F-969085B562EE}" srcOrd="0" destOrd="0" parTransId="{1BA6FB47-FEE6-1547-ADAD-5461A6BE6711}" sibTransId="{5EF4A094-763F-B343-BCB3-DBA6917386D1}"/>
    <dgm:cxn modelId="{D680486F-2F2C-441E-8320-829EB55DBDA4}" type="presOf" srcId="{9F4BA052-A513-A14F-B8A7-01BE29B4A41B}" destId="{8A8AF07E-4138-964E-9E57-E4A0517A7C82}" srcOrd="0" destOrd="0" presId="urn:microsoft.com/office/officeart/2005/8/layout/hList6"/>
    <dgm:cxn modelId="{1AEA7858-7E4C-4FC9-80D1-DC5E52DD60E0}" type="presOf" srcId="{5EE6AC5E-52F0-E54C-AB16-E167F656168E}" destId="{3484B6EA-8B99-5C4D-BA51-C689EE0C760A}" srcOrd="0" destOrd="0" presId="urn:microsoft.com/office/officeart/2005/8/layout/hList6"/>
    <dgm:cxn modelId="{CB7F35A4-D74B-4AEF-8DAF-F84BFF8088E3}" type="presOf" srcId="{8F4B0DE5-0282-5C46-A4F5-0F60982645E9}" destId="{E89111C2-2630-2543-B998-12AD3EFA254E}" srcOrd="0" destOrd="1" presId="urn:microsoft.com/office/officeart/2005/8/layout/hList6"/>
    <dgm:cxn modelId="{C47856CB-065C-1249-B309-273E9CC2FC4C}" srcId="{12081C43-C301-244B-BB9F-969085B562EE}" destId="{8F4B0DE5-0282-5C46-A4F5-0F60982645E9}" srcOrd="0" destOrd="0" parTransId="{1C5C71CF-67FE-7948-8E71-349FEA7E9A9F}" sibTransId="{19E66132-F5E0-2242-B974-F3DD55213C13}"/>
    <dgm:cxn modelId="{68824E8F-E830-2648-AA44-5BC0F556EE7E}" srcId="{191585D7-91E2-CD4D-8918-B8B12D7AE7B2}" destId="{782FBB70-DCD7-544C-ACC9-4B42373C8983}" srcOrd="0" destOrd="0" parTransId="{CE4B5127-F6DC-9B4D-8517-5EC567ECF8B3}" sibTransId="{E2B89255-F851-3340-A3A7-47F541D2BA1D}"/>
    <dgm:cxn modelId="{98C91788-D336-4134-9153-9B84B7D5C891}" type="presOf" srcId="{782FBB70-DCD7-544C-ACC9-4B42373C8983}" destId="{A1916E50-4FF0-6F49-B2DF-49ECDB403BBE}" srcOrd="0" destOrd="1" presId="urn:microsoft.com/office/officeart/2005/8/layout/hList6"/>
    <dgm:cxn modelId="{25C2FFE1-7145-499F-AA9E-952A210CE9C3}" type="presOf" srcId="{12081C43-C301-244B-BB9F-969085B562EE}" destId="{E89111C2-2630-2543-B998-12AD3EFA254E}" srcOrd="0" destOrd="0" presId="urn:microsoft.com/office/officeart/2005/8/layout/hList6"/>
    <dgm:cxn modelId="{608A3E18-E61E-45A0-A177-AE98D7D18A9A}" type="presOf" srcId="{03C4A9A2-A9A6-F94B-8BC0-A470DBEA0938}" destId="{45479A94-8233-8B49-A4A6-3606F2FF2823}" srcOrd="0" destOrd="1" presId="urn:microsoft.com/office/officeart/2005/8/layout/hList6"/>
    <dgm:cxn modelId="{B1DEC2D7-6445-6945-A410-74F5EE8A2BC4}" srcId="{9F4BA052-A513-A14F-B8A7-01BE29B4A41B}" destId="{5EE6AC5E-52F0-E54C-AB16-E167F656168E}" srcOrd="1" destOrd="0" parTransId="{6AE2E54C-1ABE-C74C-9D0F-18A6C24A3F99}" sibTransId="{68E17EB9-4B67-7F4E-A281-DD9B42A7336D}"/>
    <dgm:cxn modelId="{17C4F8B9-70D3-4A8C-941E-FA086C05D55A}" type="presOf" srcId="{484C09E3-AA0E-4E45-AE68-7752C4CE002A}" destId="{47DB7A75-8700-CE40-AFE7-BE6E7A448ABD}" srcOrd="0" destOrd="1" presId="urn:microsoft.com/office/officeart/2005/8/layout/hList6"/>
    <dgm:cxn modelId="{CF716D80-486D-4DE3-9712-63101FE2C814}" type="presOf" srcId="{72180048-BDC0-E740-868B-D32438271F69}" destId="{47DB7A75-8700-CE40-AFE7-BE6E7A448ABD}" srcOrd="0" destOrd="0" presId="urn:microsoft.com/office/officeart/2005/8/layout/hList6"/>
    <dgm:cxn modelId="{BACDE534-5E57-4B0D-932F-2CDE339587CE}" type="presParOf" srcId="{8A8AF07E-4138-964E-9E57-E4A0517A7C82}" destId="{E89111C2-2630-2543-B998-12AD3EFA254E}" srcOrd="0" destOrd="0" presId="urn:microsoft.com/office/officeart/2005/8/layout/hList6"/>
    <dgm:cxn modelId="{50DE4601-151D-44A6-967E-1ADB7BA8500B}" type="presParOf" srcId="{8A8AF07E-4138-964E-9E57-E4A0517A7C82}" destId="{3831D443-32D8-DF44-BE3E-3B3DFA9400A7}" srcOrd="1" destOrd="0" presId="urn:microsoft.com/office/officeart/2005/8/layout/hList6"/>
    <dgm:cxn modelId="{8E000FF6-D61E-46AC-81FB-EAC031AFD3DF}" type="presParOf" srcId="{8A8AF07E-4138-964E-9E57-E4A0517A7C82}" destId="{3484B6EA-8B99-5C4D-BA51-C689EE0C760A}" srcOrd="2" destOrd="0" presId="urn:microsoft.com/office/officeart/2005/8/layout/hList6"/>
    <dgm:cxn modelId="{26BD8D6A-B418-4F27-A2A8-4391A0B6133E}" type="presParOf" srcId="{8A8AF07E-4138-964E-9E57-E4A0517A7C82}" destId="{33AD6757-14CA-D348-8949-82A5A408883D}" srcOrd="3" destOrd="0" presId="urn:microsoft.com/office/officeart/2005/8/layout/hList6"/>
    <dgm:cxn modelId="{8BC859DB-2A07-4DFE-A659-CD2C3D19775E}" type="presParOf" srcId="{8A8AF07E-4138-964E-9E57-E4A0517A7C82}" destId="{A1916E50-4FF0-6F49-B2DF-49ECDB403BBE}" srcOrd="4" destOrd="0" presId="urn:microsoft.com/office/officeart/2005/8/layout/hList6"/>
    <dgm:cxn modelId="{FA854FA3-2252-4842-8844-B27B4B8C4646}" type="presParOf" srcId="{8A8AF07E-4138-964E-9E57-E4A0517A7C82}" destId="{5C6D3C90-10FB-7443-825A-F7AA45644C38}" srcOrd="5" destOrd="0" presId="urn:microsoft.com/office/officeart/2005/8/layout/hList6"/>
    <dgm:cxn modelId="{846C90B5-EB11-42B3-A15C-58E7C10CA4BC}" type="presParOf" srcId="{8A8AF07E-4138-964E-9E57-E4A0517A7C82}" destId="{45479A94-8233-8B49-A4A6-3606F2FF2823}" srcOrd="6" destOrd="0" presId="urn:microsoft.com/office/officeart/2005/8/layout/hList6"/>
    <dgm:cxn modelId="{42134945-DCD5-4B2B-BA8F-DE02904C8355}" type="presParOf" srcId="{8A8AF07E-4138-964E-9E57-E4A0517A7C82}" destId="{C4816C68-2CF1-BE43-BF4E-F6AD5E468F74}" srcOrd="7" destOrd="0" presId="urn:microsoft.com/office/officeart/2005/8/layout/hList6"/>
    <dgm:cxn modelId="{D644118E-F09C-4D99-B247-34CCA47D067F}" type="presParOf" srcId="{8A8AF07E-4138-964E-9E57-E4A0517A7C82}" destId="{47DB7A75-8700-CE40-AFE7-BE6E7A448ABD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111C2-2630-2543-B998-12AD3EFA254E}">
      <dsp:nvSpPr>
        <dsp:cNvPr id="0" name=""/>
        <dsp:cNvSpPr/>
      </dsp:nvSpPr>
      <dsp:spPr>
        <a:xfrm rot="16200000">
          <a:off x="-1382030" y="1385713"/>
          <a:ext cx="4064000" cy="129257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Stage 1</a:t>
          </a:r>
          <a:endParaRPr lang="en-US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Conditions Leading to Powerless- </a:t>
          </a:r>
          <a:r>
            <a:rPr lang="en-US" sz="1500" kern="1200" dirty="0" err="1" smtClean="0"/>
            <a:t>ness</a:t>
          </a:r>
          <a:endParaRPr lang="en-US" sz="1500" kern="1200" dirty="0"/>
        </a:p>
      </dsp:txBody>
      <dsp:txXfrm rot="5400000">
        <a:off x="3684" y="812799"/>
        <a:ext cx="1292572" cy="2438400"/>
      </dsp:txXfrm>
    </dsp:sp>
    <dsp:sp modelId="{3484B6EA-8B99-5C4D-BA51-C689EE0C760A}">
      <dsp:nvSpPr>
        <dsp:cNvPr id="0" name=""/>
        <dsp:cNvSpPr/>
      </dsp:nvSpPr>
      <dsp:spPr>
        <a:xfrm rot="16200000">
          <a:off x="7484" y="1385713"/>
          <a:ext cx="4064000" cy="129257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Stage 2</a:t>
          </a:r>
          <a:endParaRPr lang="en-US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Empower- </a:t>
          </a:r>
          <a:r>
            <a:rPr lang="en-US" sz="1500" kern="1200" dirty="0" err="1" smtClean="0"/>
            <a:t>ing</a:t>
          </a:r>
          <a:r>
            <a:rPr lang="en-US" sz="1500" kern="1200" dirty="0" smtClean="0"/>
            <a:t> Leadership practices </a:t>
          </a:r>
          <a:endParaRPr lang="en-US" sz="1500" kern="1200" dirty="0"/>
        </a:p>
      </dsp:txBody>
      <dsp:txXfrm rot="5400000">
        <a:off x="1393198" y="812799"/>
        <a:ext cx="1292572" cy="2438400"/>
      </dsp:txXfrm>
    </dsp:sp>
    <dsp:sp modelId="{A1916E50-4FF0-6F49-B2DF-49ECDB403BBE}">
      <dsp:nvSpPr>
        <dsp:cNvPr id="0" name=""/>
        <dsp:cNvSpPr/>
      </dsp:nvSpPr>
      <dsp:spPr>
        <a:xfrm rot="16200000">
          <a:off x="1397000" y="1385713"/>
          <a:ext cx="4064000" cy="129257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Stage 3</a:t>
          </a:r>
          <a:endParaRPr lang="en-US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Providing Self-Efficacy Information</a:t>
          </a:r>
          <a:endParaRPr lang="en-US" sz="1500" kern="1200" dirty="0"/>
        </a:p>
      </dsp:txBody>
      <dsp:txXfrm rot="5400000">
        <a:off x="2782714" y="812799"/>
        <a:ext cx="1292572" cy="2438400"/>
      </dsp:txXfrm>
    </dsp:sp>
    <dsp:sp modelId="{45479A94-8233-8B49-A4A6-3606F2FF2823}">
      <dsp:nvSpPr>
        <dsp:cNvPr id="0" name=""/>
        <dsp:cNvSpPr/>
      </dsp:nvSpPr>
      <dsp:spPr>
        <a:xfrm rot="16200000">
          <a:off x="2786515" y="1385713"/>
          <a:ext cx="4064000" cy="129257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Stage 4</a:t>
          </a:r>
          <a:endParaRPr lang="en-US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Empower-</a:t>
          </a:r>
          <a:r>
            <a:rPr lang="en-US" sz="1500" kern="1200" dirty="0" err="1" smtClean="0"/>
            <a:t>ing</a:t>
          </a:r>
          <a:r>
            <a:rPr lang="en-US" sz="1500" kern="1200" dirty="0" smtClean="0"/>
            <a:t> Experience</a:t>
          </a:r>
          <a:endParaRPr lang="en-US" sz="1500" kern="1200" dirty="0"/>
        </a:p>
      </dsp:txBody>
      <dsp:txXfrm rot="5400000">
        <a:off x="4172229" y="812799"/>
        <a:ext cx="1292572" cy="2438400"/>
      </dsp:txXfrm>
    </dsp:sp>
    <dsp:sp modelId="{47DB7A75-8700-CE40-AFE7-BE6E7A448ABD}">
      <dsp:nvSpPr>
        <dsp:cNvPr id="0" name=""/>
        <dsp:cNvSpPr/>
      </dsp:nvSpPr>
      <dsp:spPr>
        <a:xfrm rot="16200000">
          <a:off x="4176030" y="1385713"/>
          <a:ext cx="4064000" cy="129257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Stage 5</a:t>
          </a:r>
          <a:endParaRPr lang="en-US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Behavioral Outcomes </a:t>
          </a:r>
          <a:endParaRPr lang="en-US" sz="1500" kern="1200" dirty="0"/>
        </a:p>
      </dsp:txBody>
      <dsp:txXfrm rot="5400000">
        <a:off x="5561744" y="812799"/>
        <a:ext cx="1292572" cy="2438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111C2-2630-2543-B998-12AD3EFA254E}">
      <dsp:nvSpPr>
        <dsp:cNvPr id="0" name=""/>
        <dsp:cNvSpPr/>
      </dsp:nvSpPr>
      <dsp:spPr>
        <a:xfrm rot="16200000">
          <a:off x="-1382030" y="1385713"/>
          <a:ext cx="4064000" cy="129257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Stage 1</a:t>
          </a:r>
          <a:endParaRPr lang="en-US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Conditions Leading to Powerless- </a:t>
          </a:r>
          <a:r>
            <a:rPr lang="en-US" sz="1500" kern="1200" dirty="0" err="1" smtClean="0"/>
            <a:t>ness</a:t>
          </a:r>
          <a:endParaRPr lang="en-US" sz="1500" kern="1200" dirty="0"/>
        </a:p>
      </dsp:txBody>
      <dsp:txXfrm rot="5400000">
        <a:off x="3684" y="812799"/>
        <a:ext cx="1292572" cy="2438400"/>
      </dsp:txXfrm>
    </dsp:sp>
    <dsp:sp modelId="{3484B6EA-8B99-5C4D-BA51-C689EE0C760A}">
      <dsp:nvSpPr>
        <dsp:cNvPr id="0" name=""/>
        <dsp:cNvSpPr/>
      </dsp:nvSpPr>
      <dsp:spPr>
        <a:xfrm rot="16200000">
          <a:off x="7484" y="1385713"/>
          <a:ext cx="4064000" cy="129257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Stage 2</a:t>
          </a:r>
          <a:endParaRPr lang="en-US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Empower- </a:t>
          </a:r>
          <a:r>
            <a:rPr lang="en-US" sz="1500" kern="1200" dirty="0" err="1" smtClean="0"/>
            <a:t>ing</a:t>
          </a:r>
          <a:r>
            <a:rPr lang="en-US" sz="1500" kern="1200" dirty="0" smtClean="0"/>
            <a:t> Leadership practices </a:t>
          </a:r>
          <a:endParaRPr lang="en-US" sz="1500" kern="1200" dirty="0"/>
        </a:p>
      </dsp:txBody>
      <dsp:txXfrm rot="5400000">
        <a:off x="1393198" y="812799"/>
        <a:ext cx="1292572" cy="2438400"/>
      </dsp:txXfrm>
    </dsp:sp>
    <dsp:sp modelId="{A1916E50-4FF0-6F49-B2DF-49ECDB403BBE}">
      <dsp:nvSpPr>
        <dsp:cNvPr id="0" name=""/>
        <dsp:cNvSpPr/>
      </dsp:nvSpPr>
      <dsp:spPr>
        <a:xfrm rot="16200000">
          <a:off x="1397000" y="1385713"/>
          <a:ext cx="4064000" cy="129257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Stage 3</a:t>
          </a:r>
          <a:endParaRPr lang="en-US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Providing Self-Efficacy Information</a:t>
          </a:r>
          <a:endParaRPr lang="en-US" sz="1500" kern="1200" dirty="0"/>
        </a:p>
      </dsp:txBody>
      <dsp:txXfrm rot="5400000">
        <a:off x="2782714" y="812799"/>
        <a:ext cx="1292572" cy="2438400"/>
      </dsp:txXfrm>
    </dsp:sp>
    <dsp:sp modelId="{45479A94-8233-8B49-A4A6-3606F2FF2823}">
      <dsp:nvSpPr>
        <dsp:cNvPr id="0" name=""/>
        <dsp:cNvSpPr/>
      </dsp:nvSpPr>
      <dsp:spPr>
        <a:xfrm rot="16200000">
          <a:off x="2786515" y="1385713"/>
          <a:ext cx="4064000" cy="1292572"/>
        </a:xfrm>
        <a:prstGeom prst="flowChartManualOperation">
          <a:avLst/>
        </a:prstGeom>
        <a:solidFill>
          <a:srgbClr val="FFFF00"/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Stage 4</a:t>
          </a:r>
          <a:endParaRPr lang="en-US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Empower-</a:t>
          </a:r>
          <a:r>
            <a:rPr lang="en-US" sz="1500" kern="1200" dirty="0" err="1" smtClean="0"/>
            <a:t>ing</a:t>
          </a:r>
          <a:r>
            <a:rPr lang="en-US" sz="1500" kern="1200" dirty="0" smtClean="0"/>
            <a:t> Experience</a:t>
          </a:r>
          <a:endParaRPr lang="en-US" sz="1500" kern="1200" dirty="0"/>
        </a:p>
      </dsp:txBody>
      <dsp:txXfrm rot="5400000">
        <a:off x="4172229" y="812799"/>
        <a:ext cx="1292572" cy="2438400"/>
      </dsp:txXfrm>
    </dsp:sp>
    <dsp:sp modelId="{47DB7A75-8700-CE40-AFE7-BE6E7A448ABD}">
      <dsp:nvSpPr>
        <dsp:cNvPr id="0" name=""/>
        <dsp:cNvSpPr/>
      </dsp:nvSpPr>
      <dsp:spPr>
        <a:xfrm rot="16200000">
          <a:off x="4176030" y="1385713"/>
          <a:ext cx="4064000" cy="129257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Stage 5</a:t>
          </a:r>
          <a:endParaRPr lang="en-US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Behavioral Outcomes </a:t>
          </a:r>
          <a:endParaRPr lang="en-US" sz="1500" kern="1200" dirty="0"/>
        </a:p>
      </dsp:txBody>
      <dsp:txXfrm rot="5400000">
        <a:off x="5561744" y="812799"/>
        <a:ext cx="1292572" cy="243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0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33CC6-8AFA-4541-A8AF-13D8D950C873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0051"/>
            <a:ext cx="2971800" cy="460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50051"/>
            <a:ext cx="2971800" cy="460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5274C-3047-4992-99C9-353E3A9B3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01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7125" y="690563"/>
            <a:ext cx="4603750" cy="345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75825"/>
            <a:ext cx="5486400" cy="414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051"/>
            <a:ext cx="2971800" cy="4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50051"/>
            <a:ext cx="2971800" cy="4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50F5575-3FE2-4F3A-BBED-029151C74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05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F5575-3FE2-4F3A-BBED-029151C74D5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9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F5575-3FE2-4F3A-BBED-029151C74D5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23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F5575-3FE2-4F3A-BBED-029151C74D5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831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F5575-3FE2-4F3A-BBED-029151C74D5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23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F5575-3FE2-4F3A-BBED-029151C74D5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9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F5575-3FE2-4F3A-BBED-029151C74D5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84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F5575-3FE2-4F3A-BBED-029151C74D5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04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F5575-3FE2-4F3A-BBED-029151C74D5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22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F5575-3FE2-4F3A-BBED-029151C74D5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1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F5575-3FE2-4F3A-BBED-029151C74D5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87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F5575-3FE2-4F3A-BBED-029151C74D5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17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F5575-3FE2-4F3A-BBED-029151C74D5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105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F5575-3FE2-4F3A-BBED-029151C74D5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036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F5575-3FE2-4F3A-BBED-029151C74D5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40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F5575-3FE2-4F3A-BBED-029151C74D5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791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F5575-3FE2-4F3A-BBED-029151C74D5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1525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F5575-3FE2-4F3A-BBED-029151C74D5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31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138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F5575-3FE2-4F3A-BBED-029151C74D5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32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4855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F5575-3FE2-4F3A-BBED-029151C74D5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33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628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F5575-3FE2-4F3A-BBED-029151C74D5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35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89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FC1CCF-23E2-4306-97D7-237235F0118C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78297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F5575-3FE2-4F3A-BBED-029151C74D5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457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F5575-3FE2-4F3A-BBED-029151C74D5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7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F5575-3FE2-4F3A-BBED-029151C74D5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40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F5575-3FE2-4F3A-BBED-029151C74D5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67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F5575-3FE2-4F3A-BBED-029151C74D5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62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F5575-3FE2-4F3A-BBED-029151C74D5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9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773F5C-2695-48DB-9592-A7011BA7ED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91293-8515-4F4D-86BB-3E847EC16D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51E85-E821-48DA-9AF6-1E669D6FFC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6"/>
          <p:cNvGrpSpPr/>
          <p:nvPr userDrawn="1"/>
        </p:nvGrpSpPr>
        <p:grpSpPr>
          <a:xfrm>
            <a:off x="0" y="786093"/>
            <a:ext cx="9144000" cy="1236478"/>
            <a:chOff x="0" y="786093"/>
            <a:chExt cx="9144000" cy="123647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794971"/>
              <a:ext cx="9144000" cy="1227600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defTabSz="914400" eaLnBrk="0" hangingPunct="0"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pic>
          <p:nvPicPr>
            <p:cNvPr id="7" name="Billede 3" descr="dreamstime_Handsoverlapping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7253976" y="786093"/>
              <a:ext cx="1890024" cy="1226943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9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10534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2FC8EB0-B492-4E9C-A134-6466F91FC5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DA84F-CC71-4FF0-84F2-9929A0FDD6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4B1F2-CDAC-4897-ADF0-D95731276C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223643-A45C-463E-A3DF-6D89B4CAFE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94F67-D3D0-4F5D-B165-3B395FE55E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0DA39-3449-40D4-A2B2-BB56659316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D7C220-83C3-48DF-86AD-E729238925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C6FC2B-26B9-484E-A9C8-28ADECABF8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91C0340-FF2B-4E36-9871-879DDE36A6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39" r:id="rId12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s.hbr.org/hmu/2013/08/how-to-reward-your-stellar-tea.html" TargetMode="External"/><Relationship Id="rId4" Type="http://schemas.openxmlformats.org/officeDocument/2006/relationships/hyperlink" Target="https://cb.hbsp.harvard.edu/cbmp/access/32463590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1006/obhd.1998.2756" TargetMode="External"/><Relationship Id="rId5" Type="http://schemas.openxmlformats.org/officeDocument/2006/relationships/hyperlink" Target="http://en.wikipedia.org/wiki/Digital_object_identifier" TargetMode="External"/><Relationship Id="rId4" Type="http://schemas.openxmlformats.org/officeDocument/2006/relationships/hyperlink" Target="http://carmine.se.edu/cvonbergen/Twenty-Five%20Years%20of%20Groupthink%20Theory%20and%20Research_Lessons%20from%20the%20Evaluation%20of%20a%20Theory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humanresources.about.com/od/involvementteams/a/empowerment.htm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00"/>
            <a:ext cx="8077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Lucida Calligraphy" panose="03010101010101010101" pitchFamily="66" charset="0"/>
                <a:cs typeface="Athelas Regular"/>
              </a:rPr>
              <a:t>Coming together is a beginning.  Keeping together is progress.  Working together is success.</a:t>
            </a:r>
          </a:p>
          <a:p>
            <a:pPr algn="ctr"/>
            <a:endParaRPr lang="en-US" sz="4800" b="1" dirty="0" smtClean="0">
              <a:solidFill>
                <a:prstClr val="black"/>
              </a:solidFill>
              <a:latin typeface="Lucida Calligraphy" panose="03010101010101010101" pitchFamily="66" charset="0"/>
              <a:cs typeface="Athelas Regular"/>
            </a:endParaRPr>
          </a:p>
          <a:p>
            <a:pPr algn="r"/>
            <a:r>
              <a:rPr lang="en-US" sz="4800" b="1" dirty="0" smtClean="0">
                <a:solidFill>
                  <a:prstClr val="black"/>
                </a:solidFill>
                <a:latin typeface="Lucida Calligraphy" panose="03010101010101010101" pitchFamily="66" charset="0"/>
                <a:cs typeface="Athelas Regular"/>
              </a:rPr>
              <a:t>--Henry Ford</a:t>
            </a:r>
            <a:endParaRPr lang="en-US" sz="4800" b="1" dirty="0">
              <a:solidFill>
                <a:prstClr val="black"/>
              </a:solidFill>
              <a:latin typeface="Lucida Calligraphy" panose="03010101010101010101" pitchFamily="66" charset="0"/>
              <a:cs typeface="Athela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5811942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pPr marL="342900" indent="-342900" eaLnBrk="1" hangingPunct="1"/>
            <a:r>
              <a:rPr lang="en-US" sz="2800" dirty="0" smtClean="0">
                <a:solidFill>
                  <a:srgbClr val="000000"/>
                </a:solidFill>
              </a:rPr>
              <a:t>group of individuals who depend upon one another to accomplish a common objective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8305800" cy="1981200"/>
          </a:xfr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algn="ctr"/>
            <a:r>
              <a:rPr lang="en-US" sz="6600" dirty="0" smtClean="0">
                <a:solidFill>
                  <a:srgbClr val="000000"/>
                </a:solidFill>
              </a:rPr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9627088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gray">
          <a:xfrm>
            <a:off x="874713" y="6162675"/>
            <a:ext cx="15382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171717"/>
              </a:solidFill>
              <a:latin typeface="Arial" charset="0"/>
            </a:endParaRP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gray">
          <a:xfrm>
            <a:off x="6767513" y="6162675"/>
            <a:ext cx="15382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8016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171717"/>
                </a:solidFill>
                <a:latin typeface="Arial" charset="0"/>
              </a:rPr>
              <a:t>Y</a:t>
            </a:r>
          </a:p>
        </p:txBody>
      </p:sp>
      <p:sp>
        <p:nvSpPr>
          <p:cNvPr id="27653" name="Titel 16"/>
          <p:cNvSpPr>
            <a:spLocks noGrp="1"/>
          </p:cNvSpPr>
          <p:nvPr>
            <p:ph type="title"/>
          </p:nvPr>
        </p:nvSpPr>
        <p:spPr bwMode="auto">
          <a:xfrm>
            <a:off x="177800" y="1120041"/>
            <a:ext cx="6589713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Contrast Groups and Teams</a:t>
            </a:r>
          </a:p>
        </p:txBody>
      </p:sp>
      <p:pic>
        <p:nvPicPr>
          <p:cNvPr id="7" name="Pictur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0" y="2210936"/>
            <a:ext cx="8052179" cy="431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02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648200" cy="2971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Accomplish difficult task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Combine skills and talents/ diversity of views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Effective decision making/more accurate</a:t>
            </a:r>
          </a:p>
          <a:p>
            <a:pPr>
              <a:defRPr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solidFill>
            <a:schemeClr val="accent6">
              <a:lumMod val="75000"/>
            </a:schemeClr>
          </a:solidFill>
          <a:ln w="6350" cap="rnd">
            <a:solidFill>
              <a:srgbClr val="FFC000"/>
            </a:solidFill>
          </a:ln>
        </p:spPr>
        <p:txBody>
          <a:bodyPr vert="horz" lIns="90488" tIns="44450" rIns="90488" bIns="44450" rtlCol="0" anchor="ctr" anchorCtr="0">
            <a:normAutofit/>
          </a:bodyPr>
          <a:lstStyle/>
          <a:p>
            <a:pPr algn="ctr"/>
            <a:r>
              <a:rPr lang="en-US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Advantages of Teams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quarter" idx="1"/>
          </p:nvPr>
        </p:nvSpPr>
        <p:spPr>
          <a:xfrm>
            <a:off x="4800600" y="1371600"/>
            <a:ext cx="4648200" cy="244903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Increase organization stability</a:t>
            </a:r>
          </a:p>
          <a:p>
            <a:pPr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Increased legitimacy/ acceptance of solution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 descr="510285717_burn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059240"/>
            <a:ext cx="5486400" cy="395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8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67700" cy="990600"/>
          </a:xfrm>
        </p:spPr>
        <p:txBody>
          <a:bodyPr/>
          <a:lstStyle/>
          <a:p>
            <a:pPr algn="ctr"/>
            <a:r>
              <a:rPr lang="en-US" b="1" dirty="0" smtClean="0"/>
              <a:t>Disadvantages of Teams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267200" cy="4572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ime consuming</a:t>
            </a:r>
          </a:p>
          <a:p>
            <a:pPr marL="0" indent="0"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ressures </a:t>
            </a:r>
            <a:r>
              <a:rPr lang="en-US" dirty="0">
                <a:solidFill>
                  <a:schemeClr val="bg1"/>
                </a:solidFill>
              </a:rPr>
              <a:t>to </a:t>
            </a:r>
            <a:r>
              <a:rPr lang="en-US" dirty="0" smtClean="0">
                <a:solidFill>
                  <a:schemeClr val="bg1"/>
                </a:solidFill>
              </a:rPr>
              <a:t>conform</a:t>
            </a:r>
          </a:p>
          <a:p>
            <a:pPr marL="0" indent="0"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ominated </a:t>
            </a:r>
            <a:r>
              <a:rPr lang="en-US" dirty="0">
                <a:solidFill>
                  <a:schemeClr val="bg1"/>
                </a:solidFill>
              </a:rPr>
              <a:t>by the </a:t>
            </a:r>
            <a:r>
              <a:rPr lang="en-US" dirty="0" smtClean="0">
                <a:solidFill>
                  <a:schemeClr val="bg1"/>
                </a:solidFill>
              </a:rPr>
              <a:t>few</a:t>
            </a:r>
          </a:p>
          <a:p>
            <a:pPr marL="0" indent="0"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Ambiguous responsibility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219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 cap="rnd">
            <a:solidFill>
              <a:srgbClr val="FFC000"/>
            </a:solidFill>
          </a:ln>
        </p:spPr>
        <p:txBody>
          <a:bodyPr vert="horz" lIns="90488" tIns="44450" rIns="90488" bIns="44450" rtlCol="0" anchor="ctr" anchorCtr="0">
            <a:norm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3400" b="1" spc="50" dirty="0" err="1">
                <a:ln w="12700" cmpd="sng">
                  <a:solidFill>
                    <a:srgbClr val="2F3C35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2F3C35">
                    <a:tint val="1000"/>
                  </a:srgbClr>
                </a:solidFill>
                <a:effectLst>
                  <a:glow rad="53100">
                    <a:srgbClr val="2F3C35">
                      <a:satMod val="180000"/>
                      <a:alpha val="30000"/>
                    </a:srgbClr>
                  </a:glow>
                </a:effectLst>
              </a:rPr>
              <a:t>Disadvantages</a:t>
            </a:r>
            <a:r>
              <a:rPr lang="en-US" sz="3400" b="1" spc="50" dirty="0">
                <a:ln w="12700" cmpd="sng">
                  <a:solidFill>
                    <a:srgbClr val="2F3C35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2F3C35">
                    <a:tint val="1000"/>
                  </a:srgbClr>
                </a:solidFill>
                <a:effectLst>
                  <a:glow rad="53100">
                    <a:srgbClr val="2F3C35">
                      <a:satMod val="180000"/>
                      <a:alpha val="30000"/>
                    </a:srgbClr>
                  </a:glow>
                </a:effectLst>
              </a:rPr>
              <a:t> of Teams</a:t>
            </a:r>
          </a:p>
        </p:txBody>
      </p:sp>
      <p:pic>
        <p:nvPicPr>
          <p:cNvPr id="14" name="Picture 13" descr="stock-photo-15306344-broken-chain_burn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983162" y="2667000"/>
            <a:ext cx="4160838" cy="416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5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72000"/>
          </a:xfrm>
        </p:spPr>
        <p:txBody>
          <a:bodyPr>
            <a:no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Selection of Team Members</a:t>
            </a:r>
          </a:p>
          <a:p>
            <a:pPr eaLnBrk="1" hangingPunct="1">
              <a:lnSpc>
                <a:spcPct val="20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Rewards/Motivation (effective measurement)</a:t>
            </a:r>
          </a:p>
          <a:p>
            <a:pPr eaLnBrk="1" hangingPunct="1">
              <a:lnSpc>
                <a:spcPct val="20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Leadership </a:t>
            </a:r>
          </a:p>
          <a:p>
            <a:pPr eaLnBrk="1" hangingPunct="1">
              <a:lnSpc>
                <a:spcPct val="20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Technology</a:t>
            </a:r>
          </a:p>
          <a:p>
            <a:pPr lvl="4">
              <a:lnSpc>
                <a:spcPct val="20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Training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 w="6350" cap="rnd">
            <a:solidFill>
              <a:srgbClr val="FFC000"/>
            </a:solidFill>
          </a:ln>
        </p:spPr>
        <p:txBody>
          <a:bodyPr vert="horz" lIns="90488" tIns="44450" rIns="90488" bIns="44450" rtlCol="0" anchor="ctr" anchorCtr="0">
            <a:normAutofit/>
          </a:bodyPr>
          <a:lstStyle/>
          <a:p>
            <a:pPr algn="ctr"/>
            <a:r>
              <a:rPr lang="en-US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Support Systems</a:t>
            </a:r>
          </a:p>
        </p:txBody>
      </p:sp>
      <p:pic>
        <p:nvPicPr>
          <p:cNvPr id="5" name="Picture 4" descr="BMS-image-building_blocks_burn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314238"/>
            <a:ext cx="4648200" cy="361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429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ilding-Blocks_burn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912" y="2819400"/>
            <a:ext cx="4380088" cy="2771775"/>
          </a:xfrm>
          <a:prstGeom prst="rect">
            <a:avLst/>
          </a:prstGeom>
        </p:spPr>
      </p:pic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11" b="1" dirty="0" smtClean="0">
                <a:solidFill>
                  <a:srgbClr val="000000"/>
                </a:solidFill>
              </a:rPr>
              <a:t>Why Teams Don’t Work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Teams must be real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Teams need a compelling direction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Teams need enabling structures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Teams need a supportive organization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Teams need expert coaching</a:t>
            </a:r>
          </a:p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How to Reward Your Stellar Team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Clear objectives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Check in on progress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Use a </a:t>
            </a:r>
            <a:r>
              <a:rPr lang="en-US" sz="2378" dirty="0" smtClean="0">
                <a:solidFill>
                  <a:schemeClr val="bg1"/>
                </a:solidFill>
              </a:rPr>
              <a:t>variety of rewards</a:t>
            </a:r>
          </a:p>
          <a:p>
            <a:pPr lvl="1"/>
            <a:r>
              <a:rPr lang="en-US" sz="2378" dirty="0" smtClean="0">
                <a:solidFill>
                  <a:schemeClr val="bg1"/>
                </a:solidFill>
              </a:rPr>
              <a:t>Know the team</a:t>
            </a:r>
          </a:p>
          <a:p>
            <a:pPr lvl="4"/>
            <a:r>
              <a:rPr lang="en-US" sz="2378" dirty="0" smtClean="0">
                <a:solidFill>
                  <a:schemeClr val="bg1"/>
                </a:solidFill>
              </a:rPr>
              <a:t>Discuss Collective Efforts</a:t>
            </a:r>
          </a:p>
          <a:p>
            <a:pPr lvl="4"/>
            <a:r>
              <a:rPr lang="en-US" sz="2378" dirty="0" smtClean="0">
                <a:solidFill>
                  <a:schemeClr val="bg1"/>
                </a:solidFill>
              </a:rPr>
              <a:t>Evaluate Team Performance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 w="6350" cap="rnd">
            <a:solidFill>
              <a:srgbClr val="FFC000"/>
            </a:solidFill>
          </a:ln>
        </p:spPr>
        <p:txBody>
          <a:bodyPr vert="horz" lIns="90488" tIns="44450" rIns="90488" bIns="44450" rtlCol="0" anchor="ctr" anchorCtr="0">
            <a:normAutofit/>
          </a:bodyPr>
          <a:lstStyle/>
          <a:p>
            <a:pPr algn="ctr"/>
            <a:r>
              <a:rPr lang="en-US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TEAMS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14665" y="5971401"/>
            <a:ext cx="5498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Coutu, D. (2009).  Why Teams Don’t Work. </a:t>
            </a:r>
            <a:r>
              <a:rPr lang="en-US" sz="1200" i="1" u="sng" dirty="0">
                <a:hlinkClick r:id="rId4"/>
              </a:rPr>
              <a:t>Harvard Business Review</a:t>
            </a:r>
            <a:r>
              <a:rPr lang="en-US" sz="1200" dirty="0"/>
              <a:t>, 99-105.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6400800"/>
            <a:ext cx="3679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hlinkClick r:id="rId5"/>
              </a:rPr>
              <a:t>How to Reward Your Stellar Team (2013) </a:t>
            </a:r>
            <a:r>
              <a:rPr lang="en-US" sz="1200" i="1" u="sng" dirty="0">
                <a:hlinkClick r:id="rId5"/>
              </a:rPr>
              <a:t>HBR Blog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817240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Integrate the goals of the individual and the group with the goals of the organization.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066800"/>
            <a:ext cx="8305800" cy="1981200"/>
          </a:xfr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r>
              <a:rPr lang="en-US" sz="6600" dirty="0" smtClean="0">
                <a:solidFill>
                  <a:srgbClr val="000000"/>
                </a:solidFill>
              </a:rPr>
              <a:t>Team Development</a:t>
            </a:r>
          </a:p>
        </p:txBody>
      </p:sp>
    </p:spTree>
    <p:extLst>
      <p:ext uri="{BB962C8B-B14F-4D97-AF65-F5344CB8AC3E}">
        <p14:creationId xmlns:p14="http://schemas.microsoft.com/office/powerpoint/2010/main" val="17069260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458200" cy="457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>
                <a:solidFill>
                  <a:srgbClr val="000000"/>
                </a:solidFill>
              </a:rPr>
              <a:t>Goal-setting skills</a:t>
            </a:r>
          </a:p>
          <a:p>
            <a:pPr eaLnBrk="1" hangingPunct="1"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</a:rPr>
              <a:t>Conflict resolution skills</a:t>
            </a:r>
          </a:p>
          <a:p>
            <a:pPr eaLnBrk="1" hangingPunct="1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 </a:t>
            </a: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</a:rPr>
              <a:t>Problem solving skills </a:t>
            </a:r>
          </a:p>
          <a:p>
            <a:pPr eaLnBrk="1" hangingPunct="1"/>
            <a:endParaRPr lang="en-US" sz="2800" dirty="0" smtClean="0">
              <a:solidFill>
                <a:srgbClr val="000000"/>
              </a:solidFill>
            </a:endParaRPr>
          </a:p>
          <a:p>
            <a:pPr lvl="4"/>
            <a:r>
              <a:rPr lang="en-US" sz="2800" dirty="0" smtClean="0">
                <a:solidFill>
                  <a:srgbClr val="000000"/>
                </a:solidFill>
              </a:rPr>
              <a:t>Interpersonal skills (communication, supportiveness, trust, cohesion)</a:t>
            </a:r>
          </a:p>
          <a:p>
            <a:pPr eaLnBrk="1" hangingPunct="1"/>
            <a:endParaRPr lang="en-US" sz="2800" dirty="0" smtClean="0">
              <a:solidFill>
                <a:srgbClr val="000000"/>
              </a:solidFill>
            </a:endParaRPr>
          </a:p>
          <a:p>
            <a:pPr lvl="4"/>
            <a:r>
              <a:rPr lang="en-US" sz="2800" dirty="0" smtClean="0">
                <a:solidFill>
                  <a:srgbClr val="000000"/>
                </a:solidFill>
              </a:rPr>
              <a:t>Role clarification skills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 w="6350" cap="rnd">
            <a:solidFill>
              <a:srgbClr val="FFC000"/>
            </a:solidFill>
          </a:ln>
        </p:spPr>
        <p:txBody>
          <a:bodyPr vert="horz" lIns="90488" tIns="44450" rIns="90488" bIns="44450" rtlCol="0" anchor="ctr" anchorCtr="0">
            <a:normAutofit/>
          </a:bodyPr>
          <a:lstStyle/>
          <a:p>
            <a:pPr algn="ctr"/>
            <a:r>
              <a:rPr lang="en-US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Critical Skills for Effective Teams</a:t>
            </a:r>
          </a:p>
        </p:txBody>
      </p:sp>
      <p:pic>
        <p:nvPicPr>
          <p:cNvPr id="5122" name="Picture 2" descr="C:\Users\Alex\Documents\GA Work\Module 6 Slides\leadersh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447800"/>
            <a:ext cx="3962400" cy="2959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769450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  <a:noFill/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rgbClr val="000000"/>
                </a:solidFill>
              </a:rPr>
              <a:t>Role Clarification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Role Negotiation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Role Analysis</a:t>
            </a:r>
          </a:p>
          <a:p>
            <a:pPr lvl="1" eaLnBrk="1" hangingPunct="1">
              <a:buFont typeface="Arial" charset="0"/>
              <a:buChar char="•"/>
            </a:pPr>
            <a:endParaRPr lang="en-US" sz="28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</a:rPr>
              <a:t>Interpersonal Skills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Outdoor Experiential Laboratory Learning</a:t>
            </a:r>
          </a:p>
          <a:p>
            <a:pPr lvl="1" eaLnBrk="1" hangingPunct="1">
              <a:buFont typeface="Arial" charset="0"/>
              <a:buChar char="•"/>
            </a:pPr>
            <a:endParaRPr lang="en-US" sz="2800" dirty="0" smtClean="0">
              <a:solidFill>
                <a:srgbClr val="000000"/>
              </a:solidFill>
            </a:endParaRPr>
          </a:p>
          <a:p>
            <a:pPr lvl="3"/>
            <a:r>
              <a:rPr lang="en-US" sz="2800" dirty="0" smtClean="0">
                <a:solidFill>
                  <a:srgbClr val="000000"/>
                </a:solidFill>
              </a:rPr>
              <a:t>Problem Solving</a:t>
            </a:r>
          </a:p>
          <a:p>
            <a:pPr lvl="4"/>
            <a:r>
              <a:rPr lang="en-US" sz="2500" dirty="0" smtClean="0">
                <a:solidFill>
                  <a:srgbClr val="000000"/>
                </a:solidFill>
              </a:rPr>
              <a:t>Group Think</a:t>
            </a:r>
          </a:p>
          <a:p>
            <a:pPr lvl="4">
              <a:buFont typeface="Arial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Abilene Paradox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 w="6350" cap="rnd">
            <a:solidFill>
              <a:srgbClr val="FFC000"/>
            </a:solidFill>
          </a:ln>
        </p:spPr>
        <p:txBody>
          <a:bodyPr vert="horz" lIns="90488" tIns="44450" rIns="90488" bIns="44450" rtlCol="0" anchor="ctr" anchorCtr="0">
            <a:normAutofit/>
          </a:bodyPr>
          <a:lstStyle/>
          <a:p>
            <a:pPr algn="ctr"/>
            <a:r>
              <a:rPr lang="en-US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Team Development Interventions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609600"/>
            <a:ext cx="5257800" cy="399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683653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20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Contract setting</a:t>
            </a:r>
          </a:p>
          <a:p>
            <a:pPr eaLnBrk="1" hangingPunct="1">
              <a:lnSpc>
                <a:spcPct val="20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Issue Diagnosis</a:t>
            </a:r>
          </a:p>
          <a:p>
            <a:pPr eaLnBrk="1" hangingPunct="1">
              <a:lnSpc>
                <a:spcPct val="20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Role Negotiation</a:t>
            </a:r>
          </a:p>
          <a:p>
            <a:pPr lvl="4">
              <a:lnSpc>
                <a:spcPct val="20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Written Role Negotiation</a:t>
            </a:r>
          </a:p>
          <a:p>
            <a:pPr lvl="4">
              <a:lnSpc>
                <a:spcPct val="20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Agreement 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 w="6350" cap="rnd">
            <a:solidFill>
              <a:srgbClr val="FFC000"/>
            </a:solidFill>
          </a:ln>
        </p:spPr>
        <p:txBody>
          <a:bodyPr vert="horz" lIns="90488" tIns="44450" rIns="90488" bIns="44450" rtlCol="0" anchor="ctr" anchorCtr="0">
            <a:normAutofit/>
          </a:bodyPr>
          <a:lstStyle/>
          <a:p>
            <a:pPr algn="ctr"/>
            <a:r>
              <a:rPr lang="en-US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Role Negotiation – New Groups</a:t>
            </a:r>
          </a:p>
        </p:txBody>
      </p:sp>
      <p:pic>
        <p:nvPicPr>
          <p:cNvPr id="5" name="Picture 4" descr="connections-300x224_burn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740285"/>
            <a:ext cx="4000500" cy="288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4951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37338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prstClr val="black"/>
                </a:solidFill>
                <a:latin typeface="Athelas Regular"/>
                <a:cs typeface="Athelas Regular"/>
              </a:rPr>
              <a:t>Application of OD for Retention </a:t>
            </a:r>
            <a:r>
              <a:rPr lang="en-US" sz="4000" b="1" dirty="0">
                <a:solidFill>
                  <a:prstClr val="black"/>
                </a:solidFill>
                <a:latin typeface="Athelas Regular"/>
                <a:cs typeface="Athelas Regular"/>
              </a:rPr>
              <a:t>and Utilization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2076271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b="1" dirty="0">
                <a:solidFill>
                  <a:prstClr val="black"/>
                </a:solidFill>
                <a:latin typeface="Athelas Regular"/>
                <a:cs typeface="Athelas Regular"/>
              </a:rPr>
              <a:t>Module 6</a:t>
            </a:r>
          </a:p>
        </p:txBody>
      </p:sp>
    </p:spTree>
    <p:extLst>
      <p:ext uri="{BB962C8B-B14F-4D97-AF65-F5344CB8AC3E}">
        <p14:creationId xmlns:p14="http://schemas.microsoft.com/office/powerpoint/2010/main" val="314404847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Role analysis</a:t>
            </a:r>
          </a:p>
          <a:p>
            <a:pPr eaLnBrk="1" hangingPunct="1">
              <a:lnSpc>
                <a:spcPct val="20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Role incumbent expectation of others</a:t>
            </a:r>
          </a:p>
          <a:p>
            <a:pPr eaLnBrk="1" hangingPunct="1">
              <a:lnSpc>
                <a:spcPct val="20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Role expectations by others</a:t>
            </a:r>
          </a:p>
          <a:p>
            <a:pPr lvl="4">
              <a:lnSpc>
                <a:spcPct val="20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Role profile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 w="6350" cap="rnd">
            <a:solidFill>
              <a:srgbClr val="FFC000"/>
            </a:solidFill>
          </a:ln>
        </p:spPr>
        <p:txBody>
          <a:bodyPr vert="horz" lIns="90488" tIns="44450" rIns="90488" bIns="44450" rtlCol="0" anchor="ctr" anchorCtr="0">
            <a:normAutofit/>
          </a:bodyPr>
          <a:lstStyle/>
          <a:p>
            <a:pPr algn="ctr"/>
            <a:r>
              <a:rPr lang="en-US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Role Analysis – Existing Groups</a:t>
            </a:r>
          </a:p>
        </p:txBody>
      </p:sp>
    </p:spTree>
    <p:extLst>
      <p:ext uri="{BB962C8B-B14F-4D97-AF65-F5344CB8AC3E}">
        <p14:creationId xmlns:p14="http://schemas.microsoft.com/office/powerpoint/2010/main" val="328263187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686800" cy="4572000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3600" b="1" dirty="0" smtClean="0">
                <a:solidFill>
                  <a:srgbClr val="000000"/>
                </a:solidFill>
              </a:rPr>
              <a:t>Outdoor setting of experiential exercises</a:t>
            </a:r>
          </a:p>
          <a:p>
            <a:pPr eaLnBrk="1" hangingPunct="1"/>
            <a:endParaRPr lang="en-US" sz="36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3600" b="1" dirty="0" smtClean="0">
                <a:solidFill>
                  <a:srgbClr val="000000"/>
                </a:solidFill>
              </a:rPr>
              <a:t>Focus</a:t>
            </a:r>
          </a:p>
          <a:p>
            <a:pPr lvl="1" eaLnBrk="1" hangingPunct="1"/>
            <a:r>
              <a:rPr lang="en-US" sz="3600" dirty="0" smtClean="0">
                <a:solidFill>
                  <a:srgbClr val="000000"/>
                </a:solidFill>
              </a:rPr>
              <a:t>Leadership</a:t>
            </a:r>
          </a:p>
          <a:p>
            <a:pPr lvl="1" eaLnBrk="1" hangingPunct="1"/>
            <a:r>
              <a:rPr lang="en-US" sz="3600" dirty="0" smtClean="0">
                <a:solidFill>
                  <a:srgbClr val="000000"/>
                </a:solidFill>
              </a:rPr>
              <a:t>Team work</a:t>
            </a:r>
          </a:p>
          <a:p>
            <a:pPr lvl="4"/>
            <a:r>
              <a:rPr lang="en-US" sz="3600" dirty="0" smtClean="0">
                <a:solidFill>
                  <a:srgbClr val="000000"/>
                </a:solidFill>
              </a:rPr>
              <a:t>Interpersonal relationships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 w="6350" cap="rnd">
            <a:solidFill>
              <a:srgbClr val="FFC000"/>
            </a:solidFill>
          </a:ln>
        </p:spPr>
        <p:txBody>
          <a:bodyPr vert="horz" lIns="90488" tIns="44450" rIns="90488" bIns="44450" rtlCol="0" anchor="ctr" anchorCtr="0">
            <a:normAutofit/>
          </a:bodyPr>
          <a:lstStyle/>
          <a:p>
            <a:pPr algn="ctr"/>
            <a:r>
              <a:rPr lang="en-US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Outdoor Experiential Laboratory Training</a:t>
            </a:r>
          </a:p>
        </p:txBody>
      </p:sp>
    </p:spTree>
    <p:extLst>
      <p:ext uri="{BB962C8B-B14F-4D97-AF65-F5344CB8AC3E}">
        <p14:creationId xmlns:p14="http://schemas.microsoft.com/office/powerpoint/2010/main" val="1337791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6"/>
          <p:cNvSpPr>
            <a:spLocks noGrp="1"/>
          </p:cNvSpPr>
          <p:nvPr>
            <p:ph idx="1"/>
          </p:nvPr>
        </p:nvSpPr>
        <p:spPr>
          <a:xfrm>
            <a:off x="0" y="609600"/>
            <a:ext cx="5791200" cy="48006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sz="2800" b="1" dirty="0" smtClean="0">
                <a:solidFill>
                  <a:srgbClr val="000000"/>
                </a:solidFill>
              </a:rPr>
              <a:t>Group Think </a:t>
            </a:r>
            <a:r>
              <a:rPr lang="en-US" sz="2800" dirty="0" smtClean="0">
                <a:solidFill>
                  <a:srgbClr val="000000"/>
                </a:solidFill>
              </a:rPr>
              <a:t>–Group tries to reach decision without critical evaluation.</a:t>
            </a:r>
          </a:p>
          <a:p>
            <a:r>
              <a:rPr lang="en-US" sz="2800" b="1" dirty="0" smtClean="0">
                <a:solidFill>
                  <a:srgbClr val="000000"/>
                </a:solidFill>
              </a:rPr>
              <a:t>Abilene Paradox </a:t>
            </a:r>
            <a:r>
              <a:rPr lang="en-US" sz="2800" dirty="0" smtClean="0">
                <a:solidFill>
                  <a:srgbClr val="000000"/>
                </a:solidFill>
              </a:rPr>
              <a:t>– group decides on action that is counter to the preference of many of the individuals in the group.  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0482" name="Title 5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 w="6350" cap="rnd">
            <a:solidFill>
              <a:srgbClr val="FFC000"/>
            </a:solidFill>
          </a:ln>
        </p:spPr>
        <p:txBody>
          <a:bodyPr vert="horz" lIns="90488" tIns="44450" rIns="90488" bIns="44450" rtlCol="0" anchor="ctr" anchorCtr="0">
            <a:normAutofit/>
          </a:bodyPr>
          <a:lstStyle/>
          <a:p>
            <a:pPr algn="ctr"/>
            <a:r>
              <a:rPr lang="en-US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Problem Solving</a:t>
            </a:r>
          </a:p>
        </p:txBody>
      </p:sp>
      <p:pic>
        <p:nvPicPr>
          <p:cNvPr id="20484" name="Picture 4" descr="Porch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5715000" y="3657600"/>
            <a:ext cx="3119438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24000" y="6457890"/>
            <a:ext cx="768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Turner, M. E.; </a:t>
            </a:r>
            <a:r>
              <a:rPr lang="en-US" sz="1000" dirty="0" err="1"/>
              <a:t>Pratkanis</a:t>
            </a:r>
            <a:r>
              <a:rPr lang="en-US" sz="1000" dirty="0"/>
              <a:t>, A. R. (1998). </a:t>
            </a:r>
            <a:r>
              <a:rPr lang="en-US" sz="1000" dirty="0">
                <a:hlinkClick r:id="rId4"/>
              </a:rPr>
              <a:t>"Twenty-five years of groupthink theory and research: lessons from the evaluation of a theory</a:t>
            </a:r>
            <a:r>
              <a:rPr lang="en-US" sz="1000" dirty="0" smtClean="0">
                <a:hlinkClick r:id="rId4"/>
              </a:rPr>
              <a:t>"</a:t>
            </a:r>
            <a:r>
              <a:rPr lang="en-US" sz="1000" dirty="0" smtClean="0"/>
              <a:t>.</a:t>
            </a:r>
          </a:p>
          <a:p>
            <a:r>
              <a:rPr lang="en-US" sz="1000" dirty="0"/>
              <a:t> </a:t>
            </a:r>
            <a:r>
              <a:rPr lang="en-US" sz="1000" i="1" dirty="0"/>
              <a:t>Organizational Behavior and Human Decision Processes</a:t>
            </a:r>
            <a:r>
              <a:rPr lang="en-US" sz="1000" dirty="0"/>
              <a:t> </a:t>
            </a:r>
            <a:r>
              <a:rPr lang="en-US" sz="1000" b="1" dirty="0"/>
              <a:t>73</a:t>
            </a:r>
            <a:r>
              <a:rPr lang="en-US" sz="1000" dirty="0"/>
              <a:t>: 105–115. </a:t>
            </a:r>
            <a:r>
              <a:rPr lang="en-US" sz="1000" dirty="0">
                <a:hlinkClick r:id="rId5" tooltip="Digital object identifier"/>
              </a:rPr>
              <a:t>doi</a:t>
            </a:r>
            <a:r>
              <a:rPr lang="en-US" sz="1000" dirty="0"/>
              <a:t>:</a:t>
            </a:r>
            <a:r>
              <a:rPr lang="en-US" sz="1000" dirty="0">
                <a:hlinkClick r:id="rId6"/>
              </a:rPr>
              <a:t>10.1006/obhd.1998.2756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04803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4154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3290668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effectLst/>
              </a:rPr>
              <a:t>"An empowered organization is one in which individuals have the knowledge, skill, desire, and opportunity to personally succeed in a way that leads to collective organizational success."</a:t>
            </a:r>
            <a:r>
              <a:rPr lang="en-US" sz="4000" dirty="0">
                <a:solidFill>
                  <a:srgbClr val="FF0000"/>
                </a:solidFill>
                <a:effectLst/>
              </a:rPr>
              <a:t> </a:t>
            </a:r>
            <a:r>
              <a:rPr lang="en-US" sz="4000" dirty="0" smtClean="0">
                <a:solidFill>
                  <a:srgbClr val="FF0000"/>
                </a:solidFill>
                <a:effectLst/>
              </a:rPr>
              <a:t/>
            </a:r>
            <a:br>
              <a:rPr lang="en-US" sz="4000" dirty="0" smtClean="0">
                <a:solidFill>
                  <a:srgbClr val="FF0000"/>
                </a:solidFill>
                <a:effectLst/>
              </a:rPr>
            </a:br>
            <a:r>
              <a:rPr lang="en-US" sz="4000" b="1" dirty="0" smtClean="0">
                <a:solidFill>
                  <a:srgbClr val="FF0000"/>
                </a:solidFill>
                <a:effectLst/>
              </a:rPr>
              <a:t>--</a:t>
            </a:r>
            <a:r>
              <a:rPr lang="en-US" sz="4000" b="1" dirty="0">
                <a:solidFill>
                  <a:srgbClr val="FF0000"/>
                </a:solidFill>
                <a:effectLst/>
              </a:rPr>
              <a:t>Stephen Covey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524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rgbClr val="000000"/>
                </a:solidFill>
              </a:rPr>
              <a:t>Talent Management in Times of Change</a:t>
            </a:r>
            <a:endParaRPr lang="en-US" sz="6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176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rl-5_burned.png"/>
          <p:cNvPicPr>
            <a:picLocks noChangeAspect="1"/>
          </p:cNvPicPr>
          <p:nvPr/>
        </p:nvPicPr>
        <p:blipFill>
          <a:blip r:embed="rId3">
            <a:alphaModFix amt="34000"/>
          </a:blip>
          <a:stretch>
            <a:fillRect/>
          </a:stretch>
        </p:blipFill>
        <p:spPr>
          <a:xfrm>
            <a:off x="932503" y="990600"/>
            <a:ext cx="7220897" cy="5105400"/>
          </a:xfrm>
          <a:prstGeom prst="rect">
            <a:avLst/>
          </a:prstGeom>
        </p:spPr>
      </p:pic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267200"/>
            <a:ext cx="8305800" cy="1143000"/>
          </a:xfrm>
        </p:spPr>
        <p:txBody>
          <a:bodyPr anchor="ctr"/>
          <a:lstStyle/>
          <a:p>
            <a:pPr marL="342900" indent="-342900"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Empowerment gives people in organizations the ability to get things done, often at levels of the hierarchy where the power can be most directly and effectively applied.</a:t>
            </a:r>
          </a:p>
          <a:p>
            <a:pPr eaLnBrk="1" hangingPunct="1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371600"/>
            <a:ext cx="8305800" cy="1981200"/>
          </a:xfr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r>
              <a:rPr lang="en-US" sz="6600" dirty="0" smtClean="0">
                <a:solidFill>
                  <a:srgbClr val="000000"/>
                </a:solidFill>
              </a:rPr>
              <a:t>Empowerment</a:t>
            </a:r>
            <a:endParaRPr lang="en-US" sz="66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nstantia (Headings)"/>
              <a:cs typeface="Constantia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67911131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572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How is empowerment important in organizations today?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473075"/>
            <a:ext cx="7772400" cy="9445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 cap="rnd">
            <a:solidFill>
              <a:srgbClr val="FFC000"/>
            </a:solidFill>
          </a:ln>
        </p:spPr>
        <p:txBody>
          <a:bodyPr vert="horz" lIns="90488" tIns="44450" rIns="90488" bIns="44450" rtlCol="0" anchor="ctr" anchorCtr="0">
            <a:norm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3400" b="1" spc="50" dirty="0">
                <a:ln w="12700" cmpd="sng">
                  <a:solidFill>
                    <a:srgbClr val="2F3C35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2F3C35">
                    <a:tint val="1000"/>
                  </a:srgbClr>
                </a:solidFill>
                <a:effectLst>
                  <a:glow rad="53100">
                    <a:srgbClr val="2F3C35">
                      <a:satMod val="180000"/>
                      <a:alpha val="30000"/>
                    </a:srgbClr>
                  </a:glow>
                </a:effectLst>
              </a:rPr>
              <a:t>Leaders Everywhere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0" y="3048000"/>
            <a:ext cx="51181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1802282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3075"/>
            <a:ext cx="7772400" cy="944563"/>
          </a:xfrm>
          <a:solidFill>
            <a:schemeClr val="accent6">
              <a:lumMod val="75000"/>
            </a:schemeClr>
          </a:solidFill>
          <a:ln w="6350" cap="rnd">
            <a:solidFill>
              <a:srgbClr val="FFC000"/>
            </a:solidFill>
          </a:ln>
        </p:spPr>
        <p:txBody>
          <a:bodyPr vert="horz" lIns="90488" tIns="44450" rIns="90488" bIns="44450" rtlCol="0" anchor="ctr" anchorCtr="0">
            <a:normAutofit/>
          </a:bodyPr>
          <a:lstStyle/>
          <a:p>
            <a:pPr algn="ctr"/>
            <a:r>
              <a:rPr lang="en-US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Stages of the Empowerment Process</a:t>
            </a:r>
          </a:p>
        </p:txBody>
      </p:sp>
      <p:graphicFrame>
        <p:nvGraphicFramePr>
          <p:cNvPr id="27" name="Diagram 26"/>
          <p:cNvGraphicFramePr/>
          <p:nvPr/>
        </p:nvGraphicFramePr>
        <p:xfrm>
          <a:off x="1905000" y="1676400"/>
          <a:ext cx="685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Right Arrow 28"/>
          <p:cNvSpPr/>
          <p:nvPr/>
        </p:nvSpPr>
        <p:spPr>
          <a:xfrm>
            <a:off x="3048000" y="3962400"/>
            <a:ext cx="838200" cy="609600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4419600" y="3962400"/>
            <a:ext cx="838200" cy="609600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5791200" y="3962400"/>
            <a:ext cx="838200" cy="609600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7086600" y="3962400"/>
            <a:ext cx="838200" cy="609600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53433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3200" dirty="0" smtClean="0">
                <a:solidFill>
                  <a:schemeClr val="bg1"/>
                </a:solidFill>
              </a:rPr>
              <a:t>Organizational factors such as bureaucratic climate</a:t>
            </a:r>
          </a:p>
          <a:p>
            <a:pPr eaLnBrk="1" hangingPunct="1"/>
            <a:endParaRPr lang="en-US" sz="32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3200" dirty="0" smtClean="0">
                <a:solidFill>
                  <a:schemeClr val="bg1"/>
                </a:solidFill>
              </a:rPr>
              <a:t>Autocratic supervision</a:t>
            </a:r>
          </a:p>
          <a:p>
            <a:pPr eaLnBrk="1" hangingPunct="1"/>
            <a:endParaRPr lang="en-US" sz="32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3200" dirty="0" smtClean="0">
                <a:solidFill>
                  <a:schemeClr val="bg1"/>
                </a:solidFill>
              </a:rPr>
              <a:t>Rewards that aren’t tied to performance</a:t>
            </a:r>
          </a:p>
          <a:p>
            <a:pPr eaLnBrk="1" hangingPunct="1"/>
            <a:endParaRPr lang="en-US" sz="32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3200" dirty="0" smtClean="0">
                <a:solidFill>
                  <a:schemeClr val="bg1"/>
                </a:solidFill>
              </a:rPr>
              <a:t>Routine, simplified jobs</a:t>
            </a:r>
          </a:p>
          <a:p>
            <a:pPr marL="0" indent="0" eaLnBrk="1" hangingPunct="1">
              <a:buNone/>
            </a:pPr>
            <a:endParaRPr lang="en-US" sz="3243" dirty="0" smtClean="0">
              <a:solidFill>
                <a:schemeClr val="bg1"/>
              </a:solidFill>
            </a:endParaRPr>
          </a:p>
          <a:p>
            <a:pPr lvl="4"/>
            <a:r>
              <a:rPr lang="en-US" sz="3243" dirty="0" smtClean="0">
                <a:solidFill>
                  <a:schemeClr val="bg1"/>
                </a:solidFill>
              </a:rPr>
              <a:t>Remove barriers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 w="6350" cap="rnd">
            <a:solidFill>
              <a:srgbClr val="FFC000"/>
            </a:solidFill>
          </a:ln>
        </p:spPr>
        <p:txBody>
          <a:bodyPr vert="horz" lIns="90488" tIns="44450" rIns="90488" bIns="44450" rtlCol="0" anchor="ctr" anchorCtr="0">
            <a:normAutofit/>
          </a:bodyPr>
          <a:lstStyle/>
          <a:p>
            <a:pPr algn="ctr"/>
            <a:r>
              <a:rPr lang="en-US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Stage 1:  Some Conditions Leading to Powerlessness</a:t>
            </a:r>
          </a:p>
        </p:txBody>
      </p:sp>
    </p:spTree>
    <p:extLst>
      <p:ext uri="{BB962C8B-B14F-4D97-AF65-F5344CB8AC3E}">
        <p14:creationId xmlns:p14="http://schemas.microsoft.com/office/powerpoint/2010/main" val="225504513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991600" cy="4572000"/>
          </a:xfrm>
          <a:noFill/>
          <a:ln>
            <a:noFill/>
          </a:ln>
        </p:spPr>
        <p:txBody>
          <a:bodyPr lIns="90488" tIns="44450" rIns="90488" bIns="44450"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Stage 1 – Establish the Need for Change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Stage 2 – Disseminate a Vision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Stage 3 – Diagnosis/Analyze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Stage 4 – Recommendations</a:t>
            </a:r>
          </a:p>
          <a:p>
            <a:pPr lvl="4">
              <a:lnSpc>
                <a:spcPct val="15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Stage 5 – Implementation of Strategies</a:t>
            </a:r>
          </a:p>
          <a:p>
            <a:pPr lvl="4">
              <a:lnSpc>
                <a:spcPct val="15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Stage 6 – </a:t>
            </a:r>
            <a:r>
              <a:rPr lang="en-US" sz="3200" dirty="0" smtClean="0">
                <a:solidFill>
                  <a:srgbClr val="FF0000"/>
                </a:solidFill>
              </a:rPr>
              <a:t>Measure, Reinforce, &amp; Refine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 w="6350" cap="rnd">
            <a:solidFill>
              <a:srgbClr val="FFC000"/>
            </a:solidFill>
          </a:ln>
        </p:spPr>
        <p:txBody>
          <a:bodyPr vert="horz" lIns="90488" tIns="44450" rIns="90488" bIns="44450" rtlCol="0" anchor="ctr" anchorCtr="0">
            <a:normAutofit fontScale="90000"/>
          </a:bodyPr>
          <a:lstStyle/>
          <a:p>
            <a:pPr algn="ctr"/>
            <a:r>
              <a:rPr lang="en-US" sz="3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Model for Organizational Development and Change</a:t>
            </a:r>
          </a:p>
        </p:txBody>
      </p:sp>
    </p:spTree>
    <p:extLst>
      <p:ext uri="{BB962C8B-B14F-4D97-AF65-F5344CB8AC3E}">
        <p14:creationId xmlns:p14="http://schemas.microsoft.com/office/powerpoint/2010/main" val="143010874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686800" cy="4419600"/>
          </a:xfrm>
        </p:spPr>
        <p:txBody>
          <a:bodyPr vert="horz">
            <a:noAutofit/>
          </a:bodyPr>
          <a:lstStyle/>
          <a:p>
            <a:pPr>
              <a:lnSpc>
                <a:spcPct val="200000"/>
              </a:lnSpc>
              <a:spcBef>
                <a:spcPct val="10000"/>
              </a:spcBef>
            </a:pPr>
            <a:r>
              <a:rPr lang="en-US" sz="3000" dirty="0" smtClean="0">
                <a:solidFill>
                  <a:srgbClr val="000000"/>
                </a:solidFill>
              </a:rPr>
              <a:t>Participation in decision making.</a:t>
            </a:r>
          </a:p>
          <a:p>
            <a:pPr>
              <a:lnSpc>
                <a:spcPct val="200000"/>
              </a:lnSpc>
              <a:spcBef>
                <a:spcPct val="10000"/>
              </a:spcBef>
            </a:pPr>
            <a:r>
              <a:rPr lang="en-US" sz="3000" dirty="0" smtClean="0">
                <a:solidFill>
                  <a:srgbClr val="000000"/>
                </a:solidFill>
              </a:rPr>
              <a:t>Control over work processes</a:t>
            </a:r>
          </a:p>
          <a:p>
            <a:pPr>
              <a:lnSpc>
                <a:spcPct val="200000"/>
              </a:lnSpc>
              <a:spcBef>
                <a:spcPct val="10000"/>
              </a:spcBef>
            </a:pPr>
            <a:r>
              <a:rPr lang="en-US" sz="3000" dirty="0" smtClean="0">
                <a:solidFill>
                  <a:srgbClr val="000000"/>
                </a:solidFill>
              </a:rPr>
              <a:t>Tie rewards to performance.  </a:t>
            </a:r>
          </a:p>
          <a:p>
            <a:pPr>
              <a:lnSpc>
                <a:spcPct val="200000"/>
              </a:lnSpc>
              <a:spcBef>
                <a:spcPct val="10000"/>
              </a:spcBef>
            </a:pPr>
            <a:r>
              <a:rPr lang="en-US" sz="3000" dirty="0" smtClean="0">
                <a:solidFill>
                  <a:srgbClr val="000000"/>
                </a:solidFill>
              </a:rPr>
              <a:t>Express confidence, encouragement, and support. </a:t>
            </a:r>
          </a:p>
          <a:p>
            <a:pPr lvl="4">
              <a:lnSpc>
                <a:spcPct val="200000"/>
              </a:lnSpc>
              <a:spcBef>
                <a:spcPct val="10000"/>
              </a:spcBef>
            </a:pPr>
            <a:r>
              <a:rPr lang="en-US" sz="3000" dirty="0" smtClean="0">
                <a:solidFill>
                  <a:srgbClr val="000000"/>
                </a:solidFill>
              </a:rPr>
              <a:t>Retrain managers 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 w="6350" cap="rnd">
            <a:solidFill>
              <a:srgbClr val="FFC000"/>
            </a:solidFill>
          </a:ln>
        </p:spPr>
        <p:txBody>
          <a:bodyPr vert="horz" lIns="90488" tIns="44450" rIns="90488" bIns="44450" rtlCol="0" anchor="ctr" anchorCtr="0">
            <a:normAutofit/>
          </a:bodyPr>
          <a:lstStyle/>
          <a:p>
            <a:pPr algn="ctr"/>
            <a:r>
              <a:rPr lang="en-US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Stage 2:  Some Empowering Managerial Practices</a:t>
            </a:r>
          </a:p>
        </p:txBody>
      </p:sp>
    </p:spTree>
    <p:extLst>
      <p:ext uri="{BB962C8B-B14F-4D97-AF65-F5344CB8AC3E}">
        <p14:creationId xmlns:p14="http://schemas.microsoft.com/office/powerpoint/2010/main" val="215184683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153400" cy="4191000"/>
          </a:xfrm>
        </p:spPr>
        <p:txBody>
          <a:bodyPr vert="horz">
            <a:noAutofit/>
          </a:bodyPr>
          <a:lstStyle/>
          <a:p>
            <a:pPr>
              <a:lnSpc>
                <a:spcPct val="200000"/>
              </a:lnSpc>
              <a:spcBef>
                <a:spcPct val="10000"/>
              </a:spcBef>
            </a:pPr>
            <a:r>
              <a:rPr lang="en-US" sz="3000" dirty="0" smtClean="0">
                <a:solidFill>
                  <a:srgbClr val="000000"/>
                </a:solidFill>
              </a:rPr>
              <a:t>Training</a:t>
            </a:r>
          </a:p>
          <a:p>
            <a:pPr>
              <a:lnSpc>
                <a:spcPct val="200000"/>
              </a:lnSpc>
              <a:spcBef>
                <a:spcPct val="10000"/>
              </a:spcBef>
            </a:pPr>
            <a:r>
              <a:rPr lang="en-US" sz="3000" dirty="0" smtClean="0">
                <a:solidFill>
                  <a:srgbClr val="000000"/>
                </a:solidFill>
              </a:rPr>
              <a:t>Vicarious experience</a:t>
            </a:r>
          </a:p>
          <a:p>
            <a:pPr>
              <a:lnSpc>
                <a:spcPct val="200000"/>
              </a:lnSpc>
              <a:spcBef>
                <a:spcPct val="10000"/>
              </a:spcBef>
            </a:pPr>
            <a:r>
              <a:rPr lang="en-US" sz="3000" dirty="0" smtClean="0">
                <a:solidFill>
                  <a:srgbClr val="000000"/>
                </a:solidFill>
              </a:rPr>
              <a:t>Emotional support</a:t>
            </a:r>
          </a:p>
          <a:p>
            <a:pPr>
              <a:lnSpc>
                <a:spcPct val="200000"/>
              </a:lnSpc>
              <a:spcBef>
                <a:spcPct val="10000"/>
              </a:spcBef>
            </a:pPr>
            <a:r>
              <a:rPr lang="en-US" sz="3000" dirty="0" smtClean="0">
                <a:solidFill>
                  <a:srgbClr val="000000"/>
                </a:solidFill>
              </a:rPr>
              <a:t>Feedback</a:t>
            </a:r>
          </a:p>
          <a:p>
            <a:pPr lvl="4">
              <a:lnSpc>
                <a:spcPct val="200000"/>
              </a:lnSpc>
              <a:spcBef>
                <a:spcPct val="10000"/>
              </a:spcBef>
            </a:pPr>
            <a:r>
              <a:rPr lang="en-US" sz="3000" dirty="0" smtClean="0">
                <a:solidFill>
                  <a:srgbClr val="000000"/>
                </a:solidFill>
              </a:rPr>
              <a:t>Success Stories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 w="6350" cap="rnd">
            <a:solidFill>
              <a:srgbClr val="FFC000"/>
            </a:solidFill>
          </a:ln>
        </p:spPr>
        <p:txBody>
          <a:bodyPr vert="horz" lIns="90488" tIns="44450" rIns="90488" bIns="44450" rtlCol="0" anchor="ctr" anchorCtr="0">
            <a:normAutofit/>
          </a:bodyPr>
          <a:lstStyle/>
          <a:p>
            <a:pPr algn="ctr"/>
            <a:r>
              <a:rPr lang="en-US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Stage 3:  Sources of Self-Efficacy Information</a:t>
            </a:r>
          </a:p>
        </p:txBody>
      </p:sp>
      <p:pic>
        <p:nvPicPr>
          <p:cNvPr id="5" name="Picture 4" descr="url-6_burn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446688"/>
            <a:ext cx="4798868" cy="296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6164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Diagram 48"/>
          <p:cNvGraphicFramePr/>
          <p:nvPr>
            <p:extLst>
              <p:ext uri="{D42A27DB-BD31-4B8C-83A1-F6EECF244321}">
                <p14:modId xmlns:p14="http://schemas.microsoft.com/office/powerpoint/2010/main" val="1536610598"/>
              </p:ext>
            </p:extLst>
          </p:nvPr>
        </p:nvGraphicFramePr>
        <p:xfrm>
          <a:off x="1905000" y="1676400"/>
          <a:ext cx="685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0" name="Right Arrow 49"/>
          <p:cNvSpPr/>
          <p:nvPr/>
        </p:nvSpPr>
        <p:spPr>
          <a:xfrm>
            <a:off x="3048000" y="3962400"/>
            <a:ext cx="838200" cy="609600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51" name="Right Arrow 50"/>
          <p:cNvSpPr/>
          <p:nvPr/>
        </p:nvSpPr>
        <p:spPr>
          <a:xfrm>
            <a:off x="4419600" y="3962400"/>
            <a:ext cx="838200" cy="609600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52" name="Right Arrow 51"/>
          <p:cNvSpPr/>
          <p:nvPr/>
        </p:nvSpPr>
        <p:spPr>
          <a:xfrm>
            <a:off x="5791200" y="3962400"/>
            <a:ext cx="838200" cy="609600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53" name="Right Arrow 52"/>
          <p:cNvSpPr/>
          <p:nvPr/>
        </p:nvSpPr>
        <p:spPr>
          <a:xfrm>
            <a:off x="7086600" y="3962400"/>
            <a:ext cx="838200" cy="609600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152400"/>
            <a:ext cx="8305800" cy="1219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 cap="rnd">
            <a:solidFill>
              <a:srgbClr val="FFC000"/>
            </a:solidFill>
          </a:ln>
        </p:spPr>
        <p:txBody>
          <a:bodyPr vert="horz" lIns="90488" tIns="44450" rIns="90488" bIns="44450" rtlCol="0" anchor="ctr" anchorCtr="0">
            <a:norm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3400" b="1" spc="50" dirty="0">
                <a:ln w="12700" cmpd="sng">
                  <a:solidFill>
                    <a:srgbClr val="2F3C35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2F3C35">
                    <a:tint val="1000"/>
                  </a:srgbClr>
                </a:solidFill>
                <a:effectLst>
                  <a:glow rad="53100">
                    <a:srgbClr val="2F3C35">
                      <a:satMod val="180000"/>
                      <a:alpha val="30000"/>
                    </a:srgbClr>
                  </a:glow>
                </a:effectLst>
              </a:rPr>
              <a:t>Stages of the Empowerment Process</a:t>
            </a:r>
          </a:p>
        </p:txBody>
      </p:sp>
    </p:spTree>
    <p:extLst>
      <p:ext uri="{BB962C8B-B14F-4D97-AF65-F5344CB8AC3E}">
        <p14:creationId xmlns:p14="http://schemas.microsoft.com/office/powerpoint/2010/main" val="13066583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>
            <a:normAutofit/>
          </a:bodyPr>
          <a:lstStyle/>
          <a:p>
            <a:pPr>
              <a:lnSpc>
                <a:spcPct val="220000"/>
              </a:lnSpc>
              <a:spcBef>
                <a:spcPct val="10000"/>
              </a:spcBef>
            </a:pPr>
            <a:r>
              <a:rPr lang="en-US" sz="3000" dirty="0" smtClean="0">
                <a:solidFill>
                  <a:schemeClr val="bg1"/>
                </a:solidFill>
              </a:rPr>
              <a:t>Improved commitment</a:t>
            </a:r>
          </a:p>
          <a:p>
            <a:pPr>
              <a:lnSpc>
                <a:spcPct val="220000"/>
              </a:lnSpc>
              <a:spcBef>
                <a:spcPct val="10000"/>
              </a:spcBef>
            </a:pPr>
            <a:r>
              <a:rPr lang="en-US" sz="3000" dirty="0" smtClean="0">
                <a:solidFill>
                  <a:schemeClr val="bg1"/>
                </a:solidFill>
              </a:rPr>
              <a:t>Improved coordination</a:t>
            </a:r>
          </a:p>
          <a:p>
            <a:pPr>
              <a:lnSpc>
                <a:spcPct val="220000"/>
              </a:lnSpc>
              <a:spcBef>
                <a:spcPct val="10000"/>
              </a:spcBef>
            </a:pPr>
            <a:r>
              <a:rPr lang="en-US" sz="3000" dirty="0" smtClean="0">
                <a:solidFill>
                  <a:schemeClr val="bg1"/>
                </a:solidFill>
              </a:rPr>
              <a:t>Improved motivation</a:t>
            </a:r>
          </a:p>
          <a:p>
            <a:pPr lvl="4">
              <a:lnSpc>
                <a:spcPct val="220000"/>
              </a:lnSpc>
              <a:spcBef>
                <a:spcPct val="10000"/>
              </a:spcBef>
            </a:pPr>
            <a:r>
              <a:rPr lang="en-US" sz="3000" dirty="0" smtClean="0">
                <a:solidFill>
                  <a:schemeClr val="bg1"/>
                </a:solidFill>
              </a:rPr>
              <a:t>Improved satisfaction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 w="6350" cap="rnd">
            <a:solidFill>
              <a:srgbClr val="FFC000"/>
            </a:solidFill>
          </a:ln>
        </p:spPr>
        <p:txBody>
          <a:bodyPr vert="horz" lIns="90488" tIns="44450" rIns="90488" bIns="44450" rtlCol="0" anchor="ctr" anchorCtr="0">
            <a:normAutofit/>
          </a:bodyPr>
          <a:lstStyle/>
          <a:p>
            <a:pPr algn="ctr"/>
            <a:r>
              <a:rPr lang="en-US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Stage 5:  Behavioral Outcomes</a:t>
            </a:r>
          </a:p>
        </p:txBody>
      </p:sp>
      <p:pic>
        <p:nvPicPr>
          <p:cNvPr id="4" name="Picture 3" descr="images-14_burn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899" y="1828800"/>
            <a:ext cx="3797701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1467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305800" cy="1981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Top 10 Ways to Make Employee Empowerment Fail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0" y="6248400"/>
            <a:ext cx="6261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err="1">
                <a:hlinkClick r:id="rId2"/>
              </a:rPr>
              <a:t>Heathfield</a:t>
            </a:r>
            <a:r>
              <a:rPr lang="en-US" sz="1200" u="sng" dirty="0">
                <a:hlinkClick r:id="rId2"/>
              </a:rPr>
              <a:t>, S. (2014). Top Ten Ways to Make Employee Empowerment Fail. </a:t>
            </a:r>
            <a:r>
              <a:rPr lang="en-US" sz="1200" i="1" u="sng" dirty="0">
                <a:hlinkClick r:id="rId2"/>
              </a:rPr>
              <a:t>About Money</a:t>
            </a:r>
            <a:endParaRPr lang="en-US" sz="1200" dirty="0"/>
          </a:p>
        </p:txBody>
      </p:sp>
      <p:pic>
        <p:nvPicPr>
          <p:cNvPr id="4" name="Picture 3" descr="takeaction_burned.png"/>
          <p:cNvPicPr>
            <a:picLocks noChangeAspect="1"/>
          </p:cNvPicPr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>
            <a:off x="4494212" y="2417884"/>
            <a:ext cx="4649788" cy="444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17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00"/>
                </a:solidFill>
              </a:rPr>
              <a:t>Empowering Employees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637616"/>
            <a:ext cx="4572000" cy="344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609600" y="1447800"/>
            <a:ext cx="8305800" cy="1981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4800" spc="-100" dirty="0">
                <a:ln w="3200">
                  <a:solidFill>
                    <a:srgbClr val="32363B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Skill Development </a:t>
            </a:r>
          </a:p>
        </p:txBody>
      </p:sp>
    </p:spTree>
    <p:extLst>
      <p:ext uri="{BB962C8B-B14F-4D97-AF65-F5344CB8AC3E}">
        <p14:creationId xmlns:p14="http://schemas.microsoft.com/office/powerpoint/2010/main" val="266934866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72000"/>
          </a:xfrm>
          <a:noFill/>
          <a:ln>
            <a:noFill/>
          </a:ln>
        </p:spPr>
        <p:txBody>
          <a:bodyPr vert="horz" lIns="90488" tIns="44450" rIns="90488" bIns="4445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Find the right fit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Peter Principle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Create heroes in every role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Critical role of self-discovery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Managing and the new career</a:t>
            </a:r>
          </a:p>
          <a:p>
            <a:pPr lvl="4"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Importance of getting to know your employees.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 w="6350" cap="rnd">
            <a:solidFill>
              <a:srgbClr val="FFC000"/>
            </a:solidFill>
          </a:ln>
        </p:spPr>
        <p:txBody>
          <a:bodyPr vert="horz" lIns="90488" tIns="44450" rIns="90488" bIns="44450" rtlCol="0" anchor="ctr" anchorCtr="0">
            <a:normAutofit/>
          </a:bodyPr>
          <a:lstStyle/>
          <a:p>
            <a:pPr algn="ctr"/>
            <a:r>
              <a:rPr lang="en-US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First Break All The Rules – Ch 6</a:t>
            </a:r>
          </a:p>
        </p:txBody>
      </p:sp>
      <p:pic>
        <p:nvPicPr>
          <p:cNvPr id="1026" name="Picture 2" descr="C:\Users\Alex\Documents\GA Work\Module 6 Slides\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722437"/>
            <a:ext cx="2228758" cy="3306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17917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4 Keys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Select for Talent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Define the Right Outcomes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Focus on Strengths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Find the Right Fit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Interviewing for talent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Performance Management routine</a:t>
            </a:r>
          </a:p>
          <a:p>
            <a:pPr lvl="4"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Turning the keys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solidFill>
            <a:schemeClr val="accent6">
              <a:lumMod val="75000"/>
            </a:schemeClr>
          </a:solidFill>
          <a:ln w="6350" cap="rnd">
            <a:solidFill>
              <a:srgbClr val="FFC000"/>
            </a:solidFill>
          </a:ln>
        </p:spPr>
        <p:txBody>
          <a:bodyPr vert="horz" lIns="90488" tIns="44450" rIns="90488" bIns="44450" rtlCol="0" anchor="ctr" anchorCtr="0">
            <a:normAutofit/>
          </a:bodyPr>
          <a:lstStyle/>
          <a:p>
            <a:pPr algn="ctr"/>
            <a:r>
              <a:rPr lang="en-US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First Break All The Rules – Ch 7</a:t>
            </a:r>
          </a:p>
        </p:txBody>
      </p:sp>
      <p:pic>
        <p:nvPicPr>
          <p:cNvPr id="4" name="Picture 2" descr="C:\Users\Alex\Documents\GA Work\Module 6 Slides\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5642" y="1722437"/>
            <a:ext cx="2228758" cy="3306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901981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Know your Strengths/Talents</a:t>
            </a:r>
          </a:p>
          <a:p>
            <a:pPr marL="365760" lvl="1" indent="0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304800"/>
            <a:ext cx="8229600" cy="1219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 cap="rnd">
            <a:solidFill>
              <a:srgbClr val="FFC000"/>
            </a:solidFill>
          </a:ln>
        </p:spPr>
        <p:txBody>
          <a:bodyPr vert="horz" lIns="90488" tIns="44450" rIns="90488" bIns="44450" rtlCol="0" anchor="ctr" anchorCtr="0">
            <a:norm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3400" b="1" spc="50" dirty="0">
                <a:ln w="12700" cmpd="sng">
                  <a:solidFill>
                    <a:srgbClr val="2F3C35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2F3C35">
                    <a:tint val="1000"/>
                  </a:srgbClr>
                </a:solidFill>
                <a:effectLst>
                  <a:glow rad="53100">
                    <a:srgbClr val="2F3C35">
                      <a:satMod val="180000"/>
                      <a:alpha val="30000"/>
                    </a:srgbClr>
                  </a:glow>
                </a:effectLst>
              </a:rPr>
              <a:t>Strengths / Talents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854200"/>
            <a:ext cx="32004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095987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sz="2800" u="sng" dirty="0" smtClean="0">
                <a:solidFill>
                  <a:srgbClr val="000000"/>
                </a:solidFill>
              </a:rPr>
              <a:t>Relating</a:t>
            </a:r>
            <a:r>
              <a:rPr lang="en-US" sz="2800" dirty="0" smtClean="0">
                <a:solidFill>
                  <a:srgbClr val="000000"/>
                </a:solidFill>
              </a:rPr>
              <a:t>: harmony, </a:t>
            </a:r>
            <a:r>
              <a:rPr lang="en-US" sz="2800" dirty="0" err="1" smtClean="0">
                <a:solidFill>
                  <a:srgbClr val="000000"/>
                </a:solidFill>
              </a:rPr>
              <a:t>includer</a:t>
            </a:r>
            <a:r>
              <a:rPr lang="en-US" sz="2800" dirty="0" smtClean="0">
                <a:solidFill>
                  <a:srgbClr val="000000"/>
                </a:solidFill>
              </a:rPr>
              <a:t>, empathy, individualization, </a:t>
            </a:r>
            <a:r>
              <a:rPr lang="en-US" sz="2800" dirty="0" err="1" smtClean="0">
                <a:solidFill>
                  <a:srgbClr val="000000"/>
                </a:solidFill>
              </a:rPr>
              <a:t>relator</a:t>
            </a:r>
            <a:r>
              <a:rPr lang="en-US" sz="2800" dirty="0" smtClean="0">
                <a:solidFill>
                  <a:srgbClr val="000000"/>
                </a:solidFill>
              </a:rPr>
              <a:t>, communication, responsibility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u="sng" dirty="0" smtClean="0">
                <a:solidFill>
                  <a:srgbClr val="000000"/>
                </a:solidFill>
              </a:rPr>
              <a:t>Impacting</a:t>
            </a:r>
            <a:r>
              <a:rPr lang="en-US" sz="2800" dirty="0" smtClean="0">
                <a:solidFill>
                  <a:srgbClr val="000000"/>
                </a:solidFill>
              </a:rPr>
              <a:t>: command, competition, developer, positivity, </a:t>
            </a:r>
            <a:r>
              <a:rPr lang="en-US" sz="2800" dirty="0" err="1" smtClean="0">
                <a:solidFill>
                  <a:srgbClr val="000000"/>
                </a:solidFill>
              </a:rPr>
              <a:t>maximizer</a:t>
            </a:r>
            <a:r>
              <a:rPr lang="en-US" sz="2800" dirty="0" smtClean="0">
                <a:solidFill>
                  <a:srgbClr val="000000"/>
                </a:solidFill>
              </a:rPr>
              <a:t>, woo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u="sng" dirty="0" smtClean="0">
                <a:solidFill>
                  <a:srgbClr val="000000"/>
                </a:solidFill>
              </a:rPr>
              <a:t>Striving</a:t>
            </a:r>
            <a:r>
              <a:rPr lang="en-US" sz="2800" dirty="0" smtClean="0">
                <a:solidFill>
                  <a:srgbClr val="000000"/>
                </a:solidFill>
              </a:rPr>
              <a:t>: achiever, activator, belief, significance, self-assurance, adaptability, restorative, discipline, focus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pPr lvl="6">
              <a:buFont typeface="Arial"/>
              <a:buChar char="•"/>
            </a:pPr>
            <a:r>
              <a:rPr lang="en-US" sz="3027" u="sng" dirty="0" smtClean="0">
                <a:solidFill>
                  <a:srgbClr val="000000"/>
                </a:solidFill>
              </a:rPr>
              <a:t>Thinking</a:t>
            </a:r>
            <a:r>
              <a:rPr lang="en-US" sz="3027" dirty="0" smtClean="0">
                <a:solidFill>
                  <a:srgbClr val="000000"/>
                </a:solidFill>
              </a:rPr>
              <a:t>: analytical, arranger, connectedness, deliberative, futuristic, context, strategic, consistency, ideation, input, intellection, learner</a:t>
            </a:r>
            <a:endParaRPr lang="en-US" sz="3027" dirty="0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304800"/>
            <a:ext cx="8229600" cy="1219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 cap="rnd">
            <a:solidFill>
              <a:srgbClr val="FFC000"/>
            </a:solidFill>
          </a:ln>
        </p:spPr>
        <p:txBody>
          <a:bodyPr vert="horz" lIns="90488" tIns="44450" rIns="90488" bIns="44450" rtlCol="0" anchor="ctr" anchorCtr="0">
            <a:norm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3400" b="1" spc="50" dirty="0">
                <a:ln w="12700" cmpd="sng">
                  <a:solidFill>
                    <a:srgbClr val="2F3C35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2F3C35">
                    <a:tint val="1000"/>
                  </a:srgbClr>
                </a:solidFill>
                <a:effectLst>
                  <a:glow rad="53100">
                    <a:srgbClr val="2F3C35">
                      <a:satMod val="180000"/>
                      <a:alpha val="30000"/>
                    </a:srgbClr>
                  </a:glow>
                </a:effectLst>
              </a:rPr>
              <a:t>Strengths – 34 Themes</a:t>
            </a:r>
          </a:p>
        </p:txBody>
      </p:sp>
    </p:spTree>
    <p:extLst>
      <p:ext uri="{BB962C8B-B14F-4D97-AF65-F5344CB8AC3E}">
        <p14:creationId xmlns:p14="http://schemas.microsoft.com/office/powerpoint/2010/main" val="17547018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10000"/>
            <a:ext cx="8305800" cy="114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00"/>
                </a:solidFill>
              </a:rPr>
              <a:t>What are your Strengths?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733800"/>
            <a:ext cx="4572000" cy="344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609600" y="1447800"/>
            <a:ext cx="8305800" cy="1981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4800" spc="-100" dirty="0">
                <a:ln w="3200">
                  <a:solidFill>
                    <a:srgbClr val="32363B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Skill Development </a:t>
            </a:r>
          </a:p>
        </p:txBody>
      </p:sp>
    </p:spTree>
    <p:extLst>
      <p:ext uri="{BB962C8B-B14F-4D97-AF65-F5344CB8AC3E}">
        <p14:creationId xmlns:p14="http://schemas.microsoft.com/office/powerpoint/2010/main" val="30726775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Know your Strengths/Talents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Develop your Strengths/Talents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Use your strengths/Talents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Teams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Motivation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Selection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Leadership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Career Planning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304800"/>
            <a:ext cx="8229600" cy="1219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 cap="rnd">
            <a:solidFill>
              <a:srgbClr val="FFC000"/>
            </a:solidFill>
          </a:ln>
        </p:spPr>
        <p:txBody>
          <a:bodyPr vert="horz" lIns="90488" tIns="44450" rIns="90488" bIns="44450" rtlCol="0" anchor="ctr" anchorCtr="0">
            <a:norm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3400" b="1" spc="50" dirty="0">
                <a:ln w="12700" cmpd="sng">
                  <a:solidFill>
                    <a:srgbClr val="2F3C35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2F3C35">
                    <a:tint val="1000"/>
                  </a:srgbClr>
                </a:solidFill>
                <a:effectLst>
                  <a:glow rad="53100">
                    <a:srgbClr val="2F3C35">
                      <a:satMod val="180000"/>
                      <a:alpha val="30000"/>
                    </a:srgbClr>
                  </a:glow>
                </a:effectLst>
              </a:rPr>
              <a:t>Strengths / Talents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854200"/>
            <a:ext cx="32004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192372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ustom 4">
      <a:dk1>
        <a:sysClr val="windowText" lastClr="000000"/>
      </a:dk1>
      <a:lt1>
        <a:srgbClr val="000000"/>
      </a:lt1>
      <a:dk2>
        <a:srgbClr val="32363B"/>
      </a:dk2>
      <a:lt2>
        <a:srgbClr val="000000"/>
      </a:lt2>
      <a:accent1>
        <a:srgbClr val="6283AD"/>
      </a:accent1>
      <a:accent2>
        <a:srgbClr val="324966"/>
      </a:accent2>
      <a:accent3>
        <a:srgbClr val="5B9EA4"/>
      </a:accent3>
      <a:accent4>
        <a:srgbClr val="1D5B57"/>
      </a:accent4>
      <a:accent5>
        <a:srgbClr val="1B4430"/>
      </a:accent5>
      <a:accent6>
        <a:srgbClr val="2F3C35"/>
      </a:accent6>
      <a:hlink>
        <a:srgbClr val="ED7307"/>
      </a:hlink>
      <a:folHlink>
        <a:srgbClr val="6D6F71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 6 combined</Template>
  <TotalTime>505</TotalTime>
  <Words>841</Words>
  <Application>Microsoft Office PowerPoint</Application>
  <PresentationFormat>On-screen Show (4:3)</PresentationFormat>
  <Paragraphs>226</Paragraphs>
  <Slides>35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Paper</vt:lpstr>
      <vt:lpstr>PowerPoint Presentation</vt:lpstr>
      <vt:lpstr>PowerPoint Presentation</vt:lpstr>
      <vt:lpstr>Model for Organizational Development and Change</vt:lpstr>
      <vt:lpstr>First Break All The Rules – Ch 6</vt:lpstr>
      <vt:lpstr>First Break All The Rules – Ch 7</vt:lpstr>
      <vt:lpstr>PowerPoint Presentation</vt:lpstr>
      <vt:lpstr>PowerPoint Presentation</vt:lpstr>
      <vt:lpstr>PowerPoint Presentation</vt:lpstr>
      <vt:lpstr>PowerPoint Presentation</vt:lpstr>
      <vt:lpstr>Team</vt:lpstr>
      <vt:lpstr>Contrast Groups and Teams</vt:lpstr>
      <vt:lpstr>Advantages of Teams</vt:lpstr>
      <vt:lpstr>Disadvantages of Teams</vt:lpstr>
      <vt:lpstr>Support Systems</vt:lpstr>
      <vt:lpstr>TEAMS</vt:lpstr>
      <vt:lpstr>Team Development</vt:lpstr>
      <vt:lpstr>Critical Skills for Effective Teams</vt:lpstr>
      <vt:lpstr>Team Development Interventions</vt:lpstr>
      <vt:lpstr>Role Negotiation – New Groups</vt:lpstr>
      <vt:lpstr>Role Analysis – Existing Groups</vt:lpstr>
      <vt:lpstr>Outdoor Experiential Laboratory Training</vt:lpstr>
      <vt:lpstr>Problem Solving</vt:lpstr>
      <vt:lpstr>PowerPoint Presentation</vt:lpstr>
      <vt:lpstr>"An empowered organization is one in which individuals have the knowledge, skill, desire, and opportunity to personally succeed in a way that leads to collective organizational success."  --Stephen Covey</vt:lpstr>
      <vt:lpstr>Talent Management in Times of Change</vt:lpstr>
      <vt:lpstr>Empowerment</vt:lpstr>
      <vt:lpstr>PowerPoint Presentation</vt:lpstr>
      <vt:lpstr>Stages of the Empowerment Process</vt:lpstr>
      <vt:lpstr>Stage 1:  Some Conditions Leading to Powerlessness</vt:lpstr>
      <vt:lpstr>Stage 2:  Some Empowering Managerial Practices</vt:lpstr>
      <vt:lpstr>Stage 3:  Sources of Self-Efficacy Information</vt:lpstr>
      <vt:lpstr>PowerPoint Presentation</vt:lpstr>
      <vt:lpstr>Stage 5:  Behavioral Outcomes</vt:lpstr>
      <vt:lpstr>Top 10 Ways to Make Employee Empowerment Fail</vt:lpstr>
      <vt:lpstr>PowerPoint Presentation</vt:lpstr>
    </vt:vector>
  </TitlesOfParts>
  <Company>Baylor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Carlson</dc:creator>
  <cp:lastModifiedBy>Dawn S. Carlson</cp:lastModifiedBy>
  <cp:revision>21</cp:revision>
  <cp:lastPrinted>2013-10-23T16:34:50Z</cp:lastPrinted>
  <dcterms:created xsi:type="dcterms:W3CDTF">2015-04-10T20:47:11Z</dcterms:created>
  <dcterms:modified xsi:type="dcterms:W3CDTF">2015-04-20T18:47:03Z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TC010731041033</vt:lpwstr>
  </property>
</Properties>
</file>