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4016" r:id="rId2"/>
    <p:sldMasterId id="2147484028" r:id="rId3"/>
  </p:sldMasterIdLst>
  <p:notesMasterIdLst>
    <p:notesMasterId r:id="rId68"/>
  </p:notesMasterIdLst>
  <p:handoutMasterIdLst>
    <p:handoutMasterId r:id="rId69"/>
  </p:handoutMasterIdLst>
  <p:sldIdLst>
    <p:sldId id="256" r:id="rId4"/>
    <p:sldId id="414" r:id="rId5"/>
    <p:sldId id="415" r:id="rId6"/>
    <p:sldId id="258" r:id="rId7"/>
    <p:sldId id="363" r:id="rId8"/>
    <p:sldId id="406" r:id="rId9"/>
    <p:sldId id="416" r:id="rId10"/>
    <p:sldId id="327" r:id="rId11"/>
    <p:sldId id="403" r:id="rId12"/>
    <p:sldId id="284" r:id="rId13"/>
    <p:sldId id="418" r:id="rId14"/>
    <p:sldId id="419" r:id="rId15"/>
    <p:sldId id="433" r:id="rId16"/>
    <p:sldId id="323" r:id="rId17"/>
    <p:sldId id="379" r:id="rId18"/>
    <p:sldId id="411" r:id="rId19"/>
    <p:sldId id="386" r:id="rId20"/>
    <p:sldId id="381" r:id="rId21"/>
    <p:sldId id="382" r:id="rId22"/>
    <p:sldId id="383" r:id="rId23"/>
    <p:sldId id="384" r:id="rId24"/>
    <p:sldId id="385" r:id="rId25"/>
    <p:sldId id="421" r:id="rId26"/>
    <p:sldId id="286" r:id="rId27"/>
    <p:sldId id="364" r:id="rId28"/>
    <p:sldId id="269" r:id="rId29"/>
    <p:sldId id="424" r:id="rId30"/>
    <p:sldId id="345" r:id="rId31"/>
    <p:sldId id="422" r:id="rId32"/>
    <p:sldId id="346" r:id="rId33"/>
    <p:sldId id="436" r:id="rId34"/>
    <p:sldId id="435" r:id="rId35"/>
    <p:sldId id="347" r:id="rId36"/>
    <p:sldId id="425" r:id="rId37"/>
    <p:sldId id="366" r:id="rId38"/>
    <p:sldId id="408" r:id="rId39"/>
    <p:sldId id="426" r:id="rId40"/>
    <p:sldId id="400" r:id="rId41"/>
    <p:sldId id="427" r:id="rId42"/>
    <p:sldId id="370" r:id="rId43"/>
    <p:sldId id="428" r:id="rId44"/>
    <p:sldId id="372" r:id="rId45"/>
    <p:sldId id="368" r:id="rId46"/>
    <p:sldId id="429" r:id="rId47"/>
    <p:sldId id="373" r:id="rId48"/>
    <p:sldId id="430" r:id="rId49"/>
    <p:sldId id="374" r:id="rId50"/>
    <p:sldId id="431" r:id="rId51"/>
    <p:sldId id="349" r:id="rId52"/>
    <p:sldId id="410" r:id="rId53"/>
    <p:sldId id="434" r:id="rId54"/>
    <p:sldId id="351" r:id="rId55"/>
    <p:sldId id="423" r:id="rId56"/>
    <p:sldId id="393" r:id="rId57"/>
    <p:sldId id="352" r:id="rId58"/>
    <p:sldId id="356" r:id="rId59"/>
    <p:sldId id="354" r:id="rId60"/>
    <p:sldId id="376" r:id="rId61"/>
    <p:sldId id="391" r:id="rId62"/>
    <p:sldId id="413" r:id="rId63"/>
    <p:sldId id="407" r:id="rId64"/>
    <p:sldId id="357" r:id="rId65"/>
    <p:sldId id="375" r:id="rId66"/>
    <p:sldId id="412" r:id="rId6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24" autoAdjust="0"/>
  </p:normalViewPr>
  <p:slideViewPr>
    <p:cSldViewPr>
      <p:cViewPr varScale="1">
        <p:scale>
          <a:sx n="112" d="100"/>
          <a:sy n="112" d="100"/>
        </p:scale>
        <p:origin x="-9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733F0-6C91-8E48-ACB8-2EABC01E3AE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9DFCF92-C8B0-B442-90C6-07E553F5F625}">
      <dgm:prSet/>
      <dgm:spPr/>
      <dgm:t>
        <a:bodyPr/>
        <a:lstStyle/>
        <a:p>
          <a:pPr rtl="0"/>
          <a:r>
            <a:rPr lang="en-US" dirty="0" smtClean="0"/>
            <a:t>Stage 1</a:t>
          </a:r>
          <a:endParaRPr lang="en-US" dirty="0"/>
        </a:p>
      </dgm:t>
    </dgm:pt>
    <dgm:pt modelId="{7AB7B126-305F-164A-AF71-69329B0F1C96}" type="parTrans" cxnId="{BACDB0A7-C3E4-EB42-BCC5-85039FCE16E6}">
      <dgm:prSet/>
      <dgm:spPr/>
      <dgm:t>
        <a:bodyPr/>
        <a:lstStyle/>
        <a:p>
          <a:endParaRPr lang="en-US"/>
        </a:p>
      </dgm:t>
    </dgm:pt>
    <dgm:pt modelId="{E02EF121-EDBA-EA4A-899B-28DE657A2481}" type="sibTrans" cxnId="{BACDB0A7-C3E4-EB42-BCC5-85039FCE16E6}">
      <dgm:prSet/>
      <dgm:spPr/>
      <dgm:t>
        <a:bodyPr/>
        <a:lstStyle/>
        <a:p>
          <a:endParaRPr lang="en-US"/>
        </a:p>
      </dgm:t>
    </dgm:pt>
    <dgm:pt modelId="{CC9D1F79-43C8-6847-B442-2E493B3257F3}">
      <dgm:prSet/>
      <dgm:spPr/>
      <dgm:t>
        <a:bodyPr/>
        <a:lstStyle/>
        <a:p>
          <a:pPr rtl="0"/>
          <a:r>
            <a:rPr lang="en-US" dirty="0" smtClean="0"/>
            <a:t>Stage 2</a:t>
          </a:r>
          <a:endParaRPr lang="en-US" dirty="0"/>
        </a:p>
      </dgm:t>
    </dgm:pt>
    <dgm:pt modelId="{6B3C11C6-FD6F-CE49-B172-C7DA2AFC45E9}" type="parTrans" cxnId="{A7255DD3-B9AF-9643-AA32-64234DDC15CA}">
      <dgm:prSet/>
      <dgm:spPr/>
      <dgm:t>
        <a:bodyPr/>
        <a:lstStyle/>
        <a:p>
          <a:endParaRPr lang="en-US"/>
        </a:p>
      </dgm:t>
    </dgm:pt>
    <dgm:pt modelId="{BE3259D4-1180-424A-862A-98A7039BAD56}" type="sibTrans" cxnId="{A7255DD3-B9AF-9643-AA32-64234DDC15CA}">
      <dgm:prSet/>
      <dgm:spPr/>
      <dgm:t>
        <a:bodyPr/>
        <a:lstStyle/>
        <a:p>
          <a:endParaRPr lang="en-US"/>
        </a:p>
      </dgm:t>
    </dgm:pt>
    <dgm:pt modelId="{6A538479-1896-1B46-ADF1-61685EACC4C7}">
      <dgm:prSet/>
      <dgm:spPr/>
      <dgm:t>
        <a:bodyPr/>
        <a:lstStyle/>
        <a:p>
          <a:pPr rtl="0"/>
          <a:r>
            <a:rPr lang="en-US" dirty="0" smtClean="0"/>
            <a:t>Stage 3</a:t>
          </a:r>
          <a:endParaRPr lang="en-US" dirty="0"/>
        </a:p>
      </dgm:t>
    </dgm:pt>
    <dgm:pt modelId="{C5473C7B-11AC-FE41-996C-D81AC1DAF572}" type="parTrans" cxnId="{B351A84A-D144-A443-A733-42D9B0C6CC0D}">
      <dgm:prSet/>
      <dgm:spPr/>
      <dgm:t>
        <a:bodyPr/>
        <a:lstStyle/>
        <a:p>
          <a:endParaRPr lang="en-US"/>
        </a:p>
      </dgm:t>
    </dgm:pt>
    <dgm:pt modelId="{CFFE436F-14B0-7A42-A9AE-0F2F69F900CB}" type="sibTrans" cxnId="{B351A84A-D144-A443-A733-42D9B0C6CC0D}">
      <dgm:prSet/>
      <dgm:spPr/>
      <dgm:t>
        <a:bodyPr/>
        <a:lstStyle/>
        <a:p>
          <a:endParaRPr lang="en-US"/>
        </a:p>
      </dgm:t>
    </dgm:pt>
    <dgm:pt modelId="{A8DA5B86-838F-9540-B49E-2D9A9D70C321}">
      <dgm:prSet/>
      <dgm:spPr/>
      <dgm:t>
        <a:bodyPr/>
        <a:lstStyle/>
        <a:p>
          <a:pPr rtl="0"/>
          <a:r>
            <a:rPr lang="en-US" dirty="0" smtClean="0"/>
            <a:t>Stage 4</a:t>
          </a:r>
          <a:endParaRPr lang="en-US" dirty="0"/>
        </a:p>
      </dgm:t>
    </dgm:pt>
    <dgm:pt modelId="{0BE826E4-6057-3D42-9B31-EA7739C30F30}" type="parTrans" cxnId="{7C92289E-8686-EB47-810C-EC878F4EE226}">
      <dgm:prSet/>
      <dgm:spPr/>
      <dgm:t>
        <a:bodyPr/>
        <a:lstStyle/>
        <a:p>
          <a:endParaRPr lang="en-US"/>
        </a:p>
      </dgm:t>
    </dgm:pt>
    <dgm:pt modelId="{3B2662F9-EC7A-594C-8B21-7644B9813177}" type="sibTrans" cxnId="{7C92289E-8686-EB47-810C-EC878F4EE226}">
      <dgm:prSet/>
      <dgm:spPr/>
      <dgm:t>
        <a:bodyPr/>
        <a:lstStyle/>
        <a:p>
          <a:endParaRPr lang="en-US"/>
        </a:p>
      </dgm:t>
    </dgm:pt>
    <dgm:pt modelId="{A44E267B-52B4-034B-8D77-7DE218A6A593}">
      <dgm:prSet/>
      <dgm:spPr/>
      <dgm:t>
        <a:bodyPr/>
        <a:lstStyle/>
        <a:p>
          <a:pPr rtl="0"/>
          <a:r>
            <a:rPr lang="en-US" dirty="0" smtClean="0"/>
            <a:t>Stage 5</a:t>
          </a:r>
          <a:endParaRPr lang="en-US" dirty="0"/>
        </a:p>
      </dgm:t>
    </dgm:pt>
    <dgm:pt modelId="{EE5AEE5B-022D-DD4B-93CE-ED3C64E25998}" type="parTrans" cxnId="{F5A0FA6A-B5C1-F94A-ADF7-7B1CFDE5116A}">
      <dgm:prSet/>
      <dgm:spPr/>
      <dgm:t>
        <a:bodyPr/>
        <a:lstStyle/>
        <a:p>
          <a:endParaRPr lang="en-US"/>
        </a:p>
      </dgm:t>
    </dgm:pt>
    <dgm:pt modelId="{71FC42FC-0E4C-2048-896D-0C15F3BE8C9F}" type="sibTrans" cxnId="{F5A0FA6A-B5C1-F94A-ADF7-7B1CFDE5116A}">
      <dgm:prSet/>
      <dgm:spPr/>
      <dgm:t>
        <a:bodyPr/>
        <a:lstStyle/>
        <a:p>
          <a:endParaRPr lang="en-US"/>
        </a:p>
      </dgm:t>
    </dgm:pt>
    <dgm:pt modelId="{3D975623-E20B-DA46-A4EE-2F52754D72EC}">
      <dgm:prSet/>
      <dgm:spPr/>
      <dgm:t>
        <a:bodyPr/>
        <a:lstStyle/>
        <a:p>
          <a:pPr rtl="0"/>
          <a:r>
            <a:rPr lang="en-US" dirty="0" smtClean="0"/>
            <a:t>Stage 6</a:t>
          </a:r>
          <a:endParaRPr lang="en-US" dirty="0"/>
        </a:p>
      </dgm:t>
    </dgm:pt>
    <dgm:pt modelId="{25ACF9BA-1C5D-C249-ADF3-691C17D54E93}" type="parTrans" cxnId="{16890E53-6851-D744-9761-D6CCA3E958F6}">
      <dgm:prSet/>
      <dgm:spPr/>
      <dgm:t>
        <a:bodyPr/>
        <a:lstStyle/>
        <a:p>
          <a:endParaRPr lang="en-US"/>
        </a:p>
      </dgm:t>
    </dgm:pt>
    <dgm:pt modelId="{E712DFAD-762B-A043-AC36-93DE1F47FF2F}" type="sibTrans" cxnId="{16890E53-6851-D744-9761-D6CCA3E958F6}">
      <dgm:prSet/>
      <dgm:spPr/>
      <dgm:t>
        <a:bodyPr/>
        <a:lstStyle/>
        <a:p>
          <a:endParaRPr lang="en-US"/>
        </a:p>
      </dgm:t>
    </dgm:pt>
    <dgm:pt modelId="{E0EFA8D8-C217-EA4C-A8DB-D2CE0C8C9CE6}">
      <dgm:prSet/>
      <dgm:spPr>
        <a:ln>
          <a:solidFill>
            <a:schemeClr val="bg1"/>
          </a:solidFill>
        </a:ln>
      </dgm:spPr>
      <dgm:t>
        <a:bodyPr/>
        <a:lstStyle/>
        <a:p>
          <a:pPr rtl="0"/>
          <a:r>
            <a:rPr lang="en-US" dirty="0" smtClean="0"/>
            <a:t>Establish the Need for Change</a:t>
          </a:r>
          <a:endParaRPr lang="en-US" dirty="0"/>
        </a:p>
      </dgm:t>
    </dgm:pt>
    <dgm:pt modelId="{0C7467CB-DBA8-3348-97B3-38534772F134}" type="parTrans" cxnId="{A6FEE597-C2F9-FA40-9C8F-1C3A4650AEAF}">
      <dgm:prSet/>
      <dgm:spPr/>
      <dgm:t>
        <a:bodyPr/>
        <a:lstStyle/>
        <a:p>
          <a:endParaRPr lang="en-US"/>
        </a:p>
      </dgm:t>
    </dgm:pt>
    <dgm:pt modelId="{E22B769E-E71F-D540-B789-B43923B06F2F}" type="sibTrans" cxnId="{A6FEE597-C2F9-FA40-9C8F-1C3A4650AEAF}">
      <dgm:prSet/>
      <dgm:spPr/>
      <dgm:t>
        <a:bodyPr/>
        <a:lstStyle/>
        <a:p>
          <a:endParaRPr lang="en-US"/>
        </a:p>
      </dgm:t>
    </dgm:pt>
    <dgm:pt modelId="{F41876DC-74E7-394E-BA80-8A49F9C34C50}">
      <dgm:prSet/>
      <dgm:spPr>
        <a:ln>
          <a:solidFill>
            <a:schemeClr val="bg1"/>
          </a:solidFill>
        </a:ln>
      </dgm:spPr>
      <dgm:t>
        <a:bodyPr/>
        <a:lstStyle/>
        <a:p>
          <a:pPr rtl="0"/>
          <a:r>
            <a:rPr lang="en-US" dirty="0" smtClean="0"/>
            <a:t> Disseminate a Vision</a:t>
          </a:r>
          <a:endParaRPr lang="en-US" dirty="0"/>
        </a:p>
      </dgm:t>
    </dgm:pt>
    <dgm:pt modelId="{19C6389C-7E03-E344-B995-ABFF4D23C0E0}" type="parTrans" cxnId="{26237755-58A7-C641-90AC-E3E88038E14F}">
      <dgm:prSet/>
      <dgm:spPr/>
      <dgm:t>
        <a:bodyPr/>
        <a:lstStyle/>
        <a:p>
          <a:endParaRPr lang="en-US"/>
        </a:p>
      </dgm:t>
    </dgm:pt>
    <dgm:pt modelId="{F91B62CC-2CB4-2C42-AF67-2C9151BC1513}" type="sibTrans" cxnId="{26237755-58A7-C641-90AC-E3E88038E14F}">
      <dgm:prSet/>
      <dgm:spPr/>
      <dgm:t>
        <a:bodyPr/>
        <a:lstStyle/>
        <a:p>
          <a:endParaRPr lang="en-US"/>
        </a:p>
      </dgm:t>
    </dgm:pt>
    <dgm:pt modelId="{14B0B157-BB7B-DD45-9044-0E6A2D2913C3}">
      <dgm:prSet/>
      <dgm:spPr>
        <a:ln>
          <a:solidFill>
            <a:schemeClr val="bg1"/>
          </a:solidFill>
        </a:ln>
      </dgm:spPr>
      <dgm:t>
        <a:bodyPr/>
        <a:lstStyle/>
        <a:p>
          <a:pPr rtl="0"/>
          <a:r>
            <a:rPr lang="en-US" dirty="0" smtClean="0"/>
            <a:t> Diagnosis/Analyze</a:t>
          </a:r>
          <a:endParaRPr lang="en-US" dirty="0"/>
        </a:p>
      </dgm:t>
    </dgm:pt>
    <dgm:pt modelId="{00D9BA8B-B5BB-824B-8DFF-B06275C96622}" type="parTrans" cxnId="{237F9828-9615-3445-A4CE-D6E281BB4D06}">
      <dgm:prSet/>
      <dgm:spPr/>
      <dgm:t>
        <a:bodyPr/>
        <a:lstStyle/>
        <a:p>
          <a:endParaRPr lang="en-US"/>
        </a:p>
      </dgm:t>
    </dgm:pt>
    <dgm:pt modelId="{A4B42C86-69A9-6943-BA7B-BAF65FD02E44}" type="sibTrans" cxnId="{237F9828-9615-3445-A4CE-D6E281BB4D06}">
      <dgm:prSet/>
      <dgm:spPr/>
      <dgm:t>
        <a:bodyPr/>
        <a:lstStyle/>
        <a:p>
          <a:endParaRPr lang="en-US"/>
        </a:p>
      </dgm:t>
    </dgm:pt>
    <dgm:pt modelId="{F6E2BB3D-7812-0542-A25D-97138FB61784}">
      <dgm:prSet/>
      <dgm:spPr>
        <a:ln>
          <a:solidFill>
            <a:schemeClr val="bg1"/>
          </a:solidFill>
        </a:ln>
      </dgm:spPr>
      <dgm:t>
        <a:bodyPr/>
        <a:lstStyle/>
        <a:p>
          <a:pPr rtl="0"/>
          <a:r>
            <a:rPr lang="en-US" smtClean="0"/>
            <a:t>Recommendations</a:t>
          </a:r>
          <a:endParaRPr lang="en-US" dirty="0"/>
        </a:p>
      </dgm:t>
    </dgm:pt>
    <dgm:pt modelId="{3232FD35-874B-1A40-84F8-68FA95E9B6CF}" type="parTrans" cxnId="{889BF119-C155-F04A-A710-2651F3FF9D48}">
      <dgm:prSet/>
      <dgm:spPr/>
      <dgm:t>
        <a:bodyPr/>
        <a:lstStyle/>
        <a:p>
          <a:endParaRPr lang="en-US"/>
        </a:p>
      </dgm:t>
    </dgm:pt>
    <dgm:pt modelId="{6BFE2E9F-DC63-EC45-9755-2DF3C5334E37}" type="sibTrans" cxnId="{889BF119-C155-F04A-A710-2651F3FF9D48}">
      <dgm:prSet/>
      <dgm:spPr/>
      <dgm:t>
        <a:bodyPr/>
        <a:lstStyle/>
        <a:p>
          <a:endParaRPr lang="en-US"/>
        </a:p>
      </dgm:t>
    </dgm:pt>
    <dgm:pt modelId="{19CA5207-521B-2845-86BC-D030A72CF253}">
      <dgm:prSet/>
      <dgm:spPr>
        <a:ln>
          <a:solidFill>
            <a:schemeClr val="bg1"/>
          </a:solidFill>
        </a:ln>
      </dgm:spPr>
      <dgm:t>
        <a:bodyPr/>
        <a:lstStyle/>
        <a:p>
          <a:pPr rtl="0"/>
          <a:r>
            <a:rPr lang="en-US" dirty="0" smtClean="0"/>
            <a:t>Implementation of Strategies</a:t>
          </a:r>
          <a:endParaRPr lang="en-US" dirty="0"/>
        </a:p>
      </dgm:t>
    </dgm:pt>
    <dgm:pt modelId="{0C881F80-6BAD-4843-A801-79AA828A9B8F}" type="parTrans" cxnId="{BE48007F-3EA2-5148-92BF-4902873ECC43}">
      <dgm:prSet/>
      <dgm:spPr/>
      <dgm:t>
        <a:bodyPr/>
        <a:lstStyle/>
        <a:p>
          <a:endParaRPr lang="en-US"/>
        </a:p>
      </dgm:t>
    </dgm:pt>
    <dgm:pt modelId="{2C1C212B-11AE-474E-A753-4FC9893F165F}" type="sibTrans" cxnId="{BE48007F-3EA2-5148-92BF-4902873ECC43}">
      <dgm:prSet/>
      <dgm:spPr/>
      <dgm:t>
        <a:bodyPr/>
        <a:lstStyle/>
        <a:p>
          <a:endParaRPr lang="en-US"/>
        </a:p>
      </dgm:t>
    </dgm:pt>
    <dgm:pt modelId="{F06D15A7-46A8-444F-8E4C-D96CB7849929}">
      <dgm:prSet/>
      <dgm:spPr>
        <a:ln>
          <a:solidFill>
            <a:schemeClr val="bg1"/>
          </a:solidFill>
        </a:ln>
      </dgm:spPr>
      <dgm:t>
        <a:bodyPr/>
        <a:lstStyle/>
        <a:p>
          <a:pPr rtl="0"/>
          <a:r>
            <a:rPr lang="en-US" dirty="0" smtClean="0"/>
            <a:t>Measure, Reinforce, &amp; Refine</a:t>
          </a:r>
          <a:endParaRPr lang="en-US" dirty="0"/>
        </a:p>
      </dgm:t>
    </dgm:pt>
    <dgm:pt modelId="{AD399B0D-3CEF-594F-9E5B-E630EF8D84A6}" type="parTrans" cxnId="{0BAC5AB0-E47F-2C4A-A3B6-C2E772463E22}">
      <dgm:prSet/>
      <dgm:spPr/>
      <dgm:t>
        <a:bodyPr/>
        <a:lstStyle/>
        <a:p>
          <a:endParaRPr lang="en-US"/>
        </a:p>
      </dgm:t>
    </dgm:pt>
    <dgm:pt modelId="{1B316DC7-0872-2C41-9414-56AC6A37E21E}" type="sibTrans" cxnId="{0BAC5AB0-E47F-2C4A-A3B6-C2E772463E22}">
      <dgm:prSet/>
      <dgm:spPr/>
      <dgm:t>
        <a:bodyPr/>
        <a:lstStyle/>
        <a:p>
          <a:endParaRPr lang="en-US"/>
        </a:p>
      </dgm:t>
    </dgm:pt>
    <dgm:pt modelId="{CAFD0B56-3B24-424B-BFF0-46B5983AF520}" type="pres">
      <dgm:prSet presAssocID="{FD6733F0-6C91-8E48-ACB8-2EABC01E3AED}" presName="linearFlow" presStyleCnt="0">
        <dgm:presLayoutVars>
          <dgm:dir/>
          <dgm:animLvl val="lvl"/>
          <dgm:resizeHandles val="exact"/>
        </dgm:presLayoutVars>
      </dgm:prSet>
      <dgm:spPr/>
      <dgm:t>
        <a:bodyPr/>
        <a:lstStyle/>
        <a:p>
          <a:endParaRPr lang="en-US"/>
        </a:p>
      </dgm:t>
    </dgm:pt>
    <dgm:pt modelId="{22BE6A03-EA8F-4642-B546-7106A55BC3BF}" type="pres">
      <dgm:prSet presAssocID="{39DFCF92-C8B0-B442-90C6-07E553F5F625}" presName="composite" presStyleCnt="0"/>
      <dgm:spPr/>
    </dgm:pt>
    <dgm:pt modelId="{B91A29F2-6F76-A04B-BA7D-F92ED2FBF5C2}" type="pres">
      <dgm:prSet presAssocID="{39DFCF92-C8B0-B442-90C6-07E553F5F625}" presName="parentText" presStyleLbl="alignNode1" presStyleIdx="0" presStyleCnt="6">
        <dgm:presLayoutVars>
          <dgm:chMax val="1"/>
          <dgm:bulletEnabled val="1"/>
        </dgm:presLayoutVars>
      </dgm:prSet>
      <dgm:spPr/>
      <dgm:t>
        <a:bodyPr/>
        <a:lstStyle/>
        <a:p>
          <a:endParaRPr lang="en-US"/>
        </a:p>
      </dgm:t>
    </dgm:pt>
    <dgm:pt modelId="{ECDB607B-DC81-484C-9E37-188717313A2B}" type="pres">
      <dgm:prSet presAssocID="{39DFCF92-C8B0-B442-90C6-07E553F5F625}" presName="descendantText" presStyleLbl="alignAcc1" presStyleIdx="0" presStyleCnt="6" custScaleX="93254">
        <dgm:presLayoutVars>
          <dgm:bulletEnabled val="1"/>
        </dgm:presLayoutVars>
      </dgm:prSet>
      <dgm:spPr/>
      <dgm:t>
        <a:bodyPr/>
        <a:lstStyle/>
        <a:p>
          <a:endParaRPr lang="en-US"/>
        </a:p>
      </dgm:t>
    </dgm:pt>
    <dgm:pt modelId="{E9B5B0E0-5EFA-5D4E-B5EF-505A8B96624F}" type="pres">
      <dgm:prSet presAssocID="{E02EF121-EDBA-EA4A-899B-28DE657A2481}" presName="sp" presStyleCnt="0"/>
      <dgm:spPr/>
    </dgm:pt>
    <dgm:pt modelId="{A80E7B2C-F463-6A4A-9136-B0A04FD95034}" type="pres">
      <dgm:prSet presAssocID="{CC9D1F79-43C8-6847-B442-2E493B3257F3}" presName="composite" presStyleCnt="0"/>
      <dgm:spPr/>
    </dgm:pt>
    <dgm:pt modelId="{B94F4D71-6490-2142-806C-EFC49DF42551}" type="pres">
      <dgm:prSet presAssocID="{CC9D1F79-43C8-6847-B442-2E493B3257F3}" presName="parentText" presStyleLbl="alignNode1" presStyleIdx="1" presStyleCnt="6">
        <dgm:presLayoutVars>
          <dgm:chMax val="1"/>
          <dgm:bulletEnabled val="1"/>
        </dgm:presLayoutVars>
      </dgm:prSet>
      <dgm:spPr/>
      <dgm:t>
        <a:bodyPr/>
        <a:lstStyle/>
        <a:p>
          <a:endParaRPr lang="en-US"/>
        </a:p>
      </dgm:t>
    </dgm:pt>
    <dgm:pt modelId="{5BEBEFE9-C1CF-3F45-AFA3-1243886CF5CE}" type="pres">
      <dgm:prSet presAssocID="{CC9D1F79-43C8-6847-B442-2E493B3257F3}" presName="descendantText" presStyleLbl="alignAcc1" presStyleIdx="1" presStyleCnt="6" custScaleX="93254">
        <dgm:presLayoutVars>
          <dgm:bulletEnabled val="1"/>
        </dgm:presLayoutVars>
      </dgm:prSet>
      <dgm:spPr/>
      <dgm:t>
        <a:bodyPr/>
        <a:lstStyle/>
        <a:p>
          <a:endParaRPr lang="en-US"/>
        </a:p>
      </dgm:t>
    </dgm:pt>
    <dgm:pt modelId="{B567C239-AD53-BF4C-A47D-53D80248CC6E}" type="pres">
      <dgm:prSet presAssocID="{BE3259D4-1180-424A-862A-98A7039BAD56}" presName="sp" presStyleCnt="0"/>
      <dgm:spPr/>
    </dgm:pt>
    <dgm:pt modelId="{F2C06883-65AC-804C-A0CC-011916DA6B97}" type="pres">
      <dgm:prSet presAssocID="{6A538479-1896-1B46-ADF1-61685EACC4C7}" presName="composite" presStyleCnt="0"/>
      <dgm:spPr/>
    </dgm:pt>
    <dgm:pt modelId="{955290DD-AA62-0C4F-9476-ABAE5392B1A5}" type="pres">
      <dgm:prSet presAssocID="{6A538479-1896-1B46-ADF1-61685EACC4C7}" presName="parentText" presStyleLbl="alignNode1" presStyleIdx="2" presStyleCnt="6">
        <dgm:presLayoutVars>
          <dgm:chMax val="1"/>
          <dgm:bulletEnabled val="1"/>
        </dgm:presLayoutVars>
      </dgm:prSet>
      <dgm:spPr/>
      <dgm:t>
        <a:bodyPr/>
        <a:lstStyle/>
        <a:p>
          <a:endParaRPr lang="en-US"/>
        </a:p>
      </dgm:t>
    </dgm:pt>
    <dgm:pt modelId="{8236BF2B-122B-0C4B-9E8D-338EDA095FAC}" type="pres">
      <dgm:prSet presAssocID="{6A538479-1896-1B46-ADF1-61685EACC4C7}" presName="descendantText" presStyleLbl="alignAcc1" presStyleIdx="2" presStyleCnt="6" custScaleX="93254">
        <dgm:presLayoutVars>
          <dgm:bulletEnabled val="1"/>
        </dgm:presLayoutVars>
      </dgm:prSet>
      <dgm:spPr/>
      <dgm:t>
        <a:bodyPr/>
        <a:lstStyle/>
        <a:p>
          <a:endParaRPr lang="en-US"/>
        </a:p>
      </dgm:t>
    </dgm:pt>
    <dgm:pt modelId="{4652C1F5-8C7B-C745-83B6-F107F8859A4C}" type="pres">
      <dgm:prSet presAssocID="{CFFE436F-14B0-7A42-A9AE-0F2F69F900CB}" presName="sp" presStyleCnt="0"/>
      <dgm:spPr/>
    </dgm:pt>
    <dgm:pt modelId="{25086D6F-DB9B-1F4C-B74F-BF14B021AB89}" type="pres">
      <dgm:prSet presAssocID="{A8DA5B86-838F-9540-B49E-2D9A9D70C321}" presName="composite" presStyleCnt="0"/>
      <dgm:spPr/>
    </dgm:pt>
    <dgm:pt modelId="{2A318D67-8C82-6245-A55B-4BF26D842184}" type="pres">
      <dgm:prSet presAssocID="{A8DA5B86-838F-9540-B49E-2D9A9D70C321}" presName="parentText" presStyleLbl="alignNode1" presStyleIdx="3" presStyleCnt="6">
        <dgm:presLayoutVars>
          <dgm:chMax val="1"/>
          <dgm:bulletEnabled val="1"/>
        </dgm:presLayoutVars>
      </dgm:prSet>
      <dgm:spPr/>
      <dgm:t>
        <a:bodyPr/>
        <a:lstStyle/>
        <a:p>
          <a:endParaRPr lang="en-US"/>
        </a:p>
      </dgm:t>
    </dgm:pt>
    <dgm:pt modelId="{F1EE83F6-1C76-714B-80E7-B6ACFF9A573F}" type="pres">
      <dgm:prSet presAssocID="{A8DA5B86-838F-9540-B49E-2D9A9D70C321}" presName="descendantText" presStyleLbl="alignAcc1" presStyleIdx="3" presStyleCnt="6" custScaleX="93254">
        <dgm:presLayoutVars>
          <dgm:bulletEnabled val="1"/>
        </dgm:presLayoutVars>
      </dgm:prSet>
      <dgm:spPr/>
      <dgm:t>
        <a:bodyPr/>
        <a:lstStyle/>
        <a:p>
          <a:endParaRPr lang="en-US"/>
        </a:p>
      </dgm:t>
    </dgm:pt>
    <dgm:pt modelId="{FD24E563-096D-B348-B19B-70279F685F98}" type="pres">
      <dgm:prSet presAssocID="{3B2662F9-EC7A-594C-8B21-7644B9813177}" presName="sp" presStyleCnt="0"/>
      <dgm:spPr/>
    </dgm:pt>
    <dgm:pt modelId="{2C11611C-CFA3-AF41-B758-F76A8C24F021}" type="pres">
      <dgm:prSet presAssocID="{A44E267B-52B4-034B-8D77-7DE218A6A593}" presName="composite" presStyleCnt="0"/>
      <dgm:spPr/>
    </dgm:pt>
    <dgm:pt modelId="{F05E82F3-DE02-D44A-9B9A-348A2FE4CB03}" type="pres">
      <dgm:prSet presAssocID="{A44E267B-52B4-034B-8D77-7DE218A6A593}" presName="parentText" presStyleLbl="alignNode1" presStyleIdx="4" presStyleCnt="6">
        <dgm:presLayoutVars>
          <dgm:chMax val="1"/>
          <dgm:bulletEnabled val="1"/>
        </dgm:presLayoutVars>
      </dgm:prSet>
      <dgm:spPr/>
      <dgm:t>
        <a:bodyPr/>
        <a:lstStyle/>
        <a:p>
          <a:endParaRPr lang="en-US"/>
        </a:p>
      </dgm:t>
    </dgm:pt>
    <dgm:pt modelId="{D3DA500F-853A-514A-A79F-79E87BBE5324}" type="pres">
      <dgm:prSet presAssocID="{A44E267B-52B4-034B-8D77-7DE218A6A593}" presName="descendantText" presStyleLbl="alignAcc1" presStyleIdx="4" presStyleCnt="6" custScaleX="93254">
        <dgm:presLayoutVars>
          <dgm:bulletEnabled val="1"/>
        </dgm:presLayoutVars>
      </dgm:prSet>
      <dgm:spPr/>
      <dgm:t>
        <a:bodyPr/>
        <a:lstStyle/>
        <a:p>
          <a:endParaRPr lang="en-US"/>
        </a:p>
      </dgm:t>
    </dgm:pt>
    <dgm:pt modelId="{85E7506E-38D7-3844-8FFA-419A9AB75BF9}" type="pres">
      <dgm:prSet presAssocID="{71FC42FC-0E4C-2048-896D-0C15F3BE8C9F}" presName="sp" presStyleCnt="0"/>
      <dgm:spPr/>
    </dgm:pt>
    <dgm:pt modelId="{F4D2D570-A933-D846-A808-24E00CA2E7C6}" type="pres">
      <dgm:prSet presAssocID="{3D975623-E20B-DA46-A4EE-2F52754D72EC}" presName="composite" presStyleCnt="0"/>
      <dgm:spPr/>
    </dgm:pt>
    <dgm:pt modelId="{D98E55FC-2396-A04A-8607-E464F27F647A}" type="pres">
      <dgm:prSet presAssocID="{3D975623-E20B-DA46-A4EE-2F52754D72EC}" presName="parentText" presStyleLbl="alignNode1" presStyleIdx="5" presStyleCnt="6">
        <dgm:presLayoutVars>
          <dgm:chMax val="1"/>
          <dgm:bulletEnabled val="1"/>
        </dgm:presLayoutVars>
      </dgm:prSet>
      <dgm:spPr/>
      <dgm:t>
        <a:bodyPr/>
        <a:lstStyle/>
        <a:p>
          <a:endParaRPr lang="en-US"/>
        </a:p>
      </dgm:t>
    </dgm:pt>
    <dgm:pt modelId="{D26CE333-52CE-0746-9D7F-01D6E6522823}" type="pres">
      <dgm:prSet presAssocID="{3D975623-E20B-DA46-A4EE-2F52754D72EC}" presName="descendantText" presStyleLbl="alignAcc1" presStyleIdx="5" presStyleCnt="6" custScaleX="93254">
        <dgm:presLayoutVars>
          <dgm:bulletEnabled val="1"/>
        </dgm:presLayoutVars>
      </dgm:prSet>
      <dgm:spPr/>
      <dgm:t>
        <a:bodyPr/>
        <a:lstStyle/>
        <a:p>
          <a:endParaRPr lang="en-US"/>
        </a:p>
      </dgm:t>
    </dgm:pt>
  </dgm:ptLst>
  <dgm:cxnLst>
    <dgm:cxn modelId="{BE48007F-3EA2-5148-92BF-4902873ECC43}" srcId="{A44E267B-52B4-034B-8D77-7DE218A6A593}" destId="{19CA5207-521B-2845-86BC-D030A72CF253}" srcOrd="0" destOrd="0" parTransId="{0C881F80-6BAD-4843-A801-79AA828A9B8F}" sibTransId="{2C1C212B-11AE-474E-A753-4FC9893F165F}"/>
    <dgm:cxn modelId="{764E1C64-E560-4C43-8BFE-88C54F1453A0}" type="presOf" srcId="{A8DA5B86-838F-9540-B49E-2D9A9D70C321}" destId="{2A318D67-8C82-6245-A55B-4BF26D842184}" srcOrd="0" destOrd="0" presId="urn:microsoft.com/office/officeart/2005/8/layout/chevron2"/>
    <dgm:cxn modelId="{A6FEE597-C2F9-FA40-9C8F-1C3A4650AEAF}" srcId="{39DFCF92-C8B0-B442-90C6-07E553F5F625}" destId="{E0EFA8D8-C217-EA4C-A8DB-D2CE0C8C9CE6}" srcOrd="0" destOrd="0" parTransId="{0C7467CB-DBA8-3348-97B3-38534772F134}" sibTransId="{E22B769E-E71F-D540-B789-B43923B06F2F}"/>
    <dgm:cxn modelId="{65CC0FD2-4B92-0C48-94BA-DC80699553DE}" type="presOf" srcId="{FD6733F0-6C91-8E48-ACB8-2EABC01E3AED}" destId="{CAFD0B56-3B24-424B-BFF0-46B5983AF520}" srcOrd="0" destOrd="0" presId="urn:microsoft.com/office/officeart/2005/8/layout/chevron2"/>
    <dgm:cxn modelId="{0BAC5AB0-E47F-2C4A-A3B6-C2E772463E22}" srcId="{3D975623-E20B-DA46-A4EE-2F52754D72EC}" destId="{F06D15A7-46A8-444F-8E4C-D96CB7849929}" srcOrd="0" destOrd="0" parTransId="{AD399B0D-3CEF-594F-9E5B-E630EF8D84A6}" sibTransId="{1B316DC7-0872-2C41-9414-56AC6A37E21E}"/>
    <dgm:cxn modelId="{3117E8C3-A2BB-E04E-AAAB-8C32679DAB20}" type="presOf" srcId="{19CA5207-521B-2845-86BC-D030A72CF253}" destId="{D3DA500F-853A-514A-A79F-79E87BBE5324}" srcOrd="0" destOrd="0" presId="urn:microsoft.com/office/officeart/2005/8/layout/chevron2"/>
    <dgm:cxn modelId="{A7255DD3-B9AF-9643-AA32-64234DDC15CA}" srcId="{FD6733F0-6C91-8E48-ACB8-2EABC01E3AED}" destId="{CC9D1F79-43C8-6847-B442-2E493B3257F3}" srcOrd="1" destOrd="0" parTransId="{6B3C11C6-FD6F-CE49-B172-C7DA2AFC45E9}" sibTransId="{BE3259D4-1180-424A-862A-98A7039BAD56}"/>
    <dgm:cxn modelId="{D976B872-B9B3-B842-821E-42700A0FDE54}" type="presOf" srcId="{E0EFA8D8-C217-EA4C-A8DB-D2CE0C8C9CE6}" destId="{ECDB607B-DC81-484C-9E37-188717313A2B}" srcOrd="0" destOrd="0" presId="urn:microsoft.com/office/officeart/2005/8/layout/chevron2"/>
    <dgm:cxn modelId="{57CE37E7-FFA4-CB47-805B-CD54AB4646F5}" type="presOf" srcId="{CC9D1F79-43C8-6847-B442-2E493B3257F3}" destId="{B94F4D71-6490-2142-806C-EFC49DF42551}" srcOrd="0" destOrd="0" presId="urn:microsoft.com/office/officeart/2005/8/layout/chevron2"/>
    <dgm:cxn modelId="{BD11666A-E92A-7D4F-8180-08458E1570F7}" type="presOf" srcId="{F41876DC-74E7-394E-BA80-8A49F9C34C50}" destId="{5BEBEFE9-C1CF-3F45-AFA3-1243886CF5CE}" srcOrd="0" destOrd="0" presId="urn:microsoft.com/office/officeart/2005/8/layout/chevron2"/>
    <dgm:cxn modelId="{16890E53-6851-D744-9761-D6CCA3E958F6}" srcId="{FD6733F0-6C91-8E48-ACB8-2EABC01E3AED}" destId="{3D975623-E20B-DA46-A4EE-2F52754D72EC}" srcOrd="5" destOrd="0" parTransId="{25ACF9BA-1C5D-C249-ADF3-691C17D54E93}" sibTransId="{E712DFAD-762B-A043-AC36-93DE1F47FF2F}"/>
    <dgm:cxn modelId="{B351A84A-D144-A443-A733-42D9B0C6CC0D}" srcId="{FD6733F0-6C91-8E48-ACB8-2EABC01E3AED}" destId="{6A538479-1896-1B46-ADF1-61685EACC4C7}" srcOrd="2" destOrd="0" parTransId="{C5473C7B-11AC-FE41-996C-D81AC1DAF572}" sibTransId="{CFFE436F-14B0-7A42-A9AE-0F2F69F900CB}"/>
    <dgm:cxn modelId="{F213AD9A-0752-844C-A528-D9C76F5EE47D}" type="presOf" srcId="{39DFCF92-C8B0-B442-90C6-07E553F5F625}" destId="{B91A29F2-6F76-A04B-BA7D-F92ED2FBF5C2}" srcOrd="0" destOrd="0" presId="urn:microsoft.com/office/officeart/2005/8/layout/chevron2"/>
    <dgm:cxn modelId="{2ABC08A7-CCAB-474C-B365-9F28F0852912}" type="presOf" srcId="{6A538479-1896-1B46-ADF1-61685EACC4C7}" destId="{955290DD-AA62-0C4F-9476-ABAE5392B1A5}" srcOrd="0" destOrd="0" presId="urn:microsoft.com/office/officeart/2005/8/layout/chevron2"/>
    <dgm:cxn modelId="{A85174B6-38DA-444C-8A2C-887886B6FC24}" type="presOf" srcId="{F06D15A7-46A8-444F-8E4C-D96CB7849929}" destId="{D26CE333-52CE-0746-9D7F-01D6E6522823}" srcOrd="0" destOrd="0" presId="urn:microsoft.com/office/officeart/2005/8/layout/chevron2"/>
    <dgm:cxn modelId="{BACDB0A7-C3E4-EB42-BCC5-85039FCE16E6}" srcId="{FD6733F0-6C91-8E48-ACB8-2EABC01E3AED}" destId="{39DFCF92-C8B0-B442-90C6-07E553F5F625}" srcOrd="0" destOrd="0" parTransId="{7AB7B126-305F-164A-AF71-69329B0F1C96}" sibTransId="{E02EF121-EDBA-EA4A-899B-28DE657A2481}"/>
    <dgm:cxn modelId="{237F9828-9615-3445-A4CE-D6E281BB4D06}" srcId="{6A538479-1896-1B46-ADF1-61685EACC4C7}" destId="{14B0B157-BB7B-DD45-9044-0E6A2D2913C3}" srcOrd="0" destOrd="0" parTransId="{00D9BA8B-B5BB-824B-8DFF-B06275C96622}" sibTransId="{A4B42C86-69A9-6943-BA7B-BAF65FD02E44}"/>
    <dgm:cxn modelId="{E8E3EB51-FC5F-EC4C-AD8C-F5F4111DCE47}" type="presOf" srcId="{3D975623-E20B-DA46-A4EE-2F52754D72EC}" destId="{D98E55FC-2396-A04A-8607-E464F27F647A}" srcOrd="0" destOrd="0" presId="urn:microsoft.com/office/officeart/2005/8/layout/chevron2"/>
    <dgm:cxn modelId="{0E6F2056-5DB1-7C43-BBC1-0E114B722FC5}" type="presOf" srcId="{F6E2BB3D-7812-0542-A25D-97138FB61784}" destId="{F1EE83F6-1C76-714B-80E7-B6ACFF9A573F}" srcOrd="0" destOrd="0" presId="urn:microsoft.com/office/officeart/2005/8/layout/chevron2"/>
    <dgm:cxn modelId="{BA3DDA0E-B695-7F4B-AC4B-AE6A43617B87}" type="presOf" srcId="{14B0B157-BB7B-DD45-9044-0E6A2D2913C3}" destId="{8236BF2B-122B-0C4B-9E8D-338EDA095FAC}" srcOrd="0" destOrd="0" presId="urn:microsoft.com/office/officeart/2005/8/layout/chevron2"/>
    <dgm:cxn modelId="{26237755-58A7-C641-90AC-E3E88038E14F}" srcId="{CC9D1F79-43C8-6847-B442-2E493B3257F3}" destId="{F41876DC-74E7-394E-BA80-8A49F9C34C50}" srcOrd="0" destOrd="0" parTransId="{19C6389C-7E03-E344-B995-ABFF4D23C0E0}" sibTransId="{F91B62CC-2CB4-2C42-AF67-2C9151BC1513}"/>
    <dgm:cxn modelId="{F5A0FA6A-B5C1-F94A-ADF7-7B1CFDE5116A}" srcId="{FD6733F0-6C91-8E48-ACB8-2EABC01E3AED}" destId="{A44E267B-52B4-034B-8D77-7DE218A6A593}" srcOrd="4" destOrd="0" parTransId="{EE5AEE5B-022D-DD4B-93CE-ED3C64E25998}" sibTransId="{71FC42FC-0E4C-2048-896D-0C15F3BE8C9F}"/>
    <dgm:cxn modelId="{7C92289E-8686-EB47-810C-EC878F4EE226}" srcId="{FD6733F0-6C91-8E48-ACB8-2EABC01E3AED}" destId="{A8DA5B86-838F-9540-B49E-2D9A9D70C321}" srcOrd="3" destOrd="0" parTransId="{0BE826E4-6057-3D42-9B31-EA7739C30F30}" sibTransId="{3B2662F9-EC7A-594C-8B21-7644B9813177}"/>
    <dgm:cxn modelId="{889BF119-C155-F04A-A710-2651F3FF9D48}" srcId="{A8DA5B86-838F-9540-B49E-2D9A9D70C321}" destId="{F6E2BB3D-7812-0542-A25D-97138FB61784}" srcOrd="0" destOrd="0" parTransId="{3232FD35-874B-1A40-84F8-68FA95E9B6CF}" sibTransId="{6BFE2E9F-DC63-EC45-9755-2DF3C5334E37}"/>
    <dgm:cxn modelId="{345C3DBD-4445-A645-B193-30F66A1796AB}" type="presOf" srcId="{A44E267B-52B4-034B-8D77-7DE218A6A593}" destId="{F05E82F3-DE02-D44A-9B9A-348A2FE4CB03}" srcOrd="0" destOrd="0" presId="urn:microsoft.com/office/officeart/2005/8/layout/chevron2"/>
    <dgm:cxn modelId="{A87647D7-E1DE-E247-8956-4CF3019DDCE5}" type="presParOf" srcId="{CAFD0B56-3B24-424B-BFF0-46B5983AF520}" destId="{22BE6A03-EA8F-4642-B546-7106A55BC3BF}" srcOrd="0" destOrd="0" presId="urn:microsoft.com/office/officeart/2005/8/layout/chevron2"/>
    <dgm:cxn modelId="{8F554FE8-77D4-F241-824D-14CF42F78DAF}" type="presParOf" srcId="{22BE6A03-EA8F-4642-B546-7106A55BC3BF}" destId="{B91A29F2-6F76-A04B-BA7D-F92ED2FBF5C2}" srcOrd="0" destOrd="0" presId="urn:microsoft.com/office/officeart/2005/8/layout/chevron2"/>
    <dgm:cxn modelId="{A88BC54C-A45E-FC46-9674-3756CBA87C7C}" type="presParOf" srcId="{22BE6A03-EA8F-4642-B546-7106A55BC3BF}" destId="{ECDB607B-DC81-484C-9E37-188717313A2B}" srcOrd="1" destOrd="0" presId="urn:microsoft.com/office/officeart/2005/8/layout/chevron2"/>
    <dgm:cxn modelId="{2D8B9793-5C67-254A-AB02-32F9F3A32AE2}" type="presParOf" srcId="{CAFD0B56-3B24-424B-BFF0-46B5983AF520}" destId="{E9B5B0E0-5EFA-5D4E-B5EF-505A8B96624F}" srcOrd="1" destOrd="0" presId="urn:microsoft.com/office/officeart/2005/8/layout/chevron2"/>
    <dgm:cxn modelId="{886E2332-099C-234B-92C0-141B98805DA5}" type="presParOf" srcId="{CAFD0B56-3B24-424B-BFF0-46B5983AF520}" destId="{A80E7B2C-F463-6A4A-9136-B0A04FD95034}" srcOrd="2" destOrd="0" presId="urn:microsoft.com/office/officeart/2005/8/layout/chevron2"/>
    <dgm:cxn modelId="{55ADB319-BA12-2541-AB2D-888E05D3545D}" type="presParOf" srcId="{A80E7B2C-F463-6A4A-9136-B0A04FD95034}" destId="{B94F4D71-6490-2142-806C-EFC49DF42551}" srcOrd="0" destOrd="0" presId="urn:microsoft.com/office/officeart/2005/8/layout/chevron2"/>
    <dgm:cxn modelId="{D0C12105-33EC-D94E-8F9C-A844C3B661DC}" type="presParOf" srcId="{A80E7B2C-F463-6A4A-9136-B0A04FD95034}" destId="{5BEBEFE9-C1CF-3F45-AFA3-1243886CF5CE}" srcOrd="1" destOrd="0" presId="urn:microsoft.com/office/officeart/2005/8/layout/chevron2"/>
    <dgm:cxn modelId="{93609097-D704-AB4E-A7EA-7A2AEDFED3AF}" type="presParOf" srcId="{CAFD0B56-3B24-424B-BFF0-46B5983AF520}" destId="{B567C239-AD53-BF4C-A47D-53D80248CC6E}" srcOrd="3" destOrd="0" presId="urn:microsoft.com/office/officeart/2005/8/layout/chevron2"/>
    <dgm:cxn modelId="{1926433C-6342-F648-AB0E-7EADCE56726C}" type="presParOf" srcId="{CAFD0B56-3B24-424B-BFF0-46B5983AF520}" destId="{F2C06883-65AC-804C-A0CC-011916DA6B97}" srcOrd="4" destOrd="0" presId="urn:microsoft.com/office/officeart/2005/8/layout/chevron2"/>
    <dgm:cxn modelId="{505C4720-9AA1-C74F-BB27-6BC2BBE1224E}" type="presParOf" srcId="{F2C06883-65AC-804C-A0CC-011916DA6B97}" destId="{955290DD-AA62-0C4F-9476-ABAE5392B1A5}" srcOrd="0" destOrd="0" presId="urn:microsoft.com/office/officeart/2005/8/layout/chevron2"/>
    <dgm:cxn modelId="{FB84B91B-9AD5-8444-B45E-3725DC5DAC33}" type="presParOf" srcId="{F2C06883-65AC-804C-A0CC-011916DA6B97}" destId="{8236BF2B-122B-0C4B-9E8D-338EDA095FAC}" srcOrd="1" destOrd="0" presId="urn:microsoft.com/office/officeart/2005/8/layout/chevron2"/>
    <dgm:cxn modelId="{AF780617-F2BA-7E4C-B264-A04EEBA24F90}" type="presParOf" srcId="{CAFD0B56-3B24-424B-BFF0-46B5983AF520}" destId="{4652C1F5-8C7B-C745-83B6-F107F8859A4C}" srcOrd="5" destOrd="0" presId="urn:microsoft.com/office/officeart/2005/8/layout/chevron2"/>
    <dgm:cxn modelId="{198F4B85-6788-3A40-9972-F712E952BF00}" type="presParOf" srcId="{CAFD0B56-3B24-424B-BFF0-46B5983AF520}" destId="{25086D6F-DB9B-1F4C-B74F-BF14B021AB89}" srcOrd="6" destOrd="0" presId="urn:microsoft.com/office/officeart/2005/8/layout/chevron2"/>
    <dgm:cxn modelId="{F17C5445-5811-FD46-BEC6-C0585E18AAC6}" type="presParOf" srcId="{25086D6F-DB9B-1F4C-B74F-BF14B021AB89}" destId="{2A318D67-8C82-6245-A55B-4BF26D842184}" srcOrd="0" destOrd="0" presId="urn:microsoft.com/office/officeart/2005/8/layout/chevron2"/>
    <dgm:cxn modelId="{6E49FC40-F244-434B-88D3-1AE2EE9BF778}" type="presParOf" srcId="{25086D6F-DB9B-1F4C-B74F-BF14B021AB89}" destId="{F1EE83F6-1C76-714B-80E7-B6ACFF9A573F}" srcOrd="1" destOrd="0" presId="urn:microsoft.com/office/officeart/2005/8/layout/chevron2"/>
    <dgm:cxn modelId="{1532B4D7-8E82-2A41-8AD4-9FBE021EDD84}" type="presParOf" srcId="{CAFD0B56-3B24-424B-BFF0-46B5983AF520}" destId="{FD24E563-096D-B348-B19B-70279F685F98}" srcOrd="7" destOrd="0" presId="urn:microsoft.com/office/officeart/2005/8/layout/chevron2"/>
    <dgm:cxn modelId="{02F4DEA9-1211-474B-B048-A5E9B7CA513A}" type="presParOf" srcId="{CAFD0B56-3B24-424B-BFF0-46B5983AF520}" destId="{2C11611C-CFA3-AF41-B758-F76A8C24F021}" srcOrd="8" destOrd="0" presId="urn:microsoft.com/office/officeart/2005/8/layout/chevron2"/>
    <dgm:cxn modelId="{BFA82937-D2F6-FE4D-A053-12C5009C79BB}" type="presParOf" srcId="{2C11611C-CFA3-AF41-B758-F76A8C24F021}" destId="{F05E82F3-DE02-D44A-9B9A-348A2FE4CB03}" srcOrd="0" destOrd="0" presId="urn:microsoft.com/office/officeart/2005/8/layout/chevron2"/>
    <dgm:cxn modelId="{C33EF011-19C2-9540-910F-E5B719F29574}" type="presParOf" srcId="{2C11611C-CFA3-AF41-B758-F76A8C24F021}" destId="{D3DA500F-853A-514A-A79F-79E87BBE5324}" srcOrd="1" destOrd="0" presId="urn:microsoft.com/office/officeart/2005/8/layout/chevron2"/>
    <dgm:cxn modelId="{B69ED214-FBE5-DA4D-913C-78FA3F70A9F0}" type="presParOf" srcId="{CAFD0B56-3B24-424B-BFF0-46B5983AF520}" destId="{85E7506E-38D7-3844-8FFA-419A9AB75BF9}" srcOrd="9" destOrd="0" presId="urn:microsoft.com/office/officeart/2005/8/layout/chevron2"/>
    <dgm:cxn modelId="{4B4273E0-4F91-3F43-AEEE-CB735C9C7452}" type="presParOf" srcId="{CAFD0B56-3B24-424B-BFF0-46B5983AF520}" destId="{F4D2D570-A933-D846-A808-24E00CA2E7C6}" srcOrd="10" destOrd="0" presId="urn:microsoft.com/office/officeart/2005/8/layout/chevron2"/>
    <dgm:cxn modelId="{B6087216-B4A3-8B4B-AC21-A91F48F38264}" type="presParOf" srcId="{F4D2D570-A933-D846-A808-24E00CA2E7C6}" destId="{D98E55FC-2396-A04A-8607-E464F27F647A}" srcOrd="0" destOrd="0" presId="urn:microsoft.com/office/officeart/2005/8/layout/chevron2"/>
    <dgm:cxn modelId="{3D867920-2F3F-F044-B50D-A5250FBB4EC9}" type="presParOf" srcId="{F4D2D570-A933-D846-A808-24E00CA2E7C6}" destId="{D26CE333-52CE-0746-9D7F-01D6E652282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733F0-6C91-8E48-ACB8-2EABC01E3AE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9DFCF92-C8B0-B442-90C6-07E553F5F625}">
      <dgm:prSet/>
      <dgm:spPr/>
      <dgm:t>
        <a:bodyPr/>
        <a:lstStyle/>
        <a:p>
          <a:pPr rtl="0"/>
          <a:r>
            <a:rPr lang="en-US" dirty="0" smtClean="0"/>
            <a:t>Stage 1</a:t>
          </a:r>
          <a:endParaRPr lang="en-US" dirty="0"/>
        </a:p>
      </dgm:t>
    </dgm:pt>
    <dgm:pt modelId="{7AB7B126-305F-164A-AF71-69329B0F1C96}" type="parTrans" cxnId="{BACDB0A7-C3E4-EB42-BCC5-85039FCE16E6}">
      <dgm:prSet/>
      <dgm:spPr/>
      <dgm:t>
        <a:bodyPr/>
        <a:lstStyle/>
        <a:p>
          <a:endParaRPr lang="en-US"/>
        </a:p>
      </dgm:t>
    </dgm:pt>
    <dgm:pt modelId="{E02EF121-EDBA-EA4A-899B-28DE657A2481}" type="sibTrans" cxnId="{BACDB0A7-C3E4-EB42-BCC5-85039FCE16E6}">
      <dgm:prSet/>
      <dgm:spPr/>
      <dgm:t>
        <a:bodyPr/>
        <a:lstStyle/>
        <a:p>
          <a:endParaRPr lang="en-US"/>
        </a:p>
      </dgm:t>
    </dgm:pt>
    <dgm:pt modelId="{CC9D1F79-43C8-6847-B442-2E493B3257F3}">
      <dgm:prSet/>
      <dgm:spPr/>
      <dgm:t>
        <a:bodyPr/>
        <a:lstStyle/>
        <a:p>
          <a:pPr rtl="0"/>
          <a:r>
            <a:rPr lang="en-US" dirty="0" smtClean="0"/>
            <a:t>Stage 2</a:t>
          </a:r>
          <a:endParaRPr lang="en-US" dirty="0"/>
        </a:p>
      </dgm:t>
    </dgm:pt>
    <dgm:pt modelId="{6B3C11C6-FD6F-CE49-B172-C7DA2AFC45E9}" type="parTrans" cxnId="{A7255DD3-B9AF-9643-AA32-64234DDC15CA}">
      <dgm:prSet/>
      <dgm:spPr/>
      <dgm:t>
        <a:bodyPr/>
        <a:lstStyle/>
        <a:p>
          <a:endParaRPr lang="en-US"/>
        </a:p>
      </dgm:t>
    </dgm:pt>
    <dgm:pt modelId="{BE3259D4-1180-424A-862A-98A7039BAD56}" type="sibTrans" cxnId="{A7255DD3-B9AF-9643-AA32-64234DDC15CA}">
      <dgm:prSet/>
      <dgm:spPr/>
      <dgm:t>
        <a:bodyPr/>
        <a:lstStyle/>
        <a:p>
          <a:endParaRPr lang="en-US"/>
        </a:p>
      </dgm:t>
    </dgm:pt>
    <dgm:pt modelId="{6A538479-1896-1B46-ADF1-61685EACC4C7}">
      <dgm:prSet/>
      <dgm:spPr/>
      <dgm:t>
        <a:bodyPr/>
        <a:lstStyle/>
        <a:p>
          <a:pPr rtl="0"/>
          <a:r>
            <a:rPr lang="en-US" dirty="0" smtClean="0"/>
            <a:t>Stage 3</a:t>
          </a:r>
          <a:endParaRPr lang="en-US" dirty="0"/>
        </a:p>
      </dgm:t>
    </dgm:pt>
    <dgm:pt modelId="{C5473C7B-11AC-FE41-996C-D81AC1DAF572}" type="parTrans" cxnId="{B351A84A-D144-A443-A733-42D9B0C6CC0D}">
      <dgm:prSet/>
      <dgm:spPr/>
      <dgm:t>
        <a:bodyPr/>
        <a:lstStyle/>
        <a:p>
          <a:endParaRPr lang="en-US"/>
        </a:p>
      </dgm:t>
    </dgm:pt>
    <dgm:pt modelId="{CFFE436F-14B0-7A42-A9AE-0F2F69F900CB}" type="sibTrans" cxnId="{B351A84A-D144-A443-A733-42D9B0C6CC0D}">
      <dgm:prSet/>
      <dgm:spPr/>
      <dgm:t>
        <a:bodyPr/>
        <a:lstStyle/>
        <a:p>
          <a:endParaRPr lang="en-US"/>
        </a:p>
      </dgm:t>
    </dgm:pt>
    <dgm:pt modelId="{A8DA5B86-838F-9540-B49E-2D9A9D70C321}">
      <dgm:prSet/>
      <dgm:spPr/>
      <dgm:t>
        <a:bodyPr/>
        <a:lstStyle/>
        <a:p>
          <a:pPr rtl="0"/>
          <a:r>
            <a:rPr lang="en-US" dirty="0" smtClean="0"/>
            <a:t>Stage 4</a:t>
          </a:r>
          <a:endParaRPr lang="en-US" dirty="0"/>
        </a:p>
      </dgm:t>
    </dgm:pt>
    <dgm:pt modelId="{0BE826E4-6057-3D42-9B31-EA7739C30F30}" type="parTrans" cxnId="{7C92289E-8686-EB47-810C-EC878F4EE226}">
      <dgm:prSet/>
      <dgm:spPr/>
      <dgm:t>
        <a:bodyPr/>
        <a:lstStyle/>
        <a:p>
          <a:endParaRPr lang="en-US"/>
        </a:p>
      </dgm:t>
    </dgm:pt>
    <dgm:pt modelId="{3B2662F9-EC7A-594C-8B21-7644B9813177}" type="sibTrans" cxnId="{7C92289E-8686-EB47-810C-EC878F4EE226}">
      <dgm:prSet/>
      <dgm:spPr/>
      <dgm:t>
        <a:bodyPr/>
        <a:lstStyle/>
        <a:p>
          <a:endParaRPr lang="en-US"/>
        </a:p>
      </dgm:t>
    </dgm:pt>
    <dgm:pt modelId="{A44E267B-52B4-034B-8D77-7DE218A6A593}">
      <dgm:prSet/>
      <dgm:spPr/>
      <dgm:t>
        <a:bodyPr/>
        <a:lstStyle/>
        <a:p>
          <a:pPr rtl="0"/>
          <a:r>
            <a:rPr lang="en-US" dirty="0" smtClean="0"/>
            <a:t>Stage 5</a:t>
          </a:r>
          <a:endParaRPr lang="en-US" dirty="0"/>
        </a:p>
      </dgm:t>
    </dgm:pt>
    <dgm:pt modelId="{EE5AEE5B-022D-DD4B-93CE-ED3C64E25998}" type="parTrans" cxnId="{F5A0FA6A-B5C1-F94A-ADF7-7B1CFDE5116A}">
      <dgm:prSet/>
      <dgm:spPr/>
      <dgm:t>
        <a:bodyPr/>
        <a:lstStyle/>
        <a:p>
          <a:endParaRPr lang="en-US"/>
        </a:p>
      </dgm:t>
    </dgm:pt>
    <dgm:pt modelId="{71FC42FC-0E4C-2048-896D-0C15F3BE8C9F}" type="sibTrans" cxnId="{F5A0FA6A-B5C1-F94A-ADF7-7B1CFDE5116A}">
      <dgm:prSet/>
      <dgm:spPr/>
      <dgm:t>
        <a:bodyPr/>
        <a:lstStyle/>
        <a:p>
          <a:endParaRPr lang="en-US"/>
        </a:p>
      </dgm:t>
    </dgm:pt>
    <dgm:pt modelId="{3D975623-E20B-DA46-A4EE-2F52754D72EC}">
      <dgm:prSet/>
      <dgm:spPr/>
      <dgm:t>
        <a:bodyPr/>
        <a:lstStyle/>
        <a:p>
          <a:pPr rtl="0"/>
          <a:r>
            <a:rPr lang="en-US" dirty="0" smtClean="0"/>
            <a:t>Stage 6</a:t>
          </a:r>
          <a:endParaRPr lang="en-US" dirty="0"/>
        </a:p>
      </dgm:t>
    </dgm:pt>
    <dgm:pt modelId="{25ACF9BA-1C5D-C249-ADF3-691C17D54E93}" type="parTrans" cxnId="{16890E53-6851-D744-9761-D6CCA3E958F6}">
      <dgm:prSet/>
      <dgm:spPr/>
      <dgm:t>
        <a:bodyPr/>
        <a:lstStyle/>
        <a:p>
          <a:endParaRPr lang="en-US"/>
        </a:p>
      </dgm:t>
    </dgm:pt>
    <dgm:pt modelId="{E712DFAD-762B-A043-AC36-93DE1F47FF2F}" type="sibTrans" cxnId="{16890E53-6851-D744-9761-D6CCA3E958F6}">
      <dgm:prSet/>
      <dgm:spPr/>
      <dgm:t>
        <a:bodyPr/>
        <a:lstStyle/>
        <a:p>
          <a:endParaRPr lang="en-US"/>
        </a:p>
      </dgm:t>
    </dgm:pt>
    <dgm:pt modelId="{E0EFA8D8-C217-EA4C-A8DB-D2CE0C8C9CE6}">
      <dgm:prSet/>
      <dgm:spPr>
        <a:ln>
          <a:solidFill>
            <a:schemeClr val="bg1"/>
          </a:solidFill>
        </a:ln>
      </dgm:spPr>
      <dgm:t>
        <a:bodyPr/>
        <a:lstStyle/>
        <a:p>
          <a:pPr rtl="0"/>
          <a:r>
            <a:rPr lang="en-US" dirty="0" smtClean="0"/>
            <a:t>Establish the Need for Change</a:t>
          </a:r>
          <a:endParaRPr lang="en-US" dirty="0"/>
        </a:p>
      </dgm:t>
    </dgm:pt>
    <dgm:pt modelId="{0C7467CB-DBA8-3348-97B3-38534772F134}" type="parTrans" cxnId="{A6FEE597-C2F9-FA40-9C8F-1C3A4650AEAF}">
      <dgm:prSet/>
      <dgm:spPr/>
      <dgm:t>
        <a:bodyPr/>
        <a:lstStyle/>
        <a:p>
          <a:endParaRPr lang="en-US"/>
        </a:p>
      </dgm:t>
    </dgm:pt>
    <dgm:pt modelId="{E22B769E-E71F-D540-B789-B43923B06F2F}" type="sibTrans" cxnId="{A6FEE597-C2F9-FA40-9C8F-1C3A4650AEAF}">
      <dgm:prSet/>
      <dgm:spPr/>
      <dgm:t>
        <a:bodyPr/>
        <a:lstStyle/>
        <a:p>
          <a:endParaRPr lang="en-US"/>
        </a:p>
      </dgm:t>
    </dgm:pt>
    <dgm:pt modelId="{F41876DC-74E7-394E-BA80-8A49F9C34C50}">
      <dgm:prSet/>
      <dgm:spPr>
        <a:ln>
          <a:solidFill>
            <a:schemeClr val="bg1"/>
          </a:solidFill>
        </a:ln>
      </dgm:spPr>
      <dgm:t>
        <a:bodyPr/>
        <a:lstStyle/>
        <a:p>
          <a:pPr rtl="0"/>
          <a:r>
            <a:rPr lang="en-US" dirty="0" smtClean="0"/>
            <a:t> Disseminate a Vision</a:t>
          </a:r>
          <a:endParaRPr lang="en-US" dirty="0"/>
        </a:p>
      </dgm:t>
    </dgm:pt>
    <dgm:pt modelId="{19C6389C-7E03-E344-B995-ABFF4D23C0E0}" type="parTrans" cxnId="{26237755-58A7-C641-90AC-E3E88038E14F}">
      <dgm:prSet/>
      <dgm:spPr/>
      <dgm:t>
        <a:bodyPr/>
        <a:lstStyle/>
        <a:p>
          <a:endParaRPr lang="en-US"/>
        </a:p>
      </dgm:t>
    </dgm:pt>
    <dgm:pt modelId="{F91B62CC-2CB4-2C42-AF67-2C9151BC1513}" type="sibTrans" cxnId="{26237755-58A7-C641-90AC-E3E88038E14F}">
      <dgm:prSet/>
      <dgm:spPr/>
      <dgm:t>
        <a:bodyPr/>
        <a:lstStyle/>
        <a:p>
          <a:endParaRPr lang="en-US"/>
        </a:p>
      </dgm:t>
    </dgm:pt>
    <dgm:pt modelId="{14B0B157-BB7B-DD45-9044-0E6A2D2913C3}">
      <dgm:prSet/>
      <dgm:spPr>
        <a:ln>
          <a:solidFill>
            <a:schemeClr val="bg1"/>
          </a:solidFill>
        </a:ln>
      </dgm:spPr>
      <dgm:t>
        <a:bodyPr/>
        <a:lstStyle/>
        <a:p>
          <a:pPr rtl="0"/>
          <a:r>
            <a:rPr lang="en-US" dirty="0" smtClean="0"/>
            <a:t> Diagnosis/Analyze</a:t>
          </a:r>
          <a:endParaRPr lang="en-US" dirty="0"/>
        </a:p>
      </dgm:t>
    </dgm:pt>
    <dgm:pt modelId="{00D9BA8B-B5BB-824B-8DFF-B06275C96622}" type="parTrans" cxnId="{237F9828-9615-3445-A4CE-D6E281BB4D06}">
      <dgm:prSet/>
      <dgm:spPr/>
      <dgm:t>
        <a:bodyPr/>
        <a:lstStyle/>
        <a:p>
          <a:endParaRPr lang="en-US"/>
        </a:p>
      </dgm:t>
    </dgm:pt>
    <dgm:pt modelId="{A4B42C86-69A9-6943-BA7B-BAF65FD02E44}" type="sibTrans" cxnId="{237F9828-9615-3445-A4CE-D6E281BB4D06}">
      <dgm:prSet/>
      <dgm:spPr/>
      <dgm:t>
        <a:bodyPr/>
        <a:lstStyle/>
        <a:p>
          <a:endParaRPr lang="en-US"/>
        </a:p>
      </dgm:t>
    </dgm:pt>
    <dgm:pt modelId="{F6E2BB3D-7812-0542-A25D-97138FB61784}">
      <dgm:prSet/>
      <dgm:spPr>
        <a:ln>
          <a:solidFill>
            <a:schemeClr val="bg1"/>
          </a:solidFill>
        </a:ln>
      </dgm:spPr>
      <dgm:t>
        <a:bodyPr/>
        <a:lstStyle/>
        <a:p>
          <a:pPr rtl="0"/>
          <a:r>
            <a:rPr lang="en-US" dirty="0" smtClean="0"/>
            <a:t>Recommendations</a:t>
          </a:r>
          <a:endParaRPr lang="en-US" dirty="0"/>
        </a:p>
      </dgm:t>
    </dgm:pt>
    <dgm:pt modelId="{3232FD35-874B-1A40-84F8-68FA95E9B6CF}" type="parTrans" cxnId="{889BF119-C155-F04A-A710-2651F3FF9D48}">
      <dgm:prSet/>
      <dgm:spPr/>
      <dgm:t>
        <a:bodyPr/>
        <a:lstStyle/>
        <a:p>
          <a:endParaRPr lang="en-US"/>
        </a:p>
      </dgm:t>
    </dgm:pt>
    <dgm:pt modelId="{6BFE2E9F-DC63-EC45-9755-2DF3C5334E37}" type="sibTrans" cxnId="{889BF119-C155-F04A-A710-2651F3FF9D48}">
      <dgm:prSet/>
      <dgm:spPr/>
      <dgm:t>
        <a:bodyPr/>
        <a:lstStyle/>
        <a:p>
          <a:endParaRPr lang="en-US"/>
        </a:p>
      </dgm:t>
    </dgm:pt>
    <dgm:pt modelId="{19CA5207-521B-2845-86BC-D030A72CF253}">
      <dgm:prSet/>
      <dgm:spPr>
        <a:ln>
          <a:solidFill>
            <a:schemeClr val="bg1"/>
          </a:solidFill>
        </a:ln>
      </dgm:spPr>
      <dgm:t>
        <a:bodyPr/>
        <a:lstStyle/>
        <a:p>
          <a:pPr rtl="0"/>
          <a:r>
            <a:rPr lang="en-US" dirty="0" smtClean="0"/>
            <a:t>Implementation of Strategies</a:t>
          </a:r>
          <a:endParaRPr lang="en-US" dirty="0"/>
        </a:p>
      </dgm:t>
    </dgm:pt>
    <dgm:pt modelId="{0C881F80-6BAD-4843-A801-79AA828A9B8F}" type="parTrans" cxnId="{BE48007F-3EA2-5148-92BF-4902873ECC43}">
      <dgm:prSet/>
      <dgm:spPr/>
      <dgm:t>
        <a:bodyPr/>
        <a:lstStyle/>
        <a:p>
          <a:endParaRPr lang="en-US"/>
        </a:p>
      </dgm:t>
    </dgm:pt>
    <dgm:pt modelId="{2C1C212B-11AE-474E-A753-4FC9893F165F}" type="sibTrans" cxnId="{BE48007F-3EA2-5148-92BF-4902873ECC43}">
      <dgm:prSet/>
      <dgm:spPr/>
      <dgm:t>
        <a:bodyPr/>
        <a:lstStyle/>
        <a:p>
          <a:endParaRPr lang="en-US"/>
        </a:p>
      </dgm:t>
    </dgm:pt>
    <dgm:pt modelId="{F06D15A7-46A8-444F-8E4C-D96CB7849929}">
      <dgm:prSet/>
      <dgm:spPr>
        <a:ln>
          <a:solidFill>
            <a:schemeClr val="bg1"/>
          </a:solidFill>
        </a:ln>
      </dgm:spPr>
      <dgm:t>
        <a:bodyPr/>
        <a:lstStyle/>
        <a:p>
          <a:pPr rtl="0"/>
          <a:r>
            <a:rPr lang="en-US" dirty="0" smtClean="0"/>
            <a:t>Measure, Reinforce, &amp; Refine</a:t>
          </a:r>
          <a:endParaRPr lang="en-US" dirty="0"/>
        </a:p>
      </dgm:t>
    </dgm:pt>
    <dgm:pt modelId="{AD399B0D-3CEF-594F-9E5B-E630EF8D84A6}" type="parTrans" cxnId="{0BAC5AB0-E47F-2C4A-A3B6-C2E772463E22}">
      <dgm:prSet/>
      <dgm:spPr/>
      <dgm:t>
        <a:bodyPr/>
        <a:lstStyle/>
        <a:p>
          <a:endParaRPr lang="en-US"/>
        </a:p>
      </dgm:t>
    </dgm:pt>
    <dgm:pt modelId="{1B316DC7-0872-2C41-9414-56AC6A37E21E}" type="sibTrans" cxnId="{0BAC5AB0-E47F-2C4A-A3B6-C2E772463E22}">
      <dgm:prSet/>
      <dgm:spPr/>
      <dgm:t>
        <a:bodyPr/>
        <a:lstStyle/>
        <a:p>
          <a:endParaRPr lang="en-US"/>
        </a:p>
      </dgm:t>
    </dgm:pt>
    <dgm:pt modelId="{CAFD0B56-3B24-424B-BFF0-46B5983AF520}" type="pres">
      <dgm:prSet presAssocID="{FD6733F0-6C91-8E48-ACB8-2EABC01E3AED}" presName="linearFlow" presStyleCnt="0">
        <dgm:presLayoutVars>
          <dgm:dir/>
          <dgm:animLvl val="lvl"/>
          <dgm:resizeHandles val="exact"/>
        </dgm:presLayoutVars>
      </dgm:prSet>
      <dgm:spPr/>
      <dgm:t>
        <a:bodyPr/>
        <a:lstStyle/>
        <a:p>
          <a:endParaRPr lang="en-US"/>
        </a:p>
      </dgm:t>
    </dgm:pt>
    <dgm:pt modelId="{22BE6A03-EA8F-4642-B546-7106A55BC3BF}" type="pres">
      <dgm:prSet presAssocID="{39DFCF92-C8B0-B442-90C6-07E553F5F625}" presName="composite" presStyleCnt="0"/>
      <dgm:spPr/>
    </dgm:pt>
    <dgm:pt modelId="{B91A29F2-6F76-A04B-BA7D-F92ED2FBF5C2}" type="pres">
      <dgm:prSet presAssocID="{39DFCF92-C8B0-B442-90C6-07E553F5F625}" presName="parentText" presStyleLbl="alignNode1" presStyleIdx="0" presStyleCnt="6">
        <dgm:presLayoutVars>
          <dgm:chMax val="1"/>
          <dgm:bulletEnabled val="1"/>
        </dgm:presLayoutVars>
      </dgm:prSet>
      <dgm:spPr/>
      <dgm:t>
        <a:bodyPr/>
        <a:lstStyle/>
        <a:p>
          <a:endParaRPr lang="en-US"/>
        </a:p>
      </dgm:t>
    </dgm:pt>
    <dgm:pt modelId="{ECDB607B-DC81-484C-9E37-188717313A2B}" type="pres">
      <dgm:prSet presAssocID="{39DFCF92-C8B0-B442-90C6-07E553F5F625}" presName="descendantText" presStyleLbl="alignAcc1" presStyleIdx="0" presStyleCnt="6" custScaleX="93254">
        <dgm:presLayoutVars>
          <dgm:bulletEnabled val="1"/>
        </dgm:presLayoutVars>
      </dgm:prSet>
      <dgm:spPr/>
      <dgm:t>
        <a:bodyPr/>
        <a:lstStyle/>
        <a:p>
          <a:endParaRPr lang="en-US"/>
        </a:p>
      </dgm:t>
    </dgm:pt>
    <dgm:pt modelId="{E9B5B0E0-5EFA-5D4E-B5EF-505A8B96624F}" type="pres">
      <dgm:prSet presAssocID="{E02EF121-EDBA-EA4A-899B-28DE657A2481}" presName="sp" presStyleCnt="0"/>
      <dgm:spPr/>
    </dgm:pt>
    <dgm:pt modelId="{A80E7B2C-F463-6A4A-9136-B0A04FD95034}" type="pres">
      <dgm:prSet presAssocID="{CC9D1F79-43C8-6847-B442-2E493B3257F3}" presName="composite" presStyleCnt="0"/>
      <dgm:spPr/>
    </dgm:pt>
    <dgm:pt modelId="{B94F4D71-6490-2142-806C-EFC49DF42551}" type="pres">
      <dgm:prSet presAssocID="{CC9D1F79-43C8-6847-B442-2E493B3257F3}" presName="parentText" presStyleLbl="alignNode1" presStyleIdx="1" presStyleCnt="6">
        <dgm:presLayoutVars>
          <dgm:chMax val="1"/>
          <dgm:bulletEnabled val="1"/>
        </dgm:presLayoutVars>
      </dgm:prSet>
      <dgm:spPr/>
      <dgm:t>
        <a:bodyPr/>
        <a:lstStyle/>
        <a:p>
          <a:endParaRPr lang="en-US"/>
        </a:p>
      </dgm:t>
    </dgm:pt>
    <dgm:pt modelId="{5BEBEFE9-C1CF-3F45-AFA3-1243886CF5CE}" type="pres">
      <dgm:prSet presAssocID="{CC9D1F79-43C8-6847-B442-2E493B3257F3}" presName="descendantText" presStyleLbl="alignAcc1" presStyleIdx="1" presStyleCnt="6" custScaleX="93254">
        <dgm:presLayoutVars>
          <dgm:bulletEnabled val="1"/>
        </dgm:presLayoutVars>
      </dgm:prSet>
      <dgm:spPr/>
      <dgm:t>
        <a:bodyPr/>
        <a:lstStyle/>
        <a:p>
          <a:endParaRPr lang="en-US"/>
        </a:p>
      </dgm:t>
    </dgm:pt>
    <dgm:pt modelId="{B567C239-AD53-BF4C-A47D-53D80248CC6E}" type="pres">
      <dgm:prSet presAssocID="{BE3259D4-1180-424A-862A-98A7039BAD56}" presName="sp" presStyleCnt="0"/>
      <dgm:spPr/>
    </dgm:pt>
    <dgm:pt modelId="{F2C06883-65AC-804C-A0CC-011916DA6B97}" type="pres">
      <dgm:prSet presAssocID="{6A538479-1896-1B46-ADF1-61685EACC4C7}" presName="composite" presStyleCnt="0"/>
      <dgm:spPr/>
    </dgm:pt>
    <dgm:pt modelId="{955290DD-AA62-0C4F-9476-ABAE5392B1A5}" type="pres">
      <dgm:prSet presAssocID="{6A538479-1896-1B46-ADF1-61685EACC4C7}" presName="parentText" presStyleLbl="alignNode1" presStyleIdx="2" presStyleCnt="6">
        <dgm:presLayoutVars>
          <dgm:chMax val="1"/>
          <dgm:bulletEnabled val="1"/>
        </dgm:presLayoutVars>
      </dgm:prSet>
      <dgm:spPr/>
      <dgm:t>
        <a:bodyPr/>
        <a:lstStyle/>
        <a:p>
          <a:endParaRPr lang="en-US"/>
        </a:p>
      </dgm:t>
    </dgm:pt>
    <dgm:pt modelId="{8236BF2B-122B-0C4B-9E8D-338EDA095FAC}" type="pres">
      <dgm:prSet presAssocID="{6A538479-1896-1B46-ADF1-61685EACC4C7}" presName="descendantText" presStyleLbl="alignAcc1" presStyleIdx="2" presStyleCnt="6" custScaleX="93254">
        <dgm:presLayoutVars>
          <dgm:bulletEnabled val="1"/>
        </dgm:presLayoutVars>
      </dgm:prSet>
      <dgm:spPr/>
      <dgm:t>
        <a:bodyPr/>
        <a:lstStyle/>
        <a:p>
          <a:endParaRPr lang="en-US"/>
        </a:p>
      </dgm:t>
    </dgm:pt>
    <dgm:pt modelId="{4652C1F5-8C7B-C745-83B6-F107F8859A4C}" type="pres">
      <dgm:prSet presAssocID="{CFFE436F-14B0-7A42-A9AE-0F2F69F900CB}" presName="sp" presStyleCnt="0"/>
      <dgm:spPr/>
    </dgm:pt>
    <dgm:pt modelId="{25086D6F-DB9B-1F4C-B74F-BF14B021AB89}" type="pres">
      <dgm:prSet presAssocID="{A8DA5B86-838F-9540-B49E-2D9A9D70C321}" presName="composite" presStyleCnt="0"/>
      <dgm:spPr/>
    </dgm:pt>
    <dgm:pt modelId="{2A318D67-8C82-6245-A55B-4BF26D842184}" type="pres">
      <dgm:prSet presAssocID="{A8DA5B86-838F-9540-B49E-2D9A9D70C321}" presName="parentText" presStyleLbl="alignNode1" presStyleIdx="3" presStyleCnt="6">
        <dgm:presLayoutVars>
          <dgm:chMax val="1"/>
          <dgm:bulletEnabled val="1"/>
        </dgm:presLayoutVars>
      </dgm:prSet>
      <dgm:spPr/>
      <dgm:t>
        <a:bodyPr/>
        <a:lstStyle/>
        <a:p>
          <a:endParaRPr lang="en-US"/>
        </a:p>
      </dgm:t>
    </dgm:pt>
    <dgm:pt modelId="{F1EE83F6-1C76-714B-80E7-B6ACFF9A573F}" type="pres">
      <dgm:prSet presAssocID="{A8DA5B86-838F-9540-B49E-2D9A9D70C321}" presName="descendantText" presStyleLbl="alignAcc1" presStyleIdx="3" presStyleCnt="6" custScaleX="93254">
        <dgm:presLayoutVars>
          <dgm:bulletEnabled val="1"/>
        </dgm:presLayoutVars>
      </dgm:prSet>
      <dgm:spPr/>
      <dgm:t>
        <a:bodyPr/>
        <a:lstStyle/>
        <a:p>
          <a:endParaRPr lang="en-US"/>
        </a:p>
      </dgm:t>
    </dgm:pt>
    <dgm:pt modelId="{FD24E563-096D-B348-B19B-70279F685F98}" type="pres">
      <dgm:prSet presAssocID="{3B2662F9-EC7A-594C-8B21-7644B9813177}" presName="sp" presStyleCnt="0"/>
      <dgm:spPr/>
    </dgm:pt>
    <dgm:pt modelId="{2C11611C-CFA3-AF41-B758-F76A8C24F021}" type="pres">
      <dgm:prSet presAssocID="{A44E267B-52B4-034B-8D77-7DE218A6A593}" presName="composite" presStyleCnt="0"/>
      <dgm:spPr/>
    </dgm:pt>
    <dgm:pt modelId="{F05E82F3-DE02-D44A-9B9A-348A2FE4CB03}" type="pres">
      <dgm:prSet presAssocID="{A44E267B-52B4-034B-8D77-7DE218A6A593}" presName="parentText" presStyleLbl="alignNode1" presStyleIdx="4" presStyleCnt="6">
        <dgm:presLayoutVars>
          <dgm:chMax val="1"/>
          <dgm:bulletEnabled val="1"/>
        </dgm:presLayoutVars>
      </dgm:prSet>
      <dgm:spPr/>
      <dgm:t>
        <a:bodyPr/>
        <a:lstStyle/>
        <a:p>
          <a:endParaRPr lang="en-US"/>
        </a:p>
      </dgm:t>
    </dgm:pt>
    <dgm:pt modelId="{D3DA500F-853A-514A-A79F-79E87BBE5324}" type="pres">
      <dgm:prSet presAssocID="{A44E267B-52B4-034B-8D77-7DE218A6A593}" presName="descendantText" presStyleLbl="alignAcc1" presStyleIdx="4" presStyleCnt="6" custScaleX="93254">
        <dgm:presLayoutVars>
          <dgm:bulletEnabled val="1"/>
        </dgm:presLayoutVars>
      </dgm:prSet>
      <dgm:spPr/>
      <dgm:t>
        <a:bodyPr/>
        <a:lstStyle/>
        <a:p>
          <a:endParaRPr lang="en-US"/>
        </a:p>
      </dgm:t>
    </dgm:pt>
    <dgm:pt modelId="{85E7506E-38D7-3844-8FFA-419A9AB75BF9}" type="pres">
      <dgm:prSet presAssocID="{71FC42FC-0E4C-2048-896D-0C15F3BE8C9F}" presName="sp" presStyleCnt="0"/>
      <dgm:spPr/>
    </dgm:pt>
    <dgm:pt modelId="{F4D2D570-A933-D846-A808-24E00CA2E7C6}" type="pres">
      <dgm:prSet presAssocID="{3D975623-E20B-DA46-A4EE-2F52754D72EC}" presName="composite" presStyleCnt="0"/>
      <dgm:spPr/>
    </dgm:pt>
    <dgm:pt modelId="{D98E55FC-2396-A04A-8607-E464F27F647A}" type="pres">
      <dgm:prSet presAssocID="{3D975623-E20B-DA46-A4EE-2F52754D72EC}" presName="parentText" presStyleLbl="alignNode1" presStyleIdx="5" presStyleCnt="6">
        <dgm:presLayoutVars>
          <dgm:chMax val="1"/>
          <dgm:bulletEnabled val="1"/>
        </dgm:presLayoutVars>
      </dgm:prSet>
      <dgm:spPr/>
      <dgm:t>
        <a:bodyPr/>
        <a:lstStyle/>
        <a:p>
          <a:endParaRPr lang="en-US"/>
        </a:p>
      </dgm:t>
    </dgm:pt>
    <dgm:pt modelId="{D26CE333-52CE-0746-9D7F-01D6E6522823}" type="pres">
      <dgm:prSet presAssocID="{3D975623-E20B-DA46-A4EE-2F52754D72EC}" presName="descendantText" presStyleLbl="alignAcc1" presStyleIdx="5" presStyleCnt="6" custScaleX="93254">
        <dgm:presLayoutVars>
          <dgm:bulletEnabled val="1"/>
        </dgm:presLayoutVars>
      </dgm:prSet>
      <dgm:spPr/>
      <dgm:t>
        <a:bodyPr/>
        <a:lstStyle/>
        <a:p>
          <a:endParaRPr lang="en-US"/>
        </a:p>
      </dgm:t>
    </dgm:pt>
  </dgm:ptLst>
  <dgm:cxnLst>
    <dgm:cxn modelId="{BE48007F-3EA2-5148-92BF-4902873ECC43}" srcId="{A44E267B-52B4-034B-8D77-7DE218A6A593}" destId="{19CA5207-521B-2845-86BC-D030A72CF253}" srcOrd="0" destOrd="0" parTransId="{0C881F80-6BAD-4843-A801-79AA828A9B8F}" sibTransId="{2C1C212B-11AE-474E-A753-4FC9893F165F}"/>
    <dgm:cxn modelId="{7C7229DC-8E70-4349-B243-994544CA6D36}" type="presOf" srcId="{A8DA5B86-838F-9540-B49E-2D9A9D70C321}" destId="{2A318D67-8C82-6245-A55B-4BF26D842184}" srcOrd="0" destOrd="0" presId="urn:microsoft.com/office/officeart/2005/8/layout/chevron2"/>
    <dgm:cxn modelId="{A6FEE597-C2F9-FA40-9C8F-1C3A4650AEAF}" srcId="{39DFCF92-C8B0-B442-90C6-07E553F5F625}" destId="{E0EFA8D8-C217-EA4C-A8DB-D2CE0C8C9CE6}" srcOrd="0" destOrd="0" parTransId="{0C7467CB-DBA8-3348-97B3-38534772F134}" sibTransId="{E22B769E-E71F-D540-B789-B43923B06F2F}"/>
    <dgm:cxn modelId="{A7E95FEE-4536-8A42-B115-D64A1C090B81}" type="presOf" srcId="{6A538479-1896-1B46-ADF1-61685EACC4C7}" destId="{955290DD-AA62-0C4F-9476-ABAE5392B1A5}" srcOrd="0" destOrd="0" presId="urn:microsoft.com/office/officeart/2005/8/layout/chevron2"/>
    <dgm:cxn modelId="{0BAC5AB0-E47F-2C4A-A3B6-C2E772463E22}" srcId="{3D975623-E20B-DA46-A4EE-2F52754D72EC}" destId="{F06D15A7-46A8-444F-8E4C-D96CB7849929}" srcOrd="0" destOrd="0" parTransId="{AD399B0D-3CEF-594F-9E5B-E630EF8D84A6}" sibTransId="{1B316DC7-0872-2C41-9414-56AC6A37E21E}"/>
    <dgm:cxn modelId="{A7255DD3-B9AF-9643-AA32-64234DDC15CA}" srcId="{FD6733F0-6C91-8E48-ACB8-2EABC01E3AED}" destId="{CC9D1F79-43C8-6847-B442-2E493B3257F3}" srcOrd="1" destOrd="0" parTransId="{6B3C11C6-FD6F-CE49-B172-C7DA2AFC45E9}" sibTransId="{BE3259D4-1180-424A-862A-98A7039BAD56}"/>
    <dgm:cxn modelId="{A46ADBE4-39A4-5640-82E3-0376C5BE1DA8}" type="presOf" srcId="{CC9D1F79-43C8-6847-B442-2E493B3257F3}" destId="{B94F4D71-6490-2142-806C-EFC49DF42551}" srcOrd="0" destOrd="0" presId="urn:microsoft.com/office/officeart/2005/8/layout/chevron2"/>
    <dgm:cxn modelId="{A1434F51-21C3-9F44-B3CA-8A604762EF01}" type="presOf" srcId="{19CA5207-521B-2845-86BC-D030A72CF253}" destId="{D3DA500F-853A-514A-A79F-79E87BBE5324}" srcOrd="0" destOrd="0" presId="urn:microsoft.com/office/officeart/2005/8/layout/chevron2"/>
    <dgm:cxn modelId="{0E5322CA-DA73-7A40-ADDC-6572A6CE6BCF}" type="presOf" srcId="{F6E2BB3D-7812-0542-A25D-97138FB61784}" destId="{F1EE83F6-1C76-714B-80E7-B6ACFF9A573F}" srcOrd="0" destOrd="0" presId="urn:microsoft.com/office/officeart/2005/8/layout/chevron2"/>
    <dgm:cxn modelId="{B43168A4-1D78-1C47-BD3B-69B57E304235}" type="presOf" srcId="{E0EFA8D8-C217-EA4C-A8DB-D2CE0C8C9CE6}" destId="{ECDB607B-DC81-484C-9E37-188717313A2B}" srcOrd="0" destOrd="0" presId="urn:microsoft.com/office/officeart/2005/8/layout/chevron2"/>
    <dgm:cxn modelId="{16890E53-6851-D744-9761-D6CCA3E958F6}" srcId="{FD6733F0-6C91-8E48-ACB8-2EABC01E3AED}" destId="{3D975623-E20B-DA46-A4EE-2F52754D72EC}" srcOrd="5" destOrd="0" parTransId="{25ACF9BA-1C5D-C249-ADF3-691C17D54E93}" sibTransId="{E712DFAD-762B-A043-AC36-93DE1F47FF2F}"/>
    <dgm:cxn modelId="{B351A84A-D144-A443-A733-42D9B0C6CC0D}" srcId="{FD6733F0-6C91-8E48-ACB8-2EABC01E3AED}" destId="{6A538479-1896-1B46-ADF1-61685EACC4C7}" srcOrd="2" destOrd="0" parTransId="{C5473C7B-11AC-FE41-996C-D81AC1DAF572}" sibTransId="{CFFE436F-14B0-7A42-A9AE-0F2F69F900CB}"/>
    <dgm:cxn modelId="{AF0386E8-3CD1-204A-AC11-83FAA1B53714}" type="presOf" srcId="{FD6733F0-6C91-8E48-ACB8-2EABC01E3AED}" destId="{CAFD0B56-3B24-424B-BFF0-46B5983AF520}" srcOrd="0" destOrd="0" presId="urn:microsoft.com/office/officeart/2005/8/layout/chevron2"/>
    <dgm:cxn modelId="{5345C140-B761-654A-B2BD-513D65CB0704}" type="presOf" srcId="{39DFCF92-C8B0-B442-90C6-07E553F5F625}" destId="{B91A29F2-6F76-A04B-BA7D-F92ED2FBF5C2}" srcOrd="0" destOrd="0" presId="urn:microsoft.com/office/officeart/2005/8/layout/chevron2"/>
    <dgm:cxn modelId="{BACBF601-B42B-9147-9E8E-64C9A5424AFF}" type="presOf" srcId="{14B0B157-BB7B-DD45-9044-0E6A2D2913C3}" destId="{8236BF2B-122B-0C4B-9E8D-338EDA095FAC}" srcOrd="0" destOrd="0" presId="urn:microsoft.com/office/officeart/2005/8/layout/chevron2"/>
    <dgm:cxn modelId="{BACDB0A7-C3E4-EB42-BCC5-85039FCE16E6}" srcId="{FD6733F0-6C91-8E48-ACB8-2EABC01E3AED}" destId="{39DFCF92-C8B0-B442-90C6-07E553F5F625}" srcOrd="0" destOrd="0" parTransId="{7AB7B126-305F-164A-AF71-69329B0F1C96}" sibTransId="{E02EF121-EDBA-EA4A-899B-28DE657A2481}"/>
    <dgm:cxn modelId="{237F9828-9615-3445-A4CE-D6E281BB4D06}" srcId="{6A538479-1896-1B46-ADF1-61685EACC4C7}" destId="{14B0B157-BB7B-DD45-9044-0E6A2D2913C3}" srcOrd="0" destOrd="0" parTransId="{00D9BA8B-B5BB-824B-8DFF-B06275C96622}" sibTransId="{A4B42C86-69A9-6943-BA7B-BAF65FD02E44}"/>
    <dgm:cxn modelId="{2B368E58-4B4E-5940-B0AB-5ABAAC62853E}" type="presOf" srcId="{F06D15A7-46A8-444F-8E4C-D96CB7849929}" destId="{D26CE333-52CE-0746-9D7F-01D6E6522823}" srcOrd="0" destOrd="0" presId="urn:microsoft.com/office/officeart/2005/8/layout/chevron2"/>
    <dgm:cxn modelId="{41574BB1-F9A0-3E40-9C42-36EDC3ECCDF3}" type="presOf" srcId="{3D975623-E20B-DA46-A4EE-2F52754D72EC}" destId="{D98E55FC-2396-A04A-8607-E464F27F647A}" srcOrd="0" destOrd="0" presId="urn:microsoft.com/office/officeart/2005/8/layout/chevron2"/>
    <dgm:cxn modelId="{26237755-58A7-C641-90AC-E3E88038E14F}" srcId="{CC9D1F79-43C8-6847-B442-2E493B3257F3}" destId="{F41876DC-74E7-394E-BA80-8A49F9C34C50}" srcOrd="0" destOrd="0" parTransId="{19C6389C-7E03-E344-B995-ABFF4D23C0E0}" sibTransId="{F91B62CC-2CB4-2C42-AF67-2C9151BC1513}"/>
    <dgm:cxn modelId="{F5A0FA6A-B5C1-F94A-ADF7-7B1CFDE5116A}" srcId="{FD6733F0-6C91-8E48-ACB8-2EABC01E3AED}" destId="{A44E267B-52B4-034B-8D77-7DE218A6A593}" srcOrd="4" destOrd="0" parTransId="{EE5AEE5B-022D-DD4B-93CE-ED3C64E25998}" sibTransId="{71FC42FC-0E4C-2048-896D-0C15F3BE8C9F}"/>
    <dgm:cxn modelId="{A8C3D1C8-65D4-1643-9EA1-A92AB4B16490}" type="presOf" srcId="{A44E267B-52B4-034B-8D77-7DE218A6A593}" destId="{F05E82F3-DE02-D44A-9B9A-348A2FE4CB03}" srcOrd="0" destOrd="0" presId="urn:microsoft.com/office/officeart/2005/8/layout/chevron2"/>
    <dgm:cxn modelId="{7BE9A881-6731-124D-A44D-EB33D1B051D2}" type="presOf" srcId="{F41876DC-74E7-394E-BA80-8A49F9C34C50}" destId="{5BEBEFE9-C1CF-3F45-AFA3-1243886CF5CE}" srcOrd="0" destOrd="0" presId="urn:microsoft.com/office/officeart/2005/8/layout/chevron2"/>
    <dgm:cxn modelId="{7C92289E-8686-EB47-810C-EC878F4EE226}" srcId="{FD6733F0-6C91-8E48-ACB8-2EABC01E3AED}" destId="{A8DA5B86-838F-9540-B49E-2D9A9D70C321}" srcOrd="3" destOrd="0" parTransId="{0BE826E4-6057-3D42-9B31-EA7739C30F30}" sibTransId="{3B2662F9-EC7A-594C-8B21-7644B9813177}"/>
    <dgm:cxn modelId="{889BF119-C155-F04A-A710-2651F3FF9D48}" srcId="{A8DA5B86-838F-9540-B49E-2D9A9D70C321}" destId="{F6E2BB3D-7812-0542-A25D-97138FB61784}" srcOrd="0" destOrd="0" parTransId="{3232FD35-874B-1A40-84F8-68FA95E9B6CF}" sibTransId="{6BFE2E9F-DC63-EC45-9755-2DF3C5334E37}"/>
    <dgm:cxn modelId="{0E5A2DF0-DAFA-554C-B6A5-AA40CC61BD07}" type="presParOf" srcId="{CAFD0B56-3B24-424B-BFF0-46B5983AF520}" destId="{22BE6A03-EA8F-4642-B546-7106A55BC3BF}" srcOrd="0" destOrd="0" presId="urn:microsoft.com/office/officeart/2005/8/layout/chevron2"/>
    <dgm:cxn modelId="{0BAE12BF-BC47-9B4D-9C6E-83AC9F849349}" type="presParOf" srcId="{22BE6A03-EA8F-4642-B546-7106A55BC3BF}" destId="{B91A29F2-6F76-A04B-BA7D-F92ED2FBF5C2}" srcOrd="0" destOrd="0" presId="urn:microsoft.com/office/officeart/2005/8/layout/chevron2"/>
    <dgm:cxn modelId="{2DE5948F-15D1-484F-9F22-00044B16D71F}" type="presParOf" srcId="{22BE6A03-EA8F-4642-B546-7106A55BC3BF}" destId="{ECDB607B-DC81-484C-9E37-188717313A2B}" srcOrd="1" destOrd="0" presId="urn:microsoft.com/office/officeart/2005/8/layout/chevron2"/>
    <dgm:cxn modelId="{8C401FD1-AA43-2849-8433-B3FC6943BFE1}" type="presParOf" srcId="{CAFD0B56-3B24-424B-BFF0-46B5983AF520}" destId="{E9B5B0E0-5EFA-5D4E-B5EF-505A8B96624F}" srcOrd="1" destOrd="0" presId="urn:microsoft.com/office/officeart/2005/8/layout/chevron2"/>
    <dgm:cxn modelId="{FB62221D-818F-544B-82C2-7BCF595EE03F}" type="presParOf" srcId="{CAFD0B56-3B24-424B-BFF0-46B5983AF520}" destId="{A80E7B2C-F463-6A4A-9136-B0A04FD95034}" srcOrd="2" destOrd="0" presId="urn:microsoft.com/office/officeart/2005/8/layout/chevron2"/>
    <dgm:cxn modelId="{0C0C5886-6FC1-D74F-AB8F-F25979C94439}" type="presParOf" srcId="{A80E7B2C-F463-6A4A-9136-B0A04FD95034}" destId="{B94F4D71-6490-2142-806C-EFC49DF42551}" srcOrd="0" destOrd="0" presId="urn:microsoft.com/office/officeart/2005/8/layout/chevron2"/>
    <dgm:cxn modelId="{C6C00EA2-D197-F143-A7AF-890750AFA89B}" type="presParOf" srcId="{A80E7B2C-F463-6A4A-9136-B0A04FD95034}" destId="{5BEBEFE9-C1CF-3F45-AFA3-1243886CF5CE}" srcOrd="1" destOrd="0" presId="urn:microsoft.com/office/officeart/2005/8/layout/chevron2"/>
    <dgm:cxn modelId="{F1AAEE7A-C768-DD46-A20B-FED9A5DE1B10}" type="presParOf" srcId="{CAFD0B56-3B24-424B-BFF0-46B5983AF520}" destId="{B567C239-AD53-BF4C-A47D-53D80248CC6E}" srcOrd="3" destOrd="0" presId="urn:microsoft.com/office/officeart/2005/8/layout/chevron2"/>
    <dgm:cxn modelId="{461C8DB9-2C29-414D-924A-0E95658E5D3E}" type="presParOf" srcId="{CAFD0B56-3B24-424B-BFF0-46B5983AF520}" destId="{F2C06883-65AC-804C-A0CC-011916DA6B97}" srcOrd="4" destOrd="0" presId="urn:microsoft.com/office/officeart/2005/8/layout/chevron2"/>
    <dgm:cxn modelId="{BEE7D773-18B8-1D48-A41A-EF0CE6456CF8}" type="presParOf" srcId="{F2C06883-65AC-804C-A0CC-011916DA6B97}" destId="{955290DD-AA62-0C4F-9476-ABAE5392B1A5}" srcOrd="0" destOrd="0" presId="urn:microsoft.com/office/officeart/2005/8/layout/chevron2"/>
    <dgm:cxn modelId="{A77C93A2-2D09-4C43-A352-59B2F1661E79}" type="presParOf" srcId="{F2C06883-65AC-804C-A0CC-011916DA6B97}" destId="{8236BF2B-122B-0C4B-9E8D-338EDA095FAC}" srcOrd="1" destOrd="0" presId="urn:microsoft.com/office/officeart/2005/8/layout/chevron2"/>
    <dgm:cxn modelId="{BA531E4D-4323-1D4E-B09D-D9CDD1E43771}" type="presParOf" srcId="{CAFD0B56-3B24-424B-BFF0-46B5983AF520}" destId="{4652C1F5-8C7B-C745-83B6-F107F8859A4C}" srcOrd="5" destOrd="0" presId="urn:microsoft.com/office/officeart/2005/8/layout/chevron2"/>
    <dgm:cxn modelId="{7A462671-2956-B24F-8FAC-9D2F18938920}" type="presParOf" srcId="{CAFD0B56-3B24-424B-BFF0-46B5983AF520}" destId="{25086D6F-DB9B-1F4C-B74F-BF14B021AB89}" srcOrd="6" destOrd="0" presId="urn:microsoft.com/office/officeart/2005/8/layout/chevron2"/>
    <dgm:cxn modelId="{87A5037D-6E50-D34E-A605-3CF81BFFC3A3}" type="presParOf" srcId="{25086D6F-DB9B-1F4C-B74F-BF14B021AB89}" destId="{2A318D67-8C82-6245-A55B-4BF26D842184}" srcOrd="0" destOrd="0" presId="urn:microsoft.com/office/officeart/2005/8/layout/chevron2"/>
    <dgm:cxn modelId="{94FDDEF6-ACC8-6545-AD7B-EB89EBC08A65}" type="presParOf" srcId="{25086D6F-DB9B-1F4C-B74F-BF14B021AB89}" destId="{F1EE83F6-1C76-714B-80E7-B6ACFF9A573F}" srcOrd="1" destOrd="0" presId="urn:microsoft.com/office/officeart/2005/8/layout/chevron2"/>
    <dgm:cxn modelId="{737F2E85-211A-D94C-A272-357B7F7A3494}" type="presParOf" srcId="{CAFD0B56-3B24-424B-BFF0-46B5983AF520}" destId="{FD24E563-096D-B348-B19B-70279F685F98}" srcOrd="7" destOrd="0" presId="urn:microsoft.com/office/officeart/2005/8/layout/chevron2"/>
    <dgm:cxn modelId="{1ADFF417-12D7-914F-A0E1-0BEC039BAA7F}" type="presParOf" srcId="{CAFD0B56-3B24-424B-BFF0-46B5983AF520}" destId="{2C11611C-CFA3-AF41-B758-F76A8C24F021}" srcOrd="8" destOrd="0" presId="urn:microsoft.com/office/officeart/2005/8/layout/chevron2"/>
    <dgm:cxn modelId="{1D3411F6-FDCA-D344-99A3-DC7712EBD488}" type="presParOf" srcId="{2C11611C-CFA3-AF41-B758-F76A8C24F021}" destId="{F05E82F3-DE02-D44A-9B9A-348A2FE4CB03}" srcOrd="0" destOrd="0" presId="urn:microsoft.com/office/officeart/2005/8/layout/chevron2"/>
    <dgm:cxn modelId="{1FF9C4D6-3B02-2E46-BE3E-A87113085E0B}" type="presParOf" srcId="{2C11611C-CFA3-AF41-B758-F76A8C24F021}" destId="{D3DA500F-853A-514A-A79F-79E87BBE5324}" srcOrd="1" destOrd="0" presId="urn:microsoft.com/office/officeart/2005/8/layout/chevron2"/>
    <dgm:cxn modelId="{F98D93B7-E252-694C-85CF-8E41527B13C0}" type="presParOf" srcId="{CAFD0B56-3B24-424B-BFF0-46B5983AF520}" destId="{85E7506E-38D7-3844-8FFA-419A9AB75BF9}" srcOrd="9" destOrd="0" presId="urn:microsoft.com/office/officeart/2005/8/layout/chevron2"/>
    <dgm:cxn modelId="{E3D78534-48D5-494F-BDAB-4EB443BEF56E}" type="presParOf" srcId="{CAFD0B56-3B24-424B-BFF0-46B5983AF520}" destId="{F4D2D570-A933-D846-A808-24E00CA2E7C6}" srcOrd="10" destOrd="0" presId="urn:microsoft.com/office/officeart/2005/8/layout/chevron2"/>
    <dgm:cxn modelId="{577104A6-0F66-5644-BFA8-6A73DF1A862E}" type="presParOf" srcId="{F4D2D570-A933-D846-A808-24E00CA2E7C6}" destId="{D98E55FC-2396-A04A-8607-E464F27F647A}" srcOrd="0" destOrd="0" presId="urn:microsoft.com/office/officeart/2005/8/layout/chevron2"/>
    <dgm:cxn modelId="{74FFEF75-FE62-7740-A7D6-6756F2049535}" type="presParOf" srcId="{F4D2D570-A933-D846-A808-24E00CA2E7C6}" destId="{D26CE333-52CE-0746-9D7F-01D6E652282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8A55B-3C27-EB4A-A02D-F6B7653A4DEA}"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4B7BD84-2F50-9F45-8E7F-6EEF064834F9}">
      <dgm:prSet/>
      <dgm:spPr/>
      <dgm:t>
        <a:bodyPr/>
        <a:lstStyle/>
        <a:p>
          <a:pPr rtl="0"/>
          <a:r>
            <a:rPr lang="en-US" dirty="0" smtClean="0"/>
            <a:t>Strategic Planning</a:t>
          </a:r>
          <a:endParaRPr lang="en-US" dirty="0"/>
        </a:p>
      </dgm:t>
    </dgm:pt>
    <dgm:pt modelId="{EC6F8E53-EE92-3A49-B45B-719E09523A35}" type="parTrans" cxnId="{2CB0D337-DEE5-D148-B552-3840F14F1B29}">
      <dgm:prSet/>
      <dgm:spPr/>
      <dgm:t>
        <a:bodyPr/>
        <a:lstStyle/>
        <a:p>
          <a:endParaRPr lang="en-US"/>
        </a:p>
      </dgm:t>
    </dgm:pt>
    <dgm:pt modelId="{A934C0C3-B70F-F147-B7DA-FE60465D5C6D}" type="sibTrans" cxnId="{2CB0D337-DEE5-D148-B552-3840F14F1B29}">
      <dgm:prSet/>
      <dgm:spPr/>
      <dgm:t>
        <a:bodyPr/>
        <a:lstStyle/>
        <a:p>
          <a:endParaRPr lang="en-US"/>
        </a:p>
      </dgm:t>
    </dgm:pt>
    <dgm:pt modelId="{7A2F65C5-A63C-5F4A-B0E3-49C4687902BB}">
      <dgm:prSet/>
      <dgm:spPr/>
      <dgm:t>
        <a:bodyPr/>
        <a:lstStyle/>
        <a:p>
          <a:pPr rtl="0"/>
          <a:r>
            <a:rPr lang="en-US" dirty="0" smtClean="0"/>
            <a:t>Information Sharing/Communication</a:t>
          </a:r>
          <a:endParaRPr lang="en-US" dirty="0"/>
        </a:p>
      </dgm:t>
    </dgm:pt>
    <dgm:pt modelId="{B1A56AB3-1059-C949-A6AA-72382F4847B6}" type="parTrans" cxnId="{FA5DA602-7F7A-C842-B8B5-410CDA3234C0}">
      <dgm:prSet/>
      <dgm:spPr/>
      <dgm:t>
        <a:bodyPr/>
        <a:lstStyle/>
        <a:p>
          <a:endParaRPr lang="en-US"/>
        </a:p>
      </dgm:t>
    </dgm:pt>
    <dgm:pt modelId="{1ED2E1F9-502B-2744-8C86-B2995DA66E6A}" type="sibTrans" cxnId="{FA5DA602-7F7A-C842-B8B5-410CDA3234C0}">
      <dgm:prSet/>
      <dgm:spPr/>
      <dgm:t>
        <a:bodyPr/>
        <a:lstStyle/>
        <a:p>
          <a:endParaRPr lang="en-US"/>
        </a:p>
      </dgm:t>
    </dgm:pt>
    <dgm:pt modelId="{8795B4A8-41C8-6A4C-AFBE-0007F9081670}">
      <dgm:prSet/>
      <dgm:spPr/>
      <dgm:t>
        <a:bodyPr/>
        <a:lstStyle/>
        <a:p>
          <a:pPr rtl="0"/>
          <a:r>
            <a:rPr lang="en-US" dirty="0" smtClean="0"/>
            <a:t>Leadership</a:t>
          </a:r>
          <a:endParaRPr lang="en-US" dirty="0"/>
        </a:p>
      </dgm:t>
    </dgm:pt>
    <dgm:pt modelId="{0929E637-ADF7-CE4E-BC66-5A5E0D4C5B23}" type="parTrans" cxnId="{52B5CB33-6DB0-6F41-AA47-A09620C6EE7B}">
      <dgm:prSet/>
      <dgm:spPr/>
      <dgm:t>
        <a:bodyPr/>
        <a:lstStyle/>
        <a:p>
          <a:endParaRPr lang="en-US"/>
        </a:p>
      </dgm:t>
    </dgm:pt>
    <dgm:pt modelId="{E2718844-4E23-6344-B2AB-DF18013A5056}" type="sibTrans" cxnId="{52B5CB33-6DB0-6F41-AA47-A09620C6EE7B}">
      <dgm:prSet/>
      <dgm:spPr/>
      <dgm:t>
        <a:bodyPr/>
        <a:lstStyle/>
        <a:p>
          <a:endParaRPr lang="en-US"/>
        </a:p>
      </dgm:t>
    </dgm:pt>
    <dgm:pt modelId="{BCA86F81-C300-AF4F-914D-7A98640C47DD}">
      <dgm:prSet/>
      <dgm:spPr/>
      <dgm:t>
        <a:bodyPr/>
        <a:lstStyle/>
        <a:p>
          <a:pPr rtl="0"/>
          <a:r>
            <a:rPr lang="en-US" dirty="0" smtClean="0"/>
            <a:t>Vision/Core Values</a:t>
          </a:r>
          <a:endParaRPr lang="en-US" dirty="0"/>
        </a:p>
      </dgm:t>
    </dgm:pt>
    <dgm:pt modelId="{404D5EDB-CCFD-324F-BA79-5C8366A6FEFE}" type="parTrans" cxnId="{509BDAF4-F637-484A-AD1E-C08BAA1CE920}">
      <dgm:prSet/>
      <dgm:spPr/>
      <dgm:t>
        <a:bodyPr/>
        <a:lstStyle/>
        <a:p>
          <a:endParaRPr lang="en-US"/>
        </a:p>
      </dgm:t>
    </dgm:pt>
    <dgm:pt modelId="{276AA7A8-94C9-0B40-A115-65E420BFA31C}" type="sibTrans" cxnId="{509BDAF4-F637-484A-AD1E-C08BAA1CE920}">
      <dgm:prSet/>
      <dgm:spPr/>
      <dgm:t>
        <a:bodyPr/>
        <a:lstStyle/>
        <a:p>
          <a:endParaRPr lang="en-US"/>
        </a:p>
      </dgm:t>
    </dgm:pt>
    <dgm:pt modelId="{6147E6C2-EE58-AD4E-BE39-F9285D028D43}">
      <dgm:prSet/>
      <dgm:spPr/>
      <dgm:t>
        <a:bodyPr/>
        <a:lstStyle/>
        <a:p>
          <a:pPr rtl="0"/>
          <a:r>
            <a:rPr lang="en-US" dirty="0" smtClean="0"/>
            <a:t>Support</a:t>
          </a:r>
          <a:endParaRPr lang="en-US" dirty="0"/>
        </a:p>
      </dgm:t>
    </dgm:pt>
    <dgm:pt modelId="{C02D653E-E425-A147-BEC1-3C025D429C70}" type="parTrans" cxnId="{1504221F-1855-3844-AA9D-E4EAE38DF90F}">
      <dgm:prSet/>
      <dgm:spPr/>
      <dgm:t>
        <a:bodyPr/>
        <a:lstStyle/>
        <a:p>
          <a:endParaRPr lang="en-US"/>
        </a:p>
      </dgm:t>
    </dgm:pt>
    <dgm:pt modelId="{6DFD3261-A3D8-A745-BC2B-35EFF672F4DB}" type="sibTrans" cxnId="{1504221F-1855-3844-AA9D-E4EAE38DF90F}">
      <dgm:prSet/>
      <dgm:spPr/>
      <dgm:t>
        <a:bodyPr/>
        <a:lstStyle/>
        <a:p>
          <a:endParaRPr lang="en-US"/>
        </a:p>
      </dgm:t>
    </dgm:pt>
    <dgm:pt modelId="{7AB15499-CA4F-B148-8545-EBCB37B8691E}">
      <dgm:prSet/>
      <dgm:spPr/>
      <dgm:t>
        <a:bodyPr/>
        <a:lstStyle/>
        <a:p>
          <a:pPr rtl="0"/>
          <a:r>
            <a:rPr lang="en-US" dirty="0" smtClean="0"/>
            <a:t>Resources</a:t>
          </a:r>
          <a:endParaRPr lang="en-US" dirty="0"/>
        </a:p>
      </dgm:t>
    </dgm:pt>
    <dgm:pt modelId="{43761AFA-8D08-7743-A1A4-F83A58056EAD}" type="parTrans" cxnId="{E0DE1B5F-7B9F-4343-B4DB-53E91778378F}">
      <dgm:prSet/>
      <dgm:spPr/>
      <dgm:t>
        <a:bodyPr/>
        <a:lstStyle/>
        <a:p>
          <a:endParaRPr lang="en-US"/>
        </a:p>
      </dgm:t>
    </dgm:pt>
    <dgm:pt modelId="{49440D33-A1B5-D84C-813A-40DBDA6A1F15}" type="sibTrans" cxnId="{E0DE1B5F-7B9F-4343-B4DB-53E91778378F}">
      <dgm:prSet/>
      <dgm:spPr/>
      <dgm:t>
        <a:bodyPr/>
        <a:lstStyle/>
        <a:p>
          <a:endParaRPr lang="en-US"/>
        </a:p>
      </dgm:t>
    </dgm:pt>
    <dgm:pt modelId="{BE227807-3C30-D943-BAEB-4C960128AC3E}">
      <dgm:prSet/>
      <dgm:spPr/>
      <dgm:t>
        <a:bodyPr/>
        <a:lstStyle/>
        <a:p>
          <a:pPr rtl="0"/>
          <a:r>
            <a:rPr lang="en-US" dirty="0" smtClean="0"/>
            <a:t>Motivation/Rewards</a:t>
          </a:r>
          <a:endParaRPr lang="en-US" dirty="0"/>
        </a:p>
      </dgm:t>
    </dgm:pt>
    <dgm:pt modelId="{19BDBC65-A1AB-844C-90F4-FA75EA6514E1}" type="parTrans" cxnId="{0FB7E251-9571-D14C-AFA0-AB4A746530E8}">
      <dgm:prSet/>
      <dgm:spPr/>
      <dgm:t>
        <a:bodyPr/>
        <a:lstStyle/>
        <a:p>
          <a:endParaRPr lang="en-US"/>
        </a:p>
      </dgm:t>
    </dgm:pt>
    <dgm:pt modelId="{9107FB24-2608-224D-B4AB-D78E69448480}" type="sibTrans" cxnId="{0FB7E251-9571-D14C-AFA0-AB4A746530E8}">
      <dgm:prSet/>
      <dgm:spPr/>
      <dgm:t>
        <a:bodyPr/>
        <a:lstStyle/>
        <a:p>
          <a:endParaRPr lang="en-US"/>
        </a:p>
      </dgm:t>
    </dgm:pt>
    <dgm:pt modelId="{C4C1AF06-EE43-3A4D-92FF-BA41B8E08E25}" type="pres">
      <dgm:prSet presAssocID="{0058A55B-3C27-EB4A-A02D-F6B7653A4DEA}" presName="Name0" presStyleCnt="0">
        <dgm:presLayoutVars>
          <dgm:dir/>
          <dgm:animLvl val="lvl"/>
          <dgm:resizeHandles val="exact"/>
        </dgm:presLayoutVars>
      </dgm:prSet>
      <dgm:spPr/>
      <dgm:t>
        <a:bodyPr/>
        <a:lstStyle/>
        <a:p>
          <a:endParaRPr lang="en-US"/>
        </a:p>
      </dgm:t>
    </dgm:pt>
    <dgm:pt modelId="{A080F5A4-3835-2741-8EF5-0B022DF91A50}" type="pres">
      <dgm:prSet presAssocID="{B4B7BD84-2F50-9F45-8E7F-6EEF064834F9}" presName="linNode" presStyleCnt="0"/>
      <dgm:spPr/>
    </dgm:pt>
    <dgm:pt modelId="{3D37DF14-2281-5F4B-A866-FC0201B62B3F}" type="pres">
      <dgm:prSet presAssocID="{B4B7BD84-2F50-9F45-8E7F-6EEF064834F9}" presName="parentText" presStyleLbl="node1" presStyleIdx="0" presStyleCnt="7" custScaleX="252058">
        <dgm:presLayoutVars>
          <dgm:chMax val="1"/>
          <dgm:bulletEnabled val="1"/>
        </dgm:presLayoutVars>
      </dgm:prSet>
      <dgm:spPr/>
      <dgm:t>
        <a:bodyPr/>
        <a:lstStyle/>
        <a:p>
          <a:endParaRPr lang="en-US"/>
        </a:p>
      </dgm:t>
    </dgm:pt>
    <dgm:pt modelId="{2D3C1707-8C80-2949-9883-90CDAE7D17C5}" type="pres">
      <dgm:prSet presAssocID="{A934C0C3-B70F-F147-B7DA-FE60465D5C6D}" presName="sp" presStyleCnt="0"/>
      <dgm:spPr/>
    </dgm:pt>
    <dgm:pt modelId="{8CE2FEAF-FFF6-EF4D-AED8-4FF853364699}" type="pres">
      <dgm:prSet presAssocID="{7A2F65C5-A63C-5F4A-B0E3-49C4687902BB}" presName="linNode" presStyleCnt="0"/>
      <dgm:spPr/>
    </dgm:pt>
    <dgm:pt modelId="{6EDAB756-0F22-8847-9684-BCBFFBECA32B}" type="pres">
      <dgm:prSet presAssocID="{7A2F65C5-A63C-5F4A-B0E3-49C4687902BB}" presName="parentText" presStyleLbl="node1" presStyleIdx="1" presStyleCnt="7" custScaleX="252058">
        <dgm:presLayoutVars>
          <dgm:chMax val="1"/>
          <dgm:bulletEnabled val="1"/>
        </dgm:presLayoutVars>
      </dgm:prSet>
      <dgm:spPr/>
      <dgm:t>
        <a:bodyPr/>
        <a:lstStyle/>
        <a:p>
          <a:endParaRPr lang="en-US"/>
        </a:p>
      </dgm:t>
    </dgm:pt>
    <dgm:pt modelId="{7631D11A-97D7-D348-92BC-DFE513312594}" type="pres">
      <dgm:prSet presAssocID="{1ED2E1F9-502B-2744-8C86-B2995DA66E6A}" presName="sp" presStyleCnt="0"/>
      <dgm:spPr/>
    </dgm:pt>
    <dgm:pt modelId="{94492438-41BD-0748-A482-F3E4BF35FBFF}" type="pres">
      <dgm:prSet presAssocID="{8795B4A8-41C8-6A4C-AFBE-0007F9081670}" presName="linNode" presStyleCnt="0"/>
      <dgm:spPr/>
    </dgm:pt>
    <dgm:pt modelId="{790A6B62-A813-0944-B2CB-5AEEDB1E1A66}" type="pres">
      <dgm:prSet presAssocID="{8795B4A8-41C8-6A4C-AFBE-0007F9081670}" presName="parentText" presStyleLbl="node1" presStyleIdx="2" presStyleCnt="7" custScaleX="252058">
        <dgm:presLayoutVars>
          <dgm:chMax val="1"/>
          <dgm:bulletEnabled val="1"/>
        </dgm:presLayoutVars>
      </dgm:prSet>
      <dgm:spPr/>
      <dgm:t>
        <a:bodyPr/>
        <a:lstStyle/>
        <a:p>
          <a:endParaRPr lang="en-US"/>
        </a:p>
      </dgm:t>
    </dgm:pt>
    <dgm:pt modelId="{E21E139C-B7AC-684E-9961-72902CEB691C}" type="pres">
      <dgm:prSet presAssocID="{E2718844-4E23-6344-B2AB-DF18013A5056}" presName="sp" presStyleCnt="0"/>
      <dgm:spPr/>
    </dgm:pt>
    <dgm:pt modelId="{E8DA46C0-C9AE-184B-9E7C-9ED9A7524414}" type="pres">
      <dgm:prSet presAssocID="{BCA86F81-C300-AF4F-914D-7A98640C47DD}" presName="linNode" presStyleCnt="0"/>
      <dgm:spPr/>
    </dgm:pt>
    <dgm:pt modelId="{103EDE21-114A-E049-AC83-D5E856448AC8}" type="pres">
      <dgm:prSet presAssocID="{BCA86F81-C300-AF4F-914D-7A98640C47DD}" presName="parentText" presStyleLbl="node1" presStyleIdx="3" presStyleCnt="7" custScaleX="252058">
        <dgm:presLayoutVars>
          <dgm:chMax val="1"/>
          <dgm:bulletEnabled val="1"/>
        </dgm:presLayoutVars>
      </dgm:prSet>
      <dgm:spPr/>
      <dgm:t>
        <a:bodyPr/>
        <a:lstStyle/>
        <a:p>
          <a:endParaRPr lang="en-US"/>
        </a:p>
      </dgm:t>
    </dgm:pt>
    <dgm:pt modelId="{DFDCB4E8-D42C-4849-8A47-27EB5216E8F8}" type="pres">
      <dgm:prSet presAssocID="{276AA7A8-94C9-0B40-A115-65E420BFA31C}" presName="sp" presStyleCnt="0"/>
      <dgm:spPr/>
    </dgm:pt>
    <dgm:pt modelId="{47B1E5C4-BC02-A149-8A36-89A0C1376EB4}" type="pres">
      <dgm:prSet presAssocID="{6147E6C2-EE58-AD4E-BE39-F9285D028D43}" presName="linNode" presStyleCnt="0"/>
      <dgm:spPr/>
    </dgm:pt>
    <dgm:pt modelId="{8A7EFF08-CC0D-1343-B0FD-4C71D0BE1F6C}" type="pres">
      <dgm:prSet presAssocID="{6147E6C2-EE58-AD4E-BE39-F9285D028D43}" presName="parentText" presStyleLbl="node1" presStyleIdx="4" presStyleCnt="7" custScaleX="252058">
        <dgm:presLayoutVars>
          <dgm:chMax val="1"/>
          <dgm:bulletEnabled val="1"/>
        </dgm:presLayoutVars>
      </dgm:prSet>
      <dgm:spPr/>
      <dgm:t>
        <a:bodyPr/>
        <a:lstStyle/>
        <a:p>
          <a:endParaRPr lang="en-US"/>
        </a:p>
      </dgm:t>
    </dgm:pt>
    <dgm:pt modelId="{010F59E6-7989-7E46-A037-4D46D63F9096}" type="pres">
      <dgm:prSet presAssocID="{6DFD3261-A3D8-A745-BC2B-35EFF672F4DB}" presName="sp" presStyleCnt="0"/>
      <dgm:spPr/>
    </dgm:pt>
    <dgm:pt modelId="{F6106469-8FD8-174C-9C53-53E461E15087}" type="pres">
      <dgm:prSet presAssocID="{7AB15499-CA4F-B148-8545-EBCB37B8691E}" presName="linNode" presStyleCnt="0"/>
      <dgm:spPr/>
    </dgm:pt>
    <dgm:pt modelId="{079319C5-124F-0C42-A559-F871E78AADF6}" type="pres">
      <dgm:prSet presAssocID="{7AB15499-CA4F-B148-8545-EBCB37B8691E}" presName="parentText" presStyleLbl="node1" presStyleIdx="5" presStyleCnt="7" custScaleX="252058">
        <dgm:presLayoutVars>
          <dgm:chMax val="1"/>
          <dgm:bulletEnabled val="1"/>
        </dgm:presLayoutVars>
      </dgm:prSet>
      <dgm:spPr/>
      <dgm:t>
        <a:bodyPr/>
        <a:lstStyle/>
        <a:p>
          <a:endParaRPr lang="en-US"/>
        </a:p>
      </dgm:t>
    </dgm:pt>
    <dgm:pt modelId="{75321A8D-F28D-004C-BD3A-97768E4CF21F}" type="pres">
      <dgm:prSet presAssocID="{49440D33-A1B5-D84C-813A-40DBDA6A1F15}" presName="sp" presStyleCnt="0"/>
      <dgm:spPr/>
    </dgm:pt>
    <dgm:pt modelId="{91BE1C54-FA1A-4542-8297-2EDF615A9E0D}" type="pres">
      <dgm:prSet presAssocID="{BE227807-3C30-D943-BAEB-4C960128AC3E}" presName="linNode" presStyleCnt="0"/>
      <dgm:spPr/>
    </dgm:pt>
    <dgm:pt modelId="{4F2A2BF7-5D6C-9D46-A72B-CC68EE926AC6}" type="pres">
      <dgm:prSet presAssocID="{BE227807-3C30-D943-BAEB-4C960128AC3E}" presName="parentText" presStyleLbl="node1" presStyleIdx="6" presStyleCnt="7" custScaleX="252058">
        <dgm:presLayoutVars>
          <dgm:chMax val="1"/>
          <dgm:bulletEnabled val="1"/>
        </dgm:presLayoutVars>
      </dgm:prSet>
      <dgm:spPr/>
      <dgm:t>
        <a:bodyPr/>
        <a:lstStyle/>
        <a:p>
          <a:endParaRPr lang="en-US"/>
        </a:p>
      </dgm:t>
    </dgm:pt>
  </dgm:ptLst>
  <dgm:cxnLst>
    <dgm:cxn modelId="{909BC9A0-E038-0049-B895-5AFB90E454B5}" type="presOf" srcId="{BCA86F81-C300-AF4F-914D-7A98640C47DD}" destId="{103EDE21-114A-E049-AC83-D5E856448AC8}" srcOrd="0" destOrd="0" presId="urn:microsoft.com/office/officeart/2005/8/layout/vList5"/>
    <dgm:cxn modelId="{509BDAF4-F637-484A-AD1E-C08BAA1CE920}" srcId="{0058A55B-3C27-EB4A-A02D-F6B7653A4DEA}" destId="{BCA86F81-C300-AF4F-914D-7A98640C47DD}" srcOrd="3" destOrd="0" parTransId="{404D5EDB-CCFD-324F-BA79-5C8366A6FEFE}" sibTransId="{276AA7A8-94C9-0B40-A115-65E420BFA31C}"/>
    <dgm:cxn modelId="{6717F7F3-0DE0-174C-A14F-9BF30F104752}" type="presOf" srcId="{7A2F65C5-A63C-5F4A-B0E3-49C4687902BB}" destId="{6EDAB756-0F22-8847-9684-BCBFFBECA32B}" srcOrd="0" destOrd="0" presId="urn:microsoft.com/office/officeart/2005/8/layout/vList5"/>
    <dgm:cxn modelId="{8492DC10-A84C-1946-BAC4-ACB92E5CB4D1}" type="presOf" srcId="{BE227807-3C30-D943-BAEB-4C960128AC3E}" destId="{4F2A2BF7-5D6C-9D46-A72B-CC68EE926AC6}" srcOrd="0" destOrd="0" presId="urn:microsoft.com/office/officeart/2005/8/layout/vList5"/>
    <dgm:cxn modelId="{52B5CB33-6DB0-6F41-AA47-A09620C6EE7B}" srcId="{0058A55B-3C27-EB4A-A02D-F6B7653A4DEA}" destId="{8795B4A8-41C8-6A4C-AFBE-0007F9081670}" srcOrd="2" destOrd="0" parTransId="{0929E637-ADF7-CE4E-BC66-5A5E0D4C5B23}" sibTransId="{E2718844-4E23-6344-B2AB-DF18013A5056}"/>
    <dgm:cxn modelId="{FA5DA602-7F7A-C842-B8B5-410CDA3234C0}" srcId="{0058A55B-3C27-EB4A-A02D-F6B7653A4DEA}" destId="{7A2F65C5-A63C-5F4A-B0E3-49C4687902BB}" srcOrd="1" destOrd="0" parTransId="{B1A56AB3-1059-C949-A6AA-72382F4847B6}" sibTransId="{1ED2E1F9-502B-2744-8C86-B2995DA66E6A}"/>
    <dgm:cxn modelId="{1504221F-1855-3844-AA9D-E4EAE38DF90F}" srcId="{0058A55B-3C27-EB4A-A02D-F6B7653A4DEA}" destId="{6147E6C2-EE58-AD4E-BE39-F9285D028D43}" srcOrd="4" destOrd="0" parTransId="{C02D653E-E425-A147-BEC1-3C025D429C70}" sibTransId="{6DFD3261-A3D8-A745-BC2B-35EFF672F4DB}"/>
    <dgm:cxn modelId="{0FB7E251-9571-D14C-AFA0-AB4A746530E8}" srcId="{0058A55B-3C27-EB4A-A02D-F6B7653A4DEA}" destId="{BE227807-3C30-D943-BAEB-4C960128AC3E}" srcOrd="6" destOrd="0" parTransId="{19BDBC65-A1AB-844C-90F4-FA75EA6514E1}" sibTransId="{9107FB24-2608-224D-B4AB-D78E69448480}"/>
    <dgm:cxn modelId="{67B06531-BDA5-0446-BE35-970C5CC768A0}" type="presOf" srcId="{B4B7BD84-2F50-9F45-8E7F-6EEF064834F9}" destId="{3D37DF14-2281-5F4B-A866-FC0201B62B3F}" srcOrd="0" destOrd="0" presId="urn:microsoft.com/office/officeart/2005/8/layout/vList5"/>
    <dgm:cxn modelId="{2CB0D337-DEE5-D148-B552-3840F14F1B29}" srcId="{0058A55B-3C27-EB4A-A02D-F6B7653A4DEA}" destId="{B4B7BD84-2F50-9F45-8E7F-6EEF064834F9}" srcOrd="0" destOrd="0" parTransId="{EC6F8E53-EE92-3A49-B45B-719E09523A35}" sibTransId="{A934C0C3-B70F-F147-B7DA-FE60465D5C6D}"/>
    <dgm:cxn modelId="{AECE0259-811E-DC4D-BBB3-DE1BAABAF58F}" type="presOf" srcId="{0058A55B-3C27-EB4A-A02D-F6B7653A4DEA}" destId="{C4C1AF06-EE43-3A4D-92FF-BA41B8E08E25}" srcOrd="0" destOrd="0" presId="urn:microsoft.com/office/officeart/2005/8/layout/vList5"/>
    <dgm:cxn modelId="{46A5520C-1B14-3743-94E3-92145BC5CBB3}" type="presOf" srcId="{6147E6C2-EE58-AD4E-BE39-F9285D028D43}" destId="{8A7EFF08-CC0D-1343-B0FD-4C71D0BE1F6C}" srcOrd="0" destOrd="0" presId="urn:microsoft.com/office/officeart/2005/8/layout/vList5"/>
    <dgm:cxn modelId="{E0712F5D-BAFA-B849-A9EB-E3F027D616E8}" type="presOf" srcId="{7AB15499-CA4F-B148-8545-EBCB37B8691E}" destId="{079319C5-124F-0C42-A559-F871E78AADF6}" srcOrd="0" destOrd="0" presId="urn:microsoft.com/office/officeart/2005/8/layout/vList5"/>
    <dgm:cxn modelId="{C4E0B1F8-74A2-0A4C-B3EA-8433A5900AB6}" type="presOf" srcId="{8795B4A8-41C8-6A4C-AFBE-0007F9081670}" destId="{790A6B62-A813-0944-B2CB-5AEEDB1E1A66}" srcOrd="0" destOrd="0" presId="urn:microsoft.com/office/officeart/2005/8/layout/vList5"/>
    <dgm:cxn modelId="{E0DE1B5F-7B9F-4343-B4DB-53E91778378F}" srcId="{0058A55B-3C27-EB4A-A02D-F6B7653A4DEA}" destId="{7AB15499-CA4F-B148-8545-EBCB37B8691E}" srcOrd="5" destOrd="0" parTransId="{43761AFA-8D08-7743-A1A4-F83A58056EAD}" sibTransId="{49440D33-A1B5-D84C-813A-40DBDA6A1F15}"/>
    <dgm:cxn modelId="{F3347F24-01AE-AD48-9684-DA467F5271B8}" type="presParOf" srcId="{C4C1AF06-EE43-3A4D-92FF-BA41B8E08E25}" destId="{A080F5A4-3835-2741-8EF5-0B022DF91A50}" srcOrd="0" destOrd="0" presId="urn:microsoft.com/office/officeart/2005/8/layout/vList5"/>
    <dgm:cxn modelId="{1CA6B0D3-117F-6042-A63C-DE1EC6B05D93}" type="presParOf" srcId="{A080F5A4-3835-2741-8EF5-0B022DF91A50}" destId="{3D37DF14-2281-5F4B-A866-FC0201B62B3F}" srcOrd="0" destOrd="0" presId="urn:microsoft.com/office/officeart/2005/8/layout/vList5"/>
    <dgm:cxn modelId="{5280683C-58BA-DB48-81BD-4F9227E052B2}" type="presParOf" srcId="{C4C1AF06-EE43-3A4D-92FF-BA41B8E08E25}" destId="{2D3C1707-8C80-2949-9883-90CDAE7D17C5}" srcOrd="1" destOrd="0" presId="urn:microsoft.com/office/officeart/2005/8/layout/vList5"/>
    <dgm:cxn modelId="{3C830B32-80DD-7143-B7BC-420AC1F4BFC2}" type="presParOf" srcId="{C4C1AF06-EE43-3A4D-92FF-BA41B8E08E25}" destId="{8CE2FEAF-FFF6-EF4D-AED8-4FF853364699}" srcOrd="2" destOrd="0" presId="urn:microsoft.com/office/officeart/2005/8/layout/vList5"/>
    <dgm:cxn modelId="{4CA51A39-B689-D94F-AC91-1425B20ED849}" type="presParOf" srcId="{8CE2FEAF-FFF6-EF4D-AED8-4FF853364699}" destId="{6EDAB756-0F22-8847-9684-BCBFFBECA32B}" srcOrd="0" destOrd="0" presId="urn:microsoft.com/office/officeart/2005/8/layout/vList5"/>
    <dgm:cxn modelId="{E38BD94A-40CB-1946-9883-2DF66DDB6EE1}" type="presParOf" srcId="{C4C1AF06-EE43-3A4D-92FF-BA41B8E08E25}" destId="{7631D11A-97D7-D348-92BC-DFE513312594}" srcOrd="3" destOrd="0" presId="urn:microsoft.com/office/officeart/2005/8/layout/vList5"/>
    <dgm:cxn modelId="{612D8A16-D6F3-074B-BA5F-F709F8F82757}" type="presParOf" srcId="{C4C1AF06-EE43-3A4D-92FF-BA41B8E08E25}" destId="{94492438-41BD-0748-A482-F3E4BF35FBFF}" srcOrd="4" destOrd="0" presId="urn:microsoft.com/office/officeart/2005/8/layout/vList5"/>
    <dgm:cxn modelId="{8F9C6940-8D21-F941-8E37-F6F22927285B}" type="presParOf" srcId="{94492438-41BD-0748-A482-F3E4BF35FBFF}" destId="{790A6B62-A813-0944-B2CB-5AEEDB1E1A66}" srcOrd="0" destOrd="0" presId="urn:microsoft.com/office/officeart/2005/8/layout/vList5"/>
    <dgm:cxn modelId="{0F8FCB79-550C-6247-AEA7-6483CEA1BEBD}" type="presParOf" srcId="{C4C1AF06-EE43-3A4D-92FF-BA41B8E08E25}" destId="{E21E139C-B7AC-684E-9961-72902CEB691C}" srcOrd="5" destOrd="0" presId="urn:microsoft.com/office/officeart/2005/8/layout/vList5"/>
    <dgm:cxn modelId="{FCDCBDCD-381C-8B4A-AEB3-63B8BE144CC0}" type="presParOf" srcId="{C4C1AF06-EE43-3A4D-92FF-BA41B8E08E25}" destId="{E8DA46C0-C9AE-184B-9E7C-9ED9A7524414}" srcOrd="6" destOrd="0" presId="urn:microsoft.com/office/officeart/2005/8/layout/vList5"/>
    <dgm:cxn modelId="{B9FCC7CC-A93B-2D4A-8F90-8C45AB08A97E}" type="presParOf" srcId="{E8DA46C0-C9AE-184B-9E7C-9ED9A7524414}" destId="{103EDE21-114A-E049-AC83-D5E856448AC8}" srcOrd="0" destOrd="0" presId="urn:microsoft.com/office/officeart/2005/8/layout/vList5"/>
    <dgm:cxn modelId="{99D6EF75-F726-A64B-BBF4-65C9EF675E10}" type="presParOf" srcId="{C4C1AF06-EE43-3A4D-92FF-BA41B8E08E25}" destId="{DFDCB4E8-D42C-4849-8A47-27EB5216E8F8}" srcOrd="7" destOrd="0" presId="urn:microsoft.com/office/officeart/2005/8/layout/vList5"/>
    <dgm:cxn modelId="{298EB686-2D03-D047-BC7A-2902BE546EEB}" type="presParOf" srcId="{C4C1AF06-EE43-3A4D-92FF-BA41B8E08E25}" destId="{47B1E5C4-BC02-A149-8A36-89A0C1376EB4}" srcOrd="8" destOrd="0" presId="urn:microsoft.com/office/officeart/2005/8/layout/vList5"/>
    <dgm:cxn modelId="{226B2D71-C21B-5042-B2FA-195811745306}" type="presParOf" srcId="{47B1E5C4-BC02-A149-8A36-89A0C1376EB4}" destId="{8A7EFF08-CC0D-1343-B0FD-4C71D0BE1F6C}" srcOrd="0" destOrd="0" presId="urn:microsoft.com/office/officeart/2005/8/layout/vList5"/>
    <dgm:cxn modelId="{06265BEC-13FC-5C47-A80C-354F7AE2E180}" type="presParOf" srcId="{C4C1AF06-EE43-3A4D-92FF-BA41B8E08E25}" destId="{010F59E6-7989-7E46-A037-4D46D63F9096}" srcOrd="9" destOrd="0" presId="urn:microsoft.com/office/officeart/2005/8/layout/vList5"/>
    <dgm:cxn modelId="{F862C9A1-405C-5842-9CD8-3C4CE6AAC218}" type="presParOf" srcId="{C4C1AF06-EE43-3A4D-92FF-BA41B8E08E25}" destId="{F6106469-8FD8-174C-9C53-53E461E15087}" srcOrd="10" destOrd="0" presId="urn:microsoft.com/office/officeart/2005/8/layout/vList5"/>
    <dgm:cxn modelId="{C2F04DC6-85AE-594E-A536-399BD4509610}" type="presParOf" srcId="{F6106469-8FD8-174C-9C53-53E461E15087}" destId="{079319C5-124F-0C42-A559-F871E78AADF6}" srcOrd="0" destOrd="0" presId="urn:microsoft.com/office/officeart/2005/8/layout/vList5"/>
    <dgm:cxn modelId="{15A64B8D-2D51-BB4C-AF49-D7C6D0C19A2D}" type="presParOf" srcId="{C4C1AF06-EE43-3A4D-92FF-BA41B8E08E25}" destId="{75321A8D-F28D-004C-BD3A-97768E4CF21F}" srcOrd="11" destOrd="0" presId="urn:microsoft.com/office/officeart/2005/8/layout/vList5"/>
    <dgm:cxn modelId="{0113C88D-81D7-8F4C-A6EA-D4C38380A0C6}" type="presParOf" srcId="{C4C1AF06-EE43-3A4D-92FF-BA41B8E08E25}" destId="{91BE1C54-FA1A-4542-8297-2EDF615A9E0D}" srcOrd="12" destOrd="0" presId="urn:microsoft.com/office/officeart/2005/8/layout/vList5"/>
    <dgm:cxn modelId="{08AD4C52-124C-2F44-B353-200774E5D7E5}" type="presParOf" srcId="{91BE1C54-FA1A-4542-8297-2EDF615A9E0D}" destId="{4F2A2BF7-5D6C-9D46-A72B-CC68EE926AC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A29F2-6F76-A04B-BA7D-F92ED2FBF5C2}">
      <dsp:nvSpPr>
        <dsp:cNvPr id="0" name=""/>
        <dsp:cNvSpPr/>
      </dsp:nvSpPr>
      <dsp:spPr>
        <a:xfrm rot="5400000">
          <a:off x="1650" y="129112"/>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1</a:t>
          </a:r>
          <a:endParaRPr lang="en-US" sz="1400" kern="1200" dirty="0"/>
        </a:p>
      </dsp:txBody>
      <dsp:txXfrm rot="-5400000">
        <a:off x="130168" y="300470"/>
        <a:ext cx="599749" cy="257035"/>
      </dsp:txXfrm>
    </dsp:sp>
    <dsp:sp modelId="{ECDB607B-DC81-484C-9E37-188717313A2B}">
      <dsp:nvSpPr>
        <dsp:cNvPr id="0" name=""/>
        <dsp:cNvSpPr/>
      </dsp:nvSpPr>
      <dsp:spPr>
        <a:xfrm rot="5400000">
          <a:off x="4310582" y="-3319734"/>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Establish the Need for Change</a:t>
          </a:r>
          <a:endParaRPr lang="en-US" sz="3300" kern="1200" dirty="0"/>
        </a:p>
      </dsp:txBody>
      <dsp:txXfrm rot="-5400000">
        <a:off x="990253" y="27781"/>
        <a:ext cx="7170382" cy="502538"/>
      </dsp:txXfrm>
    </dsp:sp>
    <dsp:sp modelId="{B94F4D71-6490-2142-806C-EFC49DF42551}">
      <dsp:nvSpPr>
        <dsp:cNvPr id="0" name=""/>
        <dsp:cNvSpPr/>
      </dsp:nvSpPr>
      <dsp:spPr>
        <a:xfrm rot="5400000">
          <a:off x="1650" y="887157"/>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2</a:t>
          </a:r>
          <a:endParaRPr lang="en-US" sz="1400" kern="1200" dirty="0"/>
        </a:p>
      </dsp:txBody>
      <dsp:txXfrm rot="-5400000">
        <a:off x="130168" y="1058515"/>
        <a:ext cx="599749" cy="257035"/>
      </dsp:txXfrm>
    </dsp:sp>
    <dsp:sp modelId="{5BEBEFE9-C1CF-3F45-AFA3-1243886CF5CE}">
      <dsp:nvSpPr>
        <dsp:cNvPr id="0" name=""/>
        <dsp:cNvSpPr/>
      </dsp:nvSpPr>
      <dsp:spPr>
        <a:xfrm rot="5400000">
          <a:off x="4310582" y="-2561688"/>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 Disseminate a Vision</a:t>
          </a:r>
          <a:endParaRPr lang="en-US" sz="3300" kern="1200" dirty="0"/>
        </a:p>
      </dsp:txBody>
      <dsp:txXfrm rot="-5400000">
        <a:off x="990253" y="785827"/>
        <a:ext cx="7170382" cy="502538"/>
      </dsp:txXfrm>
    </dsp:sp>
    <dsp:sp modelId="{955290DD-AA62-0C4F-9476-ABAE5392B1A5}">
      <dsp:nvSpPr>
        <dsp:cNvPr id="0" name=""/>
        <dsp:cNvSpPr/>
      </dsp:nvSpPr>
      <dsp:spPr>
        <a:xfrm rot="5400000">
          <a:off x="1650" y="1645202"/>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3</a:t>
          </a:r>
          <a:endParaRPr lang="en-US" sz="1400" kern="1200" dirty="0"/>
        </a:p>
      </dsp:txBody>
      <dsp:txXfrm rot="-5400000">
        <a:off x="130168" y="1816560"/>
        <a:ext cx="599749" cy="257035"/>
      </dsp:txXfrm>
    </dsp:sp>
    <dsp:sp modelId="{8236BF2B-122B-0C4B-9E8D-338EDA095FAC}">
      <dsp:nvSpPr>
        <dsp:cNvPr id="0" name=""/>
        <dsp:cNvSpPr/>
      </dsp:nvSpPr>
      <dsp:spPr>
        <a:xfrm rot="5400000">
          <a:off x="4310582" y="-1803643"/>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 Diagnosis/Analyze</a:t>
          </a:r>
          <a:endParaRPr lang="en-US" sz="3300" kern="1200" dirty="0"/>
        </a:p>
      </dsp:txBody>
      <dsp:txXfrm rot="-5400000">
        <a:off x="990253" y="1543872"/>
        <a:ext cx="7170382" cy="502538"/>
      </dsp:txXfrm>
    </dsp:sp>
    <dsp:sp modelId="{2A318D67-8C82-6245-A55B-4BF26D842184}">
      <dsp:nvSpPr>
        <dsp:cNvPr id="0" name=""/>
        <dsp:cNvSpPr/>
      </dsp:nvSpPr>
      <dsp:spPr>
        <a:xfrm rot="5400000">
          <a:off x="1650" y="2403247"/>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4</a:t>
          </a:r>
          <a:endParaRPr lang="en-US" sz="1400" kern="1200" dirty="0"/>
        </a:p>
      </dsp:txBody>
      <dsp:txXfrm rot="-5400000">
        <a:off x="130168" y="2574605"/>
        <a:ext cx="599749" cy="257035"/>
      </dsp:txXfrm>
    </dsp:sp>
    <dsp:sp modelId="{F1EE83F6-1C76-714B-80E7-B6ACFF9A573F}">
      <dsp:nvSpPr>
        <dsp:cNvPr id="0" name=""/>
        <dsp:cNvSpPr/>
      </dsp:nvSpPr>
      <dsp:spPr>
        <a:xfrm rot="5400000">
          <a:off x="4310582" y="-1045598"/>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smtClean="0"/>
            <a:t>Recommendations</a:t>
          </a:r>
          <a:endParaRPr lang="en-US" sz="3300" kern="1200" dirty="0"/>
        </a:p>
      </dsp:txBody>
      <dsp:txXfrm rot="-5400000">
        <a:off x="990253" y="2301917"/>
        <a:ext cx="7170382" cy="502538"/>
      </dsp:txXfrm>
    </dsp:sp>
    <dsp:sp modelId="{F05E82F3-DE02-D44A-9B9A-348A2FE4CB03}">
      <dsp:nvSpPr>
        <dsp:cNvPr id="0" name=""/>
        <dsp:cNvSpPr/>
      </dsp:nvSpPr>
      <dsp:spPr>
        <a:xfrm rot="5400000">
          <a:off x="1650" y="3161292"/>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5</a:t>
          </a:r>
          <a:endParaRPr lang="en-US" sz="1400" kern="1200" dirty="0"/>
        </a:p>
      </dsp:txBody>
      <dsp:txXfrm rot="-5400000">
        <a:off x="130168" y="3332650"/>
        <a:ext cx="599749" cy="257035"/>
      </dsp:txXfrm>
    </dsp:sp>
    <dsp:sp modelId="{D3DA500F-853A-514A-A79F-79E87BBE5324}">
      <dsp:nvSpPr>
        <dsp:cNvPr id="0" name=""/>
        <dsp:cNvSpPr/>
      </dsp:nvSpPr>
      <dsp:spPr>
        <a:xfrm rot="5400000">
          <a:off x="4310582" y="-287553"/>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Implementation of Strategies</a:t>
          </a:r>
          <a:endParaRPr lang="en-US" sz="3300" kern="1200" dirty="0"/>
        </a:p>
      </dsp:txBody>
      <dsp:txXfrm rot="-5400000">
        <a:off x="990253" y="3059962"/>
        <a:ext cx="7170382" cy="502538"/>
      </dsp:txXfrm>
    </dsp:sp>
    <dsp:sp modelId="{D98E55FC-2396-A04A-8607-E464F27F647A}">
      <dsp:nvSpPr>
        <dsp:cNvPr id="0" name=""/>
        <dsp:cNvSpPr/>
      </dsp:nvSpPr>
      <dsp:spPr>
        <a:xfrm rot="5400000">
          <a:off x="1650" y="3919337"/>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6</a:t>
          </a:r>
          <a:endParaRPr lang="en-US" sz="1400" kern="1200" dirty="0"/>
        </a:p>
      </dsp:txBody>
      <dsp:txXfrm rot="-5400000">
        <a:off x="130168" y="4090695"/>
        <a:ext cx="599749" cy="257035"/>
      </dsp:txXfrm>
    </dsp:sp>
    <dsp:sp modelId="{D26CE333-52CE-0746-9D7F-01D6E6522823}">
      <dsp:nvSpPr>
        <dsp:cNvPr id="0" name=""/>
        <dsp:cNvSpPr/>
      </dsp:nvSpPr>
      <dsp:spPr>
        <a:xfrm rot="5400000">
          <a:off x="4310582" y="470491"/>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Measure, Reinforce, &amp; Refine</a:t>
          </a:r>
          <a:endParaRPr lang="en-US" sz="3300" kern="1200" dirty="0"/>
        </a:p>
      </dsp:txBody>
      <dsp:txXfrm rot="-5400000">
        <a:off x="990253" y="3818006"/>
        <a:ext cx="7170382" cy="502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A29F2-6F76-A04B-BA7D-F92ED2FBF5C2}">
      <dsp:nvSpPr>
        <dsp:cNvPr id="0" name=""/>
        <dsp:cNvSpPr/>
      </dsp:nvSpPr>
      <dsp:spPr>
        <a:xfrm rot="5400000">
          <a:off x="1650" y="129112"/>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1</a:t>
          </a:r>
          <a:endParaRPr lang="en-US" sz="1400" kern="1200" dirty="0"/>
        </a:p>
      </dsp:txBody>
      <dsp:txXfrm rot="-5400000">
        <a:off x="130168" y="300470"/>
        <a:ext cx="599749" cy="257035"/>
      </dsp:txXfrm>
    </dsp:sp>
    <dsp:sp modelId="{ECDB607B-DC81-484C-9E37-188717313A2B}">
      <dsp:nvSpPr>
        <dsp:cNvPr id="0" name=""/>
        <dsp:cNvSpPr/>
      </dsp:nvSpPr>
      <dsp:spPr>
        <a:xfrm rot="5400000">
          <a:off x="4310582" y="-3319734"/>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Establish the Need for Change</a:t>
          </a:r>
          <a:endParaRPr lang="en-US" sz="3300" kern="1200" dirty="0"/>
        </a:p>
      </dsp:txBody>
      <dsp:txXfrm rot="-5400000">
        <a:off x="990253" y="27781"/>
        <a:ext cx="7170382" cy="502538"/>
      </dsp:txXfrm>
    </dsp:sp>
    <dsp:sp modelId="{B94F4D71-6490-2142-806C-EFC49DF42551}">
      <dsp:nvSpPr>
        <dsp:cNvPr id="0" name=""/>
        <dsp:cNvSpPr/>
      </dsp:nvSpPr>
      <dsp:spPr>
        <a:xfrm rot="5400000">
          <a:off x="1650" y="887157"/>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2</a:t>
          </a:r>
          <a:endParaRPr lang="en-US" sz="1400" kern="1200" dirty="0"/>
        </a:p>
      </dsp:txBody>
      <dsp:txXfrm rot="-5400000">
        <a:off x="130168" y="1058515"/>
        <a:ext cx="599749" cy="257035"/>
      </dsp:txXfrm>
    </dsp:sp>
    <dsp:sp modelId="{5BEBEFE9-C1CF-3F45-AFA3-1243886CF5CE}">
      <dsp:nvSpPr>
        <dsp:cNvPr id="0" name=""/>
        <dsp:cNvSpPr/>
      </dsp:nvSpPr>
      <dsp:spPr>
        <a:xfrm rot="5400000">
          <a:off x="4310582" y="-2561688"/>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 Disseminate a Vision</a:t>
          </a:r>
          <a:endParaRPr lang="en-US" sz="3300" kern="1200" dirty="0"/>
        </a:p>
      </dsp:txBody>
      <dsp:txXfrm rot="-5400000">
        <a:off x="990253" y="785827"/>
        <a:ext cx="7170382" cy="502538"/>
      </dsp:txXfrm>
    </dsp:sp>
    <dsp:sp modelId="{955290DD-AA62-0C4F-9476-ABAE5392B1A5}">
      <dsp:nvSpPr>
        <dsp:cNvPr id="0" name=""/>
        <dsp:cNvSpPr/>
      </dsp:nvSpPr>
      <dsp:spPr>
        <a:xfrm rot="5400000">
          <a:off x="1650" y="1645202"/>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3</a:t>
          </a:r>
          <a:endParaRPr lang="en-US" sz="1400" kern="1200" dirty="0"/>
        </a:p>
      </dsp:txBody>
      <dsp:txXfrm rot="-5400000">
        <a:off x="130168" y="1816560"/>
        <a:ext cx="599749" cy="257035"/>
      </dsp:txXfrm>
    </dsp:sp>
    <dsp:sp modelId="{8236BF2B-122B-0C4B-9E8D-338EDA095FAC}">
      <dsp:nvSpPr>
        <dsp:cNvPr id="0" name=""/>
        <dsp:cNvSpPr/>
      </dsp:nvSpPr>
      <dsp:spPr>
        <a:xfrm rot="5400000">
          <a:off x="4310582" y="-1803643"/>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 Diagnosis/Analyze</a:t>
          </a:r>
          <a:endParaRPr lang="en-US" sz="3300" kern="1200" dirty="0"/>
        </a:p>
      </dsp:txBody>
      <dsp:txXfrm rot="-5400000">
        <a:off x="990253" y="1543872"/>
        <a:ext cx="7170382" cy="502538"/>
      </dsp:txXfrm>
    </dsp:sp>
    <dsp:sp modelId="{2A318D67-8C82-6245-A55B-4BF26D842184}">
      <dsp:nvSpPr>
        <dsp:cNvPr id="0" name=""/>
        <dsp:cNvSpPr/>
      </dsp:nvSpPr>
      <dsp:spPr>
        <a:xfrm rot="5400000">
          <a:off x="1650" y="2403247"/>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4</a:t>
          </a:r>
          <a:endParaRPr lang="en-US" sz="1400" kern="1200" dirty="0"/>
        </a:p>
      </dsp:txBody>
      <dsp:txXfrm rot="-5400000">
        <a:off x="130168" y="2574605"/>
        <a:ext cx="599749" cy="257035"/>
      </dsp:txXfrm>
    </dsp:sp>
    <dsp:sp modelId="{F1EE83F6-1C76-714B-80E7-B6ACFF9A573F}">
      <dsp:nvSpPr>
        <dsp:cNvPr id="0" name=""/>
        <dsp:cNvSpPr/>
      </dsp:nvSpPr>
      <dsp:spPr>
        <a:xfrm rot="5400000">
          <a:off x="4310582" y="-1045598"/>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Recommendations</a:t>
          </a:r>
          <a:endParaRPr lang="en-US" sz="3300" kern="1200" dirty="0"/>
        </a:p>
      </dsp:txBody>
      <dsp:txXfrm rot="-5400000">
        <a:off x="990253" y="2301917"/>
        <a:ext cx="7170382" cy="502538"/>
      </dsp:txXfrm>
    </dsp:sp>
    <dsp:sp modelId="{F05E82F3-DE02-D44A-9B9A-348A2FE4CB03}">
      <dsp:nvSpPr>
        <dsp:cNvPr id="0" name=""/>
        <dsp:cNvSpPr/>
      </dsp:nvSpPr>
      <dsp:spPr>
        <a:xfrm rot="5400000">
          <a:off x="1650" y="3161292"/>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5</a:t>
          </a:r>
          <a:endParaRPr lang="en-US" sz="1400" kern="1200" dirty="0"/>
        </a:p>
      </dsp:txBody>
      <dsp:txXfrm rot="-5400000">
        <a:off x="130168" y="3332650"/>
        <a:ext cx="599749" cy="257035"/>
      </dsp:txXfrm>
    </dsp:sp>
    <dsp:sp modelId="{D3DA500F-853A-514A-A79F-79E87BBE5324}">
      <dsp:nvSpPr>
        <dsp:cNvPr id="0" name=""/>
        <dsp:cNvSpPr/>
      </dsp:nvSpPr>
      <dsp:spPr>
        <a:xfrm rot="5400000">
          <a:off x="4310582" y="-287553"/>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Implementation of Strategies</a:t>
          </a:r>
          <a:endParaRPr lang="en-US" sz="3300" kern="1200" dirty="0"/>
        </a:p>
      </dsp:txBody>
      <dsp:txXfrm rot="-5400000">
        <a:off x="990253" y="3059962"/>
        <a:ext cx="7170382" cy="502538"/>
      </dsp:txXfrm>
    </dsp:sp>
    <dsp:sp modelId="{D98E55FC-2396-A04A-8607-E464F27F647A}">
      <dsp:nvSpPr>
        <dsp:cNvPr id="0" name=""/>
        <dsp:cNvSpPr/>
      </dsp:nvSpPr>
      <dsp:spPr>
        <a:xfrm rot="5400000">
          <a:off x="1650" y="3919337"/>
          <a:ext cx="856784" cy="5997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Stage 6</a:t>
          </a:r>
          <a:endParaRPr lang="en-US" sz="1400" kern="1200" dirty="0"/>
        </a:p>
      </dsp:txBody>
      <dsp:txXfrm rot="-5400000">
        <a:off x="130168" y="4090695"/>
        <a:ext cx="599749" cy="257035"/>
      </dsp:txXfrm>
    </dsp:sp>
    <dsp:sp modelId="{D26CE333-52CE-0746-9D7F-01D6E6522823}">
      <dsp:nvSpPr>
        <dsp:cNvPr id="0" name=""/>
        <dsp:cNvSpPr/>
      </dsp:nvSpPr>
      <dsp:spPr>
        <a:xfrm rot="5400000">
          <a:off x="4310582" y="470491"/>
          <a:ext cx="556910" cy="7197568"/>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Measure, Reinforce, &amp; Refine</a:t>
          </a:r>
          <a:endParaRPr lang="en-US" sz="3300" kern="1200" dirty="0"/>
        </a:p>
      </dsp:txBody>
      <dsp:txXfrm rot="-5400000">
        <a:off x="990253" y="3818006"/>
        <a:ext cx="7170382" cy="502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7DF14-2281-5F4B-A866-FC0201B62B3F}">
      <dsp:nvSpPr>
        <dsp:cNvPr id="0" name=""/>
        <dsp:cNvSpPr/>
      </dsp:nvSpPr>
      <dsp:spPr>
        <a:xfrm>
          <a:off x="380994" y="481"/>
          <a:ext cx="7467611" cy="772306"/>
        </a:xfrm>
        <a:prstGeom prst="roundRect">
          <a:avLst/>
        </a:prstGeom>
        <a:gradFill rotWithShape="0">
          <a:gsLst>
            <a:gs pos="0">
              <a:schemeClr val="accent1">
                <a:hueOff val="0"/>
                <a:satOff val="0"/>
                <a:lumOff val="0"/>
                <a:alphaOff val="0"/>
                <a:shade val="75000"/>
                <a:satMod val="160000"/>
              </a:schemeClr>
            </a:gs>
            <a:gs pos="60000">
              <a:schemeClr val="accent1">
                <a:hueOff val="0"/>
                <a:satOff val="0"/>
                <a:lumOff val="0"/>
                <a:alphaOff val="0"/>
                <a:satMod val="150000"/>
              </a:schemeClr>
            </a:gs>
            <a:gs pos="100000">
              <a:schemeClr val="accent1">
                <a:hueOff val="0"/>
                <a:satOff val="0"/>
                <a:lumOff val="0"/>
                <a:alphaOff val="0"/>
                <a:tint val="75000"/>
                <a:satMod val="200000"/>
              </a:schemeClr>
            </a:gs>
          </a:gsLst>
          <a:lin ang="16200000" scaled="1"/>
        </a:gradFill>
        <a:ln>
          <a:noFill/>
        </a:ln>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accent1">
              <a:hueOff val="0"/>
              <a:satOff val="0"/>
              <a:lumOff val="0"/>
              <a:alphaOff val="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n-US" sz="3300" kern="1200" dirty="0" smtClean="0"/>
            <a:t>Strategic Planning</a:t>
          </a:r>
          <a:endParaRPr lang="en-US" sz="3300" kern="1200" dirty="0"/>
        </a:p>
      </dsp:txBody>
      <dsp:txXfrm>
        <a:off x="418695" y="38182"/>
        <a:ext cx="7392209" cy="696904"/>
      </dsp:txXfrm>
    </dsp:sp>
    <dsp:sp modelId="{6EDAB756-0F22-8847-9684-BCBFFBECA32B}">
      <dsp:nvSpPr>
        <dsp:cNvPr id="0" name=""/>
        <dsp:cNvSpPr/>
      </dsp:nvSpPr>
      <dsp:spPr>
        <a:xfrm>
          <a:off x="380994" y="811403"/>
          <a:ext cx="7467611" cy="772306"/>
        </a:xfrm>
        <a:prstGeom prst="roundRect">
          <a:avLst/>
        </a:prstGeom>
        <a:gradFill rotWithShape="0">
          <a:gsLst>
            <a:gs pos="0">
              <a:schemeClr val="accent1">
                <a:hueOff val="0"/>
                <a:satOff val="0"/>
                <a:lumOff val="0"/>
                <a:alphaOff val="0"/>
                <a:shade val="75000"/>
                <a:satMod val="160000"/>
              </a:schemeClr>
            </a:gs>
            <a:gs pos="60000">
              <a:schemeClr val="accent1">
                <a:hueOff val="0"/>
                <a:satOff val="0"/>
                <a:lumOff val="0"/>
                <a:alphaOff val="0"/>
                <a:satMod val="150000"/>
              </a:schemeClr>
            </a:gs>
            <a:gs pos="100000">
              <a:schemeClr val="accent1">
                <a:hueOff val="0"/>
                <a:satOff val="0"/>
                <a:lumOff val="0"/>
                <a:alphaOff val="0"/>
                <a:tint val="75000"/>
                <a:satMod val="200000"/>
              </a:schemeClr>
            </a:gs>
          </a:gsLst>
          <a:lin ang="16200000" scaled="1"/>
        </a:gradFill>
        <a:ln>
          <a:noFill/>
        </a:ln>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accent1">
              <a:hueOff val="0"/>
              <a:satOff val="0"/>
              <a:lumOff val="0"/>
              <a:alphaOff val="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t>Information Sharing/Communication</a:t>
          </a:r>
          <a:endParaRPr lang="en-US" sz="3200" kern="1200" dirty="0"/>
        </a:p>
      </dsp:txBody>
      <dsp:txXfrm>
        <a:off x="418695" y="849104"/>
        <a:ext cx="7392209" cy="696904"/>
      </dsp:txXfrm>
    </dsp:sp>
    <dsp:sp modelId="{790A6B62-A813-0944-B2CB-5AEEDB1E1A66}">
      <dsp:nvSpPr>
        <dsp:cNvPr id="0" name=""/>
        <dsp:cNvSpPr/>
      </dsp:nvSpPr>
      <dsp:spPr>
        <a:xfrm>
          <a:off x="380994" y="1622325"/>
          <a:ext cx="7467611" cy="772306"/>
        </a:xfrm>
        <a:prstGeom prst="roundRect">
          <a:avLst/>
        </a:prstGeom>
        <a:gradFill rotWithShape="0">
          <a:gsLst>
            <a:gs pos="0">
              <a:schemeClr val="accent1">
                <a:hueOff val="0"/>
                <a:satOff val="0"/>
                <a:lumOff val="0"/>
                <a:alphaOff val="0"/>
                <a:shade val="75000"/>
                <a:satMod val="160000"/>
              </a:schemeClr>
            </a:gs>
            <a:gs pos="60000">
              <a:schemeClr val="accent1">
                <a:hueOff val="0"/>
                <a:satOff val="0"/>
                <a:lumOff val="0"/>
                <a:alphaOff val="0"/>
                <a:satMod val="150000"/>
              </a:schemeClr>
            </a:gs>
            <a:gs pos="100000">
              <a:schemeClr val="accent1">
                <a:hueOff val="0"/>
                <a:satOff val="0"/>
                <a:lumOff val="0"/>
                <a:alphaOff val="0"/>
                <a:tint val="75000"/>
                <a:satMod val="200000"/>
              </a:schemeClr>
            </a:gs>
          </a:gsLst>
          <a:lin ang="16200000" scaled="1"/>
        </a:gradFill>
        <a:ln>
          <a:noFill/>
        </a:ln>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accent1">
              <a:hueOff val="0"/>
              <a:satOff val="0"/>
              <a:lumOff val="0"/>
              <a:alphaOff val="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t>Leadership</a:t>
          </a:r>
          <a:endParaRPr lang="en-US" sz="3200" kern="1200" dirty="0"/>
        </a:p>
      </dsp:txBody>
      <dsp:txXfrm>
        <a:off x="418695" y="1660026"/>
        <a:ext cx="7392209" cy="696904"/>
      </dsp:txXfrm>
    </dsp:sp>
    <dsp:sp modelId="{103EDE21-114A-E049-AC83-D5E856448AC8}">
      <dsp:nvSpPr>
        <dsp:cNvPr id="0" name=""/>
        <dsp:cNvSpPr/>
      </dsp:nvSpPr>
      <dsp:spPr>
        <a:xfrm>
          <a:off x="380994" y="2433246"/>
          <a:ext cx="7467611" cy="772306"/>
        </a:xfrm>
        <a:prstGeom prst="roundRect">
          <a:avLst/>
        </a:prstGeom>
        <a:gradFill rotWithShape="0">
          <a:gsLst>
            <a:gs pos="0">
              <a:schemeClr val="accent1">
                <a:hueOff val="0"/>
                <a:satOff val="0"/>
                <a:lumOff val="0"/>
                <a:alphaOff val="0"/>
                <a:shade val="75000"/>
                <a:satMod val="160000"/>
              </a:schemeClr>
            </a:gs>
            <a:gs pos="60000">
              <a:schemeClr val="accent1">
                <a:hueOff val="0"/>
                <a:satOff val="0"/>
                <a:lumOff val="0"/>
                <a:alphaOff val="0"/>
                <a:satMod val="150000"/>
              </a:schemeClr>
            </a:gs>
            <a:gs pos="100000">
              <a:schemeClr val="accent1">
                <a:hueOff val="0"/>
                <a:satOff val="0"/>
                <a:lumOff val="0"/>
                <a:alphaOff val="0"/>
                <a:tint val="75000"/>
                <a:satMod val="200000"/>
              </a:schemeClr>
            </a:gs>
          </a:gsLst>
          <a:lin ang="16200000" scaled="1"/>
        </a:gradFill>
        <a:ln>
          <a:noFill/>
        </a:ln>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accent1">
              <a:hueOff val="0"/>
              <a:satOff val="0"/>
              <a:lumOff val="0"/>
              <a:alphaOff val="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t>Vision/Core Values</a:t>
          </a:r>
          <a:endParaRPr lang="en-US" sz="3200" kern="1200" dirty="0"/>
        </a:p>
      </dsp:txBody>
      <dsp:txXfrm>
        <a:off x="418695" y="2470947"/>
        <a:ext cx="7392209" cy="696904"/>
      </dsp:txXfrm>
    </dsp:sp>
    <dsp:sp modelId="{8A7EFF08-CC0D-1343-B0FD-4C71D0BE1F6C}">
      <dsp:nvSpPr>
        <dsp:cNvPr id="0" name=""/>
        <dsp:cNvSpPr/>
      </dsp:nvSpPr>
      <dsp:spPr>
        <a:xfrm>
          <a:off x="380994" y="3244168"/>
          <a:ext cx="7467611" cy="772306"/>
        </a:xfrm>
        <a:prstGeom prst="roundRect">
          <a:avLst/>
        </a:prstGeom>
        <a:gradFill rotWithShape="0">
          <a:gsLst>
            <a:gs pos="0">
              <a:schemeClr val="accent1">
                <a:hueOff val="0"/>
                <a:satOff val="0"/>
                <a:lumOff val="0"/>
                <a:alphaOff val="0"/>
                <a:shade val="75000"/>
                <a:satMod val="160000"/>
              </a:schemeClr>
            </a:gs>
            <a:gs pos="60000">
              <a:schemeClr val="accent1">
                <a:hueOff val="0"/>
                <a:satOff val="0"/>
                <a:lumOff val="0"/>
                <a:alphaOff val="0"/>
                <a:satMod val="150000"/>
              </a:schemeClr>
            </a:gs>
            <a:gs pos="100000">
              <a:schemeClr val="accent1">
                <a:hueOff val="0"/>
                <a:satOff val="0"/>
                <a:lumOff val="0"/>
                <a:alphaOff val="0"/>
                <a:tint val="75000"/>
                <a:satMod val="200000"/>
              </a:schemeClr>
            </a:gs>
          </a:gsLst>
          <a:lin ang="16200000" scaled="1"/>
        </a:gradFill>
        <a:ln>
          <a:noFill/>
        </a:ln>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accent1">
              <a:hueOff val="0"/>
              <a:satOff val="0"/>
              <a:lumOff val="0"/>
              <a:alphaOff val="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t>Support</a:t>
          </a:r>
          <a:endParaRPr lang="en-US" sz="3200" kern="1200" dirty="0"/>
        </a:p>
      </dsp:txBody>
      <dsp:txXfrm>
        <a:off x="418695" y="3281869"/>
        <a:ext cx="7392209" cy="696904"/>
      </dsp:txXfrm>
    </dsp:sp>
    <dsp:sp modelId="{079319C5-124F-0C42-A559-F871E78AADF6}">
      <dsp:nvSpPr>
        <dsp:cNvPr id="0" name=""/>
        <dsp:cNvSpPr/>
      </dsp:nvSpPr>
      <dsp:spPr>
        <a:xfrm>
          <a:off x="380994" y="4055090"/>
          <a:ext cx="7467611" cy="772306"/>
        </a:xfrm>
        <a:prstGeom prst="roundRect">
          <a:avLst/>
        </a:prstGeom>
        <a:gradFill rotWithShape="0">
          <a:gsLst>
            <a:gs pos="0">
              <a:schemeClr val="accent1">
                <a:hueOff val="0"/>
                <a:satOff val="0"/>
                <a:lumOff val="0"/>
                <a:alphaOff val="0"/>
                <a:shade val="75000"/>
                <a:satMod val="160000"/>
              </a:schemeClr>
            </a:gs>
            <a:gs pos="60000">
              <a:schemeClr val="accent1">
                <a:hueOff val="0"/>
                <a:satOff val="0"/>
                <a:lumOff val="0"/>
                <a:alphaOff val="0"/>
                <a:satMod val="150000"/>
              </a:schemeClr>
            </a:gs>
            <a:gs pos="100000">
              <a:schemeClr val="accent1">
                <a:hueOff val="0"/>
                <a:satOff val="0"/>
                <a:lumOff val="0"/>
                <a:alphaOff val="0"/>
                <a:tint val="75000"/>
                <a:satMod val="200000"/>
              </a:schemeClr>
            </a:gs>
          </a:gsLst>
          <a:lin ang="16200000" scaled="1"/>
        </a:gradFill>
        <a:ln>
          <a:noFill/>
        </a:ln>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accent1">
              <a:hueOff val="0"/>
              <a:satOff val="0"/>
              <a:lumOff val="0"/>
              <a:alphaOff val="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t>Resources</a:t>
          </a:r>
          <a:endParaRPr lang="en-US" sz="3200" kern="1200" dirty="0"/>
        </a:p>
      </dsp:txBody>
      <dsp:txXfrm>
        <a:off x="418695" y="4092791"/>
        <a:ext cx="7392209" cy="696904"/>
      </dsp:txXfrm>
    </dsp:sp>
    <dsp:sp modelId="{4F2A2BF7-5D6C-9D46-A72B-CC68EE926AC6}">
      <dsp:nvSpPr>
        <dsp:cNvPr id="0" name=""/>
        <dsp:cNvSpPr/>
      </dsp:nvSpPr>
      <dsp:spPr>
        <a:xfrm>
          <a:off x="380994" y="4866011"/>
          <a:ext cx="7467611" cy="772306"/>
        </a:xfrm>
        <a:prstGeom prst="roundRect">
          <a:avLst/>
        </a:prstGeom>
        <a:gradFill rotWithShape="0">
          <a:gsLst>
            <a:gs pos="0">
              <a:schemeClr val="accent1">
                <a:hueOff val="0"/>
                <a:satOff val="0"/>
                <a:lumOff val="0"/>
                <a:alphaOff val="0"/>
                <a:shade val="75000"/>
                <a:satMod val="160000"/>
              </a:schemeClr>
            </a:gs>
            <a:gs pos="60000">
              <a:schemeClr val="accent1">
                <a:hueOff val="0"/>
                <a:satOff val="0"/>
                <a:lumOff val="0"/>
                <a:alphaOff val="0"/>
                <a:satMod val="150000"/>
              </a:schemeClr>
            </a:gs>
            <a:gs pos="100000">
              <a:schemeClr val="accent1">
                <a:hueOff val="0"/>
                <a:satOff val="0"/>
                <a:lumOff val="0"/>
                <a:alphaOff val="0"/>
                <a:tint val="75000"/>
                <a:satMod val="200000"/>
              </a:schemeClr>
            </a:gs>
          </a:gsLst>
          <a:lin ang="16200000" scaled="1"/>
        </a:gradFill>
        <a:ln>
          <a:noFill/>
        </a:ln>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accent1">
              <a:hueOff val="0"/>
              <a:satOff val="0"/>
              <a:lumOff val="0"/>
              <a:alphaOff val="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t>Motivation/Rewards</a:t>
          </a:r>
          <a:endParaRPr lang="en-US" sz="3100" kern="1200" dirty="0"/>
        </a:p>
      </dsp:txBody>
      <dsp:txXfrm>
        <a:off x="418695" y="4903712"/>
        <a:ext cx="7392209" cy="6969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7373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7373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7373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E0C3AE54-7AA7-402D-82B2-446B2E4E98C6}" type="slidenum">
              <a:rPr lang="en-US"/>
              <a:pPr/>
              <a:t>‹#›</a:t>
            </a:fld>
            <a:endParaRPr lang="en-US"/>
          </a:p>
        </p:txBody>
      </p:sp>
    </p:spTree>
    <p:extLst>
      <p:ext uri="{BB962C8B-B14F-4D97-AF65-F5344CB8AC3E}">
        <p14:creationId xmlns:p14="http://schemas.microsoft.com/office/powerpoint/2010/main" val="814215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843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900AD3E5-6962-46DD-8FA2-3C5FE0DC0D23}" type="slidenum">
              <a:rPr lang="en-US"/>
              <a:pPr/>
              <a:t>‹#›</a:t>
            </a:fld>
            <a:endParaRPr lang="en-US"/>
          </a:p>
        </p:txBody>
      </p:sp>
    </p:spTree>
    <p:extLst>
      <p:ext uri="{BB962C8B-B14F-4D97-AF65-F5344CB8AC3E}">
        <p14:creationId xmlns:p14="http://schemas.microsoft.com/office/powerpoint/2010/main" val="13964275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0D6E9-AF8F-4E45-B45B-DB0857DF4294}" type="slidenum">
              <a:rPr lang="en-US"/>
              <a:pPr/>
              <a:t>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701040" y="4415790"/>
            <a:ext cx="5608320" cy="418338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spcBef>
                <a:spcPts val="0"/>
              </a:spcBef>
            </a:pPr>
            <a:endParaRPr/>
          </a:p>
        </p:txBody>
      </p:sp>
    </p:spTree>
    <p:extLst>
      <p:ext uri="{BB962C8B-B14F-4D97-AF65-F5344CB8AC3E}">
        <p14:creationId xmlns:p14="http://schemas.microsoft.com/office/powerpoint/2010/main" val="401800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AD3E5-6962-46DD-8FA2-3C5FE0DC0D23}" type="slidenum">
              <a:rPr lang="en-US" smtClean="0"/>
              <a:pPr/>
              <a:t>29</a:t>
            </a:fld>
            <a:endParaRPr lang="en-US"/>
          </a:p>
        </p:txBody>
      </p:sp>
    </p:spTree>
    <p:extLst>
      <p:ext uri="{BB962C8B-B14F-4D97-AF65-F5344CB8AC3E}">
        <p14:creationId xmlns:p14="http://schemas.microsoft.com/office/powerpoint/2010/main" val="74739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Wordle.net</a:t>
            </a:r>
            <a:endParaRPr lang="en-US" dirty="0"/>
          </a:p>
        </p:txBody>
      </p:sp>
      <p:sp>
        <p:nvSpPr>
          <p:cNvPr id="4" name="Slide Number Placeholder 3"/>
          <p:cNvSpPr>
            <a:spLocks noGrp="1"/>
          </p:cNvSpPr>
          <p:nvPr>
            <p:ph type="sldNum" sz="quarter" idx="10"/>
          </p:nvPr>
        </p:nvSpPr>
        <p:spPr/>
        <p:txBody>
          <a:bodyPr/>
          <a:lstStyle/>
          <a:p>
            <a:fld id="{900AD3E5-6962-46DD-8FA2-3C5FE0DC0D23}" type="slidenum">
              <a:rPr lang="en-US" smtClean="0"/>
              <a:pPr/>
              <a:t>31</a:t>
            </a:fld>
            <a:endParaRPr lang="en-US"/>
          </a:p>
        </p:txBody>
      </p:sp>
    </p:spTree>
    <p:extLst>
      <p:ext uri="{BB962C8B-B14F-4D97-AF65-F5344CB8AC3E}">
        <p14:creationId xmlns:p14="http://schemas.microsoft.com/office/powerpoint/2010/main" val="136393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www.wordle.net</a:t>
            </a:r>
            <a:endParaRPr lang="en-US" dirty="0"/>
          </a:p>
        </p:txBody>
      </p:sp>
      <p:sp>
        <p:nvSpPr>
          <p:cNvPr id="4" name="Slide Number Placeholder 3"/>
          <p:cNvSpPr>
            <a:spLocks noGrp="1"/>
          </p:cNvSpPr>
          <p:nvPr>
            <p:ph type="sldNum" sz="quarter" idx="10"/>
          </p:nvPr>
        </p:nvSpPr>
        <p:spPr/>
        <p:txBody>
          <a:bodyPr/>
          <a:lstStyle/>
          <a:p>
            <a:fld id="{900AD3E5-6962-46DD-8FA2-3C5FE0DC0D23}" type="slidenum">
              <a:rPr lang="en-US" smtClean="0"/>
              <a:pPr/>
              <a:t>32</a:t>
            </a:fld>
            <a:endParaRPr lang="en-US"/>
          </a:p>
        </p:txBody>
      </p:sp>
    </p:spTree>
    <p:extLst>
      <p:ext uri="{BB962C8B-B14F-4D97-AF65-F5344CB8AC3E}">
        <p14:creationId xmlns:p14="http://schemas.microsoft.com/office/powerpoint/2010/main" val="187572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271-9D9F-4AB7-B66A-E3963A82E943}" type="slidenum">
              <a:rPr lang="en-US"/>
              <a:pPr/>
              <a:t>54</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701040" y="4415790"/>
            <a:ext cx="5608320" cy="418338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1181100" y="696913"/>
            <a:ext cx="4648200" cy="3486150"/>
          </a:xfrm>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Sources:</a:t>
            </a: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Delivering Happiness by Tony Hsieh</a:t>
            </a: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http://www.entrepreneur.com/article/219449</a:t>
            </a: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http://www.businessinsider.com/email-inspired-zappos-company-culture-2014-8</a:t>
            </a: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http://www.inc.com/magazine/20090501/the-zappos-way-of-managing.html </a:t>
            </a: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http://www.businessinsider.com/tony-hsieh-work-from-home-zappos-2013-3</a:t>
            </a:r>
          </a:p>
          <a:p>
            <a:endParaRPr lang="en-US" altLang="en-US" i="1" dirty="0" smtClean="0">
              <a:solidFill>
                <a:srgbClr val="5A5E65"/>
              </a:solidFill>
              <a:latin typeface="Arial" pitchFamily="34" charset="0"/>
              <a:ea typeface="ＭＳ Ｐゴシック" pitchFamily="34" charset="-128"/>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104E84B-4065-44CF-8049-CA9F2C3CA2FA}" type="slidenum">
              <a:rPr lang="en-US" altLang="en-US" sz="1200">
                <a:cs typeface="Arial" pitchFamily="34" charset="0"/>
              </a:rPr>
              <a:pPr eaLnBrk="1" hangingPunct="1"/>
              <a:t>60</a:t>
            </a:fld>
            <a:endParaRPr lang="en-US" altLang="en-US" sz="120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E7B1F-DBCA-4EE9-AF84-B3681557DB43}" type="slidenum">
              <a:rPr lang="en-US" smtClean="0"/>
              <a:pPr/>
              <a:t>‹#›</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04D6F-3249-4C63-9322-7D5CDA024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06E8-82A3-44CC-82F1-B78FC18574BD}"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4FE7B1F-DBCA-4EE9-AF84-B3681557DB43}" type="slidenum">
              <a:rPr lang="en-US" smtClean="0"/>
              <a:pPr/>
              <a:t>‹#›</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600">
                                          <p:stCondLst>
                                            <p:cond delay="0"/>
                                          </p:stCondLst>
                                        </p:cTn>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5057D-552F-470B-9827-B21F20055A00}"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9AFD8-A921-4C8E-A1D5-9DBAADDC229A}"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CF97B-A5D6-4992-B07B-3F401DF813FA}"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7C955-A0F9-4932-A38B-87FC35BB11D5}"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6E550-E42A-4D98-A949-63A22574E1D3}"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5C178-07E1-42FE-AECC-B0AE513BF71B}"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B971A-75D2-4048-BB9E-4A7DCA8D246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5057D-552F-470B-9827-B21F20055A00}"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1D27FBDF-143C-4C75-B650-398E2FF98DE5}"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04D6F-3249-4C63-9322-7D5CDA024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906E8-82A3-44CC-82F1-B78FC18574BD}"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130424"/>
            <a:ext cx="7772400" cy="1470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mb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4" name="Shape 14"/>
          <p:cNvSpPr txBox="1">
            <a:spLocks noGrp="1"/>
          </p:cNvSpPr>
          <p:nvPr>
            <p:ph type="subTitle" idx="1"/>
          </p:nvPr>
        </p:nvSpPr>
        <p:spPr>
          <a:xfrm>
            <a:off x="1371601" y="3886200"/>
            <a:ext cx="6400799" cy="1752799"/>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5" name="Shape 15"/>
          <p:cNvSpPr txBox="1">
            <a:spLocks noGrp="1"/>
          </p:cNvSpPr>
          <p:nvPr>
            <p:ph type="dt" idx="10"/>
          </p:nvPr>
        </p:nvSpPr>
        <p:spPr>
          <a:xfrm>
            <a:off x="457200" y="6356349"/>
            <a:ext cx="2133599" cy="365200"/>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ftr" idx="11"/>
          </p:nvPr>
        </p:nvSpPr>
        <p:spPr>
          <a:xfrm>
            <a:off x="3124200" y="6356349"/>
            <a:ext cx="2895600" cy="365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 name="Shape 17"/>
          <p:cNvSpPr txBox="1">
            <a:spLocks noGrp="1"/>
          </p:cNvSpPr>
          <p:nvPr>
            <p:ph type="sldNum" idx="12"/>
          </p:nvPr>
        </p:nvSpPr>
        <p:spPr>
          <a:xfrm>
            <a:off x="6553201" y="6356349"/>
            <a:ext cx="2133599" cy="365200"/>
          </a:xfrm>
          <a:prstGeom prst="rect">
            <a:avLst/>
          </a:prstGeom>
          <a:noFill/>
          <a:ln>
            <a:noFill/>
          </a:ln>
        </p:spPr>
        <p:txBody>
          <a:bodyPr lIns="91425" tIns="91425" rIns="91425" bIns="91425" anchor="ctr" anchorCtr="0">
            <a:noAutofit/>
          </a:bodyPr>
          <a:lstStyle/>
          <a:p>
            <a:pPr indent="-88900">
              <a:buClr>
                <a:srgbClr val="000000"/>
              </a:buClr>
              <a:buFont typeface="Arial"/>
              <a:buChar char="●"/>
            </a:pPr>
            <a:endParaRPr/>
          </a:p>
          <a:p>
            <a:pPr lvl="1" indent="-88900">
              <a:buClr>
                <a:srgbClr val="000000"/>
              </a:buClr>
              <a:buFont typeface="Courier New"/>
              <a:buChar char="o"/>
            </a:pPr>
            <a:endParaRPr/>
          </a:p>
          <a:p>
            <a:pPr lvl="2" indent="-88900">
              <a:buClr>
                <a:srgbClr val="000000"/>
              </a:buClr>
              <a:buFont typeface="Wingdings"/>
              <a:buChar char="§"/>
            </a:pPr>
            <a:endParaRPr/>
          </a:p>
          <a:p>
            <a:pPr lvl="3" indent="-88900">
              <a:buClr>
                <a:srgbClr val="000000"/>
              </a:buClr>
              <a:buFont typeface="Arial"/>
              <a:buChar char="●"/>
            </a:pPr>
            <a:endParaRPr/>
          </a:p>
          <a:p>
            <a:pPr lvl="4" indent="-88900">
              <a:buClr>
                <a:srgbClr val="000000"/>
              </a:buClr>
              <a:buFont typeface="Courier New"/>
              <a:buChar char="o"/>
            </a:pPr>
            <a:endParaRPr/>
          </a:p>
          <a:p>
            <a:pPr lvl="5" indent="-88900">
              <a:buClr>
                <a:srgbClr val="000000"/>
              </a:buClr>
              <a:buFont typeface="Wingdings"/>
              <a:buChar char="§"/>
            </a:pPr>
            <a:endParaRPr/>
          </a:p>
          <a:p>
            <a:pPr lvl="6" indent="-88900">
              <a:buClr>
                <a:srgbClr val="000000"/>
              </a:buClr>
              <a:buFont typeface="Arial"/>
              <a:buChar char="●"/>
            </a:pPr>
            <a:endParaRPr/>
          </a:p>
          <a:p>
            <a:pPr lvl="7" indent="-88900">
              <a:buClr>
                <a:srgbClr val="000000"/>
              </a:buClr>
              <a:buFont typeface="Courier New"/>
              <a:buChar char="o"/>
            </a:pPr>
            <a:endParaRPr/>
          </a:p>
          <a:p>
            <a:pPr lvl="8" indent="-88900">
              <a:buClr>
                <a:srgbClr val="000000"/>
              </a:buClr>
              <a:buFont typeface="Wingdings"/>
              <a:buChar char="§"/>
            </a:pPr>
            <a:endParaRPr/>
          </a:p>
        </p:txBody>
      </p:sp>
    </p:spTree>
    <p:extLst>
      <p:ext uri="{BB962C8B-B14F-4D97-AF65-F5344CB8AC3E}">
        <p14:creationId xmlns:p14="http://schemas.microsoft.com/office/powerpoint/2010/main" val="165914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9AFD8-A921-4C8E-A1D5-9DBAADDC229A}"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CF97B-A5D6-4992-B07B-3F401DF813FA}"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7C955-A0F9-4932-A38B-87FC35BB11D5}"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6E550-E42A-4D98-A949-63A22574E1D3}"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5C178-07E1-42FE-AECC-B0AE513BF71B}"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B971A-75D2-4048-BB9E-4A7DCA8D246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7FBDF-143C-4C75-B650-398E2FF98DE5}"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4000" b="-4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DBFEC-522F-4362-B62B-3C27592012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4000" b="-44000"/>
          </a:stretch>
        </a:blipFill>
        <a:effectLst/>
      </p:bgPr>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5BCDBFEC-522F-4362-B62B-3C27592012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600">
                                          <p:stCondLst>
                                            <p:cond delay="0"/>
                                          </p:stCondLst>
                                        </p:cTn>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12" dur="500"/>
                                        <p:tgtEl>
                                          <p:spTgt spid="30">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15" dur="500"/>
                                        <p:tgtEl>
                                          <p:spTgt spid="30">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18" dur="500"/>
                                        <p:tgtEl>
                                          <p:spTgt spid="30">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randombar(horizontal)">
                                      <p:cBhvr>
                                        <p:cTn id="21" dur="500"/>
                                        <p:tgtEl>
                                          <p:spTgt spid="30">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
                                            <p:txEl>
                                              <p:pRg st="4" end="4"/>
                                            </p:txEl>
                                          </p:spTgt>
                                        </p:tgtEl>
                                        <p:attrNameLst>
                                          <p:attrName>style.visibility</p:attrName>
                                        </p:attrNameLst>
                                      </p:cBhvr>
                                      <p:to>
                                        <p:strVal val="visible"/>
                                      </p:to>
                                    </p:set>
                                    <p:animEffect transition="in" filter="randombar(horizontal)">
                                      <p:cBhvr>
                                        <p:cTn id="24"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3">
            <a:alphaModFix/>
          </a:blip>
          <a:srcRect/>
          <a:stretch/>
        </p:blipFill>
        <p:spPr>
          <a:xfrm>
            <a:off x="0" y="1"/>
            <a:ext cx="9144000" cy="6857999"/>
          </a:xfrm>
          <a:prstGeom prst="rect">
            <a:avLst/>
          </a:prstGeom>
          <a:noFill/>
          <a:ln>
            <a:noFill/>
          </a:ln>
        </p:spPr>
      </p:pic>
      <p:pic>
        <p:nvPicPr>
          <p:cNvPr id="6" name="Shape 6"/>
          <p:cNvPicPr preferRelativeResize="0"/>
          <p:nvPr/>
        </p:nvPicPr>
        <p:blipFill rotWithShape="1">
          <a:blip r:embed="rId3">
            <a:alphaModFix/>
          </a:blip>
          <a:srcRect/>
          <a:stretch/>
        </p:blipFill>
        <p:spPr>
          <a:xfrm>
            <a:off x="0" y="1"/>
            <a:ext cx="9144000" cy="6857999"/>
          </a:xfrm>
          <a:prstGeom prst="rect">
            <a:avLst/>
          </a:prstGeom>
          <a:noFill/>
          <a:ln>
            <a:noFill/>
          </a:ln>
        </p:spPr>
      </p:pic>
      <p:sp>
        <p:nvSpPr>
          <p:cNvPr id="7" name="Shape 7"/>
          <p:cNvSpPr txBox="1">
            <a:spLocks noGrp="1"/>
          </p:cNvSpPr>
          <p:nvPr>
            <p:ph type="title"/>
          </p:nvPr>
        </p:nvSpPr>
        <p:spPr>
          <a:xfrm>
            <a:off x="457200" y="777875"/>
            <a:ext cx="8229600" cy="11432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mb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 name="Shape 8"/>
          <p:cNvSpPr txBox="1">
            <a:spLocks noGrp="1"/>
          </p:cNvSpPr>
          <p:nvPr>
            <p:ph type="body" idx="1"/>
          </p:nvPr>
        </p:nvSpPr>
        <p:spPr>
          <a:xfrm>
            <a:off x="457200" y="2063750"/>
            <a:ext cx="8229600" cy="4062399"/>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9" name="Shape 9"/>
          <p:cNvSpPr txBox="1">
            <a:spLocks noGrp="1"/>
          </p:cNvSpPr>
          <p:nvPr>
            <p:ph type="dt" idx="10"/>
          </p:nvPr>
        </p:nvSpPr>
        <p:spPr>
          <a:xfrm>
            <a:off x="457200" y="6356349"/>
            <a:ext cx="2133599" cy="365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fontAlgn="auto">
              <a:spcAft>
                <a:spcPts val="0"/>
              </a:spcAft>
            </a:pPr>
            <a:endParaRPr sz="1400" kern="0">
              <a:solidFill>
                <a:srgbClr val="000000"/>
              </a:solidFill>
              <a:latin typeface="Arial"/>
              <a:cs typeface="Arial"/>
              <a:sym typeface="Arial"/>
            </a:endParaRPr>
          </a:p>
        </p:txBody>
      </p:sp>
      <p:sp>
        <p:nvSpPr>
          <p:cNvPr id="10" name="Shape 10"/>
          <p:cNvSpPr txBox="1">
            <a:spLocks noGrp="1"/>
          </p:cNvSpPr>
          <p:nvPr>
            <p:ph type="ftr" idx="11"/>
          </p:nvPr>
        </p:nvSpPr>
        <p:spPr>
          <a:xfrm>
            <a:off x="3124200" y="6356349"/>
            <a:ext cx="2895600" cy="365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fontAlgn="auto">
              <a:spcAft>
                <a:spcPts val="0"/>
              </a:spcAft>
            </a:pPr>
            <a:endParaRPr sz="1400" kern="0">
              <a:solidFill>
                <a:srgbClr val="000000"/>
              </a:solidFill>
              <a:latin typeface="Arial"/>
              <a:cs typeface="Arial"/>
              <a:sym typeface="Arial"/>
            </a:endParaRPr>
          </a:p>
        </p:txBody>
      </p:sp>
      <p:sp>
        <p:nvSpPr>
          <p:cNvPr id="11" name="Shape 11"/>
          <p:cNvSpPr txBox="1">
            <a:spLocks noGrp="1"/>
          </p:cNvSpPr>
          <p:nvPr>
            <p:ph type="sldNum" idx="12"/>
          </p:nvPr>
        </p:nvSpPr>
        <p:spPr>
          <a:xfrm>
            <a:off x="6553201" y="6356349"/>
            <a:ext cx="2133599" cy="365200"/>
          </a:xfrm>
          <a:prstGeom prst="rect">
            <a:avLst/>
          </a:prstGeom>
          <a:noFill/>
          <a:ln>
            <a:noFill/>
          </a:ln>
        </p:spPr>
        <p:txBody>
          <a:bodyPr lIns="91425" tIns="91425" rIns="91425" bIns="91425" anchor="ctr" anchorCtr="0">
            <a:noAutofit/>
          </a:bodyPr>
          <a:lstStyle/>
          <a:p>
            <a:pPr indent="-88900" fontAlgn="auto">
              <a:spcBef>
                <a:spcPts val="0"/>
              </a:spcBef>
              <a:spcAft>
                <a:spcPts val="0"/>
              </a:spcAft>
              <a:buClr>
                <a:srgbClr val="000000"/>
              </a:buClr>
              <a:buFont typeface="Arial"/>
              <a:buChar char="●"/>
            </a:pPr>
            <a:endParaRPr sz="1400" kern="0">
              <a:solidFill>
                <a:srgbClr val="000000"/>
              </a:solidFill>
              <a:latin typeface="Arial"/>
              <a:cs typeface="Arial"/>
              <a:sym typeface="Arial"/>
            </a:endParaRPr>
          </a:p>
          <a:p>
            <a:pPr lvl="1" indent="-88900" fontAlgn="auto">
              <a:spcBef>
                <a:spcPts val="0"/>
              </a:spcBef>
              <a:spcAft>
                <a:spcPts val="0"/>
              </a:spcAft>
              <a:buClr>
                <a:srgbClr val="000000"/>
              </a:buClr>
              <a:buFont typeface="Courier New"/>
              <a:buChar char="o"/>
            </a:pPr>
            <a:endParaRPr sz="1400" kern="0">
              <a:solidFill>
                <a:srgbClr val="000000"/>
              </a:solidFill>
              <a:latin typeface="Arial"/>
              <a:cs typeface="Arial"/>
              <a:sym typeface="Arial"/>
            </a:endParaRPr>
          </a:p>
          <a:p>
            <a:pPr lvl="2" indent="-88900" fontAlgn="auto">
              <a:spcBef>
                <a:spcPts val="0"/>
              </a:spcBef>
              <a:spcAft>
                <a:spcPts val="0"/>
              </a:spcAft>
              <a:buClr>
                <a:srgbClr val="000000"/>
              </a:buClr>
              <a:buFont typeface="Wingdings"/>
              <a:buChar char="§"/>
            </a:pPr>
            <a:endParaRPr sz="1400" kern="0">
              <a:solidFill>
                <a:srgbClr val="000000"/>
              </a:solidFill>
              <a:latin typeface="Arial"/>
              <a:cs typeface="Arial"/>
              <a:sym typeface="Arial"/>
            </a:endParaRPr>
          </a:p>
          <a:p>
            <a:pPr lvl="3" indent="-88900" fontAlgn="auto">
              <a:spcBef>
                <a:spcPts val="0"/>
              </a:spcBef>
              <a:spcAft>
                <a:spcPts val="0"/>
              </a:spcAft>
              <a:buClr>
                <a:srgbClr val="000000"/>
              </a:buClr>
              <a:buFont typeface="Arial"/>
              <a:buChar char="●"/>
            </a:pPr>
            <a:endParaRPr sz="1400" kern="0">
              <a:solidFill>
                <a:srgbClr val="000000"/>
              </a:solidFill>
              <a:latin typeface="Arial"/>
              <a:cs typeface="Arial"/>
              <a:sym typeface="Arial"/>
            </a:endParaRPr>
          </a:p>
          <a:p>
            <a:pPr lvl="4" indent="-88900" fontAlgn="auto">
              <a:spcBef>
                <a:spcPts val="0"/>
              </a:spcBef>
              <a:spcAft>
                <a:spcPts val="0"/>
              </a:spcAft>
              <a:buClr>
                <a:srgbClr val="000000"/>
              </a:buClr>
              <a:buFont typeface="Courier New"/>
              <a:buChar char="o"/>
            </a:pPr>
            <a:endParaRPr sz="1400" kern="0">
              <a:solidFill>
                <a:srgbClr val="000000"/>
              </a:solidFill>
              <a:latin typeface="Arial"/>
              <a:cs typeface="Arial"/>
              <a:sym typeface="Arial"/>
            </a:endParaRPr>
          </a:p>
          <a:p>
            <a:pPr lvl="5" indent="-88900">
              <a:buClr>
                <a:srgbClr val="000000"/>
              </a:buClr>
              <a:buFont typeface="Wingdings"/>
              <a:buChar char="§"/>
            </a:pPr>
            <a:endParaRPr sz="1400" kern="0">
              <a:solidFill>
                <a:srgbClr val="000000"/>
              </a:solidFill>
              <a:latin typeface="Arial"/>
              <a:cs typeface="Arial"/>
              <a:sym typeface="Arial"/>
            </a:endParaRPr>
          </a:p>
          <a:p>
            <a:pPr lvl="6" indent="-88900">
              <a:buClr>
                <a:srgbClr val="000000"/>
              </a:buClr>
              <a:buFont typeface="Arial"/>
              <a:buChar char="●"/>
            </a:pPr>
            <a:endParaRPr sz="1400" kern="0">
              <a:solidFill>
                <a:srgbClr val="000000"/>
              </a:solidFill>
              <a:latin typeface="Arial"/>
              <a:cs typeface="Arial"/>
              <a:sym typeface="Arial"/>
            </a:endParaRPr>
          </a:p>
          <a:p>
            <a:pPr lvl="7" indent="-88900">
              <a:buClr>
                <a:srgbClr val="000000"/>
              </a:buClr>
              <a:buFont typeface="Courier New"/>
              <a:buChar char="o"/>
            </a:pPr>
            <a:endParaRPr sz="1400" kern="0">
              <a:solidFill>
                <a:srgbClr val="000000"/>
              </a:solidFill>
              <a:latin typeface="Arial"/>
              <a:cs typeface="Arial"/>
              <a:sym typeface="Arial"/>
            </a:endParaRPr>
          </a:p>
          <a:p>
            <a:pPr lvl="8" indent="-88900">
              <a:buClr>
                <a:srgbClr val="000000"/>
              </a:buClr>
              <a:buFont typeface="Wingdings"/>
              <a:buChar char="§"/>
            </a:pPr>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011727249"/>
      </p:ext>
    </p:extLst>
  </p:cSld>
  <p:clrMap bg1="lt1" tx1="dk1" bg2="dk2" tx2="lt2" accent1="accent1" accent2="accent2" accent3="accent3" accent4="accent4" accent5="accent5" accent6="accent6" hlink="hlink" folHlink="folHlink"/>
  <p:sldLayoutIdLst>
    <p:sldLayoutId id="214748402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hangeanalytix.com/" TargetMode="External"/><Relationship Id="rId2" Type="http://schemas.openxmlformats.org/officeDocument/2006/relationships/image" Target="../media/image4.gif"/><Relationship Id="rId1" Type="http://schemas.openxmlformats.org/officeDocument/2006/relationships/slideLayout" Target="../slideLayouts/slideLayout13.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gi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gi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gif"/><Relationship Id="rId1" Type="http://schemas.openxmlformats.org/officeDocument/2006/relationships/slideLayout" Target="../slideLayouts/slideLayout13.xml"/><Relationship Id="rId4" Type="http://schemas.openxmlformats.org/officeDocument/2006/relationships/hyperlink" Target="http://www.msnbc.msn.com/id/18442929/ns/nightly_news"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4.gif"/><Relationship Id="rId1" Type="http://schemas.openxmlformats.org/officeDocument/2006/relationships/slideLayout" Target="../slideLayouts/slideLayout17.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gif"/><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dp8LC5nAzcs&amp;feature=related" TargetMode="External"/><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gif"/><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gif"/><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4767072"/>
            <a:ext cx="8229600" cy="2167128"/>
          </a:xfrm>
        </p:spPr>
        <p:txBody>
          <a:bodyPr>
            <a:normAutofit/>
          </a:bodyPr>
          <a:lstStyle/>
          <a:p>
            <a:r>
              <a:rPr lang="en-US" sz="6000" dirty="0">
                <a:solidFill>
                  <a:schemeClr val="tx2"/>
                </a:solidFill>
                <a:latin typeface="Copperplate Gothic Bold" pitchFamily="34" charset="0"/>
                <a:cs typeface="Aharoni" pitchFamily="2" charset="-79"/>
              </a:rPr>
              <a:t>Module </a:t>
            </a:r>
            <a:r>
              <a:rPr lang="en-US" sz="6000" dirty="0" smtClean="0">
                <a:solidFill>
                  <a:schemeClr val="tx2"/>
                </a:solidFill>
                <a:latin typeface="Copperplate Gothic Bold" pitchFamily="34" charset="0"/>
                <a:cs typeface="Aharoni" pitchFamily="2" charset="-79"/>
              </a:rPr>
              <a:t>3</a:t>
            </a:r>
            <a:endParaRPr lang="en-US" sz="6000" dirty="0">
              <a:solidFill>
                <a:schemeClr val="tx2"/>
              </a:solidFill>
              <a:latin typeface="Copperplate Gothic Bold" pitchFamily="34" charset="0"/>
              <a:cs typeface="Aharoni" pitchFamily="2" charset="-79"/>
            </a:endParaRPr>
          </a:p>
        </p:txBody>
      </p:sp>
      <p:sp>
        <p:nvSpPr>
          <p:cNvPr id="2051" name="Rectangle 3"/>
          <p:cNvSpPr>
            <a:spLocks noGrp="1" noChangeArrowheads="1"/>
          </p:cNvSpPr>
          <p:nvPr>
            <p:ph type="subTitle" idx="1"/>
          </p:nvPr>
        </p:nvSpPr>
        <p:spPr>
          <a:xfrm>
            <a:off x="408710" y="4876800"/>
            <a:ext cx="5105400" cy="1219200"/>
          </a:xfrm>
        </p:spPr>
        <p:txBody>
          <a:bodyPr>
            <a:normAutofit/>
          </a:bodyPr>
          <a:lstStyle/>
          <a:p>
            <a:r>
              <a:rPr lang="en-US" sz="2800" dirty="0"/>
              <a:t>Change Management Process</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3" name="Group 32"/>
          <p:cNvGrpSpPr/>
          <p:nvPr/>
        </p:nvGrpSpPr>
        <p:grpSpPr>
          <a:xfrm>
            <a:off x="1028567" y="1371600"/>
            <a:ext cx="7383434" cy="5080920"/>
            <a:chOff x="380999" y="304800"/>
            <a:chExt cx="8077201" cy="6291263"/>
          </a:xfrm>
        </p:grpSpPr>
        <p:sp>
          <p:nvSpPr>
            <p:cNvPr id="6" name="Oval 2"/>
            <p:cNvSpPr>
              <a:spLocks noChangeArrowheads="1"/>
            </p:cNvSpPr>
            <p:nvPr/>
          </p:nvSpPr>
          <p:spPr bwMode="auto">
            <a:xfrm>
              <a:off x="1676400" y="304800"/>
              <a:ext cx="1371600" cy="1262063"/>
            </a:xfrm>
            <a:prstGeom prst="ellipse">
              <a:avLst/>
            </a:prstGeom>
            <a:noFill/>
            <a:ln w="9525">
              <a:solidFill>
                <a:schemeClr val="bg1"/>
              </a:solidFill>
              <a:round/>
              <a:headEnd/>
              <a:tailEnd/>
            </a:ln>
            <a:effectLst/>
          </p:spPr>
          <p:txBody>
            <a:bodyPr wrap="none" anchor="ctr"/>
            <a:lstStyle/>
            <a:p>
              <a:pPr algn="ctr"/>
              <a:r>
                <a:rPr lang="en-US" sz="1600">
                  <a:solidFill>
                    <a:srgbClr val="000000"/>
                  </a:solidFill>
                </a:rPr>
                <a:t>A</a:t>
              </a:r>
            </a:p>
            <a:p>
              <a:pPr algn="ctr"/>
              <a:endParaRPr lang="en-US" sz="1600">
                <a:solidFill>
                  <a:srgbClr val="000000"/>
                </a:solidFill>
              </a:endParaRPr>
            </a:p>
          </p:txBody>
        </p:sp>
        <p:sp>
          <p:nvSpPr>
            <p:cNvPr id="7" name="Oval 3"/>
            <p:cNvSpPr>
              <a:spLocks noChangeArrowheads="1"/>
            </p:cNvSpPr>
            <p:nvPr/>
          </p:nvSpPr>
          <p:spPr bwMode="auto">
            <a:xfrm>
              <a:off x="381000" y="2362200"/>
              <a:ext cx="1371600" cy="1262063"/>
            </a:xfrm>
            <a:prstGeom prst="ellipse">
              <a:avLst/>
            </a:prstGeom>
            <a:noFill/>
            <a:ln w="9525">
              <a:solidFill>
                <a:schemeClr val="bg1"/>
              </a:solidFill>
              <a:round/>
              <a:headEnd/>
              <a:tailEnd/>
            </a:ln>
            <a:effectLst/>
          </p:spPr>
          <p:txBody>
            <a:bodyPr wrap="none" anchor="ctr"/>
            <a:lstStyle/>
            <a:p>
              <a:pPr algn="ctr"/>
              <a:r>
                <a:rPr lang="en-US" sz="1600">
                  <a:solidFill>
                    <a:srgbClr val="000000"/>
                  </a:solidFill>
                </a:rPr>
                <a:t>C</a:t>
              </a:r>
            </a:p>
            <a:p>
              <a:pPr algn="ctr"/>
              <a:endParaRPr lang="en-US" sz="1600">
                <a:solidFill>
                  <a:srgbClr val="000000"/>
                </a:solidFill>
              </a:endParaRPr>
            </a:p>
          </p:txBody>
        </p:sp>
        <p:sp>
          <p:nvSpPr>
            <p:cNvPr id="8" name="Oval 4"/>
            <p:cNvSpPr>
              <a:spLocks noChangeArrowheads="1"/>
            </p:cNvSpPr>
            <p:nvPr/>
          </p:nvSpPr>
          <p:spPr bwMode="auto">
            <a:xfrm>
              <a:off x="3429000" y="3048000"/>
              <a:ext cx="1371600" cy="1262063"/>
            </a:xfrm>
            <a:prstGeom prst="ellipse">
              <a:avLst/>
            </a:prstGeom>
            <a:noFill/>
            <a:ln w="9525">
              <a:solidFill>
                <a:schemeClr val="bg1"/>
              </a:solidFill>
              <a:round/>
              <a:headEnd/>
              <a:tailEnd/>
            </a:ln>
            <a:effectLst/>
          </p:spPr>
          <p:txBody>
            <a:bodyPr wrap="none" anchor="ctr"/>
            <a:lstStyle/>
            <a:p>
              <a:pPr algn="ctr"/>
              <a:r>
                <a:rPr lang="en-US" sz="1600">
                  <a:solidFill>
                    <a:srgbClr val="000000"/>
                  </a:solidFill>
                </a:rPr>
                <a:t>D</a:t>
              </a:r>
            </a:p>
            <a:p>
              <a:pPr algn="ctr"/>
              <a:endParaRPr lang="en-US" sz="1600">
                <a:solidFill>
                  <a:srgbClr val="000000"/>
                </a:solidFill>
              </a:endParaRPr>
            </a:p>
          </p:txBody>
        </p:sp>
        <p:sp>
          <p:nvSpPr>
            <p:cNvPr id="9" name="Oval 5"/>
            <p:cNvSpPr>
              <a:spLocks noChangeArrowheads="1"/>
            </p:cNvSpPr>
            <p:nvPr/>
          </p:nvSpPr>
          <p:spPr bwMode="auto">
            <a:xfrm>
              <a:off x="4572000" y="5334000"/>
              <a:ext cx="1371600" cy="1262063"/>
            </a:xfrm>
            <a:prstGeom prst="ellipse">
              <a:avLst/>
            </a:prstGeom>
            <a:noFill/>
            <a:ln w="9525">
              <a:solidFill>
                <a:schemeClr val="bg1"/>
              </a:solidFill>
              <a:round/>
              <a:headEnd/>
              <a:tailEnd/>
            </a:ln>
            <a:effectLst/>
          </p:spPr>
          <p:txBody>
            <a:bodyPr wrap="none" anchor="ctr"/>
            <a:lstStyle/>
            <a:p>
              <a:pPr algn="ctr"/>
              <a:r>
                <a:rPr lang="en-US" sz="1600">
                  <a:solidFill>
                    <a:srgbClr val="000000"/>
                  </a:solidFill>
                </a:rPr>
                <a:t>F</a:t>
              </a:r>
            </a:p>
            <a:p>
              <a:pPr algn="ctr"/>
              <a:endParaRPr lang="en-US" sz="1600">
                <a:solidFill>
                  <a:srgbClr val="000000"/>
                </a:solidFill>
              </a:endParaRPr>
            </a:p>
          </p:txBody>
        </p:sp>
        <p:sp>
          <p:nvSpPr>
            <p:cNvPr id="10" name="Oval 6"/>
            <p:cNvSpPr>
              <a:spLocks noChangeArrowheads="1"/>
            </p:cNvSpPr>
            <p:nvPr/>
          </p:nvSpPr>
          <p:spPr bwMode="auto">
            <a:xfrm>
              <a:off x="7086600" y="2667000"/>
              <a:ext cx="1371600" cy="1262063"/>
            </a:xfrm>
            <a:prstGeom prst="ellipse">
              <a:avLst/>
            </a:prstGeom>
            <a:noFill/>
            <a:ln w="9525">
              <a:solidFill>
                <a:schemeClr val="bg1"/>
              </a:solidFill>
              <a:round/>
              <a:headEnd/>
              <a:tailEnd/>
            </a:ln>
            <a:effectLst/>
          </p:spPr>
          <p:txBody>
            <a:bodyPr wrap="none" anchor="ctr"/>
            <a:lstStyle/>
            <a:p>
              <a:pPr algn="ctr"/>
              <a:r>
                <a:rPr lang="en-US" sz="1600">
                  <a:solidFill>
                    <a:srgbClr val="000000"/>
                  </a:solidFill>
                </a:rPr>
                <a:t>E</a:t>
              </a:r>
            </a:p>
            <a:p>
              <a:pPr algn="ctr"/>
              <a:endParaRPr lang="en-US" sz="1600">
                <a:solidFill>
                  <a:srgbClr val="000000"/>
                </a:solidFill>
              </a:endParaRPr>
            </a:p>
          </p:txBody>
        </p:sp>
        <p:sp>
          <p:nvSpPr>
            <p:cNvPr id="11" name="Oval 7"/>
            <p:cNvSpPr>
              <a:spLocks noChangeArrowheads="1"/>
            </p:cNvSpPr>
            <p:nvPr/>
          </p:nvSpPr>
          <p:spPr bwMode="auto">
            <a:xfrm>
              <a:off x="5562600" y="304800"/>
              <a:ext cx="1371600" cy="1262063"/>
            </a:xfrm>
            <a:prstGeom prst="ellipse">
              <a:avLst/>
            </a:prstGeom>
            <a:noFill/>
            <a:ln w="9525">
              <a:solidFill>
                <a:schemeClr val="bg1"/>
              </a:solidFill>
              <a:round/>
              <a:headEnd/>
              <a:tailEnd/>
            </a:ln>
            <a:effectLst/>
          </p:spPr>
          <p:txBody>
            <a:bodyPr wrap="none" anchor="ctr"/>
            <a:lstStyle/>
            <a:p>
              <a:pPr algn="ctr"/>
              <a:r>
                <a:rPr lang="en-US" sz="1600">
                  <a:solidFill>
                    <a:srgbClr val="000000"/>
                  </a:solidFill>
                </a:rPr>
                <a:t>B</a:t>
              </a:r>
            </a:p>
            <a:p>
              <a:pPr algn="ctr"/>
              <a:endParaRPr lang="en-US" sz="1600">
                <a:solidFill>
                  <a:srgbClr val="000000"/>
                </a:solidFill>
              </a:endParaRPr>
            </a:p>
          </p:txBody>
        </p:sp>
        <p:sp>
          <p:nvSpPr>
            <p:cNvPr id="12" name="Line 8"/>
            <p:cNvSpPr>
              <a:spLocks noChangeShapeType="1"/>
            </p:cNvSpPr>
            <p:nvPr/>
          </p:nvSpPr>
          <p:spPr bwMode="auto">
            <a:xfrm flipH="1">
              <a:off x="3048000" y="914400"/>
              <a:ext cx="2514600" cy="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13" name="Line 9"/>
            <p:cNvSpPr>
              <a:spLocks noChangeShapeType="1"/>
            </p:cNvSpPr>
            <p:nvPr/>
          </p:nvSpPr>
          <p:spPr bwMode="auto">
            <a:xfrm flipH="1">
              <a:off x="4572000" y="1524000"/>
              <a:ext cx="1447800" cy="167640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14" name="Line 10"/>
            <p:cNvSpPr>
              <a:spLocks noChangeShapeType="1"/>
            </p:cNvSpPr>
            <p:nvPr/>
          </p:nvSpPr>
          <p:spPr bwMode="auto">
            <a:xfrm flipH="1">
              <a:off x="4800600" y="3352800"/>
              <a:ext cx="2286000" cy="38100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15" name="Line 11"/>
            <p:cNvSpPr>
              <a:spLocks noChangeShapeType="1"/>
            </p:cNvSpPr>
            <p:nvPr/>
          </p:nvSpPr>
          <p:spPr bwMode="auto">
            <a:xfrm flipH="1">
              <a:off x="5867400" y="3810000"/>
              <a:ext cx="1447800" cy="175260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16" name="Line 12"/>
            <p:cNvSpPr>
              <a:spLocks noChangeShapeType="1"/>
            </p:cNvSpPr>
            <p:nvPr/>
          </p:nvSpPr>
          <p:spPr bwMode="auto">
            <a:xfrm>
              <a:off x="2514600" y="1524000"/>
              <a:ext cx="1219200" cy="160020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17" name="Line 13"/>
            <p:cNvSpPr>
              <a:spLocks noChangeShapeType="1"/>
            </p:cNvSpPr>
            <p:nvPr/>
          </p:nvSpPr>
          <p:spPr bwMode="auto">
            <a:xfrm flipH="1">
              <a:off x="1219200" y="1371600"/>
              <a:ext cx="609600" cy="99060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18" name="Line 14"/>
            <p:cNvSpPr>
              <a:spLocks noChangeShapeType="1"/>
            </p:cNvSpPr>
            <p:nvPr/>
          </p:nvSpPr>
          <p:spPr bwMode="auto">
            <a:xfrm flipV="1">
              <a:off x="1371600" y="1447800"/>
              <a:ext cx="609600" cy="91440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19" name="Line 15"/>
            <p:cNvSpPr>
              <a:spLocks noChangeShapeType="1"/>
            </p:cNvSpPr>
            <p:nvPr/>
          </p:nvSpPr>
          <p:spPr bwMode="auto">
            <a:xfrm>
              <a:off x="1752600" y="3124200"/>
              <a:ext cx="1676400" cy="53340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20" name="Line 16"/>
            <p:cNvSpPr>
              <a:spLocks noChangeShapeType="1"/>
            </p:cNvSpPr>
            <p:nvPr/>
          </p:nvSpPr>
          <p:spPr bwMode="auto">
            <a:xfrm flipH="1" flipV="1">
              <a:off x="1676400" y="3276600"/>
              <a:ext cx="1752600" cy="53340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21" name="Line 17"/>
            <p:cNvSpPr>
              <a:spLocks noChangeShapeType="1"/>
            </p:cNvSpPr>
            <p:nvPr/>
          </p:nvSpPr>
          <p:spPr bwMode="auto">
            <a:xfrm flipH="1" flipV="1">
              <a:off x="2743200" y="1524000"/>
              <a:ext cx="1143000" cy="152400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22" name="Line 18"/>
            <p:cNvSpPr>
              <a:spLocks noChangeShapeType="1"/>
            </p:cNvSpPr>
            <p:nvPr/>
          </p:nvSpPr>
          <p:spPr bwMode="auto">
            <a:xfrm flipV="1">
              <a:off x="5638800" y="3657600"/>
              <a:ext cx="1524000" cy="175260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23" name="Line 19"/>
            <p:cNvSpPr>
              <a:spLocks noChangeShapeType="1"/>
            </p:cNvSpPr>
            <p:nvPr/>
          </p:nvSpPr>
          <p:spPr bwMode="auto">
            <a:xfrm flipH="1" flipV="1">
              <a:off x="4267200" y="4343400"/>
              <a:ext cx="533400" cy="1066800"/>
            </a:xfrm>
            <a:prstGeom prst="line">
              <a:avLst/>
            </a:prstGeom>
            <a:noFill/>
            <a:ln w="9525">
              <a:solidFill>
                <a:schemeClr val="bg1"/>
              </a:solidFill>
              <a:round/>
              <a:headEnd/>
              <a:tailEnd type="triangle" w="med" len="med"/>
            </a:ln>
            <a:effectLst/>
          </p:spPr>
          <p:txBody>
            <a:bodyPr/>
            <a:lstStyle/>
            <a:p>
              <a:endParaRPr lang="en-US" sz="1600">
                <a:solidFill>
                  <a:srgbClr val="000000"/>
                </a:solidFill>
              </a:endParaRPr>
            </a:p>
          </p:txBody>
        </p:sp>
        <p:sp>
          <p:nvSpPr>
            <p:cNvPr id="24" name="Text Box 20"/>
            <p:cNvSpPr txBox="1">
              <a:spLocks noChangeArrowheads="1"/>
            </p:cNvSpPr>
            <p:nvPr/>
          </p:nvSpPr>
          <p:spPr bwMode="auto">
            <a:xfrm>
              <a:off x="7467601" y="3276600"/>
              <a:ext cx="685800" cy="419203"/>
            </a:xfrm>
            <a:prstGeom prst="rect">
              <a:avLst/>
            </a:prstGeom>
            <a:noFill/>
            <a:ln w="9525">
              <a:solidFill>
                <a:schemeClr val="bg1"/>
              </a:solidFill>
              <a:miter lim="800000"/>
              <a:headEnd/>
              <a:tailEnd/>
            </a:ln>
            <a:effectLst/>
          </p:spPr>
          <p:txBody>
            <a:bodyPr>
              <a:spAutoFit/>
            </a:bodyPr>
            <a:lstStyle/>
            <a:p>
              <a:pPr>
                <a:spcBef>
                  <a:spcPct val="50000"/>
                </a:spcBef>
              </a:pPr>
              <a:r>
                <a:rPr lang="en-US" sz="1600">
                  <a:solidFill>
                    <a:srgbClr val="000000"/>
                  </a:solidFill>
                </a:rPr>
                <a:t># = 1</a:t>
              </a:r>
            </a:p>
          </p:txBody>
        </p:sp>
        <p:sp>
          <p:nvSpPr>
            <p:cNvPr id="25" name="Text Box 21"/>
            <p:cNvSpPr txBox="1">
              <a:spLocks noChangeArrowheads="1"/>
            </p:cNvSpPr>
            <p:nvPr/>
          </p:nvSpPr>
          <p:spPr bwMode="auto">
            <a:xfrm>
              <a:off x="4876800" y="5943600"/>
              <a:ext cx="685800" cy="419203"/>
            </a:xfrm>
            <a:prstGeom prst="rect">
              <a:avLst/>
            </a:prstGeom>
            <a:noFill/>
            <a:ln w="9525">
              <a:solidFill>
                <a:schemeClr val="bg1"/>
              </a:solidFill>
              <a:miter lim="800000"/>
              <a:headEnd/>
              <a:tailEnd/>
            </a:ln>
            <a:effectLst/>
          </p:spPr>
          <p:txBody>
            <a:bodyPr>
              <a:spAutoFit/>
            </a:bodyPr>
            <a:lstStyle/>
            <a:p>
              <a:pPr>
                <a:spcBef>
                  <a:spcPct val="50000"/>
                </a:spcBef>
              </a:pPr>
              <a:r>
                <a:rPr lang="en-US" sz="1600">
                  <a:solidFill>
                    <a:srgbClr val="000000"/>
                  </a:solidFill>
                </a:rPr>
                <a:t># = 1</a:t>
              </a:r>
            </a:p>
          </p:txBody>
        </p:sp>
        <p:sp>
          <p:nvSpPr>
            <p:cNvPr id="26" name="Text Box 22"/>
            <p:cNvSpPr txBox="1">
              <a:spLocks noChangeArrowheads="1"/>
            </p:cNvSpPr>
            <p:nvPr/>
          </p:nvSpPr>
          <p:spPr bwMode="auto">
            <a:xfrm>
              <a:off x="5867401" y="914400"/>
              <a:ext cx="685800" cy="419203"/>
            </a:xfrm>
            <a:prstGeom prst="rect">
              <a:avLst/>
            </a:prstGeom>
            <a:noFill/>
            <a:ln w="9525">
              <a:solidFill>
                <a:schemeClr val="bg1"/>
              </a:solidFill>
              <a:miter lim="800000"/>
              <a:headEnd/>
              <a:tailEnd/>
            </a:ln>
            <a:effectLst/>
          </p:spPr>
          <p:txBody>
            <a:bodyPr>
              <a:spAutoFit/>
            </a:bodyPr>
            <a:lstStyle/>
            <a:p>
              <a:pPr>
                <a:spcBef>
                  <a:spcPct val="50000"/>
                </a:spcBef>
              </a:pPr>
              <a:r>
                <a:rPr lang="en-US" sz="1600">
                  <a:solidFill>
                    <a:srgbClr val="000000"/>
                  </a:solidFill>
                </a:rPr>
                <a:t># = 0</a:t>
              </a:r>
            </a:p>
          </p:txBody>
        </p:sp>
        <p:sp>
          <p:nvSpPr>
            <p:cNvPr id="27" name="Text Box 23"/>
            <p:cNvSpPr txBox="1">
              <a:spLocks noChangeArrowheads="1"/>
            </p:cNvSpPr>
            <p:nvPr/>
          </p:nvSpPr>
          <p:spPr bwMode="auto">
            <a:xfrm>
              <a:off x="3733800" y="3657600"/>
              <a:ext cx="685800" cy="419203"/>
            </a:xfrm>
            <a:prstGeom prst="rect">
              <a:avLst/>
            </a:prstGeom>
            <a:noFill/>
            <a:ln w="9525">
              <a:solidFill>
                <a:schemeClr val="bg1"/>
              </a:solidFill>
              <a:miter lim="800000"/>
              <a:headEnd/>
              <a:tailEnd/>
            </a:ln>
            <a:effectLst/>
          </p:spPr>
          <p:txBody>
            <a:bodyPr>
              <a:spAutoFit/>
            </a:bodyPr>
            <a:lstStyle/>
            <a:p>
              <a:pPr>
                <a:spcBef>
                  <a:spcPct val="50000"/>
                </a:spcBef>
              </a:pPr>
              <a:r>
                <a:rPr lang="en-US" sz="1600">
                  <a:solidFill>
                    <a:srgbClr val="000000"/>
                  </a:solidFill>
                </a:rPr>
                <a:t># = 5</a:t>
              </a:r>
            </a:p>
          </p:txBody>
        </p:sp>
        <p:sp>
          <p:nvSpPr>
            <p:cNvPr id="28" name="Text Box 24"/>
            <p:cNvSpPr txBox="1">
              <a:spLocks noChangeArrowheads="1"/>
            </p:cNvSpPr>
            <p:nvPr/>
          </p:nvSpPr>
          <p:spPr bwMode="auto">
            <a:xfrm>
              <a:off x="685801" y="2971800"/>
              <a:ext cx="685800" cy="419203"/>
            </a:xfrm>
            <a:prstGeom prst="rect">
              <a:avLst/>
            </a:prstGeom>
            <a:noFill/>
            <a:ln w="9525">
              <a:solidFill>
                <a:schemeClr val="bg1"/>
              </a:solidFill>
              <a:miter lim="800000"/>
              <a:headEnd/>
              <a:tailEnd/>
            </a:ln>
            <a:effectLst/>
          </p:spPr>
          <p:txBody>
            <a:bodyPr>
              <a:spAutoFit/>
            </a:bodyPr>
            <a:lstStyle/>
            <a:p>
              <a:pPr>
                <a:spcBef>
                  <a:spcPct val="50000"/>
                </a:spcBef>
              </a:pPr>
              <a:r>
                <a:rPr lang="en-US" sz="1600">
                  <a:solidFill>
                    <a:srgbClr val="000000"/>
                  </a:solidFill>
                </a:rPr>
                <a:t># = 2</a:t>
              </a:r>
            </a:p>
          </p:txBody>
        </p:sp>
        <p:sp>
          <p:nvSpPr>
            <p:cNvPr id="29" name="Text Box 25"/>
            <p:cNvSpPr txBox="1">
              <a:spLocks noChangeArrowheads="1"/>
            </p:cNvSpPr>
            <p:nvPr/>
          </p:nvSpPr>
          <p:spPr bwMode="auto">
            <a:xfrm>
              <a:off x="1981200" y="914400"/>
              <a:ext cx="685800" cy="419203"/>
            </a:xfrm>
            <a:prstGeom prst="rect">
              <a:avLst/>
            </a:prstGeom>
            <a:noFill/>
            <a:ln w="9525">
              <a:solidFill>
                <a:schemeClr val="bg1"/>
              </a:solidFill>
              <a:miter lim="800000"/>
              <a:headEnd/>
              <a:tailEnd/>
            </a:ln>
            <a:effectLst/>
          </p:spPr>
          <p:txBody>
            <a:bodyPr>
              <a:spAutoFit/>
            </a:bodyPr>
            <a:lstStyle/>
            <a:p>
              <a:pPr>
                <a:spcBef>
                  <a:spcPct val="50000"/>
                </a:spcBef>
              </a:pPr>
              <a:r>
                <a:rPr lang="en-US" sz="1600">
                  <a:solidFill>
                    <a:srgbClr val="000000"/>
                  </a:solidFill>
                </a:rPr>
                <a:t># = 3</a:t>
              </a:r>
            </a:p>
          </p:txBody>
        </p:sp>
        <p:sp>
          <p:nvSpPr>
            <p:cNvPr id="30" name="Text Box 26"/>
            <p:cNvSpPr txBox="1">
              <a:spLocks noChangeArrowheads="1"/>
            </p:cNvSpPr>
            <p:nvPr/>
          </p:nvSpPr>
          <p:spPr bwMode="auto">
            <a:xfrm>
              <a:off x="380999" y="1371600"/>
              <a:ext cx="991605" cy="419203"/>
            </a:xfrm>
            <a:prstGeom prst="rect">
              <a:avLst/>
            </a:prstGeom>
            <a:noFill/>
            <a:ln w="9525">
              <a:solidFill>
                <a:schemeClr val="bg1"/>
              </a:solidFill>
              <a:miter lim="800000"/>
              <a:headEnd/>
              <a:tailEnd/>
            </a:ln>
            <a:effectLst/>
          </p:spPr>
          <p:txBody>
            <a:bodyPr wrap="square">
              <a:spAutoFit/>
            </a:bodyPr>
            <a:lstStyle/>
            <a:p>
              <a:pPr>
                <a:spcBef>
                  <a:spcPct val="50000"/>
                </a:spcBef>
              </a:pPr>
              <a:r>
                <a:rPr lang="en-US" sz="1600" b="1" dirty="0">
                  <a:solidFill>
                    <a:srgbClr val="000000"/>
                  </a:solidFill>
                </a:rPr>
                <a:t>Clique</a:t>
              </a:r>
            </a:p>
          </p:txBody>
        </p:sp>
        <p:sp>
          <p:nvSpPr>
            <p:cNvPr id="31" name="Text Box 28"/>
            <p:cNvSpPr txBox="1">
              <a:spLocks noChangeArrowheads="1"/>
            </p:cNvSpPr>
            <p:nvPr/>
          </p:nvSpPr>
          <p:spPr bwMode="auto">
            <a:xfrm>
              <a:off x="7315201" y="762000"/>
              <a:ext cx="1066799" cy="419203"/>
            </a:xfrm>
            <a:prstGeom prst="rect">
              <a:avLst/>
            </a:prstGeom>
            <a:noFill/>
            <a:ln w="9525">
              <a:solidFill>
                <a:schemeClr val="bg1"/>
              </a:solidFill>
              <a:miter lim="800000"/>
              <a:headEnd/>
              <a:tailEnd/>
            </a:ln>
            <a:effectLst/>
          </p:spPr>
          <p:txBody>
            <a:bodyPr>
              <a:spAutoFit/>
            </a:bodyPr>
            <a:lstStyle/>
            <a:p>
              <a:pPr>
                <a:spcBef>
                  <a:spcPct val="50000"/>
                </a:spcBef>
              </a:pPr>
              <a:r>
                <a:rPr lang="en-US" sz="1600" b="1">
                  <a:solidFill>
                    <a:srgbClr val="000000"/>
                  </a:solidFill>
                </a:rPr>
                <a:t>Isolate</a:t>
              </a:r>
            </a:p>
          </p:txBody>
        </p:sp>
      </p:grpSp>
      <p:sp>
        <p:nvSpPr>
          <p:cNvPr id="2" name="TextBox 1"/>
          <p:cNvSpPr txBox="1"/>
          <p:nvPr/>
        </p:nvSpPr>
        <p:spPr>
          <a:xfrm>
            <a:off x="3769973" y="6428601"/>
            <a:ext cx="5244064" cy="276999"/>
          </a:xfrm>
          <a:prstGeom prst="rect">
            <a:avLst/>
          </a:prstGeom>
          <a:noFill/>
        </p:spPr>
        <p:txBody>
          <a:bodyPr wrap="none" rtlCol="0">
            <a:spAutoFit/>
          </a:bodyPr>
          <a:lstStyle/>
          <a:p>
            <a:r>
              <a:rPr lang="en-US" sz="1200" dirty="0">
                <a:solidFill>
                  <a:srgbClr val="000000"/>
                </a:solidFill>
              </a:rPr>
              <a:t>http://www.durlandconsulting.com/images/pdfs/Understanding_maps_11_03a.pdf</a:t>
            </a:r>
          </a:p>
        </p:txBody>
      </p:sp>
      <p:sp>
        <p:nvSpPr>
          <p:cNvPr id="32" name="Rectangle 2"/>
          <p:cNvSpPr txBox="1">
            <a:spLocks noChangeArrowheads="1"/>
          </p:cNvSpPr>
          <p:nvPr/>
        </p:nvSpPr>
        <p:spPr>
          <a:xfrm>
            <a:off x="533400" y="275046"/>
            <a:ext cx="8229600" cy="9580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Social Network Analysis: </a:t>
            </a:r>
            <a:r>
              <a:rPr lang="en-US" sz="4000" dirty="0" err="1" smtClean="0">
                <a:solidFill>
                  <a:srgbClr val="FFFFFF"/>
                </a:solidFill>
              </a:rPr>
              <a:t>Sociogram</a:t>
            </a:r>
            <a:endParaRPr lang="en-US" sz="40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6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124" name="Picture 4" descr="C:\Documents and Settings\Dawn_Carlson\My Documents\Dropbox\graphics\sna_susan1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762000"/>
            <a:ext cx="7620001" cy="569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088704"/>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1" name="Rectangle 2"/>
          <p:cNvSpPr txBox="1">
            <a:spLocks noChangeArrowheads="1"/>
          </p:cNvSpPr>
          <p:nvPr/>
        </p:nvSpPr>
        <p:spPr>
          <a:xfrm>
            <a:off x="304800" y="609600"/>
            <a:ext cx="8534400" cy="54864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endParaRPr lang="en-US" sz="2800" dirty="0" smtClean="0">
              <a:solidFill>
                <a:srgbClr val="000000"/>
              </a:solidFill>
              <a:effectLst/>
              <a:latin typeface="Vijaya" panose="020B0604020202020204" pitchFamily="34" charset="0"/>
              <a:cs typeface="Vijaya" panose="020B0604020202020204" pitchFamily="34" charset="0"/>
            </a:endParaRPr>
          </a:p>
          <a:p>
            <a:endParaRPr lang="en-US" sz="2800" dirty="0">
              <a:solidFill>
                <a:srgbClr val="000000"/>
              </a:solidFill>
              <a:effectLst/>
            </a:endParaRPr>
          </a:p>
        </p:txBody>
      </p:sp>
      <p:grpSp>
        <p:nvGrpSpPr>
          <p:cNvPr id="77" name="Group 76"/>
          <p:cNvGrpSpPr/>
          <p:nvPr/>
        </p:nvGrpSpPr>
        <p:grpSpPr>
          <a:xfrm>
            <a:off x="2438400" y="835223"/>
            <a:ext cx="6400800" cy="3279577"/>
            <a:chOff x="3124200" y="3273623"/>
            <a:chExt cx="6400800" cy="3279577"/>
          </a:xfrm>
        </p:grpSpPr>
        <p:grpSp>
          <p:nvGrpSpPr>
            <p:cNvPr id="43" name="Group 42"/>
            <p:cNvGrpSpPr/>
            <p:nvPr/>
          </p:nvGrpSpPr>
          <p:grpSpPr>
            <a:xfrm>
              <a:off x="5334000" y="3273623"/>
              <a:ext cx="4191000" cy="3279577"/>
              <a:chOff x="4191000" y="2971800"/>
              <a:chExt cx="4191000" cy="3279577"/>
            </a:xfrm>
          </p:grpSpPr>
          <p:grpSp>
            <p:nvGrpSpPr>
              <p:cNvPr id="9" name="Group 8"/>
              <p:cNvGrpSpPr/>
              <p:nvPr/>
            </p:nvGrpSpPr>
            <p:grpSpPr>
              <a:xfrm>
                <a:off x="4191000" y="3048000"/>
                <a:ext cx="3276600" cy="3048000"/>
                <a:chOff x="4038600" y="3124200"/>
                <a:chExt cx="3276600" cy="3048000"/>
              </a:xfrm>
            </p:grpSpPr>
            <p:sp>
              <p:nvSpPr>
                <p:cNvPr id="3" name="Donut 2"/>
                <p:cNvSpPr/>
                <p:nvPr/>
              </p:nvSpPr>
              <p:spPr>
                <a:xfrm>
                  <a:off x="6858000" y="3505200"/>
                  <a:ext cx="457200" cy="45720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Donut 3"/>
                <p:cNvSpPr/>
                <p:nvPr/>
              </p:nvSpPr>
              <p:spPr>
                <a:xfrm>
                  <a:off x="5181600" y="3962400"/>
                  <a:ext cx="457200" cy="45720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4800600" y="3124200"/>
                  <a:ext cx="457200" cy="45720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6248400" y="5486400"/>
                  <a:ext cx="457200" cy="45720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4953000" y="5715000"/>
                  <a:ext cx="457200" cy="45720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4038600" y="4648200"/>
                  <a:ext cx="457200" cy="45720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11" name="Straight Arrow Connector 10"/>
              <p:cNvCxnSpPr>
                <a:endCxn id="3" idx="2"/>
              </p:cNvCxnSpPr>
              <p:nvPr/>
            </p:nvCxnSpPr>
            <p:spPr>
              <a:xfrm>
                <a:off x="5410200" y="3276600"/>
                <a:ext cx="160020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4" idx="0"/>
              </p:cNvCxnSpPr>
              <p:nvPr/>
            </p:nvCxnSpPr>
            <p:spPr>
              <a:xfrm rot="16200000" flipH="1">
                <a:off x="5219700" y="3543299"/>
                <a:ext cx="381001" cy="304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4" idx="6"/>
              </p:cNvCxnSpPr>
              <p:nvPr/>
            </p:nvCxnSpPr>
            <p:spPr>
              <a:xfrm flipV="1">
                <a:off x="5791200" y="3810000"/>
                <a:ext cx="1295400" cy="304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3" idx="4"/>
                <a:endCxn id="6" idx="7"/>
              </p:cNvCxnSpPr>
              <p:nvPr/>
            </p:nvCxnSpPr>
            <p:spPr>
              <a:xfrm rot="5400000">
                <a:off x="6219546" y="4457700"/>
                <a:ext cx="1590955" cy="4479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7" idx="0"/>
              </p:cNvCxnSpPr>
              <p:nvPr/>
            </p:nvCxnSpPr>
            <p:spPr>
              <a:xfrm rot="5400000">
                <a:off x="4795978" y="4881422"/>
                <a:ext cx="1295400" cy="2193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6" idx="1"/>
              </p:cNvCxnSpPr>
              <p:nvPr/>
            </p:nvCxnSpPr>
            <p:spPr>
              <a:xfrm rot="16200000" flipH="1">
                <a:off x="5486400" y="4495799"/>
                <a:ext cx="1209955" cy="7527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 idx="6"/>
              </p:cNvCxnSpPr>
              <p:nvPr/>
            </p:nvCxnSpPr>
            <p:spPr>
              <a:xfrm flipV="1">
                <a:off x="5562600" y="5715000"/>
                <a:ext cx="8382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7" idx="1"/>
              </p:cNvCxnSpPr>
              <p:nvPr/>
            </p:nvCxnSpPr>
            <p:spPr>
              <a:xfrm>
                <a:off x="4486556" y="5029200"/>
                <a:ext cx="685799" cy="6765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8" idx="7"/>
              </p:cNvCxnSpPr>
              <p:nvPr/>
            </p:nvCxnSpPr>
            <p:spPr>
              <a:xfrm rot="10800000" flipV="1">
                <a:off x="4581246" y="4190999"/>
                <a:ext cx="743511" cy="4479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a:off x="4148278" y="3700322"/>
                <a:ext cx="1143000" cy="6003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486400" y="2971800"/>
                <a:ext cx="762000" cy="307777"/>
              </a:xfrm>
              <a:prstGeom prst="rect">
                <a:avLst/>
              </a:prstGeom>
              <a:noFill/>
            </p:spPr>
            <p:txBody>
              <a:bodyPr wrap="square" rtlCol="0">
                <a:spAutoFit/>
              </a:bodyPr>
              <a:lstStyle/>
              <a:p>
                <a:r>
                  <a:rPr lang="en-US" sz="1400" b="1" dirty="0" smtClean="0">
                    <a:solidFill>
                      <a:srgbClr val="000000"/>
                    </a:solidFill>
                  </a:rPr>
                  <a:t>Sonya</a:t>
                </a:r>
                <a:endParaRPr lang="en-US" sz="1400" b="1" dirty="0">
                  <a:solidFill>
                    <a:srgbClr val="000000"/>
                  </a:solidFill>
                </a:endParaRPr>
              </a:p>
            </p:txBody>
          </p:sp>
          <p:sp>
            <p:nvSpPr>
              <p:cNvPr id="38" name="TextBox 37"/>
              <p:cNvSpPr txBox="1"/>
              <p:nvPr/>
            </p:nvSpPr>
            <p:spPr>
              <a:xfrm>
                <a:off x="7315200" y="3810000"/>
                <a:ext cx="1066800" cy="307777"/>
              </a:xfrm>
              <a:prstGeom prst="rect">
                <a:avLst/>
              </a:prstGeom>
              <a:noFill/>
            </p:spPr>
            <p:txBody>
              <a:bodyPr wrap="square" rtlCol="0">
                <a:spAutoFit/>
              </a:bodyPr>
              <a:lstStyle/>
              <a:p>
                <a:r>
                  <a:rPr lang="en-US" sz="1400" b="1" dirty="0" smtClean="0">
                    <a:solidFill>
                      <a:srgbClr val="000000"/>
                    </a:solidFill>
                  </a:rPr>
                  <a:t>Julia</a:t>
                </a:r>
                <a:endParaRPr lang="en-US" sz="1400" b="1" dirty="0">
                  <a:solidFill>
                    <a:srgbClr val="000000"/>
                  </a:solidFill>
                </a:endParaRPr>
              </a:p>
            </p:txBody>
          </p:sp>
          <p:sp>
            <p:nvSpPr>
              <p:cNvPr id="39" name="TextBox 38"/>
              <p:cNvSpPr txBox="1"/>
              <p:nvPr/>
            </p:nvSpPr>
            <p:spPr>
              <a:xfrm>
                <a:off x="5791200" y="4114800"/>
                <a:ext cx="762000" cy="307777"/>
              </a:xfrm>
              <a:prstGeom prst="rect">
                <a:avLst/>
              </a:prstGeom>
              <a:noFill/>
            </p:spPr>
            <p:txBody>
              <a:bodyPr wrap="square" rtlCol="0">
                <a:spAutoFit/>
              </a:bodyPr>
              <a:lstStyle/>
              <a:p>
                <a:r>
                  <a:rPr lang="en-US" sz="1400" b="1" dirty="0" smtClean="0">
                    <a:solidFill>
                      <a:srgbClr val="000000"/>
                    </a:solidFill>
                  </a:rPr>
                  <a:t>Helen</a:t>
                </a:r>
                <a:endParaRPr lang="en-US" sz="1400" b="1" dirty="0">
                  <a:solidFill>
                    <a:srgbClr val="000000"/>
                  </a:solidFill>
                </a:endParaRPr>
              </a:p>
            </p:txBody>
          </p:sp>
          <p:sp>
            <p:nvSpPr>
              <p:cNvPr id="40" name="TextBox 39"/>
              <p:cNvSpPr txBox="1"/>
              <p:nvPr/>
            </p:nvSpPr>
            <p:spPr>
              <a:xfrm>
                <a:off x="6858000" y="5486400"/>
                <a:ext cx="457200" cy="307777"/>
              </a:xfrm>
              <a:prstGeom prst="rect">
                <a:avLst/>
              </a:prstGeom>
              <a:noFill/>
            </p:spPr>
            <p:txBody>
              <a:bodyPr wrap="square" rtlCol="0">
                <a:spAutoFit/>
              </a:bodyPr>
              <a:lstStyle/>
              <a:p>
                <a:r>
                  <a:rPr lang="en-US" sz="1400" b="1" dirty="0" smtClean="0">
                    <a:solidFill>
                      <a:srgbClr val="000000"/>
                    </a:solidFill>
                  </a:rPr>
                  <a:t>Ali</a:t>
                </a:r>
                <a:endParaRPr lang="en-US" sz="1400" b="1" dirty="0">
                  <a:solidFill>
                    <a:srgbClr val="000000"/>
                  </a:solidFill>
                </a:endParaRPr>
              </a:p>
            </p:txBody>
          </p:sp>
          <p:sp>
            <p:nvSpPr>
              <p:cNvPr id="41" name="TextBox 40"/>
              <p:cNvSpPr txBox="1"/>
              <p:nvPr/>
            </p:nvSpPr>
            <p:spPr>
              <a:xfrm>
                <a:off x="5562600" y="5943600"/>
                <a:ext cx="914400" cy="307777"/>
              </a:xfrm>
              <a:prstGeom prst="rect">
                <a:avLst/>
              </a:prstGeom>
              <a:noFill/>
            </p:spPr>
            <p:txBody>
              <a:bodyPr wrap="square" rtlCol="0">
                <a:spAutoFit/>
              </a:bodyPr>
              <a:lstStyle/>
              <a:p>
                <a:r>
                  <a:rPr lang="en-US" sz="1400" b="1" dirty="0" smtClean="0">
                    <a:solidFill>
                      <a:srgbClr val="000000"/>
                    </a:solidFill>
                  </a:rPr>
                  <a:t>Alex</a:t>
                </a:r>
                <a:endParaRPr lang="en-US" sz="1400" b="1" dirty="0">
                  <a:solidFill>
                    <a:srgbClr val="000000"/>
                  </a:solidFill>
                </a:endParaRPr>
              </a:p>
            </p:txBody>
          </p:sp>
          <p:sp>
            <p:nvSpPr>
              <p:cNvPr id="42" name="TextBox 41"/>
              <p:cNvSpPr txBox="1"/>
              <p:nvPr/>
            </p:nvSpPr>
            <p:spPr>
              <a:xfrm>
                <a:off x="4648200" y="4724400"/>
                <a:ext cx="762000" cy="307777"/>
              </a:xfrm>
              <a:prstGeom prst="rect">
                <a:avLst/>
              </a:prstGeom>
              <a:noFill/>
            </p:spPr>
            <p:txBody>
              <a:bodyPr wrap="square" rtlCol="0">
                <a:spAutoFit/>
              </a:bodyPr>
              <a:lstStyle/>
              <a:p>
                <a:r>
                  <a:rPr lang="en-US" sz="1400" b="1" dirty="0" smtClean="0">
                    <a:solidFill>
                      <a:srgbClr val="000000"/>
                    </a:solidFill>
                  </a:rPr>
                  <a:t>David</a:t>
                </a:r>
                <a:endParaRPr lang="en-US" sz="1400" b="1" dirty="0">
                  <a:solidFill>
                    <a:srgbClr val="000000"/>
                  </a:solidFill>
                </a:endParaRPr>
              </a:p>
            </p:txBody>
          </p:sp>
        </p:grpSp>
        <p:grpSp>
          <p:nvGrpSpPr>
            <p:cNvPr id="76" name="Group 75"/>
            <p:cNvGrpSpPr/>
            <p:nvPr/>
          </p:nvGrpSpPr>
          <p:grpSpPr>
            <a:xfrm>
              <a:off x="3124200" y="3505200"/>
              <a:ext cx="3419755" cy="2667000"/>
              <a:chOff x="3124200" y="3505200"/>
              <a:chExt cx="3419755" cy="2667000"/>
            </a:xfrm>
          </p:grpSpPr>
          <p:grpSp>
            <p:nvGrpSpPr>
              <p:cNvPr id="48" name="Group 47"/>
              <p:cNvGrpSpPr/>
              <p:nvPr/>
            </p:nvGrpSpPr>
            <p:grpSpPr>
              <a:xfrm>
                <a:off x="3124200" y="3505200"/>
                <a:ext cx="1828800" cy="2514600"/>
                <a:chOff x="2819400" y="3505200"/>
                <a:chExt cx="1828800" cy="2514600"/>
              </a:xfrm>
            </p:grpSpPr>
            <p:sp>
              <p:nvSpPr>
                <p:cNvPr id="44" name="Donut 43"/>
                <p:cNvSpPr/>
                <p:nvPr/>
              </p:nvSpPr>
              <p:spPr>
                <a:xfrm>
                  <a:off x="3733800" y="3505200"/>
                  <a:ext cx="457200" cy="457200"/>
                </a:xfrm>
                <a:prstGeom prst="donu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2819400" y="5562600"/>
                  <a:ext cx="457200" cy="457200"/>
                </a:xfrm>
                <a:prstGeom prst="donu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3505200" y="4495800"/>
                  <a:ext cx="457200" cy="457200"/>
                </a:xfrm>
                <a:prstGeom prst="donu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4191000" y="5562600"/>
                  <a:ext cx="457200" cy="457200"/>
                </a:xfrm>
                <a:prstGeom prst="donu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50" name="Straight Arrow Connector 49"/>
              <p:cNvCxnSpPr/>
              <p:nvPr/>
            </p:nvCxnSpPr>
            <p:spPr>
              <a:xfrm rot="5400000">
                <a:off x="3886200" y="4191000"/>
                <a:ext cx="533400" cy="76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5" idx="2"/>
                <a:endCxn id="46" idx="7"/>
              </p:cNvCxnSpPr>
              <p:nvPr/>
            </p:nvCxnSpPr>
            <p:spPr>
              <a:xfrm rot="10800000" flipV="1">
                <a:off x="4200246" y="3578423"/>
                <a:ext cx="1895755" cy="98433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4" idx="1"/>
              </p:cNvCxnSpPr>
              <p:nvPr/>
            </p:nvCxnSpPr>
            <p:spPr>
              <a:xfrm flipV="1">
                <a:off x="4724400" y="4254978"/>
                <a:ext cx="1819555" cy="4694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4191000" y="4876800"/>
                <a:ext cx="1143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endCxn id="47" idx="0"/>
              </p:cNvCxnSpPr>
              <p:nvPr/>
            </p:nvCxnSpPr>
            <p:spPr>
              <a:xfrm rot="16200000" flipH="1">
                <a:off x="4114800" y="4953000"/>
                <a:ext cx="609600" cy="609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endCxn id="45" idx="7"/>
              </p:cNvCxnSpPr>
              <p:nvPr/>
            </p:nvCxnSpPr>
            <p:spPr>
              <a:xfrm rot="5400000">
                <a:off x="3323946" y="5067300"/>
                <a:ext cx="752755" cy="3717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10800000" flipV="1">
                <a:off x="3581400" y="5791198"/>
                <a:ext cx="914402"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495800" y="3581400"/>
                <a:ext cx="838200" cy="307777"/>
              </a:xfrm>
              <a:prstGeom prst="rect">
                <a:avLst/>
              </a:prstGeom>
              <a:noFill/>
            </p:spPr>
            <p:txBody>
              <a:bodyPr wrap="square" rtlCol="0">
                <a:spAutoFit/>
              </a:bodyPr>
              <a:lstStyle/>
              <a:p>
                <a:r>
                  <a:rPr lang="en-US" sz="1400" b="1" dirty="0" smtClean="0">
                    <a:solidFill>
                      <a:srgbClr val="000000"/>
                    </a:solidFill>
                  </a:rPr>
                  <a:t>Lisa</a:t>
                </a:r>
                <a:endParaRPr lang="en-US" sz="1400" b="1" dirty="0">
                  <a:solidFill>
                    <a:srgbClr val="000000"/>
                  </a:solidFill>
                </a:endParaRPr>
              </a:p>
            </p:txBody>
          </p:sp>
          <p:sp>
            <p:nvSpPr>
              <p:cNvPr id="71" name="TextBox 70"/>
              <p:cNvSpPr txBox="1"/>
              <p:nvPr/>
            </p:nvSpPr>
            <p:spPr>
              <a:xfrm>
                <a:off x="4267200" y="4572000"/>
                <a:ext cx="838200" cy="523220"/>
              </a:xfrm>
              <a:prstGeom prst="rect">
                <a:avLst/>
              </a:prstGeom>
              <a:noFill/>
            </p:spPr>
            <p:txBody>
              <a:bodyPr wrap="square" rtlCol="0">
                <a:spAutoFit/>
              </a:bodyPr>
              <a:lstStyle/>
              <a:p>
                <a:r>
                  <a:rPr lang="en-US" sz="1400" b="1" dirty="0" smtClean="0">
                    <a:solidFill>
                      <a:srgbClr val="000000"/>
                    </a:solidFill>
                  </a:rPr>
                  <a:t>Paul</a:t>
                </a:r>
              </a:p>
              <a:p>
                <a:endParaRPr lang="en-US" sz="1400" b="1" dirty="0">
                  <a:solidFill>
                    <a:srgbClr val="000000"/>
                  </a:solidFill>
                </a:endParaRPr>
              </a:p>
            </p:txBody>
          </p:sp>
          <p:sp>
            <p:nvSpPr>
              <p:cNvPr id="73" name="TextBox 72"/>
              <p:cNvSpPr txBox="1"/>
              <p:nvPr/>
            </p:nvSpPr>
            <p:spPr>
              <a:xfrm>
                <a:off x="4953000" y="5638800"/>
                <a:ext cx="838200" cy="307777"/>
              </a:xfrm>
              <a:prstGeom prst="rect">
                <a:avLst/>
              </a:prstGeom>
              <a:noFill/>
            </p:spPr>
            <p:txBody>
              <a:bodyPr wrap="square" rtlCol="0">
                <a:spAutoFit/>
              </a:bodyPr>
              <a:lstStyle/>
              <a:p>
                <a:r>
                  <a:rPr lang="en-US" sz="1400" b="1" dirty="0" smtClean="0">
                    <a:solidFill>
                      <a:srgbClr val="000000"/>
                    </a:solidFill>
                  </a:rPr>
                  <a:t>Sue</a:t>
                </a:r>
                <a:endParaRPr lang="en-US" sz="1400" b="1" dirty="0">
                  <a:solidFill>
                    <a:srgbClr val="000000"/>
                  </a:solidFill>
                </a:endParaRPr>
              </a:p>
            </p:txBody>
          </p:sp>
          <p:sp>
            <p:nvSpPr>
              <p:cNvPr id="74" name="TextBox 73"/>
              <p:cNvSpPr txBox="1"/>
              <p:nvPr/>
            </p:nvSpPr>
            <p:spPr>
              <a:xfrm>
                <a:off x="3505200" y="5864423"/>
                <a:ext cx="838200" cy="307777"/>
              </a:xfrm>
              <a:prstGeom prst="rect">
                <a:avLst/>
              </a:prstGeom>
              <a:noFill/>
            </p:spPr>
            <p:txBody>
              <a:bodyPr wrap="square" rtlCol="0">
                <a:spAutoFit/>
              </a:bodyPr>
              <a:lstStyle/>
              <a:p>
                <a:r>
                  <a:rPr lang="en-US" sz="1400" b="1" dirty="0" smtClean="0">
                    <a:solidFill>
                      <a:srgbClr val="000000"/>
                    </a:solidFill>
                  </a:rPr>
                  <a:t>Bill</a:t>
                </a:r>
                <a:endParaRPr lang="en-US" sz="1400" b="1" dirty="0">
                  <a:solidFill>
                    <a:srgbClr val="000000"/>
                  </a:solidFill>
                </a:endParaRPr>
              </a:p>
            </p:txBody>
          </p:sp>
        </p:grpSp>
      </p:grpSp>
      <p:grpSp>
        <p:nvGrpSpPr>
          <p:cNvPr id="82" name="Group 81"/>
          <p:cNvGrpSpPr/>
          <p:nvPr/>
        </p:nvGrpSpPr>
        <p:grpSpPr>
          <a:xfrm>
            <a:off x="381000" y="762000"/>
            <a:ext cx="2209800" cy="2514600"/>
            <a:chOff x="609600" y="3200400"/>
            <a:chExt cx="2209800" cy="2514600"/>
          </a:xfrm>
        </p:grpSpPr>
        <p:sp>
          <p:nvSpPr>
            <p:cNvPr id="75" name="Donut 74"/>
            <p:cNvSpPr/>
            <p:nvPr/>
          </p:nvSpPr>
          <p:spPr>
            <a:xfrm>
              <a:off x="1143000" y="3200400"/>
              <a:ext cx="457200" cy="457200"/>
            </a:xfrm>
            <a:prstGeom prst="donu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a:off x="609600" y="4343400"/>
              <a:ext cx="457200" cy="457200"/>
            </a:xfrm>
            <a:prstGeom prst="donu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a:off x="1905000" y="4419600"/>
              <a:ext cx="457200" cy="457200"/>
            </a:xfrm>
            <a:prstGeom prst="donu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1371600" y="5257800"/>
              <a:ext cx="457200" cy="457200"/>
            </a:xfrm>
            <a:prstGeom prst="donu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2362200" y="3352800"/>
              <a:ext cx="457200" cy="457200"/>
            </a:xfrm>
            <a:prstGeom prst="donu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84" name="Straight Arrow Connector 83"/>
          <p:cNvCxnSpPr/>
          <p:nvPr/>
        </p:nvCxnSpPr>
        <p:spPr>
          <a:xfrm>
            <a:off x="838200" y="2133600"/>
            <a:ext cx="838200" cy="76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5400000" flipH="1" flipV="1">
            <a:off x="1037945" y="876301"/>
            <a:ext cx="828955" cy="13623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6200000" flipV="1">
            <a:off x="695045" y="2371445"/>
            <a:ext cx="591110" cy="4387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V="1">
            <a:off x="1600200" y="2362200"/>
            <a:ext cx="1524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V="1">
            <a:off x="2133600" y="2124355"/>
            <a:ext cx="1057555" cy="854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rot="16200000" flipH="1">
            <a:off x="2514600" y="1295400"/>
            <a:ext cx="762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295400" y="835223"/>
            <a:ext cx="762000" cy="307777"/>
          </a:xfrm>
          <a:prstGeom prst="rect">
            <a:avLst/>
          </a:prstGeom>
          <a:noFill/>
        </p:spPr>
        <p:txBody>
          <a:bodyPr wrap="square" rtlCol="0">
            <a:spAutoFit/>
          </a:bodyPr>
          <a:lstStyle/>
          <a:p>
            <a:r>
              <a:rPr lang="en-US" sz="1400" b="1" dirty="0" smtClean="0">
                <a:solidFill>
                  <a:srgbClr val="000000"/>
                </a:solidFill>
              </a:rPr>
              <a:t>Kevin</a:t>
            </a:r>
            <a:endParaRPr lang="en-US" sz="1400" b="1" dirty="0">
              <a:solidFill>
                <a:srgbClr val="000000"/>
              </a:solidFill>
            </a:endParaRPr>
          </a:p>
        </p:txBody>
      </p:sp>
      <p:sp>
        <p:nvSpPr>
          <p:cNvPr id="101" name="TextBox 100"/>
          <p:cNvSpPr txBox="1"/>
          <p:nvPr/>
        </p:nvSpPr>
        <p:spPr>
          <a:xfrm>
            <a:off x="2590800" y="987623"/>
            <a:ext cx="762000" cy="307777"/>
          </a:xfrm>
          <a:prstGeom prst="rect">
            <a:avLst/>
          </a:prstGeom>
          <a:noFill/>
        </p:spPr>
        <p:txBody>
          <a:bodyPr wrap="square" rtlCol="0">
            <a:spAutoFit/>
          </a:bodyPr>
          <a:lstStyle/>
          <a:p>
            <a:r>
              <a:rPr lang="en-US" sz="1400" b="1" dirty="0" smtClean="0">
                <a:solidFill>
                  <a:srgbClr val="000000"/>
                </a:solidFill>
              </a:rPr>
              <a:t>Sam</a:t>
            </a:r>
          </a:p>
        </p:txBody>
      </p:sp>
      <p:sp>
        <p:nvSpPr>
          <p:cNvPr id="102" name="TextBox 101"/>
          <p:cNvSpPr txBox="1"/>
          <p:nvPr/>
        </p:nvSpPr>
        <p:spPr>
          <a:xfrm>
            <a:off x="228600" y="2359223"/>
            <a:ext cx="762000" cy="307777"/>
          </a:xfrm>
          <a:prstGeom prst="rect">
            <a:avLst/>
          </a:prstGeom>
          <a:noFill/>
        </p:spPr>
        <p:txBody>
          <a:bodyPr wrap="square" rtlCol="0">
            <a:spAutoFit/>
          </a:bodyPr>
          <a:lstStyle/>
          <a:p>
            <a:r>
              <a:rPr lang="en-US" sz="1400" b="1" dirty="0" smtClean="0">
                <a:solidFill>
                  <a:srgbClr val="000000"/>
                </a:solidFill>
              </a:rPr>
              <a:t>Lee</a:t>
            </a:r>
            <a:endParaRPr lang="en-US" sz="1400" b="1" dirty="0">
              <a:solidFill>
                <a:srgbClr val="000000"/>
              </a:solidFill>
            </a:endParaRPr>
          </a:p>
        </p:txBody>
      </p:sp>
      <p:sp>
        <p:nvSpPr>
          <p:cNvPr id="103" name="TextBox 102"/>
          <p:cNvSpPr txBox="1"/>
          <p:nvPr/>
        </p:nvSpPr>
        <p:spPr>
          <a:xfrm>
            <a:off x="2133600" y="2209800"/>
            <a:ext cx="762000" cy="307777"/>
          </a:xfrm>
          <a:prstGeom prst="rect">
            <a:avLst/>
          </a:prstGeom>
          <a:noFill/>
        </p:spPr>
        <p:txBody>
          <a:bodyPr wrap="square" rtlCol="0">
            <a:spAutoFit/>
          </a:bodyPr>
          <a:lstStyle/>
          <a:p>
            <a:r>
              <a:rPr lang="en-US" sz="1400" b="1" dirty="0" smtClean="0">
                <a:solidFill>
                  <a:srgbClr val="000000"/>
                </a:solidFill>
              </a:rPr>
              <a:t>John</a:t>
            </a:r>
            <a:endParaRPr lang="en-US" sz="1400" b="1" dirty="0">
              <a:solidFill>
                <a:srgbClr val="000000"/>
              </a:solidFill>
            </a:endParaRPr>
          </a:p>
        </p:txBody>
      </p:sp>
      <p:sp>
        <p:nvSpPr>
          <p:cNvPr id="104" name="TextBox 103"/>
          <p:cNvSpPr txBox="1"/>
          <p:nvPr/>
        </p:nvSpPr>
        <p:spPr>
          <a:xfrm>
            <a:off x="1600200" y="3048000"/>
            <a:ext cx="762000" cy="307777"/>
          </a:xfrm>
          <a:prstGeom prst="rect">
            <a:avLst/>
          </a:prstGeom>
          <a:noFill/>
        </p:spPr>
        <p:txBody>
          <a:bodyPr wrap="square" rtlCol="0">
            <a:spAutoFit/>
          </a:bodyPr>
          <a:lstStyle/>
          <a:p>
            <a:r>
              <a:rPr lang="en-US" sz="1400" b="1" dirty="0" smtClean="0">
                <a:solidFill>
                  <a:srgbClr val="000000"/>
                </a:solidFill>
              </a:rPr>
              <a:t>Carl</a:t>
            </a:r>
            <a:endParaRPr lang="en-US" sz="1400" b="1" dirty="0">
              <a:solidFill>
                <a:srgbClr val="000000"/>
              </a:solidFill>
            </a:endParaRPr>
          </a:p>
        </p:txBody>
      </p:sp>
      <p:sp>
        <p:nvSpPr>
          <p:cNvPr id="105" name="Donut 104"/>
          <p:cNvSpPr/>
          <p:nvPr/>
        </p:nvSpPr>
        <p:spPr>
          <a:xfrm>
            <a:off x="6324600" y="4267200"/>
            <a:ext cx="457200" cy="457200"/>
          </a:xfrm>
          <a:prstGeom prst="donu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6" name="Donut 105"/>
          <p:cNvSpPr/>
          <p:nvPr/>
        </p:nvSpPr>
        <p:spPr>
          <a:xfrm>
            <a:off x="6324600" y="5486400"/>
            <a:ext cx="457200" cy="45720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7" name="Donut 106"/>
          <p:cNvSpPr/>
          <p:nvPr/>
        </p:nvSpPr>
        <p:spPr>
          <a:xfrm>
            <a:off x="6324600" y="4876800"/>
            <a:ext cx="457200" cy="457200"/>
          </a:xfrm>
          <a:prstGeom prst="donu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8" name="TextBox 107"/>
          <p:cNvSpPr txBox="1"/>
          <p:nvPr/>
        </p:nvSpPr>
        <p:spPr>
          <a:xfrm>
            <a:off x="6858000" y="4267200"/>
            <a:ext cx="1752600" cy="400110"/>
          </a:xfrm>
          <a:prstGeom prst="rect">
            <a:avLst/>
          </a:prstGeom>
          <a:noFill/>
        </p:spPr>
        <p:txBody>
          <a:bodyPr wrap="square" rtlCol="0">
            <a:spAutoFit/>
          </a:bodyPr>
          <a:lstStyle/>
          <a:p>
            <a:r>
              <a:rPr lang="en-US" sz="2000" b="1" dirty="0" smtClean="0">
                <a:solidFill>
                  <a:srgbClr val="000000"/>
                </a:solidFill>
              </a:rPr>
              <a:t>Marketing</a:t>
            </a:r>
            <a:endParaRPr lang="en-US" sz="2000" b="1" dirty="0">
              <a:solidFill>
                <a:srgbClr val="000000"/>
              </a:solidFill>
            </a:endParaRPr>
          </a:p>
        </p:txBody>
      </p:sp>
      <p:sp>
        <p:nvSpPr>
          <p:cNvPr id="109" name="TextBox 108"/>
          <p:cNvSpPr txBox="1"/>
          <p:nvPr/>
        </p:nvSpPr>
        <p:spPr>
          <a:xfrm>
            <a:off x="6858000" y="4876800"/>
            <a:ext cx="1752600" cy="400110"/>
          </a:xfrm>
          <a:prstGeom prst="rect">
            <a:avLst/>
          </a:prstGeom>
          <a:noFill/>
        </p:spPr>
        <p:txBody>
          <a:bodyPr wrap="square" rtlCol="0">
            <a:spAutoFit/>
          </a:bodyPr>
          <a:lstStyle/>
          <a:p>
            <a:r>
              <a:rPr lang="en-US" sz="2000" b="1" dirty="0" smtClean="0">
                <a:solidFill>
                  <a:srgbClr val="000000"/>
                </a:solidFill>
              </a:rPr>
              <a:t>Finance</a:t>
            </a:r>
            <a:endParaRPr lang="en-US" sz="2000" b="1" dirty="0">
              <a:solidFill>
                <a:srgbClr val="000000"/>
              </a:solidFill>
            </a:endParaRPr>
          </a:p>
        </p:txBody>
      </p:sp>
      <p:sp>
        <p:nvSpPr>
          <p:cNvPr id="110" name="TextBox 109"/>
          <p:cNvSpPr txBox="1"/>
          <p:nvPr/>
        </p:nvSpPr>
        <p:spPr>
          <a:xfrm>
            <a:off x="6858000" y="5467290"/>
            <a:ext cx="2057400" cy="400110"/>
          </a:xfrm>
          <a:prstGeom prst="rect">
            <a:avLst/>
          </a:prstGeom>
          <a:noFill/>
        </p:spPr>
        <p:txBody>
          <a:bodyPr wrap="square" rtlCol="0">
            <a:spAutoFit/>
          </a:bodyPr>
          <a:lstStyle/>
          <a:p>
            <a:r>
              <a:rPr lang="en-US" sz="2000" b="1" dirty="0" smtClean="0">
                <a:solidFill>
                  <a:srgbClr val="000000"/>
                </a:solidFill>
              </a:rPr>
              <a:t>Manufacturing</a:t>
            </a:r>
            <a:endParaRPr lang="en-US" sz="2000" b="1" dirty="0">
              <a:solidFill>
                <a:srgbClr val="000000"/>
              </a:solidFill>
            </a:endParaRPr>
          </a:p>
        </p:txBody>
      </p:sp>
    </p:spTree>
    <p:extLst>
      <p:ext uri="{BB962C8B-B14F-4D97-AF65-F5344CB8AC3E}">
        <p14:creationId xmlns:p14="http://schemas.microsoft.com/office/powerpoint/2010/main" val="23135470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600">
                                          <p:stCondLst>
                                            <p:cond delay="0"/>
                                          </p:stCondLst>
                                        </p:cTn>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533400" y="1447800"/>
            <a:ext cx="8229600" cy="43434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fontAlgn="auto">
              <a:spcAft>
                <a:spcPts val="0"/>
              </a:spcAft>
            </a:pPr>
            <a:endParaRPr lang="en-US" sz="4000" dirty="0">
              <a:solidFill>
                <a:schemeClr val="tx1"/>
              </a:solidFill>
            </a:endParaRPr>
          </a:p>
        </p:txBody>
      </p:sp>
      <p:sp>
        <p:nvSpPr>
          <p:cNvPr id="4" name="Rectangle 2"/>
          <p:cNvSpPr txBox="1">
            <a:spLocks noChangeArrowheads="1"/>
          </p:cNvSpPr>
          <p:nvPr/>
        </p:nvSpPr>
        <p:spPr>
          <a:xfrm>
            <a:off x="533400" y="275046"/>
            <a:ext cx="8229600" cy="9580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chemeClr val="tx1"/>
                </a:solidFill>
              </a:rPr>
              <a:t>Force-Field Analysis</a:t>
            </a:r>
            <a:endParaRPr lang="en-US" sz="4000" dirty="0">
              <a:solidFill>
                <a:schemeClr val="tx1"/>
              </a:solidFill>
            </a:endParaRPr>
          </a:p>
        </p:txBody>
      </p:sp>
      <p:grpSp>
        <p:nvGrpSpPr>
          <p:cNvPr id="17" name="Group 16"/>
          <p:cNvGrpSpPr/>
          <p:nvPr/>
        </p:nvGrpSpPr>
        <p:grpSpPr>
          <a:xfrm>
            <a:off x="1905000" y="1676400"/>
            <a:ext cx="6172200" cy="3657600"/>
            <a:chOff x="1904206" y="2362994"/>
            <a:chExt cx="5259388" cy="2667000"/>
          </a:xfrm>
        </p:grpSpPr>
        <p:cxnSp>
          <p:nvCxnSpPr>
            <p:cNvPr id="10" name="Straight Arrow Connector 9"/>
            <p:cNvCxnSpPr/>
            <p:nvPr/>
          </p:nvCxnSpPr>
          <p:spPr>
            <a:xfrm rot="5400000" flipH="1" flipV="1">
              <a:off x="571500" y="3695700"/>
              <a:ext cx="2667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905000" y="5029200"/>
              <a:ext cx="5258594"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9" name="Straight Arrow Connector 18"/>
          <p:cNvCxnSpPr/>
          <p:nvPr/>
        </p:nvCxnSpPr>
        <p:spPr>
          <a:xfrm>
            <a:off x="1752600" y="3657600"/>
            <a:ext cx="6248400" cy="1588"/>
          </a:xfrm>
          <a:prstGeom prst="straightConnector1">
            <a:avLst/>
          </a:prstGeom>
          <a:ln>
            <a:solidFill>
              <a:schemeClr val="accent6"/>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6133306" y="3543300"/>
            <a:ext cx="3277394" cy="794"/>
          </a:xfrm>
          <a:prstGeom prst="straightConnector1">
            <a:avLst/>
          </a:prstGeom>
          <a:ln w="57150">
            <a:gradFill flip="none" rotWithShape="1">
              <a:gsLst>
                <a:gs pos="0">
                  <a:schemeClr val="accent3"/>
                </a:gs>
                <a:gs pos="100000">
                  <a:srgbClr val="FFFFFF"/>
                </a:gs>
              </a:gsLst>
              <a:path path="rect">
                <a:fillToRect l="100000" t="100000"/>
              </a:path>
              <a:tileRect r="-100000" b="-100000"/>
            </a:gra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a:off x="4725194" y="3047206"/>
            <a:ext cx="914400" cy="1588"/>
          </a:xfrm>
          <a:prstGeom prst="straightConnector1">
            <a:avLst/>
          </a:prstGeom>
          <a:ln w="38100" cmpd="sng">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a:off x="2286794" y="3047206"/>
            <a:ext cx="914400" cy="1588"/>
          </a:xfrm>
          <a:prstGeom prst="straightConnector1">
            <a:avLst/>
          </a:prstGeom>
          <a:ln w="38100" cmpd="sng">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a:off x="2705100" y="2705100"/>
            <a:ext cx="1600200" cy="1588"/>
          </a:xfrm>
          <a:prstGeom prst="straightConnector1">
            <a:avLst/>
          </a:prstGeom>
          <a:ln w="38100" cmpd="sng">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a:off x="3733800" y="2895600"/>
            <a:ext cx="1219200" cy="1588"/>
          </a:xfrm>
          <a:prstGeom prst="straightConnector1">
            <a:avLst/>
          </a:prstGeom>
          <a:ln w="38100" cmpd="sng">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flipH="1" flipV="1">
            <a:off x="4457701" y="4229101"/>
            <a:ext cx="838199" cy="1588"/>
          </a:xfrm>
          <a:prstGeom prst="straightConnector1">
            <a:avLst/>
          </a:prstGeom>
          <a:ln w="38100" cmpd="sng">
            <a:solidFill>
              <a:srgbClr val="008000"/>
            </a:solidFill>
            <a:tailEnd type="stealth"/>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flipH="1" flipV="1">
            <a:off x="2019300" y="4229100"/>
            <a:ext cx="838200" cy="1588"/>
          </a:xfrm>
          <a:prstGeom prst="straightConnector1">
            <a:avLst/>
          </a:prstGeom>
          <a:ln w="38100" cmpd="sng">
            <a:solidFill>
              <a:srgbClr val="008000"/>
            </a:solidFill>
            <a:tailEnd type="stealth"/>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flipH="1" flipV="1">
            <a:off x="2819400" y="4191000"/>
            <a:ext cx="762000" cy="1588"/>
          </a:xfrm>
          <a:prstGeom prst="straightConnector1">
            <a:avLst/>
          </a:prstGeom>
          <a:ln w="38100" cmpd="sng">
            <a:solidFill>
              <a:srgbClr val="008000"/>
            </a:solidFill>
            <a:tailEnd type="stealth"/>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5400000" flipH="1" flipV="1">
            <a:off x="3581400" y="4343400"/>
            <a:ext cx="1066006" cy="794"/>
          </a:xfrm>
          <a:prstGeom prst="straightConnector1">
            <a:avLst/>
          </a:prstGeom>
          <a:ln w="38100" cmpd="sng">
            <a:solidFill>
              <a:srgbClr val="008000"/>
            </a:solidFill>
            <a:tailEnd type="stealth"/>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5400000" flipH="1" flipV="1">
            <a:off x="3010694" y="4456906"/>
            <a:ext cx="1295400" cy="1588"/>
          </a:xfrm>
          <a:prstGeom prst="straightConnector1">
            <a:avLst/>
          </a:prstGeom>
          <a:ln w="38100" cmpd="sng">
            <a:solidFill>
              <a:srgbClr val="008000"/>
            </a:solidFill>
            <a:tailEnd type="stealth"/>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943600" y="3276600"/>
            <a:ext cx="2362200" cy="738664"/>
          </a:xfrm>
          <a:prstGeom prst="rect">
            <a:avLst/>
          </a:prstGeom>
          <a:noFill/>
        </p:spPr>
        <p:txBody>
          <a:bodyPr wrap="square" rtlCol="0">
            <a:spAutoFit/>
          </a:bodyPr>
          <a:lstStyle/>
          <a:p>
            <a:r>
              <a:rPr lang="en-US" sz="1400" dirty="0" smtClean="0">
                <a:solidFill>
                  <a:srgbClr val="000000"/>
                </a:solidFill>
              </a:rPr>
              <a:t>Current </a:t>
            </a:r>
          </a:p>
          <a:p>
            <a:endParaRPr lang="en-US" sz="1400" dirty="0" smtClean="0">
              <a:solidFill>
                <a:srgbClr val="000000"/>
              </a:solidFill>
            </a:endParaRPr>
          </a:p>
          <a:p>
            <a:r>
              <a:rPr lang="en-US" sz="1400" dirty="0" smtClean="0">
                <a:solidFill>
                  <a:srgbClr val="000000"/>
                </a:solidFill>
              </a:rPr>
              <a:t>Equilibrium </a:t>
            </a:r>
            <a:endParaRPr lang="en-US" sz="1400" dirty="0">
              <a:solidFill>
                <a:srgbClr val="000000"/>
              </a:solidFill>
            </a:endParaRPr>
          </a:p>
        </p:txBody>
      </p:sp>
      <p:sp>
        <p:nvSpPr>
          <p:cNvPr id="65" name="TextBox 64"/>
          <p:cNvSpPr txBox="1"/>
          <p:nvPr/>
        </p:nvSpPr>
        <p:spPr>
          <a:xfrm rot="16200000">
            <a:off x="6932711" y="2360712"/>
            <a:ext cx="1219200" cy="307777"/>
          </a:xfrm>
          <a:prstGeom prst="rect">
            <a:avLst/>
          </a:prstGeom>
          <a:noFill/>
        </p:spPr>
        <p:txBody>
          <a:bodyPr wrap="square" rtlCol="0">
            <a:spAutoFit/>
          </a:bodyPr>
          <a:lstStyle/>
          <a:p>
            <a:r>
              <a:rPr lang="en-US" sz="1400" dirty="0" smtClean="0">
                <a:solidFill>
                  <a:srgbClr val="000000"/>
                </a:solidFill>
              </a:rPr>
              <a:t>Higher</a:t>
            </a:r>
            <a:endParaRPr lang="en-US" sz="1400" dirty="0">
              <a:solidFill>
                <a:srgbClr val="000000"/>
              </a:solidFill>
            </a:endParaRPr>
          </a:p>
        </p:txBody>
      </p:sp>
      <p:sp>
        <p:nvSpPr>
          <p:cNvPr id="66" name="TextBox 65"/>
          <p:cNvSpPr txBox="1"/>
          <p:nvPr/>
        </p:nvSpPr>
        <p:spPr>
          <a:xfrm rot="16200000">
            <a:off x="6935689" y="4037111"/>
            <a:ext cx="1219200" cy="307777"/>
          </a:xfrm>
          <a:prstGeom prst="rect">
            <a:avLst/>
          </a:prstGeom>
          <a:noFill/>
        </p:spPr>
        <p:txBody>
          <a:bodyPr wrap="square" rtlCol="0">
            <a:spAutoFit/>
          </a:bodyPr>
          <a:lstStyle/>
          <a:p>
            <a:r>
              <a:rPr lang="en-US" sz="1400" dirty="0" smtClean="0">
                <a:solidFill>
                  <a:srgbClr val="000000"/>
                </a:solidFill>
              </a:rPr>
              <a:t>Lower</a:t>
            </a:r>
            <a:endParaRPr lang="en-US" sz="1400" dirty="0">
              <a:solidFill>
                <a:srgbClr val="000000"/>
              </a:solidFill>
            </a:endParaRPr>
          </a:p>
        </p:txBody>
      </p:sp>
      <p:sp>
        <p:nvSpPr>
          <p:cNvPr id="67" name="TextBox 66"/>
          <p:cNvSpPr txBox="1"/>
          <p:nvPr/>
        </p:nvSpPr>
        <p:spPr>
          <a:xfrm>
            <a:off x="1524000" y="1828800"/>
            <a:ext cx="457200" cy="1815882"/>
          </a:xfrm>
          <a:prstGeom prst="rect">
            <a:avLst/>
          </a:prstGeom>
          <a:noFill/>
        </p:spPr>
        <p:txBody>
          <a:bodyPr wrap="square" rtlCol="0">
            <a:spAutoFit/>
          </a:bodyPr>
          <a:lstStyle/>
          <a:p>
            <a:r>
              <a:rPr lang="en-US" sz="1600" dirty="0" smtClean="0">
                <a:solidFill>
                  <a:srgbClr val="000000"/>
                </a:solidFill>
              </a:rPr>
              <a:t>-4 </a:t>
            </a:r>
          </a:p>
          <a:p>
            <a:endParaRPr lang="en-US" sz="1600" dirty="0" smtClean="0">
              <a:solidFill>
                <a:srgbClr val="000000"/>
              </a:solidFill>
            </a:endParaRPr>
          </a:p>
          <a:p>
            <a:r>
              <a:rPr lang="en-US" sz="1600" dirty="0" smtClean="0">
                <a:solidFill>
                  <a:srgbClr val="000000"/>
                </a:solidFill>
              </a:rPr>
              <a:t>-3</a:t>
            </a:r>
          </a:p>
          <a:p>
            <a:endParaRPr lang="en-US" sz="1600" dirty="0" smtClean="0">
              <a:solidFill>
                <a:srgbClr val="000000"/>
              </a:solidFill>
            </a:endParaRPr>
          </a:p>
          <a:p>
            <a:r>
              <a:rPr lang="en-US" sz="1600" dirty="0" smtClean="0">
                <a:solidFill>
                  <a:srgbClr val="000000"/>
                </a:solidFill>
              </a:rPr>
              <a:t>-2</a:t>
            </a:r>
          </a:p>
          <a:p>
            <a:endParaRPr lang="en-US" sz="1600" dirty="0" smtClean="0">
              <a:solidFill>
                <a:srgbClr val="000000"/>
              </a:solidFill>
            </a:endParaRPr>
          </a:p>
          <a:p>
            <a:r>
              <a:rPr lang="en-US" sz="1600" dirty="0" smtClean="0">
                <a:solidFill>
                  <a:srgbClr val="000000"/>
                </a:solidFill>
              </a:rPr>
              <a:t>-1</a:t>
            </a:r>
          </a:p>
        </p:txBody>
      </p:sp>
      <p:sp>
        <p:nvSpPr>
          <p:cNvPr id="68" name="TextBox 67"/>
          <p:cNvSpPr txBox="1"/>
          <p:nvPr/>
        </p:nvSpPr>
        <p:spPr>
          <a:xfrm>
            <a:off x="1524000" y="3657600"/>
            <a:ext cx="457200" cy="1815882"/>
          </a:xfrm>
          <a:prstGeom prst="rect">
            <a:avLst/>
          </a:prstGeom>
          <a:noFill/>
        </p:spPr>
        <p:txBody>
          <a:bodyPr wrap="square" rtlCol="0">
            <a:spAutoFit/>
          </a:bodyPr>
          <a:lstStyle/>
          <a:p>
            <a:r>
              <a:rPr lang="en-US" sz="1600" dirty="0" smtClean="0">
                <a:solidFill>
                  <a:srgbClr val="000000"/>
                </a:solidFill>
              </a:rPr>
              <a:t>+1 </a:t>
            </a:r>
          </a:p>
          <a:p>
            <a:endParaRPr lang="en-US" sz="1600" dirty="0" smtClean="0">
              <a:solidFill>
                <a:srgbClr val="000000"/>
              </a:solidFill>
            </a:endParaRPr>
          </a:p>
          <a:p>
            <a:r>
              <a:rPr lang="en-US" sz="1600" dirty="0" smtClean="0">
                <a:solidFill>
                  <a:srgbClr val="000000"/>
                </a:solidFill>
              </a:rPr>
              <a:t>+2</a:t>
            </a:r>
          </a:p>
          <a:p>
            <a:endParaRPr lang="en-US" sz="1600" dirty="0" smtClean="0">
              <a:solidFill>
                <a:srgbClr val="000000"/>
              </a:solidFill>
            </a:endParaRPr>
          </a:p>
          <a:p>
            <a:r>
              <a:rPr lang="en-US" sz="1600" dirty="0" smtClean="0">
                <a:solidFill>
                  <a:srgbClr val="000000"/>
                </a:solidFill>
              </a:rPr>
              <a:t>+3</a:t>
            </a:r>
          </a:p>
          <a:p>
            <a:endParaRPr lang="en-US" sz="1600" dirty="0" smtClean="0">
              <a:solidFill>
                <a:srgbClr val="000000"/>
              </a:solidFill>
            </a:endParaRPr>
          </a:p>
          <a:p>
            <a:r>
              <a:rPr lang="en-US" sz="1600" dirty="0" smtClean="0">
                <a:solidFill>
                  <a:srgbClr val="000000"/>
                </a:solidFill>
              </a:rPr>
              <a:t>+4</a:t>
            </a:r>
          </a:p>
        </p:txBody>
      </p:sp>
      <p:sp>
        <p:nvSpPr>
          <p:cNvPr id="69" name="TextBox 68"/>
          <p:cNvSpPr txBox="1"/>
          <p:nvPr/>
        </p:nvSpPr>
        <p:spPr>
          <a:xfrm>
            <a:off x="838200" y="3505200"/>
            <a:ext cx="914400" cy="246221"/>
          </a:xfrm>
          <a:prstGeom prst="rect">
            <a:avLst/>
          </a:prstGeom>
          <a:noFill/>
        </p:spPr>
        <p:txBody>
          <a:bodyPr wrap="square" rtlCol="0">
            <a:spAutoFit/>
          </a:bodyPr>
          <a:lstStyle/>
          <a:p>
            <a:r>
              <a:rPr lang="en-US" sz="1000" dirty="0" smtClean="0">
                <a:solidFill>
                  <a:srgbClr val="000000"/>
                </a:solidFill>
              </a:rPr>
              <a:t>Equilibrium</a:t>
            </a:r>
            <a:endParaRPr lang="en-US" sz="1000" dirty="0">
              <a:solidFill>
                <a:srgbClr val="000000"/>
              </a:solidFill>
            </a:endParaRPr>
          </a:p>
        </p:txBody>
      </p:sp>
      <p:sp>
        <p:nvSpPr>
          <p:cNvPr id="70" name="TextBox 69"/>
          <p:cNvSpPr txBox="1"/>
          <p:nvPr/>
        </p:nvSpPr>
        <p:spPr>
          <a:xfrm rot="16200000">
            <a:off x="154633" y="2283768"/>
            <a:ext cx="2438400" cy="461665"/>
          </a:xfrm>
          <a:prstGeom prst="rect">
            <a:avLst/>
          </a:prstGeom>
          <a:noFill/>
        </p:spPr>
        <p:txBody>
          <a:bodyPr wrap="square" rtlCol="0">
            <a:spAutoFit/>
          </a:bodyPr>
          <a:lstStyle/>
          <a:p>
            <a:pPr algn="ctr"/>
            <a:r>
              <a:rPr lang="en-US" sz="1400" dirty="0" smtClean="0">
                <a:solidFill>
                  <a:srgbClr val="000000"/>
                </a:solidFill>
              </a:rPr>
              <a:t>RESTRAINING FORCES</a:t>
            </a:r>
          </a:p>
          <a:p>
            <a:pPr algn="ctr"/>
            <a:r>
              <a:rPr lang="en-US" sz="900" dirty="0" smtClean="0">
                <a:solidFill>
                  <a:srgbClr val="000000"/>
                </a:solidFill>
              </a:rPr>
              <a:t>(Estimated Strength)</a:t>
            </a:r>
            <a:endParaRPr lang="en-US" sz="900" dirty="0">
              <a:solidFill>
                <a:srgbClr val="000000"/>
              </a:solidFill>
            </a:endParaRPr>
          </a:p>
        </p:txBody>
      </p:sp>
      <p:sp>
        <p:nvSpPr>
          <p:cNvPr id="71" name="TextBox 70"/>
          <p:cNvSpPr txBox="1"/>
          <p:nvPr/>
        </p:nvSpPr>
        <p:spPr>
          <a:xfrm rot="16200000">
            <a:off x="535634" y="4417367"/>
            <a:ext cx="1676400" cy="461665"/>
          </a:xfrm>
          <a:prstGeom prst="rect">
            <a:avLst/>
          </a:prstGeom>
          <a:noFill/>
        </p:spPr>
        <p:txBody>
          <a:bodyPr wrap="square" rtlCol="0">
            <a:spAutoFit/>
          </a:bodyPr>
          <a:lstStyle/>
          <a:p>
            <a:pPr algn="ctr"/>
            <a:r>
              <a:rPr lang="en-US" sz="1400" dirty="0" smtClean="0">
                <a:solidFill>
                  <a:srgbClr val="000000"/>
                </a:solidFill>
              </a:rPr>
              <a:t>DRIVING FORCES</a:t>
            </a:r>
          </a:p>
          <a:p>
            <a:pPr algn="ctr"/>
            <a:r>
              <a:rPr lang="en-US" sz="900" dirty="0" smtClean="0">
                <a:solidFill>
                  <a:srgbClr val="000000"/>
                </a:solidFill>
              </a:rPr>
              <a:t>(Estimated Strength)</a:t>
            </a:r>
            <a:endParaRPr lang="en-US" sz="900" dirty="0">
              <a:solidFill>
                <a:srgbClr val="000000"/>
              </a:solidFill>
            </a:endParaRPr>
          </a:p>
        </p:txBody>
      </p:sp>
    </p:spTree>
    <p:extLst>
      <p:ext uri="{BB962C8B-B14F-4D97-AF65-F5344CB8AC3E}">
        <p14:creationId xmlns:p14="http://schemas.microsoft.com/office/powerpoint/2010/main" val="25731356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00">
                                          <p:stCondLst>
                                            <p:cond delay="0"/>
                                          </p:stCondLst>
                                        </p:cTn>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6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2" name="Group 31"/>
          <p:cNvGrpSpPr/>
          <p:nvPr/>
        </p:nvGrpSpPr>
        <p:grpSpPr>
          <a:xfrm>
            <a:off x="381000" y="1143000"/>
            <a:ext cx="8282553" cy="5573933"/>
            <a:chOff x="76200" y="990600"/>
            <a:chExt cx="9049455" cy="6888975"/>
          </a:xfrm>
        </p:grpSpPr>
        <p:sp>
          <p:nvSpPr>
            <p:cNvPr id="77827" name="Text Box 1027"/>
            <p:cNvSpPr txBox="1">
              <a:spLocks noChangeArrowheads="1"/>
            </p:cNvSpPr>
            <p:nvPr/>
          </p:nvSpPr>
          <p:spPr bwMode="auto">
            <a:xfrm>
              <a:off x="1447800" y="990600"/>
              <a:ext cx="7467601" cy="760779"/>
            </a:xfrm>
            <a:prstGeom prst="rect">
              <a:avLst/>
            </a:prstGeom>
            <a:noFill/>
            <a:ln w="9525">
              <a:noFill/>
              <a:miter lim="800000"/>
              <a:headEnd/>
              <a:tailEnd/>
            </a:ln>
            <a:effectLst/>
          </p:spPr>
          <p:txBody>
            <a:bodyPr wrap="square" lIns="0" tIns="0" rIns="0" bIns="0">
              <a:spAutoFit/>
            </a:bodyPr>
            <a:lstStyle/>
            <a:p>
              <a:pPr algn="ctr">
                <a:spcBef>
                  <a:spcPct val="50000"/>
                </a:spcBef>
              </a:pPr>
              <a:r>
                <a:rPr lang="en-US" sz="2000" dirty="0">
                  <a:solidFill>
                    <a:schemeClr val="accent6"/>
                  </a:solidFill>
                </a:rPr>
                <a:t>FORCES TENDING TO RESTRAIN (INCREASE) ABSENTEE RATE</a:t>
              </a:r>
            </a:p>
          </p:txBody>
        </p:sp>
        <p:sp>
          <p:nvSpPr>
            <p:cNvPr id="77828" name="Text Box 1028"/>
            <p:cNvSpPr txBox="1">
              <a:spLocks noChangeArrowheads="1"/>
            </p:cNvSpPr>
            <p:nvPr/>
          </p:nvSpPr>
          <p:spPr bwMode="auto">
            <a:xfrm>
              <a:off x="1658055" y="6728079"/>
              <a:ext cx="7467600" cy="760779"/>
            </a:xfrm>
            <a:prstGeom prst="rect">
              <a:avLst/>
            </a:prstGeom>
            <a:noFill/>
            <a:ln w="9525">
              <a:noFill/>
              <a:miter lim="800000"/>
              <a:headEnd/>
              <a:tailEnd/>
            </a:ln>
            <a:effectLst/>
          </p:spPr>
          <p:txBody>
            <a:bodyPr wrap="square" lIns="0" tIns="0" rIns="0" bIns="0">
              <a:spAutoFit/>
            </a:bodyPr>
            <a:lstStyle/>
            <a:p>
              <a:pPr algn="ctr">
                <a:spcBef>
                  <a:spcPct val="50000"/>
                </a:spcBef>
              </a:pPr>
              <a:r>
                <a:rPr lang="en-US" sz="2000" dirty="0">
                  <a:solidFill>
                    <a:srgbClr val="F79646"/>
                  </a:solidFill>
                </a:rPr>
                <a:t>FORCES TENDING TO IMPROVE (DECREASE) ABSENTEE RATE</a:t>
              </a:r>
            </a:p>
          </p:txBody>
        </p:sp>
        <p:sp>
          <p:nvSpPr>
            <p:cNvPr id="77829" name="Line 1029"/>
            <p:cNvSpPr>
              <a:spLocks noChangeShapeType="1"/>
            </p:cNvSpPr>
            <p:nvPr/>
          </p:nvSpPr>
          <p:spPr bwMode="auto">
            <a:xfrm>
              <a:off x="1371600" y="3962400"/>
              <a:ext cx="7620000" cy="0"/>
            </a:xfrm>
            <a:prstGeom prst="line">
              <a:avLst/>
            </a:prstGeom>
            <a:noFill/>
            <a:ln w="9525">
              <a:solidFill>
                <a:schemeClr val="tx2">
                  <a:lumMod val="20000"/>
                  <a:lumOff val="80000"/>
                </a:schemeClr>
              </a:solidFill>
              <a:round/>
              <a:headEnd/>
              <a:tailEnd/>
            </a:ln>
            <a:effectLst/>
          </p:spPr>
          <p:txBody>
            <a:bodyPr/>
            <a:lstStyle/>
            <a:p>
              <a:endParaRPr lang="en-US">
                <a:solidFill>
                  <a:srgbClr val="000000"/>
                </a:solidFill>
              </a:endParaRPr>
            </a:p>
          </p:txBody>
        </p:sp>
        <p:sp>
          <p:nvSpPr>
            <p:cNvPr id="77830" name="Text Box 1030"/>
            <p:cNvSpPr txBox="1">
              <a:spLocks noChangeArrowheads="1"/>
            </p:cNvSpPr>
            <p:nvPr/>
          </p:nvSpPr>
          <p:spPr bwMode="auto">
            <a:xfrm>
              <a:off x="990599" y="1600199"/>
              <a:ext cx="457200" cy="5768607"/>
            </a:xfrm>
            <a:prstGeom prst="rect">
              <a:avLst/>
            </a:prstGeom>
            <a:noFill/>
            <a:ln w="9525">
              <a:noFill/>
              <a:miter lim="800000"/>
              <a:headEnd/>
              <a:tailEnd/>
            </a:ln>
            <a:effectLst/>
          </p:spPr>
          <p:txBody>
            <a:bodyPr wrap="square" lIns="0" tIns="0" rIns="0" bIns="0">
              <a:spAutoFit/>
            </a:bodyPr>
            <a:lstStyle/>
            <a:p>
              <a:pPr>
                <a:lnSpc>
                  <a:spcPct val="130000"/>
                </a:lnSpc>
                <a:spcBef>
                  <a:spcPct val="50000"/>
                </a:spcBef>
              </a:pPr>
              <a:r>
                <a:rPr lang="en-US" sz="1800">
                  <a:solidFill>
                    <a:srgbClr val="000000"/>
                  </a:solidFill>
                </a:rPr>
                <a:t>0% 1% 2% 3% 4% 5% 6% 7% 8% 9% 10% 11% 12%</a:t>
              </a:r>
            </a:p>
          </p:txBody>
        </p:sp>
        <p:sp>
          <p:nvSpPr>
            <p:cNvPr id="77831" name="Text Box 1031"/>
            <p:cNvSpPr txBox="1">
              <a:spLocks noChangeArrowheads="1"/>
            </p:cNvSpPr>
            <p:nvPr/>
          </p:nvSpPr>
          <p:spPr bwMode="auto">
            <a:xfrm>
              <a:off x="76200" y="1066800"/>
              <a:ext cx="1066801" cy="6812775"/>
            </a:xfrm>
            <a:prstGeom prst="rect">
              <a:avLst/>
            </a:prstGeom>
            <a:noFill/>
            <a:ln w="9525">
              <a:noFill/>
              <a:miter lim="800000"/>
              <a:headEnd/>
              <a:tailEnd/>
            </a:ln>
            <a:effectLst/>
          </p:spPr>
          <p:txBody>
            <a:bodyPr wrap="square" lIns="0" tIns="0" rIns="0" bIns="0">
              <a:spAutoFit/>
            </a:bodyPr>
            <a:lstStyle/>
            <a:p>
              <a:pPr>
                <a:spcBef>
                  <a:spcPct val="50000"/>
                </a:spcBef>
              </a:pPr>
              <a:r>
                <a:rPr lang="en-US" sz="1800" dirty="0">
                  <a:solidFill>
                    <a:srgbClr val="000000"/>
                  </a:solidFill>
                </a:rPr>
                <a:t>Lower Absentee Rate</a:t>
              </a:r>
            </a:p>
            <a:p>
              <a:pPr>
                <a:lnSpc>
                  <a:spcPct val="190000"/>
                </a:lnSpc>
                <a:spcBef>
                  <a:spcPct val="50000"/>
                </a:spcBef>
              </a:pPr>
              <a:endParaRPr lang="en-US" sz="1800" dirty="0">
                <a:solidFill>
                  <a:srgbClr val="000000"/>
                </a:solidFill>
              </a:endParaRPr>
            </a:p>
            <a:p>
              <a:pPr>
                <a:spcBef>
                  <a:spcPct val="50000"/>
                </a:spcBef>
              </a:pPr>
              <a:r>
                <a:rPr lang="en-US" sz="1800" dirty="0">
                  <a:solidFill>
                    <a:srgbClr val="000000"/>
                  </a:solidFill>
                </a:rPr>
                <a:t>Desired Rate</a:t>
              </a:r>
            </a:p>
            <a:p>
              <a:pPr>
                <a:spcBef>
                  <a:spcPct val="50000"/>
                </a:spcBef>
              </a:pPr>
              <a:endParaRPr lang="en-US" sz="1800" dirty="0">
                <a:solidFill>
                  <a:srgbClr val="000000"/>
                </a:solidFill>
              </a:endParaRPr>
            </a:p>
            <a:p>
              <a:pPr>
                <a:spcBef>
                  <a:spcPct val="50000"/>
                </a:spcBef>
              </a:pPr>
              <a:r>
                <a:rPr lang="en-US" sz="1800" dirty="0">
                  <a:solidFill>
                    <a:srgbClr val="000000"/>
                  </a:solidFill>
                </a:rPr>
                <a:t>Present Rate</a:t>
              </a:r>
            </a:p>
            <a:p>
              <a:pPr>
                <a:spcBef>
                  <a:spcPct val="50000"/>
                </a:spcBef>
              </a:pPr>
              <a:endParaRPr lang="en-US" sz="1800" dirty="0">
                <a:solidFill>
                  <a:srgbClr val="000000"/>
                </a:solidFill>
              </a:endParaRPr>
            </a:p>
            <a:p>
              <a:pPr>
                <a:spcBef>
                  <a:spcPct val="50000"/>
                </a:spcBef>
              </a:pPr>
              <a:endParaRPr lang="en-US" sz="1800" dirty="0">
                <a:solidFill>
                  <a:srgbClr val="000000"/>
                </a:solidFill>
              </a:endParaRPr>
            </a:p>
            <a:p>
              <a:pPr>
                <a:spcBef>
                  <a:spcPct val="50000"/>
                </a:spcBef>
              </a:pPr>
              <a:endParaRPr lang="en-US" sz="1800" dirty="0">
                <a:solidFill>
                  <a:srgbClr val="000000"/>
                </a:solidFill>
              </a:endParaRPr>
            </a:p>
            <a:p>
              <a:pPr>
                <a:spcBef>
                  <a:spcPct val="50000"/>
                </a:spcBef>
              </a:pPr>
              <a:r>
                <a:rPr lang="en-US" sz="1800" dirty="0">
                  <a:solidFill>
                    <a:srgbClr val="000000"/>
                  </a:solidFill>
                </a:rPr>
                <a:t>Higher Absentee Rate</a:t>
              </a:r>
            </a:p>
          </p:txBody>
        </p:sp>
        <p:sp>
          <p:nvSpPr>
            <p:cNvPr id="77832" name="Line 1032"/>
            <p:cNvSpPr>
              <a:spLocks noChangeShapeType="1"/>
            </p:cNvSpPr>
            <p:nvPr/>
          </p:nvSpPr>
          <p:spPr bwMode="auto">
            <a:xfrm>
              <a:off x="1371600" y="2895600"/>
              <a:ext cx="7620000" cy="0"/>
            </a:xfrm>
            <a:prstGeom prst="line">
              <a:avLst/>
            </a:prstGeom>
            <a:noFill/>
            <a:ln w="9525">
              <a:solidFill>
                <a:schemeClr val="tx2">
                  <a:lumMod val="20000"/>
                  <a:lumOff val="80000"/>
                </a:schemeClr>
              </a:solidFill>
              <a:prstDash val="dash"/>
              <a:round/>
              <a:headEnd/>
              <a:tailEnd/>
            </a:ln>
            <a:effectLst/>
          </p:spPr>
          <p:txBody>
            <a:bodyPr/>
            <a:lstStyle/>
            <a:p>
              <a:endParaRPr lang="en-US">
                <a:solidFill>
                  <a:srgbClr val="000000"/>
                </a:solidFill>
              </a:endParaRPr>
            </a:p>
          </p:txBody>
        </p:sp>
        <p:sp>
          <p:nvSpPr>
            <p:cNvPr id="77833" name="Line 1033"/>
            <p:cNvSpPr>
              <a:spLocks noChangeShapeType="1"/>
            </p:cNvSpPr>
            <p:nvPr/>
          </p:nvSpPr>
          <p:spPr bwMode="auto">
            <a:xfrm flipV="1">
              <a:off x="1828800" y="3962400"/>
              <a:ext cx="0" cy="17526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77834" name="Line 1034"/>
            <p:cNvSpPr>
              <a:spLocks noChangeShapeType="1"/>
            </p:cNvSpPr>
            <p:nvPr/>
          </p:nvSpPr>
          <p:spPr bwMode="auto">
            <a:xfrm>
              <a:off x="2057400" y="2895600"/>
              <a:ext cx="0" cy="10668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77835" name="Line 1035"/>
            <p:cNvSpPr>
              <a:spLocks noChangeShapeType="1"/>
            </p:cNvSpPr>
            <p:nvPr/>
          </p:nvSpPr>
          <p:spPr bwMode="auto">
            <a:xfrm flipV="1">
              <a:off x="3048000" y="3962400"/>
              <a:ext cx="0" cy="9906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77836" name="Line 1036"/>
            <p:cNvSpPr>
              <a:spLocks noChangeShapeType="1"/>
            </p:cNvSpPr>
            <p:nvPr/>
          </p:nvSpPr>
          <p:spPr bwMode="auto">
            <a:xfrm>
              <a:off x="3505200" y="2438400"/>
              <a:ext cx="0" cy="15240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77837" name="Line 1037"/>
            <p:cNvSpPr>
              <a:spLocks noChangeShapeType="1"/>
            </p:cNvSpPr>
            <p:nvPr/>
          </p:nvSpPr>
          <p:spPr bwMode="auto">
            <a:xfrm flipV="1">
              <a:off x="4876800" y="3962400"/>
              <a:ext cx="0" cy="7620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77838" name="Line 1038"/>
            <p:cNvSpPr>
              <a:spLocks noChangeShapeType="1"/>
            </p:cNvSpPr>
            <p:nvPr/>
          </p:nvSpPr>
          <p:spPr bwMode="auto">
            <a:xfrm>
              <a:off x="4876800" y="3505200"/>
              <a:ext cx="0" cy="4572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77839" name="Line 1039"/>
            <p:cNvSpPr>
              <a:spLocks noChangeShapeType="1"/>
            </p:cNvSpPr>
            <p:nvPr/>
          </p:nvSpPr>
          <p:spPr bwMode="auto">
            <a:xfrm flipV="1">
              <a:off x="6553200" y="3962400"/>
              <a:ext cx="0" cy="19050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77840" name="Line 1040"/>
            <p:cNvSpPr>
              <a:spLocks noChangeShapeType="1"/>
            </p:cNvSpPr>
            <p:nvPr/>
          </p:nvSpPr>
          <p:spPr bwMode="auto">
            <a:xfrm>
              <a:off x="7315200" y="2895600"/>
              <a:ext cx="0" cy="10668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77841" name="Line 1041"/>
            <p:cNvSpPr>
              <a:spLocks noChangeShapeType="1"/>
            </p:cNvSpPr>
            <p:nvPr/>
          </p:nvSpPr>
          <p:spPr bwMode="auto">
            <a:xfrm flipV="1">
              <a:off x="7924800" y="3962400"/>
              <a:ext cx="0" cy="3048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77842" name="Line 1042"/>
            <p:cNvSpPr>
              <a:spLocks noChangeShapeType="1"/>
            </p:cNvSpPr>
            <p:nvPr/>
          </p:nvSpPr>
          <p:spPr bwMode="auto">
            <a:xfrm>
              <a:off x="8458200" y="3429000"/>
              <a:ext cx="0" cy="5334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77843" name="Text Box 1043"/>
            <p:cNvSpPr txBox="1">
              <a:spLocks noChangeArrowheads="1"/>
            </p:cNvSpPr>
            <p:nvPr/>
          </p:nvSpPr>
          <p:spPr bwMode="auto">
            <a:xfrm>
              <a:off x="4343400" y="4648201"/>
              <a:ext cx="990600" cy="608623"/>
            </a:xfrm>
            <a:prstGeom prst="rect">
              <a:avLst/>
            </a:prstGeom>
            <a:noFill/>
            <a:ln w="9525">
              <a:noFill/>
              <a:miter lim="800000"/>
              <a:headEnd/>
              <a:tailEnd/>
            </a:ln>
            <a:effectLst/>
          </p:spPr>
          <p:txBody>
            <a:bodyPr wrap="square" lIns="0" tIns="0" rIns="0" bIns="0">
              <a:spAutoFit/>
            </a:bodyPr>
            <a:lstStyle/>
            <a:p>
              <a:pPr algn="ctr">
                <a:spcBef>
                  <a:spcPct val="50000"/>
                </a:spcBef>
              </a:pPr>
              <a:r>
                <a:rPr lang="en-US" sz="1600">
                  <a:solidFill>
                    <a:srgbClr val="000000"/>
                  </a:solidFill>
                </a:rPr>
                <a:t>Promotion Policy</a:t>
              </a:r>
            </a:p>
          </p:txBody>
        </p:sp>
        <p:sp>
          <p:nvSpPr>
            <p:cNvPr id="77844" name="Text Box 1044"/>
            <p:cNvSpPr txBox="1">
              <a:spLocks noChangeArrowheads="1"/>
            </p:cNvSpPr>
            <p:nvPr/>
          </p:nvSpPr>
          <p:spPr bwMode="auto">
            <a:xfrm>
              <a:off x="7391400" y="4267200"/>
              <a:ext cx="990600" cy="608623"/>
            </a:xfrm>
            <a:prstGeom prst="rect">
              <a:avLst/>
            </a:prstGeom>
            <a:noFill/>
            <a:ln w="9525">
              <a:noFill/>
              <a:miter lim="800000"/>
              <a:headEnd/>
              <a:tailEnd/>
            </a:ln>
            <a:effectLst/>
          </p:spPr>
          <p:txBody>
            <a:bodyPr wrap="square" lIns="0" tIns="0" rIns="0" bIns="0">
              <a:spAutoFit/>
            </a:bodyPr>
            <a:lstStyle/>
            <a:p>
              <a:pPr algn="ctr">
                <a:spcBef>
                  <a:spcPct val="50000"/>
                </a:spcBef>
              </a:pPr>
              <a:r>
                <a:rPr lang="en-US" sz="1600">
                  <a:solidFill>
                    <a:srgbClr val="000000"/>
                  </a:solidFill>
                </a:rPr>
                <a:t>Interest in Work</a:t>
              </a:r>
            </a:p>
          </p:txBody>
        </p:sp>
        <p:sp>
          <p:nvSpPr>
            <p:cNvPr id="77845" name="Text Box 1045"/>
            <p:cNvSpPr txBox="1">
              <a:spLocks noChangeArrowheads="1"/>
            </p:cNvSpPr>
            <p:nvPr/>
          </p:nvSpPr>
          <p:spPr bwMode="auto">
            <a:xfrm>
              <a:off x="6629400" y="2362200"/>
              <a:ext cx="1371600" cy="912934"/>
            </a:xfrm>
            <a:prstGeom prst="rect">
              <a:avLst/>
            </a:prstGeom>
            <a:noFill/>
            <a:ln w="9525">
              <a:noFill/>
              <a:miter lim="800000"/>
              <a:headEnd/>
              <a:tailEnd/>
            </a:ln>
            <a:effectLst/>
          </p:spPr>
          <p:txBody>
            <a:bodyPr wrap="square" lIns="0" tIns="0" rIns="0" bIns="0">
              <a:spAutoFit/>
            </a:bodyPr>
            <a:lstStyle/>
            <a:p>
              <a:pPr algn="ctr">
                <a:spcBef>
                  <a:spcPct val="50000"/>
                </a:spcBef>
              </a:pPr>
              <a:r>
                <a:rPr lang="en-US" sz="1600">
                  <a:solidFill>
                    <a:srgbClr val="000000"/>
                  </a:solidFill>
                </a:rPr>
                <a:t>Below standard vacation days</a:t>
              </a:r>
            </a:p>
          </p:txBody>
        </p:sp>
        <p:sp>
          <p:nvSpPr>
            <p:cNvPr id="77846" name="Text Box 1046"/>
            <p:cNvSpPr txBox="1">
              <a:spLocks noChangeArrowheads="1"/>
            </p:cNvSpPr>
            <p:nvPr/>
          </p:nvSpPr>
          <p:spPr bwMode="auto">
            <a:xfrm>
              <a:off x="6096000" y="5835649"/>
              <a:ext cx="990600" cy="608623"/>
            </a:xfrm>
            <a:prstGeom prst="rect">
              <a:avLst/>
            </a:prstGeom>
            <a:noFill/>
            <a:ln w="9525">
              <a:noFill/>
              <a:miter lim="800000"/>
              <a:headEnd/>
              <a:tailEnd/>
            </a:ln>
            <a:effectLst/>
          </p:spPr>
          <p:txBody>
            <a:bodyPr wrap="square" lIns="0" tIns="0" rIns="0" bIns="0">
              <a:spAutoFit/>
            </a:bodyPr>
            <a:lstStyle/>
            <a:p>
              <a:pPr algn="ctr">
                <a:spcBef>
                  <a:spcPct val="50000"/>
                </a:spcBef>
              </a:pPr>
              <a:r>
                <a:rPr lang="en-US" sz="1600">
                  <a:solidFill>
                    <a:srgbClr val="000000"/>
                  </a:solidFill>
                </a:rPr>
                <a:t>Fear of losing Job</a:t>
              </a:r>
            </a:p>
          </p:txBody>
        </p:sp>
        <p:sp>
          <p:nvSpPr>
            <p:cNvPr id="77847" name="Text Box 1047"/>
            <p:cNvSpPr txBox="1">
              <a:spLocks noChangeArrowheads="1"/>
            </p:cNvSpPr>
            <p:nvPr/>
          </p:nvSpPr>
          <p:spPr bwMode="auto">
            <a:xfrm>
              <a:off x="8077200" y="3047999"/>
              <a:ext cx="990600" cy="1217245"/>
            </a:xfrm>
            <a:prstGeom prst="rect">
              <a:avLst/>
            </a:prstGeom>
            <a:noFill/>
            <a:ln w="9525">
              <a:noFill/>
              <a:miter lim="800000"/>
              <a:headEnd/>
              <a:tailEnd/>
            </a:ln>
            <a:effectLst/>
          </p:spPr>
          <p:txBody>
            <a:bodyPr wrap="square" lIns="0" tIns="0" rIns="0" bIns="0">
              <a:spAutoFit/>
            </a:bodyPr>
            <a:lstStyle/>
            <a:p>
              <a:pPr algn="ctr">
                <a:spcBef>
                  <a:spcPct val="50000"/>
                </a:spcBef>
              </a:pPr>
              <a:r>
                <a:rPr lang="en-US" sz="1600" dirty="0">
                  <a:solidFill>
                    <a:srgbClr val="000000"/>
                  </a:solidFill>
                </a:rPr>
                <a:t>No personal leave policy</a:t>
              </a:r>
            </a:p>
          </p:txBody>
        </p:sp>
        <p:sp>
          <p:nvSpPr>
            <p:cNvPr id="77848" name="Text Box 1048"/>
            <p:cNvSpPr txBox="1">
              <a:spLocks noChangeArrowheads="1"/>
            </p:cNvSpPr>
            <p:nvPr/>
          </p:nvSpPr>
          <p:spPr bwMode="auto">
            <a:xfrm>
              <a:off x="4191000" y="2895601"/>
              <a:ext cx="1371600" cy="912934"/>
            </a:xfrm>
            <a:prstGeom prst="rect">
              <a:avLst/>
            </a:prstGeom>
            <a:noFill/>
            <a:ln w="9525">
              <a:noFill/>
              <a:miter lim="800000"/>
              <a:headEnd/>
              <a:tailEnd/>
            </a:ln>
            <a:effectLst/>
          </p:spPr>
          <p:txBody>
            <a:bodyPr wrap="square" lIns="0" tIns="0" rIns="0" bIns="0">
              <a:spAutoFit/>
            </a:bodyPr>
            <a:lstStyle/>
            <a:p>
              <a:pPr algn="ctr">
                <a:spcBef>
                  <a:spcPct val="50000"/>
                </a:spcBef>
              </a:pPr>
              <a:r>
                <a:rPr lang="en-US" sz="1600">
                  <a:solidFill>
                    <a:srgbClr val="000000"/>
                  </a:solidFill>
                </a:rPr>
                <a:t>No monetary ownership in company</a:t>
              </a:r>
            </a:p>
          </p:txBody>
        </p:sp>
        <p:sp>
          <p:nvSpPr>
            <p:cNvPr id="77849" name="Text Box 1049"/>
            <p:cNvSpPr txBox="1">
              <a:spLocks noChangeArrowheads="1"/>
            </p:cNvSpPr>
            <p:nvPr/>
          </p:nvSpPr>
          <p:spPr bwMode="auto">
            <a:xfrm>
              <a:off x="3048000" y="1949451"/>
              <a:ext cx="1107722" cy="608624"/>
            </a:xfrm>
            <a:prstGeom prst="rect">
              <a:avLst/>
            </a:prstGeom>
            <a:noFill/>
            <a:ln w="9525">
              <a:noFill/>
              <a:miter lim="800000"/>
              <a:headEnd/>
              <a:tailEnd/>
            </a:ln>
            <a:effectLst/>
          </p:spPr>
          <p:txBody>
            <a:bodyPr wrap="square" lIns="0" tIns="0" rIns="0" bIns="0">
              <a:spAutoFit/>
            </a:bodyPr>
            <a:lstStyle/>
            <a:p>
              <a:pPr algn="ctr">
                <a:spcBef>
                  <a:spcPct val="50000"/>
                </a:spcBef>
              </a:pPr>
              <a:r>
                <a:rPr lang="en-US" sz="1600" dirty="0">
                  <a:solidFill>
                    <a:srgbClr val="000000"/>
                  </a:solidFill>
                </a:rPr>
                <a:t>First-line supervisors</a:t>
              </a:r>
            </a:p>
          </p:txBody>
        </p:sp>
        <p:sp>
          <p:nvSpPr>
            <p:cNvPr id="77850" name="Text Box 1050"/>
            <p:cNvSpPr txBox="1">
              <a:spLocks noChangeArrowheads="1"/>
            </p:cNvSpPr>
            <p:nvPr/>
          </p:nvSpPr>
          <p:spPr bwMode="auto">
            <a:xfrm>
              <a:off x="2590799" y="4876800"/>
              <a:ext cx="990600" cy="304311"/>
            </a:xfrm>
            <a:prstGeom prst="rect">
              <a:avLst/>
            </a:prstGeom>
            <a:noFill/>
            <a:ln w="9525">
              <a:noFill/>
              <a:miter lim="800000"/>
              <a:headEnd/>
              <a:tailEnd/>
            </a:ln>
            <a:effectLst/>
          </p:spPr>
          <p:txBody>
            <a:bodyPr wrap="square" lIns="0" tIns="0" rIns="0" bIns="0">
              <a:spAutoFit/>
            </a:bodyPr>
            <a:lstStyle/>
            <a:p>
              <a:pPr algn="ctr">
                <a:spcBef>
                  <a:spcPct val="50000"/>
                </a:spcBef>
              </a:pPr>
              <a:r>
                <a:rPr lang="en-US" sz="1600">
                  <a:solidFill>
                    <a:srgbClr val="000000"/>
                  </a:solidFill>
                </a:rPr>
                <a:t>Pay scale</a:t>
              </a:r>
            </a:p>
          </p:txBody>
        </p:sp>
        <p:sp>
          <p:nvSpPr>
            <p:cNvPr id="77851" name="Text Box 1051"/>
            <p:cNvSpPr txBox="1">
              <a:spLocks noChangeArrowheads="1"/>
            </p:cNvSpPr>
            <p:nvPr/>
          </p:nvSpPr>
          <p:spPr bwMode="auto">
            <a:xfrm>
              <a:off x="1447800" y="5715000"/>
              <a:ext cx="914399" cy="912934"/>
            </a:xfrm>
            <a:prstGeom prst="rect">
              <a:avLst/>
            </a:prstGeom>
            <a:noFill/>
            <a:ln w="9525">
              <a:noFill/>
              <a:miter lim="800000"/>
              <a:headEnd/>
              <a:tailEnd/>
            </a:ln>
            <a:effectLst/>
          </p:spPr>
          <p:txBody>
            <a:bodyPr wrap="square" lIns="0" tIns="0" rIns="0" bIns="0">
              <a:spAutoFit/>
            </a:bodyPr>
            <a:lstStyle/>
            <a:p>
              <a:pPr algn="ctr">
                <a:spcBef>
                  <a:spcPct val="50000"/>
                </a:spcBef>
              </a:pPr>
              <a:r>
                <a:rPr lang="en-US" sz="1600" dirty="0">
                  <a:solidFill>
                    <a:srgbClr val="000000"/>
                  </a:solidFill>
                </a:rPr>
                <a:t>Present sick leave policy</a:t>
              </a:r>
            </a:p>
          </p:txBody>
        </p:sp>
        <p:sp>
          <p:nvSpPr>
            <p:cNvPr id="77852" name="Text Box 1052"/>
            <p:cNvSpPr txBox="1">
              <a:spLocks noChangeArrowheads="1"/>
            </p:cNvSpPr>
            <p:nvPr/>
          </p:nvSpPr>
          <p:spPr bwMode="auto">
            <a:xfrm>
              <a:off x="1447800" y="2162175"/>
              <a:ext cx="1219200" cy="912934"/>
            </a:xfrm>
            <a:prstGeom prst="rect">
              <a:avLst/>
            </a:prstGeom>
            <a:noFill/>
            <a:ln w="9525">
              <a:noFill/>
              <a:miter lim="800000"/>
              <a:headEnd/>
              <a:tailEnd/>
            </a:ln>
            <a:effectLst/>
          </p:spPr>
          <p:txBody>
            <a:bodyPr wrap="square" lIns="0" tIns="0" rIns="0" bIns="0">
              <a:spAutoFit/>
            </a:bodyPr>
            <a:lstStyle/>
            <a:p>
              <a:pPr algn="ctr">
                <a:spcBef>
                  <a:spcPct val="50000"/>
                </a:spcBef>
              </a:pPr>
              <a:r>
                <a:rPr lang="en-US" sz="1600" dirty="0">
                  <a:solidFill>
                    <a:srgbClr val="000000"/>
                  </a:solidFill>
                </a:rPr>
                <a:t>Inclement weather and cold climate</a:t>
              </a:r>
            </a:p>
          </p:txBody>
        </p:sp>
      </p:grpSp>
      <p:sp>
        <p:nvSpPr>
          <p:cNvPr id="30" name="Rectangle 2"/>
          <p:cNvSpPr txBox="1">
            <a:spLocks noChangeArrowheads="1"/>
          </p:cNvSpPr>
          <p:nvPr/>
        </p:nvSpPr>
        <p:spPr>
          <a:xfrm>
            <a:off x="533400" y="152400"/>
            <a:ext cx="8229600" cy="958055"/>
          </a:xfrm>
          <a:prstGeom prst="rect">
            <a:avLst/>
          </a:prstGeom>
          <a:solidFill>
            <a:sysClr val="window" lastClr="FFFFFF">
              <a:lumMod val="85000"/>
              <a:alpha val="75000"/>
            </a:sysClr>
          </a:solidFill>
          <a:ln w="25400" cap="flat" cmpd="sng" algn="ctr">
            <a:solidFill>
              <a:sysClr val="windowText" lastClr="000000"/>
            </a:solidFill>
            <a:prstDash val="solid"/>
          </a:ln>
          <a:effectLst/>
        </p:spPr>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500">
                  <a:solidFill>
                    <a:srgbClr val="D6ECFF">
                      <a:shade val="20000"/>
                      <a:satMod val="350000"/>
                    </a:srgbClr>
                  </a:solidFill>
                </a:ln>
                <a:solidFill>
                  <a:srgbClr val="FFFFFF"/>
                </a:solidFill>
                <a:effectLst>
                  <a:outerShdw blurRad="30000" dist="30000" dir="2700000" algn="tl" rotWithShape="0">
                    <a:srgbClr val="4E5B6F">
                      <a:shade val="45000"/>
                      <a:satMod val="150000"/>
                      <a:alpha val="90000"/>
                    </a:srgbClr>
                  </a:outerShdw>
                </a:effectLst>
                <a:uLnTx/>
                <a:uFillTx/>
                <a:latin typeface="Corbel"/>
                <a:ea typeface="+mj-ea"/>
                <a:cs typeface="+mj-cs"/>
              </a:rPr>
              <a:t>Force-Field Analysis</a:t>
            </a:r>
            <a:endParaRPr kumimoji="0" lang="en-US" sz="4000" b="1" i="0" u="none" strike="noStrike" kern="1200" cap="none" spc="0" normalizeH="0" baseline="0" noProof="0" dirty="0">
              <a:ln w="500">
                <a:solidFill>
                  <a:srgbClr val="D6ECFF">
                    <a:shade val="20000"/>
                    <a:satMod val="350000"/>
                  </a:srgbClr>
                </a:solidFill>
              </a:ln>
              <a:solidFill>
                <a:srgbClr val="FFFFFF"/>
              </a:solidFill>
              <a:effectLst>
                <a:outerShdw blurRad="30000" dist="30000" dir="2700000" algn="tl" rotWithShape="0">
                  <a:srgbClr val="4E5B6F">
                    <a:shade val="45000"/>
                    <a:satMod val="150000"/>
                    <a:alpha val="90000"/>
                  </a:srgbClr>
                </a:outerShdw>
              </a:effectLst>
              <a:uLnTx/>
              <a:uFillTx/>
              <a:latin typeface="Corbel"/>
              <a:ea typeface="+mj-ea"/>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6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0531" name="Rectangle 3"/>
          <p:cNvSpPr>
            <a:spLocks noGrp="1" noChangeArrowheads="1"/>
          </p:cNvSpPr>
          <p:nvPr>
            <p:ph type="subTitle" idx="1"/>
          </p:nvPr>
        </p:nvSpPr>
        <p:spPr>
          <a:xfrm>
            <a:off x="533400" y="2514600"/>
            <a:ext cx="8305800" cy="1905000"/>
          </a:xfrm>
          <a:noFill/>
          <a:ln/>
        </p:spPr>
        <p:txBody>
          <a:bodyPr lIns="90488" tIns="44450" rIns="90488" bIns="44450">
            <a:normAutofit/>
          </a:bodyPr>
          <a:lstStyle/>
          <a:p>
            <a:pPr marL="342900" indent="-342900"/>
            <a:r>
              <a:rPr lang="en-US" sz="2800" dirty="0" smtClean="0">
                <a:solidFill>
                  <a:schemeClr val="bg1"/>
                </a:solidFill>
              </a:rPr>
              <a:t>   Set </a:t>
            </a:r>
            <a:r>
              <a:rPr lang="en-US" sz="2800" dirty="0">
                <a:solidFill>
                  <a:schemeClr val="bg1"/>
                </a:solidFill>
              </a:rPr>
              <a:t>of planned change activities intended to </a:t>
            </a:r>
            <a:r>
              <a:rPr lang="en-US" sz="2800" dirty="0" smtClean="0">
                <a:solidFill>
                  <a:schemeClr val="bg1"/>
                </a:solidFill>
              </a:rPr>
              <a:t>help an </a:t>
            </a:r>
            <a:r>
              <a:rPr lang="en-US" sz="2800" dirty="0">
                <a:solidFill>
                  <a:schemeClr val="bg1"/>
                </a:solidFill>
              </a:rPr>
              <a:t>organization increase its effectiveness</a:t>
            </a:r>
          </a:p>
        </p:txBody>
      </p:sp>
      <p:sp>
        <p:nvSpPr>
          <p:cNvPr id="4" name="Rectangle 2"/>
          <p:cNvSpPr txBox="1">
            <a:spLocks noChangeArrowheads="1"/>
          </p:cNvSpPr>
          <p:nvPr/>
        </p:nvSpPr>
        <p:spPr>
          <a:xfrm>
            <a:off x="533400" y="1905000"/>
            <a:ext cx="8229600" cy="14152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t>IMPLEMENTATION OF CHANGE STRATEGY</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randombar(horizontal)">
                                      <p:cBhvr>
                                        <p:cTn id="7" dur="500"/>
                                        <p:tgtEl>
                                          <p:spTgt spid="150531">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6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 y="5562600"/>
            <a:ext cx="8763000" cy="1219200"/>
          </a:xfrm>
        </p:spPr>
        <p:txBody>
          <a:bodyPr/>
          <a:lstStyle/>
          <a:p>
            <a:r>
              <a:rPr lang="en-US" dirty="0" smtClean="0"/>
              <a:t>HBR Blog (2013) – Change Management Needs to Change</a:t>
            </a:r>
            <a:endParaRPr lang="en-US" dirty="0"/>
          </a:p>
        </p:txBody>
      </p:sp>
      <p:sp>
        <p:nvSpPr>
          <p:cNvPr id="6" name="Rectangle 2"/>
          <p:cNvSpPr txBox="1">
            <a:spLocks noChangeArrowheads="1"/>
          </p:cNvSpPr>
          <p:nvPr/>
        </p:nvSpPr>
        <p:spPr>
          <a:xfrm>
            <a:off x="533400" y="990600"/>
            <a:ext cx="8229600" cy="44196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fontAlgn="auto">
              <a:spcAft>
                <a:spcPts val="0"/>
              </a:spcAft>
            </a:pPr>
            <a:r>
              <a:rPr lang="en-US" dirty="0" smtClean="0"/>
              <a:t>WHY DOES CHANGE MANAGEMENT NEED TO CHANGE?</a:t>
            </a:r>
            <a:endParaRPr lang="en-US" dirty="0"/>
          </a:p>
        </p:txBody>
      </p:sp>
      <p:pic>
        <p:nvPicPr>
          <p:cNvPr id="46082" name="Picture 2"/>
          <p:cNvPicPr>
            <a:picLocks noChangeAspect="1" noChangeArrowheads="1"/>
          </p:cNvPicPr>
          <p:nvPr/>
        </p:nvPicPr>
        <p:blipFill>
          <a:blip r:embed="rId3"/>
          <a:srcRect/>
          <a:stretch>
            <a:fillRect/>
          </a:stretch>
        </p:blipFill>
        <p:spPr bwMode="auto">
          <a:xfrm>
            <a:off x="5791200" y="3581400"/>
            <a:ext cx="0" cy="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4"/>
          <a:srcRect/>
          <a:stretch>
            <a:fillRect/>
          </a:stretch>
        </p:blipFill>
        <p:spPr bwMode="auto">
          <a:xfrm>
            <a:off x="4017229" y="2743200"/>
            <a:ext cx="4364771" cy="2283636"/>
          </a:xfrm>
          <a:prstGeom prst="rect">
            <a:avLst/>
          </a:prstGeom>
          <a:noFill/>
          <a:ln w="9525">
            <a:noFill/>
            <a:miter lim="800000"/>
            <a:headEnd/>
            <a:tailEnd/>
          </a:ln>
          <a:effectLst/>
        </p:spPr>
      </p:pic>
    </p:spTree>
    <p:extLst>
      <p:ext uri="{BB962C8B-B14F-4D97-AF65-F5344CB8AC3E}">
        <p14:creationId xmlns:p14="http://schemas.microsoft.com/office/powerpoint/2010/main" val="2083584712"/>
      </p:ext>
    </p:extLst>
  </p:cSld>
  <p:clrMapOvr>
    <a:masterClrMapping/>
  </p:clrMapOvr>
  <mc:AlternateContent xmlns:mc="http://schemas.openxmlformats.org/markup-compatibility/2006" xmlns:p14="http://schemas.microsoft.com/office/powerpoint/2010/main">
    <mc:Choice Requires="p14">
      <p:transition p14:dur="10"/>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6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b"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Selecting an Intervention for Organizational Change</a:t>
            </a:r>
            <a:endParaRPr lang="en-US" sz="4000" dirty="0">
              <a:solidFill>
                <a:srgbClr val="FFFFFF"/>
              </a:solidFill>
            </a:endParaRPr>
          </a:p>
        </p:txBody>
      </p:sp>
      <p:sp>
        <p:nvSpPr>
          <p:cNvPr id="6" name="Rectangle 2"/>
          <p:cNvSpPr txBox="1">
            <a:spLocks noChangeArrowheads="1"/>
          </p:cNvSpPr>
          <p:nvPr/>
        </p:nvSpPr>
        <p:spPr>
          <a:xfrm>
            <a:off x="533400" y="1905000"/>
            <a:ext cx="8229600" cy="44196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buFont typeface="Wingdings" charset="2"/>
              <a:buChar char="u"/>
            </a:pPr>
            <a:r>
              <a:rPr lang="en-US" sz="3100" dirty="0" smtClean="0">
                <a:ln w="500">
                  <a:noFill/>
                </a:ln>
                <a:solidFill>
                  <a:schemeClr val="bg1"/>
                </a:solidFill>
              </a:rPr>
              <a:t> </a:t>
            </a:r>
            <a:r>
              <a:rPr lang="en-US" sz="2400" dirty="0" smtClean="0">
                <a:ln w="500">
                  <a:noFill/>
                </a:ln>
                <a:solidFill>
                  <a:schemeClr val="bg1"/>
                </a:solidFill>
              </a:rPr>
              <a:t>Root cause</a:t>
            </a:r>
          </a:p>
          <a:p>
            <a:pPr>
              <a:lnSpc>
                <a:spcPct val="150000"/>
              </a:lnSpc>
              <a:buClr>
                <a:srgbClr val="0000FF"/>
              </a:buClr>
              <a:buSzPct val="50000"/>
              <a:buFont typeface="Wingdings" charset="2"/>
              <a:buChar char="u"/>
            </a:pPr>
            <a:r>
              <a:rPr lang="en-US" sz="2400" dirty="0" smtClean="0">
                <a:ln w="500">
                  <a:noFill/>
                </a:ln>
                <a:solidFill>
                  <a:schemeClr val="bg1"/>
                </a:solidFill>
              </a:rPr>
              <a:t> Time frame</a:t>
            </a:r>
          </a:p>
          <a:p>
            <a:pPr>
              <a:lnSpc>
                <a:spcPct val="150000"/>
              </a:lnSpc>
              <a:buClr>
                <a:srgbClr val="0000FF"/>
              </a:buClr>
              <a:buSzPct val="50000"/>
              <a:buFont typeface="Wingdings" charset="2"/>
              <a:buChar char="u"/>
            </a:pPr>
            <a:r>
              <a:rPr lang="en-US" sz="2400" dirty="0" smtClean="0">
                <a:ln w="500">
                  <a:noFill/>
                </a:ln>
                <a:solidFill>
                  <a:schemeClr val="bg1"/>
                </a:solidFill>
              </a:rPr>
              <a:t> Financial resources</a:t>
            </a:r>
          </a:p>
          <a:p>
            <a:pPr>
              <a:lnSpc>
                <a:spcPct val="150000"/>
              </a:lnSpc>
              <a:buClr>
                <a:srgbClr val="0000FF"/>
              </a:buClr>
              <a:buSzPct val="50000"/>
              <a:buFont typeface="Wingdings" charset="2"/>
              <a:buChar char="u"/>
            </a:pPr>
            <a:r>
              <a:rPr lang="en-US" sz="2400" dirty="0" smtClean="0">
                <a:ln w="500">
                  <a:noFill/>
                </a:ln>
                <a:solidFill>
                  <a:schemeClr val="bg1"/>
                </a:solidFill>
              </a:rPr>
              <a:t> Client support</a:t>
            </a:r>
          </a:p>
          <a:p>
            <a:pPr>
              <a:lnSpc>
                <a:spcPct val="150000"/>
              </a:lnSpc>
              <a:buClr>
                <a:srgbClr val="0000FF"/>
              </a:buClr>
              <a:buSzPct val="50000"/>
              <a:buFont typeface="Wingdings" charset="2"/>
              <a:buChar char="u"/>
            </a:pPr>
            <a:r>
              <a:rPr lang="en-US" sz="2400" dirty="0" smtClean="0">
                <a:ln w="500">
                  <a:noFill/>
                </a:ln>
                <a:solidFill>
                  <a:schemeClr val="bg1"/>
                </a:solidFill>
              </a:rPr>
              <a:t> Change agent skill</a:t>
            </a:r>
          </a:p>
          <a:p>
            <a:pPr>
              <a:lnSpc>
                <a:spcPct val="150000"/>
              </a:lnSpc>
              <a:buClr>
                <a:srgbClr val="0000FF"/>
              </a:buClr>
              <a:buSzPct val="50000"/>
              <a:buFont typeface="Wingdings" charset="2"/>
              <a:buChar char="u"/>
            </a:pPr>
            <a:r>
              <a:rPr lang="en-US" sz="2400" dirty="0" smtClean="0">
                <a:ln w="500">
                  <a:noFill/>
                </a:ln>
                <a:solidFill>
                  <a:schemeClr val="bg1"/>
                </a:solidFill>
              </a:rPr>
              <a:t> Energy level</a:t>
            </a:r>
            <a:endParaRPr lang="en-US" sz="2400" dirty="0">
              <a:ln w="500">
                <a:noFill/>
              </a:ln>
              <a:solidFill>
                <a:schemeClr val="bg1"/>
              </a:solidFill>
            </a:endParaRPr>
          </a:p>
        </p:txBody>
      </p:sp>
      <p:pic>
        <p:nvPicPr>
          <p:cNvPr id="47106" name="Picture 2"/>
          <p:cNvPicPr>
            <a:picLocks noChangeAspect="1" noChangeArrowheads="1"/>
          </p:cNvPicPr>
          <p:nvPr/>
        </p:nvPicPr>
        <p:blipFill>
          <a:blip r:embed="rId3"/>
          <a:srcRect/>
          <a:stretch>
            <a:fillRect/>
          </a:stretch>
        </p:blipFill>
        <p:spPr bwMode="auto">
          <a:xfrm>
            <a:off x="4953000" y="2198708"/>
            <a:ext cx="3048000" cy="3567092"/>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00">
                                          <p:stCondLst>
                                            <p:cond delay="0"/>
                                          </p:stCondLst>
                                        </p:cTn>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6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0" name="Group 29"/>
          <p:cNvGrpSpPr/>
          <p:nvPr/>
        </p:nvGrpSpPr>
        <p:grpSpPr>
          <a:xfrm>
            <a:off x="152400" y="1600200"/>
            <a:ext cx="8839200" cy="5105400"/>
            <a:chOff x="152400" y="1371600"/>
            <a:chExt cx="9067800" cy="5410200"/>
          </a:xfrm>
        </p:grpSpPr>
        <p:sp>
          <p:nvSpPr>
            <p:cNvPr id="152585" name="Line 9"/>
            <p:cNvSpPr>
              <a:spLocks noChangeShapeType="1"/>
            </p:cNvSpPr>
            <p:nvPr/>
          </p:nvSpPr>
          <p:spPr bwMode="auto">
            <a:xfrm>
              <a:off x="1447800" y="2006263"/>
              <a:ext cx="6324600" cy="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152580" name="Rectangle 4"/>
            <p:cNvSpPr>
              <a:spLocks noChangeArrowheads="1"/>
            </p:cNvSpPr>
            <p:nvPr/>
          </p:nvSpPr>
          <p:spPr bwMode="auto">
            <a:xfrm>
              <a:off x="6781800" y="2971800"/>
              <a:ext cx="1981200" cy="914400"/>
            </a:xfrm>
            <a:prstGeom prst="rect">
              <a:avLst/>
            </a:prstGeom>
            <a:noFill/>
            <a:ln w="9525">
              <a:solidFill>
                <a:schemeClr val="bg1"/>
              </a:solidFill>
              <a:miter lim="800000"/>
              <a:headEnd/>
              <a:tailEnd/>
            </a:ln>
            <a:effectLst/>
          </p:spPr>
          <p:txBody>
            <a:bodyPr wrap="none" anchor="ctr"/>
            <a:lstStyle/>
            <a:p>
              <a:pPr algn="ctr"/>
              <a:r>
                <a:rPr lang="en-US" sz="2000" dirty="0">
                  <a:solidFill>
                    <a:schemeClr val="bg1"/>
                  </a:solidFill>
                </a:rPr>
                <a:t>Technological</a:t>
              </a:r>
            </a:p>
            <a:p>
              <a:pPr algn="ctr"/>
              <a:r>
                <a:rPr lang="en-US" sz="2000" dirty="0">
                  <a:solidFill>
                    <a:schemeClr val="bg1"/>
                  </a:solidFill>
                </a:rPr>
                <a:t>Strategy</a:t>
              </a:r>
            </a:p>
          </p:txBody>
        </p:sp>
        <p:sp>
          <p:nvSpPr>
            <p:cNvPr id="152581" name="Rectangle 5"/>
            <p:cNvSpPr>
              <a:spLocks noChangeArrowheads="1"/>
            </p:cNvSpPr>
            <p:nvPr/>
          </p:nvSpPr>
          <p:spPr bwMode="auto">
            <a:xfrm>
              <a:off x="3429000" y="5867400"/>
              <a:ext cx="1981200" cy="914400"/>
            </a:xfrm>
            <a:prstGeom prst="rect">
              <a:avLst/>
            </a:prstGeom>
            <a:noFill/>
            <a:ln w="9525">
              <a:solidFill>
                <a:schemeClr val="bg1"/>
              </a:solidFill>
              <a:miter lim="800000"/>
              <a:headEnd/>
              <a:tailEnd/>
            </a:ln>
            <a:effectLst/>
          </p:spPr>
          <p:txBody>
            <a:bodyPr wrap="none" anchor="ctr"/>
            <a:lstStyle/>
            <a:p>
              <a:pPr algn="ctr"/>
              <a:r>
                <a:rPr lang="en-US" sz="2000">
                  <a:solidFill>
                    <a:schemeClr val="bg1"/>
                  </a:solidFill>
                </a:rPr>
                <a:t>Improved</a:t>
              </a:r>
            </a:p>
            <a:p>
              <a:pPr algn="ctr"/>
              <a:r>
                <a:rPr lang="en-US" sz="2000">
                  <a:solidFill>
                    <a:schemeClr val="bg1"/>
                  </a:solidFill>
                </a:rPr>
                <a:t>Performance</a:t>
              </a:r>
            </a:p>
          </p:txBody>
        </p:sp>
        <p:sp>
          <p:nvSpPr>
            <p:cNvPr id="152582" name="Rectangle 6"/>
            <p:cNvSpPr>
              <a:spLocks noChangeArrowheads="1"/>
            </p:cNvSpPr>
            <p:nvPr/>
          </p:nvSpPr>
          <p:spPr bwMode="auto">
            <a:xfrm>
              <a:off x="457200" y="2996863"/>
              <a:ext cx="1981200" cy="914400"/>
            </a:xfrm>
            <a:prstGeom prst="rect">
              <a:avLst/>
            </a:prstGeom>
            <a:noFill/>
            <a:ln w="9525">
              <a:solidFill>
                <a:schemeClr val="bg1"/>
              </a:solidFill>
              <a:miter lim="800000"/>
              <a:headEnd/>
              <a:tailEnd/>
            </a:ln>
            <a:effectLst/>
          </p:spPr>
          <p:txBody>
            <a:bodyPr wrap="none" anchor="ctr"/>
            <a:lstStyle/>
            <a:p>
              <a:pPr algn="ctr"/>
              <a:r>
                <a:rPr lang="en-US" sz="2000">
                  <a:solidFill>
                    <a:schemeClr val="bg1"/>
                  </a:solidFill>
                </a:rPr>
                <a:t>Behavioral</a:t>
              </a:r>
            </a:p>
            <a:p>
              <a:pPr algn="ctr"/>
              <a:r>
                <a:rPr lang="en-US" sz="2000">
                  <a:solidFill>
                    <a:schemeClr val="bg1"/>
                  </a:solidFill>
                </a:rPr>
                <a:t>Strategy</a:t>
              </a:r>
            </a:p>
          </p:txBody>
        </p:sp>
        <p:sp>
          <p:nvSpPr>
            <p:cNvPr id="152583" name="Rectangle 7"/>
            <p:cNvSpPr>
              <a:spLocks noChangeArrowheads="1"/>
            </p:cNvSpPr>
            <p:nvPr/>
          </p:nvSpPr>
          <p:spPr bwMode="auto">
            <a:xfrm>
              <a:off x="3429000" y="2996863"/>
              <a:ext cx="1981200" cy="914400"/>
            </a:xfrm>
            <a:prstGeom prst="rect">
              <a:avLst/>
            </a:prstGeom>
            <a:noFill/>
            <a:ln w="9525">
              <a:solidFill>
                <a:schemeClr val="bg1"/>
              </a:solidFill>
              <a:miter lim="800000"/>
              <a:headEnd/>
              <a:tailEnd/>
            </a:ln>
            <a:effectLst/>
          </p:spPr>
          <p:txBody>
            <a:bodyPr wrap="none" anchor="ctr"/>
            <a:lstStyle/>
            <a:p>
              <a:pPr algn="ctr"/>
              <a:r>
                <a:rPr lang="en-US" sz="2000">
                  <a:solidFill>
                    <a:schemeClr val="bg1"/>
                  </a:solidFill>
                </a:rPr>
                <a:t>Structural</a:t>
              </a:r>
            </a:p>
            <a:p>
              <a:pPr algn="ctr"/>
              <a:r>
                <a:rPr lang="en-US" sz="2000">
                  <a:solidFill>
                    <a:schemeClr val="bg1"/>
                  </a:solidFill>
                </a:rPr>
                <a:t>Strategy</a:t>
              </a:r>
            </a:p>
          </p:txBody>
        </p:sp>
        <p:sp>
          <p:nvSpPr>
            <p:cNvPr id="152584" name="Text Box 8"/>
            <p:cNvSpPr txBox="1">
              <a:spLocks noChangeArrowheads="1"/>
            </p:cNvSpPr>
            <p:nvPr/>
          </p:nvSpPr>
          <p:spPr bwMode="auto">
            <a:xfrm>
              <a:off x="3886200" y="1524000"/>
              <a:ext cx="2057400" cy="1076300"/>
            </a:xfrm>
            <a:prstGeom prst="rect">
              <a:avLst/>
            </a:prstGeom>
            <a:noFill/>
            <a:ln w="9525">
              <a:solidFill>
                <a:schemeClr val="bg1"/>
              </a:solidFill>
              <a:miter lim="800000"/>
              <a:headEnd/>
              <a:tailEnd/>
            </a:ln>
            <a:effectLst/>
          </p:spPr>
          <p:txBody>
            <a:bodyPr wrap="square">
              <a:spAutoFit/>
            </a:bodyPr>
            <a:lstStyle/>
            <a:p>
              <a:pPr>
                <a:spcBef>
                  <a:spcPct val="50000"/>
                </a:spcBef>
              </a:pPr>
              <a:r>
                <a:rPr lang="en-US" dirty="0" smtClean="0">
                  <a:solidFill>
                    <a:schemeClr val="bg1"/>
                  </a:solidFill>
                </a:rPr>
                <a:t>Change</a:t>
              </a:r>
            </a:p>
            <a:p>
              <a:pPr>
                <a:spcBef>
                  <a:spcPct val="50000"/>
                </a:spcBef>
              </a:pPr>
              <a:r>
                <a:rPr lang="en-US" dirty="0" smtClean="0">
                  <a:solidFill>
                    <a:schemeClr val="bg1"/>
                  </a:solidFill>
                </a:rPr>
                <a:t> </a:t>
              </a:r>
              <a:r>
                <a:rPr lang="en-US" dirty="0">
                  <a:solidFill>
                    <a:schemeClr val="bg1"/>
                  </a:solidFill>
                </a:rPr>
                <a:t>Leader</a:t>
              </a:r>
            </a:p>
          </p:txBody>
        </p:sp>
        <p:sp>
          <p:nvSpPr>
            <p:cNvPr id="152586" name="Line 10"/>
            <p:cNvSpPr>
              <a:spLocks noChangeShapeType="1"/>
            </p:cNvSpPr>
            <p:nvPr/>
          </p:nvSpPr>
          <p:spPr bwMode="auto">
            <a:xfrm>
              <a:off x="1447800" y="2006263"/>
              <a:ext cx="0" cy="99060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152587" name="Line 11"/>
            <p:cNvSpPr>
              <a:spLocks noChangeShapeType="1"/>
            </p:cNvSpPr>
            <p:nvPr/>
          </p:nvSpPr>
          <p:spPr bwMode="auto">
            <a:xfrm>
              <a:off x="7772400" y="2006263"/>
              <a:ext cx="0" cy="99060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152588" name="Text Box 12"/>
            <p:cNvSpPr txBox="1">
              <a:spLocks noChangeArrowheads="1"/>
            </p:cNvSpPr>
            <p:nvPr/>
          </p:nvSpPr>
          <p:spPr bwMode="auto">
            <a:xfrm>
              <a:off x="152400" y="4144963"/>
              <a:ext cx="2667000" cy="293536"/>
            </a:xfrm>
            <a:prstGeom prst="rect">
              <a:avLst/>
            </a:prstGeom>
            <a:noFill/>
            <a:ln w="9525">
              <a:solidFill>
                <a:schemeClr val="bg1"/>
              </a:solidFill>
              <a:miter lim="800000"/>
              <a:headEnd/>
              <a:tailEnd/>
            </a:ln>
            <a:effectLst/>
          </p:spPr>
          <p:txBody>
            <a:bodyPr wrap="square" lIns="0" tIns="0" rIns="0" bIns="0">
              <a:spAutoFit/>
            </a:bodyPr>
            <a:lstStyle/>
            <a:p>
              <a:pPr>
                <a:spcBef>
                  <a:spcPct val="50000"/>
                </a:spcBef>
              </a:pPr>
              <a:r>
                <a:rPr lang="en-US" sz="1800" u="sng">
                  <a:solidFill>
                    <a:schemeClr val="bg1"/>
                  </a:solidFill>
                </a:rPr>
                <a:t>Change Attitudes &amp; Values</a:t>
              </a:r>
            </a:p>
          </p:txBody>
        </p:sp>
        <p:sp>
          <p:nvSpPr>
            <p:cNvPr id="152589" name="Text Box 13"/>
            <p:cNvSpPr txBox="1">
              <a:spLocks noChangeArrowheads="1"/>
            </p:cNvSpPr>
            <p:nvPr/>
          </p:nvSpPr>
          <p:spPr bwMode="auto">
            <a:xfrm>
              <a:off x="609600" y="4779626"/>
              <a:ext cx="1447800" cy="293536"/>
            </a:xfrm>
            <a:prstGeom prst="rect">
              <a:avLst/>
            </a:prstGeom>
            <a:noFill/>
            <a:ln w="9525">
              <a:solidFill>
                <a:schemeClr val="bg1"/>
              </a:solidFill>
              <a:miter lim="800000"/>
              <a:headEnd/>
              <a:tailEnd/>
            </a:ln>
            <a:effectLst/>
          </p:spPr>
          <p:txBody>
            <a:bodyPr wrap="square" lIns="0" tIns="0" rIns="0" bIns="0">
              <a:spAutoFit/>
            </a:bodyPr>
            <a:lstStyle/>
            <a:p>
              <a:pPr>
                <a:spcBef>
                  <a:spcPct val="50000"/>
                </a:spcBef>
              </a:pPr>
              <a:r>
                <a:rPr lang="en-US" sz="1800" u="sng">
                  <a:solidFill>
                    <a:schemeClr val="bg1"/>
                  </a:solidFill>
                </a:rPr>
                <a:t>New Behaviors</a:t>
              </a:r>
            </a:p>
          </p:txBody>
        </p:sp>
        <p:sp>
          <p:nvSpPr>
            <p:cNvPr id="152590" name="Text Box 14"/>
            <p:cNvSpPr txBox="1">
              <a:spLocks noChangeArrowheads="1"/>
            </p:cNvSpPr>
            <p:nvPr/>
          </p:nvSpPr>
          <p:spPr bwMode="auto">
            <a:xfrm>
              <a:off x="3124200" y="4170026"/>
              <a:ext cx="2667000" cy="587073"/>
            </a:xfrm>
            <a:prstGeom prst="rect">
              <a:avLst/>
            </a:prstGeom>
            <a:noFill/>
            <a:ln w="9525">
              <a:solidFill>
                <a:schemeClr val="bg1"/>
              </a:solidFill>
              <a:miter lim="800000"/>
              <a:headEnd/>
              <a:tailEnd/>
            </a:ln>
            <a:effectLst/>
          </p:spPr>
          <p:txBody>
            <a:bodyPr wrap="square" lIns="0" tIns="0" rIns="0" bIns="0">
              <a:spAutoFit/>
            </a:bodyPr>
            <a:lstStyle/>
            <a:p>
              <a:pPr>
                <a:spcBef>
                  <a:spcPct val="50000"/>
                </a:spcBef>
              </a:pPr>
              <a:r>
                <a:rPr lang="en-US" sz="1800" u="sng">
                  <a:solidFill>
                    <a:schemeClr val="bg1"/>
                  </a:solidFill>
                </a:rPr>
                <a:t>Change Structures &amp; Design</a:t>
              </a:r>
            </a:p>
          </p:txBody>
        </p:sp>
        <p:sp>
          <p:nvSpPr>
            <p:cNvPr id="152591" name="Text Box 15"/>
            <p:cNvSpPr txBox="1">
              <a:spLocks noChangeArrowheads="1"/>
            </p:cNvSpPr>
            <p:nvPr/>
          </p:nvSpPr>
          <p:spPr bwMode="auto">
            <a:xfrm>
              <a:off x="3581400" y="4779626"/>
              <a:ext cx="1905000" cy="293536"/>
            </a:xfrm>
            <a:prstGeom prst="rect">
              <a:avLst/>
            </a:prstGeom>
            <a:noFill/>
            <a:ln w="9525">
              <a:solidFill>
                <a:schemeClr val="bg1"/>
              </a:solidFill>
              <a:miter lim="800000"/>
              <a:headEnd/>
              <a:tailEnd/>
            </a:ln>
            <a:effectLst/>
          </p:spPr>
          <p:txBody>
            <a:bodyPr wrap="square" lIns="0" tIns="0" rIns="0" bIns="0">
              <a:spAutoFit/>
            </a:bodyPr>
            <a:lstStyle/>
            <a:p>
              <a:pPr>
                <a:spcBef>
                  <a:spcPct val="50000"/>
                </a:spcBef>
              </a:pPr>
              <a:r>
                <a:rPr lang="en-US" sz="1800" u="sng">
                  <a:solidFill>
                    <a:schemeClr val="bg1"/>
                  </a:solidFill>
                </a:rPr>
                <a:t>New Relationships</a:t>
              </a:r>
            </a:p>
          </p:txBody>
        </p:sp>
        <p:sp>
          <p:nvSpPr>
            <p:cNvPr id="152592" name="Text Box 16"/>
            <p:cNvSpPr txBox="1">
              <a:spLocks noChangeArrowheads="1"/>
            </p:cNvSpPr>
            <p:nvPr/>
          </p:nvSpPr>
          <p:spPr bwMode="auto">
            <a:xfrm>
              <a:off x="6324600" y="4144963"/>
              <a:ext cx="2895600" cy="587073"/>
            </a:xfrm>
            <a:prstGeom prst="rect">
              <a:avLst/>
            </a:prstGeom>
            <a:noFill/>
            <a:ln w="9525">
              <a:solidFill>
                <a:schemeClr val="bg1"/>
              </a:solidFill>
              <a:miter lim="800000"/>
              <a:headEnd/>
              <a:tailEnd/>
            </a:ln>
            <a:effectLst/>
          </p:spPr>
          <p:txBody>
            <a:bodyPr wrap="square" lIns="0" tIns="0" rIns="0" bIns="0">
              <a:spAutoFit/>
            </a:bodyPr>
            <a:lstStyle/>
            <a:p>
              <a:pPr>
                <a:spcBef>
                  <a:spcPct val="50000"/>
                </a:spcBef>
              </a:pPr>
              <a:r>
                <a:rPr lang="en-US" sz="1800" u="sng">
                  <a:solidFill>
                    <a:schemeClr val="bg1"/>
                  </a:solidFill>
                </a:rPr>
                <a:t>Change Production &amp; Methods</a:t>
              </a:r>
            </a:p>
          </p:txBody>
        </p:sp>
        <p:sp>
          <p:nvSpPr>
            <p:cNvPr id="152593" name="Text Box 17"/>
            <p:cNvSpPr txBox="1">
              <a:spLocks noChangeArrowheads="1"/>
            </p:cNvSpPr>
            <p:nvPr/>
          </p:nvSpPr>
          <p:spPr bwMode="auto">
            <a:xfrm>
              <a:off x="7086600" y="4754563"/>
              <a:ext cx="1447800" cy="293536"/>
            </a:xfrm>
            <a:prstGeom prst="rect">
              <a:avLst/>
            </a:prstGeom>
            <a:noFill/>
            <a:ln w="9525">
              <a:solidFill>
                <a:schemeClr val="bg1"/>
              </a:solidFill>
              <a:miter lim="800000"/>
              <a:headEnd/>
              <a:tailEnd/>
            </a:ln>
            <a:effectLst/>
          </p:spPr>
          <p:txBody>
            <a:bodyPr wrap="square" lIns="0" tIns="0" rIns="0" bIns="0">
              <a:spAutoFit/>
            </a:bodyPr>
            <a:lstStyle/>
            <a:p>
              <a:pPr>
                <a:spcBef>
                  <a:spcPct val="50000"/>
                </a:spcBef>
              </a:pPr>
              <a:r>
                <a:rPr lang="en-US" sz="1800" u="sng">
                  <a:solidFill>
                    <a:schemeClr val="bg1"/>
                  </a:solidFill>
                </a:rPr>
                <a:t>New Processes</a:t>
              </a:r>
            </a:p>
          </p:txBody>
        </p:sp>
        <p:sp>
          <p:nvSpPr>
            <p:cNvPr id="152594" name="Line 18"/>
            <p:cNvSpPr>
              <a:spLocks noChangeShapeType="1"/>
            </p:cNvSpPr>
            <p:nvPr/>
          </p:nvSpPr>
          <p:spPr bwMode="auto">
            <a:xfrm>
              <a:off x="1447800" y="3911263"/>
              <a:ext cx="0" cy="30480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152595" name="Line 19"/>
            <p:cNvSpPr>
              <a:spLocks noChangeShapeType="1"/>
            </p:cNvSpPr>
            <p:nvPr/>
          </p:nvSpPr>
          <p:spPr bwMode="auto">
            <a:xfrm>
              <a:off x="1447800" y="4444663"/>
              <a:ext cx="0" cy="38100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152596" name="Line 20"/>
            <p:cNvSpPr>
              <a:spLocks noChangeShapeType="1"/>
            </p:cNvSpPr>
            <p:nvPr/>
          </p:nvSpPr>
          <p:spPr bwMode="auto">
            <a:xfrm>
              <a:off x="4419600" y="3911263"/>
              <a:ext cx="0" cy="30480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152597" name="Line 21"/>
            <p:cNvSpPr>
              <a:spLocks noChangeShapeType="1"/>
            </p:cNvSpPr>
            <p:nvPr/>
          </p:nvSpPr>
          <p:spPr bwMode="auto">
            <a:xfrm>
              <a:off x="4419600" y="4444663"/>
              <a:ext cx="0" cy="38100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152598" name="Line 22"/>
            <p:cNvSpPr>
              <a:spLocks noChangeShapeType="1"/>
            </p:cNvSpPr>
            <p:nvPr/>
          </p:nvSpPr>
          <p:spPr bwMode="auto">
            <a:xfrm>
              <a:off x="7772400" y="3911263"/>
              <a:ext cx="0" cy="30480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152599" name="Line 23"/>
            <p:cNvSpPr>
              <a:spLocks noChangeShapeType="1"/>
            </p:cNvSpPr>
            <p:nvPr/>
          </p:nvSpPr>
          <p:spPr bwMode="auto">
            <a:xfrm>
              <a:off x="7772400" y="4444663"/>
              <a:ext cx="0" cy="38100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152600" name="Line 24"/>
            <p:cNvSpPr>
              <a:spLocks noChangeShapeType="1"/>
            </p:cNvSpPr>
            <p:nvPr/>
          </p:nvSpPr>
          <p:spPr bwMode="auto">
            <a:xfrm>
              <a:off x="4419600" y="5130463"/>
              <a:ext cx="0" cy="68580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152601" name="Line 25"/>
            <p:cNvSpPr>
              <a:spLocks noChangeShapeType="1"/>
            </p:cNvSpPr>
            <p:nvPr/>
          </p:nvSpPr>
          <p:spPr bwMode="auto">
            <a:xfrm>
              <a:off x="1447800" y="5130463"/>
              <a:ext cx="0" cy="129540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152602" name="Line 26"/>
            <p:cNvSpPr>
              <a:spLocks noChangeShapeType="1"/>
            </p:cNvSpPr>
            <p:nvPr/>
          </p:nvSpPr>
          <p:spPr bwMode="auto">
            <a:xfrm>
              <a:off x="7772400" y="5130463"/>
              <a:ext cx="0" cy="129540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152603" name="Line 27"/>
            <p:cNvSpPr>
              <a:spLocks noChangeShapeType="1"/>
            </p:cNvSpPr>
            <p:nvPr/>
          </p:nvSpPr>
          <p:spPr bwMode="auto">
            <a:xfrm>
              <a:off x="1447800" y="6425863"/>
              <a:ext cx="1905000" cy="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152604" name="Line 28"/>
            <p:cNvSpPr>
              <a:spLocks noChangeShapeType="1"/>
            </p:cNvSpPr>
            <p:nvPr/>
          </p:nvSpPr>
          <p:spPr bwMode="auto">
            <a:xfrm flipH="1">
              <a:off x="5486400" y="6425863"/>
              <a:ext cx="2286000" cy="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152579" name="Oval 3"/>
            <p:cNvSpPr>
              <a:spLocks noChangeArrowheads="1"/>
            </p:cNvSpPr>
            <p:nvPr/>
          </p:nvSpPr>
          <p:spPr bwMode="auto">
            <a:xfrm>
              <a:off x="3733800" y="1371600"/>
              <a:ext cx="1447800" cy="1295400"/>
            </a:xfrm>
            <a:prstGeom prst="ellipse">
              <a:avLst/>
            </a:prstGeom>
            <a:noFill/>
            <a:ln w="9525">
              <a:solidFill>
                <a:schemeClr val="bg1"/>
              </a:solidFill>
              <a:round/>
              <a:headEnd/>
              <a:tailEnd/>
            </a:ln>
            <a:effectLst>
              <a:outerShdw blurRad="50800" dist="50800" dir="5400000" algn="ctr" rotWithShape="0">
                <a:srgbClr val="000000">
                  <a:alpha val="0"/>
                </a:srgbClr>
              </a:outerShdw>
            </a:effectLst>
          </p:spPr>
          <p:txBody>
            <a:bodyPr wrap="none" anchor="ctr"/>
            <a:lstStyle/>
            <a:p>
              <a:pPr algn="ctr"/>
              <a:endParaRPr lang="en-US">
                <a:solidFill>
                  <a:schemeClr val="bg1"/>
                </a:solidFill>
              </a:endParaRPr>
            </a:p>
          </p:txBody>
        </p:sp>
      </p:grpSp>
      <p:sp>
        <p:nvSpPr>
          <p:cNvPr id="29"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An Integrated Approach to Change </a:t>
            </a:r>
            <a:endParaRPr lang="en-US" sz="40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600">
                                          <p:stCondLst>
                                            <p:cond delay="0"/>
                                          </p:stCondLst>
                                        </p:cTn>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304800"/>
            <a:ext cx="8229600" cy="11430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Major OD Intervention Techniques</a:t>
            </a:r>
            <a:endParaRPr lang="en-US" sz="4000" dirty="0">
              <a:solidFill>
                <a:srgbClr val="FFFFFF"/>
              </a:solidFill>
            </a:endParaRPr>
          </a:p>
        </p:txBody>
      </p:sp>
      <p:sp>
        <p:nvSpPr>
          <p:cNvPr id="6" name="Rectangle 2"/>
          <p:cNvSpPr txBox="1">
            <a:spLocks noChangeArrowheads="1"/>
          </p:cNvSpPr>
          <p:nvPr/>
        </p:nvSpPr>
        <p:spPr>
          <a:xfrm>
            <a:off x="457200" y="1752600"/>
            <a:ext cx="8229600" cy="44196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buFont typeface="Wingdings" charset="2"/>
              <a:buChar char="u"/>
            </a:pPr>
            <a:r>
              <a:rPr lang="en-US" sz="3100" dirty="0" smtClean="0">
                <a:ln w="500">
                  <a:noFill/>
                </a:ln>
                <a:solidFill>
                  <a:schemeClr val="bg1"/>
                </a:solidFill>
              </a:rPr>
              <a:t> </a:t>
            </a:r>
            <a:r>
              <a:rPr lang="en-US" sz="2400" dirty="0" smtClean="0">
                <a:ln w="500">
                  <a:noFill/>
                </a:ln>
                <a:solidFill>
                  <a:schemeClr val="bg1"/>
                </a:solidFill>
              </a:rPr>
              <a:t>Individual level</a:t>
            </a:r>
          </a:p>
          <a:p>
            <a:pPr>
              <a:lnSpc>
                <a:spcPct val="150000"/>
              </a:lnSpc>
              <a:buClr>
                <a:srgbClr val="0000FF"/>
              </a:buClr>
              <a:buSzPct val="50000"/>
              <a:buFont typeface="Wingdings" charset="2"/>
              <a:buChar char="u"/>
            </a:pPr>
            <a:r>
              <a:rPr lang="en-US" sz="2400" dirty="0" smtClean="0">
                <a:ln w="500">
                  <a:noFill/>
                </a:ln>
                <a:solidFill>
                  <a:schemeClr val="bg1"/>
                </a:solidFill>
              </a:rPr>
              <a:t> Group Level</a:t>
            </a:r>
          </a:p>
          <a:p>
            <a:pPr>
              <a:lnSpc>
                <a:spcPct val="150000"/>
              </a:lnSpc>
              <a:buClr>
                <a:srgbClr val="0000FF"/>
              </a:buClr>
              <a:buSzPct val="50000"/>
              <a:buFont typeface="Wingdings" charset="2"/>
              <a:buChar char="u"/>
            </a:pPr>
            <a:r>
              <a:rPr lang="en-US" sz="2400" dirty="0" smtClean="0">
                <a:ln w="500">
                  <a:noFill/>
                </a:ln>
                <a:solidFill>
                  <a:schemeClr val="bg1"/>
                </a:solidFill>
              </a:rPr>
              <a:t> Intergroup level</a:t>
            </a:r>
          </a:p>
          <a:p>
            <a:pPr>
              <a:lnSpc>
                <a:spcPct val="150000"/>
              </a:lnSpc>
              <a:buClr>
                <a:srgbClr val="0000FF"/>
              </a:buClr>
              <a:buSzPct val="50000"/>
              <a:buFont typeface="Wingdings" charset="2"/>
              <a:buChar char="u"/>
            </a:pPr>
            <a:r>
              <a:rPr lang="en-US" sz="2400" dirty="0" smtClean="0">
                <a:ln w="500">
                  <a:noFill/>
                </a:ln>
                <a:solidFill>
                  <a:schemeClr val="bg1"/>
                </a:solidFill>
              </a:rPr>
              <a:t> Total organizational system</a:t>
            </a:r>
          </a:p>
        </p:txBody>
      </p:sp>
      <p:pic>
        <p:nvPicPr>
          <p:cNvPr id="49154" name="Picture 2"/>
          <p:cNvPicPr>
            <a:picLocks noChangeAspect="1" noChangeArrowheads="1"/>
          </p:cNvPicPr>
          <p:nvPr/>
        </p:nvPicPr>
        <p:blipFill>
          <a:blip r:embed="rId3"/>
          <a:srcRect/>
          <a:stretch>
            <a:fillRect/>
          </a:stretch>
        </p:blipFill>
        <p:spPr bwMode="auto">
          <a:xfrm>
            <a:off x="4724400" y="2057400"/>
            <a:ext cx="3708400" cy="37084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00">
                                          <p:stCondLst>
                                            <p:cond delay="0"/>
                                          </p:stCondLst>
                                        </p:cTn>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6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533400" y="762000"/>
            <a:ext cx="8229600" cy="9580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solidFill>
                  <a:srgbClr val="FFFFFF"/>
                </a:solidFill>
              </a:rPr>
              <a:t>Diagnosis</a:t>
            </a:r>
            <a:endParaRPr lang="en-US" dirty="0">
              <a:solidFill>
                <a:srgbClr val="FFFFFF"/>
              </a:solidFill>
            </a:endParaRPr>
          </a:p>
        </p:txBody>
      </p:sp>
      <p:sp>
        <p:nvSpPr>
          <p:cNvPr id="6" name="Rectangle 2"/>
          <p:cNvSpPr txBox="1">
            <a:spLocks noChangeArrowheads="1"/>
          </p:cNvSpPr>
          <p:nvPr/>
        </p:nvSpPr>
        <p:spPr>
          <a:xfrm>
            <a:off x="533400" y="1981200"/>
            <a:ext cx="8229600" cy="33528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r>
              <a:rPr lang="en-US" sz="2800" dirty="0" smtClean="0">
                <a:solidFill>
                  <a:srgbClr val="000000"/>
                </a:solidFill>
                <a:effectLst/>
                <a:latin typeface="Vijaya" panose="020B0604020202020204" pitchFamily="34" charset="0"/>
                <a:cs typeface="Vijaya" panose="020B0604020202020204" pitchFamily="34" charset="0"/>
              </a:rPr>
              <a:t>“If you don’t ask the right questions, you don’t get the right answers.</a:t>
            </a:r>
          </a:p>
          <a:p>
            <a:r>
              <a:rPr lang="en-US" sz="2800" dirty="0" smtClean="0">
                <a:solidFill>
                  <a:srgbClr val="000000"/>
                </a:solidFill>
                <a:effectLst/>
                <a:latin typeface="Vijaya" panose="020B0604020202020204" pitchFamily="34" charset="0"/>
                <a:cs typeface="Vijaya" panose="020B0604020202020204" pitchFamily="34" charset="0"/>
              </a:rPr>
              <a:t> A question asked in the right way often points to its own answer. </a:t>
            </a:r>
          </a:p>
          <a:p>
            <a:r>
              <a:rPr lang="en-US" sz="2800" dirty="0" smtClean="0">
                <a:solidFill>
                  <a:srgbClr val="000000"/>
                </a:solidFill>
                <a:effectLst/>
                <a:latin typeface="Vijaya" panose="020B0604020202020204" pitchFamily="34" charset="0"/>
                <a:cs typeface="Vijaya" panose="020B0604020202020204" pitchFamily="34" charset="0"/>
              </a:rPr>
              <a:t>Asking questions is the A-B-C of diagnosis. </a:t>
            </a:r>
          </a:p>
          <a:p>
            <a:r>
              <a:rPr lang="en-US" sz="2800" dirty="0" smtClean="0">
                <a:solidFill>
                  <a:srgbClr val="000000"/>
                </a:solidFill>
                <a:effectLst/>
                <a:latin typeface="Vijaya" panose="020B0604020202020204" pitchFamily="34" charset="0"/>
                <a:cs typeface="Vijaya" panose="020B0604020202020204" pitchFamily="34" charset="0"/>
              </a:rPr>
              <a:t>Only the inquiring mind solves problems.” </a:t>
            </a:r>
          </a:p>
          <a:p>
            <a:endParaRPr lang="en-US" sz="2800" dirty="0">
              <a:solidFill>
                <a:srgbClr val="000000"/>
              </a:solidFill>
              <a:effectLst/>
            </a:endParaRPr>
          </a:p>
        </p:txBody>
      </p:sp>
      <p:sp>
        <p:nvSpPr>
          <p:cNvPr id="4" name="TextBox 3"/>
          <p:cNvSpPr txBox="1"/>
          <p:nvPr/>
        </p:nvSpPr>
        <p:spPr>
          <a:xfrm>
            <a:off x="4817689" y="4919246"/>
            <a:ext cx="3945311" cy="338554"/>
          </a:xfrm>
          <a:prstGeom prst="rect">
            <a:avLst/>
          </a:prstGeom>
          <a:noFill/>
        </p:spPr>
        <p:txBody>
          <a:bodyPr wrap="none" rtlCol="0">
            <a:spAutoFit/>
          </a:bodyPr>
          <a:lstStyle/>
          <a:p>
            <a:r>
              <a:rPr lang="en-US" sz="1600" dirty="0" smtClean="0">
                <a:solidFill>
                  <a:srgbClr val="000000"/>
                </a:solidFill>
              </a:rPr>
              <a:t>Edward </a:t>
            </a:r>
            <a:r>
              <a:rPr lang="en-US" sz="1600" dirty="0" err="1" smtClean="0">
                <a:solidFill>
                  <a:srgbClr val="000000"/>
                </a:solidFill>
              </a:rPr>
              <a:t>Hodnett</a:t>
            </a:r>
            <a:r>
              <a:rPr lang="en-US" sz="1600" dirty="0" smtClean="0">
                <a:solidFill>
                  <a:srgbClr val="000000"/>
                </a:solidFill>
              </a:rPr>
              <a:t>  (American Poet 1841-1920)</a:t>
            </a:r>
            <a:endParaRPr lang="en-US" sz="1600" dirty="0">
              <a:solidFill>
                <a:srgbClr val="000000"/>
              </a:solidFill>
            </a:endParaRPr>
          </a:p>
        </p:txBody>
      </p:sp>
    </p:spTree>
    <p:extLst>
      <p:ext uri="{BB962C8B-B14F-4D97-AF65-F5344CB8AC3E}">
        <p14:creationId xmlns:p14="http://schemas.microsoft.com/office/powerpoint/2010/main" val="20221584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600">
                                          <p:stCondLst>
                                            <p:cond delay="0"/>
                                          </p:stCondLst>
                                        </p:cTn>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6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 y="685803"/>
          <a:ext cx="9144001" cy="6383517"/>
        </p:xfrm>
        <a:graphic>
          <a:graphicData uri="http://schemas.openxmlformats.org/drawingml/2006/table">
            <a:tbl>
              <a:tblPr firstRow="1" bandRow="1">
                <a:tableStyleId>{3C2FFA5D-87B4-456A-9821-1D502468CF0F}</a:tableStyleId>
              </a:tblPr>
              <a:tblGrid>
                <a:gridCol w="1075765"/>
                <a:gridCol w="2228370"/>
                <a:gridCol w="1997849"/>
                <a:gridCol w="2228370"/>
                <a:gridCol w="1613647"/>
              </a:tblGrid>
              <a:tr h="300432">
                <a:tc gridSpan="5">
                  <a:txBody>
                    <a:bodyPr/>
                    <a:lstStyle/>
                    <a:p>
                      <a:pPr algn="ctr"/>
                      <a:r>
                        <a:rPr lang="en-US" sz="1600" dirty="0" smtClean="0"/>
                        <a:t>Types</a:t>
                      </a:r>
                      <a:r>
                        <a:rPr lang="en-US" sz="1600" baseline="0" dirty="0" smtClean="0"/>
                        <a:t> of Interventions </a:t>
                      </a:r>
                      <a:endParaRPr lang="en-US" sz="16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r>
              <a:tr h="500721">
                <a:tc>
                  <a:txBody>
                    <a:bodyPr/>
                    <a:lstStyle/>
                    <a:p>
                      <a:r>
                        <a:rPr lang="en-US" sz="1200" b="1" u="none" dirty="0" smtClean="0"/>
                        <a:t>Category</a:t>
                      </a:r>
                      <a:endParaRPr lang="en-US" sz="1200" b="1" u="none" dirty="0"/>
                    </a:p>
                  </a:txBody>
                  <a:tcPr anchor="ctr"/>
                </a:tc>
                <a:tc>
                  <a:txBody>
                    <a:bodyPr/>
                    <a:lstStyle/>
                    <a:p>
                      <a:r>
                        <a:rPr lang="en-US" sz="1200" b="1" u="none" dirty="0" smtClean="0"/>
                        <a:t>Individual</a:t>
                      </a:r>
                      <a:endParaRPr lang="en-US" sz="1200" b="1" u="none" dirty="0"/>
                    </a:p>
                  </a:txBody>
                  <a:tcPr anchor="ctr"/>
                </a:tc>
                <a:tc>
                  <a:txBody>
                    <a:bodyPr/>
                    <a:lstStyle/>
                    <a:p>
                      <a:r>
                        <a:rPr lang="en-US" sz="1200" b="1" u="none" dirty="0" smtClean="0"/>
                        <a:t>Group</a:t>
                      </a:r>
                      <a:endParaRPr lang="en-US" sz="1200" b="1" u="none" dirty="0"/>
                    </a:p>
                  </a:txBody>
                  <a:tcPr anchor="ctr"/>
                </a:tc>
                <a:tc>
                  <a:txBody>
                    <a:bodyPr/>
                    <a:lstStyle/>
                    <a:p>
                      <a:r>
                        <a:rPr lang="en-US" sz="1200" b="1" u="none" dirty="0" smtClean="0"/>
                        <a:t>Intergroup</a:t>
                      </a:r>
                      <a:endParaRPr lang="en-US" sz="1200" b="1" u="none" dirty="0"/>
                    </a:p>
                  </a:txBody>
                  <a:tcPr anchor="ctr"/>
                </a:tc>
                <a:tc>
                  <a:txBody>
                    <a:bodyPr/>
                    <a:lstStyle/>
                    <a:p>
                      <a:r>
                        <a:rPr lang="en-US" sz="1200" b="1" u="none" dirty="0" smtClean="0"/>
                        <a:t>Total Organization System</a:t>
                      </a:r>
                      <a:endParaRPr lang="en-US" sz="1200" b="1" u="none" dirty="0"/>
                    </a:p>
                  </a:txBody>
                  <a:tcPr anchor="ctr"/>
                </a:tc>
              </a:tr>
              <a:tr h="300432">
                <a:tc>
                  <a:txBody>
                    <a:bodyPr/>
                    <a:lstStyle/>
                    <a:p>
                      <a:r>
                        <a:rPr lang="en-US" sz="1500" b="1" dirty="0" smtClean="0"/>
                        <a:t>Behavioral</a:t>
                      </a:r>
                    </a:p>
                  </a:txBody>
                  <a:tcPr/>
                </a:tc>
                <a:tc>
                  <a:txBody>
                    <a:bodyPr/>
                    <a:lstStyle/>
                    <a:p>
                      <a:r>
                        <a:rPr lang="en-US" sz="1200" dirty="0" smtClean="0"/>
                        <a:t>Transactional Analysis</a:t>
                      </a:r>
                    </a:p>
                  </a:txBody>
                  <a:tcPr anchor="ctr"/>
                </a:tc>
                <a:tc>
                  <a:txBody>
                    <a:bodyPr/>
                    <a:lstStyle/>
                    <a:p>
                      <a:r>
                        <a:rPr lang="en-US" sz="1200" dirty="0" smtClean="0"/>
                        <a:t>Team Building</a:t>
                      </a:r>
                      <a:endParaRPr lang="en-US" sz="1200" dirty="0"/>
                    </a:p>
                  </a:txBody>
                  <a:tcPr/>
                </a:tc>
                <a:tc>
                  <a:txBody>
                    <a:bodyPr/>
                    <a:lstStyle/>
                    <a:p>
                      <a:r>
                        <a:rPr lang="en-US" sz="1200" dirty="0" smtClean="0"/>
                        <a:t>Intergroup Development</a:t>
                      </a:r>
                      <a:endParaRPr lang="en-US" sz="1200" dirty="0"/>
                    </a:p>
                  </a:txBody>
                  <a:tcPr/>
                </a:tc>
                <a:tc>
                  <a:txBody>
                    <a:bodyPr/>
                    <a:lstStyle/>
                    <a:p>
                      <a:r>
                        <a:rPr lang="en-US" sz="1200" dirty="0" smtClean="0"/>
                        <a:t>Goal Setting</a:t>
                      </a:r>
                      <a:endParaRPr lang="en-US" sz="1200" dirty="0"/>
                    </a:p>
                  </a:txBody>
                  <a:tcPr/>
                </a:tc>
              </a:tr>
              <a:tr h="300432">
                <a:tc>
                  <a:txBody>
                    <a:bodyPr/>
                    <a:lstStyle/>
                    <a:p>
                      <a:endParaRPr lang="en-US" sz="1500" b="1" dirty="0"/>
                    </a:p>
                  </a:txBody>
                  <a:tcPr/>
                </a:tc>
                <a:tc>
                  <a:txBody>
                    <a:bodyPr/>
                    <a:lstStyle/>
                    <a:p>
                      <a:r>
                        <a:rPr lang="en-US" sz="1200" dirty="0" smtClean="0"/>
                        <a:t>Career Planning</a:t>
                      </a:r>
                    </a:p>
                  </a:txBody>
                  <a:tcPr/>
                </a:tc>
                <a:tc>
                  <a:txBody>
                    <a:bodyPr/>
                    <a:lstStyle/>
                    <a:p>
                      <a:r>
                        <a:rPr lang="en-US" sz="1200" dirty="0" smtClean="0"/>
                        <a:t>Process Consultation</a:t>
                      </a:r>
                      <a:endParaRPr lang="en-US" sz="1200" dirty="0"/>
                    </a:p>
                  </a:txBody>
                  <a:tcPr/>
                </a:tc>
                <a:tc>
                  <a:txBody>
                    <a:bodyPr/>
                    <a:lstStyle/>
                    <a:p>
                      <a:r>
                        <a:rPr lang="en-US" sz="1200" dirty="0" smtClean="0"/>
                        <a:t>Third-Party</a:t>
                      </a:r>
                      <a:r>
                        <a:rPr lang="en-US" sz="1200" baseline="0" dirty="0" smtClean="0"/>
                        <a:t> Intervention</a:t>
                      </a:r>
                      <a:endParaRPr lang="en-US" sz="1200" dirty="0"/>
                    </a:p>
                  </a:txBody>
                  <a:tcPr/>
                </a:tc>
                <a:tc>
                  <a:txBody>
                    <a:bodyPr/>
                    <a:lstStyle/>
                    <a:p>
                      <a:r>
                        <a:rPr lang="en-US" sz="1200" dirty="0" smtClean="0"/>
                        <a:t>Survey Feedback</a:t>
                      </a:r>
                      <a:endParaRPr lang="en-US" sz="1200" dirty="0"/>
                    </a:p>
                  </a:txBody>
                  <a:tcPr/>
                </a:tc>
              </a:tr>
              <a:tr h="300432">
                <a:tc>
                  <a:txBody>
                    <a:bodyPr/>
                    <a:lstStyle/>
                    <a:p>
                      <a:endParaRPr lang="en-US" sz="1500" b="1" dirty="0"/>
                    </a:p>
                  </a:txBody>
                  <a:tcPr/>
                </a:tc>
                <a:tc>
                  <a:txBody>
                    <a:bodyPr/>
                    <a:lstStyle/>
                    <a:p>
                      <a:r>
                        <a:rPr lang="en-US" sz="1200" dirty="0" smtClean="0"/>
                        <a:t>Quality of Work Life</a:t>
                      </a:r>
                      <a:endParaRPr lang="en-US" sz="1200" dirty="0"/>
                    </a:p>
                  </a:txBody>
                  <a:tcPr/>
                </a:tc>
                <a:tc>
                  <a:txBody>
                    <a:bodyPr/>
                    <a:lstStyle/>
                    <a:p>
                      <a:r>
                        <a:rPr lang="en-US" sz="1200" dirty="0" smtClean="0"/>
                        <a:t>Quality Control</a:t>
                      </a:r>
                      <a:endParaRPr lang="en-US" sz="1200" dirty="0"/>
                    </a:p>
                  </a:txBody>
                  <a:tcPr/>
                </a:tc>
                <a:tc>
                  <a:txBody>
                    <a:bodyPr/>
                    <a:lstStyle/>
                    <a:p>
                      <a:r>
                        <a:rPr lang="en-US" sz="1200" dirty="0" smtClean="0"/>
                        <a:t>Organization Mirror</a:t>
                      </a:r>
                      <a:endParaRPr lang="en-US" sz="1200" dirty="0"/>
                    </a:p>
                  </a:txBody>
                  <a:tcPr/>
                </a:tc>
                <a:tc>
                  <a:txBody>
                    <a:bodyPr/>
                    <a:lstStyle/>
                    <a:p>
                      <a:r>
                        <a:rPr lang="en-US" sz="1200" dirty="0" smtClean="0"/>
                        <a:t>Quality of Work Life</a:t>
                      </a:r>
                      <a:endParaRPr lang="en-US" sz="1200" dirty="0"/>
                    </a:p>
                  </a:txBody>
                  <a:tcPr/>
                </a:tc>
              </a:tr>
              <a:tr h="300432">
                <a:tc>
                  <a:txBody>
                    <a:bodyPr/>
                    <a:lstStyle/>
                    <a:p>
                      <a:endParaRPr lang="en-US" sz="1500" b="1" dirty="0"/>
                    </a:p>
                  </a:txBody>
                  <a:tcPr/>
                </a:tc>
                <a:tc>
                  <a:txBody>
                    <a:bodyPr/>
                    <a:lstStyle/>
                    <a:p>
                      <a:r>
                        <a:rPr lang="en-US" sz="1200" dirty="0" smtClean="0"/>
                        <a:t>Stress</a:t>
                      </a:r>
                      <a:r>
                        <a:rPr lang="en-US" sz="1200" baseline="0" dirty="0" smtClean="0"/>
                        <a:t> management </a:t>
                      </a:r>
                      <a:endParaRPr lang="en-US" sz="1200" dirty="0"/>
                    </a:p>
                  </a:txBody>
                  <a:tcPr/>
                </a:tc>
                <a:tc>
                  <a:txBody>
                    <a:bodyPr/>
                    <a:lstStyle/>
                    <a:p>
                      <a:r>
                        <a:rPr lang="en-US" sz="1200" dirty="0" smtClean="0"/>
                        <a:t>Role Negotiation</a:t>
                      </a:r>
                      <a:endParaRPr lang="en-US" sz="1200" dirty="0"/>
                    </a:p>
                  </a:txBody>
                  <a:tcPr/>
                </a:tc>
                <a:tc>
                  <a:txBody>
                    <a:bodyPr/>
                    <a:lstStyle/>
                    <a:p>
                      <a:r>
                        <a:rPr lang="en-US" sz="1200" dirty="0" smtClean="0"/>
                        <a:t>Process Consultation</a:t>
                      </a:r>
                      <a:endParaRPr lang="en-US" sz="1200" dirty="0"/>
                    </a:p>
                  </a:txBody>
                  <a:tcPr/>
                </a:tc>
                <a:tc>
                  <a:txBody>
                    <a:bodyPr/>
                    <a:lstStyle/>
                    <a:p>
                      <a:r>
                        <a:rPr lang="en-US" sz="1200" dirty="0" smtClean="0"/>
                        <a:t>Action Research </a:t>
                      </a:r>
                      <a:endParaRPr lang="en-US" sz="1200" dirty="0"/>
                    </a:p>
                  </a:txBody>
                  <a:tcPr/>
                </a:tc>
              </a:tr>
              <a:tr h="500721">
                <a:tc>
                  <a:txBody>
                    <a:bodyPr/>
                    <a:lstStyle/>
                    <a:p>
                      <a:endParaRPr lang="en-US" sz="1500" b="1" dirty="0"/>
                    </a:p>
                  </a:txBody>
                  <a:tcPr/>
                </a:tc>
                <a:tc>
                  <a:txBody>
                    <a:bodyPr/>
                    <a:lstStyle/>
                    <a:p>
                      <a:r>
                        <a:rPr lang="en-US" sz="1200" dirty="0" smtClean="0"/>
                        <a:t>Empowerment </a:t>
                      </a:r>
                      <a:endParaRPr lang="en-US" sz="1200" dirty="0"/>
                    </a:p>
                  </a:txBody>
                  <a:tcPr/>
                </a:tc>
                <a:tc>
                  <a:txBody>
                    <a:bodyPr/>
                    <a:lstStyle/>
                    <a:p>
                      <a:r>
                        <a:rPr lang="en-US" sz="1200" dirty="0" smtClean="0"/>
                        <a:t>Role Analysis</a:t>
                      </a:r>
                      <a:endParaRPr lang="en-US" sz="1200" dirty="0"/>
                    </a:p>
                  </a:txBody>
                  <a:tcPr/>
                </a:tc>
                <a:tc>
                  <a:txBody>
                    <a:bodyPr/>
                    <a:lstStyle/>
                    <a:p>
                      <a:r>
                        <a:rPr lang="en-US" sz="1200" dirty="0" smtClean="0"/>
                        <a:t>Total</a:t>
                      </a:r>
                      <a:r>
                        <a:rPr lang="en-US" sz="1200" baseline="0" dirty="0" smtClean="0"/>
                        <a:t> Quality Management</a:t>
                      </a:r>
                      <a:endParaRPr lang="en-US" sz="1200" dirty="0"/>
                    </a:p>
                  </a:txBody>
                  <a:tcPr/>
                </a:tc>
                <a:tc>
                  <a:txBody>
                    <a:bodyPr/>
                    <a:lstStyle/>
                    <a:p>
                      <a:r>
                        <a:rPr lang="en-US" sz="1200" dirty="0" smtClean="0"/>
                        <a:t>Total Quality</a:t>
                      </a:r>
                      <a:r>
                        <a:rPr lang="en-US" sz="1200" baseline="0" dirty="0" smtClean="0"/>
                        <a:t> Management </a:t>
                      </a:r>
                      <a:endParaRPr lang="en-US" sz="1200" dirty="0"/>
                    </a:p>
                  </a:txBody>
                  <a:tcPr/>
                </a:tc>
              </a:tr>
              <a:tr h="300432">
                <a:tc>
                  <a:txBody>
                    <a:bodyPr/>
                    <a:lstStyle/>
                    <a:p>
                      <a:endParaRPr lang="en-US" sz="1500" b="1" dirty="0"/>
                    </a:p>
                  </a:txBody>
                  <a:tcPr/>
                </a:tc>
                <a:tc>
                  <a:txBody>
                    <a:bodyPr/>
                    <a:lstStyle/>
                    <a:p>
                      <a:r>
                        <a:rPr lang="en-US" sz="1200" dirty="0" smtClean="0"/>
                        <a:t>Management by Objective</a:t>
                      </a:r>
                    </a:p>
                  </a:txBody>
                  <a:tcPr/>
                </a:tc>
                <a:tc>
                  <a:txBody>
                    <a:bodyPr/>
                    <a:lstStyle/>
                    <a:p>
                      <a:r>
                        <a:rPr lang="en-US" sz="1200" dirty="0" smtClean="0"/>
                        <a:t>Goal Setting </a:t>
                      </a:r>
                      <a:endParaRPr lang="en-US" sz="1200" dirty="0"/>
                    </a:p>
                  </a:txBody>
                  <a:tcPr/>
                </a:tc>
                <a:tc>
                  <a:txBody>
                    <a:bodyPr/>
                    <a:lstStyle/>
                    <a:p>
                      <a:endParaRPr lang="en-US" sz="1200" dirty="0"/>
                    </a:p>
                  </a:txBody>
                  <a:tcPr/>
                </a:tc>
                <a:tc>
                  <a:txBody>
                    <a:bodyPr/>
                    <a:lstStyle/>
                    <a:p>
                      <a:endParaRPr lang="en-US" sz="1200" dirty="0"/>
                    </a:p>
                  </a:txBody>
                  <a:tcPr/>
                </a:tc>
              </a:tr>
              <a:tr h="400577">
                <a:tc>
                  <a:txBody>
                    <a:bodyPr/>
                    <a:lstStyle/>
                    <a:p>
                      <a:endParaRPr lang="en-US" sz="1500" b="1" dirty="0"/>
                    </a:p>
                  </a:txBody>
                  <a:tcPr/>
                </a:tc>
                <a:tc>
                  <a:txBody>
                    <a:bodyPr/>
                    <a:lstStyle/>
                    <a:p>
                      <a:r>
                        <a:rPr lang="en-US" sz="1200" dirty="0" smtClean="0"/>
                        <a:t>Goal Setting</a:t>
                      </a:r>
                      <a:endParaRPr lang="en-US" sz="1200" dirty="0"/>
                    </a:p>
                  </a:txBody>
                  <a:tcPr/>
                </a:tc>
                <a:tc>
                  <a:txBody>
                    <a:bodyPr/>
                    <a:lstStyle/>
                    <a:p>
                      <a:r>
                        <a:rPr lang="en-US" sz="1200" dirty="0" smtClean="0"/>
                        <a:t>Third-Party</a:t>
                      </a:r>
                      <a:r>
                        <a:rPr lang="en-US" sz="1200" baseline="0" dirty="0" smtClean="0"/>
                        <a:t> Intervention</a:t>
                      </a:r>
                      <a:endParaRPr lang="en-US" sz="1200" dirty="0"/>
                    </a:p>
                  </a:txBody>
                  <a:tcPr/>
                </a:tc>
                <a:tc>
                  <a:txBody>
                    <a:bodyPr/>
                    <a:lstStyle/>
                    <a:p>
                      <a:endParaRPr lang="en-US"/>
                    </a:p>
                  </a:txBody>
                  <a:tcPr/>
                </a:tc>
                <a:tc>
                  <a:txBody>
                    <a:bodyPr/>
                    <a:lstStyle/>
                    <a:p>
                      <a:endParaRPr lang="en-US" sz="1200" dirty="0"/>
                    </a:p>
                  </a:txBody>
                  <a:tcPr/>
                </a:tc>
              </a:tr>
              <a:tr h="300432">
                <a:tc>
                  <a:txBody>
                    <a:bodyPr/>
                    <a:lstStyle/>
                    <a:p>
                      <a:r>
                        <a:rPr lang="en-US" sz="1500" b="1" dirty="0" smtClean="0"/>
                        <a:t>Structural</a:t>
                      </a:r>
                      <a:endParaRPr lang="en-US" sz="1500" b="1" dirty="0"/>
                    </a:p>
                  </a:txBody>
                  <a:tcPr/>
                </a:tc>
                <a:tc>
                  <a:txBody>
                    <a:bodyPr/>
                    <a:lstStyle/>
                    <a:p>
                      <a:r>
                        <a:rPr lang="en-US" sz="1200" dirty="0" smtClean="0"/>
                        <a:t>Job Enrichment</a:t>
                      </a:r>
                      <a:endParaRPr lang="en-US" sz="1200" dirty="0"/>
                    </a:p>
                  </a:txBody>
                  <a:tcPr/>
                </a:tc>
                <a:tc>
                  <a:txBody>
                    <a:bodyPr/>
                    <a:lstStyle/>
                    <a:p>
                      <a:r>
                        <a:rPr lang="en-US" sz="1200" dirty="0" smtClean="0"/>
                        <a:t>Job Enrichment</a:t>
                      </a:r>
                      <a:endParaRPr lang="en-US" sz="1200" dirty="0"/>
                    </a:p>
                  </a:txBody>
                  <a:tcPr/>
                </a:tc>
                <a:tc>
                  <a:txBody>
                    <a:bodyPr/>
                    <a:lstStyle/>
                    <a:p>
                      <a:r>
                        <a:rPr lang="en-US" sz="1200" dirty="0" smtClean="0"/>
                        <a:t>Job Enrichment</a:t>
                      </a:r>
                      <a:endParaRPr lang="en-US" sz="1200" dirty="0"/>
                    </a:p>
                  </a:txBody>
                  <a:tcPr/>
                </a:tc>
                <a:tc>
                  <a:txBody>
                    <a:bodyPr/>
                    <a:lstStyle/>
                    <a:p>
                      <a:r>
                        <a:rPr lang="en-US" sz="1200" dirty="0" smtClean="0"/>
                        <a:t>Restructuring</a:t>
                      </a:r>
                      <a:endParaRPr lang="en-US" sz="1200" dirty="0"/>
                    </a:p>
                  </a:txBody>
                  <a:tcPr/>
                </a:tc>
              </a:tr>
              <a:tr h="300432">
                <a:tc>
                  <a:txBody>
                    <a:bodyPr/>
                    <a:lstStyle/>
                    <a:p>
                      <a:endParaRPr lang="en-US" sz="1500" b="1" dirty="0"/>
                    </a:p>
                  </a:txBody>
                  <a:tcPr/>
                </a:tc>
                <a:tc>
                  <a:txBody>
                    <a:bodyPr/>
                    <a:lstStyle/>
                    <a:p>
                      <a:r>
                        <a:rPr lang="en-US" sz="1200" dirty="0" smtClean="0"/>
                        <a:t>Stress Management</a:t>
                      </a:r>
                      <a:endParaRPr lang="en-US" sz="1200" dirty="0"/>
                    </a:p>
                  </a:txBody>
                  <a:tcPr/>
                </a:tc>
                <a:tc>
                  <a:txBody>
                    <a:bodyPr/>
                    <a:lstStyle/>
                    <a:p>
                      <a:r>
                        <a:rPr lang="en-US" sz="1200" dirty="0" smtClean="0"/>
                        <a:t>Team Building</a:t>
                      </a:r>
                      <a:endParaRPr lang="en-US" sz="1200" dirty="0"/>
                    </a:p>
                  </a:txBody>
                  <a:tcPr/>
                </a:tc>
                <a:tc>
                  <a:txBody>
                    <a:bodyPr/>
                    <a:lstStyle/>
                    <a:p>
                      <a:r>
                        <a:rPr lang="en-US" sz="1200" dirty="0" smtClean="0"/>
                        <a:t>Goal</a:t>
                      </a:r>
                      <a:r>
                        <a:rPr lang="en-US" sz="1200" baseline="0" dirty="0" smtClean="0"/>
                        <a:t> Setting</a:t>
                      </a:r>
                      <a:endParaRPr lang="en-US" sz="1200" dirty="0"/>
                    </a:p>
                  </a:txBody>
                  <a:tcPr/>
                </a:tc>
                <a:tc>
                  <a:txBody>
                    <a:bodyPr/>
                    <a:lstStyle/>
                    <a:p>
                      <a:r>
                        <a:rPr lang="en-US" sz="1200" dirty="0" smtClean="0"/>
                        <a:t>Survey Feedback</a:t>
                      </a:r>
                      <a:endParaRPr lang="en-US" sz="1200" dirty="0"/>
                    </a:p>
                  </a:txBody>
                  <a:tcPr/>
                </a:tc>
              </a:tr>
              <a:tr h="500721">
                <a:tc>
                  <a:txBody>
                    <a:bodyPr/>
                    <a:lstStyle/>
                    <a:p>
                      <a:endParaRPr lang="en-US" sz="1500" b="1" dirty="0"/>
                    </a:p>
                  </a:txBody>
                  <a:tcPr/>
                </a:tc>
                <a:tc>
                  <a:txBody>
                    <a:bodyPr/>
                    <a:lstStyle/>
                    <a:p>
                      <a:r>
                        <a:rPr lang="en-US" sz="1200" dirty="0" smtClean="0"/>
                        <a:t>Quality of work life</a:t>
                      </a:r>
                      <a:endParaRPr lang="en-US" sz="1200" dirty="0"/>
                    </a:p>
                  </a:txBody>
                  <a:tcPr/>
                </a:tc>
                <a:tc>
                  <a:txBody>
                    <a:bodyPr/>
                    <a:lstStyle/>
                    <a:p>
                      <a:r>
                        <a:rPr lang="en-US" sz="1200" dirty="0" smtClean="0"/>
                        <a:t>Quality Circles </a:t>
                      </a:r>
                      <a:endParaRPr lang="en-US" sz="1200" dirty="0"/>
                    </a:p>
                  </a:txBody>
                  <a:tcPr/>
                </a:tc>
                <a:tc>
                  <a:txBody>
                    <a:bodyPr/>
                    <a:lstStyle/>
                    <a:p>
                      <a:r>
                        <a:rPr lang="en-US" sz="1200" dirty="0" smtClean="0"/>
                        <a:t>Total Quality Management </a:t>
                      </a:r>
                      <a:endParaRPr lang="en-US" sz="1200" dirty="0"/>
                    </a:p>
                  </a:txBody>
                  <a:tcPr/>
                </a:tc>
                <a:tc>
                  <a:txBody>
                    <a:bodyPr/>
                    <a:lstStyle/>
                    <a:p>
                      <a:r>
                        <a:rPr lang="en-US" sz="1200" dirty="0" smtClean="0"/>
                        <a:t>Total Quality</a:t>
                      </a:r>
                      <a:r>
                        <a:rPr lang="en-US" sz="1200" baseline="0" dirty="0" smtClean="0"/>
                        <a:t> Management</a:t>
                      </a:r>
                      <a:endParaRPr lang="en-US" sz="1200" dirty="0"/>
                    </a:p>
                  </a:txBody>
                  <a:tcPr/>
                </a:tc>
              </a:tr>
              <a:tr h="300432">
                <a:tc>
                  <a:txBody>
                    <a:bodyPr/>
                    <a:lstStyle/>
                    <a:p>
                      <a:endParaRPr lang="en-US" sz="1500" b="1" dirty="0"/>
                    </a:p>
                  </a:txBody>
                  <a:tcPr/>
                </a:tc>
                <a:tc>
                  <a:txBody>
                    <a:bodyPr/>
                    <a:lstStyle/>
                    <a:p>
                      <a:r>
                        <a:rPr lang="en-US" sz="1200" dirty="0" smtClean="0"/>
                        <a:t>Management by Objective</a:t>
                      </a:r>
                      <a:endParaRPr lang="en-US" sz="1200" dirty="0"/>
                    </a:p>
                  </a:txBody>
                  <a:tcPr/>
                </a:tc>
                <a:tc>
                  <a:txBody>
                    <a:bodyPr/>
                    <a:lstStyle/>
                    <a:p>
                      <a:r>
                        <a:rPr lang="en-US" sz="1200" dirty="0" smtClean="0"/>
                        <a:t>Role Negotiation</a:t>
                      </a:r>
                      <a:endParaRPr lang="en-US" sz="1200" dirty="0"/>
                    </a:p>
                  </a:txBody>
                  <a:tcPr/>
                </a:tc>
                <a:tc>
                  <a:txBody>
                    <a:bodyPr/>
                    <a:lstStyle/>
                    <a:p>
                      <a:endParaRPr lang="en-US" sz="1200" dirty="0"/>
                    </a:p>
                  </a:txBody>
                  <a:tcPr/>
                </a:tc>
                <a:tc>
                  <a:txBody>
                    <a:bodyPr/>
                    <a:lstStyle/>
                    <a:p>
                      <a:endParaRPr lang="en-US" sz="1200" dirty="0"/>
                    </a:p>
                  </a:txBody>
                  <a:tcPr/>
                </a:tc>
              </a:tr>
              <a:tr h="300432">
                <a:tc>
                  <a:txBody>
                    <a:bodyPr/>
                    <a:lstStyle/>
                    <a:p>
                      <a:endParaRPr lang="en-US" sz="1500" b="1" dirty="0"/>
                    </a:p>
                  </a:txBody>
                  <a:tcPr/>
                </a:tc>
                <a:tc>
                  <a:txBody>
                    <a:bodyPr/>
                    <a:lstStyle/>
                    <a:p>
                      <a:endParaRPr lang="en-US" sz="1200" dirty="0"/>
                    </a:p>
                  </a:txBody>
                  <a:tcPr/>
                </a:tc>
                <a:tc>
                  <a:txBody>
                    <a:bodyPr/>
                    <a:lstStyle/>
                    <a:p>
                      <a:r>
                        <a:rPr lang="en-US" sz="1200" dirty="0" smtClean="0"/>
                        <a:t>Role Analysis</a:t>
                      </a:r>
                      <a:endParaRPr lang="en-US" sz="1200" dirty="0"/>
                    </a:p>
                  </a:txBody>
                  <a:tcPr/>
                </a:tc>
                <a:tc>
                  <a:txBody>
                    <a:bodyPr/>
                    <a:lstStyle/>
                    <a:p>
                      <a:endParaRPr lang="en-US" sz="1200" dirty="0"/>
                    </a:p>
                  </a:txBody>
                  <a:tcPr/>
                </a:tc>
                <a:tc>
                  <a:txBody>
                    <a:bodyPr/>
                    <a:lstStyle/>
                    <a:p>
                      <a:endParaRPr lang="en-US" sz="1200" dirty="0"/>
                    </a:p>
                  </a:txBody>
                  <a:tcPr/>
                </a:tc>
              </a:tr>
              <a:tr h="500721">
                <a:tc>
                  <a:txBody>
                    <a:bodyPr/>
                    <a:lstStyle/>
                    <a:p>
                      <a:r>
                        <a:rPr lang="en-US" sz="1500" b="1" dirty="0" smtClean="0"/>
                        <a:t>Technical</a:t>
                      </a:r>
                      <a:endParaRPr lang="en-US" sz="1500" b="1" dirty="0"/>
                    </a:p>
                  </a:txBody>
                  <a:tcPr/>
                </a:tc>
                <a:tc>
                  <a:txBody>
                    <a:bodyPr/>
                    <a:lstStyle/>
                    <a:p>
                      <a:r>
                        <a:rPr lang="en-US" sz="1200" dirty="0" smtClean="0"/>
                        <a:t>Job Design</a:t>
                      </a:r>
                      <a:endParaRPr lang="en-US" sz="1200" dirty="0"/>
                    </a:p>
                  </a:txBody>
                  <a:tcPr/>
                </a:tc>
                <a:tc>
                  <a:txBody>
                    <a:bodyPr/>
                    <a:lstStyle/>
                    <a:p>
                      <a:r>
                        <a:rPr lang="en-US" sz="1200" dirty="0" smtClean="0"/>
                        <a:t>Jo</a:t>
                      </a:r>
                      <a:r>
                        <a:rPr lang="en-US" sz="1200" baseline="0" dirty="0" smtClean="0"/>
                        <a:t>b Design</a:t>
                      </a:r>
                      <a:endParaRPr lang="en-US" sz="1200" dirty="0"/>
                    </a:p>
                  </a:txBody>
                  <a:tcPr/>
                </a:tc>
                <a:tc>
                  <a:txBody>
                    <a:bodyPr/>
                    <a:lstStyle/>
                    <a:p>
                      <a:r>
                        <a:rPr lang="en-US" sz="1200" dirty="0" smtClean="0"/>
                        <a:t>Job Design</a:t>
                      </a:r>
                      <a:endParaRPr lang="en-US" sz="1200" dirty="0"/>
                    </a:p>
                  </a:txBody>
                  <a:tcPr/>
                </a:tc>
                <a:tc>
                  <a:txBody>
                    <a:bodyPr/>
                    <a:lstStyle/>
                    <a:p>
                      <a:r>
                        <a:rPr lang="en-US" sz="1200" dirty="0" smtClean="0"/>
                        <a:t>Total Quality</a:t>
                      </a:r>
                      <a:r>
                        <a:rPr lang="en-US" sz="1200" baseline="0" dirty="0" smtClean="0"/>
                        <a:t> Management</a:t>
                      </a:r>
                      <a:endParaRPr lang="en-US" sz="1200" dirty="0"/>
                    </a:p>
                  </a:txBody>
                  <a:tcPr/>
                </a:tc>
              </a:tr>
              <a:tr h="382208">
                <a:tc>
                  <a:txBody>
                    <a:bodyPr/>
                    <a:lstStyle/>
                    <a:p>
                      <a:endParaRPr lang="en-US" sz="1200" dirty="0"/>
                    </a:p>
                  </a:txBody>
                  <a:tcPr/>
                </a:tc>
                <a:tc>
                  <a:txBody>
                    <a:bodyPr/>
                    <a:lstStyle/>
                    <a:p>
                      <a:endParaRPr lang="en-US" sz="1200" dirty="0"/>
                    </a:p>
                  </a:txBody>
                  <a:tcPr/>
                </a:tc>
                <a:tc>
                  <a:txBody>
                    <a:bodyPr/>
                    <a:lstStyle/>
                    <a:p>
                      <a:r>
                        <a:rPr lang="en-US" sz="1200" dirty="0" smtClean="0"/>
                        <a:t>Quality control</a:t>
                      </a:r>
                    </a:p>
                  </a:txBody>
                  <a:tcPr/>
                </a:tc>
                <a:tc>
                  <a:txBody>
                    <a:bodyPr/>
                    <a:lstStyle/>
                    <a:p>
                      <a:r>
                        <a:rPr lang="en-US" sz="1200" dirty="0" smtClean="0"/>
                        <a:t>Total Quality Management</a:t>
                      </a:r>
                      <a:endParaRPr lang="en-US" sz="1200" dirty="0"/>
                    </a:p>
                  </a:txBody>
                  <a:tcPr/>
                </a:tc>
                <a:tc>
                  <a:txBody>
                    <a:bodyPr/>
                    <a:lstStyle/>
                    <a:p>
                      <a:r>
                        <a:rPr lang="en-US" sz="1200" dirty="0" smtClean="0"/>
                        <a:t>Survey Feedback</a:t>
                      </a:r>
                      <a:endParaRPr lang="en-US" sz="1200" dirty="0"/>
                    </a:p>
                  </a:txBody>
                  <a:tcPr/>
                </a:tc>
              </a:tr>
              <a:tr h="382208">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r>
                        <a:rPr lang="en-US" sz="1200" dirty="0" smtClean="0"/>
                        <a:t>Reengineering</a:t>
                      </a:r>
                      <a:endParaRPr lang="en-US" sz="1200" dirty="0"/>
                    </a:p>
                  </a:txBody>
                  <a:tcPr/>
                </a:tc>
              </a:tr>
            </a:tbl>
          </a:graphicData>
        </a:graphic>
      </p:graphicFrame>
      <p:sp>
        <p:nvSpPr>
          <p:cNvPr id="10" name="Rectangle 2"/>
          <p:cNvSpPr txBox="1">
            <a:spLocks noChangeArrowheads="1"/>
          </p:cNvSpPr>
          <p:nvPr/>
        </p:nvSpPr>
        <p:spPr>
          <a:xfrm>
            <a:off x="0" y="0"/>
            <a:ext cx="9144000" cy="685800"/>
          </a:xfrm>
          <a:prstGeom prst="rect">
            <a:avLst/>
          </a:prstGeom>
          <a:solidFill>
            <a:sysClr val="window" lastClr="FFFFFF">
              <a:lumMod val="85000"/>
              <a:alpha val="75000"/>
            </a:sysClr>
          </a:solidFill>
          <a:ln w="25400" cap="flat" cmpd="sng" algn="ctr">
            <a:solidFill>
              <a:sysClr val="windowText" lastClr="000000"/>
            </a:solidFill>
            <a:prstDash val="solid"/>
          </a:ln>
          <a:effectLst/>
        </p:spPr>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500">
                  <a:solidFill>
                    <a:srgbClr val="D6ECFF">
                      <a:shade val="20000"/>
                      <a:satMod val="350000"/>
                    </a:srgbClr>
                  </a:solidFill>
                </a:ln>
                <a:solidFill>
                  <a:srgbClr val="FFFFFF"/>
                </a:solidFill>
                <a:effectLst>
                  <a:outerShdw blurRad="30000" dist="30000" dir="2700000" algn="tl" rotWithShape="0">
                    <a:srgbClr val="4E5B6F">
                      <a:shade val="45000"/>
                      <a:satMod val="150000"/>
                      <a:alpha val="90000"/>
                    </a:srgbClr>
                  </a:outerShdw>
                </a:effectLst>
                <a:uLnTx/>
                <a:uFillTx/>
                <a:latin typeface="Corbel"/>
                <a:ea typeface="+mj-ea"/>
                <a:cs typeface="+mj-cs"/>
              </a:rPr>
              <a:t>OD Interventions:</a:t>
            </a:r>
            <a:r>
              <a:rPr kumimoji="0" lang="en-US" sz="4000" b="1" i="0" u="none" strike="noStrike" kern="1200" cap="none" spc="0" normalizeH="0" noProof="0" dirty="0" smtClean="0">
                <a:ln w="500">
                  <a:solidFill>
                    <a:srgbClr val="D6ECFF">
                      <a:shade val="20000"/>
                      <a:satMod val="350000"/>
                    </a:srgbClr>
                  </a:solidFill>
                </a:ln>
                <a:solidFill>
                  <a:srgbClr val="FFFFFF"/>
                </a:solidFill>
                <a:effectLst>
                  <a:outerShdw blurRad="30000" dist="30000" dir="2700000" algn="tl" rotWithShape="0">
                    <a:srgbClr val="4E5B6F">
                      <a:shade val="45000"/>
                      <a:satMod val="150000"/>
                      <a:alpha val="90000"/>
                    </a:srgbClr>
                  </a:outerShdw>
                </a:effectLst>
                <a:uLnTx/>
                <a:uFillTx/>
                <a:latin typeface="Corbel"/>
                <a:ea typeface="+mj-ea"/>
                <a:cs typeface="+mj-cs"/>
              </a:rPr>
              <a:t> An Overview </a:t>
            </a:r>
            <a:endParaRPr kumimoji="0" lang="en-US" sz="4000" b="1" i="0" u="none" strike="noStrike" kern="1200" cap="none" spc="0" normalizeH="0" baseline="0" noProof="0" dirty="0">
              <a:ln w="500">
                <a:solidFill>
                  <a:srgbClr val="D6ECFF">
                    <a:shade val="20000"/>
                    <a:satMod val="350000"/>
                  </a:srgbClr>
                </a:solidFill>
              </a:ln>
              <a:solidFill>
                <a:srgbClr val="FFFFFF"/>
              </a:solidFill>
              <a:effectLst>
                <a:outerShdw blurRad="30000" dist="30000" dir="2700000" algn="tl" rotWithShape="0">
                  <a:srgbClr val="4E5B6F">
                    <a:shade val="45000"/>
                    <a:satMod val="150000"/>
                    <a:alpha val="90000"/>
                  </a:srgbClr>
                </a:outerShdw>
              </a:effectLst>
              <a:uLnTx/>
              <a:uFillTx/>
              <a:latin typeface="Corbel"/>
              <a:ea typeface="+mj-ea"/>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6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6184373"/>
            <a:ext cx="4228273" cy="830997"/>
          </a:xfrm>
          <a:prstGeom prst="rect">
            <a:avLst/>
          </a:prstGeom>
          <a:noFill/>
        </p:spPr>
        <p:txBody>
          <a:bodyPr wrap="none" rtlCol="0">
            <a:spAutoFit/>
          </a:bodyPr>
          <a:lstStyle/>
          <a:p>
            <a:r>
              <a:rPr lang="en-US" dirty="0">
                <a:hlinkClick r:id="rId3"/>
              </a:rPr>
              <a:t>https://</a:t>
            </a:r>
            <a:r>
              <a:rPr lang="en-US" dirty="0" smtClean="0">
                <a:hlinkClick r:id="rId3"/>
              </a:rPr>
              <a:t>www.changeanalytix.com</a:t>
            </a:r>
            <a:endParaRPr lang="en-US" dirty="0" smtClean="0"/>
          </a:p>
          <a:p>
            <a:endParaRPr lang="en-US" dirty="0"/>
          </a:p>
        </p:txBody>
      </p:sp>
      <p:sp>
        <p:nvSpPr>
          <p:cNvPr id="6" name="Rectangle 2"/>
          <p:cNvSpPr txBox="1">
            <a:spLocks noChangeArrowheads="1"/>
          </p:cNvSpPr>
          <p:nvPr/>
        </p:nvSpPr>
        <p:spPr>
          <a:xfrm>
            <a:off x="457200" y="304800"/>
            <a:ext cx="8229600" cy="11430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chemeClr val="tx1"/>
                </a:solidFill>
              </a:rPr>
              <a:t>Stream Analysis</a:t>
            </a:r>
            <a:endParaRPr lang="en-US" sz="4000" dirty="0">
              <a:solidFill>
                <a:schemeClr val="tx1"/>
              </a:solidFill>
            </a:endParaRPr>
          </a:p>
        </p:txBody>
      </p:sp>
      <p:sp>
        <p:nvSpPr>
          <p:cNvPr id="8" name="Rectangle 2"/>
          <p:cNvSpPr txBox="1">
            <a:spLocks noChangeArrowheads="1"/>
          </p:cNvSpPr>
          <p:nvPr/>
        </p:nvSpPr>
        <p:spPr>
          <a:xfrm>
            <a:off x="457200" y="1828800"/>
            <a:ext cx="8229600" cy="44196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buFont typeface="Wingdings" charset="2"/>
              <a:buChar char="u"/>
            </a:pPr>
            <a:r>
              <a:rPr lang="en-US" sz="2400" dirty="0" smtClean="0">
                <a:ln w="500">
                  <a:noFill/>
                </a:ln>
                <a:solidFill>
                  <a:schemeClr val="bg1"/>
                </a:solidFill>
              </a:rPr>
              <a:t>Key factors that need to be altered </a:t>
            </a:r>
          </a:p>
          <a:p>
            <a:pPr>
              <a:lnSpc>
                <a:spcPct val="150000"/>
              </a:lnSpc>
              <a:buClr>
                <a:srgbClr val="0000FF"/>
              </a:buClr>
              <a:buSzPct val="50000"/>
              <a:buFont typeface="Wingdings" charset="2"/>
              <a:buChar char="u"/>
            </a:pPr>
            <a:r>
              <a:rPr lang="en-US" sz="2400" dirty="0" smtClean="0">
                <a:ln w="500">
                  <a:noFill/>
                </a:ln>
                <a:solidFill>
                  <a:schemeClr val="bg1"/>
                </a:solidFill>
              </a:rPr>
              <a:t> Interventions plotted over time </a:t>
            </a:r>
          </a:p>
          <a:p>
            <a:pPr>
              <a:lnSpc>
                <a:spcPct val="150000"/>
              </a:lnSpc>
              <a:buClr>
                <a:srgbClr val="0000FF"/>
              </a:buClr>
              <a:buSzPct val="50000"/>
              <a:buFont typeface="Wingdings" charset="2"/>
              <a:buChar char="u"/>
            </a:pPr>
            <a:r>
              <a:rPr lang="en-US" sz="2400" dirty="0" smtClean="0">
                <a:ln w="500">
                  <a:noFill/>
                </a:ln>
                <a:solidFill>
                  <a:schemeClr val="bg1"/>
                </a:solidFill>
              </a:rPr>
              <a:t> Shows the relationship of one intervention to another</a:t>
            </a:r>
          </a:p>
          <a:p>
            <a:pPr>
              <a:lnSpc>
                <a:spcPct val="150000"/>
              </a:lnSpc>
              <a:buClr>
                <a:srgbClr val="0000FF"/>
              </a:buClr>
              <a:buSzPct val="50000"/>
              <a:buFont typeface="Wingdings" charset="2"/>
              <a:buChar char="u"/>
            </a:pPr>
            <a:r>
              <a:rPr lang="en-US" sz="2400" dirty="0" smtClean="0">
                <a:ln w="500">
                  <a:noFill/>
                </a:ln>
                <a:solidFill>
                  <a:schemeClr val="bg1"/>
                </a:solidFill>
              </a:rPr>
              <a:t> Total organizational system</a:t>
            </a:r>
          </a:p>
        </p:txBody>
      </p:sp>
      <p:pic>
        <p:nvPicPr>
          <p:cNvPr id="4" name="Picture 2" descr="https://www.changeanalytix.com/images/CA-textlo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876800"/>
            <a:ext cx="5305425" cy="83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600">
                                          <p:stCondLst>
                                            <p:cond delay="0"/>
                                          </p:stCondLst>
                                        </p:cTn>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6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381000" y="1143000"/>
            <a:ext cx="8686800" cy="5693678"/>
            <a:chOff x="228600" y="990600"/>
            <a:chExt cx="8686800" cy="5693679"/>
          </a:xfrm>
        </p:grpSpPr>
        <p:sp>
          <p:nvSpPr>
            <p:cNvPr id="156675" name="Text Box 3"/>
            <p:cNvSpPr txBox="1">
              <a:spLocks noChangeArrowheads="1"/>
            </p:cNvSpPr>
            <p:nvPr/>
          </p:nvSpPr>
          <p:spPr bwMode="auto">
            <a:xfrm>
              <a:off x="228600" y="990600"/>
              <a:ext cx="8686800" cy="396875"/>
            </a:xfrm>
            <a:prstGeom prst="rect">
              <a:avLst/>
            </a:prstGeom>
            <a:noFill/>
            <a:ln w="9525">
              <a:noFill/>
              <a:miter lim="800000"/>
              <a:headEnd/>
              <a:tailEnd/>
            </a:ln>
            <a:effectLst/>
          </p:spPr>
          <p:txBody>
            <a:bodyPr>
              <a:spAutoFit/>
            </a:bodyPr>
            <a:lstStyle/>
            <a:p>
              <a:pPr>
                <a:spcBef>
                  <a:spcPct val="50000"/>
                </a:spcBef>
              </a:pPr>
              <a:r>
                <a:rPr lang="en-US" sz="2000" u="sng" dirty="0">
                  <a:solidFill>
                    <a:srgbClr val="000000"/>
                  </a:solidFill>
                </a:rPr>
                <a:t>Month	   Behavioral		    Structural			Technical</a:t>
              </a:r>
            </a:p>
          </p:txBody>
        </p:sp>
        <p:sp>
          <p:nvSpPr>
            <p:cNvPr id="156676" name="Text Box 4"/>
            <p:cNvSpPr txBox="1">
              <a:spLocks noChangeArrowheads="1"/>
            </p:cNvSpPr>
            <p:nvPr/>
          </p:nvSpPr>
          <p:spPr bwMode="auto">
            <a:xfrm>
              <a:off x="609600" y="1436688"/>
              <a:ext cx="304800" cy="5247591"/>
            </a:xfrm>
            <a:prstGeom prst="rect">
              <a:avLst/>
            </a:prstGeom>
            <a:noFill/>
            <a:ln w="9525">
              <a:noFill/>
              <a:miter lim="800000"/>
              <a:headEnd/>
              <a:tailEnd/>
            </a:ln>
            <a:effectLst/>
          </p:spPr>
          <p:txBody>
            <a:bodyPr lIns="0" tIns="0" rIns="0" bIns="0">
              <a:spAutoFit/>
            </a:bodyPr>
            <a:lstStyle/>
            <a:p>
              <a:pPr>
                <a:lnSpc>
                  <a:spcPct val="85000"/>
                </a:lnSpc>
                <a:spcBef>
                  <a:spcPct val="50000"/>
                </a:spcBef>
              </a:pPr>
              <a:r>
                <a:rPr lang="en-US" sz="2000">
                  <a:solidFill>
                    <a:srgbClr val="000000"/>
                  </a:solidFill>
                </a:rPr>
                <a:t>0</a:t>
              </a:r>
            </a:p>
            <a:p>
              <a:pPr>
                <a:lnSpc>
                  <a:spcPct val="85000"/>
                </a:lnSpc>
                <a:spcBef>
                  <a:spcPct val="50000"/>
                </a:spcBef>
              </a:pPr>
              <a:r>
                <a:rPr lang="en-US" sz="2000">
                  <a:solidFill>
                    <a:srgbClr val="000000"/>
                  </a:solidFill>
                </a:rPr>
                <a:t>1</a:t>
              </a:r>
            </a:p>
            <a:p>
              <a:pPr>
                <a:lnSpc>
                  <a:spcPct val="85000"/>
                </a:lnSpc>
                <a:spcBef>
                  <a:spcPct val="50000"/>
                </a:spcBef>
              </a:pPr>
              <a:r>
                <a:rPr lang="en-US" sz="2000">
                  <a:solidFill>
                    <a:srgbClr val="000000"/>
                  </a:solidFill>
                </a:rPr>
                <a:t>2</a:t>
              </a:r>
            </a:p>
            <a:p>
              <a:pPr>
                <a:lnSpc>
                  <a:spcPct val="85000"/>
                </a:lnSpc>
                <a:spcBef>
                  <a:spcPct val="50000"/>
                </a:spcBef>
              </a:pPr>
              <a:r>
                <a:rPr lang="en-US" sz="2000">
                  <a:solidFill>
                    <a:srgbClr val="000000"/>
                  </a:solidFill>
                </a:rPr>
                <a:t>3</a:t>
              </a:r>
            </a:p>
            <a:p>
              <a:pPr>
                <a:lnSpc>
                  <a:spcPct val="85000"/>
                </a:lnSpc>
                <a:spcBef>
                  <a:spcPct val="50000"/>
                </a:spcBef>
              </a:pPr>
              <a:r>
                <a:rPr lang="en-US" sz="2000">
                  <a:solidFill>
                    <a:srgbClr val="000000"/>
                  </a:solidFill>
                </a:rPr>
                <a:t>4</a:t>
              </a:r>
            </a:p>
            <a:p>
              <a:pPr>
                <a:lnSpc>
                  <a:spcPct val="85000"/>
                </a:lnSpc>
                <a:spcBef>
                  <a:spcPct val="50000"/>
                </a:spcBef>
              </a:pPr>
              <a:r>
                <a:rPr lang="en-US" sz="2000">
                  <a:solidFill>
                    <a:srgbClr val="000000"/>
                  </a:solidFill>
                </a:rPr>
                <a:t>5</a:t>
              </a:r>
            </a:p>
            <a:p>
              <a:pPr>
                <a:lnSpc>
                  <a:spcPct val="85000"/>
                </a:lnSpc>
                <a:spcBef>
                  <a:spcPct val="50000"/>
                </a:spcBef>
              </a:pPr>
              <a:r>
                <a:rPr lang="en-US" sz="2000">
                  <a:solidFill>
                    <a:srgbClr val="000000"/>
                  </a:solidFill>
                </a:rPr>
                <a:t>6</a:t>
              </a:r>
            </a:p>
            <a:p>
              <a:pPr>
                <a:lnSpc>
                  <a:spcPct val="85000"/>
                </a:lnSpc>
                <a:spcBef>
                  <a:spcPct val="50000"/>
                </a:spcBef>
              </a:pPr>
              <a:r>
                <a:rPr lang="en-US" sz="2000">
                  <a:solidFill>
                    <a:srgbClr val="000000"/>
                  </a:solidFill>
                </a:rPr>
                <a:t>7</a:t>
              </a:r>
            </a:p>
            <a:p>
              <a:pPr>
                <a:lnSpc>
                  <a:spcPct val="85000"/>
                </a:lnSpc>
                <a:spcBef>
                  <a:spcPct val="50000"/>
                </a:spcBef>
              </a:pPr>
              <a:r>
                <a:rPr lang="en-US" sz="2000">
                  <a:solidFill>
                    <a:srgbClr val="000000"/>
                  </a:solidFill>
                </a:rPr>
                <a:t>8</a:t>
              </a:r>
            </a:p>
            <a:p>
              <a:pPr>
                <a:lnSpc>
                  <a:spcPct val="85000"/>
                </a:lnSpc>
                <a:spcBef>
                  <a:spcPct val="50000"/>
                </a:spcBef>
              </a:pPr>
              <a:r>
                <a:rPr lang="en-US" sz="2000">
                  <a:solidFill>
                    <a:srgbClr val="000000"/>
                  </a:solidFill>
                </a:rPr>
                <a:t>9</a:t>
              </a:r>
            </a:p>
            <a:p>
              <a:pPr>
                <a:lnSpc>
                  <a:spcPct val="85000"/>
                </a:lnSpc>
                <a:spcBef>
                  <a:spcPct val="50000"/>
                </a:spcBef>
              </a:pPr>
              <a:r>
                <a:rPr lang="en-US" sz="2000">
                  <a:solidFill>
                    <a:srgbClr val="000000"/>
                  </a:solidFill>
                </a:rPr>
                <a:t>10</a:t>
              </a:r>
            </a:p>
            <a:p>
              <a:pPr>
                <a:lnSpc>
                  <a:spcPct val="85000"/>
                </a:lnSpc>
                <a:spcBef>
                  <a:spcPct val="50000"/>
                </a:spcBef>
              </a:pPr>
              <a:r>
                <a:rPr lang="en-US" sz="2000">
                  <a:solidFill>
                    <a:srgbClr val="000000"/>
                  </a:solidFill>
                </a:rPr>
                <a:t>11</a:t>
              </a:r>
            </a:p>
            <a:p>
              <a:pPr>
                <a:lnSpc>
                  <a:spcPct val="85000"/>
                </a:lnSpc>
                <a:spcBef>
                  <a:spcPct val="50000"/>
                </a:spcBef>
              </a:pPr>
              <a:r>
                <a:rPr lang="en-US" sz="2000">
                  <a:solidFill>
                    <a:srgbClr val="000000"/>
                  </a:solidFill>
                </a:rPr>
                <a:t>12</a:t>
              </a:r>
            </a:p>
          </p:txBody>
        </p:sp>
        <p:sp>
          <p:nvSpPr>
            <p:cNvPr id="156677" name="Rectangle 5"/>
            <p:cNvSpPr>
              <a:spLocks noChangeArrowheads="1"/>
            </p:cNvSpPr>
            <p:nvPr/>
          </p:nvSpPr>
          <p:spPr bwMode="auto">
            <a:xfrm>
              <a:off x="1219200" y="1447800"/>
              <a:ext cx="1524000" cy="2362200"/>
            </a:xfrm>
            <a:prstGeom prst="rect">
              <a:avLst/>
            </a:prstGeom>
            <a:noFill/>
            <a:ln w="9525">
              <a:solidFill>
                <a:schemeClr val="tx2">
                  <a:lumMod val="20000"/>
                  <a:lumOff val="80000"/>
                </a:schemeClr>
              </a:solidFill>
              <a:miter lim="800000"/>
              <a:headEnd/>
              <a:tailEnd/>
            </a:ln>
            <a:effectLst/>
          </p:spPr>
          <p:txBody>
            <a:bodyPr wrap="none"/>
            <a:lstStyle/>
            <a:p>
              <a:pPr algn="ctr"/>
              <a:r>
                <a:rPr lang="en-US" sz="2000">
                  <a:solidFill>
                    <a:srgbClr val="000000"/>
                  </a:solidFill>
                </a:rPr>
                <a:t>B1</a:t>
              </a:r>
            </a:p>
            <a:p>
              <a:pPr algn="ctr"/>
              <a:r>
                <a:rPr lang="en-US" sz="2000">
                  <a:solidFill>
                    <a:srgbClr val="000000"/>
                  </a:solidFill>
                </a:rPr>
                <a:t>Team</a:t>
              </a:r>
            </a:p>
            <a:p>
              <a:pPr algn="ctr"/>
              <a:r>
                <a:rPr lang="en-US" sz="2000">
                  <a:solidFill>
                    <a:srgbClr val="000000"/>
                  </a:solidFill>
                </a:rPr>
                <a:t>Building</a:t>
              </a:r>
            </a:p>
          </p:txBody>
        </p:sp>
        <p:sp>
          <p:nvSpPr>
            <p:cNvPr id="156678" name="Line 6"/>
            <p:cNvSpPr>
              <a:spLocks noChangeShapeType="1"/>
            </p:cNvSpPr>
            <p:nvPr/>
          </p:nvSpPr>
          <p:spPr bwMode="auto">
            <a:xfrm>
              <a:off x="2743200" y="1905000"/>
              <a:ext cx="5410200" cy="0"/>
            </a:xfrm>
            <a:prstGeom prst="line">
              <a:avLst/>
            </a:prstGeom>
            <a:noFill/>
            <a:ln w="9525">
              <a:solidFill>
                <a:schemeClr val="tx2">
                  <a:lumMod val="20000"/>
                  <a:lumOff val="80000"/>
                </a:schemeClr>
              </a:solidFill>
              <a:round/>
              <a:headEnd/>
              <a:tailEnd/>
            </a:ln>
            <a:effectLst/>
          </p:spPr>
          <p:txBody>
            <a:bodyPr/>
            <a:lstStyle/>
            <a:p>
              <a:endParaRPr lang="en-US">
                <a:solidFill>
                  <a:srgbClr val="000000"/>
                </a:solidFill>
              </a:endParaRPr>
            </a:p>
          </p:txBody>
        </p:sp>
        <p:sp>
          <p:nvSpPr>
            <p:cNvPr id="156679" name="Line 7"/>
            <p:cNvSpPr>
              <a:spLocks noChangeShapeType="1"/>
            </p:cNvSpPr>
            <p:nvPr/>
          </p:nvSpPr>
          <p:spPr bwMode="auto">
            <a:xfrm>
              <a:off x="8153400" y="1905000"/>
              <a:ext cx="0" cy="4572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156680" name="Rectangle 8"/>
            <p:cNvSpPr>
              <a:spLocks noChangeArrowheads="1"/>
            </p:cNvSpPr>
            <p:nvPr/>
          </p:nvSpPr>
          <p:spPr bwMode="auto">
            <a:xfrm>
              <a:off x="7620000" y="2362200"/>
              <a:ext cx="1143000" cy="1600200"/>
            </a:xfrm>
            <a:prstGeom prst="rect">
              <a:avLst/>
            </a:prstGeom>
            <a:noFill/>
            <a:ln w="9525">
              <a:solidFill>
                <a:schemeClr val="tx2">
                  <a:lumMod val="20000"/>
                  <a:lumOff val="80000"/>
                </a:schemeClr>
              </a:solidFill>
              <a:miter lim="800000"/>
              <a:headEnd/>
              <a:tailEnd/>
            </a:ln>
            <a:effectLst/>
          </p:spPr>
          <p:txBody>
            <a:bodyPr wrap="none"/>
            <a:lstStyle/>
            <a:p>
              <a:pPr algn="ctr"/>
              <a:r>
                <a:rPr lang="en-US" sz="2000">
                  <a:solidFill>
                    <a:srgbClr val="000000"/>
                  </a:solidFill>
                </a:rPr>
                <a:t>T1</a:t>
              </a:r>
            </a:p>
            <a:p>
              <a:pPr algn="ctr"/>
              <a:r>
                <a:rPr lang="en-US" sz="2000">
                  <a:solidFill>
                    <a:srgbClr val="000000"/>
                  </a:solidFill>
                </a:rPr>
                <a:t>Install </a:t>
              </a:r>
            </a:p>
            <a:p>
              <a:pPr algn="ctr"/>
              <a:r>
                <a:rPr lang="en-US" sz="2000">
                  <a:solidFill>
                    <a:srgbClr val="000000"/>
                  </a:solidFill>
                </a:rPr>
                <a:t>Robotics</a:t>
              </a:r>
            </a:p>
          </p:txBody>
        </p:sp>
        <p:sp>
          <p:nvSpPr>
            <p:cNvPr id="156681" name="Line 9"/>
            <p:cNvSpPr>
              <a:spLocks noChangeShapeType="1"/>
            </p:cNvSpPr>
            <p:nvPr/>
          </p:nvSpPr>
          <p:spPr bwMode="auto">
            <a:xfrm>
              <a:off x="4724400" y="1905000"/>
              <a:ext cx="0" cy="6858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156682" name="Rectangle 10"/>
            <p:cNvSpPr>
              <a:spLocks noChangeArrowheads="1"/>
            </p:cNvSpPr>
            <p:nvPr/>
          </p:nvSpPr>
          <p:spPr bwMode="auto">
            <a:xfrm>
              <a:off x="4267200" y="2590800"/>
              <a:ext cx="1143000" cy="914400"/>
            </a:xfrm>
            <a:prstGeom prst="rect">
              <a:avLst/>
            </a:prstGeom>
            <a:noFill/>
            <a:ln w="9525">
              <a:solidFill>
                <a:schemeClr val="tx2">
                  <a:lumMod val="20000"/>
                  <a:lumOff val="80000"/>
                </a:schemeClr>
              </a:solidFill>
              <a:miter lim="800000"/>
              <a:headEnd/>
              <a:tailEnd/>
            </a:ln>
            <a:effectLst/>
          </p:spPr>
          <p:txBody>
            <a:bodyPr wrap="none" tIns="0" bIns="0"/>
            <a:lstStyle/>
            <a:p>
              <a:pPr algn="ctr"/>
              <a:r>
                <a:rPr lang="en-US" sz="2000" dirty="0">
                  <a:solidFill>
                    <a:srgbClr val="000000"/>
                  </a:solidFill>
                </a:rPr>
                <a:t>S1</a:t>
              </a:r>
            </a:p>
            <a:p>
              <a:pPr algn="ctr"/>
              <a:r>
                <a:rPr lang="en-US" sz="2000" dirty="0">
                  <a:solidFill>
                    <a:srgbClr val="000000"/>
                  </a:solidFill>
                </a:rPr>
                <a:t>Chain of</a:t>
              </a:r>
            </a:p>
            <a:p>
              <a:pPr algn="ctr"/>
              <a:r>
                <a:rPr lang="en-US" sz="2000" dirty="0">
                  <a:solidFill>
                    <a:srgbClr val="000000"/>
                  </a:solidFill>
                </a:rPr>
                <a:t>Command</a:t>
              </a:r>
            </a:p>
          </p:txBody>
        </p:sp>
        <p:sp>
          <p:nvSpPr>
            <p:cNvPr id="156683" name="Line 11"/>
            <p:cNvSpPr>
              <a:spLocks noChangeShapeType="1"/>
            </p:cNvSpPr>
            <p:nvPr/>
          </p:nvSpPr>
          <p:spPr bwMode="auto">
            <a:xfrm flipH="1">
              <a:off x="3429000" y="3124200"/>
              <a:ext cx="838200" cy="0"/>
            </a:xfrm>
            <a:prstGeom prst="line">
              <a:avLst/>
            </a:prstGeom>
            <a:noFill/>
            <a:ln w="9525">
              <a:solidFill>
                <a:schemeClr val="tx2">
                  <a:lumMod val="20000"/>
                  <a:lumOff val="80000"/>
                </a:schemeClr>
              </a:solidFill>
              <a:round/>
              <a:headEnd/>
              <a:tailEnd/>
            </a:ln>
            <a:effectLst/>
          </p:spPr>
          <p:txBody>
            <a:bodyPr/>
            <a:lstStyle/>
            <a:p>
              <a:endParaRPr lang="en-US">
                <a:solidFill>
                  <a:srgbClr val="000000"/>
                </a:solidFill>
              </a:endParaRPr>
            </a:p>
          </p:txBody>
        </p:sp>
        <p:sp>
          <p:nvSpPr>
            <p:cNvPr id="156684" name="Line 12"/>
            <p:cNvSpPr>
              <a:spLocks noChangeShapeType="1"/>
            </p:cNvSpPr>
            <p:nvPr/>
          </p:nvSpPr>
          <p:spPr bwMode="auto">
            <a:xfrm>
              <a:off x="3429000" y="3124200"/>
              <a:ext cx="0" cy="3810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156685" name="Rectangle 13"/>
            <p:cNvSpPr>
              <a:spLocks noChangeArrowheads="1"/>
            </p:cNvSpPr>
            <p:nvPr/>
          </p:nvSpPr>
          <p:spPr bwMode="auto">
            <a:xfrm>
              <a:off x="2895600" y="3505200"/>
              <a:ext cx="1143000" cy="1295400"/>
            </a:xfrm>
            <a:prstGeom prst="rect">
              <a:avLst/>
            </a:prstGeom>
            <a:noFill/>
            <a:ln w="9525">
              <a:solidFill>
                <a:schemeClr val="tx2">
                  <a:lumMod val="20000"/>
                  <a:lumOff val="80000"/>
                </a:schemeClr>
              </a:solidFill>
              <a:miter lim="800000"/>
              <a:headEnd/>
              <a:tailEnd/>
            </a:ln>
            <a:effectLst/>
          </p:spPr>
          <p:txBody>
            <a:bodyPr wrap="none"/>
            <a:lstStyle/>
            <a:p>
              <a:pPr algn="ctr"/>
              <a:r>
                <a:rPr lang="en-US" sz="2000">
                  <a:solidFill>
                    <a:srgbClr val="000000"/>
                  </a:solidFill>
                </a:rPr>
                <a:t>B2</a:t>
              </a:r>
            </a:p>
            <a:p>
              <a:pPr algn="ctr"/>
              <a:r>
                <a:rPr lang="en-US" sz="2000">
                  <a:solidFill>
                    <a:srgbClr val="000000"/>
                  </a:solidFill>
                </a:rPr>
                <a:t>Intergroup</a:t>
              </a:r>
            </a:p>
            <a:p>
              <a:pPr algn="ctr"/>
              <a:r>
                <a:rPr lang="en-US" sz="2000">
                  <a:solidFill>
                    <a:srgbClr val="000000"/>
                  </a:solidFill>
                </a:rPr>
                <a:t>Team </a:t>
              </a:r>
            </a:p>
            <a:p>
              <a:pPr algn="ctr"/>
              <a:r>
                <a:rPr lang="en-US" sz="2000">
                  <a:solidFill>
                    <a:srgbClr val="000000"/>
                  </a:solidFill>
                </a:rPr>
                <a:t>Building</a:t>
              </a:r>
            </a:p>
          </p:txBody>
        </p:sp>
        <p:sp>
          <p:nvSpPr>
            <p:cNvPr id="156686" name="Line 14"/>
            <p:cNvSpPr>
              <a:spLocks noChangeShapeType="1"/>
            </p:cNvSpPr>
            <p:nvPr/>
          </p:nvSpPr>
          <p:spPr bwMode="auto">
            <a:xfrm>
              <a:off x="3429000" y="4800600"/>
              <a:ext cx="0" cy="2286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156687" name="Line 15"/>
            <p:cNvSpPr>
              <a:spLocks noChangeShapeType="1"/>
            </p:cNvSpPr>
            <p:nvPr/>
          </p:nvSpPr>
          <p:spPr bwMode="auto">
            <a:xfrm>
              <a:off x="3429000" y="4876800"/>
              <a:ext cx="1295400" cy="0"/>
            </a:xfrm>
            <a:prstGeom prst="line">
              <a:avLst/>
            </a:prstGeom>
            <a:noFill/>
            <a:ln w="9525">
              <a:solidFill>
                <a:schemeClr val="tx2">
                  <a:lumMod val="20000"/>
                  <a:lumOff val="80000"/>
                </a:schemeClr>
              </a:solidFill>
              <a:round/>
              <a:headEnd/>
              <a:tailEnd/>
            </a:ln>
            <a:effectLst/>
          </p:spPr>
          <p:txBody>
            <a:bodyPr/>
            <a:lstStyle/>
            <a:p>
              <a:endParaRPr lang="en-US">
                <a:solidFill>
                  <a:srgbClr val="000000"/>
                </a:solidFill>
              </a:endParaRPr>
            </a:p>
          </p:txBody>
        </p:sp>
        <p:sp>
          <p:nvSpPr>
            <p:cNvPr id="156688" name="Line 16"/>
            <p:cNvSpPr>
              <a:spLocks noChangeShapeType="1"/>
            </p:cNvSpPr>
            <p:nvPr/>
          </p:nvSpPr>
          <p:spPr bwMode="auto">
            <a:xfrm>
              <a:off x="4724400" y="4876800"/>
              <a:ext cx="0" cy="152400"/>
            </a:xfrm>
            <a:prstGeom prst="line">
              <a:avLst/>
            </a:prstGeom>
            <a:noFill/>
            <a:ln w="9525">
              <a:solidFill>
                <a:schemeClr val="tx2">
                  <a:lumMod val="20000"/>
                  <a:lumOff val="80000"/>
                </a:schemeClr>
              </a:solidFill>
              <a:round/>
              <a:headEnd/>
              <a:tailEnd type="triangle" w="med" len="med"/>
            </a:ln>
            <a:effectLst/>
          </p:spPr>
          <p:txBody>
            <a:bodyPr/>
            <a:lstStyle/>
            <a:p>
              <a:endParaRPr lang="en-US">
                <a:solidFill>
                  <a:srgbClr val="000000"/>
                </a:solidFill>
              </a:endParaRPr>
            </a:p>
          </p:txBody>
        </p:sp>
        <p:sp>
          <p:nvSpPr>
            <p:cNvPr id="156689" name="Rectangle 17"/>
            <p:cNvSpPr>
              <a:spLocks noChangeArrowheads="1"/>
            </p:cNvSpPr>
            <p:nvPr/>
          </p:nvSpPr>
          <p:spPr bwMode="auto">
            <a:xfrm>
              <a:off x="2895600" y="5029200"/>
              <a:ext cx="1143000" cy="914400"/>
            </a:xfrm>
            <a:prstGeom prst="rect">
              <a:avLst/>
            </a:prstGeom>
            <a:noFill/>
            <a:ln w="9525">
              <a:solidFill>
                <a:schemeClr val="tx2">
                  <a:lumMod val="20000"/>
                  <a:lumOff val="80000"/>
                </a:schemeClr>
              </a:solidFill>
              <a:miter lim="800000"/>
              <a:headEnd/>
              <a:tailEnd/>
            </a:ln>
            <a:effectLst/>
          </p:spPr>
          <p:txBody>
            <a:bodyPr wrap="none" tIns="0" bIns="0"/>
            <a:lstStyle/>
            <a:p>
              <a:pPr algn="ctr"/>
              <a:r>
                <a:rPr lang="en-US" sz="2000">
                  <a:solidFill>
                    <a:srgbClr val="000000"/>
                  </a:solidFill>
                </a:rPr>
                <a:t>B3</a:t>
              </a:r>
            </a:p>
            <a:p>
              <a:pPr algn="ctr"/>
              <a:r>
                <a:rPr lang="en-US" sz="2000">
                  <a:solidFill>
                    <a:srgbClr val="000000"/>
                  </a:solidFill>
                </a:rPr>
                <a:t>Team</a:t>
              </a:r>
            </a:p>
            <a:p>
              <a:pPr algn="ctr"/>
              <a:r>
                <a:rPr lang="en-US" sz="2000">
                  <a:solidFill>
                    <a:srgbClr val="000000"/>
                  </a:solidFill>
                </a:rPr>
                <a:t>Building</a:t>
              </a:r>
            </a:p>
          </p:txBody>
        </p:sp>
        <p:sp>
          <p:nvSpPr>
            <p:cNvPr id="156690" name="Rectangle 18"/>
            <p:cNvSpPr>
              <a:spLocks noChangeArrowheads="1"/>
            </p:cNvSpPr>
            <p:nvPr/>
          </p:nvSpPr>
          <p:spPr bwMode="auto">
            <a:xfrm>
              <a:off x="4267200" y="5029200"/>
              <a:ext cx="1143000" cy="1524000"/>
            </a:xfrm>
            <a:prstGeom prst="rect">
              <a:avLst/>
            </a:prstGeom>
            <a:noFill/>
            <a:ln w="9525">
              <a:solidFill>
                <a:schemeClr val="tx2">
                  <a:lumMod val="20000"/>
                  <a:lumOff val="80000"/>
                </a:schemeClr>
              </a:solidFill>
              <a:miter lim="800000"/>
              <a:headEnd/>
              <a:tailEnd/>
            </a:ln>
            <a:effectLst/>
          </p:spPr>
          <p:txBody>
            <a:bodyPr wrap="none" tIns="0" bIns="0"/>
            <a:lstStyle/>
            <a:p>
              <a:pPr algn="ctr"/>
              <a:r>
                <a:rPr lang="en-US" sz="2000">
                  <a:solidFill>
                    <a:srgbClr val="000000"/>
                  </a:solidFill>
                </a:rPr>
                <a:t>S2</a:t>
              </a:r>
            </a:p>
            <a:p>
              <a:pPr algn="ctr"/>
              <a:r>
                <a:rPr lang="en-US" sz="2000">
                  <a:solidFill>
                    <a:srgbClr val="000000"/>
                  </a:solidFill>
                </a:rPr>
                <a:t>Self-</a:t>
              </a:r>
            </a:p>
            <a:p>
              <a:pPr algn="ctr"/>
              <a:r>
                <a:rPr lang="en-US" sz="2000">
                  <a:solidFill>
                    <a:srgbClr val="000000"/>
                  </a:solidFill>
                </a:rPr>
                <a:t>Managed</a:t>
              </a:r>
            </a:p>
            <a:p>
              <a:pPr algn="ctr"/>
              <a:r>
                <a:rPr lang="en-US" sz="2000">
                  <a:solidFill>
                    <a:srgbClr val="000000"/>
                  </a:solidFill>
                </a:rPr>
                <a:t>Work</a:t>
              </a:r>
            </a:p>
            <a:p>
              <a:pPr algn="ctr"/>
              <a:r>
                <a:rPr lang="en-US" sz="2000">
                  <a:solidFill>
                    <a:srgbClr val="000000"/>
                  </a:solidFill>
                </a:rPr>
                <a:t>Teams</a:t>
              </a:r>
            </a:p>
          </p:txBody>
        </p:sp>
      </p:grpSp>
      <p:sp>
        <p:nvSpPr>
          <p:cNvPr id="21" name="Rectangle 2"/>
          <p:cNvSpPr txBox="1">
            <a:spLocks noChangeArrowheads="1"/>
          </p:cNvSpPr>
          <p:nvPr/>
        </p:nvSpPr>
        <p:spPr>
          <a:xfrm>
            <a:off x="457200" y="152400"/>
            <a:ext cx="8305800" cy="838200"/>
          </a:xfrm>
          <a:prstGeom prst="rect">
            <a:avLst/>
          </a:prstGeom>
          <a:solidFill>
            <a:sysClr val="window" lastClr="FFFFFF">
              <a:lumMod val="85000"/>
              <a:alpha val="75000"/>
            </a:sysClr>
          </a:solidFill>
          <a:ln w="25400" cap="flat" cmpd="sng" algn="ctr">
            <a:solidFill>
              <a:sysClr val="windowText" lastClr="000000"/>
            </a:solidFill>
            <a:prstDash val="solid"/>
          </a:ln>
          <a:effectLst/>
        </p:spPr>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500">
                  <a:solidFill>
                    <a:srgbClr val="D6ECFF">
                      <a:shade val="20000"/>
                      <a:satMod val="350000"/>
                    </a:srgbClr>
                  </a:solidFill>
                </a:ln>
                <a:solidFill>
                  <a:sysClr val="window" lastClr="FFFFFF"/>
                </a:solidFill>
                <a:effectLst>
                  <a:outerShdw blurRad="30000" dist="30000" dir="2700000" algn="tl" rotWithShape="0">
                    <a:srgbClr val="4E5B6F">
                      <a:shade val="45000"/>
                      <a:satMod val="150000"/>
                      <a:alpha val="90000"/>
                    </a:srgbClr>
                  </a:outerShdw>
                </a:effectLst>
                <a:uLnTx/>
                <a:uFillTx/>
                <a:latin typeface="Corbel"/>
                <a:ea typeface="+mj-ea"/>
                <a:cs typeface="+mj-cs"/>
              </a:rPr>
              <a:t>Stream Analysis Chart</a:t>
            </a:r>
            <a:endParaRPr kumimoji="0" lang="en-US" sz="4000" b="1" i="0" u="none" strike="noStrike" kern="1200" cap="none" spc="0" normalizeH="0" baseline="0" noProof="0" dirty="0">
              <a:ln w="500">
                <a:solidFill>
                  <a:srgbClr val="D6ECFF">
                    <a:shade val="20000"/>
                    <a:satMod val="350000"/>
                  </a:srgbClr>
                </a:solidFill>
              </a:ln>
              <a:solidFill>
                <a:sysClr val="window" lastClr="FFFFFF"/>
              </a:solidFill>
              <a:effectLst>
                <a:outerShdw blurRad="30000" dist="30000" dir="2700000" algn="tl" rotWithShape="0">
                  <a:srgbClr val="4E5B6F">
                    <a:shade val="45000"/>
                    <a:satMod val="150000"/>
                    <a:alpha val="90000"/>
                  </a:srgbClr>
                </a:outerShdw>
              </a:effectLst>
              <a:uLnTx/>
              <a:uFillTx/>
              <a:latin typeface="Corbel"/>
              <a:ea typeface="+mj-ea"/>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6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22"/>
        <p:cNvGrpSpPr/>
        <p:nvPr/>
      </p:nvGrpSpPr>
      <p:grpSpPr>
        <a:xfrm>
          <a:off x="0" y="0"/>
          <a:ext cx="0" cy="0"/>
          <a:chOff x="0" y="0"/>
          <a:chExt cx="0" cy="0"/>
        </a:xfrm>
      </p:grpSpPr>
      <p:sp>
        <p:nvSpPr>
          <p:cNvPr id="123" name="Shape 123"/>
          <p:cNvSpPr txBox="1">
            <a:spLocks noGrp="1"/>
          </p:cNvSpPr>
          <p:nvPr>
            <p:ph type="subTitle" idx="1"/>
          </p:nvPr>
        </p:nvSpPr>
        <p:spPr>
          <a:xfrm>
            <a:off x="1371602" y="3886202"/>
            <a:ext cx="6400799" cy="1752799"/>
          </a:xfrm>
          <a:prstGeom prst="rect">
            <a:avLst/>
          </a:prstGeom>
        </p:spPr>
        <p:txBody>
          <a:bodyPr lIns="91425" tIns="91425" rIns="91425" bIns="91425" anchor="t" anchorCtr="0">
            <a:noAutofit/>
          </a:bodyPr>
          <a:lstStyle/>
          <a:p>
            <a:pPr>
              <a:spcBef>
                <a:spcPts val="0"/>
              </a:spcBef>
              <a:buNone/>
            </a:pPr>
            <a:endParaRPr/>
          </a:p>
        </p:txBody>
      </p:sp>
      <p:pic>
        <p:nvPicPr>
          <p:cNvPr id="124" name="Shape 124"/>
          <p:cNvPicPr preferRelativeResize="0"/>
          <p:nvPr/>
        </p:nvPicPr>
        <p:blipFill rotWithShape="1">
          <a:blip r:embed="rId4">
            <a:alphaModFix/>
          </a:blip>
          <a:srcRect t="8842"/>
          <a:stretch/>
        </p:blipFill>
        <p:spPr>
          <a:xfrm>
            <a:off x="1014525" y="1625432"/>
            <a:ext cx="7172775" cy="4961699"/>
          </a:xfrm>
          <a:prstGeom prst="rect">
            <a:avLst/>
          </a:prstGeom>
          <a:noFill/>
          <a:ln>
            <a:noFill/>
          </a:ln>
        </p:spPr>
      </p:pic>
      <p:sp>
        <p:nvSpPr>
          <p:cNvPr id="125" name="Shape 125"/>
          <p:cNvSpPr txBox="1">
            <a:spLocks noGrp="1"/>
          </p:cNvSpPr>
          <p:nvPr>
            <p:ph type="ctrTitle"/>
          </p:nvPr>
        </p:nvSpPr>
        <p:spPr>
          <a:xfrm>
            <a:off x="685800" y="884998"/>
            <a:ext cx="7772400" cy="981199"/>
          </a:xfrm>
          <a:prstGeom prst="rect">
            <a:avLst/>
          </a:prstGeom>
        </p:spPr>
        <p:txBody>
          <a:bodyPr lIns="91425" tIns="91425" rIns="91425" bIns="91425" anchor="ctr" anchorCtr="0">
            <a:noAutofit/>
          </a:bodyPr>
          <a:lstStyle/>
          <a:p>
            <a:pPr lvl="0" rtl="0">
              <a:spcBef>
                <a:spcPts val="0"/>
              </a:spcBef>
              <a:buNone/>
            </a:pPr>
            <a:r>
              <a:rPr lang="en" sz="2000" b="1" dirty="0"/>
              <a:t>Stream Analysis</a:t>
            </a:r>
          </a:p>
        </p:txBody>
      </p:sp>
    </p:spTree>
    <p:extLst>
      <p:ext uri="{BB962C8B-B14F-4D97-AF65-F5344CB8AC3E}">
        <p14:creationId xmlns:p14="http://schemas.microsoft.com/office/powerpoint/2010/main" val="907568947"/>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7891" name="Rectangle 3"/>
          <p:cNvSpPr>
            <a:spLocks noGrp="1" noChangeArrowheads="1"/>
          </p:cNvSpPr>
          <p:nvPr>
            <p:ph type="subTitle" idx="1"/>
          </p:nvPr>
        </p:nvSpPr>
        <p:spPr>
          <a:xfrm>
            <a:off x="2590800" y="3429000"/>
            <a:ext cx="3505200" cy="533400"/>
          </a:xfrm>
        </p:spPr>
        <p:txBody>
          <a:bodyPr>
            <a:normAutofit/>
          </a:bodyPr>
          <a:lstStyle/>
          <a:p>
            <a:r>
              <a:rPr lang="en-US" sz="3200" dirty="0">
                <a:solidFill>
                  <a:srgbClr val="000000"/>
                </a:solidFill>
              </a:rPr>
              <a:t>Energy International</a:t>
            </a:r>
          </a:p>
        </p:txBody>
      </p:sp>
      <p:sp>
        <p:nvSpPr>
          <p:cNvPr id="6" name="Rectangle 2"/>
          <p:cNvSpPr txBox="1">
            <a:spLocks noChangeArrowheads="1"/>
          </p:cNvSpPr>
          <p:nvPr/>
        </p:nvSpPr>
        <p:spPr>
          <a:xfrm>
            <a:off x="533400" y="1905000"/>
            <a:ext cx="8229600" cy="14152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t>SKILLS DEVELOPMENT</a:t>
            </a:r>
            <a:endParaRPr lang="en-US" dirty="0"/>
          </a:p>
        </p:txBody>
      </p:sp>
      <p:pic>
        <p:nvPicPr>
          <p:cNvPr id="7" name="Picture 2"/>
          <p:cNvPicPr>
            <a:picLocks noChangeAspect="1" noChangeArrowheads="1"/>
          </p:cNvPicPr>
          <p:nvPr/>
        </p:nvPicPr>
        <p:blipFill>
          <a:blip r:embed="rId3"/>
          <a:srcRect/>
          <a:stretch>
            <a:fillRect/>
          </a:stretch>
        </p:blipFill>
        <p:spPr bwMode="auto">
          <a:xfrm>
            <a:off x="2057400" y="3332816"/>
            <a:ext cx="4572000" cy="3448984"/>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randombar(horizontal)">
                                      <p:cBhvr>
                                        <p:cTn id="7" dur="500"/>
                                        <p:tgtEl>
                                          <p:spTgt spid="37891">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6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1"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304800"/>
            <a:ext cx="8229600" cy="11430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Learning Points</a:t>
            </a:r>
            <a:endParaRPr lang="en-US" sz="4000" dirty="0">
              <a:solidFill>
                <a:srgbClr val="FFFFFF"/>
              </a:solidFill>
            </a:endParaRPr>
          </a:p>
        </p:txBody>
      </p:sp>
      <p:sp>
        <p:nvSpPr>
          <p:cNvPr id="7" name="Rectangle 2"/>
          <p:cNvSpPr txBox="1">
            <a:spLocks noChangeArrowheads="1"/>
          </p:cNvSpPr>
          <p:nvPr/>
        </p:nvSpPr>
        <p:spPr>
          <a:xfrm>
            <a:off x="457200" y="2057400"/>
            <a:ext cx="4114800" cy="44196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buFont typeface="Wingdings" charset="2"/>
              <a:buChar char="u"/>
            </a:pPr>
            <a:endParaRPr lang="en-US" sz="2400" dirty="0" smtClean="0">
              <a:ln w="500">
                <a:noFill/>
              </a:ln>
              <a:solidFill>
                <a:schemeClr val="bg1"/>
              </a:solidFill>
            </a:endParaRPr>
          </a:p>
          <a:p>
            <a:pPr>
              <a:lnSpc>
                <a:spcPct val="150000"/>
              </a:lnSpc>
              <a:buClr>
                <a:srgbClr val="0000FF"/>
              </a:buClr>
              <a:buSzPct val="50000"/>
              <a:buFont typeface="Wingdings" charset="2"/>
              <a:buChar char="u"/>
            </a:pPr>
            <a:endParaRPr lang="en-US" sz="2400" dirty="0" smtClean="0">
              <a:ln w="500">
                <a:noFill/>
              </a:ln>
              <a:solidFill>
                <a:schemeClr val="bg1"/>
              </a:solidFill>
            </a:endParaRPr>
          </a:p>
          <a:p>
            <a:pPr>
              <a:lnSpc>
                <a:spcPct val="150000"/>
              </a:lnSpc>
              <a:buClr>
                <a:srgbClr val="0000FF"/>
              </a:buClr>
              <a:buSzPct val="50000"/>
              <a:buFont typeface="Wingdings" charset="2"/>
              <a:buChar char="u"/>
            </a:pPr>
            <a:r>
              <a:rPr lang="en-US" sz="2400" dirty="0" smtClean="0">
                <a:ln w="500">
                  <a:noFill/>
                </a:ln>
                <a:solidFill>
                  <a:schemeClr val="bg1"/>
                </a:solidFill>
              </a:rPr>
              <a:t> Decision Process</a:t>
            </a:r>
          </a:p>
          <a:p>
            <a:pPr>
              <a:lnSpc>
                <a:spcPct val="150000"/>
              </a:lnSpc>
              <a:buClr>
                <a:srgbClr val="0000FF"/>
              </a:buClr>
              <a:buSzPct val="50000"/>
              <a:buFont typeface="Wingdings" charset="2"/>
              <a:buChar char="u"/>
            </a:pPr>
            <a:r>
              <a:rPr lang="en-US" sz="2400" dirty="0" smtClean="0">
                <a:ln w="500">
                  <a:noFill/>
                </a:ln>
                <a:solidFill>
                  <a:schemeClr val="bg1"/>
                </a:solidFill>
              </a:rPr>
              <a:t> Information Strategy</a:t>
            </a:r>
          </a:p>
          <a:p>
            <a:pPr>
              <a:lnSpc>
                <a:spcPct val="150000"/>
              </a:lnSpc>
              <a:buClr>
                <a:srgbClr val="0000FF"/>
              </a:buClr>
              <a:buSzPct val="50000"/>
              <a:buFont typeface="Wingdings" charset="2"/>
              <a:buChar char="u"/>
            </a:pPr>
            <a:r>
              <a:rPr lang="en-US" sz="2400" dirty="0" smtClean="0">
                <a:ln w="500">
                  <a:noFill/>
                </a:ln>
                <a:solidFill>
                  <a:schemeClr val="bg1"/>
                </a:solidFill>
              </a:rPr>
              <a:t> Leadership </a:t>
            </a:r>
          </a:p>
        </p:txBody>
      </p:sp>
      <p:pic>
        <p:nvPicPr>
          <p:cNvPr id="12" name="Picture 2"/>
          <p:cNvPicPr>
            <a:picLocks noChangeAspect="1" noChangeArrowheads="1"/>
          </p:cNvPicPr>
          <p:nvPr/>
        </p:nvPicPr>
        <p:blipFill>
          <a:blip r:embed="rId3"/>
          <a:srcRect/>
          <a:stretch>
            <a:fillRect/>
          </a:stretch>
        </p:blipFill>
        <p:spPr bwMode="auto">
          <a:xfrm>
            <a:off x="4759036" y="1981200"/>
            <a:ext cx="3965864" cy="436245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00">
                                          <p:stCondLst>
                                            <p:cond delay="0"/>
                                          </p:stCondLst>
                                        </p:cTn>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6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1219200"/>
            <a:ext cx="8382000" cy="44196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solidFill>
                  <a:schemeClr val="accent1">
                    <a:lumMod val="75000"/>
                  </a:schemeClr>
                </a:solidFill>
              </a:rPr>
              <a:t>“The thing I have learned at IBM is that culture is everything.” </a:t>
            </a:r>
          </a:p>
          <a:p>
            <a:pPr algn="ctr" fontAlgn="auto">
              <a:spcAft>
                <a:spcPts val="0"/>
              </a:spcAft>
            </a:pPr>
            <a:endParaRPr lang="en-US" dirty="0" smtClean="0"/>
          </a:p>
          <a:p>
            <a:pPr algn="ctr" fontAlgn="auto">
              <a:spcAft>
                <a:spcPts val="0"/>
              </a:spcAft>
            </a:pPr>
            <a:r>
              <a:rPr lang="en-US" sz="3600" dirty="0" smtClean="0"/>
              <a:t>– Louis V. Gerstner, Jr. former CEO IBM</a:t>
            </a:r>
            <a:endParaRPr lang="en-US" sz="3600" dirty="0"/>
          </a:p>
        </p:txBody>
      </p:sp>
    </p:spTree>
    <p:extLst>
      <p:ext uri="{BB962C8B-B14F-4D97-AF65-F5344CB8AC3E}">
        <p14:creationId xmlns:p14="http://schemas.microsoft.com/office/powerpoint/2010/main" val="26519837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6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2403" name="Rectangle 3"/>
          <p:cNvSpPr>
            <a:spLocks noGrp="1" noChangeArrowheads="1"/>
          </p:cNvSpPr>
          <p:nvPr>
            <p:ph type="subTitle" idx="1"/>
          </p:nvPr>
        </p:nvSpPr>
        <p:spPr>
          <a:xfrm>
            <a:off x="533400" y="4114800"/>
            <a:ext cx="8229600" cy="952892"/>
          </a:xfrm>
          <a:noFill/>
          <a:ln/>
        </p:spPr>
        <p:txBody>
          <a:bodyPr lIns="90488" tIns="44450" rIns="90488" bIns="44450"/>
          <a:lstStyle/>
          <a:p>
            <a:pPr marL="342900" indent="-342900" algn="ctr"/>
            <a:r>
              <a:rPr lang="en-US" sz="2800" dirty="0">
                <a:solidFill>
                  <a:srgbClr val="000000"/>
                </a:solidFill>
              </a:rPr>
              <a:t>A common perception by the organization’s members;  a system of shared meaning.</a:t>
            </a:r>
          </a:p>
        </p:txBody>
      </p:sp>
      <p:sp>
        <p:nvSpPr>
          <p:cNvPr id="4" name="Rectangle 2"/>
          <p:cNvSpPr txBox="1">
            <a:spLocks noChangeArrowheads="1"/>
          </p:cNvSpPr>
          <p:nvPr/>
        </p:nvSpPr>
        <p:spPr>
          <a:xfrm>
            <a:off x="533400" y="2362200"/>
            <a:ext cx="8229600" cy="14152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t>ORGANZATIONAL CULTURE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randombar(horizontal)">
                                      <p:cBhvr>
                                        <p:cTn id="7" dur="500"/>
                                        <p:tgtEl>
                                          <p:spTgt spid="10240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6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1"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038" b="74830"/>
          <a:stretch/>
        </p:blipFill>
        <p:spPr>
          <a:xfrm>
            <a:off x="63023" y="160865"/>
            <a:ext cx="8951723" cy="6239935"/>
          </a:xfrm>
          <a:prstGeom prst="rect">
            <a:avLst/>
          </a:prstGeom>
        </p:spPr>
      </p:pic>
    </p:spTree>
    <p:extLst>
      <p:ext uri="{BB962C8B-B14F-4D97-AF65-F5344CB8AC3E}">
        <p14:creationId xmlns:p14="http://schemas.microsoft.com/office/powerpoint/2010/main" val="1563090415"/>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1" y="2057400"/>
          <a:ext cx="831799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2"/>
          <p:cNvSpPr txBox="1">
            <a:spLocks noChangeArrowheads="1"/>
          </p:cNvSpPr>
          <p:nvPr/>
        </p:nvSpPr>
        <p:spPr>
          <a:xfrm>
            <a:off x="533400" y="304800"/>
            <a:ext cx="8229600" cy="14152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3800" dirty="0" smtClean="0">
                <a:solidFill>
                  <a:srgbClr val="FFFFFF"/>
                </a:solidFill>
              </a:rPr>
              <a:t>Model for Organizational </a:t>
            </a:r>
          </a:p>
          <a:p>
            <a:pPr algn="ctr" fontAlgn="auto">
              <a:spcAft>
                <a:spcPts val="0"/>
              </a:spcAft>
            </a:pPr>
            <a:r>
              <a:rPr lang="en-US" sz="3800" dirty="0" smtClean="0">
                <a:solidFill>
                  <a:srgbClr val="FFFFFF"/>
                </a:solidFill>
              </a:rPr>
              <a:t>Development and Change</a:t>
            </a:r>
            <a:endParaRPr lang="en-US" sz="3800" dirty="0">
              <a:solidFill>
                <a:srgbClr val="FFFFFF"/>
              </a:solidFill>
            </a:endParaRPr>
          </a:p>
        </p:txBody>
      </p:sp>
    </p:spTree>
    <p:extLst>
      <p:ext uri="{BB962C8B-B14F-4D97-AF65-F5344CB8AC3E}">
        <p14:creationId xmlns:p14="http://schemas.microsoft.com/office/powerpoint/2010/main" val="31171230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3427" name="Oval 3"/>
          <p:cNvSpPr>
            <a:spLocks noChangeArrowheads="1"/>
          </p:cNvSpPr>
          <p:nvPr/>
        </p:nvSpPr>
        <p:spPr bwMode="auto">
          <a:xfrm>
            <a:off x="3325813" y="3505200"/>
            <a:ext cx="2514600" cy="685800"/>
          </a:xfrm>
          <a:prstGeom prst="ellipse">
            <a:avLst/>
          </a:prstGeom>
          <a:solidFill>
            <a:schemeClr val="tx1"/>
          </a:solidFill>
          <a:ln w="57150" cap="sq">
            <a:solidFill>
              <a:srgbClr val="000000"/>
            </a:solidFill>
            <a:round/>
            <a:headEnd type="none" w="sm" len="sm"/>
            <a:tailEnd type="none" w="sm" len="sm"/>
          </a:ln>
          <a:effectLst/>
        </p:spPr>
        <p:txBody>
          <a:bodyPr wrap="none" anchor="ctr"/>
          <a:lstStyle/>
          <a:p>
            <a:pPr algn="ctr" eaLnBrk="0" hangingPunct="0"/>
            <a:r>
              <a:rPr lang="en-US" sz="2800" b="1">
                <a:solidFill>
                  <a:srgbClr val="000000"/>
                </a:solidFill>
                <a:latin typeface="Arial" charset="0"/>
              </a:rPr>
              <a:t>CULTURE</a:t>
            </a:r>
          </a:p>
        </p:txBody>
      </p:sp>
      <p:grpSp>
        <p:nvGrpSpPr>
          <p:cNvPr id="103428" name="Group 4"/>
          <p:cNvGrpSpPr>
            <a:grpSpLocks/>
          </p:cNvGrpSpPr>
          <p:nvPr/>
        </p:nvGrpSpPr>
        <p:grpSpPr bwMode="auto">
          <a:xfrm>
            <a:off x="3530600" y="1978025"/>
            <a:ext cx="2105025" cy="1450975"/>
            <a:chOff x="2224" y="1246"/>
            <a:chExt cx="1326" cy="914"/>
          </a:xfrm>
        </p:grpSpPr>
        <p:sp>
          <p:nvSpPr>
            <p:cNvPr id="103429" name="Text Box 5"/>
            <p:cNvSpPr txBox="1">
              <a:spLocks noChangeArrowheads="1"/>
            </p:cNvSpPr>
            <p:nvPr/>
          </p:nvSpPr>
          <p:spPr bwMode="auto">
            <a:xfrm>
              <a:off x="2224" y="1246"/>
              <a:ext cx="1326" cy="442"/>
            </a:xfrm>
            <a:prstGeom prst="rect">
              <a:avLst/>
            </a:prstGeom>
            <a:noFill/>
            <a:ln w="12700" cap="sq">
              <a:solidFill>
                <a:srgbClr val="000000"/>
              </a:solidFill>
              <a:miter lim="800000"/>
              <a:headEnd type="none" w="sm" len="sm"/>
              <a:tailEnd type="none" w="sm" len="sm"/>
            </a:ln>
            <a:effectLst/>
          </p:spPr>
          <p:txBody>
            <a:bodyPr wrap="none">
              <a:spAutoFit/>
            </a:bodyPr>
            <a:lstStyle/>
            <a:p>
              <a:pPr algn="ctr" eaLnBrk="0" hangingPunct="0"/>
              <a:r>
                <a:rPr lang="en-US" sz="2000" b="1">
                  <a:solidFill>
                    <a:srgbClr val="000000"/>
                  </a:solidFill>
                  <a:latin typeface="Arial" charset="0"/>
                </a:rPr>
                <a:t>JUSTIFICATION</a:t>
              </a:r>
            </a:p>
            <a:p>
              <a:pPr algn="ctr" eaLnBrk="0" hangingPunct="0"/>
              <a:r>
                <a:rPr lang="en-US" sz="2000" b="1">
                  <a:solidFill>
                    <a:srgbClr val="000000"/>
                  </a:solidFill>
                  <a:latin typeface="Arial" charset="0"/>
                </a:rPr>
                <a:t>OF BEHAVIOR</a:t>
              </a:r>
              <a:endParaRPr lang="en-US" sz="2000">
                <a:solidFill>
                  <a:srgbClr val="000000"/>
                </a:solidFill>
              </a:endParaRPr>
            </a:p>
          </p:txBody>
        </p:sp>
        <p:sp>
          <p:nvSpPr>
            <p:cNvPr id="103430" name="Line 6"/>
            <p:cNvSpPr>
              <a:spLocks noChangeShapeType="1"/>
            </p:cNvSpPr>
            <p:nvPr/>
          </p:nvSpPr>
          <p:spPr bwMode="auto">
            <a:xfrm>
              <a:off x="2832" y="1680"/>
              <a:ext cx="0" cy="480"/>
            </a:xfrm>
            <a:prstGeom prst="line">
              <a:avLst/>
            </a:prstGeom>
            <a:noFill/>
            <a:ln w="57150" cap="sq">
              <a:solidFill>
                <a:srgbClr val="000000"/>
              </a:solidFill>
              <a:round/>
              <a:headEnd type="triangle" w="med" len="med"/>
              <a:tailEnd/>
            </a:ln>
            <a:effectLst/>
          </p:spPr>
          <p:txBody>
            <a:bodyPr wrap="none" anchor="ctr"/>
            <a:lstStyle/>
            <a:p>
              <a:endParaRPr lang="en-US">
                <a:solidFill>
                  <a:srgbClr val="000000"/>
                </a:solidFill>
              </a:endParaRPr>
            </a:p>
          </p:txBody>
        </p:sp>
      </p:grpSp>
      <p:grpSp>
        <p:nvGrpSpPr>
          <p:cNvPr id="103431" name="Group 7"/>
          <p:cNvGrpSpPr>
            <a:grpSpLocks/>
          </p:cNvGrpSpPr>
          <p:nvPr/>
        </p:nvGrpSpPr>
        <p:grpSpPr bwMode="auto">
          <a:xfrm>
            <a:off x="5554663" y="2514600"/>
            <a:ext cx="3303587" cy="1093788"/>
            <a:chOff x="3499" y="1584"/>
            <a:chExt cx="2081" cy="689"/>
          </a:xfrm>
        </p:grpSpPr>
        <p:sp>
          <p:nvSpPr>
            <p:cNvPr id="103432" name="Text Box 8"/>
            <p:cNvSpPr txBox="1">
              <a:spLocks noChangeArrowheads="1"/>
            </p:cNvSpPr>
            <p:nvPr/>
          </p:nvSpPr>
          <p:spPr bwMode="auto">
            <a:xfrm>
              <a:off x="4272" y="1584"/>
              <a:ext cx="1308" cy="442"/>
            </a:xfrm>
            <a:prstGeom prst="rect">
              <a:avLst/>
            </a:prstGeom>
            <a:noFill/>
            <a:ln w="12700" cap="sq">
              <a:solidFill>
                <a:srgbClr val="000000"/>
              </a:solidFill>
              <a:miter lim="800000"/>
              <a:headEnd type="none" w="sm" len="sm"/>
              <a:tailEnd type="none" w="sm" len="sm"/>
            </a:ln>
            <a:effectLst/>
          </p:spPr>
          <p:txBody>
            <a:bodyPr wrap="none">
              <a:spAutoFit/>
            </a:bodyPr>
            <a:lstStyle/>
            <a:p>
              <a:pPr algn="ctr" eaLnBrk="0" hangingPunct="0"/>
              <a:r>
                <a:rPr lang="en-US" sz="2000" b="1">
                  <a:solidFill>
                    <a:srgbClr val="000000"/>
                  </a:solidFill>
                  <a:latin typeface="Arial" charset="0"/>
                </a:rPr>
                <a:t>ENHANCED</a:t>
              </a:r>
            </a:p>
            <a:p>
              <a:pPr algn="ctr" eaLnBrk="0" hangingPunct="0"/>
              <a:r>
                <a:rPr lang="en-US" sz="2000" b="1">
                  <a:solidFill>
                    <a:srgbClr val="000000"/>
                  </a:solidFill>
                  <a:latin typeface="Arial" charset="0"/>
                </a:rPr>
                <a:t>COOPERATION</a:t>
              </a:r>
              <a:endParaRPr lang="en-US" sz="2000">
                <a:solidFill>
                  <a:srgbClr val="000000"/>
                </a:solidFill>
              </a:endParaRPr>
            </a:p>
          </p:txBody>
        </p:sp>
        <p:sp>
          <p:nvSpPr>
            <p:cNvPr id="103433" name="Line 9"/>
            <p:cNvSpPr>
              <a:spLocks noChangeShapeType="1"/>
            </p:cNvSpPr>
            <p:nvPr/>
          </p:nvSpPr>
          <p:spPr bwMode="auto">
            <a:xfrm flipV="1">
              <a:off x="3499" y="1889"/>
              <a:ext cx="720" cy="384"/>
            </a:xfrm>
            <a:prstGeom prst="line">
              <a:avLst/>
            </a:prstGeom>
            <a:noFill/>
            <a:ln w="57150" cap="sq">
              <a:solidFill>
                <a:srgbClr val="000000"/>
              </a:solidFill>
              <a:round/>
              <a:headEnd type="none" w="sm" len="sm"/>
              <a:tailEnd type="triangle" w="med" len="med"/>
            </a:ln>
            <a:effectLst/>
          </p:spPr>
          <p:txBody>
            <a:bodyPr wrap="none" anchor="ctr"/>
            <a:lstStyle/>
            <a:p>
              <a:endParaRPr lang="en-US">
                <a:solidFill>
                  <a:srgbClr val="000000"/>
                </a:solidFill>
              </a:endParaRPr>
            </a:p>
          </p:txBody>
        </p:sp>
      </p:grpSp>
      <p:grpSp>
        <p:nvGrpSpPr>
          <p:cNvPr id="103434" name="Group 10"/>
          <p:cNvGrpSpPr>
            <a:grpSpLocks/>
          </p:cNvGrpSpPr>
          <p:nvPr/>
        </p:nvGrpSpPr>
        <p:grpSpPr bwMode="auto">
          <a:xfrm>
            <a:off x="5715000" y="4038600"/>
            <a:ext cx="2654300" cy="1201738"/>
            <a:chOff x="3600" y="2544"/>
            <a:chExt cx="1672" cy="757"/>
          </a:xfrm>
        </p:grpSpPr>
        <p:sp>
          <p:nvSpPr>
            <p:cNvPr id="103435" name="Text Box 11"/>
            <p:cNvSpPr txBox="1">
              <a:spLocks noChangeArrowheads="1"/>
            </p:cNvSpPr>
            <p:nvPr/>
          </p:nvSpPr>
          <p:spPr bwMode="auto">
            <a:xfrm>
              <a:off x="4302" y="2667"/>
              <a:ext cx="970" cy="634"/>
            </a:xfrm>
            <a:prstGeom prst="rect">
              <a:avLst/>
            </a:prstGeom>
            <a:noFill/>
            <a:ln w="12700" cap="sq">
              <a:solidFill>
                <a:srgbClr val="000000"/>
              </a:solidFill>
              <a:miter lim="800000"/>
              <a:headEnd type="none" w="sm" len="sm"/>
              <a:tailEnd type="none" w="sm" len="sm"/>
            </a:ln>
            <a:effectLst/>
          </p:spPr>
          <p:txBody>
            <a:bodyPr wrap="none">
              <a:spAutoFit/>
            </a:bodyPr>
            <a:lstStyle/>
            <a:p>
              <a:pPr algn="ctr" eaLnBrk="0" hangingPunct="0"/>
              <a:r>
                <a:rPr lang="en-US" sz="2000" b="1">
                  <a:solidFill>
                    <a:srgbClr val="000000"/>
                  </a:solidFill>
                  <a:latin typeface="Arial" charset="0"/>
                </a:rPr>
                <a:t>IMPROVED</a:t>
              </a:r>
            </a:p>
            <a:p>
              <a:pPr algn="ctr" eaLnBrk="0" hangingPunct="0"/>
              <a:r>
                <a:rPr lang="en-US" sz="2000" b="1">
                  <a:solidFill>
                    <a:srgbClr val="000000"/>
                  </a:solidFill>
                  <a:latin typeface="Arial" charset="0"/>
                </a:rPr>
                <a:t>DECISION</a:t>
              </a:r>
            </a:p>
            <a:p>
              <a:pPr algn="ctr" eaLnBrk="0" hangingPunct="0"/>
              <a:r>
                <a:rPr lang="en-US" sz="2000" b="1">
                  <a:solidFill>
                    <a:srgbClr val="000000"/>
                  </a:solidFill>
                  <a:latin typeface="Arial" charset="0"/>
                </a:rPr>
                <a:t>MAKING</a:t>
              </a:r>
              <a:endParaRPr lang="en-US" sz="2000">
                <a:solidFill>
                  <a:srgbClr val="000000"/>
                </a:solidFill>
              </a:endParaRPr>
            </a:p>
          </p:txBody>
        </p:sp>
        <p:sp>
          <p:nvSpPr>
            <p:cNvPr id="103436" name="Line 12"/>
            <p:cNvSpPr>
              <a:spLocks noChangeShapeType="1"/>
            </p:cNvSpPr>
            <p:nvPr/>
          </p:nvSpPr>
          <p:spPr bwMode="auto">
            <a:xfrm>
              <a:off x="3600" y="2544"/>
              <a:ext cx="576" cy="240"/>
            </a:xfrm>
            <a:prstGeom prst="line">
              <a:avLst/>
            </a:prstGeom>
            <a:noFill/>
            <a:ln w="57150" cap="sq">
              <a:solidFill>
                <a:srgbClr val="000000"/>
              </a:solidFill>
              <a:round/>
              <a:headEnd type="none" w="sm" len="sm"/>
              <a:tailEnd type="triangle" w="med" len="med"/>
            </a:ln>
            <a:effectLst/>
          </p:spPr>
          <p:txBody>
            <a:bodyPr wrap="none" anchor="ctr"/>
            <a:lstStyle/>
            <a:p>
              <a:endParaRPr lang="en-US">
                <a:solidFill>
                  <a:srgbClr val="000000"/>
                </a:solidFill>
              </a:endParaRPr>
            </a:p>
          </p:txBody>
        </p:sp>
      </p:grpSp>
      <p:grpSp>
        <p:nvGrpSpPr>
          <p:cNvPr id="103437" name="Group 13"/>
          <p:cNvGrpSpPr>
            <a:grpSpLocks/>
          </p:cNvGrpSpPr>
          <p:nvPr/>
        </p:nvGrpSpPr>
        <p:grpSpPr bwMode="auto">
          <a:xfrm>
            <a:off x="4953000" y="4191000"/>
            <a:ext cx="2093913" cy="2070100"/>
            <a:chOff x="3120" y="2640"/>
            <a:chExt cx="1319" cy="1304"/>
          </a:xfrm>
        </p:grpSpPr>
        <p:sp>
          <p:nvSpPr>
            <p:cNvPr id="103438" name="Text Box 14"/>
            <p:cNvSpPr txBox="1">
              <a:spLocks noChangeArrowheads="1"/>
            </p:cNvSpPr>
            <p:nvPr/>
          </p:nvSpPr>
          <p:spPr bwMode="auto">
            <a:xfrm>
              <a:off x="3413" y="3502"/>
              <a:ext cx="1026" cy="442"/>
            </a:xfrm>
            <a:prstGeom prst="rect">
              <a:avLst/>
            </a:prstGeom>
            <a:noFill/>
            <a:ln w="12700" cap="sq">
              <a:solidFill>
                <a:srgbClr val="000000"/>
              </a:solidFill>
              <a:miter lim="800000"/>
              <a:headEnd type="none" w="sm" len="sm"/>
              <a:tailEnd type="none" w="sm" len="sm"/>
            </a:ln>
            <a:effectLst/>
          </p:spPr>
          <p:txBody>
            <a:bodyPr wrap="none">
              <a:spAutoFit/>
            </a:bodyPr>
            <a:lstStyle/>
            <a:p>
              <a:pPr algn="ctr" eaLnBrk="0" hangingPunct="0"/>
              <a:r>
                <a:rPr lang="en-US" sz="2000" b="1">
                  <a:solidFill>
                    <a:srgbClr val="000000"/>
                  </a:solidFill>
                  <a:latin typeface="Arial" charset="0"/>
                </a:rPr>
                <a:t>ENHANCED</a:t>
              </a:r>
            </a:p>
            <a:p>
              <a:pPr algn="ctr" eaLnBrk="0" hangingPunct="0"/>
              <a:r>
                <a:rPr lang="en-US" sz="2000" b="1">
                  <a:solidFill>
                    <a:srgbClr val="000000"/>
                  </a:solidFill>
                  <a:latin typeface="Arial" charset="0"/>
                </a:rPr>
                <a:t>CONTROL</a:t>
              </a:r>
              <a:endParaRPr lang="en-US" sz="2000">
                <a:solidFill>
                  <a:srgbClr val="000000"/>
                </a:solidFill>
              </a:endParaRPr>
            </a:p>
          </p:txBody>
        </p:sp>
        <p:sp>
          <p:nvSpPr>
            <p:cNvPr id="103439" name="Line 15"/>
            <p:cNvSpPr>
              <a:spLocks noChangeShapeType="1"/>
            </p:cNvSpPr>
            <p:nvPr/>
          </p:nvSpPr>
          <p:spPr bwMode="auto">
            <a:xfrm>
              <a:off x="3120" y="2640"/>
              <a:ext cx="576" cy="768"/>
            </a:xfrm>
            <a:prstGeom prst="line">
              <a:avLst/>
            </a:prstGeom>
            <a:noFill/>
            <a:ln w="57150" cap="sq">
              <a:solidFill>
                <a:srgbClr val="000000"/>
              </a:solidFill>
              <a:round/>
              <a:headEnd type="none" w="sm" len="sm"/>
              <a:tailEnd type="triangle" w="med" len="med"/>
            </a:ln>
            <a:effectLst/>
          </p:spPr>
          <p:txBody>
            <a:bodyPr wrap="none" anchor="ctr"/>
            <a:lstStyle/>
            <a:p>
              <a:endParaRPr lang="en-US">
                <a:solidFill>
                  <a:srgbClr val="000000"/>
                </a:solidFill>
              </a:endParaRPr>
            </a:p>
          </p:txBody>
        </p:sp>
      </p:grpSp>
      <p:grpSp>
        <p:nvGrpSpPr>
          <p:cNvPr id="103440" name="Group 16"/>
          <p:cNvGrpSpPr>
            <a:grpSpLocks/>
          </p:cNvGrpSpPr>
          <p:nvPr/>
        </p:nvGrpSpPr>
        <p:grpSpPr bwMode="auto">
          <a:xfrm>
            <a:off x="1338263" y="4191000"/>
            <a:ext cx="3005137" cy="1917700"/>
            <a:chOff x="843" y="2640"/>
            <a:chExt cx="1893" cy="1208"/>
          </a:xfrm>
        </p:grpSpPr>
        <p:sp>
          <p:nvSpPr>
            <p:cNvPr id="103441" name="Text Box 17"/>
            <p:cNvSpPr txBox="1">
              <a:spLocks noChangeArrowheads="1"/>
            </p:cNvSpPr>
            <p:nvPr/>
          </p:nvSpPr>
          <p:spPr bwMode="auto">
            <a:xfrm>
              <a:off x="843" y="3406"/>
              <a:ext cx="1512" cy="442"/>
            </a:xfrm>
            <a:prstGeom prst="rect">
              <a:avLst/>
            </a:prstGeom>
            <a:noFill/>
            <a:ln w="12700" cap="sq">
              <a:solidFill>
                <a:srgbClr val="000000"/>
              </a:solidFill>
              <a:miter lim="800000"/>
              <a:headEnd type="none" w="sm" len="sm"/>
              <a:tailEnd type="none" w="sm" len="sm"/>
            </a:ln>
            <a:effectLst/>
          </p:spPr>
          <p:txBody>
            <a:bodyPr wrap="none">
              <a:spAutoFit/>
            </a:bodyPr>
            <a:lstStyle/>
            <a:p>
              <a:pPr algn="ctr" eaLnBrk="0" hangingPunct="0"/>
              <a:r>
                <a:rPr lang="en-US" sz="2000" b="1">
                  <a:solidFill>
                    <a:srgbClr val="000000"/>
                  </a:solidFill>
                  <a:latin typeface="Arial" charset="0"/>
                </a:rPr>
                <a:t>IMPROVED</a:t>
              </a:r>
            </a:p>
            <a:p>
              <a:pPr algn="ctr" eaLnBrk="0" hangingPunct="0"/>
              <a:r>
                <a:rPr lang="en-US" sz="2000" b="1">
                  <a:solidFill>
                    <a:srgbClr val="000000"/>
                  </a:solidFill>
                  <a:latin typeface="Arial" charset="0"/>
                </a:rPr>
                <a:t>COMMUNICATION</a:t>
              </a:r>
              <a:endParaRPr lang="en-US" sz="2000">
                <a:solidFill>
                  <a:srgbClr val="000000"/>
                </a:solidFill>
              </a:endParaRPr>
            </a:p>
          </p:txBody>
        </p:sp>
        <p:sp>
          <p:nvSpPr>
            <p:cNvPr id="103442" name="Line 18"/>
            <p:cNvSpPr>
              <a:spLocks noChangeShapeType="1"/>
            </p:cNvSpPr>
            <p:nvPr/>
          </p:nvSpPr>
          <p:spPr bwMode="auto">
            <a:xfrm flipH="1">
              <a:off x="1920" y="2640"/>
              <a:ext cx="816" cy="720"/>
            </a:xfrm>
            <a:prstGeom prst="line">
              <a:avLst/>
            </a:prstGeom>
            <a:noFill/>
            <a:ln w="57150" cap="sq">
              <a:solidFill>
                <a:srgbClr val="000000"/>
              </a:solidFill>
              <a:round/>
              <a:headEnd type="none" w="sm" len="sm"/>
              <a:tailEnd type="triangle" w="med" len="med"/>
            </a:ln>
            <a:effectLst/>
          </p:spPr>
          <p:txBody>
            <a:bodyPr wrap="none" anchor="ctr"/>
            <a:lstStyle/>
            <a:p>
              <a:endParaRPr lang="en-US">
                <a:solidFill>
                  <a:srgbClr val="000000"/>
                </a:solidFill>
              </a:endParaRPr>
            </a:p>
          </p:txBody>
        </p:sp>
      </p:grpSp>
      <p:grpSp>
        <p:nvGrpSpPr>
          <p:cNvPr id="103443" name="Group 19"/>
          <p:cNvGrpSpPr>
            <a:grpSpLocks/>
          </p:cNvGrpSpPr>
          <p:nvPr/>
        </p:nvGrpSpPr>
        <p:grpSpPr bwMode="auto">
          <a:xfrm>
            <a:off x="214313" y="3962400"/>
            <a:ext cx="3138488" cy="977900"/>
            <a:chOff x="135" y="2496"/>
            <a:chExt cx="1977" cy="616"/>
          </a:xfrm>
        </p:grpSpPr>
        <p:sp>
          <p:nvSpPr>
            <p:cNvPr id="103444" name="Text Box 20"/>
            <p:cNvSpPr txBox="1">
              <a:spLocks noChangeArrowheads="1"/>
            </p:cNvSpPr>
            <p:nvPr/>
          </p:nvSpPr>
          <p:spPr bwMode="auto">
            <a:xfrm>
              <a:off x="135" y="2666"/>
              <a:ext cx="1231" cy="446"/>
            </a:xfrm>
            <a:prstGeom prst="rect">
              <a:avLst/>
            </a:prstGeom>
            <a:noFill/>
            <a:ln w="12700" cap="sq">
              <a:solidFill>
                <a:srgbClr val="000000"/>
              </a:solidFill>
              <a:miter lim="800000"/>
              <a:headEnd type="none" w="sm" len="sm"/>
              <a:tailEnd type="none" w="sm" len="sm"/>
            </a:ln>
            <a:effectLst/>
          </p:spPr>
          <p:txBody>
            <a:bodyPr wrap="none">
              <a:spAutoFit/>
            </a:bodyPr>
            <a:lstStyle/>
            <a:p>
              <a:pPr algn="ctr" eaLnBrk="0" hangingPunct="0"/>
              <a:r>
                <a:rPr lang="en-US" sz="2000" b="1">
                  <a:solidFill>
                    <a:srgbClr val="000000"/>
                  </a:solidFill>
                  <a:latin typeface="Arial" charset="0"/>
                </a:rPr>
                <a:t>ENHANCED</a:t>
              </a:r>
            </a:p>
            <a:p>
              <a:pPr algn="ctr" eaLnBrk="0" hangingPunct="0"/>
              <a:r>
                <a:rPr lang="en-US" sz="2000" b="1">
                  <a:solidFill>
                    <a:srgbClr val="000000"/>
                  </a:solidFill>
                  <a:latin typeface="Arial" charset="0"/>
                </a:rPr>
                <a:t>COMMITMENT</a:t>
              </a:r>
              <a:endParaRPr lang="en-US" sz="2000">
                <a:solidFill>
                  <a:srgbClr val="000000"/>
                </a:solidFill>
              </a:endParaRPr>
            </a:p>
          </p:txBody>
        </p:sp>
        <p:sp>
          <p:nvSpPr>
            <p:cNvPr id="103445" name="Line 21"/>
            <p:cNvSpPr>
              <a:spLocks noChangeShapeType="1"/>
            </p:cNvSpPr>
            <p:nvPr/>
          </p:nvSpPr>
          <p:spPr bwMode="auto">
            <a:xfrm flipH="1">
              <a:off x="1248" y="2496"/>
              <a:ext cx="864" cy="288"/>
            </a:xfrm>
            <a:prstGeom prst="line">
              <a:avLst/>
            </a:prstGeom>
            <a:noFill/>
            <a:ln w="57150" cap="sq">
              <a:solidFill>
                <a:srgbClr val="000000"/>
              </a:solidFill>
              <a:round/>
              <a:headEnd type="none" w="sm" len="sm"/>
              <a:tailEnd type="triangle" w="med" len="med"/>
            </a:ln>
            <a:effectLst/>
          </p:spPr>
          <p:txBody>
            <a:bodyPr wrap="none" anchor="ctr"/>
            <a:lstStyle/>
            <a:p>
              <a:endParaRPr lang="en-US">
                <a:solidFill>
                  <a:srgbClr val="000000"/>
                </a:solidFill>
              </a:endParaRPr>
            </a:p>
          </p:txBody>
        </p:sp>
      </p:grpSp>
      <p:grpSp>
        <p:nvGrpSpPr>
          <p:cNvPr id="103446" name="Group 22"/>
          <p:cNvGrpSpPr>
            <a:grpSpLocks/>
          </p:cNvGrpSpPr>
          <p:nvPr/>
        </p:nvGrpSpPr>
        <p:grpSpPr bwMode="auto">
          <a:xfrm>
            <a:off x="506413" y="2640013"/>
            <a:ext cx="3227387" cy="1006475"/>
            <a:chOff x="319" y="1663"/>
            <a:chExt cx="2033" cy="634"/>
          </a:xfrm>
        </p:grpSpPr>
        <p:sp>
          <p:nvSpPr>
            <p:cNvPr id="103447" name="Text Box 23"/>
            <p:cNvSpPr txBox="1">
              <a:spLocks noChangeArrowheads="1"/>
            </p:cNvSpPr>
            <p:nvPr/>
          </p:nvSpPr>
          <p:spPr bwMode="auto">
            <a:xfrm>
              <a:off x="319" y="1663"/>
              <a:ext cx="1265" cy="634"/>
            </a:xfrm>
            <a:prstGeom prst="rect">
              <a:avLst/>
            </a:prstGeom>
            <a:noFill/>
            <a:ln w="12700" cap="sq">
              <a:solidFill>
                <a:srgbClr val="000000"/>
              </a:solidFill>
              <a:miter lim="800000"/>
              <a:headEnd type="none" w="sm" len="sm"/>
              <a:tailEnd type="none" w="sm" len="sm"/>
            </a:ln>
            <a:effectLst/>
          </p:spPr>
          <p:txBody>
            <a:bodyPr wrap="none">
              <a:spAutoFit/>
            </a:bodyPr>
            <a:lstStyle/>
            <a:p>
              <a:pPr algn="ctr" eaLnBrk="0" hangingPunct="0"/>
              <a:r>
                <a:rPr lang="en-US" sz="2000" b="1">
                  <a:solidFill>
                    <a:srgbClr val="000000"/>
                  </a:solidFill>
                  <a:latin typeface="Arial" charset="0"/>
                </a:rPr>
                <a:t>ENCOURAGE</a:t>
              </a:r>
            </a:p>
            <a:p>
              <a:pPr algn="ctr" eaLnBrk="0" hangingPunct="0"/>
              <a:r>
                <a:rPr lang="en-US" sz="2000" b="1">
                  <a:solidFill>
                    <a:srgbClr val="000000"/>
                  </a:solidFill>
                  <a:latin typeface="Arial" charset="0"/>
                </a:rPr>
                <a:t>SHARED</a:t>
              </a:r>
            </a:p>
            <a:p>
              <a:pPr algn="ctr" eaLnBrk="0" hangingPunct="0"/>
              <a:r>
                <a:rPr lang="en-US" sz="2000" b="1">
                  <a:solidFill>
                    <a:srgbClr val="000000"/>
                  </a:solidFill>
                  <a:latin typeface="Arial" charset="0"/>
                </a:rPr>
                <a:t>PERCEPTIONS</a:t>
              </a:r>
              <a:endParaRPr lang="en-US" sz="2000">
                <a:solidFill>
                  <a:srgbClr val="000000"/>
                </a:solidFill>
              </a:endParaRPr>
            </a:p>
          </p:txBody>
        </p:sp>
        <p:sp>
          <p:nvSpPr>
            <p:cNvPr id="103448" name="Line 24"/>
            <p:cNvSpPr>
              <a:spLocks noChangeShapeType="1"/>
            </p:cNvSpPr>
            <p:nvPr/>
          </p:nvSpPr>
          <p:spPr bwMode="auto">
            <a:xfrm flipH="1" flipV="1">
              <a:off x="1584" y="1920"/>
              <a:ext cx="768" cy="336"/>
            </a:xfrm>
            <a:prstGeom prst="line">
              <a:avLst/>
            </a:prstGeom>
            <a:noFill/>
            <a:ln w="57150" cap="sq">
              <a:solidFill>
                <a:srgbClr val="000000"/>
              </a:solidFill>
              <a:round/>
              <a:headEnd type="none" w="sm" len="sm"/>
              <a:tailEnd type="triangle" w="med" len="med"/>
            </a:ln>
            <a:effectLst/>
          </p:spPr>
          <p:txBody>
            <a:bodyPr wrap="none" anchor="ctr"/>
            <a:lstStyle/>
            <a:p>
              <a:endParaRPr lang="en-US">
                <a:solidFill>
                  <a:srgbClr val="000000"/>
                </a:solidFill>
              </a:endParaRPr>
            </a:p>
          </p:txBody>
        </p:sp>
      </p:grpSp>
      <p:sp>
        <p:nvSpPr>
          <p:cNvPr id="26" name="Rectangle 2"/>
          <p:cNvSpPr txBox="1">
            <a:spLocks noChangeArrowheads="1"/>
          </p:cNvSpPr>
          <p:nvPr/>
        </p:nvSpPr>
        <p:spPr>
          <a:xfrm>
            <a:off x="457200" y="228600"/>
            <a:ext cx="8229600" cy="1371599"/>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Functions of Organizational Culture: Why it is Important!</a:t>
            </a:r>
            <a:endParaRPr lang="en-US" sz="40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dissolve">
                                      <p:cBhvr>
                                        <p:cTn id="7" dur="500"/>
                                        <p:tgtEl>
                                          <p:spTgt spid="1034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3431"/>
                                        </p:tgtEl>
                                        <p:attrNameLst>
                                          <p:attrName>style.visibility</p:attrName>
                                        </p:attrNameLst>
                                      </p:cBhvr>
                                      <p:to>
                                        <p:strVal val="visible"/>
                                      </p:to>
                                    </p:set>
                                    <p:animEffect transition="in" filter="dissolve">
                                      <p:cBhvr>
                                        <p:cTn id="12" dur="500"/>
                                        <p:tgtEl>
                                          <p:spTgt spid="1034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3434"/>
                                        </p:tgtEl>
                                        <p:attrNameLst>
                                          <p:attrName>style.visibility</p:attrName>
                                        </p:attrNameLst>
                                      </p:cBhvr>
                                      <p:to>
                                        <p:strVal val="visible"/>
                                      </p:to>
                                    </p:set>
                                    <p:animEffect transition="in" filter="dissolve">
                                      <p:cBhvr>
                                        <p:cTn id="17" dur="500"/>
                                        <p:tgtEl>
                                          <p:spTgt spid="1034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3437"/>
                                        </p:tgtEl>
                                        <p:attrNameLst>
                                          <p:attrName>style.visibility</p:attrName>
                                        </p:attrNameLst>
                                      </p:cBhvr>
                                      <p:to>
                                        <p:strVal val="visible"/>
                                      </p:to>
                                    </p:set>
                                    <p:animEffect transition="in" filter="dissolve">
                                      <p:cBhvr>
                                        <p:cTn id="22" dur="500"/>
                                        <p:tgtEl>
                                          <p:spTgt spid="10343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440"/>
                                        </p:tgtEl>
                                        <p:attrNameLst>
                                          <p:attrName>style.visibility</p:attrName>
                                        </p:attrNameLst>
                                      </p:cBhvr>
                                      <p:to>
                                        <p:strVal val="visible"/>
                                      </p:to>
                                    </p:set>
                                    <p:animEffect transition="in" filter="dissolve">
                                      <p:cBhvr>
                                        <p:cTn id="27" dur="500"/>
                                        <p:tgtEl>
                                          <p:spTgt spid="10344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3443"/>
                                        </p:tgtEl>
                                        <p:attrNameLst>
                                          <p:attrName>style.visibility</p:attrName>
                                        </p:attrNameLst>
                                      </p:cBhvr>
                                      <p:to>
                                        <p:strVal val="visible"/>
                                      </p:to>
                                    </p:set>
                                    <p:animEffect transition="in" filter="dissolve">
                                      <p:cBhvr>
                                        <p:cTn id="32" dur="500"/>
                                        <p:tgtEl>
                                          <p:spTgt spid="10344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3446"/>
                                        </p:tgtEl>
                                        <p:attrNameLst>
                                          <p:attrName>style.visibility</p:attrName>
                                        </p:attrNameLst>
                                      </p:cBhvr>
                                      <p:to>
                                        <p:strVal val="visible"/>
                                      </p:to>
                                    </p:set>
                                    <p:animEffect transition="in" filter="dissolve">
                                      <p:cBhvr>
                                        <p:cTn id="37" dur="500"/>
                                        <p:tgtEl>
                                          <p:spTgt spid="10344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3428"/>
                                        </p:tgtEl>
                                        <p:attrNameLst>
                                          <p:attrName>style.visibility</p:attrName>
                                        </p:attrNameLst>
                                      </p:cBhvr>
                                      <p:to>
                                        <p:strVal val="visible"/>
                                      </p:to>
                                    </p:set>
                                    <p:animEffect transition="in" filter="dissolve">
                                      <p:cBhvr>
                                        <p:cTn id="42" dur="500"/>
                                        <p:tgtEl>
                                          <p:spTgt spid="103428"/>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randombar(horizontal)">
                                      <p:cBhvr>
                                        <p:cTn id="45" dur="600">
                                          <p:stCondLst>
                                            <p:cond delay="0"/>
                                          </p:stCondLst>
                                        </p:cTn>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autoUpdateAnimBg="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7065818"/>
          </a:xfrm>
          <a:prstGeom prst="rect">
            <a:avLst/>
          </a:prstGeom>
        </p:spPr>
      </p:pic>
    </p:spTree>
    <p:extLst>
      <p:ext uri="{BB962C8B-B14F-4D97-AF65-F5344CB8AC3E}">
        <p14:creationId xmlns:p14="http://schemas.microsoft.com/office/powerpoint/2010/main" val="383863011"/>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296400" cy="7183582"/>
          </a:xfrm>
          <a:prstGeom prst="rect">
            <a:avLst/>
          </a:prstGeom>
        </p:spPr>
      </p:pic>
    </p:spTree>
    <p:extLst>
      <p:ext uri="{BB962C8B-B14F-4D97-AF65-F5344CB8AC3E}">
        <p14:creationId xmlns:p14="http://schemas.microsoft.com/office/powerpoint/2010/main" val="2544413729"/>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4451" name="Oval 3"/>
          <p:cNvSpPr>
            <a:spLocks noChangeArrowheads="1"/>
          </p:cNvSpPr>
          <p:nvPr/>
        </p:nvSpPr>
        <p:spPr bwMode="auto">
          <a:xfrm>
            <a:off x="2590800" y="3276600"/>
            <a:ext cx="3962400" cy="1447800"/>
          </a:xfrm>
          <a:prstGeom prst="ellipse">
            <a:avLst/>
          </a:prstGeom>
          <a:solidFill>
            <a:schemeClr val="tx1"/>
          </a:solidFill>
          <a:ln w="57150">
            <a:solidFill>
              <a:schemeClr val="tx2">
                <a:lumMod val="50000"/>
              </a:schemeClr>
            </a:solidFill>
            <a:round/>
            <a:headEnd/>
            <a:tailEnd/>
          </a:ln>
          <a:effectLst/>
        </p:spPr>
        <p:txBody>
          <a:bodyPr wrap="none" anchor="ctr"/>
          <a:lstStyle/>
          <a:p>
            <a:pPr algn="ctr" eaLnBrk="0" hangingPunct="0"/>
            <a:r>
              <a:rPr lang="en-US" b="1">
                <a:solidFill>
                  <a:schemeClr val="bg1"/>
                </a:solidFill>
                <a:latin typeface="Arial" charset="0"/>
              </a:rPr>
              <a:t>Organizational</a:t>
            </a:r>
          </a:p>
          <a:p>
            <a:pPr algn="ctr" eaLnBrk="0" hangingPunct="0"/>
            <a:r>
              <a:rPr lang="en-US" b="1">
                <a:solidFill>
                  <a:schemeClr val="bg1"/>
                </a:solidFill>
                <a:latin typeface="Arial" charset="0"/>
              </a:rPr>
              <a:t>Culture</a:t>
            </a:r>
          </a:p>
        </p:txBody>
      </p:sp>
      <p:grpSp>
        <p:nvGrpSpPr>
          <p:cNvPr id="104452" name="Group 4"/>
          <p:cNvGrpSpPr>
            <a:grpSpLocks/>
          </p:cNvGrpSpPr>
          <p:nvPr/>
        </p:nvGrpSpPr>
        <p:grpSpPr bwMode="auto">
          <a:xfrm>
            <a:off x="6019800" y="2590800"/>
            <a:ext cx="3124200" cy="914400"/>
            <a:chOff x="3792" y="1632"/>
            <a:chExt cx="1968" cy="576"/>
          </a:xfrm>
        </p:grpSpPr>
        <p:sp>
          <p:nvSpPr>
            <p:cNvPr id="104453" name="Rectangle 5"/>
            <p:cNvSpPr>
              <a:spLocks noChangeArrowheads="1"/>
            </p:cNvSpPr>
            <p:nvPr/>
          </p:nvSpPr>
          <p:spPr bwMode="auto">
            <a:xfrm>
              <a:off x="4032" y="1632"/>
              <a:ext cx="1728" cy="384"/>
            </a:xfrm>
            <a:prstGeom prst="rect">
              <a:avLst/>
            </a:prstGeom>
            <a:solidFill>
              <a:schemeClr val="accent1"/>
            </a:solidFill>
            <a:ln w="12700">
              <a:solidFill>
                <a:srgbClr val="000000"/>
              </a:solidFill>
              <a:miter lim="800000"/>
              <a:headEnd/>
              <a:tailEnd/>
            </a:ln>
            <a:effectLst/>
          </p:spPr>
          <p:txBody>
            <a:bodyPr wrap="none" anchor="ctr"/>
            <a:lstStyle/>
            <a:p>
              <a:pPr algn="ctr" eaLnBrk="0" hangingPunct="0"/>
              <a:r>
                <a:rPr lang="en-US" b="1">
                  <a:latin typeface="Arial" charset="0"/>
                </a:rPr>
                <a:t>Values</a:t>
              </a:r>
            </a:p>
          </p:txBody>
        </p:sp>
        <p:sp>
          <p:nvSpPr>
            <p:cNvPr id="104454" name="Line 6"/>
            <p:cNvSpPr>
              <a:spLocks noChangeShapeType="1"/>
            </p:cNvSpPr>
            <p:nvPr/>
          </p:nvSpPr>
          <p:spPr bwMode="auto">
            <a:xfrm flipH="1">
              <a:off x="3792" y="2016"/>
              <a:ext cx="480" cy="192"/>
            </a:xfrm>
            <a:prstGeom prst="line">
              <a:avLst/>
            </a:prstGeom>
            <a:noFill/>
            <a:ln w="57150">
              <a:solidFill>
                <a:srgbClr val="000000"/>
              </a:solidFill>
              <a:round/>
              <a:headEnd/>
              <a:tailEnd type="triangle" w="med" len="med"/>
            </a:ln>
            <a:effectLst/>
          </p:spPr>
          <p:txBody>
            <a:bodyPr wrap="none" anchor="ctr"/>
            <a:lstStyle/>
            <a:p>
              <a:endParaRPr lang="en-US"/>
            </a:p>
          </p:txBody>
        </p:sp>
      </p:grpSp>
      <p:grpSp>
        <p:nvGrpSpPr>
          <p:cNvPr id="104455" name="Group 7"/>
          <p:cNvGrpSpPr>
            <a:grpSpLocks/>
          </p:cNvGrpSpPr>
          <p:nvPr/>
        </p:nvGrpSpPr>
        <p:grpSpPr bwMode="auto">
          <a:xfrm>
            <a:off x="5791200" y="4572000"/>
            <a:ext cx="3352800" cy="609600"/>
            <a:chOff x="3648" y="2880"/>
            <a:chExt cx="2112" cy="384"/>
          </a:xfrm>
        </p:grpSpPr>
        <p:sp>
          <p:nvSpPr>
            <p:cNvPr id="104456" name="Rectangle 8"/>
            <p:cNvSpPr>
              <a:spLocks noChangeArrowheads="1"/>
            </p:cNvSpPr>
            <p:nvPr/>
          </p:nvSpPr>
          <p:spPr bwMode="auto">
            <a:xfrm>
              <a:off x="4032" y="2880"/>
              <a:ext cx="1728" cy="384"/>
            </a:xfrm>
            <a:prstGeom prst="rect">
              <a:avLst/>
            </a:prstGeom>
            <a:solidFill>
              <a:schemeClr val="accent1"/>
            </a:solidFill>
            <a:ln w="12700">
              <a:solidFill>
                <a:srgbClr val="000000"/>
              </a:solidFill>
              <a:miter lim="800000"/>
              <a:headEnd/>
              <a:tailEnd/>
            </a:ln>
            <a:effectLst/>
          </p:spPr>
          <p:txBody>
            <a:bodyPr wrap="none" anchor="ctr"/>
            <a:lstStyle/>
            <a:p>
              <a:pPr algn="ctr" eaLnBrk="0" hangingPunct="0"/>
              <a:r>
                <a:rPr lang="en-US" b="1">
                  <a:latin typeface="Arial" charset="0"/>
                </a:rPr>
                <a:t>Symbols</a:t>
              </a:r>
            </a:p>
          </p:txBody>
        </p:sp>
        <p:sp>
          <p:nvSpPr>
            <p:cNvPr id="104457" name="Line 9"/>
            <p:cNvSpPr>
              <a:spLocks noChangeShapeType="1"/>
            </p:cNvSpPr>
            <p:nvPr/>
          </p:nvSpPr>
          <p:spPr bwMode="auto">
            <a:xfrm flipH="1" flipV="1">
              <a:off x="3648" y="2880"/>
              <a:ext cx="384" cy="192"/>
            </a:xfrm>
            <a:prstGeom prst="line">
              <a:avLst/>
            </a:prstGeom>
            <a:noFill/>
            <a:ln w="57150">
              <a:solidFill>
                <a:srgbClr val="000000"/>
              </a:solidFill>
              <a:round/>
              <a:headEnd/>
              <a:tailEnd type="triangle" w="med" len="med"/>
            </a:ln>
            <a:effectLst/>
          </p:spPr>
          <p:txBody>
            <a:bodyPr wrap="none" anchor="ctr"/>
            <a:lstStyle/>
            <a:p>
              <a:endParaRPr lang="en-US"/>
            </a:p>
          </p:txBody>
        </p:sp>
      </p:grpSp>
      <p:grpSp>
        <p:nvGrpSpPr>
          <p:cNvPr id="104458" name="Group 10"/>
          <p:cNvGrpSpPr>
            <a:grpSpLocks/>
          </p:cNvGrpSpPr>
          <p:nvPr/>
        </p:nvGrpSpPr>
        <p:grpSpPr bwMode="auto">
          <a:xfrm>
            <a:off x="3200400" y="4724400"/>
            <a:ext cx="2743200" cy="1524000"/>
            <a:chOff x="2016" y="2976"/>
            <a:chExt cx="1728" cy="960"/>
          </a:xfrm>
        </p:grpSpPr>
        <p:sp>
          <p:nvSpPr>
            <p:cNvPr id="104459" name="Rectangle 11"/>
            <p:cNvSpPr>
              <a:spLocks noChangeArrowheads="1"/>
            </p:cNvSpPr>
            <p:nvPr/>
          </p:nvSpPr>
          <p:spPr bwMode="auto">
            <a:xfrm>
              <a:off x="2016" y="3552"/>
              <a:ext cx="1728" cy="384"/>
            </a:xfrm>
            <a:prstGeom prst="rect">
              <a:avLst/>
            </a:prstGeom>
            <a:solidFill>
              <a:schemeClr val="accent1"/>
            </a:solidFill>
            <a:ln w="12700">
              <a:solidFill>
                <a:srgbClr val="000000"/>
              </a:solidFill>
              <a:miter lim="800000"/>
              <a:headEnd/>
              <a:tailEnd/>
            </a:ln>
            <a:effectLst/>
          </p:spPr>
          <p:txBody>
            <a:bodyPr wrap="none" anchor="ctr"/>
            <a:lstStyle/>
            <a:p>
              <a:pPr algn="ctr" eaLnBrk="0" hangingPunct="0"/>
              <a:r>
                <a:rPr lang="en-US" b="1">
                  <a:latin typeface="Arial" charset="0"/>
                </a:rPr>
                <a:t>Narratives</a:t>
              </a:r>
            </a:p>
          </p:txBody>
        </p:sp>
        <p:sp>
          <p:nvSpPr>
            <p:cNvPr id="104460" name="Line 12"/>
            <p:cNvSpPr>
              <a:spLocks noChangeShapeType="1"/>
            </p:cNvSpPr>
            <p:nvPr/>
          </p:nvSpPr>
          <p:spPr bwMode="auto">
            <a:xfrm flipV="1">
              <a:off x="2928" y="2976"/>
              <a:ext cx="0" cy="576"/>
            </a:xfrm>
            <a:prstGeom prst="line">
              <a:avLst/>
            </a:prstGeom>
            <a:noFill/>
            <a:ln w="57150">
              <a:solidFill>
                <a:srgbClr val="000000"/>
              </a:solidFill>
              <a:round/>
              <a:headEnd/>
              <a:tailEnd type="triangle" w="med" len="med"/>
            </a:ln>
            <a:effectLst/>
          </p:spPr>
          <p:txBody>
            <a:bodyPr wrap="none" anchor="ctr"/>
            <a:lstStyle/>
            <a:p>
              <a:endParaRPr lang="en-US"/>
            </a:p>
          </p:txBody>
        </p:sp>
      </p:grpSp>
      <p:grpSp>
        <p:nvGrpSpPr>
          <p:cNvPr id="104461" name="Group 13"/>
          <p:cNvGrpSpPr>
            <a:grpSpLocks/>
          </p:cNvGrpSpPr>
          <p:nvPr/>
        </p:nvGrpSpPr>
        <p:grpSpPr bwMode="auto">
          <a:xfrm>
            <a:off x="0" y="4648200"/>
            <a:ext cx="3657600" cy="762000"/>
            <a:chOff x="0" y="2928"/>
            <a:chExt cx="2304" cy="480"/>
          </a:xfrm>
        </p:grpSpPr>
        <p:sp>
          <p:nvSpPr>
            <p:cNvPr id="104462" name="Rectangle 14"/>
            <p:cNvSpPr>
              <a:spLocks noChangeArrowheads="1"/>
            </p:cNvSpPr>
            <p:nvPr/>
          </p:nvSpPr>
          <p:spPr bwMode="auto">
            <a:xfrm>
              <a:off x="0" y="3024"/>
              <a:ext cx="1728" cy="384"/>
            </a:xfrm>
            <a:prstGeom prst="rect">
              <a:avLst/>
            </a:prstGeom>
            <a:solidFill>
              <a:schemeClr val="accent1"/>
            </a:solidFill>
            <a:ln w="12700">
              <a:solidFill>
                <a:srgbClr val="000000"/>
              </a:solidFill>
              <a:miter lim="800000"/>
              <a:headEnd/>
              <a:tailEnd/>
            </a:ln>
            <a:effectLst/>
          </p:spPr>
          <p:txBody>
            <a:bodyPr wrap="none" anchor="ctr"/>
            <a:lstStyle/>
            <a:p>
              <a:pPr algn="ctr" eaLnBrk="0" hangingPunct="0"/>
              <a:r>
                <a:rPr lang="en-US" b="1">
                  <a:latin typeface="Arial" charset="0"/>
                </a:rPr>
                <a:t>Heroes</a:t>
              </a:r>
            </a:p>
          </p:txBody>
        </p:sp>
        <p:sp>
          <p:nvSpPr>
            <p:cNvPr id="104463" name="Line 15"/>
            <p:cNvSpPr>
              <a:spLocks noChangeShapeType="1"/>
            </p:cNvSpPr>
            <p:nvPr/>
          </p:nvSpPr>
          <p:spPr bwMode="auto">
            <a:xfrm flipV="1">
              <a:off x="1728" y="2928"/>
              <a:ext cx="576" cy="336"/>
            </a:xfrm>
            <a:prstGeom prst="line">
              <a:avLst/>
            </a:prstGeom>
            <a:noFill/>
            <a:ln w="57150">
              <a:solidFill>
                <a:srgbClr val="000000"/>
              </a:solidFill>
              <a:round/>
              <a:headEnd/>
              <a:tailEnd type="triangle" w="med" len="med"/>
            </a:ln>
            <a:effectLst/>
          </p:spPr>
          <p:txBody>
            <a:bodyPr wrap="none" anchor="ctr"/>
            <a:lstStyle/>
            <a:p>
              <a:endParaRPr lang="en-US"/>
            </a:p>
          </p:txBody>
        </p:sp>
      </p:grpSp>
      <p:grpSp>
        <p:nvGrpSpPr>
          <p:cNvPr id="104464" name="Group 16"/>
          <p:cNvGrpSpPr>
            <a:grpSpLocks/>
          </p:cNvGrpSpPr>
          <p:nvPr/>
        </p:nvGrpSpPr>
        <p:grpSpPr bwMode="auto">
          <a:xfrm>
            <a:off x="0" y="2667000"/>
            <a:ext cx="2971800" cy="914400"/>
            <a:chOff x="0" y="1680"/>
            <a:chExt cx="1872" cy="576"/>
          </a:xfrm>
        </p:grpSpPr>
        <p:sp>
          <p:nvSpPr>
            <p:cNvPr id="104465" name="Rectangle 17"/>
            <p:cNvSpPr>
              <a:spLocks noChangeArrowheads="1"/>
            </p:cNvSpPr>
            <p:nvPr/>
          </p:nvSpPr>
          <p:spPr bwMode="auto">
            <a:xfrm>
              <a:off x="0" y="1680"/>
              <a:ext cx="1728" cy="384"/>
            </a:xfrm>
            <a:prstGeom prst="rect">
              <a:avLst/>
            </a:prstGeom>
            <a:solidFill>
              <a:schemeClr val="accent1"/>
            </a:solidFill>
            <a:ln w="12700">
              <a:solidFill>
                <a:srgbClr val="000000"/>
              </a:solidFill>
              <a:miter lim="800000"/>
              <a:headEnd/>
              <a:tailEnd/>
            </a:ln>
            <a:effectLst/>
          </p:spPr>
          <p:txBody>
            <a:bodyPr wrap="none" anchor="ctr"/>
            <a:lstStyle/>
            <a:p>
              <a:pPr algn="ctr" eaLnBrk="0" hangingPunct="0"/>
              <a:r>
                <a:rPr lang="en-US" b="1" dirty="0">
                  <a:latin typeface="Arial" charset="0"/>
                </a:rPr>
                <a:t>Rites</a:t>
              </a:r>
            </a:p>
          </p:txBody>
        </p:sp>
        <p:sp>
          <p:nvSpPr>
            <p:cNvPr id="104466" name="Line 18"/>
            <p:cNvSpPr>
              <a:spLocks noChangeShapeType="1"/>
            </p:cNvSpPr>
            <p:nvPr/>
          </p:nvSpPr>
          <p:spPr bwMode="auto">
            <a:xfrm>
              <a:off x="1488" y="2064"/>
              <a:ext cx="384" cy="192"/>
            </a:xfrm>
            <a:prstGeom prst="line">
              <a:avLst/>
            </a:prstGeom>
            <a:noFill/>
            <a:ln w="57150">
              <a:solidFill>
                <a:srgbClr val="000000"/>
              </a:solidFill>
              <a:round/>
              <a:headEnd/>
              <a:tailEnd type="triangle" w="med" len="med"/>
            </a:ln>
            <a:effectLst/>
          </p:spPr>
          <p:txBody>
            <a:bodyPr wrap="none" anchor="ctr"/>
            <a:lstStyle/>
            <a:p>
              <a:endParaRPr lang="en-US"/>
            </a:p>
          </p:txBody>
        </p:sp>
      </p:grpSp>
      <p:grpSp>
        <p:nvGrpSpPr>
          <p:cNvPr id="104467" name="Group 19"/>
          <p:cNvGrpSpPr>
            <a:grpSpLocks/>
          </p:cNvGrpSpPr>
          <p:nvPr/>
        </p:nvGrpSpPr>
        <p:grpSpPr bwMode="auto">
          <a:xfrm>
            <a:off x="3200400" y="1828800"/>
            <a:ext cx="2743200" cy="1447800"/>
            <a:chOff x="2016" y="1152"/>
            <a:chExt cx="1728" cy="912"/>
          </a:xfrm>
        </p:grpSpPr>
        <p:sp>
          <p:nvSpPr>
            <p:cNvPr id="104468" name="Rectangle 20"/>
            <p:cNvSpPr>
              <a:spLocks noChangeArrowheads="1"/>
            </p:cNvSpPr>
            <p:nvPr/>
          </p:nvSpPr>
          <p:spPr bwMode="auto">
            <a:xfrm>
              <a:off x="2016" y="1152"/>
              <a:ext cx="1728" cy="384"/>
            </a:xfrm>
            <a:prstGeom prst="rect">
              <a:avLst/>
            </a:prstGeom>
            <a:solidFill>
              <a:schemeClr val="accent1"/>
            </a:solidFill>
            <a:ln w="12700">
              <a:solidFill>
                <a:srgbClr val="000000"/>
              </a:solidFill>
              <a:miter lim="800000"/>
              <a:headEnd/>
              <a:tailEnd/>
            </a:ln>
            <a:effectLst/>
          </p:spPr>
          <p:txBody>
            <a:bodyPr wrap="none" anchor="ctr"/>
            <a:lstStyle/>
            <a:p>
              <a:pPr algn="ctr" eaLnBrk="0" hangingPunct="0"/>
              <a:r>
                <a:rPr lang="en-US" b="1">
                  <a:latin typeface="Arial" charset="0"/>
                </a:rPr>
                <a:t>Rituals</a:t>
              </a:r>
            </a:p>
          </p:txBody>
        </p:sp>
        <p:sp>
          <p:nvSpPr>
            <p:cNvPr id="104469" name="Line 21"/>
            <p:cNvSpPr>
              <a:spLocks noChangeShapeType="1"/>
            </p:cNvSpPr>
            <p:nvPr/>
          </p:nvSpPr>
          <p:spPr bwMode="auto">
            <a:xfrm>
              <a:off x="2928" y="1536"/>
              <a:ext cx="0" cy="528"/>
            </a:xfrm>
            <a:prstGeom prst="line">
              <a:avLst/>
            </a:prstGeom>
            <a:noFill/>
            <a:ln w="57150">
              <a:solidFill>
                <a:srgbClr val="000000"/>
              </a:solidFill>
              <a:round/>
              <a:headEnd/>
              <a:tailEnd type="triangle" w="med" len="med"/>
            </a:ln>
            <a:effectLst/>
          </p:spPr>
          <p:txBody>
            <a:bodyPr wrap="none" anchor="ctr"/>
            <a:lstStyle/>
            <a:p>
              <a:endParaRPr lang="en-US"/>
            </a:p>
          </p:txBody>
        </p:sp>
      </p:grpSp>
      <p:sp>
        <p:nvSpPr>
          <p:cNvPr id="22" name="Rectangle 2"/>
          <p:cNvSpPr txBox="1">
            <a:spLocks noChangeArrowheads="1"/>
          </p:cNvSpPr>
          <p:nvPr/>
        </p:nvSpPr>
        <p:spPr>
          <a:xfrm>
            <a:off x="4572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Elements of Organizational Culture</a:t>
            </a:r>
            <a:endParaRPr lang="en-US" sz="40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dissolve">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52"/>
                                        </p:tgtEl>
                                        <p:attrNameLst>
                                          <p:attrName>style.visibility</p:attrName>
                                        </p:attrNameLst>
                                      </p:cBhvr>
                                      <p:to>
                                        <p:strVal val="visible"/>
                                      </p:to>
                                    </p:set>
                                    <p:animEffect transition="in" filter="dissolve">
                                      <p:cBhvr>
                                        <p:cTn id="12" dur="500"/>
                                        <p:tgtEl>
                                          <p:spTgt spid="1044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4455"/>
                                        </p:tgtEl>
                                        <p:attrNameLst>
                                          <p:attrName>style.visibility</p:attrName>
                                        </p:attrNameLst>
                                      </p:cBhvr>
                                      <p:to>
                                        <p:strVal val="visible"/>
                                      </p:to>
                                    </p:set>
                                    <p:animEffect transition="in" filter="dissolve">
                                      <p:cBhvr>
                                        <p:cTn id="17" dur="500"/>
                                        <p:tgtEl>
                                          <p:spTgt spid="1044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4458"/>
                                        </p:tgtEl>
                                        <p:attrNameLst>
                                          <p:attrName>style.visibility</p:attrName>
                                        </p:attrNameLst>
                                      </p:cBhvr>
                                      <p:to>
                                        <p:strVal val="visible"/>
                                      </p:to>
                                    </p:set>
                                    <p:animEffect transition="in" filter="dissolve">
                                      <p:cBhvr>
                                        <p:cTn id="22" dur="500"/>
                                        <p:tgtEl>
                                          <p:spTgt spid="10445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4461"/>
                                        </p:tgtEl>
                                        <p:attrNameLst>
                                          <p:attrName>style.visibility</p:attrName>
                                        </p:attrNameLst>
                                      </p:cBhvr>
                                      <p:to>
                                        <p:strVal val="visible"/>
                                      </p:to>
                                    </p:set>
                                    <p:animEffect transition="in" filter="dissolve">
                                      <p:cBhvr>
                                        <p:cTn id="27" dur="500"/>
                                        <p:tgtEl>
                                          <p:spTgt spid="1044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4464"/>
                                        </p:tgtEl>
                                        <p:attrNameLst>
                                          <p:attrName>style.visibility</p:attrName>
                                        </p:attrNameLst>
                                      </p:cBhvr>
                                      <p:to>
                                        <p:strVal val="visible"/>
                                      </p:to>
                                    </p:set>
                                    <p:animEffect transition="in" filter="dissolve">
                                      <p:cBhvr>
                                        <p:cTn id="32" dur="500"/>
                                        <p:tgtEl>
                                          <p:spTgt spid="10446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4467"/>
                                        </p:tgtEl>
                                        <p:attrNameLst>
                                          <p:attrName>style.visibility</p:attrName>
                                        </p:attrNameLst>
                                      </p:cBhvr>
                                      <p:to>
                                        <p:strVal val="visible"/>
                                      </p:to>
                                    </p:set>
                                    <p:animEffect transition="in" filter="dissolve">
                                      <p:cBhvr>
                                        <p:cTn id="37" dur="500"/>
                                        <p:tgtEl>
                                          <p:spTgt spid="10446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6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autoUpdateAnimBg="0"/>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381000"/>
            <a:ext cx="8229600" cy="1143000"/>
          </a:xfrm>
        </p:spPr>
        <p:txBody>
          <a:bodyPr>
            <a:normAutofit/>
          </a:bodyPr>
          <a:lstStyle/>
          <a:p>
            <a:r>
              <a:rPr lang="en-US" sz="4000" dirty="0">
                <a:ln w="500">
                  <a:solidFill>
                    <a:schemeClr val="tx2">
                      <a:lumMod val="10000"/>
                    </a:schemeClr>
                  </a:solidFill>
                </a:ln>
                <a:solidFill>
                  <a:schemeClr val="tx2"/>
                </a:solidFill>
              </a:rPr>
              <a:t>Elements of Organizational Culture</a:t>
            </a:r>
          </a:p>
        </p:txBody>
      </p:sp>
      <p:sp>
        <p:nvSpPr>
          <p:cNvPr id="104451" name="Oval 3"/>
          <p:cNvSpPr>
            <a:spLocks noChangeArrowheads="1"/>
          </p:cNvSpPr>
          <p:nvPr/>
        </p:nvSpPr>
        <p:spPr bwMode="auto">
          <a:xfrm>
            <a:off x="2590800" y="3276600"/>
            <a:ext cx="3962400" cy="1447800"/>
          </a:xfrm>
          <a:prstGeom prst="ellipse">
            <a:avLst/>
          </a:prstGeom>
          <a:solidFill>
            <a:schemeClr val="tx1"/>
          </a:solidFill>
          <a:ln w="57150">
            <a:solidFill>
              <a:srgbClr val="007EEA"/>
            </a:solidFill>
            <a:round/>
            <a:headEnd/>
            <a:tailEnd/>
          </a:ln>
          <a:effectLst/>
        </p:spPr>
        <p:txBody>
          <a:bodyPr wrap="none" anchor="ctr"/>
          <a:lstStyle/>
          <a:p>
            <a:pPr algn="ctr" eaLnBrk="0" hangingPunct="0"/>
            <a:r>
              <a:rPr lang="en-US" b="1">
                <a:solidFill>
                  <a:schemeClr val="bg1"/>
                </a:solidFill>
                <a:latin typeface="Arial" charset="0"/>
              </a:rPr>
              <a:t>Organizational</a:t>
            </a:r>
          </a:p>
          <a:p>
            <a:pPr algn="ctr" eaLnBrk="0" hangingPunct="0"/>
            <a:r>
              <a:rPr lang="en-US" b="1">
                <a:solidFill>
                  <a:schemeClr val="bg1"/>
                </a:solidFill>
                <a:latin typeface="Arial" charset="0"/>
              </a:rPr>
              <a:t>Culture</a:t>
            </a:r>
          </a:p>
        </p:txBody>
      </p:sp>
      <p:grpSp>
        <p:nvGrpSpPr>
          <p:cNvPr id="104452" name="Group 4"/>
          <p:cNvGrpSpPr>
            <a:grpSpLocks/>
          </p:cNvGrpSpPr>
          <p:nvPr/>
        </p:nvGrpSpPr>
        <p:grpSpPr bwMode="auto">
          <a:xfrm>
            <a:off x="6019800" y="2590800"/>
            <a:ext cx="3124200" cy="914400"/>
            <a:chOff x="3792" y="1632"/>
            <a:chExt cx="1968" cy="576"/>
          </a:xfrm>
        </p:grpSpPr>
        <p:sp>
          <p:nvSpPr>
            <p:cNvPr id="104453" name="Rectangle 5"/>
            <p:cNvSpPr>
              <a:spLocks noChangeArrowheads="1"/>
            </p:cNvSpPr>
            <p:nvPr/>
          </p:nvSpPr>
          <p:spPr bwMode="auto">
            <a:xfrm>
              <a:off x="4032" y="1632"/>
              <a:ext cx="1728" cy="384"/>
            </a:xfrm>
            <a:prstGeom prst="rect">
              <a:avLst/>
            </a:prstGeom>
            <a:solidFill>
              <a:schemeClr val="accent1"/>
            </a:solidFill>
            <a:ln w="12700">
              <a:solidFill>
                <a:srgbClr val="000000"/>
              </a:solidFill>
              <a:miter lim="800000"/>
              <a:headEnd/>
              <a:tailEnd/>
            </a:ln>
            <a:effectLst/>
          </p:spPr>
          <p:txBody>
            <a:bodyPr wrap="none" anchor="ctr"/>
            <a:lstStyle/>
            <a:p>
              <a:pPr algn="ctr" eaLnBrk="0" hangingPunct="0"/>
              <a:r>
                <a:rPr lang="en-US" b="1">
                  <a:latin typeface="Arial" charset="0"/>
                </a:rPr>
                <a:t>Values</a:t>
              </a:r>
            </a:p>
          </p:txBody>
        </p:sp>
        <p:sp>
          <p:nvSpPr>
            <p:cNvPr id="104454" name="Line 6"/>
            <p:cNvSpPr>
              <a:spLocks noChangeShapeType="1"/>
            </p:cNvSpPr>
            <p:nvPr/>
          </p:nvSpPr>
          <p:spPr bwMode="auto">
            <a:xfrm flipH="1">
              <a:off x="3792" y="2016"/>
              <a:ext cx="480" cy="192"/>
            </a:xfrm>
            <a:prstGeom prst="line">
              <a:avLst/>
            </a:prstGeom>
            <a:noFill/>
            <a:ln w="57150">
              <a:solidFill>
                <a:srgbClr val="000000"/>
              </a:solidFill>
              <a:round/>
              <a:headEnd/>
              <a:tailEnd type="triangle" w="med" len="med"/>
            </a:ln>
            <a:effectLst/>
          </p:spPr>
          <p:txBody>
            <a:bodyPr wrap="none" anchor="ctr"/>
            <a:lstStyle/>
            <a:p>
              <a:endParaRPr lang="en-US"/>
            </a:p>
          </p:txBody>
        </p:sp>
      </p:grpSp>
    </p:spTree>
    <p:extLst>
      <p:ext uri="{BB962C8B-B14F-4D97-AF65-F5344CB8AC3E}">
        <p14:creationId xmlns:p14="http://schemas.microsoft.com/office/powerpoint/2010/main" val="3823725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dissolve">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52"/>
                                        </p:tgtEl>
                                        <p:attrNameLst>
                                          <p:attrName>style.visibility</p:attrName>
                                        </p:attrNameLst>
                                      </p:cBhvr>
                                      <p:to>
                                        <p:strVal val="visible"/>
                                      </p:to>
                                    </p:set>
                                    <p:animEffect transition="in" filter="dissolve">
                                      <p:cBhvr>
                                        <p:cTn id="12"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Content Placeholder 5" descr="DwyerGroupLogo.png"/>
          <p:cNvPicPr>
            <a:picLocks noGrp="1" noChangeAspect="1"/>
          </p:cNvPicPr>
          <p:nvPr>
            <p:ph sz="half" idx="1"/>
          </p:nvPr>
        </p:nvPicPr>
        <p:blipFill>
          <a:blip r:embed="rId3" cstate="print"/>
          <a:stretch>
            <a:fillRect/>
          </a:stretch>
        </p:blipFill>
        <p:spPr>
          <a:xfrm>
            <a:off x="609600" y="2590800"/>
            <a:ext cx="3581400" cy="3613377"/>
          </a:xfrm>
        </p:spPr>
      </p:pic>
      <p:sp>
        <p:nvSpPr>
          <p:cNvPr id="5"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Values at The Dwyer Group</a:t>
            </a:r>
            <a:endParaRPr lang="en-US" sz="4000" dirty="0">
              <a:solidFill>
                <a:srgbClr val="FFFFFF"/>
              </a:solidFill>
            </a:endParaRPr>
          </a:p>
        </p:txBody>
      </p:sp>
      <p:sp>
        <p:nvSpPr>
          <p:cNvPr id="8" name="Rectangle 2"/>
          <p:cNvSpPr txBox="1">
            <a:spLocks noChangeArrowheads="1"/>
          </p:cNvSpPr>
          <p:nvPr/>
        </p:nvSpPr>
        <p:spPr>
          <a:xfrm>
            <a:off x="4648200" y="1828800"/>
            <a:ext cx="4114800" cy="4648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r>
              <a:rPr lang="en-US" sz="2400" dirty="0" smtClean="0">
                <a:ln w="500">
                  <a:noFill/>
                </a:ln>
                <a:solidFill>
                  <a:schemeClr val="bg1"/>
                </a:solidFill>
              </a:rPr>
              <a:t>LIVE RICH</a:t>
            </a:r>
          </a:p>
          <a:p>
            <a:pPr>
              <a:lnSpc>
                <a:spcPct val="150000"/>
              </a:lnSpc>
              <a:buClr>
                <a:srgbClr val="0000FF"/>
              </a:buClr>
              <a:buSzPct val="50000"/>
              <a:buFont typeface="Wingdings" charset="2"/>
              <a:buChar char="u"/>
            </a:pPr>
            <a:r>
              <a:rPr lang="en-US" sz="2400" dirty="0" smtClean="0">
                <a:ln w="500">
                  <a:noFill/>
                </a:ln>
                <a:solidFill>
                  <a:schemeClr val="bg1"/>
                </a:solidFill>
              </a:rPr>
              <a:t> Respect </a:t>
            </a:r>
          </a:p>
          <a:p>
            <a:pPr>
              <a:lnSpc>
                <a:spcPct val="150000"/>
              </a:lnSpc>
              <a:buClr>
                <a:srgbClr val="0000FF"/>
              </a:buClr>
              <a:buSzPct val="50000"/>
              <a:buFont typeface="Wingdings" charset="2"/>
              <a:buChar char="u"/>
            </a:pPr>
            <a:r>
              <a:rPr lang="en-US" sz="2400" dirty="0" smtClean="0">
                <a:ln w="500">
                  <a:noFill/>
                </a:ln>
                <a:solidFill>
                  <a:schemeClr val="bg1"/>
                </a:solidFill>
              </a:rPr>
              <a:t> Leadership</a:t>
            </a:r>
          </a:p>
          <a:p>
            <a:pPr>
              <a:lnSpc>
                <a:spcPct val="150000"/>
              </a:lnSpc>
              <a:buClr>
                <a:srgbClr val="0000FF"/>
              </a:buClr>
              <a:buSzPct val="50000"/>
              <a:buFont typeface="Wingdings" charset="2"/>
              <a:buChar char="u"/>
            </a:pPr>
            <a:r>
              <a:rPr lang="en-US" sz="2400" dirty="0" smtClean="0">
                <a:ln w="500">
                  <a:noFill/>
                </a:ln>
                <a:solidFill>
                  <a:schemeClr val="bg1"/>
                </a:solidFill>
              </a:rPr>
              <a:t> Customer focus</a:t>
            </a:r>
          </a:p>
          <a:p>
            <a:pPr>
              <a:lnSpc>
                <a:spcPct val="150000"/>
              </a:lnSpc>
              <a:buClr>
                <a:srgbClr val="0000FF"/>
              </a:buClr>
              <a:buSzPct val="50000"/>
              <a:buFont typeface="Wingdings" charset="2"/>
              <a:buChar char="u"/>
            </a:pPr>
            <a:r>
              <a:rPr lang="en-US" sz="2400" dirty="0" smtClean="0">
                <a:ln w="500">
                  <a:noFill/>
                </a:ln>
                <a:solidFill>
                  <a:schemeClr val="bg1"/>
                </a:solidFill>
              </a:rPr>
              <a:t> Having fun in the process</a:t>
            </a:r>
          </a:p>
          <a:p>
            <a:pPr>
              <a:lnSpc>
                <a:spcPct val="150000"/>
              </a:lnSpc>
              <a:buClr>
                <a:srgbClr val="0000FF"/>
              </a:buClr>
              <a:buSzPct val="50000"/>
              <a:buFont typeface="Wingdings" charset="2"/>
              <a:buChar char="u"/>
            </a:pPr>
            <a:r>
              <a:rPr lang="en-US" sz="2400" dirty="0" smtClean="0">
                <a:ln w="500">
                  <a:noFill/>
                </a:ln>
                <a:solidFill>
                  <a:schemeClr val="bg1"/>
                </a:solidFill>
              </a:rPr>
              <a:t> Recite values at the beginning and ending of meeting!!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600">
                                          <p:stCondLst>
                                            <p:cond delay="0"/>
                                          </p:stCondLst>
                                        </p:cTn>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6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Rectangle 2"/>
          <p:cNvSpPr txBox="1">
            <a:spLocks noChangeArrowheads="1"/>
          </p:cNvSpPr>
          <p:nvPr/>
        </p:nvSpPr>
        <p:spPr>
          <a:xfrm>
            <a:off x="533400" y="1752600"/>
            <a:ext cx="8229600" cy="48006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6" name="Content Placeholder 5"/>
          <p:cNvSpPr>
            <a:spLocks noGrp="1"/>
          </p:cNvSpPr>
          <p:nvPr>
            <p:ph idx="1"/>
          </p:nvPr>
        </p:nvSpPr>
        <p:spPr>
          <a:xfrm>
            <a:off x="533400" y="1752600"/>
            <a:ext cx="8229600" cy="4876800"/>
          </a:xfrm>
        </p:spPr>
        <p:txBody>
          <a:bodyPr>
            <a:noAutofit/>
          </a:bodyPr>
          <a:lstStyle/>
          <a:p>
            <a:r>
              <a:rPr lang="en-US" sz="1800" b="1" dirty="0" smtClean="0">
                <a:solidFill>
                  <a:schemeClr val="bg1"/>
                </a:solidFill>
              </a:rPr>
              <a:t>Remembering that we are incredibly lucky to create something fine that enhances people's lives while surpassing our consumers' expectations.</a:t>
            </a:r>
            <a:endParaRPr lang="en-US" sz="1800" dirty="0" smtClean="0">
              <a:solidFill>
                <a:schemeClr val="bg1"/>
              </a:solidFill>
            </a:endParaRPr>
          </a:p>
          <a:p>
            <a:r>
              <a:rPr lang="en-US" sz="1800" b="1" dirty="0" smtClean="0">
                <a:solidFill>
                  <a:schemeClr val="bg1"/>
                </a:solidFill>
              </a:rPr>
              <a:t>Producing world-class beers.</a:t>
            </a:r>
            <a:endParaRPr lang="en-US" sz="1800" dirty="0" smtClean="0">
              <a:solidFill>
                <a:schemeClr val="bg1"/>
              </a:solidFill>
            </a:endParaRPr>
          </a:p>
          <a:p>
            <a:r>
              <a:rPr lang="en-US" sz="1800" b="1" dirty="0" smtClean="0">
                <a:solidFill>
                  <a:schemeClr val="bg1"/>
                </a:solidFill>
              </a:rPr>
              <a:t>Promoting beer culture and the responsible enjoyment of beer.</a:t>
            </a:r>
            <a:endParaRPr lang="en-US" sz="1800" dirty="0" smtClean="0">
              <a:solidFill>
                <a:schemeClr val="bg1"/>
              </a:solidFill>
            </a:endParaRPr>
          </a:p>
          <a:p>
            <a:r>
              <a:rPr lang="en-US" sz="1800" b="1" dirty="0" smtClean="0">
                <a:solidFill>
                  <a:schemeClr val="bg1"/>
                </a:solidFill>
              </a:rPr>
              <a:t>Kindling social, environmental and cultural change as a business role model.</a:t>
            </a:r>
            <a:endParaRPr lang="en-US" sz="1800" dirty="0" smtClean="0">
              <a:solidFill>
                <a:schemeClr val="bg1"/>
              </a:solidFill>
            </a:endParaRPr>
          </a:p>
          <a:p>
            <a:r>
              <a:rPr lang="en-US" sz="1800" b="1" dirty="0" smtClean="0">
                <a:solidFill>
                  <a:schemeClr val="bg1"/>
                </a:solidFill>
              </a:rPr>
              <a:t>Environmental stewardship: Honoring nature at every turn of the business.</a:t>
            </a:r>
            <a:endParaRPr lang="en-US" sz="1800" dirty="0" smtClean="0">
              <a:solidFill>
                <a:schemeClr val="bg1"/>
              </a:solidFill>
            </a:endParaRPr>
          </a:p>
          <a:p>
            <a:r>
              <a:rPr lang="en-US" sz="1800" b="1" dirty="0" smtClean="0">
                <a:solidFill>
                  <a:schemeClr val="bg1"/>
                </a:solidFill>
              </a:rPr>
              <a:t>Cultivating potential through learning, high involvement culture, and the pursuit of opportunities.</a:t>
            </a:r>
            <a:endParaRPr lang="en-US" sz="1800" dirty="0" smtClean="0">
              <a:solidFill>
                <a:schemeClr val="bg1"/>
              </a:solidFill>
            </a:endParaRPr>
          </a:p>
          <a:p>
            <a:r>
              <a:rPr lang="en-US" sz="1800" b="1" dirty="0" smtClean="0">
                <a:solidFill>
                  <a:schemeClr val="bg1"/>
                </a:solidFill>
              </a:rPr>
              <a:t>Balancing the myriad needs of the company, our coworkers and their families.</a:t>
            </a:r>
            <a:endParaRPr lang="en-US" sz="1800" dirty="0" smtClean="0">
              <a:solidFill>
                <a:schemeClr val="bg1"/>
              </a:solidFill>
            </a:endParaRPr>
          </a:p>
          <a:p>
            <a:r>
              <a:rPr lang="en-US" sz="1800" b="1" dirty="0" smtClean="0">
                <a:solidFill>
                  <a:schemeClr val="bg1"/>
                </a:solidFill>
              </a:rPr>
              <a:t>Trusting each other and committing to authentic relationships and communications.</a:t>
            </a:r>
            <a:endParaRPr lang="en-US" sz="1800" dirty="0" smtClean="0">
              <a:solidFill>
                <a:schemeClr val="bg1"/>
              </a:solidFill>
            </a:endParaRPr>
          </a:p>
          <a:p>
            <a:r>
              <a:rPr lang="en-US" sz="1800" b="1" dirty="0" smtClean="0">
                <a:solidFill>
                  <a:schemeClr val="bg1"/>
                </a:solidFill>
              </a:rPr>
              <a:t>Continuous, innovative quality and efficiency improvements.</a:t>
            </a:r>
            <a:endParaRPr lang="en-US" sz="1800" dirty="0" smtClean="0">
              <a:solidFill>
                <a:schemeClr val="bg1"/>
              </a:solidFill>
            </a:endParaRPr>
          </a:p>
          <a:p>
            <a:r>
              <a:rPr lang="en-US" sz="1800" b="1" dirty="0" smtClean="0">
                <a:solidFill>
                  <a:schemeClr val="bg1"/>
                </a:solidFill>
              </a:rPr>
              <a:t>Having Fun. </a:t>
            </a:r>
            <a:endParaRPr lang="en-US" sz="1800" dirty="0" smtClean="0">
              <a:solidFill>
                <a:schemeClr val="bg1"/>
              </a:solidFill>
            </a:endParaRPr>
          </a:p>
          <a:p>
            <a:endParaRPr lang="en-US" sz="1800" dirty="0">
              <a:solidFill>
                <a:schemeClr val="bg1"/>
              </a:solidFill>
            </a:endParaRPr>
          </a:p>
        </p:txBody>
      </p:sp>
      <p:pic>
        <p:nvPicPr>
          <p:cNvPr id="7" name="Picture 6" descr="alternatively_empowered_logo.png"/>
          <p:cNvPicPr>
            <a:picLocks noChangeAspect="1"/>
          </p:cNvPicPr>
          <p:nvPr/>
        </p:nvPicPr>
        <p:blipFill>
          <a:blip r:embed="rId3" cstate="print"/>
          <a:stretch>
            <a:fillRect/>
          </a:stretch>
        </p:blipFill>
        <p:spPr>
          <a:xfrm>
            <a:off x="6019800" y="5571066"/>
            <a:ext cx="3048000" cy="1286933"/>
          </a:xfrm>
          <a:prstGeom prst="rect">
            <a:avLst/>
          </a:prstGeom>
        </p:spPr>
      </p:pic>
      <p:sp>
        <p:nvSpPr>
          <p:cNvPr id="8"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hlinkClick r:id="rId4"/>
              </a:rPr>
              <a:t>New Belgium Brewing </a:t>
            </a:r>
            <a:endParaRPr lang="en-US" sz="40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600">
                                          <p:stCondLst>
                                            <p:cond delay="0"/>
                                          </p:stCondLst>
                                        </p:cTn>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6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381000"/>
            <a:ext cx="8229600" cy="1143000"/>
          </a:xfrm>
        </p:spPr>
        <p:txBody>
          <a:bodyPr>
            <a:normAutofit/>
          </a:bodyPr>
          <a:lstStyle/>
          <a:p>
            <a:r>
              <a:rPr lang="en-US" sz="4000" dirty="0">
                <a:ln w="500">
                  <a:solidFill>
                    <a:schemeClr val="tx2">
                      <a:lumMod val="10000"/>
                    </a:schemeClr>
                  </a:solidFill>
                </a:ln>
                <a:solidFill>
                  <a:schemeClr val="tx2"/>
                </a:solidFill>
              </a:rPr>
              <a:t>Elements of Organizational Culture</a:t>
            </a:r>
          </a:p>
        </p:txBody>
      </p:sp>
      <p:sp>
        <p:nvSpPr>
          <p:cNvPr id="104451" name="Oval 3"/>
          <p:cNvSpPr>
            <a:spLocks noChangeArrowheads="1"/>
          </p:cNvSpPr>
          <p:nvPr/>
        </p:nvSpPr>
        <p:spPr bwMode="auto">
          <a:xfrm>
            <a:off x="2590800" y="3276600"/>
            <a:ext cx="3962400" cy="1447800"/>
          </a:xfrm>
          <a:prstGeom prst="ellipse">
            <a:avLst/>
          </a:prstGeom>
          <a:solidFill>
            <a:schemeClr val="tx1"/>
          </a:solidFill>
          <a:ln w="57150">
            <a:solidFill>
              <a:schemeClr val="accent2"/>
            </a:solidFill>
            <a:round/>
            <a:headEnd/>
            <a:tailEnd/>
          </a:ln>
          <a:effectLst/>
        </p:spPr>
        <p:txBody>
          <a:bodyPr wrap="none" anchor="ctr"/>
          <a:lstStyle/>
          <a:p>
            <a:pPr algn="ctr" eaLnBrk="0" hangingPunct="0"/>
            <a:r>
              <a:rPr lang="en-US" b="1">
                <a:solidFill>
                  <a:srgbClr val="000000"/>
                </a:solidFill>
                <a:latin typeface="Arial" charset="0"/>
              </a:rPr>
              <a:t>Organizational</a:t>
            </a:r>
          </a:p>
          <a:p>
            <a:pPr algn="ctr" eaLnBrk="0" hangingPunct="0"/>
            <a:r>
              <a:rPr lang="en-US" b="1">
                <a:solidFill>
                  <a:srgbClr val="000000"/>
                </a:solidFill>
                <a:latin typeface="Arial" charset="0"/>
              </a:rPr>
              <a:t>Culture</a:t>
            </a:r>
          </a:p>
        </p:txBody>
      </p:sp>
      <p:grpSp>
        <p:nvGrpSpPr>
          <p:cNvPr id="104455" name="Group 7"/>
          <p:cNvGrpSpPr>
            <a:grpSpLocks/>
          </p:cNvGrpSpPr>
          <p:nvPr/>
        </p:nvGrpSpPr>
        <p:grpSpPr bwMode="auto">
          <a:xfrm>
            <a:off x="5791200" y="4572000"/>
            <a:ext cx="3352800" cy="609600"/>
            <a:chOff x="3648" y="2880"/>
            <a:chExt cx="2112" cy="384"/>
          </a:xfrm>
        </p:grpSpPr>
        <p:sp>
          <p:nvSpPr>
            <p:cNvPr id="104456" name="Rectangle 8"/>
            <p:cNvSpPr>
              <a:spLocks noChangeArrowheads="1"/>
            </p:cNvSpPr>
            <p:nvPr/>
          </p:nvSpPr>
          <p:spPr bwMode="auto">
            <a:xfrm>
              <a:off x="4032" y="2880"/>
              <a:ext cx="1728" cy="384"/>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b="1">
                  <a:latin typeface="Arial" charset="0"/>
                </a:rPr>
                <a:t>Symbols</a:t>
              </a:r>
            </a:p>
          </p:txBody>
        </p:sp>
        <p:sp>
          <p:nvSpPr>
            <p:cNvPr id="104457" name="Line 9"/>
            <p:cNvSpPr>
              <a:spLocks noChangeShapeType="1"/>
            </p:cNvSpPr>
            <p:nvPr/>
          </p:nvSpPr>
          <p:spPr bwMode="auto">
            <a:xfrm flipH="1" flipV="1">
              <a:off x="3648" y="2880"/>
              <a:ext cx="384" cy="192"/>
            </a:xfrm>
            <a:prstGeom prst="line">
              <a:avLst/>
            </a:prstGeom>
            <a:noFill/>
            <a:ln w="57150">
              <a:solidFill>
                <a:schemeClr val="bg1"/>
              </a:solidFill>
              <a:round/>
              <a:headEnd/>
              <a:tailEnd type="triangle" w="med" len="med"/>
            </a:ln>
            <a:effectLst/>
          </p:spPr>
          <p:txBody>
            <a:bodyPr wrap="none" anchor="ctr"/>
            <a:lstStyle/>
            <a:p>
              <a:endParaRPr lang="en-US"/>
            </a:p>
          </p:txBody>
        </p:sp>
      </p:grpSp>
    </p:spTree>
    <p:extLst>
      <p:ext uri="{BB962C8B-B14F-4D97-AF65-F5344CB8AC3E}">
        <p14:creationId xmlns:p14="http://schemas.microsoft.com/office/powerpoint/2010/main" val="3823725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dissolve">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55"/>
                                        </p:tgtEl>
                                        <p:attrNameLst>
                                          <p:attrName>style.visibility</p:attrName>
                                        </p:attrNameLst>
                                      </p:cBhvr>
                                      <p:to>
                                        <p:strVal val="visible"/>
                                      </p:to>
                                    </p:set>
                                    <p:animEffect transition="in" filter="dissolve">
                                      <p:cBhvr>
                                        <p:cTn id="12" dur="5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 y="-152400"/>
            <a:ext cx="7772400" cy="1143000"/>
          </a:xfrm>
        </p:spPr>
        <p:txBody>
          <a:bodyPr>
            <a:normAutofit/>
          </a:bodyPr>
          <a:lstStyle/>
          <a:p>
            <a:r>
              <a:rPr lang="en-US" sz="4400" dirty="0"/>
              <a:t>    </a:t>
            </a:r>
            <a:r>
              <a:rPr lang="en-US" sz="4000" dirty="0">
                <a:ln w="500">
                  <a:solidFill>
                    <a:schemeClr val="tx2">
                      <a:lumMod val="10000"/>
                    </a:schemeClr>
                  </a:solidFill>
                </a:ln>
                <a:solidFill>
                  <a:schemeClr val="tx2"/>
                </a:solidFill>
              </a:rPr>
              <a:t>Symbols</a:t>
            </a:r>
          </a:p>
        </p:txBody>
      </p:sp>
      <p:pic>
        <p:nvPicPr>
          <p:cNvPr id="178188" name="Picture 12" descr="UPS"/>
          <p:cNvPicPr>
            <a:picLocks noChangeAspect="1" noChangeArrowheads="1"/>
          </p:cNvPicPr>
          <p:nvPr/>
        </p:nvPicPr>
        <p:blipFill>
          <a:blip r:embed="rId3" cstate="print"/>
          <a:srcRect/>
          <a:stretch>
            <a:fillRect/>
          </a:stretch>
        </p:blipFill>
        <p:spPr bwMode="auto">
          <a:xfrm>
            <a:off x="228600" y="4419600"/>
            <a:ext cx="2514600" cy="1812925"/>
          </a:xfrm>
          <a:prstGeom prst="rect">
            <a:avLst/>
          </a:prstGeom>
          <a:noFill/>
        </p:spPr>
      </p:pic>
      <p:pic>
        <p:nvPicPr>
          <p:cNvPr id="178193" name="Picture 17" descr="swoosh"/>
          <p:cNvPicPr>
            <a:picLocks noChangeAspect="1" noChangeArrowheads="1"/>
          </p:cNvPicPr>
          <p:nvPr/>
        </p:nvPicPr>
        <p:blipFill>
          <a:blip r:embed="rId4" cstate="print"/>
          <a:srcRect/>
          <a:stretch>
            <a:fillRect/>
          </a:stretch>
        </p:blipFill>
        <p:spPr bwMode="auto">
          <a:xfrm>
            <a:off x="533400" y="1219200"/>
            <a:ext cx="1524000" cy="981075"/>
          </a:xfrm>
          <a:prstGeom prst="rect">
            <a:avLst/>
          </a:prstGeom>
          <a:noFill/>
        </p:spPr>
      </p:pic>
      <p:pic>
        <p:nvPicPr>
          <p:cNvPr id="178195" name="Picture 19" descr="spacer"/>
          <p:cNvPicPr>
            <a:picLocks noChangeAspect="1" noChangeArrowheads="1"/>
          </p:cNvPicPr>
          <p:nvPr/>
        </p:nvPicPr>
        <p:blipFill>
          <a:blip r:embed="rId5" cstate="print"/>
          <a:srcRect/>
          <a:stretch>
            <a:fillRect/>
          </a:stretch>
        </p:blipFill>
        <p:spPr bwMode="auto">
          <a:xfrm>
            <a:off x="4548188" y="3405188"/>
            <a:ext cx="47625" cy="47625"/>
          </a:xfrm>
          <a:prstGeom prst="rect">
            <a:avLst/>
          </a:prstGeom>
          <a:noFill/>
        </p:spPr>
      </p:pic>
      <p:pic>
        <p:nvPicPr>
          <p:cNvPr id="178196" name="Picture 20" descr="Cub Club"/>
          <p:cNvPicPr>
            <a:picLocks noChangeAspect="1" noChangeArrowheads="1"/>
          </p:cNvPicPr>
          <p:nvPr/>
        </p:nvPicPr>
        <p:blipFill>
          <a:blip r:embed="rId6" cstate="print"/>
          <a:srcRect/>
          <a:stretch>
            <a:fillRect/>
          </a:stretch>
        </p:blipFill>
        <p:spPr bwMode="auto">
          <a:xfrm>
            <a:off x="3417219" y="5105400"/>
            <a:ext cx="1154113" cy="1524000"/>
          </a:xfrm>
          <a:prstGeom prst="rect">
            <a:avLst/>
          </a:prstGeom>
          <a:noFill/>
        </p:spPr>
      </p:pic>
      <p:pic>
        <p:nvPicPr>
          <p:cNvPr id="178201" name="Picture 25" descr="audi"/>
          <p:cNvPicPr>
            <a:picLocks noChangeAspect="1" noChangeArrowheads="1"/>
          </p:cNvPicPr>
          <p:nvPr/>
        </p:nvPicPr>
        <p:blipFill>
          <a:blip r:embed="rId7" cstate="print"/>
          <a:srcRect/>
          <a:stretch>
            <a:fillRect/>
          </a:stretch>
        </p:blipFill>
        <p:spPr bwMode="auto">
          <a:xfrm>
            <a:off x="457200" y="2667000"/>
            <a:ext cx="1123950" cy="619125"/>
          </a:xfrm>
          <a:prstGeom prst="rect">
            <a:avLst/>
          </a:prstGeom>
          <a:noFill/>
        </p:spPr>
      </p:pic>
      <p:pic>
        <p:nvPicPr>
          <p:cNvPr id="178202" name="Picture 26" descr="starbucks"/>
          <p:cNvPicPr>
            <a:picLocks noChangeAspect="1" noChangeArrowheads="1"/>
          </p:cNvPicPr>
          <p:nvPr/>
        </p:nvPicPr>
        <p:blipFill>
          <a:blip r:embed="rId8" cstate="print"/>
          <a:srcRect/>
          <a:stretch>
            <a:fillRect/>
          </a:stretch>
        </p:blipFill>
        <p:spPr bwMode="auto">
          <a:xfrm>
            <a:off x="5628959" y="4298084"/>
            <a:ext cx="1181100" cy="1181100"/>
          </a:xfrm>
          <a:prstGeom prst="rect">
            <a:avLst/>
          </a:prstGeom>
          <a:noFill/>
        </p:spPr>
      </p:pic>
      <p:pic>
        <p:nvPicPr>
          <p:cNvPr id="22" name="Picture 21" descr="apple.jpg"/>
          <p:cNvPicPr>
            <a:picLocks noChangeAspect="1"/>
          </p:cNvPicPr>
          <p:nvPr/>
        </p:nvPicPr>
        <p:blipFill>
          <a:blip r:embed="rId9" cstate="print"/>
          <a:stretch>
            <a:fillRect/>
          </a:stretch>
        </p:blipFill>
        <p:spPr>
          <a:xfrm>
            <a:off x="7150515" y="4567214"/>
            <a:ext cx="1962150" cy="2290786"/>
          </a:xfrm>
          <a:prstGeom prst="rect">
            <a:avLst/>
          </a:prstGeom>
        </p:spPr>
      </p:pic>
      <p:pic>
        <p:nvPicPr>
          <p:cNvPr id="23" name="Picture 22" descr="mdconalds.jpg"/>
          <p:cNvPicPr>
            <a:picLocks noChangeAspect="1"/>
          </p:cNvPicPr>
          <p:nvPr/>
        </p:nvPicPr>
        <p:blipFill>
          <a:blip r:embed="rId10" cstate="print"/>
          <a:stretch>
            <a:fillRect/>
          </a:stretch>
        </p:blipFill>
        <p:spPr>
          <a:xfrm>
            <a:off x="1731979" y="2976562"/>
            <a:ext cx="1544621" cy="1152525"/>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06150" y="206764"/>
            <a:ext cx="3321050" cy="1398337"/>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57509" y="1857904"/>
            <a:ext cx="1524000" cy="1524000"/>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71800" y="1364985"/>
            <a:ext cx="1395052" cy="985837"/>
          </a:xfrm>
          <a:prstGeom prst="rect">
            <a:avLst/>
          </a:prstGeom>
        </p:spPr>
      </p:pic>
      <p:pic>
        <p:nvPicPr>
          <p:cNvPr id="19" name="Picture 18" descr="apple rainbow.jpg"/>
          <p:cNvPicPr>
            <a:picLocks noChangeAspect="1"/>
          </p:cNvPicPr>
          <p:nvPr/>
        </p:nvPicPr>
        <p:blipFill>
          <a:blip r:embed="rId14" cstate="print"/>
          <a:stretch>
            <a:fillRect/>
          </a:stretch>
        </p:blipFill>
        <p:spPr>
          <a:xfrm>
            <a:off x="7167448" y="2553330"/>
            <a:ext cx="1990954" cy="2056770"/>
          </a:xfrm>
          <a:prstGeom prst="rect">
            <a:avLst/>
          </a:prstGeom>
        </p:spPr>
      </p:pic>
      <p:pic>
        <p:nvPicPr>
          <p:cNvPr id="49156" name="Picture 4"/>
          <p:cNvPicPr>
            <a:picLocks noChangeAspect="1" noChangeArrowheads="1"/>
          </p:cNvPicPr>
          <p:nvPr/>
        </p:nvPicPr>
        <p:blipFill>
          <a:blip r:embed="rId15"/>
          <a:srcRect/>
          <a:stretch>
            <a:fillRect/>
          </a:stretch>
        </p:blipFill>
        <p:spPr bwMode="auto">
          <a:xfrm>
            <a:off x="3750256" y="3452813"/>
            <a:ext cx="1574419" cy="12446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8193"/>
                                        </p:tgtEl>
                                        <p:attrNameLst>
                                          <p:attrName>style.visibility</p:attrName>
                                        </p:attrNameLst>
                                      </p:cBhvr>
                                      <p:to>
                                        <p:strVal val="visible"/>
                                      </p:to>
                                    </p:set>
                                    <p:anim calcmode="lin" valueType="num">
                                      <p:cBhvr additive="base">
                                        <p:cTn id="7" dur="500" fill="hold"/>
                                        <p:tgtEl>
                                          <p:spTgt spid="178193"/>
                                        </p:tgtEl>
                                        <p:attrNameLst>
                                          <p:attrName>ppt_x</p:attrName>
                                        </p:attrNameLst>
                                      </p:cBhvr>
                                      <p:tavLst>
                                        <p:tav tm="0">
                                          <p:val>
                                            <p:strVal val="#ppt_x"/>
                                          </p:val>
                                        </p:tav>
                                        <p:tav tm="100000">
                                          <p:val>
                                            <p:strVal val="#ppt_x"/>
                                          </p:val>
                                        </p:tav>
                                      </p:tavLst>
                                    </p:anim>
                                    <p:anim calcmode="lin" valueType="num">
                                      <p:cBhvr additive="base">
                                        <p:cTn id="8" dur="500" fill="hold"/>
                                        <p:tgtEl>
                                          <p:spTgt spid="1781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8202"/>
                                        </p:tgtEl>
                                        <p:attrNameLst>
                                          <p:attrName>style.visibility</p:attrName>
                                        </p:attrNameLst>
                                      </p:cBhvr>
                                      <p:to>
                                        <p:strVal val="visible"/>
                                      </p:to>
                                    </p:set>
                                    <p:anim calcmode="lin" valueType="num">
                                      <p:cBhvr additive="base">
                                        <p:cTn id="11" dur="500" fill="hold"/>
                                        <p:tgtEl>
                                          <p:spTgt spid="178202"/>
                                        </p:tgtEl>
                                        <p:attrNameLst>
                                          <p:attrName>ppt_x</p:attrName>
                                        </p:attrNameLst>
                                      </p:cBhvr>
                                      <p:tavLst>
                                        <p:tav tm="0">
                                          <p:val>
                                            <p:strVal val="#ppt_x"/>
                                          </p:val>
                                        </p:tav>
                                        <p:tav tm="100000">
                                          <p:val>
                                            <p:strVal val="#ppt_x"/>
                                          </p:val>
                                        </p:tav>
                                      </p:tavLst>
                                    </p:anim>
                                    <p:anim calcmode="lin" valueType="num">
                                      <p:cBhvr additive="base">
                                        <p:cTn id="12" dur="500" fill="hold"/>
                                        <p:tgtEl>
                                          <p:spTgt spid="17820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8201"/>
                                        </p:tgtEl>
                                        <p:attrNameLst>
                                          <p:attrName>style.visibility</p:attrName>
                                        </p:attrNameLst>
                                      </p:cBhvr>
                                      <p:to>
                                        <p:strVal val="visible"/>
                                      </p:to>
                                    </p:set>
                                    <p:anim calcmode="lin" valueType="num">
                                      <p:cBhvr additive="base">
                                        <p:cTn id="15" dur="500" fill="hold"/>
                                        <p:tgtEl>
                                          <p:spTgt spid="178201"/>
                                        </p:tgtEl>
                                        <p:attrNameLst>
                                          <p:attrName>ppt_x</p:attrName>
                                        </p:attrNameLst>
                                      </p:cBhvr>
                                      <p:tavLst>
                                        <p:tav tm="0">
                                          <p:val>
                                            <p:strVal val="#ppt_x"/>
                                          </p:val>
                                        </p:tav>
                                        <p:tav tm="100000">
                                          <p:val>
                                            <p:strVal val="#ppt_x"/>
                                          </p:val>
                                        </p:tav>
                                      </p:tavLst>
                                    </p:anim>
                                    <p:anim calcmode="lin" valueType="num">
                                      <p:cBhvr additive="base">
                                        <p:cTn id="16" dur="500" fill="hold"/>
                                        <p:tgtEl>
                                          <p:spTgt spid="17820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8188"/>
                                        </p:tgtEl>
                                        <p:attrNameLst>
                                          <p:attrName>style.visibility</p:attrName>
                                        </p:attrNameLst>
                                      </p:cBhvr>
                                      <p:to>
                                        <p:strVal val="visible"/>
                                      </p:to>
                                    </p:set>
                                    <p:anim calcmode="lin" valueType="num">
                                      <p:cBhvr additive="base">
                                        <p:cTn id="19" dur="500" fill="hold"/>
                                        <p:tgtEl>
                                          <p:spTgt spid="178188"/>
                                        </p:tgtEl>
                                        <p:attrNameLst>
                                          <p:attrName>ppt_x</p:attrName>
                                        </p:attrNameLst>
                                      </p:cBhvr>
                                      <p:tavLst>
                                        <p:tav tm="0">
                                          <p:val>
                                            <p:strVal val="#ppt_x"/>
                                          </p:val>
                                        </p:tav>
                                        <p:tav tm="100000">
                                          <p:val>
                                            <p:strVal val="#ppt_x"/>
                                          </p:val>
                                        </p:tav>
                                      </p:tavLst>
                                    </p:anim>
                                    <p:anim calcmode="lin" valueType="num">
                                      <p:cBhvr additive="base">
                                        <p:cTn id="20" dur="500" fill="hold"/>
                                        <p:tgtEl>
                                          <p:spTgt spid="1781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8196"/>
                                        </p:tgtEl>
                                        <p:attrNameLst>
                                          <p:attrName>style.visibility</p:attrName>
                                        </p:attrNameLst>
                                      </p:cBhvr>
                                      <p:to>
                                        <p:strVal val="visible"/>
                                      </p:to>
                                    </p:set>
                                    <p:anim calcmode="lin" valueType="num">
                                      <p:cBhvr additive="base">
                                        <p:cTn id="25" dur="500" fill="hold"/>
                                        <p:tgtEl>
                                          <p:spTgt spid="178196"/>
                                        </p:tgtEl>
                                        <p:attrNameLst>
                                          <p:attrName>ppt_x</p:attrName>
                                        </p:attrNameLst>
                                      </p:cBhvr>
                                      <p:tavLst>
                                        <p:tav tm="0">
                                          <p:val>
                                            <p:strVal val="#ppt_x"/>
                                          </p:val>
                                        </p:tav>
                                        <p:tav tm="100000">
                                          <p:val>
                                            <p:strVal val="#ppt_x"/>
                                          </p:val>
                                        </p:tav>
                                      </p:tavLst>
                                    </p:anim>
                                    <p:anim calcmode="lin" valueType="num">
                                      <p:cBhvr additive="base">
                                        <p:cTn id="26" dur="500" fill="hold"/>
                                        <p:tgtEl>
                                          <p:spTgt spid="17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381000"/>
            <a:ext cx="8229600" cy="1143000"/>
          </a:xfrm>
        </p:spPr>
        <p:txBody>
          <a:bodyPr>
            <a:normAutofit/>
          </a:bodyPr>
          <a:lstStyle/>
          <a:p>
            <a:r>
              <a:rPr lang="en-US" sz="4000" dirty="0">
                <a:ln w="500">
                  <a:solidFill>
                    <a:schemeClr val="tx2">
                      <a:lumMod val="10000"/>
                    </a:schemeClr>
                  </a:solidFill>
                </a:ln>
                <a:solidFill>
                  <a:schemeClr val="tx2"/>
                </a:solidFill>
              </a:rPr>
              <a:t>Elements of Organizational Culture</a:t>
            </a:r>
          </a:p>
        </p:txBody>
      </p:sp>
      <p:sp>
        <p:nvSpPr>
          <p:cNvPr id="104451" name="Oval 3"/>
          <p:cNvSpPr>
            <a:spLocks noChangeArrowheads="1"/>
          </p:cNvSpPr>
          <p:nvPr/>
        </p:nvSpPr>
        <p:spPr bwMode="auto">
          <a:xfrm>
            <a:off x="2590800" y="3276600"/>
            <a:ext cx="3962400" cy="1447800"/>
          </a:xfrm>
          <a:prstGeom prst="ellipse">
            <a:avLst/>
          </a:prstGeom>
          <a:solidFill>
            <a:schemeClr val="tx1"/>
          </a:solidFill>
          <a:ln w="57150">
            <a:solidFill>
              <a:schemeClr val="accent2"/>
            </a:solidFill>
            <a:round/>
            <a:headEnd/>
            <a:tailEnd/>
          </a:ln>
          <a:effectLst/>
        </p:spPr>
        <p:txBody>
          <a:bodyPr wrap="none" anchor="ctr"/>
          <a:lstStyle/>
          <a:p>
            <a:pPr algn="ctr" eaLnBrk="0" hangingPunct="0"/>
            <a:r>
              <a:rPr lang="en-US" b="1">
                <a:solidFill>
                  <a:schemeClr val="bg1"/>
                </a:solidFill>
                <a:latin typeface="Arial" charset="0"/>
              </a:rPr>
              <a:t>Organizational</a:t>
            </a:r>
          </a:p>
          <a:p>
            <a:pPr algn="ctr" eaLnBrk="0" hangingPunct="0"/>
            <a:r>
              <a:rPr lang="en-US" b="1">
                <a:solidFill>
                  <a:schemeClr val="bg1"/>
                </a:solidFill>
                <a:latin typeface="Arial" charset="0"/>
              </a:rPr>
              <a:t>Culture</a:t>
            </a:r>
          </a:p>
        </p:txBody>
      </p:sp>
      <p:grpSp>
        <p:nvGrpSpPr>
          <p:cNvPr id="104458" name="Group 10"/>
          <p:cNvGrpSpPr>
            <a:grpSpLocks/>
          </p:cNvGrpSpPr>
          <p:nvPr/>
        </p:nvGrpSpPr>
        <p:grpSpPr bwMode="auto">
          <a:xfrm>
            <a:off x="3200400" y="4724400"/>
            <a:ext cx="2743200" cy="1524000"/>
            <a:chOff x="2016" y="2976"/>
            <a:chExt cx="1728" cy="960"/>
          </a:xfrm>
        </p:grpSpPr>
        <p:sp>
          <p:nvSpPr>
            <p:cNvPr id="104459" name="Rectangle 11"/>
            <p:cNvSpPr>
              <a:spLocks noChangeArrowheads="1"/>
            </p:cNvSpPr>
            <p:nvPr/>
          </p:nvSpPr>
          <p:spPr bwMode="auto">
            <a:xfrm>
              <a:off x="2016" y="3552"/>
              <a:ext cx="1728" cy="384"/>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b="1">
                  <a:latin typeface="Arial" charset="0"/>
                </a:rPr>
                <a:t>Narratives</a:t>
              </a:r>
            </a:p>
          </p:txBody>
        </p:sp>
        <p:sp>
          <p:nvSpPr>
            <p:cNvPr id="104460" name="Line 12"/>
            <p:cNvSpPr>
              <a:spLocks noChangeShapeType="1"/>
            </p:cNvSpPr>
            <p:nvPr/>
          </p:nvSpPr>
          <p:spPr bwMode="auto">
            <a:xfrm flipV="1">
              <a:off x="2928" y="2976"/>
              <a:ext cx="0" cy="576"/>
            </a:xfrm>
            <a:prstGeom prst="line">
              <a:avLst/>
            </a:prstGeom>
            <a:noFill/>
            <a:ln w="57150">
              <a:solidFill>
                <a:srgbClr val="000000"/>
              </a:solidFill>
              <a:round/>
              <a:headEnd/>
              <a:tailEnd type="triangle" w="med" len="med"/>
            </a:ln>
            <a:effectLst/>
          </p:spPr>
          <p:txBody>
            <a:bodyPr wrap="none" anchor="ctr"/>
            <a:lstStyle/>
            <a:p>
              <a:endParaRPr lang="en-US"/>
            </a:p>
          </p:txBody>
        </p:sp>
      </p:grpSp>
    </p:spTree>
    <p:extLst>
      <p:ext uri="{BB962C8B-B14F-4D97-AF65-F5344CB8AC3E}">
        <p14:creationId xmlns:p14="http://schemas.microsoft.com/office/powerpoint/2010/main" val="3823725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dissolve">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58"/>
                                        </p:tgtEl>
                                        <p:attrNameLst>
                                          <p:attrName>style.visibility</p:attrName>
                                        </p:attrNameLst>
                                      </p:cBhvr>
                                      <p:to>
                                        <p:strVal val="visible"/>
                                      </p:to>
                                    </p:set>
                                    <p:animEffect transition="in" filter="dissolve">
                                      <p:cBhvr>
                                        <p:cTn id="12" dur="500"/>
                                        <p:tgtEl>
                                          <p:spTgt spid="10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533400" y="2514600"/>
            <a:ext cx="8229600" cy="2590800"/>
          </a:xfrm>
          <a:noFill/>
          <a:ln/>
        </p:spPr>
        <p:txBody>
          <a:bodyPr lIns="90488" tIns="44450" rIns="90488" bIns="44450">
            <a:normAutofit/>
          </a:bodyPr>
          <a:lstStyle/>
          <a:p>
            <a:pPr marL="342900" indent="-342900"/>
            <a:r>
              <a:rPr lang="en-US" sz="3200" dirty="0">
                <a:solidFill>
                  <a:srgbClr val="000000"/>
                </a:solidFill>
              </a:rPr>
              <a:t>	a systematic approach to understanding and describing the present state of the organization</a:t>
            </a:r>
          </a:p>
        </p:txBody>
      </p:sp>
      <p:sp>
        <p:nvSpPr>
          <p:cNvPr id="4" name="Rectangle 2"/>
          <p:cNvSpPr txBox="1">
            <a:spLocks noChangeArrowheads="1"/>
          </p:cNvSpPr>
          <p:nvPr/>
        </p:nvSpPr>
        <p:spPr>
          <a:xfrm>
            <a:off x="533400" y="1905000"/>
            <a:ext cx="8229600" cy="14152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t>DIAGNOSIS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randombar(horizontal)">
                                      <p:cBhvr>
                                        <p:cTn id="7" dur="500"/>
                                        <p:tgtEl>
                                          <p:spTgt spid="4099">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6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1" build="p"/>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1752600"/>
            <a:ext cx="8229600" cy="47244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134147" name="Rectangle 3"/>
          <p:cNvSpPr>
            <a:spLocks noGrp="1" noChangeArrowheads="1"/>
          </p:cNvSpPr>
          <p:nvPr>
            <p:ph idx="1"/>
          </p:nvPr>
        </p:nvSpPr>
        <p:spPr>
          <a:xfrm>
            <a:off x="533400" y="1828800"/>
            <a:ext cx="8305800" cy="5334000"/>
          </a:xfrm>
        </p:spPr>
        <p:txBody>
          <a:bodyPr>
            <a:normAutofit/>
          </a:bodyPr>
          <a:lstStyle/>
          <a:p>
            <a:pPr>
              <a:lnSpc>
                <a:spcPct val="90000"/>
              </a:lnSpc>
            </a:pPr>
            <a:r>
              <a:rPr lang="en-US" sz="2200" b="1" i="1" dirty="0">
                <a:solidFill>
                  <a:srgbClr val="000000"/>
                </a:solidFill>
              </a:rPr>
              <a:t>Stories</a:t>
            </a:r>
            <a:r>
              <a:rPr lang="en-US" sz="2200" dirty="0">
                <a:solidFill>
                  <a:srgbClr val="000000"/>
                </a:solidFill>
              </a:rPr>
              <a:t> dramatize relatively ordinary, everyday events within organizations in order to convey important cultural meanings</a:t>
            </a:r>
            <a:r>
              <a:rPr lang="en-US" sz="2200" dirty="0" smtClean="0">
                <a:solidFill>
                  <a:srgbClr val="000000"/>
                </a:solidFill>
              </a:rPr>
              <a:t>.</a:t>
            </a:r>
          </a:p>
          <a:p>
            <a:pPr>
              <a:lnSpc>
                <a:spcPct val="90000"/>
              </a:lnSpc>
            </a:pPr>
            <a:endParaRPr lang="en-US" sz="2200" dirty="0" smtClean="0">
              <a:solidFill>
                <a:srgbClr val="000000"/>
              </a:solidFill>
            </a:endParaRPr>
          </a:p>
          <a:p>
            <a:pPr>
              <a:lnSpc>
                <a:spcPct val="90000"/>
              </a:lnSpc>
            </a:pPr>
            <a:r>
              <a:rPr lang="en-US" sz="2200" b="1" i="1" dirty="0" smtClean="0">
                <a:solidFill>
                  <a:srgbClr val="000000"/>
                </a:solidFill>
              </a:rPr>
              <a:t>Legends</a:t>
            </a:r>
            <a:r>
              <a:rPr lang="en-US" sz="2200" dirty="0" smtClean="0">
                <a:solidFill>
                  <a:srgbClr val="000000"/>
                </a:solidFill>
              </a:rPr>
              <a:t> </a:t>
            </a:r>
            <a:r>
              <a:rPr lang="en-US" sz="2200" dirty="0">
                <a:solidFill>
                  <a:srgbClr val="000000"/>
                </a:solidFill>
              </a:rPr>
              <a:t>are more uplifting than stories and portray events that defy explanation by ordinary circumstances</a:t>
            </a:r>
            <a:r>
              <a:rPr lang="en-US" sz="2200" dirty="0" smtClean="0">
                <a:solidFill>
                  <a:srgbClr val="000000"/>
                </a:solidFill>
              </a:rPr>
              <a:t>.</a:t>
            </a:r>
          </a:p>
          <a:p>
            <a:pPr>
              <a:lnSpc>
                <a:spcPct val="90000"/>
              </a:lnSpc>
            </a:pPr>
            <a:endParaRPr lang="en-US" sz="2200" dirty="0">
              <a:solidFill>
                <a:srgbClr val="000000"/>
              </a:solidFill>
            </a:endParaRPr>
          </a:p>
          <a:p>
            <a:pPr>
              <a:lnSpc>
                <a:spcPct val="90000"/>
              </a:lnSpc>
            </a:pPr>
            <a:r>
              <a:rPr lang="en-US" sz="2200" b="1" i="1" dirty="0" smtClean="0">
                <a:solidFill>
                  <a:srgbClr val="000000"/>
                </a:solidFill>
              </a:rPr>
              <a:t>Myths</a:t>
            </a:r>
            <a:r>
              <a:rPr lang="en-US" sz="2200" dirty="0" smtClean="0">
                <a:solidFill>
                  <a:srgbClr val="000000"/>
                </a:solidFill>
              </a:rPr>
              <a:t> </a:t>
            </a:r>
            <a:r>
              <a:rPr lang="en-US" sz="2200" dirty="0">
                <a:solidFill>
                  <a:srgbClr val="000000"/>
                </a:solidFill>
              </a:rPr>
              <a:t>are dramatic, unquestioned narratives about imagined events</a:t>
            </a:r>
            <a:r>
              <a:rPr lang="en-US" sz="2200" dirty="0" smtClean="0">
                <a:solidFill>
                  <a:srgbClr val="000000"/>
                </a:solidFill>
              </a:rPr>
              <a:t>.</a:t>
            </a:r>
          </a:p>
          <a:p>
            <a:pPr>
              <a:lnSpc>
                <a:spcPct val="90000"/>
              </a:lnSpc>
            </a:pPr>
            <a:endParaRPr lang="en-US" sz="2200" dirty="0">
              <a:solidFill>
                <a:srgbClr val="000000"/>
              </a:solidFill>
            </a:endParaRPr>
          </a:p>
          <a:p>
            <a:pPr>
              <a:lnSpc>
                <a:spcPct val="90000"/>
              </a:lnSpc>
            </a:pPr>
            <a:r>
              <a:rPr lang="en-US" sz="2200" b="1" i="1" dirty="0" smtClean="0">
                <a:solidFill>
                  <a:srgbClr val="000000"/>
                </a:solidFill>
              </a:rPr>
              <a:t>Sagas</a:t>
            </a:r>
            <a:r>
              <a:rPr lang="en-US" sz="2200" dirty="0" smtClean="0">
                <a:solidFill>
                  <a:srgbClr val="000000"/>
                </a:solidFill>
              </a:rPr>
              <a:t> </a:t>
            </a:r>
            <a:r>
              <a:rPr lang="en-US" sz="2200" dirty="0">
                <a:solidFill>
                  <a:srgbClr val="000000"/>
                </a:solidFill>
              </a:rPr>
              <a:t>describe heroic exploits performed in the face of adversity</a:t>
            </a:r>
            <a:r>
              <a:rPr lang="en-US" sz="2200" dirty="0" smtClean="0">
                <a:solidFill>
                  <a:srgbClr val="000000"/>
                </a:solidFill>
              </a:rPr>
              <a:t>.</a:t>
            </a:r>
          </a:p>
          <a:p>
            <a:pPr>
              <a:lnSpc>
                <a:spcPct val="90000"/>
              </a:lnSpc>
            </a:pPr>
            <a:endParaRPr lang="en-US" sz="2200" dirty="0">
              <a:solidFill>
                <a:srgbClr val="000000"/>
              </a:solidFill>
            </a:endParaRPr>
          </a:p>
          <a:p>
            <a:pPr>
              <a:lnSpc>
                <a:spcPct val="90000"/>
              </a:lnSpc>
            </a:pPr>
            <a:r>
              <a:rPr lang="en-US" sz="2200" dirty="0" smtClean="0">
                <a:solidFill>
                  <a:srgbClr val="000000"/>
                </a:solidFill>
              </a:rPr>
              <a:t>Recurring </a:t>
            </a:r>
            <a:r>
              <a:rPr lang="en-US" sz="2200" dirty="0">
                <a:solidFill>
                  <a:srgbClr val="000000"/>
                </a:solidFill>
              </a:rPr>
              <a:t>story themes: equality, loyalty, security, control.</a:t>
            </a:r>
            <a:endParaRPr lang="en-US" sz="2200" i="1" dirty="0">
              <a:solidFill>
                <a:srgbClr val="000000"/>
              </a:solidFill>
            </a:endParaRPr>
          </a:p>
        </p:txBody>
      </p:sp>
      <p:sp>
        <p:nvSpPr>
          <p:cNvPr id="5"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Forms of Narratives</a:t>
            </a:r>
            <a:endParaRPr lang="en-US" sz="40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00">
                                          <p:stCondLst>
                                            <p:cond delay="0"/>
                                          </p:stCondLst>
                                        </p:cTn>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6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381000"/>
            <a:ext cx="8229600" cy="1143000"/>
          </a:xfrm>
        </p:spPr>
        <p:txBody>
          <a:bodyPr>
            <a:normAutofit/>
          </a:bodyPr>
          <a:lstStyle/>
          <a:p>
            <a:r>
              <a:rPr lang="en-US" sz="4000" dirty="0">
                <a:ln w="500">
                  <a:solidFill>
                    <a:schemeClr val="tx2">
                      <a:lumMod val="10000"/>
                    </a:schemeClr>
                  </a:solidFill>
                </a:ln>
                <a:solidFill>
                  <a:schemeClr val="tx2"/>
                </a:solidFill>
              </a:rPr>
              <a:t>Elements of Organizational Culture</a:t>
            </a:r>
          </a:p>
        </p:txBody>
      </p:sp>
      <p:sp>
        <p:nvSpPr>
          <p:cNvPr id="104451" name="Oval 3"/>
          <p:cNvSpPr>
            <a:spLocks noChangeArrowheads="1"/>
          </p:cNvSpPr>
          <p:nvPr/>
        </p:nvSpPr>
        <p:spPr bwMode="auto">
          <a:xfrm>
            <a:off x="2590800" y="3276600"/>
            <a:ext cx="3962400" cy="1447800"/>
          </a:xfrm>
          <a:prstGeom prst="ellipse">
            <a:avLst/>
          </a:prstGeom>
          <a:solidFill>
            <a:schemeClr val="tx1"/>
          </a:solidFill>
          <a:ln w="57150">
            <a:solidFill>
              <a:schemeClr val="accent2"/>
            </a:solidFill>
            <a:round/>
            <a:headEnd/>
            <a:tailEnd/>
          </a:ln>
          <a:effectLst/>
        </p:spPr>
        <p:txBody>
          <a:bodyPr wrap="none" anchor="ctr"/>
          <a:lstStyle/>
          <a:p>
            <a:pPr algn="ctr" eaLnBrk="0" hangingPunct="0"/>
            <a:r>
              <a:rPr lang="en-US" b="1">
                <a:solidFill>
                  <a:schemeClr val="bg1"/>
                </a:solidFill>
                <a:latin typeface="Arial" charset="0"/>
              </a:rPr>
              <a:t>Organizational</a:t>
            </a:r>
          </a:p>
          <a:p>
            <a:pPr algn="ctr" eaLnBrk="0" hangingPunct="0"/>
            <a:r>
              <a:rPr lang="en-US" b="1">
                <a:solidFill>
                  <a:schemeClr val="bg1"/>
                </a:solidFill>
                <a:latin typeface="Arial" charset="0"/>
              </a:rPr>
              <a:t>Culture</a:t>
            </a:r>
          </a:p>
        </p:txBody>
      </p:sp>
      <p:grpSp>
        <p:nvGrpSpPr>
          <p:cNvPr id="104461" name="Group 13"/>
          <p:cNvGrpSpPr>
            <a:grpSpLocks/>
          </p:cNvGrpSpPr>
          <p:nvPr/>
        </p:nvGrpSpPr>
        <p:grpSpPr bwMode="auto">
          <a:xfrm>
            <a:off x="0" y="4648200"/>
            <a:ext cx="3657600" cy="762000"/>
            <a:chOff x="0" y="2928"/>
            <a:chExt cx="2304" cy="480"/>
          </a:xfrm>
        </p:grpSpPr>
        <p:sp>
          <p:nvSpPr>
            <p:cNvPr id="104462" name="Rectangle 14"/>
            <p:cNvSpPr>
              <a:spLocks noChangeArrowheads="1"/>
            </p:cNvSpPr>
            <p:nvPr/>
          </p:nvSpPr>
          <p:spPr bwMode="auto">
            <a:xfrm>
              <a:off x="0" y="3024"/>
              <a:ext cx="1728" cy="384"/>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b="1">
                  <a:latin typeface="Arial" charset="0"/>
                </a:rPr>
                <a:t>Heroes</a:t>
              </a:r>
            </a:p>
          </p:txBody>
        </p:sp>
        <p:sp>
          <p:nvSpPr>
            <p:cNvPr id="104463" name="Line 15"/>
            <p:cNvSpPr>
              <a:spLocks noChangeShapeType="1"/>
            </p:cNvSpPr>
            <p:nvPr/>
          </p:nvSpPr>
          <p:spPr bwMode="auto">
            <a:xfrm flipV="1">
              <a:off x="1728" y="2928"/>
              <a:ext cx="576" cy="336"/>
            </a:xfrm>
            <a:prstGeom prst="line">
              <a:avLst/>
            </a:prstGeom>
            <a:noFill/>
            <a:ln w="57150">
              <a:solidFill>
                <a:srgbClr val="000000"/>
              </a:solidFill>
              <a:round/>
              <a:headEnd/>
              <a:tailEnd type="triangle" w="med" len="med"/>
            </a:ln>
            <a:effectLst/>
          </p:spPr>
          <p:txBody>
            <a:bodyPr wrap="none" anchor="ctr"/>
            <a:lstStyle/>
            <a:p>
              <a:endParaRPr lang="en-US"/>
            </a:p>
          </p:txBody>
        </p:sp>
      </p:grpSp>
    </p:spTree>
    <p:extLst>
      <p:ext uri="{BB962C8B-B14F-4D97-AF65-F5344CB8AC3E}">
        <p14:creationId xmlns:p14="http://schemas.microsoft.com/office/powerpoint/2010/main" val="3823725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dissolve">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61"/>
                                        </p:tgtEl>
                                        <p:attrNameLst>
                                          <p:attrName>style.visibility</p:attrName>
                                        </p:attrNameLst>
                                      </p:cBhvr>
                                      <p:to>
                                        <p:strVal val="visible"/>
                                      </p:to>
                                    </p:set>
                                    <p:animEffect transition="in" filter="dissolve">
                                      <p:cBhvr>
                                        <p:cTn id="12" dur="500"/>
                                        <p:tgtEl>
                                          <p:spTgt spid="104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1752600"/>
            <a:ext cx="8229600" cy="47244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136195" name="Rectangle 3"/>
          <p:cNvSpPr>
            <a:spLocks noGrp="1" noChangeArrowheads="1"/>
          </p:cNvSpPr>
          <p:nvPr>
            <p:ph idx="1"/>
          </p:nvPr>
        </p:nvSpPr>
        <p:spPr>
          <a:xfrm>
            <a:off x="609600" y="1752600"/>
            <a:ext cx="8077200" cy="3276600"/>
          </a:xfrm>
        </p:spPr>
        <p:txBody>
          <a:bodyPr>
            <a:normAutofit fontScale="92500"/>
          </a:bodyPr>
          <a:lstStyle/>
          <a:p>
            <a:r>
              <a:rPr lang="en-US" sz="2800" b="1" i="1" dirty="0">
                <a:solidFill>
                  <a:srgbClr val="000000"/>
                </a:solidFill>
              </a:rPr>
              <a:t>Heroes</a:t>
            </a:r>
            <a:r>
              <a:rPr lang="en-US" sz="2800" dirty="0">
                <a:solidFill>
                  <a:srgbClr val="000000"/>
                </a:solidFill>
              </a:rPr>
              <a:t> are company role models.  In their performance of deeds, embodiment of character, and support of the existing organizational culture, they highlight the values a company wishes to reinforce. </a:t>
            </a:r>
          </a:p>
          <a:p>
            <a:endParaRPr lang="en-US" sz="2800" dirty="0" smtClean="0">
              <a:solidFill>
                <a:srgbClr val="000000"/>
              </a:solidFill>
            </a:endParaRPr>
          </a:p>
          <a:p>
            <a:r>
              <a:rPr lang="en-US" sz="2800" dirty="0" smtClean="0">
                <a:solidFill>
                  <a:srgbClr val="000000"/>
                </a:solidFill>
              </a:rPr>
              <a:t>Heroes </a:t>
            </a:r>
            <a:r>
              <a:rPr lang="en-US" sz="2800" dirty="0">
                <a:solidFill>
                  <a:srgbClr val="000000"/>
                </a:solidFill>
              </a:rPr>
              <a:t>are the main characters in the stories relayed throughout an organization.</a:t>
            </a:r>
            <a:endParaRPr lang="en-US" sz="2800" i="1" dirty="0">
              <a:solidFill>
                <a:srgbClr val="000000"/>
              </a:solidFill>
            </a:endParaRPr>
          </a:p>
        </p:txBody>
      </p:sp>
      <p:pic>
        <p:nvPicPr>
          <p:cNvPr id="1026" name="Picture 2" descr="C:\Users\Dawn_Carlson\Desktop\steve-jobs-retires-4e5583b-in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4419600"/>
            <a:ext cx="3543300" cy="19937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Heroes</a:t>
            </a:r>
            <a:endParaRPr lang="en-US" sz="40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600">
                                          <p:stCondLst>
                                            <p:cond delay="0"/>
                                          </p:stCondLst>
                                        </p:cTn>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6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533400" y="1752600"/>
            <a:ext cx="8229600" cy="47244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pic>
        <p:nvPicPr>
          <p:cNvPr id="132099" name="Picture 3" descr="Kelleher Nuts"/>
          <p:cNvPicPr>
            <a:picLocks noChangeAspect="1" noChangeArrowheads="1"/>
          </p:cNvPicPr>
          <p:nvPr/>
        </p:nvPicPr>
        <p:blipFill>
          <a:blip r:embed="rId3" cstate="print"/>
          <a:srcRect/>
          <a:stretch>
            <a:fillRect/>
          </a:stretch>
        </p:blipFill>
        <p:spPr bwMode="auto">
          <a:xfrm>
            <a:off x="7543800" y="4495800"/>
            <a:ext cx="1483065" cy="2209800"/>
          </a:xfrm>
          <a:prstGeom prst="rect">
            <a:avLst/>
          </a:prstGeom>
          <a:noFill/>
          <a:ln w="9525">
            <a:noFill/>
            <a:miter lim="800000"/>
            <a:headEnd/>
            <a:tailEnd/>
          </a:ln>
        </p:spPr>
      </p:pic>
      <p:sp>
        <p:nvSpPr>
          <p:cNvPr id="132100" name="Text Box 4"/>
          <p:cNvSpPr txBox="1">
            <a:spLocks noChangeArrowheads="1"/>
          </p:cNvSpPr>
          <p:nvPr/>
        </p:nvSpPr>
        <p:spPr bwMode="auto">
          <a:xfrm>
            <a:off x="533400" y="1752600"/>
            <a:ext cx="7301345" cy="4007251"/>
          </a:xfrm>
          <a:prstGeom prst="rect">
            <a:avLst/>
          </a:prstGeom>
          <a:noFill/>
          <a:ln w="12700">
            <a:noFill/>
            <a:miter lim="800000"/>
            <a:headEnd/>
            <a:tailEnd/>
          </a:ln>
          <a:effectLst/>
        </p:spPr>
        <p:txBody>
          <a:bodyPr wrap="square">
            <a:spAutoFit/>
          </a:bodyPr>
          <a:lstStyle/>
          <a:p>
            <a:pPr marL="228600" indent="-228600" eaLnBrk="0" hangingPunct="0">
              <a:spcBef>
                <a:spcPct val="20000"/>
              </a:spcBef>
              <a:buFontTx/>
              <a:buChar char="•"/>
            </a:pPr>
            <a:r>
              <a:rPr lang="en-US" dirty="0">
                <a:solidFill>
                  <a:srgbClr val="000000"/>
                </a:solidFill>
              </a:rPr>
              <a:t>Herb Kelleher is cofounder, chairman of the board, and </a:t>
            </a:r>
            <a:r>
              <a:rPr lang="en-US" dirty="0" smtClean="0">
                <a:solidFill>
                  <a:srgbClr val="000000"/>
                </a:solidFill>
              </a:rPr>
              <a:t>was CEO </a:t>
            </a:r>
            <a:r>
              <a:rPr lang="en-US" dirty="0">
                <a:solidFill>
                  <a:srgbClr val="000000"/>
                </a:solidFill>
              </a:rPr>
              <a:t>of Southwest Airlines.</a:t>
            </a:r>
          </a:p>
          <a:p>
            <a:pPr marL="228600" indent="-228600" eaLnBrk="0" hangingPunct="0">
              <a:spcBef>
                <a:spcPct val="20000"/>
              </a:spcBef>
              <a:buFontTx/>
              <a:buChar char="•"/>
            </a:pPr>
            <a:r>
              <a:rPr lang="en-US" dirty="0">
                <a:solidFill>
                  <a:srgbClr val="000000"/>
                </a:solidFill>
              </a:rPr>
              <a:t>Under Kelleher’s guidance, Southwest has been remarkably successful.  It has been profitable every year since 1973 yet maintains the lowest fares.  </a:t>
            </a:r>
          </a:p>
          <a:p>
            <a:pPr marL="228600" indent="-228600" eaLnBrk="0" hangingPunct="0">
              <a:spcBef>
                <a:spcPct val="20000"/>
              </a:spcBef>
              <a:buFontTx/>
              <a:buChar char="•"/>
            </a:pPr>
            <a:r>
              <a:rPr lang="en-US" i="1" dirty="0">
                <a:solidFill>
                  <a:srgbClr val="000000"/>
                </a:solidFill>
              </a:rPr>
              <a:t>Fortune</a:t>
            </a:r>
            <a:r>
              <a:rPr lang="en-US" dirty="0">
                <a:solidFill>
                  <a:srgbClr val="000000"/>
                </a:solidFill>
              </a:rPr>
              <a:t> magazine named it the most admired airline and best place to work in the United States.  </a:t>
            </a:r>
          </a:p>
          <a:p>
            <a:pPr marL="228600" indent="-228600" eaLnBrk="0" hangingPunct="0">
              <a:spcBef>
                <a:spcPct val="20000"/>
              </a:spcBef>
              <a:buFontTx/>
              <a:buChar char="•"/>
            </a:pPr>
            <a:r>
              <a:rPr lang="en-US" dirty="0">
                <a:solidFill>
                  <a:srgbClr val="000000"/>
                </a:solidFill>
              </a:rPr>
              <a:t>Kelleher has created a unique culture at Southwest Airlines through a mix of humor, altruism, concern for others, and straight talk.</a:t>
            </a:r>
          </a:p>
        </p:txBody>
      </p:sp>
      <p:sp>
        <p:nvSpPr>
          <p:cNvPr id="6"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Herb Kelleher of Southwest Airlines</a:t>
            </a:r>
            <a:endParaRPr lang="en-US" sz="40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animEffect transition="in" filter="dissolve">
                                      <p:cBhvr>
                                        <p:cTn id="7" dur="500"/>
                                        <p:tgtEl>
                                          <p:spTgt spid="13209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32100">
                                            <p:txEl>
                                              <p:pRg st="0" end="0"/>
                                            </p:txEl>
                                          </p:spTgt>
                                        </p:tgtEl>
                                        <p:attrNameLst>
                                          <p:attrName>style.visibility</p:attrName>
                                        </p:attrNameLst>
                                      </p:cBhvr>
                                      <p:to>
                                        <p:strVal val="visible"/>
                                      </p:to>
                                    </p:set>
                                    <p:anim calcmode="lin" valueType="num">
                                      <p:cBhvr>
                                        <p:cTn id="12" dur="500" fill="hold"/>
                                        <p:tgtEl>
                                          <p:spTgt spid="132100">
                                            <p:txEl>
                                              <p:pRg st="0" end="0"/>
                                            </p:txEl>
                                          </p:spTgt>
                                        </p:tgtEl>
                                        <p:attrNameLst>
                                          <p:attrName>ppt_x</p:attrName>
                                        </p:attrNameLst>
                                      </p:cBhvr>
                                      <p:tavLst>
                                        <p:tav tm="0">
                                          <p:val>
                                            <p:strVal val="#ppt_x-#ppt_w/2"/>
                                          </p:val>
                                        </p:tav>
                                        <p:tav tm="100000">
                                          <p:val>
                                            <p:strVal val="#ppt_x"/>
                                          </p:val>
                                        </p:tav>
                                      </p:tavLst>
                                    </p:anim>
                                    <p:anim calcmode="lin" valueType="num">
                                      <p:cBhvr>
                                        <p:cTn id="13" dur="500" fill="hold"/>
                                        <p:tgtEl>
                                          <p:spTgt spid="132100">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3210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2100">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2100">
                                            <p:txEl>
                                              <p:pRg st="0" end="0"/>
                                            </p:txEl>
                                          </p:spTgt>
                                        </p:tgtEl>
                                        <p:attrNameLst>
                                          <p:attrName>ppt_c</p:attrName>
                                        </p:attrNameLst>
                                      </p:cBhvr>
                                      <p:to>
                                        <a:srgbClr val="339EFF"/>
                                      </p:to>
                                    </p:animClr>
                                  </p:subTnLst>
                                </p:cTn>
                              </p:par>
                            </p:childTnLst>
                          </p:cTn>
                        </p:par>
                      </p:childTnLst>
                    </p:cTn>
                  </p:par>
                  <p:par>
                    <p:cTn id="16" fill="hold">
                      <p:stCondLst>
                        <p:cond delay="indefinite"/>
                      </p:stCondLst>
                      <p:childTnLst>
                        <p:par>
                          <p:cTn id="17" fill="hold">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132100">
                                            <p:txEl>
                                              <p:pRg st="1" end="1"/>
                                            </p:txEl>
                                          </p:spTgt>
                                        </p:tgtEl>
                                        <p:attrNameLst>
                                          <p:attrName>style.visibility</p:attrName>
                                        </p:attrNameLst>
                                      </p:cBhvr>
                                      <p:to>
                                        <p:strVal val="visible"/>
                                      </p:to>
                                    </p:set>
                                    <p:anim calcmode="lin" valueType="num">
                                      <p:cBhvr>
                                        <p:cTn id="20" dur="500" fill="hold"/>
                                        <p:tgtEl>
                                          <p:spTgt spid="132100">
                                            <p:txEl>
                                              <p:pRg st="1" end="1"/>
                                            </p:txEl>
                                          </p:spTgt>
                                        </p:tgtEl>
                                        <p:attrNameLst>
                                          <p:attrName>ppt_x</p:attrName>
                                        </p:attrNameLst>
                                      </p:cBhvr>
                                      <p:tavLst>
                                        <p:tav tm="0">
                                          <p:val>
                                            <p:strVal val="#ppt_x-#ppt_w/2"/>
                                          </p:val>
                                        </p:tav>
                                        <p:tav tm="100000">
                                          <p:val>
                                            <p:strVal val="#ppt_x"/>
                                          </p:val>
                                        </p:tav>
                                      </p:tavLst>
                                    </p:anim>
                                    <p:anim calcmode="lin" valueType="num">
                                      <p:cBhvr>
                                        <p:cTn id="21" dur="500" fill="hold"/>
                                        <p:tgtEl>
                                          <p:spTgt spid="132100">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132100">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132100">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2100">
                                            <p:txEl>
                                              <p:pRg st="1" end="1"/>
                                            </p:txEl>
                                          </p:spTgt>
                                        </p:tgtEl>
                                        <p:attrNameLst>
                                          <p:attrName>ppt_c</p:attrName>
                                        </p:attrNameLst>
                                      </p:cBhvr>
                                      <p:to>
                                        <a:srgbClr val="339EFF"/>
                                      </p:to>
                                    </p:animClr>
                                  </p:sub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132100">
                                            <p:txEl>
                                              <p:pRg st="2" end="2"/>
                                            </p:txEl>
                                          </p:spTgt>
                                        </p:tgtEl>
                                        <p:attrNameLst>
                                          <p:attrName>style.visibility</p:attrName>
                                        </p:attrNameLst>
                                      </p:cBhvr>
                                      <p:to>
                                        <p:strVal val="visible"/>
                                      </p:to>
                                    </p:set>
                                    <p:anim calcmode="lin" valueType="num">
                                      <p:cBhvr>
                                        <p:cTn id="28" dur="500" fill="hold"/>
                                        <p:tgtEl>
                                          <p:spTgt spid="132100">
                                            <p:txEl>
                                              <p:pRg st="2" end="2"/>
                                            </p:txEl>
                                          </p:spTgt>
                                        </p:tgtEl>
                                        <p:attrNameLst>
                                          <p:attrName>ppt_x</p:attrName>
                                        </p:attrNameLst>
                                      </p:cBhvr>
                                      <p:tavLst>
                                        <p:tav tm="0">
                                          <p:val>
                                            <p:strVal val="#ppt_x-#ppt_w/2"/>
                                          </p:val>
                                        </p:tav>
                                        <p:tav tm="100000">
                                          <p:val>
                                            <p:strVal val="#ppt_x"/>
                                          </p:val>
                                        </p:tav>
                                      </p:tavLst>
                                    </p:anim>
                                    <p:anim calcmode="lin" valueType="num">
                                      <p:cBhvr>
                                        <p:cTn id="29" dur="500" fill="hold"/>
                                        <p:tgtEl>
                                          <p:spTgt spid="132100">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132100">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132100">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2100">
                                            <p:txEl>
                                              <p:pRg st="2" end="2"/>
                                            </p:txEl>
                                          </p:spTgt>
                                        </p:tgtEl>
                                        <p:attrNameLst>
                                          <p:attrName>ppt_c</p:attrName>
                                        </p:attrNameLst>
                                      </p:cBhvr>
                                      <p:to>
                                        <a:srgbClr val="339EFF"/>
                                      </p:to>
                                    </p:animClr>
                                  </p:sub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132100">
                                            <p:txEl>
                                              <p:pRg st="3" end="3"/>
                                            </p:txEl>
                                          </p:spTgt>
                                        </p:tgtEl>
                                        <p:attrNameLst>
                                          <p:attrName>style.visibility</p:attrName>
                                        </p:attrNameLst>
                                      </p:cBhvr>
                                      <p:to>
                                        <p:strVal val="visible"/>
                                      </p:to>
                                    </p:set>
                                    <p:anim calcmode="lin" valueType="num">
                                      <p:cBhvr>
                                        <p:cTn id="36" dur="500" fill="hold"/>
                                        <p:tgtEl>
                                          <p:spTgt spid="132100">
                                            <p:txEl>
                                              <p:pRg st="3" end="3"/>
                                            </p:txEl>
                                          </p:spTgt>
                                        </p:tgtEl>
                                        <p:attrNameLst>
                                          <p:attrName>ppt_x</p:attrName>
                                        </p:attrNameLst>
                                      </p:cBhvr>
                                      <p:tavLst>
                                        <p:tav tm="0">
                                          <p:val>
                                            <p:strVal val="#ppt_x-#ppt_w/2"/>
                                          </p:val>
                                        </p:tav>
                                        <p:tav tm="100000">
                                          <p:val>
                                            <p:strVal val="#ppt_x"/>
                                          </p:val>
                                        </p:tav>
                                      </p:tavLst>
                                    </p:anim>
                                    <p:anim calcmode="lin" valueType="num">
                                      <p:cBhvr>
                                        <p:cTn id="37" dur="500" fill="hold"/>
                                        <p:tgtEl>
                                          <p:spTgt spid="132100">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132100">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132100">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2100">
                                            <p:txEl>
                                              <p:pRg st="3" end="3"/>
                                            </p:txEl>
                                          </p:spTgt>
                                        </p:tgtEl>
                                        <p:attrNameLst>
                                          <p:attrName>ppt_c</p:attrName>
                                        </p:attrNameLst>
                                      </p:cBhvr>
                                      <p:to>
                                        <a:srgbClr val="339EFF"/>
                                      </p:to>
                                    </p:animClr>
                                  </p:subTnLst>
                                </p:cTn>
                              </p:par>
                              <p:par>
                                <p:cTn id="40" presetID="14"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600">
                                          <p:stCondLst>
                                            <p:cond delay="0"/>
                                          </p:stCondLst>
                                        </p:cTn>
                                        <p:tgtEl>
                                          <p:spTgt spid="5"/>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6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2100" grpId="0" build="p" autoUpdateAnimBg="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4451" name="Oval 3"/>
          <p:cNvSpPr>
            <a:spLocks noChangeArrowheads="1"/>
          </p:cNvSpPr>
          <p:nvPr/>
        </p:nvSpPr>
        <p:spPr bwMode="auto">
          <a:xfrm>
            <a:off x="2590800" y="3276600"/>
            <a:ext cx="3962400" cy="1447800"/>
          </a:xfrm>
          <a:prstGeom prst="ellipse">
            <a:avLst/>
          </a:prstGeom>
          <a:solidFill>
            <a:schemeClr val="tx1"/>
          </a:solidFill>
          <a:ln w="57150">
            <a:solidFill>
              <a:schemeClr val="accent2"/>
            </a:solidFill>
            <a:round/>
            <a:headEnd/>
            <a:tailEnd/>
          </a:ln>
          <a:effectLst/>
        </p:spPr>
        <p:txBody>
          <a:bodyPr wrap="none" anchor="ctr"/>
          <a:lstStyle/>
          <a:p>
            <a:pPr algn="ctr" eaLnBrk="0" hangingPunct="0"/>
            <a:r>
              <a:rPr lang="en-US" b="1">
                <a:solidFill>
                  <a:schemeClr val="bg1"/>
                </a:solidFill>
                <a:latin typeface="Arial" charset="0"/>
              </a:rPr>
              <a:t>Organizational</a:t>
            </a:r>
          </a:p>
          <a:p>
            <a:pPr algn="ctr" eaLnBrk="0" hangingPunct="0"/>
            <a:r>
              <a:rPr lang="en-US" b="1">
                <a:solidFill>
                  <a:schemeClr val="bg1"/>
                </a:solidFill>
                <a:latin typeface="Arial" charset="0"/>
              </a:rPr>
              <a:t>Culture</a:t>
            </a:r>
          </a:p>
        </p:txBody>
      </p:sp>
      <p:grpSp>
        <p:nvGrpSpPr>
          <p:cNvPr id="104464" name="Group 16"/>
          <p:cNvGrpSpPr>
            <a:grpSpLocks/>
          </p:cNvGrpSpPr>
          <p:nvPr/>
        </p:nvGrpSpPr>
        <p:grpSpPr bwMode="auto">
          <a:xfrm>
            <a:off x="152400" y="2590800"/>
            <a:ext cx="2971800" cy="914400"/>
            <a:chOff x="0" y="1680"/>
            <a:chExt cx="1872" cy="576"/>
          </a:xfrm>
        </p:grpSpPr>
        <p:sp>
          <p:nvSpPr>
            <p:cNvPr id="104465" name="Rectangle 17"/>
            <p:cNvSpPr>
              <a:spLocks noChangeArrowheads="1"/>
            </p:cNvSpPr>
            <p:nvPr/>
          </p:nvSpPr>
          <p:spPr bwMode="auto">
            <a:xfrm>
              <a:off x="0" y="1680"/>
              <a:ext cx="1728" cy="384"/>
            </a:xfrm>
            <a:prstGeom prst="rect">
              <a:avLst/>
            </a:prstGeom>
            <a:solidFill>
              <a:schemeClr val="accent1"/>
            </a:solidFill>
            <a:ln w="12700">
              <a:solidFill>
                <a:srgbClr val="000000"/>
              </a:solidFill>
              <a:miter lim="800000"/>
              <a:headEnd/>
              <a:tailEnd/>
            </a:ln>
            <a:effectLst/>
          </p:spPr>
          <p:txBody>
            <a:bodyPr wrap="none" anchor="ctr"/>
            <a:lstStyle/>
            <a:p>
              <a:pPr algn="ctr" eaLnBrk="0" hangingPunct="0"/>
              <a:r>
                <a:rPr lang="en-US" b="1" dirty="0">
                  <a:latin typeface="Arial" charset="0"/>
                </a:rPr>
                <a:t>Rites</a:t>
              </a:r>
            </a:p>
          </p:txBody>
        </p:sp>
        <p:sp>
          <p:nvSpPr>
            <p:cNvPr id="104466" name="Line 18"/>
            <p:cNvSpPr>
              <a:spLocks noChangeShapeType="1"/>
            </p:cNvSpPr>
            <p:nvPr/>
          </p:nvSpPr>
          <p:spPr bwMode="auto">
            <a:xfrm>
              <a:off x="1488" y="2064"/>
              <a:ext cx="384" cy="192"/>
            </a:xfrm>
            <a:prstGeom prst="line">
              <a:avLst/>
            </a:prstGeom>
            <a:noFill/>
            <a:ln w="57150">
              <a:solidFill>
                <a:srgbClr val="000000"/>
              </a:solidFill>
              <a:round/>
              <a:headEnd/>
              <a:tailEnd type="triangle" w="med" len="med"/>
            </a:ln>
            <a:effectLst/>
          </p:spPr>
          <p:txBody>
            <a:bodyPr wrap="none" anchor="ctr"/>
            <a:lstStyle/>
            <a:p>
              <a:endParaRPr lang="en-US"/>
            </a:p>
          </p:txBody>
        </p:sp>
      </p:grpSp>
      <p:sp>
        <p:nvSpPr>
          <p:cNvPr id="7"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Elements of Organization Culture </a:t>
            </a:r>
            <a:endParaRPr lang="en-US" sz="4000" dirty="0">
              <a:solidFill>
                <a:srgbClr val="FFFFFF"/>
              </a:solidFill>
            </a:endParaRPr>
          </a:p>
        </p:txBody>
      </p:sp>
    </p:spTree>
    <p:extLst>
      <p:ext uri="{BB962C8B-B14F-4D97-AF65-F5344CB8AC3E}">
        <p14:creationId xmlns:p14="http://schemas.microsoft.com/office/powerpoint/2010/main" val="3823725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dissolve">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64"/>
                                        </p:tgtEl>
                                        <p:attrNameLst>
                                          <p:attrName>style.visibility</p:attrName>
                                        </p:attrNameLst>
                                      </p:cBhvr>
                                      <p:to>
                                        <p:strVal val="visible"/>
                                      </p:to>
                                    </p:set>
                                    <p:animEffect transition="in" filter="dissolve">
                                      <p:cBhvr>
                                        <p:cTn id="12" dur="500"/>
                                        <p:tgtEl>
                                          <p:spTgt spid="10446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6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autoUpdateAnimBg="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a:xfrm>
            <a:off x="533400" y="1676400"/>
            <a:ext cx="4876800" cy="49530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137219" name="Rectangle 3"/>
          <p:cNvSpPr>
            <a:spLocks noGrp="1" noChangeArrowheads="1"/>
          </p:cNvSpPr>
          <p:nvPr>
            <p:ph idx="1"/>
          </p:nvPr>
        </p:nvSpPr>
        <p:spPr>
          <a:xfrm>
            <a:off x="533400" y="1752600"/>
            <a:ext cx="5039783" cy="4876800"/>
          </a:xfrm>
        </p:spPr>
        <p:txBody>
          <a:bodyPr>
            <a:normAutofit fontScale="92500" lnSpcReduction="10000"/>
          </a:bodyPr>
          <a:lstStyle/>
          <a:p>
            <a:r>
              <a:rPr lang="en-US" b="1" dirty="0">
                <a:solidFill>
                  <a:srgbClr val="000000"/>
                </a:solidFill>
              </a:rPr>
              <a:t>Rites </a:t>
            </a:r>
            <a:r>
              <a:rPr lang="en-US" dirty="0">
                <a:solidFill>
                  <a:srgbClr val="000000"/>
                </a:solidFill>
              </a:rPr>
              <a:t>combine cultural forms into a public performance</a:t>
            </a:r>
            <a:r>
              <a:rPr lang="en-US" dirty="0" smtClean="0">
                <a:solidFill>
                  <a:srgbClr val="000000"/>
                </a:solidFill>
              </a:rPr>
              <a:t>.</a:t>
            </a:r>
          </a:p>
          <a:p>
            <a:endParaRPr lang="en-US" dirty="0" smtClean="0">
              <a:solidFill>
                <a:srgbClr val="000000"/>
              </a:solidFill>
            </a:endParaRPr>
          </a:p>
          <a:p>
            <a:endParaRPr lang="en-US" dirty="0">
              <a:solidFill>
                <a:srgbClr val="000000"/>
              </a:solidFill>
            </a:endParaRPr>
          </a:p>
          <a:p>
            <a:r>
              <a:rPr lang="en-US" dirty="0">
                <a:solidFill>
                  <a:srgbClr val="000000"/>
                </a:solidFill>
              </a:rPr>
              <a:t>Some forms of rites include:</a:t>
            </a:r>
          </a:p>
          <a:p>
            <a:pPr lvl="1"/>
            <a:r>
              <a:rPr lang="en-US" b="1" dirty="0">
                <a:solidFill>
                  <a:srgbClr val="000000"/>
                </a:solidFill>
              </a:rPr>
              <a:t>Rites of Passage</a:t>
            </a:r>
            <a:r>
              <a:rPr lang="en-US" dirty="0">
                <a:solidFill>
                  <a:srgbClr val="000000"/>
                </a:solidFill>
              </a:rPr>
              <a:t> (completion </a:t>
            </a:r>
            <a:endParaRPr lang="en-US" dirty="0" smtClean="0">
              <a:solidFill>
                <a:srgbClr val="000000"/>
              </a:solidFill>
            </a:endParaRPr>
          </a:p>
          <a:p>
            <a:pPr lvl="1">
              <a:buNone/>
            </a:pPr>
            <a:r>
              <a:rPr lang="en-US" dirty="0" smtClean="0">
                <a:solidFill>
                  <a:srgbClr val="000000"/>
                </a:solidFill>
              </a:rPr>
              <a:t>    of </a:t>
            </a:r>
            <a:r>
              <a:rPr lang="en-US" dirty="0">
                <a:solidFill>
                  <a:srgbClr val="000000"/>
                </a:solidFill>
              </a:rPr>
              <a:t>Army basic training) </a:t>
            </a:r>
          </a:p>
          <a:p>
            <a:pPr lvl="1"/>
            <a:r>
              <a:rPr lang="en-US" b="1" dirty="0">
                <a:solidFill>
                  <a:srgbClr val="000000"/>
                </a:solidFill>
              </a:rPr>
              <a:t>Rites of Enhancement</a:t>
            </a:r>
            <a:r>
              <a:rPr lang="en-US" dirty="0">
                <a:solidFill>
                  <a:srgbClr val="000000"/>
                </a:solidFill>
              </a:rPr>
              <a:t> (awards ceremony)</a:t>
            </a:r>
          </a:p>
          <a:p>
            <a:pPr lvl="1"/>
            <a:r>
              <a:rPr lang="en-US" b="1" dirty="0">
                <a:solidFill>
                  <a:srgbClr val="000000"/>
                </a:solidFill>
              </a:rPr>
              <a:t>Rites of Integration</a:t>
            </a:r>
            <a:r>
              <a:rPr lang="en-US" dirty="0">
                <a:solidFill>
                  <a:srgbClr val="000000"/>
                </a:solidFill>
              </a:rPr>
              <a:t> (company Christmas party)</a:t>
            </a:r>
          </a:p>
        </p:txBody>
      </p:sp>
      <p:sp>
        <p:nvSpPr>
          <p:cNvPr id="28674" name="AutoShape 2" descr="http://www.army.mil/-images/2006/10/23/747/army.mil-2006-10-23-142758.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6" name="Picture 4" descr="http://farm4.static.flickr.com/3404/3521607551_26e58a8347.jpg"/>
          <p:cNvPicPr>
            <a:picLocks noChangeAspect="1" noChangeArrowheads="1"/>
          </p:cNvPicPr>
          <p:nvPr/>
        </p:nvPicPr>
        <p:blipFill>
          <a:blip r:embed="rId3" cstate="print"/>
          <a:srcRect/>
          <a:stretch>
            <a:fillRect/>
          </a:stretch>
        </p:blipFill>
        <p:spPr bwMode="auto">
          <a:xfrm>
            <a:off x="5573183" y="228600"/>
            <a:ext cx="3342218" cy="2264512"/>
          </a:xfrm>
          <a:prstGeom prst="rect">
            <a:avLst/>
          </a:prstGeom>
          <a:noFill/>
        </p:spPr>
      </p:pic>
      <p:pic>
        <p:nvPicPr>
          <p:cNvPr id="2050" name="Picture 2" descr="C:\Users\Dawn_Carlson\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3183" y="2667000"/>
            <a:ext cx="3342217" cy="19416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wn_Carlson\Desktop\download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3183" y="4876800"/>
            <a:ext cx="3266017" cy="1743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533400" y="228601"/>
            <a:ext cx="48768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Rites (formal)</a:t>
            </a:r>
            <a:endParaRPr lang="en-US" sz="40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600">
                                          <p:stCondLst>
                                            <p:cond delay="0"/>
                                          </p:stCondLst>
                                        </p:cTn>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6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4451" name="Oval 3"/>
          <p:cNvSpPr>
            <a:spLocks noChangeArrowheads="1"/>
          </p:cNvSpPr>
          <p:nvPr/>
        </p:nvSpPr>
        <p:spPr bwMode="auto">
          <a:xfrm>
            <a:off x="2590800" y="3276600"/>
            <a:ext cx="3962400" cy="1447800"/>
          </a:xfrm>
          <a:prstGeom prst="ellipse">
            <a:avLst/>
          </a:prstGeom>
          <a:solidFill>
            <a:schemeClr val="tx1"/>
          </a:solidFill>
          <a:ln w="57150">
            <a:solidFill>
              <a:schemeClr val="accent2"/>
            </a:solidFill>
            <a:round/>
            <a:headEnd/>
            <a:tailEnd/>
          </a:ln>
          <a:effectLst/>
        </p:spPr>
        <p:txBody>
          <a:bodyPr wrap="none" anchor="ctr"/>
          <a:lstStyle/>
          <a:p>
            <a:pPr algn="ctr" eaLnBrk="0" hangingPunct="0"/>
            <a:r>
              <a:rPr lang="en-US" b="1">
                <a:solidFill>
                  <a:schemeClr val="bg1"/>
                </a:solidFill>
                <a:latin typeface="Arial" charset="0"/>
              </a:rPr>
              <a:t>Organizational</a:t>
            </a:r>
          </a:p>
          <a:p>
            <a:pPr algn="ctr" eaLnBrk="0" hangingPunct="0"/>
            <a:r>
              <a:rPr lang="en-US" b="1">
                <a:solidFill>
                  <a:schemeClr val="bg1"/>
                </a:solidFill>
                <a:latin typeface="Arial" charset="0"/>
              </a:rPr>
              <a:t>Culture</a:t>
            </a:r>
          </a:p>
        </p:txBody>
      </p:sp>
      <p:grpSp>
        <p:nvGrpSpPr>
          <p:cNvPr id="104467" name="Group 19"/>
          <p:cNvGrpSpPr>
            <a:grpSpLocks/>
          </p:cNvGrpSpPr>
          <p:nvPr/>
        </p:nvGrpSpPr>
        <p:grpSpPr bwMode="auto">
          <a:xfrm>
            <a:off x="3200400" y="1828800"/>
            <a:ext cx="2743200" cy="1447800"/>
            <a:chOff x="2016" y="1152"/>
            <a:chExt cx="1728" cy="912"/>
          </a:xfrm>
        </p:grpSpPr>
        <p:sp>
          <p:nvSpPr>
            <p:cNvPr id="104468" name="Rectangle 20"/>
            <p:cNvSpPr>
              <a:spLocks noChangeArrowheads="1"/>
            </p:cNvSpPr>
            <p:nvPr/>
          </p:nvSpPr>
          <p:spPr bwMode="auto">
            <a:xfrm>
              <a:off x="2016" y="1152"/>
              <a:ext cx="1728" cy="384"/>
            </a:xfrm>
            <a:prstGeom prst="rect">
              <a:avLst/>
            </a:prstGeom>
            <a:solidFill>
              <a:schemeClr val="accent1"/>
            </a:solidFill>
            <a:ln w="12700">
              <a:solidFill>
                <a:srgbClr val="000000"/>
              </a:solidFill>
              <a:miter lim="800000"/>
              <a:headEnd/>
              <a:tailEnd/>
            </a:ln>
            <a:effectLst/>
          </p:spPr>
          <p:txBody>
            <a:bodyPr wrap="none" anchor="ctr"/>
            <a:lstStyle/>
            <a:p>
              <a:pPr algn="ctr" eaLnBrk="0" hangingPunct="0"/>
              <a:r>
                <a:rPr lang="en-US" b="1">
                  <a:latin typeface="Arial" charset="0"/>
                </a:rPr>
                <a:t>Rituals</a:t>
              </a:r>
            </a:p>
          </p:txBody>
        </p:sp>
        <p:sp>
          <p:nvSpPr>
            <p:cNvPr id="104469" name="Line 21"/>
            <p:cNvSpPr>
              <a:spLocks noChangeShapeType="1"/>
            </p:cNvSpPr>
            <p:nvPr/>
          </p:nvSpPr>
          <p:spPr bwMode="auto">
            <a:xfrm>
              <a:off x="2928" y="1536"/>
              <a:ext cx="0" cy="528"/>
            </a:xfrm>
            <a:prstGeom prst="line">
              <a:avLst/>
            </a:prstGeom>
            <a:noFill/>
            <a:ln w="57150">
              <a:solidFill>
                <a:srgbClr val="000000"/>
              </a:solidFill>
              <a:round/>
              <a:headEnd/>
              <a:tailEnd type="triangle" w="med" len="med"/>
            </a:ln>
            <a:effectLst/>
          </p:spPr>
          <p:txBody>
            <a:bodyPr wrap="none" anchor="ctr"/>
            <a:lstStyle/>
            <a:p>
              <a:endParaRPr lang="en-US"/>
            </a:p>
          </p:txBody>
        </p:sp>
      </p:grpSp>
      <p:sp>
        <p:nvSpPr>
          <p:cNvPr id="7"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Elements of Organization Culture </a:t>
            </a:r>
            <a:endParaRPr lang="en-US" sz="4000" dirty="0">
              <a:solidFill>
                <a:srgbClr val="FFFFFF"/>
              </a:solidFill>
            </a:endParaRPr>
          </a:p>
        </p:txBody>
      </p:sp>
    </p:spTree>
    <p:extLst>
      <p:ext uri="{BB962C8B-B14F-4D97-AF65-F5344CB8AC3E}">
        <p14:creationId xmlns:p14="http://schemas.microsoft.com/office/powerpoint/2010/main" val="3823725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dissolve">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67"/>
                                        </p:tgtEl>
                                        <p:attrNameLst>
                                          <p:attrName>style.visibility</p:attrName>
                                        </p:attrNameLst>
                                      </p:cBhvr>
                                      <p:to>
                                        <p:strVal val="visible"/>
                                      </p:to>
                                    </p:set>
                                    <p:animEffect transition="in" filter="dissolve">
                                      <p:cBhvr>
                                        <p:cTn id="12" dur="500"/>
                                        <p:tgtEl>
                                          <p:spTgt spid="10446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6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autoUpdateAnimBg="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1752600"/>
            <a:ext cx="8229600" cy="47244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5"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Rituals (informal)</a:t>
            </a:r>
            <a:endParaRPr lang="en-US" sz="4000" dirty="0">
              <a:solidFill>
                <a:srgbClr val="FFFFFF"/>
              </a:solidFill>
            </a:endParaRPr>
          </a:p>
        </p:txBody>
      </p:sp>
      <p:sp>
        <p:nvSpPr>
          <p:cNvPr id="138243" name="Rectangle 3"/>
          <p:cNvSpPr>
            <a:spLocks noGrp="1" noChangeArrowheads="1"/>
          </p:cNvSpPr>
          <p:nvPr>
            <p:ph idx="1"/>
          </p:nvPr>
        </p:nvSpPr>
        <p:spPr>
          <a:xfrm>
            <a:off x="609600" y="1905000"/>
            <a:ext cx="8077200" cy="4724400"/>
          </a:xfrm>
        </p:spPr>
        <p:txBody>
          <a:bodyPr>
            <a:normAutofit fontScale="92500" lnSpcReduction="20000"/>
          </a:bodyPr>
          <a:lstStyle/>
          <a:p>
            <a:pPr>
              <a:lnSpc>
                <a:spcPct val="90000"/>
              </a:lnSpc>
              <a:spcAft>
                <a:spcPct val="20000"/>
              </a:spcAft>
            </a:pPr>
            <a:r>
              <a:rPr lang="en-US" sz="2800" b="1" i="1" dirty="0">
                <a:solidFill>
                  <a:srgbClr val="000000"/>
                </a:solidFill>
              </a:rPr>
              <a:t>Rituals </a:t>
            </a:r>
            <a:r>
              <a:rPr lang="en-US" sz="2800" dirty="0">
                <a:solidFill>
                  <a:srgbClr val="000000"/>
                </a:solidFill>
              </a:rPr>
              <a:t>are relatively simple combinations of repetitive behaviors, often carried out without much thought, and often brief in duration.</a:t>
            </a:r>
            <a:r>
              <a:rPr lang="en-US" dirty="0">
                <a:solidFill>
                  <a:srgbClr val="000000"/>
                </a:solidFill>
              </a:rPr>
              <a:t> </a:t>
            </a:r>
          </a:p>
          <a:p>
            <a:pPr>
              <a:lnSpc>
                <a:spcPct val="90000"/>
              </a:lnSpc>
            </a:pPr>
            <a:endParaRPr lang="en-US" sz="2800" dirty="0" smtClean="0">
              <a:solidFill>
                <a:srgbClr val="000000"/>
              </a:solidFill>
            </a:endParaRPr>
          </a:p>
          <a:p>
            <a:pPr>
              <a:lnSpc>
                <a:spcPct val="90000"/>
              </a:lnSpc>
            </a:pPr>
            <a:r>
              <a:rPr lang="en-US" sz="2800" dirty="0" smtClean="0">
                <a:solidFill>
                  <a:srgbClr val="000000"/>
                </a:solidFill>
              </a:rPr>
              <a:t>For </a:t>
            </a:r>
            <a:r>
              <a:rPr lang="en-US" sz="2800" dirty="0">
                <a:solidFill>
                  <a:srgbClr val="000000"/>
                </a:solidFill>
              </a:rPr>
              <a:t>example:</a:t>
            </a:r>
          </a:p>
          <a:p>
            <a:pPr lvl="1">
              <a:lnSpc>
                <a:spcPct val="90000"/>
              </a:lnSpc>
            </a:pPr>
            <a:r>
              <a:rPr lang="en-US" sz="2400" dirty="0">
                <a:solidFill>
                  <a:srgbClr val="000000"/>
                </a:solidFill>
              </a:rPr>
              <a:t>how members greet one another</a:t>
            </a:r>
          </a:p>
          <a:p>
            <a:pPr lvl="1">
              <a:lnSpc>
                <a:spcPct val="90000"/>
              </a:lnSpc>
            </a:pPr>
            <a:r>
              <a:rPr lang="en-US" sz="2400" dirty="0">
                <a:solidFill>
                  <a:srgbClr val="000000"/>
                </a:solidFill>
              </a:rPr>
              <a:t>how </a:t>
            </a:r>
            <a:r>
              <a:rPr lang="en-US" sz="2400" dirty="0" smtClean="0">
                <a:solidFill>
                  <a:srgbClr val="000000"/>
                </a:solidFill>
              </a:rPr>
              <a:t>birthdays are celebrated</a:t>
            </a:r>
            <a:endParaRPr lang="en-US" sz="2400" dirty="0">
              <a:solidFill>
                <a:srgbClr val="000000"/>
              </a:solidFill>
            </a:endParaRPr>
          </a:p>
          <a:p>
            <a:pPr lvl="1">
              <a:lnSpc>
                <a:spcPct val="90000"/>
              </a:lnSpc>
              <a:spcAft>
                <a:spcPct val="5000"/>
              </a:spcAft>
            </a:pPr>
            <a:r>
              <a:rPr lang="en-US" sz="2400" dirty="0">
                <a:solidFill>
                  <a:srgbClr val="000000"/>
                </a:solidFill>
                <a:hlinkClick r:id="rId3"/>
              </a:rPr>
              <a:t>who eats where and with whom</a:t>
            </a:r>
            <a:endParaRPr lang="en-US" sz="2400" dirty="0">
              <a:solidFill>
                <a:srgbClr val="000000"/>
              </a:solidFill>
            </a:endParaRPr>
          </a:p>
          <a:p>
            <a:pPr lvl="1">
              <a:lnSpc>
                <a:spcPct val="90000"/>
              </a:lnSpc>
              <a:spcAft>
                <a:spcPct val="5000"/>
              </a:spcAft>
            </a:pPr>
            <a:r>
              <a:rPr lang="en-US" sz="2400" dirty="0">
                <a:solidFill>
                  <a:srgbClr val="000000"/>
                </a:solidFill>
              </a:rPr>
              <a:t>how a phone conversation should proceed</a:t>
            </a:r>
            <a:endParaRPr lang="en-US" dirty="0">
              <a:solidFill>
                <a:srgbClr val="000000"/>
              </a:solidFill>
            </a:endParaRPr>
          </a:p>
          <a:p>
            <a:pPr>
              <a:lnSpc>
                <a:spcPct val="90000"/>
              </a:lnSpc>
              <a:spcAft>
                <a:spcPct val="20000"/>
              </a:spcAft>
            </a:pPr>
            <a:endParaRPr lang="en-US" sz="2800" dirty="0" smtClean="0">
              <a:solidFill>
                <a:srgbClr val="000000"/>
              </a:solidFill>
            </a:endParaRPr>
          </a:p>
          <a:p>
            <a:pPr>
              <a:lnSpc>
                <a:spcPct val="90000"/>
              </a:lnSpc>
              <a:spcAft>
                <a:spcPct val="20000"/>
              </a:spcAft>
            </a:pPr>
            <a:r>
              <a:rPr lang="en-US" sz="2800" dirty="0" smtClean="0">
                <a:solidFill>
                  <a:srgbClr val="000000"/>
                </a:solidFill>
              </a:rPr>
              <a:t>Rituals </a:t>
            </a:r>
            <a:r>
              <a:rPr lang="en-US" sz="2800" dirty="0">
                <a:solidFill>
                  <a:srgbClr val="000000"/>
                </a:solidFill>
              </a:rPr>
              <a:t>are often more important for their expressive, emotional consequences than for more practical reasons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00">
                                          <p:stCondLst>
                                            <p:cond delay="0"/>
                                          </p:stCondLst>
                                        </p:cTn>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6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26" name="Picture 2" descr="C:\Users\Dawn_Carlson\Desktop\corporate-cul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t="25556" r="1625" b="52222"/>
          <a:stretch/>
        </p:blipFill>
        <p:spPr bwMode="auto">
          <a:xfrm>
            <a:off x="228600" y="228600"/>
            <a:ext cx="8711783"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030244"/>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6499" name="Rectangle 3"/>
          <p:cNvSpPr>
            <a:spLocks noGrp="1" noChangeArrowheads="1"/>
          </p:cNvSpPr>
          <p:nvPr>
            <p:ph type="subTitle" idx="1"/>
          </p:nvPr>
        </p:nvSpPr>
        <p:spPr>
          <a:xfrm>
            <a:off x="381000" y="3200400"/>
            <a:ext cx="8305800" cy="381000"/>
          </a:xfrm>
        </p:spPr>
        <p:txBody>
          <a:bodyPr>
            <a:noAutofit/>
          </a:bodyPr>
          <a:lstStyle/>
          <a:p>
            <a:pPr algn="ctr"/>
            <a:r>
              <a:rPr lang="en-US" sz="3200" dirty="0">
                <a:solidFill>
                  <a:srgbClr val="000000"/>
                </a:solidFill>
                <a:latin typeface="Corbel (Body)"/>
                <a:cs typeface="Corbel (Body)"/>
              </a:rPr>
              <a:t>Culture Fit</a:t>
            </a:r>
          </a:p>
        </p:txBody>
      </p:sp>
      <p:sp>
        <p:nvSpPr>
          <p:cNvPr id="5" name="Rectangle 2"/>
          <p:cNvSpPr txBox="1">
            <a:spLocks noChangeArrowheads="1"/>
          </p:cNvSpPr>
          <p:nvPr/>
        </p:nvSpPr>
        <p:spPr>
          <a:xfrm>
            <a:off x="533400" y="1524000"/>
            <a:ext cx="8229600" cy="14152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t>SKILLS DEVELOPMENT</a:t>
            </a:r>
            <a:endParaRPr lang="en-US" dirty="0"/>
          </a:p>
        </p:txBody>
      </p:sp>
      <p:pic>
        <p:nvPicPr>
          <p:cNvPr id="6" name="Picture 2"/>
          <p:cNvPicPr>
            <a:picLocks noChangeAspect="1" noChangeArrowheads="1"/>
          </p:cNvPicPr>
          <p:nvPr/>
        </p:nvPicPr>
        <p:blipFill>
          <a:blip r:embed="rId3"/>
          <a:srcRect/>
          <a:stretch>
            <a:fillRect/>
          </a:stretch>
        </p:blipFill>
        <p:spPr bwMode="auto">
          <a:xfrm>
            <a:off x="2209800" y="2971800"/>
            <a:ext cx="4572000" cy="3448984"/>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randombar(horizontal)">
                                      <p:cBhvr>
                                        <p:cTn id="7" dur="500"/>
                                        <p:tgtEl>
                                          <p:spTgt spid="106499">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6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1"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33400" y="5334000"/>
            <a:ext cx="6341031" cy="461665"/>
          </a:xfrm>
          <a:prstGeom prst="rect">
            <a:avLst/>
          </a:prstGeom>
          <a:noFill/>
        </p:spPr>
        <p:txBody>
          <a:bodyPr wrap="none" rtlCol="0">
            <a:spAutoFit/>
          </a:bodyPr>
          <a:lstStyle/>
          <a:p>
            <a:r>
              <a:rPr lang="en-US" sz="1200" dirty="0" smtClean="0">
                <a:solidFill>
                  <a:srgbClr val="000000"/>
                </a:solidFill>
              </a:rPr>
              <a:t>Wolf</a:t>
            </a:r>
            <a:r>
              <a:rPr lang="en-US" sz="1200" dirty="0">
                <a:solidFill>
                  <a:srgbClr val="000000"/>
                </a:solidFill>
              </a:rPr>
              <a:t>, W. (1994). The Parable of Diagnostics. </a:t>
            </a:r>
            <a:r>
              <a:rPr lang="en-US" sz="1200" i="1" dirty="0">
                <a:solidFill>
                  <a:srgbClr val="000000"/>
                </a:solidFill>
              </a:rPr>
              <a:t>Journal of Organizational Change Management</a:t>
            </a:r>
            <a:r>
              <a:rPr lang="en-US" sz="1200" dirty="0">
                <a:solidFill>
                  <a:srgbClr val="000000"/>
                </a:solidFill>
              </a:rPr>
              <a:t>, 6-7. </a:t>
            </a:r>
            <a:endParaRPr lang="en-US" sz="1200" dirty="0" smtClean="0">
              <a:solidFill>
                <a:srgbClr val="000000"/>
              </a:solidFill>
            </a:endParaRPr>
          </a:p>
          <a:p>
            <a:r>
              <a:rPr lang="en-US" sz="1200" dirty="0" smtClean="0">
                <a:solidFill>
                  <a:srgbClr val="000000"/>
                </a:solidFill>
              </a:rPr>
              <a:t>MacLennan</a:t>
            </a:r>
            <a:r>
              <a:rPr lang="en-US" sz="1200" dirty="0">
                <a:solidFill>
                  <a:srgbClr val="000000"/>
                </a:solidFill>
              </a:rPr>
              <a:t>, A. (2009) Diagnosing Business Problems, </a:t>
            </a:r>
            <a:r>
              <a:rPr lang="en-US" sz="1200" i="1" dirty="0">
                <a:solidFill>
                  <a:srgbClr val="000000"/>
                </a:solidFill>
              </a:rPr>
              <a:t>HR Network</a:t>
            </a:r>
            <a:r>
              <a:rPr lang="en-US" sz="1200" dirty="0">
                <a:solidFill>
                  <a:srgbClr val="000000"/>
                </a:solidFill>
              </a:rPr>
              <a:t>, p. 30-34.</a:t>
            </a:r>
          </a:p>
        </p:txBody>
      </p:sp>
      <p:sp>
        <p:nvSpPr>
          <p:cNvPr id="5" name="Rectangle 2"/>
          <p:cNvSpPr txBox="1">
            <a:spLocks noChangeArrowheads="1"/>
          </p:cNvSpPr>
          <p:nvPr/>
        </p:nvSpPr>
        <p:spPr>
          <a:xfrm>
            <a:off x="533400" y="762000"/>
            <a:ext cx="8229600" cy="9580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solidFill>
                  <a:srgbClr val="FFFFFF"/>
                </a:solidFill>
              </a:rPr>
              <a:t>Diagnostic Articles</a:t>
            </a:r>
            <a:endParaRPr lang="en-US" dirty="0">
              <a:solidFill>
                <a:srgbClr val="FFFFFF"/>
              </a:solidFill>
            </a:endParaRPr>
          </a:p>
        </p:txBody>
      </p:sp>
      <p:sp>
        <p:nvSpPr>
          <p:cNvPr id="8" name="Rectangle 2"/>
          <p:cNvSpPr txBox="1">
            <a:spLocks noChangeArrowheads="1"/>
          </p:cNvSpPr>
          <p:nvPr/>
        </p:nvSpPr>
        <p:spPr>
          <a:xfrm>
            <a:off x="533400" y="1981200"/>
            <a:ext cx="8229600" cy="33528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buFont typeface="Arial"/>
              <a:buChar char="•"/>
            </a:pPr>
            <a:endParaRPr lang="en-US" sz="2800" b="0" dirty="0" smtClean="0">
              <a:ln w="500">
                <a:solidFill>
                  <a:schemeClr val="tx2">
                    <a:lumMod val="10000"/>
                  </a:schemeClr>
                </a:solidFill>
              </a:ln>
              <a:solidFill>
                <a:srgbClr val="000000"/>
              </a:solidFill>
            </a:endParaRPr>
          </a:p>
          <a:p>
            <a:pPr>
              <a:buFont typeface="Arial"/>
              <a:buChar char="•"/>
            </a:pPr>
            <a:r>
              <a:rPr lang="en-US" sz="2800" b="0" dirty="0" smtClean="0">
                <a:solidFill>
                  <a:srgbClr val="000000"/>
                </a:solidFill>
              </a:rPr>
              <a:t>The Parable of Diagnostics</a:t>
            </a:r>
          </a:p>
          <a:p>
            <a:r>
              <a:rPr lang="en-US" sz="2800" b="0" dirty="0" smtClean="0">
                <a:solidFill>
                  <a:srgbClr val="000000"/>
                </a:solidFill>
              </a:rPr>
              <a:t>	What can we learn?</a:t>
            </a:r>
          </a:p>
          <a:p>
            <a:pPr>
              <a:buFont typeface="Arial"/>
              <a:buChar char="•"/>
            </a:pPr>
            <a:endParaRPr lang="en-US" sz="2800" b="0" dirty="0" smtClean="0">
              <a:solidFill>
                <a:srgbClr val="000000"/>
              </a:solidFill>
            </a:endParaRPr>
          </a:p>
          <a:p>
            <a:pPr>
              <a:buFont typeface="Arial"/>
              <a:buChar char="•"/>
            </a:pPr>
            <a:endParaRPr lang="en-US" sz="2800" b="0" dirty="0" smtClean="0">
              <a:solidFill>
                <a:srgbClr val="000000"/>
              </a:solidFill>
            </a:endParaRPr>
          </a:p>
          <a:p>
            <a:pPr>
              <a:buFont typeface="Arial"/>
              <a:buChar char="•"/>
            </a:pPr>
            <a:r>
              <a:rPr lang="en-US" sz="2800" b="0" dirty="0" smtClean="0">
                <a:solidFill>
                  <a:srgbClr val="000000"/>
                </a:solidFill>
              </a:rPr>
              <a:t>Diagnosing Business Problems</a:t>
            </a:r>
          </a:p>
          <a:p>
            <a:r>
              <a:rPr lang="en-US" sz="2800" b="0" dirty="0" smtClean="0">
                <a:solidFill>
                  <a:srgbClr val="000000"/>
                </a:solidFill>
              </a:rPr>
              <a:t>	What do we need to be careful not to do?</a:t>
            </a:r>
          </a:p>
          <a:p>
            <a:pPr>
              <a:buFont typeface="Arial"/>
              <a:buChar char="•"/>
            </a:pPr>
            <a:endParaRPr lang="en-US" sz="2800" b="0" dirty="0">
              <a:solidFill>
                <a:srgbClr val="000000"/>
              </a:solidFill>
              <a:effectLst/>
            </a:endParaRPr>
          </a:p>
        </p:txBody>
      </p:sp>
      <p:pic>
        <p:nvPicPr>
          <p:cNvPr id="33795" name="Picture 3"/>
          <p:cNvPicPr>
            <a:picLocks noChangeAspect="1" noChangeArrowheads="1"/>
          </p:cNvPicPr>
          <p:nvPr/>
        </p:nvPicPr>
        <p:blipFill>
          <a:blip r:embed="rId3"/>
          <a:srcRect/>
          <a:stretch>
            <a:fillRect/>
          </a:stretch>
        </p:blipFill>
        <p:spPr bwMode="auto">
          <a:xfrm>
            <a:off x="5486400" y="1905000"/>
            <a:ext cx="2971800" cy="29718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600">
                                          <p:stCondLst>
                                            <p:cond delay="0"/>
                                          </p:stCondLst>
                                        </p:cTn>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6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a:xfrm>
            <a:off x="457200" y="1828800"/>
            <a:ext cx="8229600" cy="40386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148485" name="Rectangle 5"/>
          <p:cNvSpPr>
            <a:spLocks noGrp="1" noChangeArrowheads="1"/>
          </p:cNvSpPr>
          <p:nvPr>
            <p:ph type="subTitle" idx="1"/>
          </p:nvPr>
        </p:nvSpPr>
        <p:spPr>
          <a:xfrm>
            <a:off x="685800" y="2362200"/>
            <a:ext cx="8001000" cy="3733800"/>
          </a:xfrm>
        </p:spPr>
        <p:txBody>
          <a:bodyPr>
            <a:normAutofit fontScale="92500" lnSpcReduction="10000"/>
          </a:bodyPr>
          <a:lstStyle/>
          <a:p>
            <a:r>
              <a:rPr lang="en-US" sz="2800" u="sng" dirty="0" smtClean="0">
                <a:solidFill>
                  <a:srgbClr val="000000"/>
                </a:solidFill>
              </a:rPr>
              <a:t>Cultural Change that Sticks</a:t>
            </a:r>
          </a:p>
          <a:p>
            <a:r>
              <a:rPr lang="en-US" sz="2800" dirty="0" smtClean="0">
                <a:solidFill>
                  <a:srgbClr val="000000"/>
                </a:solidFill>
              </a:rPr>
              <a:t>What do we start with when thinking about cultural change?</a:t>
            </a:r>
          </a:p>
          <a:p>
            <a:endParaRPr lang="en-US" dirty="0" smtClean="0">
              <a:solidFill>
                <a:srgbClr val="000000"/>
              </a:solidFill>
            </a:endParaRPr>
          </a:p>
          <a:p>
            <a:r>
              <a:rPr lang="en-US" sz="2800" u="sng" dirty="0" smtClean="0">
                <a:solidFill>
                  <a:srgbClr val="000000"/>
                </a:solidFill>
              </a:rPr>
              <a:t>Orange </a:t>
            </a:r>
            <a:r>
              <a:rPr lang="en-US" sz="2800" u="sng" dirty="0">
                <a:solidFill>
                  <a:srgbClr val="000000"/>
                </a:solidFill>
              </a:rPr>
              <a:t>is the New Culture</a:t>
            </a:r>
            <a:r>
              <a:rPr lang="en-US" sz="2800" dirty="0">
                <a:solidFill>
                  <a:srgbClr val="000000"/>
                </a:solidFill>
              </a:rPr>
              <a:t>	</a:t>
            </a:r>
            <a:endParaRPr lang="en-US" sz="2800" dirty="0" smtClean="0">
              <a:solidFill>
                <a:srgbClr val="000000"/>
              </a:solidFill>
            </a:endParaRPr>
          </a:p>
          <a:p>
            <a:r>
              <a:rPr lang="en-US" sz="2800" dirty="0" smtClean="0">
                <a:solidFill>
                  <a:srgbClr val="000000"/>
                </a:solidFill>
              </a:rPr>
              <a:t>What </a:t>
            </a:r>
            <a:r>
              <a:rPr lang="en-US" sz="2800" dirty="0">
                <a:solidFill>
                  <a:srgbClr val="000000"/>
                </a:solidFill>
              </a:rPr>
              <a:t>is </a:t>
            </a:r>
            <a:r>
              <a:rPr lang="en-US" sz="2800" dirty="0" smtClean="0">
                <a:solidFill>
                  <a:srgbClr val="000000"/>
                </a:solidFill>
              </a:rPr>
              <a:t>unique </a:t>
            </a:r>
            <a:r>
              <a:rPr lang="en-US" sz="2800" dirty="0">
                <a:solidFill>
                  <a:srgbClr val="000000"/>
                </a:solidFill>
              </a:rPr>
              <a:t>about this culture</a:t>
            </a:r>
            <a:r>
              <a:rPr lang="en-US" sz="2800" dirty="0" smtClean="0">
                <a:solidFill>
                  <a:srgbClr val="000000"/>
                </a:solidFill>
              </a:rPr>
              <a:t>?</a:t>
            </a:r>
          </a:p>
          <a:p>
            <a:endParaRPr lang="en-US" sz="2800" dirty="0">
              <a:solidFill>
                <a:srgbClr val="000000"/>
              </a:solidFill>
            </a:endParaRPr>
          </a:p>
          <a:p>
            <a:r>
              <a:rPr lang="en-US" sz="2800" u="sng" dirty="0" smtClean="0">
                <a:solidFill>
                  <a:srgbClr val="000000"/>
                </a:solidFill>
              </a:rPr>
              <a:t>Trader Joe’s Remarkable Journey</a:t>
            </a:r>
          </a:p>
          <a:p>
            <a:r>
              <a:rPr lang="en-US" sz="2800" dirty="0" smtClean="0">
                <a:solidFill>
                  <a:srgbClr val="000000"/>
                </a:solidFill>
              </a:rPr>
              <a:t>How has their culture played a role in their success?</a:t>
            </a:r>
          </a:p>
          <a:p>
            <a:endParaRPr lang="en-US" sz="2800" dirty="0" smtClean="0">
              <a:solidFill>
                <a:srgbClr val="000000"/>
              </a:solidFill>
            </a:endParaRPr>
          </a:p>
        </p:txBody>
      </p:sp>
      <p:sp>
        <p:nvSpPr>
          <p:cNvPr id="2" name="TextBox 1"/>
          <p:cNvSpPr txBox="1"/>
          <p:nvPr/>
        </p:nvSpPr>
        <p:spPr>
          <a:xfrm>
            <a:off x="533400" y="6019800"/>
            <a:ext cx="7713137" cy="1015663"/>
          </a:xfrm>
          <a:prstGeom prst="rect">
            <a:avLst/>
          </a:prstGeom>
          <a:noFill/>
        </p:spPr>
        <p:txBody>
          <a:bodyPr wrap="none" rtlCol="0">
            <a:spAutoFit/>
          </a:bodyPr>
          <a:lstStyle/>
          <a:p>
            <a:r>
              <a:rPr lang="en-US" sz="1200" dirty="0" err="1" smtClean="0">
                <a:solidFill>
                  <a:srgbClr val="000000"/>
                </a:solidFill>
              </a:rPr>
              <a:t>Katzenbach</a:t>
            </a:r>
            <a:r>
              <a:rPr lang="en-US" sz="1200" dirty="0">
                <a:solidFill>
                  <a:srgbClr val="000000"/>
                </a:solidFill>
              </a:rPr>
              <a:t>, H., Steffen, I., &amp; </a:t>
            </a:r>
            <a:r>
              <a:rPr lang="en-US" sz="1200" dirty="0" err="1">
                <a:solidFill>
                  <a:srgbClr val="000000"/>
                </a:solidFill>
              </a:rPr>
              <a:t>Kronley</a:t>
            </a:r>
            <a:r>
              <a:rPr lang="en-US" sz="1200" dirty="0">
                <a:solidFill>
                  <a:srgbClr val="000000"/>
                </a:solidFill>
              </a:rPr>
              <a:t>, C. (July-Aug 2012).  Cultural Change that Sticks.  </a:t>
            </a:r>
            <a:r>
              <a:rPr lang="en-US" sz="1200" i="1" dirty="0">
                <a:solidFill>
                  <a:srgbClr val="000000"/>
                </a:solidFill>
              </a:rPr>
              <a:t>Harvard Business Review</a:t>
            </a:r>
            <a:r>
              <a:rPr lang="en-US" sz="1200" dirty="0">
                <a:solidFill>
                  <a:srgbClr val="000000"/>
                </a:solidFill>
              </a:rPr>
              <a:t>, 2-9. </a:t>
            </a:r>
            <a:endParaRPr lang="en-US" sz="1200" dirty="0" smtClean="0">
              <a:solidFill>
                <a:srgbClr val="000000"/>
              </a:solidFill>
            </a:endParaRPr>
          </a:p>
          <a:p>
            <a:r>
              <a:rPr lang="en-US" sz="1200" dirty="0" smtClean="0">
                <a:solidFill>
                  <a:srgbClr val="000000"/>
                </a:solidFill>
              </a:rPr>
              <a:t>Orange </a:t>
            </a:r>
            <a:r>
              <a:rPr lang="en-US" sz="1200" dirty="0">
                <a:solidFill>
                  <a:srgbClr val="000000"/>
                </a:solidFill>
              </a:rPr>
              <a:t>is the New Culture (2013) </a:t>
            </a:r>
            <a:r>
              <a:rPr lang="en-US" sz="1200" i="1" dirty="0">
                <a:solidFill>
                  <a:srgbClr val="000000"/>
                </a:solidFill>
              </a:rPr>
              <a:t>Fast Company.</a:t>
            </a:r>
            <a:endParaRPr lang="en-US" sz="1200" dirty="0">
              <a:solidFill>
                <a:srgbClr val="000000"/>
              </a:solidFill>
            </a:endParaRPr>
          </a:p>
          <a:p>
            <a:r>
              <a:rPr lang="en-US" sz="1200" dirty="0" smtClean="0">
                <a:solidFill>
                  <a:srgbClr val="000000"/>
                </a:solidFill>
              </a:rPr>
              <a:t>Gustafson</a:t>
            </a:r>
            <a:r>
              <a:rPr lang="en-US" sz="1200" dirty="0">
                <a:solidFill>
                  <a:srgbClr val="000000"/>
                </a:solidFill>
              </a:rPr>
              <a:t>, M. (2008) Trader Joe’s Remarkable Journey.  </a:t>
            </a:r>
            <a:r>
              <a:rPr lang="en-US" sz="1200" i="1" dirty="0">
                <a:solidFill>
                  <a:srgbClr val="000000"/>
                </a:solidFill>
              </a:rPr>
              <a:t>Retailer Extra</a:t>
            </a:r>
            <a:r>
              <a:rPr lang="en-US" sz="1200" dirty="0">
                <a:solidFill>
                  <a:srgbClr val="000000"/>
                </a:solidFill>
              </a:rPr>
              <a:t>.</a:t>
            </a:r>
          </a:p>
          <a:p>
            <a:endParaRPr lang="en-US" dirty="0">
              <a:solidFill>
                <a:srgbClr val="000000"/>
              </a:solidFill>
            </a:endParaRPr>
          </a:p>
        </p:txBody>
      </p:sp>
      <p:sp>
        <p:nvSpPr>
          <p:cNvPr id="8" name="Rectangle 2"/>
          <p:cNvSpPr txBox="1">
            <a:spLocks noChangeArrowheads="1"/>
          </p:cNvSpPr>
          <p:nvPr/>
        </p:nvSpPr>
        <p:spPr>
          <a:xfrm>
            <a:off x="457200" y="457200"/>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CULTURE AND CHANGE </a:t>
            </a:r>
            <a:endParaRPr lang="en-US" sz="40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8485">
                                            <p:txEl>
                                              <p:pRg st="0" end="0"/>
                                            </p:txEl>
                                          </p:spTgt>
                                        </p:tgtEl>
                                        <p:attrNameLst>
                                          <p:attrName>style.visibility</p:attrName>
                                        </p:attrNameLst>
                                      </p:cBhvr>
                                      <p:to>
                                        <p:strVal val="visible"/>
                                      </p:to>
                                    </p:set>
                                    <p:animEffect transition="in" filter="randombar(horizontal)">
                                      <p:cBhvr>
                                        <p:cTn id="7" dur="500"/>
                                        <p:tgtEl>
                                          <p:spTgt spid="1484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8485">
                                            <p:txEl>
                                              <p:pRg st="1" end="1"/>
                                            </p:txEl>
                                          </p:spTgt>
                                        </p:tgtEl>
                                        <p:attrNameLst>
                                          <p:attrName>style.visibility</p:attrName>
                                        </p:attrNameLst>
                                      </p:cBhvr>
                                      <p:to>
                                        <p:strVal val="visible"/>
                                      </p:to>
                                    </p:set>
                                    <p:animEffect transition="in" filter="randombar(horizontal)">
                                      <p:cBhvr>
                                        <p:cTn id="12" dur="500"/>
                                        <p:tgtEl>
                                          <p:spTgt spid="148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8485">
                                            <p:txEl>
                                              <p:pRg st="3" end="3"/>
                                            </p:txEl>
                                          </p:spTgt>
                                        </p:tgtEl>
                                        <p:attrNameLst>
                                          <p:attrName>style.visibility</p:attrName>
                                        </p:attrNameLst>
                                      </p:cBhvr>
                                      <p:to>
                                        <p:strVal val="visible"/>
                                      </p:to>
                                    </p:set>
                                    <p:animEffect transition="in" filter="randombar(horizontal)">
                                      <p:cBhvr>
                                        <p:cTn id="17" dur="500"/>
                                        <p:tgtEl>
                                          <p:spTgt spid="14848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8485">
                                            <p:txEl>
                                              <p:pRg st="4" end="4"/>
                                            </p:txEl>
                                          </p:spTgt>
                                        </p:tgtEl>
                                        <p:attrNameLst>
                                          <p:attrName>style.visibility</p:attrName>
                                        </p:attrNameLst>
                                      </p:cBhvr>
                                      <p:to>
                                        <p:strVal val="visible"/>
                                      </p:to>
                                    </p:set>
                                    <p:animEffect transition="in" filter="randombar(horizontal)">
                                      <p:cBhvr>
                                        <p:cTn id="22" dur="500"/>
                                        <p:tgtEl>
                                          <p:spTgt spid="14848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8485">
                                            <p:txEl>
                                              <p:pRg st="6" end="6"/>
                                            </p:txEl>
                                          </p:spTgt>
                                        </p:tgtEl>
                                        <p:attrNameLst>
                                          <p:attrName>style.visibility</p:attrName>
                                        </p:attrNameLst>
                                      </p:cBhvr>
                                      <p:to>
                                        <p:strVal val="visible"/>
                                      </p:to>
                                    </p:set>
                                    <p:animEffect transition="in" filter="randombar(horizontal)">
                                      <p:cBhvr>
                                        <p:cTn id="27" dur="500"/>
                                        <p:tgtEl>
                                          <p:spTgt spid="14848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8485">
                                            <p:txEl>
                                              <p:pRg st="7" end="7"/>
                                            </p:txEl>
                                          </p:spTgt>
                                        </p:tgtEl>
                                        <p:attrNameLst>
                                          <p:attrName>style.visibility</p:attrName>
                                        </p:attrNameLst>
                                      </p:cBhvr>
                                      <p:to>
                                        <p:strVal val="visible"/>
                                      </p:to>
                                    </p:set>
                                    <p:animEffect transition="in" filter="randombar(horizontal)">
                                      <p:cBhvr>
                                        <p:cTn id="32" dur="500"/>
                                        <p:tgtEl>
                                          <p:spTgt spid="148485">
                                            <p:txEl>
                                              <p:pRg st="7" end="7"/>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600">
                                          <p:stCondLst>
                                            <p:cond delay="0"/>
                                          </p:stCondLst>
                                        </p:cTn>
                                        <p:tgtEl>
                                          <p:spTgt spid="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6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8485" grpId="0" build="p"/>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6499" name="Rectangle 3"/>
          <p:cNvSpPr>
            <a:spLocks noGrp="1" noChangeArrowheads="1"/>
          </p:cNvSpPr>
          <p:nvPr>
            <p:ph type="subTitle" idx="1"/>
          </p:nvPr>
        </p:nvSpPr>
        <p:spPr>
          <a:xfrm>
            <a:off x="381000" y="3200400"/>
            <a:ext cx="8305800" cy="381000"/>
          </a:xfrm>
        </p:spPr>
        <p:txBody>
          <a:bodyPr>
            <a:noAutofit/>
          </a:bodyPr>
          <a:lstStyle/>
          <a:p>
            <a:pPr algn="ctr"/>
            <a:r>
              <a:rPr lang="en-US" sz="3200" dirty="0" smtClean="0">
                <a:solidFill>
                  <a:srgbClr val="000000"/>
                </a:solidFill>
              </a:rPr>
              <a:t>Transforming Organizational Cultures</a:t>
            </a:r>
            <a:endParaRPr lang="en-US" sz="3200" dirty="0">
              <a:solidFill>
                <a:srgbClr val="000000"/>
              </a:solidFill>
            </a:endParaRPr>
          </a:p>
        </p:txBody>
      </p:sp>
      <p:sp>
        <p:nvSpPr>
          <p:cNvPr id="5" name="Rectangle 2"/>
          <p:cNvSpPr txBox="1">
            <a:spLocks noChangeArrowheads="1"/>
          </p:cNvSpPr>
          <p:nvPr/>
        </p:nvSpPr>
        <p:spPr>
          <a:xfrm>
            <a:off x="533400" y="1524000"/>
            <a:ext cx="8229600" cy="14152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t>SKILLS DEVELOPMENT</a:t>
            </a:r>
            <a:endParaRPr lang="en-US" dirty="0"/>
          </a:p>
        </p:txBody>
      </p:sp>
      <p:pic>
        <p:nvPicPr>
          <p:cNvPr id="7" name="Picture 2"/>
          <p:cNvPicPr>
            <a:picLocks noChangeAspect="1" noChangeArrowheads="1"/>
          </p:cNvPicPr>
          <p:nvPr/>
        </p:nvPicPr>
        <p:blipFill>
          <a:blip r:embed="rId3"/>
          <a:srcRect/>
          <a:stretch>
            <a:fillRect/>
          </a:stretch>
        </p:blipFill>
        <p:spPr bwMode="auto">
          <a:xfrm>
            <a:off x="2209800" y="2971800"/>
            <a:ext cx="4572000" cy="3448984"/>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randombar(horizontal)">
                                      <p:cBhvr>
                                        <p:cTn id="7" dur="500"/>
                                        <p:tgtEl>
                                          <p:spTgt spid="106499">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6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533400" y="685800"/>
            <a:ext cx="8153400" cy="5181600"/>
          </a:xfrm>
          <a:prstGeom prst="rect">
            <a:avLst/>
          </a:prstGeom>
          <a:solidFill>
            <a:sysClr val="window" lastClr="FFFFFF">
              <a:lumMod val="85000"/>
              <a:alpha val="75000"/>
            </a:sysClr>
          </a:solidFill>
          <a:ln w="25400" cap="flat" cmpd="sng" algn="ctr">
            <a:solidFill>
              <a:sysClr val="windowText" lastClr="000000"/>
            </a:solidFill>
            <a:prstDash val="solid"/>
          </a:ln>
          <a:effectLst/>
        </p:spPr>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
                <a:srgbClr val="0000FF"/>
              </a:buClr>
              <a:buSzPct val="50000"/>
              <a:buFontTx/>
              <a:buNone/>
              <a:tabLst/>
              <a:defRPr/>
            </a:pPr>
            <a:endParaRPr kumimoji="0" lang="en-US" sz="2400" b="1" i="0" u="none" strike="noStrike" kern="1200" cap="none" spc="0" normalizeH="0" baseline="0" noProof="0" dirty="0" smtClean="0">
              <a:ln w="500">
                <a:noFill/>
              </a:ln>
              <a:solidFill>
                <a:sysClr val="windowText" lastClr="000000"/>
              </a:solidFill>
              <a:effectLst>
                <a:outerShdw blurRad="30000" dist="30000" dir="2700000" algn="tl" rotWithShape="0">
                  <a:srgbClr val="4E5B6F">
                    <a:shade val="45000"/>
                    <a:satMod val="150000"/>
                    <a:alpha val="90000"/>
                  </a:srgbClr>
                </a:outerShdw>
              </a:effectLst>
              <a:uLnTx/>
              <a:uFillTx/>
              <a:latin typeface="Corbel"/>
              <a:ea typeface="+mj-ea"/>
              <a:cs typeface="+mj-cs"/>
            </a:endParaRPr>
          </a:p>
        </p:txBody>
      </p:sp>
      <p:sp>
        <p:nvSpPr>
          <p:cNvPr id="2" name="Title 1"/>
          <p:cNvSpPr>
            <a:spLocks noGrp="1"/>
          </p:cNvSpPr>
          <p:nvPr>
            <p:ph type="ctrTitle"/>
          </p:nvPr>
        </p:nvSpPr>
        <p:spPr>
          <a:xfrm>
            <a:off x="685800" y="2511425"/>
            <a:ext cx="7772400" cy="2212975"/>
          </a:xfrm>
        </p:spPr>
        <p:txBody>
          <a:bodyPr>
            <a:normAutofit fontScale="90000"/>
          </a:bodyPr>
          <a:lstStyle/>
          <a:p>
            <a:pPr algn="l"/>
            <a:r>
              <a:rPr lang="en-US" dirty="0">
                <a:solidFill>
                  <a:srgbClr val="000000"/>
                </a:solidFill>
              </a:rPr>
              <a:t>“In most organizational change efforts, it is much easier to draw on the strengths of the culture than to overcome the constraints by changing the culture.”  </a:t>
            </a:r>
            <a:r>
              <a:rPr lang="en-US" dirty="0" smtClean="0">
                <a:solidFill>
                  <a:srgbClr val="000000"/>
                </a:solidFill>
              </a:rPr>
              <a:t/>
            </a:r>
            <a:br>
              <a:rPr lang="en-US" dirty="0" smtClean="0">
                <a:solidFill>
                  <a:srgbClr val="000000"/>
                </a:solidFill>
              </a:rPr>
            </a:br>
            <a:r>
              <a:rPr lang="en-US" dirty="0">
                <a:solidFill>
                  <a:srgbClr val="000000"/>
                </a:solidFill>
              </a:rPr>
              <a:t/>
            </a:r>
            <a:br>
              <a:rPr lang="en-US" dirty="0">
                <a:solidFill>
                  <a:srgbClr val="000000"/>
                </a:solidFill>
              </a:rPr>
            </a:br>
            <a:r>
              <a:rPr lang="en-US" i="1" dirty="0">
                <a:solidFill>
                  <a:srgbClr val="000000"/>
                </a:solidFill>
              </a:rPr>
              <a:t>Edgar Schein, professor MIT Sloan School of Management</a:t>
            </a:r>
            <a:r>
              <a:rPr lang="en-US" dirty="0">
                <a:solidFill>
                  <a:srgbClr val="000000"/>
                </a:solidFill>
              </a:rPr>
              <a:t/>
            </a:r>
            <a:br>
              <a:rPr lang="en-US" dirty="0">
                <a:solidFill>
                  <a:srgbClr val="000000"/>
                </a:solidFill>
              </a:rPr>
            </a:br>
            <a:endParaRPr lang="en-US" dirty="0">
              <a:solidFill>
                <a:srgbClr val="000000"/>
              </a:solidFill>
            </a:endParaRPr>
          </a:p>
        </p:txBody>
      </p:sp>
      <p:pic>
        <p:nvPicPr>
          <p:cNvPr id="83970" name="Picture 2"/>
          <p:cNvPicPr>
            <a:picLocks noChangeAspect="1" noChangeArrowheads="1"/>
          </p:cNvPicPr>
          <p:nvPr/>
        </p:nvPicPr>
        <p:blipFill>
          <a:blip r:embed="rId3"/>
          <a:srcRect/>
          <a:stretch>
            <a:fillRect/>
          </a:stretch>
        </p:blipFill>
        <p:spPr bwMode="auto">
          <a:xfrm>
            <a:off x="5791200" y="5201534"/>
            <a:ext cx="1916113" cy="589666"/>
          </a:xfrm>
          <a:prstGeom prst="rect">
            <a:avLst/>
          </a:prstGeom>
          <a:noFill/>
          <a:ln w="9525">
            <a:noFill/>
            <a:miter lim="800000"/>
            <a:headEnd/>
            <a:tailEnd/>
          </a:ln>
          <a:effectLst/>
        </p:spPr>
      </p:pic>
    </p:spTree>
    <p:extLst>
      <p:ext uri="{BB962C8B-B14F-4D97-AF65-F5344CB8AC3E}">
        <p14:creationId xmlns:p14="http://schemas.microsoft.com/office/powerpoint/2010/main" val="41296234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6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9" name="Content Placeholder 6"/>
          <p:cNvGraphicFramePr>
            <a:graphicFrameLocks noGrp="1"/>
          </p:cNvGraphicFramePr>
          <p:nvPr>
            <p:ph idx="1"/>
          </p:nvPr>
        </p:nvGraphicFramePr>
        <p:xfrm>
          <a:off x="457201" y="2057400"/>
          <a:ext cx="831799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2"/>
          <p:cNvSpPr txBox="1">
            <a:spLocks noChangeArrowheads="1"/>
          </p:cNvSpPr>
          <p:nvPr/>
        </p:nvSpPr>
        <p:spPr>
          <a:xfrm>
            <a:off x="533400" y="304800"/>
            <a:ext cx="8229600" cy="14152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3800" dirty="0" smtClean="0">
                <a:solidFill>
                  <a:srgbClr val="FFFFFF"/>
                </a:solidFill>
              </a:rPr>
              <a:t>Model for Organizational </a:t>
            </a:r>
          </a:p>
          <a:p>
            <a:pPr algn="ctr" fontAlgn="auto">
              <a:spcAft>
                <a:spcPts val="0"/>
              </a:spcAft>
            </a:pPr>
            <a:r>
              <a:rPr lang="en-US" sz="3800" dirty="0" smtClean="0">
                <a:solidFill>
                  <a:srgbClr val="FFFFFF"/>
                </a:solidFill>
              </a:rPr>
              <a:t>Development and Change</a:t>
            </a:r>
            <a:endParaRPr lang="en-US" sz="38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6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2362200"/>
            <a:ext cx="8229600" cy="14152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t>CHANGING CULTURE</a:t>
            </a:r>
            <a:endParaRPr lang="en-US" dirty="0"/>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0668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533400" y="228601"/>
            <a:ext cx="8229600" cy="761999"/>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Tools for Change</a:t>
            </a:r>
            <a:endParaRPr lang="en-US" sz="4000" dirty="0">
              <a:solidFill>
                <a:srgbClr val="FFFFFF"/>
              </a:solidFill>
            </a:endParaRPr>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6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533400" y="1828800"/>
            <a:ext cx="8229600" cy="47244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21" name="Content Placeholder 20"/>
          <p:cNvSpPr>
            <a:spLocks noGrp="1"/>
          </p:cNvSpPr>
          <p:nvPr>
            <p:ph idx="1"/>
          </p:nvPr>
        </p:nvSpPr>
        <p:spPr>
          <a:xfrm>
            <a:off x="533400" y="1828800"/>
            <a:ext cx="8229600" cy="4724400"/>
          </a:xfrm>
        </p:spPr>
        <p:txBody>
          <a:bodyPr>
            <a:normAutofit fontScale="92500"/>
          </a:bodyPr>
          <a:lstStyle/>
          <a:p>
            <a:r>
              <a:rPr lang="en-US" sz="2800" dirty="0" smtClean="0">
                <a:solidFill>
                  <a:srgbClr val="000000"/>
                </a:solidFill>
              </a:rPr>
              <a:t>Communicate the New Culture</a:t>
            </a:r>
          </a:p>
          <a:p>
            <a:r>
              <a:rPr lang="en-US" sz="2800" dirty="0" smtClean="0">
                <a:solidFill>
                  <a:srgbClr val="000000"/>
                </a:solidFill>
              </a:rPr>
              <a:t>Have a leader that emulates the new Culture</a:t>
            </a:r>
          </a:p>
          <a:p>
            <a:r>
              <a:rPr lang="en-US" sz="2800" dirty="0" smtClean="0">
                <a:solidFill>
                  <a:srgbClr val="000000"/>
                </a:solidFill>
              </a:rPr>
              <a:t>Realign the Organizational Policies and Practices to Support the New Culture</a:t>
            </a:r>
          </a:p>
          <a:p>
            <a:r>
              <a:rPr lang="en-US" sz="2800" dirty="0" smtClean="0">
                <a:solidFill>
                  <a:srgbClr val="000000"/>
                </a:solidFill>
              </a:rPr>
              <a:t>Define the Elements of the New Culture</a:t>
            </a:r>
          </a:p>
          <a:p>
            <a:r>
              <a:rPr lang="en-US" sz="2800" dirty="0" smtClean="0">
                <a:solidFill>
                  <a:srgbClr val="000000"/>
                </a:solidFill>
              </a:rPr>
              <a:t>Use Elements to Reinforce and Transmit the New Culture</a:t>
            </a:r>
          </a:p>
          <a:p>
            <a:r>
              <a:rPr lang="en-US" sz="2800" dirty="0" smtClean="0">
                <a:solidFill>
                  <a:srgbClr val="000000"/>
                </a:solidFill>
              </a:rPr>
              <a:t>Replace Managers and Employees who do NOT embrace the New Culture</a:t>
            </a:r>
          </a:p>
          <a:p>
            <a:r>
              <a:rPr lang="en-US" sz="2800" dirty="0" smtClean="0">
                <a:solidFill>
                  <a:srgbClr val="000000"/>
                </a:solidFill>
              </a:rPr>
              <a:t>Evaluate the Culture in Relation to the Organization’s Mission</a:t>
            </a:r>
            <a:endParaRPr lang="en-US" sz="2800" dirty="0">
              <a:solidFill>
                <a:srgbClr val="000000"/>
              </a:solidFill>
            </a:endParaRPr>
          </a:p>
        </p:txBody>
      </p:sp>
      <p:sp>
        <p:nvSpPr>
          <p:cNvPr id="4"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u="sng" dirty="0" smtClean="0">
                <a:solidFill>
                  <a:srgbClr val="FFFFFF"/>
                </a:solidFill>
              </a:rPr>
              <a:t>Implementation</a:t>
            </a:r>
            <a:r>
              <a:rPr lang="en-US" sz="4000" dirty="0" smtClean="0">
                <a:solidFill>
                  <a:srgbClr val="FFFFFF"/>
                </a:solidFill>
              </a:rPr>
              <a:t> of Culture Change</a:t>
            </a:r>
            <a:endParaRPr lang="en-US" sz="4000" u="sng" dirty="0">
              <a:solidFill>
                <a:srgbClr val="FFFFFF"/>
              </a:solidFill>
            </a:endParaRPr>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00">
                                          <p:stCondLst>
                                            <p:cond delay="0"/>
                                          </p:stCondLst>
                                        </p:cTn>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6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Rectangle 2"/>
          <p:cNvSpPr txBox="1">
            <a:spLocks noChangeArrowheads="1"/>
          </p:cNvSpPr>
          <p:nvPr/>
        </p:nvSpPr>
        <p:spPr>
          <a:xfrm>
            <a:off x="533400" y="1828800"/>
            <a:ext cx="8229600" cy="4648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140294" name="Rectangle 6"/>
          <p:cNvSpPr>
            <a:spLocks noGrp="1" noChangeArrowheads="1"/>
          </p:cNvSpPr>
          <p:nvPr>
            <p:ph idx="1"/>
          </p:nvPr>
        </p:nvSpPr>
        <p:spPr>
          <a:xfrm>
            <a:off x="533400" y="1935163"/>
            <a:ext cx="8153400" cy="4465637"/>
          </a:xfrm>
        </p:spPr>
        <p:txBody>
          <a:bodyPr>
            <a:normAutofit lnSpcReduction="10000"/>
          </a:bodyPr>
          <a:lstStyle/>
          <a:p>
            <a:r>
              <a:rPr lang="en-US" dirty="0">
                <a:solidFill>
                  <a:srgbClr val="000000"/>
                </a:solidFill>
              </a:rPr>
              <a:t>What was the existing culture at EDS</a:t>
            </a:r>
            <a:r>
              <a:rPr lang="en-US" dirty="0" smtClean="0">
                <a:solidFill>
                  <a:srgbClr val="000000"/>
                </a:solidFill>
              </a:rPr>
              <a:t>?</a:t>
            </a:r>
          </a:p>
          <a:p>
            <a:endParaRPr lang="en-US" dirty="0">
              <a:solidFill>
                <a:srgbClr val="000000"/>
              </a:solidFill>
            </a:endParaRPr>
          </a:p>
          <a:p>
            <a:r>
              <a:rPr lang="en-US" dirty="0">
                <a:solidFill>
                  <a:srgbClr val="000000"/>
                </a:solidFill>
              </a:rPr>
              <a:t>How did the new CEO go about changing culture</a:t>
            </a:r>
            <a:r>
              <a:rPr lang="en-US" dirty="0" smtClean="0">
                <a:solidFill>
                  <a:srgbClr val="000000"/>
                </a:solidFill>
              </a:rPr>
              <a:t>?</a:t>
            </a:r>
          </a:p>
          <a:p>
            <a:endParaRPr lang="en-US" dirty="0">
              <a:solidFill>
                <a:srgbClr val="000000"/>
              </a:solidFill>
            </a:endParaRPr>
          </a:p>
          <a:p>
            <a:r>
              <a:rPr lang="en-US" dirty="0">
                <a:solidFill>
                  <a:srgbClr val="000000"/>
                </a:solidFill>
              </a:rPr>
              <a:t>Why did they choose a change leader from outside of the organization</a:t>
            </a:r>
            <a:r>
              <a:rPr lang="en-US" dirty="0" smtClean="0">
                <a:solidFill>
                  <a:srgbClr val="000000"/>
                </a:solidFill>
              </a:rPr>
              <a:t>?</a:t>
            </a:r>
          </a:p>
          <a:p>
            <a:endParaRPr lang="en-US" dirty="0">
              <a:solidFill>
                <a:srgbClr val="000000"/>
              </a:solidFill>
            </a:endParaRPr>
          </a:p>
          <a:p>
            <a:r>
              <a:rPr lang="en-US" dirty="0">
                <a:solidFill>
                  <a:srgbClr val="000000"/>
                </a:solidFill>
              </a:rPr>
              <a:t>What is the new culture of EDS?</a:t>
            </a:r>
          </a:p>
          <a:p>
            <a:endParaRPr lang="en-US" dirty="0">
              <a:solidFill>
                <a:srgbClr val="000000"/>
              </a:solidFill>
            </a:endParaRPr>
          </a:p>
        </p:txBody>
      </p:sp>
      <p:pic>
        <p:nvPicPr>
          <p:cNvPr id="140295" name="Picture 7" descr="eds2"/>
          <p:cNvPicPr>
            <a:picLocks noChangeAspect="1" noChangeArrowheads="1"/>
          </p:cNvPicPr>
          <p:nvPr/>
        </p:nvPicPr>
        <p:blipFill>
          <a:blip r:embed="rId3" cstate="print"/>
          <a:srcRect/>
          <a:stretch>
            <a:fillRect/>
          </a:stretch>
        </p:blipFill>
        <p:spPr bwMode="auto">
          <a:xfrm>
            <a:off x="6248400" y="5029200"/>
            <a:ext cx="2394064" cy="1371600"/>
          </a:xfrm>
          <a:prstGeom prst="rect">
            <a:avLst/>
          </a:prstGeom>
          <a:noFill/>
        </p:spPr>
      </p:pic>
      <p:sp>
        <p:nvSpPr>
          <p:cNvPr id="2" name="TextBox 1"/>
          <p:cNvSpPr txBox="1"/>
          <p:nvPr/>
        </p:nvSpPr>
        <p:spPr>
          <a:xfrm>
            <a:off x="492610" y="6504801"/>
            <a:ext cx="4841390" cy="276999"/>
          </a:xfrm>
          <a:prstGeom prst="rect">
            <a:avLst/>
          </a:prstGeom>
          <a:noFill/>
        </p:spPr>
        <p:txBody>
          <a:bodyPr wrap="none" rtlCol="0">
            <a:spAutoFit/>
          </a:bodyPr>
          <a:lstStyle/>
          <a:p>
            <a:r>
              <a:rPr lang="en-US" sz="1200" dirty="0">
                <a:solidFill>
                  <a:srgbClr val="000000"/>
                </a:solidFill>
              </a:rPr>
              <a:t>Breen, B. (2001). How EDS Got Its Groove Back.  </a:t>
            </a:r>
            <a:r>
              <a:rPr lang="en-US" sz="1200" i="1" dirty="0">
                <a:solidFill>
                  <a:srgbClr val="000000"/>
                </a:solidFill>
              </a:rPr>
              <a:t>Fast Company</a:t>
            </a:r>
            <a:r>
              <a:rPr lang="en-US" sz="1200" dirty="0">
                <a:solidFill>
                  <a:srgbClr val="000000"/>
                </a:solidFill>
              </a:rPr>
              <a:t>, 51: 10p.</a:t>
            </a:r>
          </a:p>
        </p:txBody>
      </p:sp>
      <p:sp>
        <p:nvSpPr>
          <p:cNvPr id="6"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u="sng" dirty="0" smtClean="0">
                <a:solidFill>
                  <a:srgbClr val="FFFFFF"/>
                </a:solidFill>
              </a:rPr>
              <a:t>EDS</a:t>
            </a:r>
            <a:endParaRPr lang="en-US" sz="4000" u="sng" dirty="0">
              <a:solidFill>
                <a:srgbClr val="FFFFFF"/>
              </a:solidFill>
            </a:endParaRPr>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600">
                                          <p:stCondLst>
                                            <p:cond delay="0"/>
                                          </p:stCondLst>
                                        </p:cTn>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6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a:xfrm>
            <a:off x="533400" y="1828800"/>
            <a:ext cx="8229600" cy="4648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163843" name="Rectangle 3"/>
          <p:cNvSpPr>
            <a:spLocks noGrp="1" noChangeArrowheads="1"/>
          </p:cNvSpPr>
          <p:nvPr>
            <p:ph idx="1"/>
          </p:nvPr>
        </p:nvSpPr>
        <p:spPr>
          <a:xfrm>
            <a:off x="533400" y="1524000"/>
            <a:ext cx="8229600" cy="4953000"/>
          </a:xfrm>
        </p:spPr>
        <p:txBody>
          <a:bodyPr>
            <a:normAutofit/>
          </a:bodyPr>
          <a:lstStyle/>
          <a:p>
            <a:endParaRPr lang="en-US" dirty="0">
              <a:solidFill>
                <a:srgbClr val="000000"/>
              </a:solidFill>
            </a:endParaRPr>
          </a:p>
          <a:p>
            <a:r>
              <a:rPr lang="en-US" dirty="0" smtClean="0">
                <a:solidFill>
                  <a:srgbClr val="000000"/>
                </a:solidFill>
              </a:rPr>
              <a:t>Customer Service</a:t>
            </a:r>
          </a:p>
          <a:p>
            <a:pPr lvl="1"/>
            <a:endParaRPr lang="en-US" dirty="0">
              <a:solidFill>
                <a:srgbClr val="000000"/>
              </a:solidFill>
            </a:endParaRPr>
          </a:p>
          <a:p>
            <a:r>
              <a:rPr lang="en-US" dirty="0" smtClean="0">
                <a:solidFill>
                  <a:srgbClr val="000000"/>
                </a:solidFill>
              </a:rPr>
              <a:t>Company Culture</a:t>
            </a:r>
          </a:p>
          <a:p>
            <a:pPr lvl="1"/>
            <a:endParaRPr lang="en-US" dirty="0">
              <a:solidFill>
                <a:srgbClr val="000000"/>
              </a:solidFill>
            </a:endParaRPr>
          </a:p>
          <a:p>
            <a:r>
              <a:rPr lang="en-US" dirty="0" smtClean="0">
                <a:solidFill>
                  <a:srgbClr val="000000"/>
                </a:solidFill>
              </a:rPr>
              <a:t>Employee Training &amp; Development</a:t>
            </a:r>
            <a:endParaRPr lang="en-US" dirty="0">
              <a:solidFill>
                <a:srgbClr val="000000"/>
              </a:solidFill>
            </a:endParaRPr>
          </a:p>
          <a:p>
            <a:pPr lvl="1"/>
            <a:endParaRPr lang="en-US" dirty="0">
              <a:solidFill>
                <a:srgbClr val="000000"/>
              </a:solidFill>
            </a:endParaRPr>
          </a:p>
        </p:txBody>
      </p:sp>
      <p:sp>
        <p:nvSpPr>
          <p:cNvPr id="2" name="TextBox 1"/>
          <p:cNvSpPr txBox="1"/>
          <p:nvPr/>
        </p:nvSpPr>
        <p:spPr>
          <a:xfrm>
            <a:off x="609600" y="6096000"/>
            <a:ext cx="6654899" cy="276999"/>
          </a:xfrm>
          <a:prstGeom prst="rect">
            <a:avLst/>
          </a:prstGeom>
          <a:noFill/>
        </p:spPr>
        <p:txBody>
          <a:bodyPr wrap="none" rtlCol="0">
            <a:spAutoFit/>
          </a:bodyPr>
          <a:lstStyle/>
          <a:p>
            <a:r>
              <a:rPr lang="en-US" sz="1200" dirty="0">
                <a:solidFill>
                  <a:srgbClr val="000000"/>
                </a:solidFill>
              </a:rPr>
              <a:t>Hsieh, T. (2010).  </a:t>
            </a:r>
            <a:r>
              <a:rPr lang="en-US" sz="1200" dirty="0" err="1">
                <a:solidFill>
                  <a:srgbClr val="000000"/>
                </a:solidFill>
              </a:rPr>
              <a:t>Zappos’s</a:t>
            </a:r>
            <a:r>
              <a:rPr lang="en-US" sz="1200" dirty="0">
                <a:solidFill>
                  <a:srgbClr val="000000"/>
                </a:solidFill>
              </a:rPr>
              <a:t> CEO on Going to Extremes for Customers. </a:t>
            </a:r>
            <a:r>
              <a:rPr lang="en-US" sz="1200" i="1" dirty="0">
                <a:solidFill>
                  <a:srgbClr val="000000"/>
                </a:solidFill>
              </a:rPr>
              <a:t>Harvard Business Review</a:t>
            </a:r>
            <a:r>
              <a:rPr lang="en-US" sz="1200" dirty="0">
                <a:solidFill>
                  <a:srgbClr val="000000"/>
                </a:solidFill>
              </a:rPr>
              <a:t>, 41-45.</a:t>
            </a:r>
          </a:p>
        </p:txBody>
      </p:sp>
      <p:sp>
        <p:nvSpPr>
          <p:cNvPr id="6"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u="sng" dirty="0" err="1" smtClean="0">
                <a:solidFill>
                  <a:srgbClr val="FFFFFF"/>
                </a:solidFill>
              </a:rPr>
              <a:t>Zappos</a:t>
            </a:r>
            <a:endParaRPr lang="en-US" sz="4000" u="sng" dirty="0">
              <a:solidFill>
                <a:srgbClr val="FFFFFF"/>
              </a:solidFill>
            </a:endParaRPr>
          </a:p>
        </p:txBody>
      </p:sp>
      <p:pic>
        <p:nvPicPr>
          <p:cNvPr id="91139" name="Picture 3"/>
          <p:cNvPicPr>
            <a:picLocks noChangeAspect="1" noChangeArrowheads="1"/>
          </p:cNvPicPr>
          <p:nvPr/>
        </p:nvPicPr>
        <p:blipFill>
          <a:blip r:embed="rId3"/>
          <a:srcRect/>
          <a:stretch>
            <a:fillRect/>
          </a:stretch>
        </p:blipFill>
        <p:spPr bwMode="auto">
          <a:xfrm>
            <a:off x="6477000" y="2376220"/>
            <a:ext cx="2210822" cy="3338780"/>
          </a:xfrm>
          <a:prstGeom prst="rect">
            <a:avLst/>
          </a:prstGeom>
          <a:noFill/>
          <a:ln w="9525">
            <a:noFill/>
            <a:miter lim="800000"/>
            <a:headEnd/>
            <a:tailEnd/>
          </a:ln>
          <a:effectLst/>
        </p:spPr>
      </p:pic>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600">
                                          <p:stCondLst>
                                            <p:cond delay="0"/>
                                          </p:stCondLst>
                                        </p:cTn>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6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1000" y="6324599"/>
            <a:ext cx="7260898" cy="338554"/>
          </a:xfrm>
          <a:prstGeom prst="rect">
            <a:avLst/>
          </a:prstGeom>
          <a:noFill/>
        </p:spPr>
        <p:txBody>
          <a:bodyPr wrap="none" rtlCol="0">
            <a:spAutoFit/>
          </a:bodyPr>
          <a:lstStyle/>
          <a:p>
            <a:r>
              <a:rPr lang="en-US" sz="1600" dirty="0"/>
              <a:t>http://www.isixsigma.com/tools-templates/cause-effect/determine-root-cause-5-whys/</a:t>
            </a:r>
          </a:p>
        </p:txBody>
      </p:sp>
      <p:pic>
        <p:nvPicPr>
          <p:cNvPr id="2050" name="Picture 2" descr="C:\Documents and Settings\Dawn_Carlson\My Documents\Dropbox\graphics\5 whys t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378817"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533400" y="337345"/>
            <a:ext cx="8229600" cy="9580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solidFill>
                  <a:srgbClr val="FFFFFF"/>
                </a:solidFill>
              </a:rPr>
              <a:t>Five Why’s</a:t>
            </a:r>
            <a:endParaRPr lang="en-US" dirty="0">
              <a:solidFill>
                <a:srgbClr val="FFFFFF"/>
              </a:solidFill>
            </a:endParaRPr>
          </a:p>
        </p:txBody>
      </p:sp>
      <p:sp>
        <p:nvSpPr>
          <p:cNvPr id="8" name="Rectangle 2"/>
          <p:cNvSpPr txBox="1">
            <a:spLocks noChangeArrowheads="1"/>
          </p:cNvSpPr>
          <p:nvPr/>
        </p:nvSpPr>
        <p:spPr>
          <a:xfrm>
            <a:off x="533400" y="1676400"/>
            <a:ext cx="4648200" cy="38100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buFont typeface="Arial"/>
              <a:buChar char="•"/>
            </a:pPr>
            <a:r>
              <a:rPr lang="en-US" sz="2800" b="0" dirty="0" smtClean="0">
                <a:solidFill>
                  <a:srgbClr val="000000"/>
                </a:solidFill>
                <a:effectLst/>
              </a:rPr>
              <a:t>Write down a problem</a:t>
            </a:r>
          </a:p>
          <a:p>
            <a:endParaRPr lang="en-US" sz="2800" b="0" dirty="0" smtClean="0">
              <a:solidFill>
                <a:srgbClr val="000000"/>
              </a:solidFill>
              <a:effectLst/>
            </a:endParaRPr>
          </a:p>
          <a:p>
            <a:pPr>
              <a:buFont typeface="Arial"/>
              <a:buChar char="•"/>
            </a:pPr>
            <a:r>
              <a:rPr lang="en-US" sz="2800" b="0" dirty="0" smtClean="0">
                <a:ln w="500">
                  <a:solidFill>
                    <a:schemeClr val="tx2">
                      <a:lumMod val="10000"/>
                    </a:schemeClr>
                  </a:solidFill>
                </a:ln>
                <a:solidFill>
                  <a:srgbClr val="000000"/>
                </a:solidFill>
                <a:effectLst/>
              </a:rPr>
              <a:t>Ask Why the problem happened</a:t>
            </a:r>
          </a:p>
          <a:p>
            <a:endParaRPr lang="en-US" sz="2800" b="0" dirty="0" smtClean="0">
              <a:ln w="500">
                <a:solidFill>
                  <a:schemeClr val="tx2">
                    <a:lumMod val="10000"/>
                  </a:schemeClr>
                </a:solidFill>
              </a:ln>
              <a:solidFill>
                <a:srgbClr val="000000"/>
              </a:solidFill>
              <a:effectLst/>
            </a:endParaRPr>
          </a:p>
          <a:p>
            <a:pPr>
              <a:buFont typeface="Arial"/>
              <a:buChar char="•"/>
            </a:pPr>
            <a:r>
              <a:rPr lang="en-US" sz="2800" b="0" dirty="0" smtClean="0">
                <a:ln w="500">
                  <a:solidFill>
                    <a:schemeClr val="tx2">
                      <a:lumMod val="10000"/>
                    </a:schemeClr>
                  </a:solidFill>
                </a:ln>
                <a:solidFill>
                  <a:srgbClr val="000000"/>
                </a:solidFill>
                <a:effectLst/>
              </a:rPr>
              <a:t>If it doesn’t get the root cause ask why again! </a:t>
            </a:r>
            <a:endParaRPr lang="en-US" sz="2800" b="0" dirty="0" smtClean="0">
              <a:ln w="500">
                <a:solidFill>
                  <a:schemeClr val="tx2">
                    <a:lumMod val="10000"/>
                  </a:schemeClr>
                </a:solidFill>
              </a:ln>
              <a:solidFill>
                <a:srgbClr val="00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600">
                                          <p:stCondLst>
                                            <p:cond delay="0"/>
                                          </p:stCondLst>
                                        </p:cTn>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6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6" name="Rectangle 2"/>
          <p:cNvSpPr txBox="1">
            <a:spLocks noChangeArrowheads="1"/>
          </p:cNvSpPr>
          <p:nvPr/>
        </p:nvSpPr>
        <p:spPr>
          <a:xfrm>
            <a:off x="685800" y="4343400"/>
            <a:ext cx="2133600" cy="17526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25" name="Rectangle 2"/>
          <p:cNvSpPr txBox="1">
            <a:spLocks noChangeArrowheads="1"/>
          </p:cNvSpPr>
          <p:nvPr/>
        </p:nvSpPr>
        <p:spPr>
          <a:xfrm>
            <a:off x="3581400" y="4724400"/>
            <a:ext cx="5105400" cy="1981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19" name="Rectangle 2"/>
          <p:cNvSpPr txBox="1">
            <a:spLocks noChangeArrowheads="1"/>
          </p:cNvSpPr>
          <p:nvPr/>
        </p:nvSpPr>
        <p:spPr>
          <a:xfrm>
            <a:off x="3581400" y="1524000"/>
            <a:ext cx="5105400" cy="2362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cxnSp>
        <p:nvCxnSpPr>
          <p:cNvPr id="8" name="Straight Connector 7"/>
          <p:cNvCxnSpPr/>
          <p:nvPr/>
        </p:nvCxnSpPr>
        <p:spPr>
          <a:xfrm>
            <a:off x="260350" y="3921125"/>
            <a:ext cx="2933700" cy="301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2625" y="3735388"/>
            <a:ext cx="2139950" cy="441325"/>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chemeClr val="tx1">
                    <a:lumMod val="40000"/>
                    <a:lumOff val="60000"/>
                  </a:schemeClr>
                </a:solidFill>
              </a:rPr>
              <a:t>Traits / Qualities</a:t>
            </a:r>
          </a:p>
        </p:txBody>
      </p:sp>
      <p:sp>
        <p:nvSpPr>
          <p:cNvPr id="13" name="Rectangle 12"/>
          <p:cNvSpPr/>
          <p:nvPr/>
        </p:nvSpPr>
        <p:spPr>
          <a:xfrm>
            <a:off x="666750" y="4321175"/>
            <a:ext cx="2157413" cy="17653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700" b="1" dirty="0">
              <a:solidFill>
                <a:schemeClr val="accent4">
                  <a:lumMod val="50000"/>
                </a:schemeClr>
              </a:solidFill>
            </a:endParaRPr>
          </a:p>
        </p:txBody>
      </p:sp>
      <p:sp>
        <p:nvSpPr>
          <p:cNvPr id="7" name="TextBox 6"/>
          <p:cNvSpPr txBox="1"/>
          <p:nvPr/>
        </p:nvSpPr>
        <p:spPr>
          <a:xfrm>
            <a:off x="1014413" y="4343400"/>
            <a:ext cx="1584325" cy="1662113"/>
          </a:xfrm>
          <a:prstGeom prst="rect">
            <a:avLst/>
          </a:prstGeom>
          <a:noFill/>
        </p:spPr>
        <p:txBody>
          <a:bodyPr>
            <a:spAutoFit/>
          </a:bodyPr>
          <a:lstStyle/>
          <a:p>
            <a:pPr>
              <a:defRPr/>
            </a:pPr>
            <a:r>
              <a:rPr lang="en-US" sz="1700" dirty="0">
                <a:solidFill>
                  <a:srgbClr val="000000"/>
                </a:solidFill>
                <a:latin typeface="Arial" charset="0"/>
                <a:ea typeface="ＭＳ Ｐゴシック" charset="0"/>
                <a:cs typeface="ＭＳ Ｐゴシック" charset="0"/>
              </a:rPr>
              <a:t>Curiosity</a:t>
            </a:r>
          </a:p>
          <a:p>
            <a:pPr>
              <a:defRPr/>
            </a:pPr>
            <a:r>
              <a:rPr lang="en-US" sz="1700" dirty="0">
                <a:solidFill>
                  <a:srgbClr val="000000"/>
                </a:solidFill>
                <a:latin typeface="Arial" charset="0"/>
                <a:ea typeface="ＭＳ Ｐゴシック" charset="0"/>
                <a:cs typeface="ＭＳ Ｐゴシック" charset="0"/>
              </a:rPr>
              <a:t>Open-minded</a:t>
            </a:r>
          </a:p>
          <a:p>
            <a:pPr>
              <a:defRPr/>
            </a:pPr>
            <a:r>
              <a:rPr lang="en-US" sz="1700" dirty="0">
                <a:solidFill>
                  <a:srgbClr val="000000"/>
                </a:solidFill>
                <a:latin typeface="Arial" charset="0"/>
                <a:ea typeface="ＭＳ Ｐゴシック" charset="0"/>
                <a:cs typeface="ＭＳ Ｐゴシック" charset="0"/>
              </a:rPr>
              <a:t>Transparent</a:t>
            </a:r>
          </a:p>
          <a:p>
            <a:pPr>
              <a:defRPr/>
            </a:pPr>
            <a:r>
              <a:rPr lang="en-US" sz="1700" dirty="0">
                <a:solidFill>
                  <a:srgbClr val="000000"/>
                </a:solidFill>
                <a:latin typeface="Arial" charset="0"/>
                <a:ea typeface="ＭＳ Ｐゴシック" charset="0"/>
                <a:cs typeface="ＭＳ Ｐゴシック" charset="0"/>
              </a:rPr>
              <a:t>Self-Improver</a:t>
            </a:r>
          </a:p>
          <a:p>
            <a:pPr>
              <a:defRPr/>
            </a:pPr>
            <a:r>
              <a:rPr lang="en-US" sz="1700" dirty="0">
                <a:solidFill>
                  <a:srgbClr val="000000"/>
                </a:solidFill>
                <a:latin typeface="Arial" charset="0"/>
                <a:ea typeface="ＭＳ Ｐゴシック" charset="0"/>
                <a:cs typeface="ＭＳ Ｐゴシック" charset="0"/>
              </a:rPr>
              <a:t>Passionate</a:t>
            </a:r>
          </a:p>
          <a:p>
            <a:pPr>
              <a:defRPr/>
            </a:pPr>
            <a:r>
              <a:rPr lang="en-US" sz="1700" dirty="0">
                <a:solidFill>
                  <a:srgbClr val="000000"/>
                </a:solidFill>
                <a:latin typeface="Arial" charset="0"/>
                <a:ea typeface="ＭＳ Ｐゴシック" charset="0"/>
                <a:cs typeface="ＭＳ Ｐゴシック" charset="0"/>
              </a:rPr>
              <a:t>Adaptive</a:t>
            </a:r>
          </a:p>
        </p:txBody>
      </p:sp>
      <p:cxnSp>
        <p:nvCxnSpPr>
          <p:cNvPr id="15" name="Straight Connector 14"/>
          <p:cNvCxnSpPr/>
          <p:nvPr/>
        </p:nvCxnSpPr>
        <p:spPr>
          <a:xfrm flipV="1">
            <a:off x="3527425" y="1166813"/>
            <a:ext cx="5157788" cy="25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883150" y="981075"/>
            <a:ext cx="2466975" cy="39846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chemeClr val="tx1">
                    <a:lumMod val="40000"/>
                    <a:lumOff val="60000"/>
                  </a:schemeClr>
                </a:solidFill>
              </a:rPr>
              <a:t>Behaviors / Actions</a:t>
            </a:r>
          </a:p>
        </p:txBody>
      </p:sp>
      <p:sp>
        <p:nvSpPr>
          <p:cNvPr id="17" name="Rectangle 16"/>
          <p:cNvSpPr/>
          <p:nvPr/>
        </p:nvSpPr>
        <p:spPr>
          <a:xfrm>
            <a:off x="3554413" y="1500188"/>
            <a:ext cx="5132387" cy="23764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700" b="1" dirty="0">
              <a:solidFill>
                <a:schemeClr val="accent4">
                  <a:lumMod val="50000"/>
                </a:schemeClr>
              </a:solidFill>
            </a:endParaRPr>
          </a:p>
        </p:txBody>
      </p:sp>
      <p:cxnSp>
        <p:nvCxnSpPr>
          <p:cNvPr id="22" name="Straight Connector 21"/>
          <p:cNvCxnSpPr/>
          <p:nvPr/>
        </p:nvCxnSpPr>
        <p:spPr>
          <a:xfrm>
            <a:off x="3529013" y="4298950"/>
            <a:ext cx="5143500" cy="111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667250" y="4032250"/>
            <a:ext cx="3049588" cy="5461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chemeClr val="tx1">
                    <a:lumMod val="40000"/>
                    <a:lumOff val="60000"/>
                  </a:schemeClr>
                </a:solidFill>
              </a:rPr>
              <a:t>What can we learn from Tony Hsieh?</a:t>
            </a:r>
          </a:p>
        </p:txBody>
      </p:sp>
      <p:sp>
        <p:nvSpPr>
          <p:cNvPr id="24" name="Rectangle 23"/>
          <p:cNvSpPr/>
          <p:nvPr/>
        </p:nvSpPr>
        <p:spPr>
          <a:xfrm>
            <a:off x="3571875" y="4705350"/>
            <a:ext cx="5138738" cy="20272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700" b="1" dirty="0">
              <a:solidFill>
                <a:schemeClr val="accent4">
                  <a:lumMod val="50000"/>
                </a:schemeClr>
              </a:solidFill>
            </a:endParaRPr>
          </a:p>
        </p:txBody>
      </p:sp>
      <p:sp>
        <p:nvSpPr>
          <p:cNvPr id="14" name="TextBox 13"/>
          <p:cNvSpPr txBox="1"/>
          <p:nvPr/>
        </p:nvSpPr>
        <p:spPr>
          <a:xfrm>
            <a:off x="3571875" y="4740275"/>
            <a:ext cx="5024438" cy="19700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r>
              <a:rPr lang="en-US" altLang="en-US" sz="1600" dirty="0">
                <a:solidFill>
                  <a:srgbClr val="000000"/>
                </a:solidFill>
              </a:rPr>
              <a:t>Making a personal emotional connection is important not only with the customer, but also with the people you work with.</a:t>
            </a:r>
          </a:p>
          <a:p>
            <a:pPr algn="just" eaLnBrk="1" hangingPunct="1"/>
            <a:endParaRPr lang="en-US" altLang="en-US" sz="1000" dirty="0">
              <a:solidFill>
                <a:srgbClr val="000000"/>
              </a:solidFill>
            </a:endParaRPr>
          </a:p>
          <a:p>
            <a:pPr algn="just" eaLnBrk="1" hangingPunct="1"/>
            <a:r>
              <a:rPr lang="en-US" altLang="en-US" sz="1600" dirty="0">
                <a:solidFill>
                  <a:srgbClr val="000000"/>
                </a:solidFill>
              </a:rPr>
              <a:t>Coming to work should be about “hanging with your friends”. This type of relationship is good for the company because productivity increases when there are higher levels of trust. </a:t>
            </a:r>
          </a:p>
        </p:txBody>
      </p:sp>
      <p:sp>
        <p:nvSpPr>
          <p:cNvPr id="15373" name="TextBox 29"/>
          <p:cNvSpPr txBox="1">
            <a:spLocks noChangeArrowheads="1"/>
          </p:cNvSpPr>
          <p:nvPr/>
        </p:nvSpPr>
        <p:spPr bwMode="auto">
          <a:xfrm>
            <a:off x="207963" y="152400"/>
            <a:ext cx="856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b="1">
                <a:solidFill>
                  <a:schemeClr val="bg1"/>
                </a:solidFill>
              </a:rPr>
              <a:t>What makes a great leader?</a:t>
            </a:r>
          </a:p>
        </p:txBody>
      </p:sp>
      <p:sp>
        <p:nvSpPr>
          <p:cNvPr id="15374" name="TextBox 39"/>
          <p:cNvSpPr txBox="1">
            <a:spLocks noChangeArrowheads="1"/>
          </p:cNvSpPr>
          <p:nvPr/>
        </p:nvSpPr>
        <p:spPr bwMode="auto">
          <a:xfrm>
            <a:off x="3649663" y="1519238"/>
            <a:ext cx="499745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r>
              <a:rPr lang="en-US" altLang="en-US" sz="1600" dirty="0">
                <a:solidFill>
                  <a:srgbClr val="000000"/>
                </a:solidFill>
              </a:rPr>
              <a:t>Encourages employees to be themselves. </a:t>
            </a:r>
          </a:p>
          <a:p>
            <a:pPr algn="just" eaLnBrk="1" hangingPunct="1"/>
            <a:endParaRPr lang="en-US" altLang="en-US" sz="1600" b="1" dirty="0">
              <a:solidFill>
                <a:srgbClr val="000000"/>
              </a:solidFill>
            </a:endParaRPr>
          </a:p>
          <a:p>
            <a:pPr algn="just" eaLnBrk="1" hangingPunct="1"/>
            <a:r>
              <a:rPr lang="en-US" altLang="en-US" sz="1200" i="1" dirty="0">
                <a:solidFill>
                  <a:srgbClr val="000000"/>
                </a:solidFill>
              </a:rPr>
              <a:t>“A lot of people [act] different on the weekends versus the office. It's like they leave a big part of themselves. We want them to be the same person at home and the office.”</a:t>
            </a:r>
          </a:p>
          <a:p>
            <a:pPr algn="just" eaLnBrk="1" hangingPunct="1"/>
            <a:endParaRPr lang="en-US" altLang="en-US" sz="1600" i="1" dirty="0">
              <a:solidFill>
                <a:srgbClr val="000000"/>
              </a:solidFill>
            </a:endParaRPr>
          </a:p>
          <a:p>
            <a:pPr algn="just" eaLnBrk="1" hangingPunct="1"/>
            <a:r>
              <a:rPr lang="en-US" altLang="en-US" sz="1600" dirty="0">
                <a:solidFill>
                  <a:srgbClr val="000000"/>
                </a:solidFill>
              </a:rPr>
              <a:t>Engages his employees. </a:t>
            </a:r>
          </a:p>
          <a:p>
            <a:pPr algn="just" eaLnBrk="1" hangingPunct="1"/>
            <a:endParaRPr lang="en-US" altLang="en-US" sz="1200" i="1" dirty="0">
              <a:solidFill>
                <a:srgbClr val="000000"/>
              </a:solidFill>
            </a:endParaRPr>
          </a:p>
          <a:p>
            <a:pPr algn="just" eaLnBrk="1" hangingPunct="1"/>
            <a:r>
              <a:rPr lang="en-US" altLang="en-US" sz="1200" i="1" dirty="0">
                <a:solidFill>
                  <a:srgbClr val="000000"/>
                </a:solidFill>
              </a:rPr>
              <a:t>“Only with your feedback can we improve, and build something that has never existed before: a well-known brand, accessible to everyone, that promises nothing less than a WOW experience.”</a:t>
            </a:r>
          </a:p>
        </p:txBody>
      </p:sp>
      <p:pic>
        <p:nvPicPr>
          <p:cNvPr id="92164" name="Picture 4"/>
          <p:cNvPicPr>
            <a:picLocks noChangeAspect="1" noChangeArrowheads="1"/>
          </p:cNvPicPr>
          <p:nvPr/>
        </p:nvPicPr>
        <p:blipFill>
          <a:blip r:embed="rId4"/>
          <a:srcRect/>
          <a:stretch>
            <a:fillRect/>
          </a:stretch>
        </p:blipFill>
        <p:spPr bwMode="auto">
          <a:xfrm>
            <a:off x="76200" y="1511300"/>
            <a:ext cx="3268935" cy="1841500"/>
          </a:xfrm>
          <a:prstGeom prst="rect">
            <a:avLst/>
          </a:prstGeom>
          <a:noFill/>
          <a:ln w="9525">
            <a:noFill/>
            <a:miter lim="800000"/>
            <a:headEnd/>
            <a:tailEnd/>
          </a:ln>
          <a:effectLst/>
        </p:spPr>
      </p:pic>
    </p:spTree>
    <p:extLst>
      <p:ext uri="{BB962C8B-B14F-4D97-AF65-F5344CB8AC3E}">
        <p14:creationId xmlns:p14="http://schemas.microsoft.com/office/powerpoint/2010/main" val="35850916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600">
                                          <p:stCondLst>
                                            <p:cond delay="0"/>
                                          </p:stCondLst>
                                        </p:cTn>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600">
                                          <p:stCondLst>
                                            <p:cond delay="0"/>
                                          </p:stCondLst>
                                        </p:cTn>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600">
                                          <p:stCondLst>
                                            <p:cond delay="0"/>
                                          </p:stCondLst>
                                        </p:cTn>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1828800"/>
            <a:ext cx="4800600" cy="4648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163843" name="Rectangle 3"/>
          <p:cNvSpPr>
            <a:spLocks noGrp="1" noChangeArrowheads="1"/>
          </p:cNvSpPr>
          <p:nvPr>
            <p:ph idx="1"/>
          </p:nvPr>
        </p:nvSpPr>
        <p:spPr>
          <a:xfrm>
            <a:off x="533400" y="1905000"/>
            <a:ext cx="4800600" cy="4953000"/>
          </a:xfrm>
        </p:spPr>
        <p:txBody>
          <a:bodyPr>
            <a:normAutofit/>
          </a:bodyPr>
          <a:lstStyle/>
          <a:p>
            <a:endParaRPr lang="en-US" dirty="0">
              <a:solidFill>
                <a:srgbClr val="000000"/>
              </a:solidFill>
            </a:endParaRPr>
          </a:p>
          <a:p>
            <a:r>
              <a:rPr lang="en-US" dirty="0" smtClean="0">
                <a:solidFill>
                  <a:srgbClr val="000000"/>
                </a:solidFill>
              </a:rPr>
              <a:t>What is unique about their culture?</a:t>
            </a:r>
          </a:p>
          <a:p>
            <a:r>
              <a:rPr lang="en-US" dirty="0" smtClean="0">
                <a:solidFill>
                  <a:srgbClr val="000000"/>
                </a:solidFill>
              </a:rPr>
              <a:t>How did they go about transformation?</a:t>
            </a:r>
          </a:p>
          <a:p>
            <a:r>
              <a:rPr lang="en-US" dirty="0" smtClean="0">
                <a:solidFill>
                  <a:srgbClr val="000000"/>
                </a:solidFill>
              </a:rPr>
              <a:t>When did they start?</a:t>
            </a:r>
          </a:p>
          <a:p>
            <a:pPr>
              <a:buNone/>
            </a:pPr>
            <a:endParaRPr lang="en-US" dirty="0" smtClean="0">
              <a:solidFill>
                <a:srgbClr val="000000"/>
              </a:solidFill>
            </a:endParaRPr>
          </a:p>
          <a:p>
            <a:pPr lvl="1"/>
            <a:endParaRPr lang="en-US" dirty="0">
              <a:solidFill>
                <a:srgbClr val="000000"/>
              </a:solidFill>
            </a:endParaRPr>
          </a:p>
        </p:txBody>
      </p:sp>
      <p:pic>
        <p:nvPicPr>
          <p:cNvPr id="6" name="Picture 5" descr="HCL.jpg"/>
          <p:cNvPicPr>
            <a:picLocks noChangeAspect="1"/>
          </p:cNvPicPr>
          <p:nvPr/>
        </p:nvPicPr>
        <p:blipFill>
          <a:blip r:embed="rId3" cstate="print"/>
          <a:stretch>
            <a:fillRect/>
          </a:stretch>
        </p:blipFill>
        <p:spPr>
          <a:xfrm>
            <a:off x="6019800" y="2895600"/>
            <a:ext cx="2819399" cy="1981200"/>
          </a:xfrm>
          <a:prstGeom prst="rect">
            <a:avLst/>
          </a:prstGeom>
        </p:spPr>
      </p:pic>
      <p:sp>
        <p:nvSpPr>
          <p:cNvPr id="2" name="TextBox 1"/>
          <p:cNvSpPr txBox="1"/>
          <p:nvPr/>
        </p:nvSpPr>
        <p:spPr>
          <a:xfrm>
            <a:off x="304800" y="6477000"/>
            <a:ext cx="8839200" cy="276999"/>
          </a:xfrm>
          <a:prstGeom prst="rect">
            <a:avLst/>
          </a:prstGeom>
          <a:noFill/>
        </p:spPr>
        <p:txBody>
          <a:bodyPr wrap="square" rtlCol="0">
            <a:spAutoFit/>
          </a:bodyPr>
          <a:lstStyle/>
          <a:p>
            <a:r>
              <a:rPr lang="en-US" sz="1200" dirty="0" err="1">
                <a:solidFill>
                  <a:srgbClr val="000000"/>
                </a:solidFill>
              </a:rPr>
              <a:t>Nayar</a:t>
            </a:r>
            <a:r>
              <a:rPr lang="en-US" sz="1200" dirty="0">
                <a:solidFill>
                  <a:srgbClr val="000000"/>
                </a:solidFill>
              </a:rPr>
              <a:t>, V. (2010). A Maverick CEO Explains How He Persuaded His Team to Leap into the Future.  </a:t>
            </a:r>
            <a:r>
              <a:rPr lang="en-US" sz="1200" i="1" dirty="0">
                <a:solidFill>
                  <a:srgbClr val="000000"/>
                </a:solidFill>
              </a:rPr>
              <a:t>Harvard Business Review</a:t>
            </a:r>
            <a:r>
              <a:rPr lang="en-US" sz="1200" dirty="0">
                <a:solidFill>
                  <a:srgbClr val="000000"/>
                </a:solidFill>
              </a:rPr>
              <a:t>, 110-113.</a:t>
            </a:r>
          </a:p>
        </p:txBody>
      </p:sp>
      <p:sp>
        <p:nvSpPr>
          <p:cNvPr id="8"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u="sng" dirty="0" smtClean="0">
                <a:solidFill>
                  <a:srgbClr val="FFFFFF"/>
                </a:solidFill>
              </a:rPr>
              <a:t>HCL</a:t>
            </a:r>
            <a:endParaRPr lang="en-US" sz="4000" u="sng"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600">
                                          <p:stCondLst>
                                            <p:cond delay="0"/>
                                          </p:stCondLst>
                                        </p:cTn>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6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3667" name="Rectangle 3"/>
          <p:cNvSpPr>
            <a:spLocks noGrp="1" noChangeArrowheads="1"/>
          </p:cNvSpPr>
          <p:nvPr>
            <p:ph type="subTitle" idx="1"/>
          </p:nvPr>
        </p:nvSpPr>
        <p:spPr>
          <a:xfrm>
            <a:off x="533400" y="3048000"/>
            <a:ext cx="8305800" cy="3010292"/>
          </a:xfrm>
        </p:spPr>
        <p:txBody>
          <a:bodyPr/>
          <a:lstStyle/>
          <a:p>
            <a:pPr>
              <a:lnSpc>
                <a:spcPct val="90000"/>
              </a:lnSpc>
            </a:pPr>
            <a:r>
              <a:rPr lang="en-US" sz="3200" dirty="0">
                <a:solidFill>
                  <a:srgbClr val="000000"/>
                </a:solidFill>
              </a:rPr>
              <a:t>Downsizing</a:t>
            </a:r>
          </a:p>
          <a:p>
            <a:pPr>
              <a:lnSpc>
                <a:spcPct val="150000"/>
              </a:lnSpc>
              <a:buFontTx/>
              <a:buChar char="-"/>
            </a:pPr>
            <a:r>
              <a:rPr lang="en-US" sz="2800" dirty="0">
                <a:solidFill>
                  <a:srgbClr val="000000"/>
                </a:solidFill>
              </a:rPr>
              <a:t> Stay in your role</a:t>
            </a:r>
          </a:p>
          <a:p>
            <a:pPr>
              <a:lnSpc>
                <a:spcPct val="150000"/>
              </a:lnSpc>
              <a:buFontTx/>
              <a:buChar char="-"/>
            </a:pPr>
            <a:r>
              <a:rPr lang="en-US" sz="2800" dirty="0">
                <a:solidFill>
                  <a:srgbClr val="000000"/>
                </a:solidFill>
              </a:rPr>
              <a:t> Come to a consensus of ranking</a:t>
            </a:r>
          </a:p>
          <a:p>
            <a:pPr>
              <a:lnSpc>
                <a:spcPct val="150000"/>
              </a:lnSpc>
              <a:buFontTx/>
              <a:buChar char="-"/>
            </a:pPr>
            <a:r>
              <a:rPr lang="en-US" sz="2800" dirty="0">
                <a:solidFill>
                  <a:srgbClr val="000000"/>
                </a:solidFill>
              </a:rPr>
              <a:t> You don’t know how many people will be fired</a:t>
            </a:r>
          </a:p>
        </p:txBody>
      </p:sp>
      <p:sp>
        <p:nvSpPr>
          <p:cNvPr id="5" name="Rectangle 2"/>
          <p:cNvSpPr txBox="1">
            <a:spLocks noChangeArrowheads="1"/>
          </p:cNvSpPr>
          <p:nvPr/>
        </p:nvSpPr>
        <p:spPr>
          <a:xfrm>
            <a:off x="533400" y="914400"/>
            <a:ext cx="8229600" cy="14152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t>SKILLS DEVELOPMENT</a:t>
            </a:r>
            <a:endParaRPr lang="en-US" dirty="0"/>
          </a:p>
        </p:txBody>
      </p:sp>
      <p:pic>
        <p:nvPicPr>
          <p:cNvPr id="6" name="Picture 2"/>
          <p:cNvPicPr>
            <a:picLocks noChangeAspect="1" noChangeArrowheads="1"/>
          </p:cNvPicPr>
          <p:nvPr/>
        </p:nvPicPr>
        <p:blipFill>
          <a:blip r:embed="rId3"/>
          <a:srcRect/>
          <a:stretch>
            <a:fillRect/>
          </a:stretch>
        </p:blipFill>
        <p:spPr bwMode="auto">
          <a:xfrm>
            <a:off x="2362200" y="1752600"/>
            <a:ext cx="4572000" cy="3448984"/>
          </a:xfrm>
          <a:prstGeom prst="rect">
            <a:avLst/>
          </a:prstGeom>
          <a:noFill/>
          <a:ln w="9525">
            <a:noFill/>
            <a:miter lim="800000"/>
            <a:headEnd/>
            <a:tailEnd/>
          </a:ln>
          <a:effectLst/>
        </p:spPr>
      </p:pic>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randombar(horizontal)">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randombar(horizontal)">
                                      <p:cBhvr>
                                        <p:cTn id="12" dur="500"/>
                                        <p:tgtEl>
                                          <p:spTgt spid="113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1"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randombar(horizontal)">
                                      <p:cBhvr>
                                        <p:cTn id="17" dur="500"/>
                                        <p:tgtEl>
                                          <p:spTgt spid="1136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113667">
                                            <p:txEl>
                                              <p:pRg st="3" end="3"/>
                                            </p:txEl>
                                          </p:spTgt>
                                        </p:tgtEl>
                                        <p:attrNameLst>
                                          <p:attrName>style.visibility</p:attrName>
                                        </p:attrNameLst>
                                      </p:cBhvr>
                                      <p:to>
                                        <p:strVal val="visible"/>
                                      </p:to>
                                    </p:set>
                                    <p:animEffect transition="in" filter="randombar(horizontal)">
                                      <p:cBhvr>
                                        <p:cTn id="22" dur="500"/>
                                        <p:tgtEl>
                                          <p:spTgt spid="113667">
                                            <p:txEl>
                                              <p:pRg st="3" end="3"/>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6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1" uiExpand="1" build="p"/>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533400" y="1828800"/>
            <a:ext cx="8229600" cy="4648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nSpc>
                <a:spcPct val="150000"/>
              </a:lnSpc>
              <a:buClr>
                <a:srgbClr val="0000FF"/>
              </a:buClr>
              <a:buSzPct val="50000"/>
            </a:pPr>
            <a:endParaRPr lang="en-US" sz="2400" dirty="0" smtClean="0">
              <a:ln w="500">
                <a:noFill/>
              </a:ln>
              <a:solidFill>
                <a:schemeClr val="bg1"/>
              </a:solidFill>
            </a:endParaRPr>
          </a:p>
        </p:txBody>
      </p:sp>
      <p:sp>
        <p:nvSpPr>
          <p:cNvPr id="139267" name="Rectangle 3"/>
          <p:cNvSpPr>
            <a:spLocks noGrp="1" noChangeArrowheads="1"/>
          </p:cNvSpPr>
          <p:nvPr>
            <p:ph idx="1"/>
          </p:nvPr>
        </p:nvSpPr>
        <p:spPr>
          <a:xfrm>
            <a:off x="533400" y="2179637"/>
            <a:ext cx="8229600" cy="4114800"/>
          </a:xfrm>
        </p:spPr>
        <p:txBody>
          <a:bodyPr/>
          <a:lstStyle/>
          <a:p>
            <a:pPr>
              <a:lnSpc>
                <a:spcPct val="150000"/>
              </a:lnSpc>
            </a:pPr>
            <a:r>
              <a:rPr lang="en-US" dirty="0">
                <a:solidFill>
                  <a:srgbClr val="000000"/>
                </a:solidFill>
              </a:rPr>
              <a:t>Decision Making</a:t>
            </a:r>
          </a:p>
          <a:p>
            <a:pPr>
              <a:lnSpc>
                <a:spcPct val="150000"/>
              </a:lnSpc>
            </a:pPr>
            <a:r>
              <a:rPr lang="en-US" dirty="0">
                <a:solidFill>
                  <a:srgbClr val="000000"/>
                </a:solidFill>
              </a:rPr>
              <a:t>Culture Sources: Values, Norms, etc.</a:t>
            </a:r>
          </a:p>
          <a:p>
            <a:pPr>
              <a:lnSpc>
                <a:spcPct val="150000"/>
              </a:lnSpc>
            </a:pPr>
            <a:r>
              <a:rPr lang="en-US" dirty="0">
                <a:solidFill>
                  <a:srgbClr val="000000"/>
                </a:solidFill>
              </a:rPr>
              <a:t>Leadership</a:t>
            </a:r>
          </a:p>
        </p:txBody>
      </p:sp>
      <p:sp>
        <p:nvSpPr>
          <p:cNvPr id="4" name="Rectangle 2"/>
          <p:cNvSpPr txBox="1">
            <a:spLocks noChangeArrowheads="1"/>
          </p:cNvSpPr>
          <p:nvPr/>
        </p:nvSpPr>
        <p:spPr>
          <a:xfrm>
            <a:off x="533400" y="228601"/>
            <a:ext cx="8229600" cy="12192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Learning Points</a:t>
            </a:r>
            <a:endParaRPr lang="en-US" sz="4000" dirty="0">
              <a:solidFill>
                <a:srgbClr val="FFFFFF"/>
              </a:solidFill>
            </a:endParaRPr>
          </a:p>
        </p:txBody>
      </p:sp>
      <p:pic>
        <p:nvPicPr>
          <p:cNvPr id="96259" name="Picture 3"/>
          <p:cNvPicPr>
            <a:picLocks noChangeAspect="1" noChangeArrowheads="1"/>
          </p:cNvPicPr>
          <p:nvPr/>
        </p:nvPicPr>
        <p:blipFill>
          <a:blip r:embed="rId3"/>
          <a:srcRect/>
          <a:stretch>
            <a:fillRect/>
          </a:stretch>
        </p:blipFill>
        <p:spPr bwMode="auto">
          <a:xfrm>
            <a:off x="5359603" y="3886200"/>
            <a:ext cx="3174797" cy="2362200"/>
          </a:xfrm>
          <a:prstGeom prst="rect">
            <a:avLst/>
          </a:prstGeom>
          <a:noFill/>
          <a:ln w="9525">
            <a:noFill/>
            <a:miter lim="800000"/>
            <a:headEnd/>
            <a:tailEnd/>
          </a:ln>
          <a:effectLst/>
        </p:spPr>
      </p:pic>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00">
                                          <p:stCondLst>
                                            <p:cond delay="0"/>
                                          </p:stCondLst>
                                        </p:cTn>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6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09026309"/>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Documents and Settings\Dawn_Carlson\My Documents\Dropbox\graphics\5-Why-Example1 -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10600" cy="645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54906"/>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533400" y="381000"/>
            <a:ext cx="8229600" cy="9580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dirty="0" smtClean="0">
                <a:solidFill>
                  <a:srgbClr val="FFFFFF"/>
                </a:solidFill>
              </a:rPr>
              <a:t>Gather Data</a:t>
            </a:r>
            <a:endParaRPr lang="en-US" dirty="0">
              <a:solidFill>
                <a:srgbClr val="FFFFFF"/>
              </a:solidFill>
            </a:endParaRPr>
          </a:p>
        </p:txBody>
      </p:sp>
      <p:sp>
        <p:nvSpPr>
          <p:cNvPr id="7" name="Rectangle 2"/>
          <p:cNvSpPr txBox="1">
            <a:spLocks noChangeArrowheads="1"/>
          </p:cNvSpPr>
          <p:nvPr/>
        </p:nvSpPr>
        <p:spPr>
          <a:xfrm>
            <a:off x="533400" y="1676400"/>
            <a:ext cx="8229600" cy="44958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buClr>
                <a:schemeClr val="tx2">
                  <a:lumMod val="25000"/>
                </a:schemeClr>
              </a:buClr>
              <a:buSzPct val="75000"/>
              <a:buFont typeface="Wingdings" charset="2"/>
              <a:buChar char="u"/>
            </a:pPr>
            <a:r>
              <a:rPr lang="en-US" sz="2800" b="0" dirty="0" smtClean="0">
                <a:solidFill>
                  <a:srgbClr val="000000"/>
                </a:solidFill>
              </a:rPr>
              <a:t> Data Collection</a:t>
            </a:r>
          </a:p>
          <a:p>
            <a:pPr lvl="1">
              <a:buClr>
                <a:schemeClr val="tx2">
                  <a:lumMod val="25000"/>
                </a:schemeClr>
              </a:buClr>
              <a:buSzPct val="75000"/>
              <a:buFont typeface="Wingdings" charset="2"/>
              <a:buChar char="u"/>
            </a:pPr>
            <a:r>
              <a:rPr lang="en-US" sz="2200" dirty="0" smtClean="0">
                <a:solidFill>
                  <a:srgbClr val="000000"/>
                </a:solidFill>
              </a:rPr>
              <a:t> Define objectives</a:t>
            </a:r>
          </a:p>
          <a:p>
            <a:pPr lvl="1">
              <a:buClr>
                <a:schemeClr val="tx2">
                  <a:lumMod val="25000"/>
                </a:schemeClr>
              </a:buClr>
              <a:buSzPct val="75000"/>
              <a:buFont typeface="Wingdings" charset="2"/>
              <a:buChar char="u"/>
            </a:pPr>
            <a:r>
              <a:rPr lang="en-US" sz="2200" b="0" dirty="0" smtClean="0">
                <a:solidFill>
                  <a:srgbClr val="000000"/>
                </a:solidFill>
              </a:rPr>
              <a:t> Identify central variables</a:t>
            </a:r>
          </a:p>
          <a:p>
            <a:pPr lvl="1">
              <a:buClr>
                <a:schemeClr val="tx2">
                  <a:lumMod val="25000"/>
                </a:schemeClr>
              </a:buClr>
              <a:buSzPct val="75000"/>
              <a:buFont typeface="Wingdings" charset="2"/>
              <a:buChar char="u"/>
            </a:pPr>
            <a:r>
              <a:rPr lang="en-US" sz="2200" dirty="0" smtClean="0">
                <a:solidFill>
                  <a:srgbClr val="000000"/>
                </a:solidFill>
              </a:rPr>
              <a:t> Selection of methods of gathering data</a:t>
            </a:r>
          </a:p>
          <a:p>
            <a:pPr lvl="1">
              <a:buClr>
                <a:schemeClr val="tx2">
                  <a:lumMod val="25000"/>
                </a:schemeClr>
              </a:buClr>
              <a:buSzPct val="75000"/>
              <a:buFont typeface="Wingdings" charset="2"/>
              <a:buChar char="u"/>
            </a:pPr>
            <a:endParaRPr lang="en-US" sz="3000" b="0" dirty="0" smtClean="0">
              <a:solidFill>
                <a:srgbClr val="000000"/>
              </a:solidFill>
            </a:endParaRPr>
          </a:p>
          <a:p>
            <a:pPr>
              <a:buClr>
                <a:schemeClr val="tx2">
                  <a:lumMod val="25000"/>
                </a:schemeClr>
              </a:buClr>
              <a:buSzPct val="75000"/>
              <a:buFont typeface="Wingdings" charset="2"/>
              <a:buChar char="u"/>
            </a:pPr>
            <a:r>
              <a:rPr lang="en-US" sz="2800" b="0" dirty="0" smtClean="0">
                <a:solidFill>
                  <a:srgbClr val="000000"/>
                </a:solidFill>
                <a:effectLst/>
              </a:rPr>
              <a:t> Methods</a:t>
            </a:r>
          </a:p>
          <a:p>
            <a:pPr lvl="1">
              <a:buClr>
                <a:schemeClr val="tx2">
                  <a:lumMod val="25000"/>
                </a:schemeClr>
              </a:buClr>
              <a:buSzPct val="75000"/>
              <a:buFont typeface="Wingdings" charset="2"/>
              <a:buChar char="u"/>
            </a:pPr>
            <a:r>
              <a:rPr lang="en-US" sz="2200" dirty="0" smtClean="0">
                <a:solidFill>
                  <a:srgbClr val="000000"/>
                </a:solidFill>
              </a:rPr>
              <a:t> Secondary sources</a:t>
            </a:r>
          </a:p>
          <a:p>
            <a:pPr lvl="1">
              <a:buClr>
                <a:schemeClr val="tx2">
                  <a:lumMod val="25000"/>
                </a:schemeClr>
              </a:buClr>
              <a:buSzPct val="75000"/>
              <a:buFont typeface="Wingdings" charset="2"/>
              <a:buChar char="u"/>
            </a:pPr>
            <a:r>
              <a:rPr lang="en-US" sz="2200" b="0" dirty="0" smtClean="0">
                <a:solidFill>
                  <a:srgbClr val="000000"/>
                </a:solidFill>
                <a:effectLst/>
              </a:rPr>
              <a:t> Questionnaires</a:t>
            </a:r>
          </a:p>
          <a:p>
            <a:pPr lvl="1">
              <a:buClr>
                <a:schemeClr val="tx2">
                  <a:lumMod val="25000"/>
                </a:schemeClr>
              </a:buClr>
              <a:buSzPct val="75000"/>
              <a:buFont typeface="Wingdings" charset="2"/>
              <a:buChar char="u"/>
            </a:pPr>
            <a:r>
              <a:rPr lang="en-US" sz="2200" dirty="0" smtClean="0">
                <a:solidFill>
                  <a:srgbClr val="000000"/>
                </a:solidFill>
              </a:rPr>
              <a:t> Direct observation</a:t>
            </a:r>
          </a:p>
          <a:p>
            <a:pPr lvl="1">
              <a:buClr>
                <a:schemeClr val="tx2">
                  <a:lumMod val="25000"/>
                </a:schemeClr>
              </a:buClr>
              <a:buSzPct val="75000"/>
              <a:buFont typeface="Wingdings" charset="2"/>
              <a:buChar char="u"/>
            </a:pPr>
            <a:r>
              <a:rPr lang="en-US" sz="2200" b="0" dirty="0" smtClean="0">
                <a:solidFill>
                  <a:srgbClr val="000000"/>
                </a:solidFill>
                <a:effectLst/>
              </a:rPr>
              <a:t> Interviews </a:t>
            </a:r>
          </a:p>
          <a:p>
            <a:pPr lvl="1">
              <a:buClr>
                <a:schemeClr val="tx2">
                  <a:lumMod val="25000"/>
                </a:schemeClr>
              </a:buClr>
              <a:buSzPct val="75000"/>
              <a:buFont typeface="Wingdings" charset="2"/>
              <a:buChar char="u"/>
            </a:pPr>
            <a:r>
              <a:rPr lang="en-US" sz="2200" dirty="0" smtClean="0">
                <a:solidFill>
                  <a:srgbClr val="000000"/>
                </a:solidFill>
              </a:rPr>
              <a:t> Other</a:t>
            </a:r>
            <a:endParaRPr lang="en-US" sz="2200" b="0" dirty="0">
              <a:solidFill>
                <a:srgbClr val="000000"/>
              </a:solidFill>
              <a:effectLst/>
            </a:endParaRPr>
          </a:p>
        </p:txBody>
      </p:sp>
      <p:pic>
        <p:nvPicPr>
          <p:cNvPr id="36868" name="Picture 4"/>
          <p:cNvPicPr>
            <a:picLocks noChangeAspect="1" noChangeArrowheads="1"/>
          </p:cNvPicPr>
          <p:nvPr/>
        </p:nvPicPr>
        <p:blipFill>
          <a:blip r:embed="rId3"/>
          <a:srcRect/>
          <a:stretch>
            <a:fillRect/>
          </a:stretch>
        </p:blipFill>
        <p:spPr bwMode="auto">
          <a:xfrm>
            <a:off x="5234405" y="3556000"/>
            <a:ext cx="3223795" cy="23114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600">
                                          <p:stCondLst>
                                            <p:cond delay="0"/>
                                          </p:stCondLst>
                                        </p:cTn>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6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12255" y="6421770"/>
            <a:ext cx="4283545" cy="307777"/>
          </a:xfrm>
          <a:prstGeom prst="rect">
            <a:avLst/>
          </a:prstGeom>
          <a:noFill/>
        </p:spPr>
        <p:txBody>
          <a:bodyPr wrap="none" rtlCol="0">
            <a:spAutoFit/>
          </a:bodyPr>
          <a:lstStyle/>
          <a:p>
            <a:r>
              <a:rPr lang="en-US" sz="1400" dirty="0"/>
              <a:t>http://articles.bplans.com/how-to-perform-swot-analysis/</a:t>
            </a:r>
          </a:p>
        </p:txBody>
      </p:sp>
      <p:sp>
        <p:nvSpPr>
          <p:cNvPr id="7" name="Rectangle 2"/>
          <p:cNvSpPr txBox="1">
            <a:spLocks noChangeArrowheads="1"/>
          </p:cNvSpPr>
          <p:nvPr/>
        </p:nvSpPr>
        <p:spPr>
          <a:xfrm>
            <a:off x="533400" y="275046"/>
            <a:ext cx="8229600" cy="958055"/>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ctr"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fontAlgn="auto">
              <a:spcAft>
                <a:spcPts val="0"/>
              </a:spcAft>
            </a:pPr>
            <a:r>
              <a:rPr lang="en-US" sz="4000" dirty="0" smtClean="0">
                <a:solidFill>
                  <a:srgbClr val="FFFFFF"/>
                </a:solidFill>
              </a:rPr>
              <a:t>SWOT Analysis</a:t>
            </a:r>
            <a:endParaRPr lang="en-US" sz="4000" dirty="0">
              <a:solidFill>
                <a:srgbClr val="FFFFFF"/>
              </a:solidFill>
            </a:endParaRPr>
          </a:p>
        </p:txBody>
      </p:sp>
      <p:sp>
        <p:nvSpPr>
          <p:cNvPr id="9" name="Rectangle 2"/>
          <p:cNvSpPr txBox="1">
            <a:spLocks noChangeArrowheads="1"/>
          </p:cNvSpPr>
          <p:nvPr/>
        </p:nvSpPr>
        <p:spPr>
          <a:xfrm>
            <a:off x="609600" y="1752600"/>
            <a:ext cx="3657600" cy="3962400"/>
          </a:xfrm>
          <a:prstGeom prst="rect">
            <a:avLst/>
          </a:prstGeom>
          <a:solidFill>
            <a:schemeClr val="tx1">
              <a:lumMod val="85000"/>
              <a:alpha val="75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lIns="90488" tIns="44450" rIns="90488" bIns="44450" anchor="t" anchorCtr="0">
            <a:noAutofit/>
          </a:bodyPr>
          <a:lstStyle>
            <a:lvl1pPr algn="l" rtl="0" eaLnBrk="1" latinLnBrk="0" hangingPunct="1">
              <a:spcBef>
                <a:spcPct val="0"/>
              </a:spcBef>
              <a:buNone/>
              <a:defRPr sz="4800" b="1" kern="1200" cap="none"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fontAlgn="auto">
              <a:spcAft>
                <a:spcPts val="0"/>
              </a:spcAft>
              <a:buClr>
                <a:schemeClr val="accent1">
                  <a:lumMod val="75000"/>
                </a:schemeClr>
              </a:buClr>
              <a:buSzPct val="75000"/>
              <a:buFont typeface="Wingdings" charset="2"/>
              <a:buChar char="u"/>
            </a:pPr>
            <a:endParaRPr lang="en-US" sz="2400" b="0" dirty="0" smtClean="0">
              <a:solidFill>
                <a:srgbClr val="000000"/>
              </a:solidFill>
            </a:endParaRPr>
          </a:p>
          <a:p>
            <a:pPr fontAlgn="auto">
              <a:spcAft>
                <a:spcPts val="0"/>
              </a:spcAft>
              <a:buClr>
                <a:schemeClr val="accent1">
                  <a:lumMod val="75000"/>
                </a:schemeClr>
              </a:buClr>
              <a:buSzPct val="75000"/>
              <a:buFont typeface="Wingdings" charset="2"/>
              <a:buChar char="u"/>
            </a:pPr>
            <a:r>
              <a:rPr lang="en-US" sz="2400" b="0" dirty="0" smtClean="0">
                <a:solidFill>
                  <a:srgbClr val="000000"/>
                </a:solidFill>
              </a:rPr>
              <a:t>Analysis not just lists</a:t>
            </a:r>
          </a:p>
          <a:p>
            <a:pPr fontAlgn="auto">
              <a:spcAft>
                <a:spcPts val="0"/>
              </a:spcAft>
              <a:buClr>
                <a:schemeClr val="accent1">
                  <a:lumMod val="75000"/>
                </a:schemeClr>
              </a:buClr>
              <a:buSzPct val="75000"/>
            </a:pPr>
            <a:endParaRPr lang="en-US" sz="2400" b="0" dirty="0" smtClean="0">
              <a:solidFill>
                <a:srgbClr val="000000"/>
              </a:solidFill>
            </a:endParaRPr>
          </a:p>
          <a:p>
            <a:pPr fontAlgn="auto">
              <a:spcAft>
                <a:spcPts val="0"/>
              </a:spcAft>
              <a:buClr>
                <a:schemeClr val="accent1">
                  <a:lumMod val="75000"/>
                </a:schemeClr>
              </a:buClr>
              <a:buSzPct val="75000"/>
              <a:buFont typeface="Wingdings" charset="2"/>
              <a:buChar char="u"/>
            </a:pPr>
            <a:r>
              <a:rPr lang="en-US" sz="2400" b="0" dirty="0" smtClean="0">
                <a:solidFill>
                  <a:srgbClr val="000000"/>
                </a:solidFill>
              </a:rPr>
              <a:t>All parts are important</a:t>
            </a:r>
          </a:p>
          <a:p>
            <a:pPr fontAlgn="auto">
              <a:spcAft>
                <a:spcPts val="0"/>
              </a:spcAft>
              <a:buClr>
                <a:schemeClr val="accent1">
                  <a:lumMod val="75000"/>
                </a:schemeClr>
              </a:buClr>
              <a:buSzPct val="75000"/>
            </a:pPr>
            <a:endParaRPr lang="en-US" sz="2400" b="0" dirty="0" smtClean="0">
              <a:solidFill>
                <a:srgbClr val="000000"/>
              </a:solidFill>
            </a:endParaRPr>
          </a:p>
          <a:p>
            <a:pPr fontAlgn="auto">
              <a:spcAft>
                <a:spcPts val="0"/>
              </a:spcAft>
              <a:buClr>
                <a:schemeClr val="accent1">
                  <a:lumMod val="75000"/>
                </a:schemeClr>
              </a:buClr>
              <a:buSzPct val="75000"/>
              <a:buFont typeface="Wingdings" charset="2"/>
              <a:buChar char="u"/>
            </a:pPr>
            <a:r>
              <a:rPr lang="en-US" sz="2400" b="0" dirty="0" smtClean="0">
                <a:solidFill>
                  <a:srgbClr val="000000"/>
                </a:solidFill>
              </a:rPr>
              <a:t>Prioritize factors in each category</a:t>
            </a:r>
          </a:p>
          <a:p>
            <a:pPr fontAlgn="auto">
              <a:spcAft>
                <a:spcPts val="0"/>
              </a:spcAft>
              <a:buClr>
                <a:schemeClr val="accent1">
                  <a:lumMod val="75000"/>
                </a:schemeClr>
              </a:buClr>
              <a:buSzPct val="75000"/>
            </a:pPr>
            <a:endParaRPr lang="en-US" sz="2400" b="0" dirty="0" smtClean="0">
              <a:solidFill>
                <a:srgbClr val="000000"/>
              </a:solidFill>
            </a:endParaRPr>
          </a:p>
          <a:p>
            <a:pPr fontAlgn="auto">
              <a:spcAft>
                <a:spcPts val="0"/>
              </a:spcAft>
              <a:buClr>
                <a:schemeClr val="accent1">
                  <a:lumMod val="75000"/>
                </a:schemeClr>
              </a:buClr>
              <a:buSzPct val="75000"/>
              <a:buFont typeface="Wingdings" charset="2"/>
              <a:buChar char="u"/>
            </a:pPr>
            <a:r>
              <a:rPr lang="en-US" sz="2400" b="0" dirty="0" smtClean="0">
                <a:solidFill>
                  <a:srgbClr val="000000"/>
                </a:solidFill>
              </a:rPr>
              <a:t>Multiple sources of data across the organization</a:t>
            </a:r>
            <a:endParaRPr lang="en-US" sz="2400" b="0" dirty="0">
              <a:solidFill>
                <a:srgbClr val="000000"/>
              </a:solidFill>
            </a:endParaRPr>
          </a:p>
        </p:txBody>
      </p:sp>
      <p:pic>
        <p:nvPicPr>
          <p:cNvPr id="40962" name="Picture 2"/>
          <p:cNvPicPr>
            <a:picLocks noChangeAspect="1" noChangeArrowheads="1"/>
          </p:cNvPicPr>
          <p:nvPr/>
        </p:nvPicPr>
        <p:blipFill>
          <a:blip r:embed="rId3"/>
          <a:srcRect/>
          <a:stretch>
            <a:fillRect/>
          </a:stretch>
        </p:blipFill>
        <p:spPr bwMode="auto">
          <a:xfrm>
            <a:off x="4572001" y="1752600"/>
            <a:ext cx="4191000" cy="39624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600">
                                          <p:stCondLst>
                                            <p:cond delay="0"/>
                                          </p:stCondLst>
                                        </p:cTn>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6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uxe">
  <a:themeElements>
    <a:clrScheme name="Custom 13">
      <a:dk1>
        <a:sysClr val="windowText" lastClr="000000"/>
      </a:dk1>
      <a:lt1>
        <a:sysClr val="window" lastClr="FFFFFF"/>
      </a:lt1>
      <a:dk2>
        <a:srgbClr val="4E5B6F"/>
      </a:dk2>
      <a:lt2>
        <a:srgbClr val="D6ECFF"/>
      </a:lt2>
      <a:accent1>
        <a:srgbClr val="007DEA"/>
      </a:accent1>
      <a:accent2>
        <a:srgbClr val="60B5FF"/>
      </a:accent2>
      <a:accent3>
        <a:srgbClr val="FEB80A"/>
      </a:accent3>
      <a:accent4>
        <a:srgbClr val="00ADDC"/>
      </a:accent4>
      <a:accent5>
        <a:srgbClr val="738AC8"/>
      </a:accent5>
      <a:accent6>
        <a:srgbClr val="1AB39F"/>
      </a:accent6>
      <a:hlink>
        <a:srgbClr val="FFFFFF"/>
      </a:hlink>
      <a:folHlink>
        <a:srgbClr val="FFFFFF"/>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3.xml><?xml version="1.0" encoding="utf-8"?>
<a:theme xmlns:a="http://schemas.openxmlformats.org/drawingml/2006/main" name="1_HSB2011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4462</TotalTime>
  <Words>1917</Words>
  <Application>Microsoft Office PowerPoint</Application>
  <PresentationFormat>On-screen Show (4:3)</PresentationFormat>
  <Paragraphs>518</Paragraphs>
  <Slides>64</Slides>
  <Notes>7</Notes>
  <HiddenSlides>0</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Office Theme</vt:lpstr>
      <vt:lpstr>Deluxe</vt:lpstr>
      <vt:lpstr>1_HSB2011_template</vt:lpstr>
      <vt:lpstr>Module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Stream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Elements of Organizational Culture</vt:lpstr>
      <vt:lpstr>PowerPoint Presentation</vt:lpstr>
      <vt:lpstr>PowerPoint Presentation</vt:lpstr>
      <vt:lpstr>Elements of Organizational Culture</vt:lpstr>
      <vt:lpstr>    Symbols</vt:lpstr>
      <vt:lpstr>Elements of Organizational Culture</vt:lpstr>
      <vt:lpstr>PowerPoint Presentation</vt:lpstr>
      <vt:lpstr>Elements of Organizational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most organizational change efforts, it is much easier to draw on the strengths of the culture than to overcome the constraints by changing the culture.”    Edgar Schein, professor MIT Sloan School of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Baylor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S. Carlson</dc:creator>
  <cp:lastModifiedBy>Dawn S. Carlson</cp:lastModifiedBy>
  <cp:revision>141</cp:revision>
  <cp:lastPrinted>2015-02-11T15:26:57Z</cp:lastPrinted>
  <dcterms:created xsi:type="dcterms:W3CDTF">2015-02-15T23:01:05Z</dcterms:created>
  <dcterms:modified xsi:type="dcterms:W3CDTF">2015-02-16T16:00:54Z</dcterms:modified>
</cp:coreProperties>
</file>