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sldx" ContentType="application/vnd.openxmlformats-officedocument.presentationml.slide"/>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8" r:id="rId3"/>
    <p:sldId id="266" r:id="rId4"/>
    <p:sldId id="272" r:id="rId5"/>
    <p:sldId id="268" r:id="rId6"/>
    <p:sldId id="267" r:id="rId7"/>
    <p:sldId id="259" r:id="rId8"/>
    <p:sldId id="265" r:id="rId9"/>
    <p:sldId id="257" r:id="rId10"/>
    <p:sldId id="260" r:id="rId11"/>
    <p:sldId id="261" r:id="rId12"/>
    <p:sldId id="262" r:id="rId13"/>
    <p:sldId id="263" r:id="rId14"/>
    <p:sldId id="269"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82" y="-37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3D54F3-0ED8-42A6-9CC2-72215E5A0CC0}" type="datetimeFigureOut">
              <a:rPr lang="en-US" smtClean="0"/>
              <a:pPr/>
              <a:t>8/20/2013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7BAB5-3A92-4135-AC00-0750596B4EFA}" type="slidenum">
              <a:rPr lang="en-US" smtClean="0"/>
              <a:pPr/>
              <a:t>‹#›</a:t>
            </a:fld>
            <a:endParaRPr lang="en-US"/>
          </a:p>
        </p:txBody>
      </p:sp>
    </p:spTree>
    <p:extLst>
      <p:ext uri="{BB962C8B-B14F-4D97-AF65-F5344CB8AC3E}">
        <p14:creationId xmlns:p14="http://schemas.microsoft.com/office/powerpoint/2010/main" val="1062498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ED7BAB5-3A92-4135-AC00-0750596B4EF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While this is very nice looking it is NOT a stream analysis</a:t>
            </a:r>
            <a:r>
              <a:rPr lang="en-US" dirty="0" smtClean="0"/>
              <a:t>.  You must have a stream analysis!</a:t>
            </a:r>
            <a:endParaRPr lang="en-US" dirty="0"/>
          </a:p>
        </p:txBody>
      </p:sp>
      <p:sp>
        <p:nvSpPr>
          <p:cNvPr id="4" name="Slide Number Placeholder 3"/>
          <p:cNvSpPr>
            <a:spLocks noGrp="1"/>
          </p:cNvSpPr>
          <p:nvPr>
            <p:ph type="sldNum" sz="quarter" idx="10"/>
          </p:nvPr>
        </p:nvSpPr>
        <p:spPr/>
        <p:txBody>
          <a:bodyPr/>
          <a:lstStyle/>
          <a:p>
            <a:fld id="{E0C78015-0C89-405B-8487-E19949CCA450}"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This stream analysis with the next two were all part of one project.  While often</a:t>
            </a:r>
            <a:r>
              <a:rPr lang="en-US" baseline="0" dirty="0" smtClean="0"/>
              <a:t> initially presented separately as part of the presentation it is imperative that they are combined into one stream analysis at the end.  The stream analysis is the integrated culmination of the recommendations.  If the combined stream analysis is too busy then you likely have too much detail in the stream analysis.  </a:t>
            </a:r>
            <a:endParaRPr lang="en-US" dirty="0"/>
          </a:p>
        </p:txBody>
      </p:sp>
      <p:sp>
        <p:nvSpPr>
          <p:cNvPr id="4" name="Slide Number Placeholder 3"/>
          <p:cNvSpPr>
            <a:spLocks noGrp="1"/>
          </p:cNvSpPr>
          <p:nvPr>
            <p:ph type="sldNum" sz="quarter" idx="10"/>
          </p:nvPr>
        </p:nvSpPr>
        <p:spPr/>
        <p:txBody>
          <a:bodyPr/>
          <a:lstStyle/>
          <a:p>
            <a:pPr>
              <a:defRPr/>
            </a:pPr>
            <a:fld id="{3AE7CE8A-9C6D-49FB-858F-F54B029C63D9}"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Part of previous slide</a:t>
            </a:r>
            <a:endParaRPr lang="en-US" b="1" u="sng" dirty="0"/>
          </a:p>
        </p:txBody>
      </p:sp>
      <p:sp>
        <p:nvSpPr>
          <p:cNvPr id="4" name="Slide Number Placeholder 3"/>
          <p:cNvSpPr>
            <a:spLocks noGrp="1"/>
          </p:cNvSpPr>
          <p:nvPr>
            <p:ph type="sldNum" sz="quarter" idx="10"/>
          </p:nvPr>
        </p:nvSpPr>
        <p:spPr/>
        <p:txBody>
          <a:bodyPr/>
          <a:lstStyle/>
          <a:p>
            <a:pPr>
              <a:defRPr/>
            </a:pPr>
            <a:fld id="{3AE7CE8A-9C6D-49FB-858F-F54B029C63D9}"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 of previous slide</a:t>
            </a:r>
            <a:endParaRPr lang="en-US" dirty="0"/>
          </a:p>
        </p:txBody>
      </p:sp>
      <p:sp>
        <p:nvSpPr>
          <p:cNvPr id="4" name="Slide Number Placeholder 3"/>
          <p:cNvSpPr>
            <a:spLocks noGrp="1"/>
          </p:cNvSpPr>
          <p:nvPr>
            <p:ph type="sldNum" sz="quarter" idx="10"/>
          </p:nvPr>
        </p:nvSpPr>
        <p:spPr/>
        <p:txBody>
          <a:bodyPr/>
          <a:lstStyle/>
          <a:p>
            <a:pPr>
              <a:defRPr/>
            </a:pPr>
            <a:fld id="{3AE7CE8A-9C6D-49FB-858F-F54B029C63D9}"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a:t>
            </a:r>
            <a:r>
              <a:rPr lang="en-US" baseline="0" dirty="0" smtClean="0"/>
              <a:t> an action encompasses two recommendations you could do something like was done here with different colors.</a:t>
            </a:r>
            <a:endParaRPr lang="en-US" dirty="0"/>
          </a:p>
        </p:txBody>
      </p:sp>
      <p:sp>
        <p:nvSpPr>
          <p:cNvPr id="4" name="Slide Number Placeholder 3"/>
          <p:cNvSpPr>
            <a:spLocks noGrp="1"/>
          </p:cNvSpPr>
          <p:nvPr>
            <p:ph type="sldNum" sz="quarter" idx="10"/>
          </p:nvPr>
        </p:nvSpPr>
        <p:spPr/>
        <p:txBody>
          <a:bodyPr/>
          <a:lstStyle/>
          <a:p>
            <a:fld id="{BED7BAB5-3A92-4135-AC00-0750596B4EFA}" type="slidenum">
              <a:rPr lang="en-US" smtClean="0"/>
              <a:pPr/>
              <a:t>14</a:t>
            </a:fld>
            <a:endParaRPr lang="en-US"/>
          </a:p>
        </p:txBody>
      </p:sp>
    </p:spTree>
    <p:extLst>
      <p:ext uri="{BB962C8B-B14F-4D97-AF65-F5344CB8AC3E}">
        <p14:creationId xmlns:p14="http://schemas.microsoft.com/office/powerpoint/2010/main" val="3009812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a:t>
            </a:r>
            <a:r>
              <a:rPr lang="en-US" baseline="0" dirty="0" smtClean="0"/>
              <a:t> </a:t>
            </a:r>
            <a:r>
              <a:rPr lang="en-US" dirty="0" smtClean="0"/>
              <a:t>Different Colors represent different recommendations which makes it easy for the audience to see and follow</a:t>
            </a:r>
            <a:endParaRPr lang="en-US" dirty="0"/>
          </a:p>
        </p:txBody>
      </p:sp>
      <p:sp>
        <p:nvSpPr>
          <p:cNvPr id="4" name="Slide Number Placeholder 3"/>
          <p:cNvSpPr>
            <a:spLocks noGrp="1"/>
          </p:cNvSpPr>
          <p:nvPr>
            <p:ph type="sldNum" sz="quarter" idx="10"/>
          </p:nvPr>
        </p:nvSpPr>
        <p:spPr/>
        <p:txBody>
          <a:bodyPr/>
          <a:lstStyle/>
          <a:p>
            <a:fld id="{C47DD42D-A40B-4539-9FDC-21E504F33147}"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0829E5A5-5881-49C2-9117-240E31FC4517}" type="slidenum">
              <a:rPr lang="en-US"/>
              <a:pPr/>
              <a:t>3</a:t>
            </a:fld>
            <a:endParaRPr lang="en-US"/>
          </a:p>
        </p:txBody>
      </p:sp>
      <p:sp>
        <p:nvSpPr>
          <p:cNvPr id="25603" name="Rectangle 7"/>
          <p:cNvSpPr txBox="1">
            <a:spLocks noGrp="1" noChangeArrowheads="1"/>
          </p:cNvSpPr>
          <p:nvPr/>
        </p:nvSpPr>
        <p:spPr bwMode="auto">
          <a:xfrm>
            <a:off x="3884852" y="8685235"/>
            <a:ext cx="2971593" cy="457200"/>
          </a:xfrm>
          <a:prstGeom prst="rect">
            <a:avLst/>
          </a:prstGeom>
          <a:noFill/>
          <a:ln w="9525">
            <a:noFill/>
            <a:miter lim="800000"/>
            <a:headEnd/>
            <a:tailEnd/>
          </a:ln>
        </p:spPr>
        <p:txBody>
          <a:bodyPr lIns="91433" tIns="45717" rIns="91433" bIns="45717" anchor="b"/>
          <a:lstStyle/>
          <a:p>
            <a:pPr algn="r"/>
            <a:fld id="{69FF63E1-AAE0-4104-9BD2-AAB7940A93EC}" type="slidenum">
              <a:rPr lang="en-US" sz="1200"/>
              <a:pPr algn="r"/>
              <a:t>3</a:t>
            </a:fld>
            <a:endParaRPr lang="en-US" sz="1200" dirty="0"/>
          </a:p>
        </p:txBody>
      </p:sp>
      <p:sp>
        <p:nvSpPr>
          <p:cNvPr id="25604" name="Rectangle 2"/>
          <p:cNvSpPr>
            <a:spLocks noGrp="1" noRot="1" noChangeAspect="1" noChangeArrowheads="1" noTextEdit="1"/>
          </p:cNvSpPr>
          <p:nvPr>
            <p:ph type="sldImg"/>
          </p:nvPr>
        </p:nvSpPr>
        <p:spPr>
          <a:ln/>
        </p:spPr>
      </p:sp>
      <p:sp>
        <p:nvSpPr>
          <p:cNvPr id="25605" name="Rectangle 3"/>
          <p:cNvSpPr>
            <a:spLocks noGrp="1" noChangeArrowheads="1"/>
          </p:cNvSpPr>
          <p:nvPr>
            <p:ph type="body" idx="1"/>
          </p:nvPr>
        </p:nvSpPr>
        <p:spPr>
          <a:noFill/>
          <a:ln/>
        </p:spPr>
        <p:txBody>
          <a:bodyPr/>
          <a:lstStyle/>
          <a:p>
            <a:pPr eaLnBrk="1" hangingPunct="1"/>
            <a:r>
              <a:rPr lang="en-US" dirty="0" smtClean="0"/>
              <a:t>Note: Arrow</a:t>
            </a:r>
            <a:r>
              <a:rPr lang="en-US" baseline="0" dirty="0" smtClean="0"/>
              <a:t> must be used to link boxes and show if there is any flow/integration between boxes</a:t>
            </a: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Notice these arrows are all going across time but do not integrate with one another.  The arrows should sow the integration of the different</a:t>
            </a:r>
            <a:r>
              <a:rPr lang="en-US" baseline="0" dirty="0" smtClean="0"/>
              <a:t> elements of the recommendation.</a:t>
            </a:r>
            <a:endParaRPr lang="en-US" dirty="0"/>
          </a:p>
        </p:txBody>
      </p:sp>
      <p:sp>
        <p:nvSpPr>
          <p:cNvPr id="4" name="Slide Number Placeholder 3"/>
          <p:cNvSpPr>
            <a:spLocks noGrp="1"/>
          </p:cNvSpPr>
          <p:nvPr>
            <p:ph type="sldNum" sz="quarter" idx="10"/>
          </p:nvPr>
        </p:nvSpPr>
        <p:spPr/>
        <p:txBody>
          <a:bodyPr/>
          <a:lstStyle/>
          <a:p>
            <a:fld id="{BED7BAB5-3A92-4135-AC00-0750596B4EFA}" type="slidenum">
              <a:rPr lang="en-US" smtClean="0"/>
              <a:pPr/>
              <a:t>4</a:t>
            </a:fld>
            <a:endParaRPr lang="en-US"/>
          </a:p>
        </p:txBody>
      </p:sp>
    </p:spTree>
    <p:extLst>
      <p:ext uri="{BB962C8B-B14F-4D97-AF65-F5344CB8AC3E}">
        <p14:creationId xmlns:p14="http://schemas.microsoft.com/office/powerpoint/2010/main" val="2172523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This group failed to use arrows to connect which is wrong.  Also notice their third heading is process which</a:t>
            </a:r>
            <a:r>
              <a:rPr lang="en-US" baseline="0" dirty="0" smtClean="0"/>
              <a:t> is not correct.  It should be technical.</a:t>
            </a:r>
            <a:endParaRPr lang="en-US" dirty="0" smtClean="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CB64B19-A640-477D-93C8-F96DFDFED6DE}"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Note:  All</a:t>
            </a:r>
            <a:r>
              <a:rPr lang="en-US" baseline="0" dirty="0" smtClean="0"/>
              <a:t> stream analyses must have time down the vertical axis and behavior, structural, and technical (NOT PROCESS) on the horizontal axis.  I will give leeway on interpreting these categories.  Basically behavioral is how the behaviors change (things you want people to do different), structure is the underlying framework for the way things are done, and technical is the implementation of new processes.</a:t>
            </a:r>
            <a:endParaRPr lang="en-US" dirty="0"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99BD04F-9789-4680-A632-797BF125E60D}"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Remember that the stream</a:t>
            </a:r>
            <a:r>
              <a:rPr lang="en-US" baseline="0" dirty="0" smtClean="0"/>
              <a:t> analysis lays out your recommendations it does not say what your results will be obtained</a:t>
            </a:r>
            <a:r>
              <a:rPr lang="en-US" baseline="0" dirty="0" smtClean="0"/>
              <a:t>.  This is a common mistake.  Be sure to show what you are going to do but do NOT include what outcome you expect (high satisfaction, lower turnover, better performance, improved communication, etc.)</a:t>
            </a:r>
            <a:endParaRPr lang="en-US" dirty="0"/>
          </a:p>
        </p:txBody>
      </p:sp>
      <p:sp>
        <p:nvSpPr>
          <p:cNvPr id="4" name="Slide Number Placeholder 3"/>
          <p:cNvSpPr>
            <a:spLocks noGrp="1"/>
          </p:cNvSpPr>
          <p:nvPr>
            <p:ph type="sldNum" sz="quarter" idx="10"/>
          </p:nvPr>
        </p:nvSpPr>
        <p:spPr/>
        <p:txBody>
          <a:bodyPr/>
          <a:lstStyle/>
          <a:p>
            <a:fld id="{555DF7D4-7812-48E4-B42F-9CD3943A240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While some recommendations are ongoing</a:t>
            </a:r>
            <a:r>
              <a:rPr lang="en-US" baseline="0" dirty="0" smtClean="0"/>
              <a:t> like this “foster open communications” in blue on the left be careful not to have too many of these in your final stream analysis.  </a:t>
            </a:r>
            <a:r>
              <a:rPr lang="en-US" baseline="0" dirty="0" smtClean="0"/>
              <a:t>The stream analysis should be a visual that someone outside your group could look at and easily understand.  </a:t>
            </a:r>
            <a:endParaRPr lang="en-US" dirty="0"/>
          </a:p>
        </p:txBody>
      </p:sp>
      <p:sp>
        <p:nvSpPr>
          <p:cNvPr id="4" name="Slide Number Placeholder 3"/>
          <p:cNvSpPr>
            <a:spLocks noGrp="1"/>
          </p:cNvSpPr>
          <p:nvPr>
            <p:ph type="sldNum" sz="quarter" idx="10"/>
          </p:nvPr>
        </p:nvSpPr>
        <p:spPr/>
        <p:txBody>
          <a:bodyPr/>
          <a:lstStyle/>
          <a:p>
            <a:fld id="{B3395567-6A53-4034-8249-1B983C5B2BB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DO NOT have arrows going back in time!</a:t>
            </a:r>
            <a:endParaRPr lang="en-US" dirty="0"/>
          </a:p>
        </p:txBody>
      </p:sp>
      <p:sp>
        <p:nvSpPr>
          <p:cNvPr id="4" name="Slide Number Placeholder 3"/>
          <p:cNvSpPr>
            <a:spLocks noGrp="1"/>
          </p:cNvSpPr>
          <p:nvPr>
            <p:ph type="sldNum" sz="quarter" idx="10"/>
          </p:nvPr>
        </p:nvSpPr>
        <p:spPr/>
        <p:txBody>
          <a:bodyPr/>
          <a:lstStyle/>
          <a:p>
            <a:fld id="{8C7FF2F9-EBA1-4D78-89C7-B3FCC1BAADF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CEFDBD-8BA5-40BE-97F1-0C0D94C19CF6}" type="datetimeFigureOut">
              <a:rPr lang="en-US" smtClean="0"/>
              <a:pPr/>
              <a:t>8/20/2013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622A46-3751-4054-9330-C542E812686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CEFDBD-8BA5-40BE-97F1-0C0D94C19CF6}" type="datetimeFigureOut">
              <a:rPr lang="en-US" smtClean="0"/>
              <a:pPr/>
              <a:t>8/20/2013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622A46-3751-4054-9330-C542E81268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CEFDBD-8BA5-40BE-97F1-0C0D94C19CF6}" type="datetimeFigureOut">
              <a:rPr lang="en-US" smtClean="0"/>
              <a:pPr/>
              <a:t>8/20/2013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622A46-3751-4054-9330-C542E812686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CEFDBD-8BA5-40BE-97F1-0C0D94C19CF6}" type="datetimeFigureOut">
              <a:rPr lang="en-US" smtClean="0"/>
              <a:pPr/>
              <a:t>8/20/2013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622A46-3751-4054-9330-C542E812686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CEFDBD-8BA5-40BE-97F1-0C0D94C19CF6}" type="datetimeFigureOut">
              <a:rPr lang="en-US" smtClean="0"/>
              <a:pPr/>
              <a:t>8/20/2013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622A46-3751-4054-9330-C542E812686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CEFDBD-8BA5-40BE-97F1-0C0D94C19CF6}" type="datetimeFigureOut">
              <a:rPr lang="en-US" smtClean="0"/>
              <a:pPr/>
              <a:t>8/20/2013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622A46-3751-4054-9330-C542E812686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CEFDBD-8BA5-40BE-97F1-0C0D94C19CF6}" type="datetimeFigureOut">
              <a:rPr lang="en-US" smtClean="0"/>
              <a:pPr/>
              <a:t>8/20/2013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622A46-3751-4054-9330-C542E812686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CEFDBD-8BA5-40BE-97F1-0C0D94C19CF6}" type="datetimeFigureOut">
              <a:rPr lang="en-US" smtClean="0"/>
              <a:pPr/>
              <a:t>8/20/2013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622A46-3751-4054-9330-C542E812686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CEFDBD-8BA5-40BE-97F1-0C0D94C19CF6}" type="datetimeFigureOut">
              <a:rPr lang="en-US" smtClean="0"/>
              <a:pPr/>
              <a:t>8/20/2013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622A46-3751-4054-9330-C542E81268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CEFDBD-8BA5-40BE-97F1-0C0D94C19CF6}" type="datetimeFigureOut">
              <a:rPr lang="en-US" smtClean="0"/>
              <a:pPr/>
              <a:t>8/20/2013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622A46-3751-4054-9330-C542E812686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CEFDBD-8BA5-40BE-97F1-0C0D94C19CF6}" type="datetimeFigureOut">
              <a:rPr lang="en-US" smtClean="0"/>
              <a:pPr/>
              <a:t>8/20/2013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622A46-3751-4054-9330-C542E812686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CEFDBD-8BA5-40BE-97F1-0C0D94C19CF6}" type="datetimeFigureOut">
              <a:rPr lang="en-US" smtClean="0"/>
              <a:pPr/>
              <a:t>8/20/2013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622A46-3751-4054-9330-C542E812686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PowerPoint_Slide1.sldx"/></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PowerPoint_Slide2.sldx"/></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3143250"/>
          </a:xfrm>
        </p:spPr>
        <p:txBody>
          <a:bodyPr/>
          <a:lstStyle/>
          <a:p>
            <a:r>
              <a:rPr lang="en-US" dirty="0" smtClean="0"/>
              <a:t>Stream Analysis EXAMPLES</a:t>
            </a:r>
            <a:br>
              <a:rPr lang="en-US" dirty="0" smtClean="0"/>
            </a:br>
            <a:r>
              <a:rPr lang="en-US" dirty="0" smtClean="0"/>
              <a:t>Organizational Analysis Project</a:t>
            </a:r>
            <a:br>
              <a:rPr lang="en-US" dirty="0" smtClean="0"/>
            </a:br>
            <a:r>
              <a:rPr lang="en-US" dirty="0" smtClean="0"/>
              <a:t>MGT 5310</a:t>
            </a:r>
            <a:endParaRPr lang="en-US" dirty="0"/>
          </a:p>
        </p:txBody>
      </p:sp>
      <p:sp>
        <p:nvSpPr>
          <p:cNvPr id="3" name="Subtitle 2"/>
          <p:cNvSpPr>
            <a:spLocks noGrp="1"/>
          </p:cNvSpPr>
          <p:nvPr>
            <p:ph type="subTitle" idx="1"/>
          </p:nvPr>
        </p:nvSpPr>
        <p:spPr/>
        <p:txBody>
          <a:bodyPr>
            <a:normAutofit fontScale="85000" lnSpcReduction="10000"/>
          </a:bodyPr>
          <a:lstStyle/>
          <a:p>
            <a:r>
              <a:rPr lang="en-US" dirty="0" smtClean="0">
                <a:solidFill>
                  <a:srgbClr val="FF0000"/>
                </a:solidFill>
              </a:rPr>
              <a:t>Below are examples of stream analysis from student projects </a:t>
            </a:r>
            <a:r>
              <a:rPr lang="en-US" dirty="0" smtClean="0">
                <a:solidFill>
                  <a:srgbClr val="FF0000"/>
                </a:solidFill>
              </a:rPr>
              <a:t>in previous years.  </a:t>
            </a:r>
            <a:r>
              <a:rPr lang="en-US" dirty="0" smtClean="0">
                <a:solidFill>
                  <a:srgbClr val="FF0000"/>
                </a:solidFill>
              </a:rPr>
              <a:t>PLEASE read the notes for each one to get some tips on a successful stream analysis.</a:t>
            </a:r>
            <a:endParaRPr 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0" y="1676400"/>
            <a:ext cx="2286000" cy="76944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400" dirty="0" smtClean="0">
                <a:latin typeface="Arial"/>
                <a:cs typeface="Arial"/>
              </a:rPr>
              <a:t>Continue EG</a:t>
            </a:r>
          </a:p>
          <a:p>
            <a:pPr algn="ctr"/>
            <a:r>
              <a:rPr lang="en-US" sz="1000" dirty="0" smtClean="0">
                <a:latin typeface="Arial"/>
                <a:cs typeface="Arial"/>
              </a:rPr>
              <a:t>Keep teams updated with necessary information to alleviate bottlenecks and other growth-related problems</a:t>
            </a:r>
            <a:endParaRPr lang="en-US" sz="1000" dirty="0">
              <a:latin typeface="Arial"/>
              <a:cs typeface="Arial"/>
            </a:endParaRPr>
          </a:p>
        </p:txBody>
      </p:sp>
      <p:sp>
        <p:nvSpPr>
          <p:cNvPr id="5" name="TextBox 4"/>
          <p:cNvSpPr txBox="1"/>
          <p:nvPr/>
        </p:nvSpPr>
        <p:spPr>
          <a:xfrm>
            <a:off x="1143000" y="1822847"/>
            <a:ext cx="2286000" cy="61555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400" dirty="0" smtClean="0">
                <a:latin typeface="Arial"/>
                <a:cs typeface="Arial"/>
              </a:rPr>
              <a:t>Assess</a:t>
            </a:r>
          </a:p>
          <a:p>
            <a:pPr algn="ctr"/>
            <a:r>
              <a:rPr lang="en-US" sz="1000" dirty="0" smtClean="0">
                <a:latin typeface="Arial"/>
                <a:cs typeface="Arial"/>
              </a:rPr>
              <a:t>Evaluation of problem areas and bottlenecks caused by rapid growth </a:t>
            </a:r>
            <a:endParaRPr lang="en-US" sz="1000" dirty="0">
              <a:latin typeface="Arial"/>
              <a:cs typeface="Arial"/>
            </a:endParaRPr>
          </a:p>
        </p:txBody>
      </p:sp>
      <p:sp>
        <p:nvSpPr>
          <p:cNvPr id="6" name="TextBox 5"/>
          <p:cNvSpPr txBox="1"/>
          <p:nvPr/>
        </p:nvSpPr>
        <p:spPr>
          <a:xfrm>
            <a:off x="0" y="990600"/>
            <a:ext cx="1905000" cy="76944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400" dirty="0" smtClean="0">
                <a:latin typeface="Arial"/>
                <a:cs typeface="Arial"/>
              </a:rPr>
              <a:t>Collection</a:t>
            </a:r>
          </a:p>
          <a:p>
            <a:pPr algn="ctr"/>
            <a:r>
              <a:rPr lang="en-US" sz="1000" dirty="0" smtClean="0">
                <a:latin typeface="Arial"/>
                <a:cs typeface="Arial"/>
              </a:rPr>
              <a:t>Information on employees’ duties and growth-related changes</a:t>
            </a:r>
            <a:endParaRPr lang="en-US" sz="1000" dirty="0">
              <a:latin typeface="Arial"/>
              <a:cs typeface="Arial"/>
            </a:endParaRPr>
          </a:p>
        </p:txBody>
      </p:sp>
      <p:sp>
        <p:nvSpPr>
          <p:cNvPr id="7" name="Rectangle 6"/>
          <p:cNvSpPr/>
          <p:nvPr/>
        </p:nvSpPr>
        <p:spPr>
          <a:xfrm>
            <a:off x="6096000" y="1295400"/>
            <a:ext cx="762000" cy="154459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grpSp>
        <p:nvGrpSpPr>
          <p:cNvPr id="2" name="Group 16"/>
          <p:cNvGrpSpPr/>
          <p:nvPr/>
        </p:nvGrpSpPr>
        <p:grpSpPr>
          <a:xfrm>
            <a:off x="0" y="76200"/>
            <a:ext cx="9144000" cy="369332"/>
            <a:chOff x="1066800" y="685800"/>
            <a:chExt cx="7315200" cy="255731"/>
          </a:xfrm>
        </p:grpSpPr>
        <p:sp>
          <p:nvSpPr>
            <p:cNvPr id="9" name="TextBox 8"/>
            <p:cNvSpPr txBox="1"/>
            <p:nvPr/>
          </p:nvSpPr>
          <p:spPr>
            <a:xfrm>
              <a:off x="1066800" y="685800"/>
              <a:ext cx="609600" cy="2557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latin typeface="Arial"/>
                  <a:cs typeface="Arial"/>
                </a:rPr>
                <a:t>Jan</a:t>
              </a:r>
            </a:p>
            <a:p>
              <a:pPr algn="ctr"/>
              <a:endParaRPr lang="en-US" dirty="0">
                <a:latin typeface="Arial"/>
                <a:cs typeface="Arial"/>
              </a:endParaRPr>
            </a:p>
          </p:txBody>
        </p:sp>
        <p:sp>
          <p:nvSpPr>
            <p:cNvPr id="10" name="TextBox 9"/>
            <p:cNvSpPr txBox="1"/>
            <p:nvPr/>
          </p:nvSpPr>
          <p:spPr>
            <a:xfrm>
              <a:off x="1676400" y="685801"/>
              <a:ext cx="609600" cy="2557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latin typeface="Arial"/>
                  <a:cs typeface="Arial"/>
                </a:rPr>
                <a:t>Feb</a:t>
              </a:r>
            </a:p>
            <a:p>
              <a:pPr algn="ctr"/>
              <a:endParaRPr lang="en-US" dirty="0">
                <a:latin typeface="Arial"/>
                <a:cs typeface="Arial"/>
              </a:endParaRPr>
            </a:p>
          </p:txBody>
        </p:sp>
        <p:sp>
          <p:nvSpPr>
            <p:cNvPr id="11" name="TextBox 10"/>
            <p:cNvSpPr txBox="1"/>
            <p:nvPr/>
          </p:nvSpPr>
          <p:spPr>
            <a:xfrm>
              <a:off x="2895600" y="685800"/>
              <a:ext cx="609600" cy="2557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latin typeface="Arial"/>
                  <a:cs typeface="Arial"/>
                </a:rPr>
                <a:t>Apr</a:t>
              </a:r>
            </a:p>
            <a:p>
              <a:pPr algn="ctr"/>
              <a:endParaRPr lang="en-US" dirty="0">
                <a:latin typeface="Arial"/>
                <a:cs typeface="Arial"/>
              </a:endParaRPr>
            </a:p>
          </p:txBody>
        </p:sp>
        <p:sp>
          <p:nvSpPr>
            <p:cNvPr id="12" name="TextBox 11"/>
            <p:cNvSpPr txBox="1"/>
            <p:nvPr/>
          </p:nvSpPr>
          <p:spPr>
            <a:xfrm>
              <a:off x="2286000" y="685801"/>
              <a:ext cx="609600" cy="2557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latin typeface="Arial"/>
                  <a:cs typeface="Arial"/>
                </a:rPr>
                <a:t>Mar</a:t>
              </a:r>
            </a:p>
            <a:p>
              <a:pPr algn="ctr"/>
              <a:endParaRPr lang="en-US" dirty="0">
                <a:latin typeface="Arial"/>
                <a:cs typeface="Arial"/>
              </a:endParaRPr>
            </a:p>
          </p:txBody>
        </p:sp>
        <p:sp>
          <p:nvSpPr>
            <p:cNvPr id="13" name="TextBox 12"/>
            <p:cNvSpPr txBox="1"/>
            <p:nvPr/>
          </p:nvSpPr>
          <p:spPr>
            <a:xfrm>
              <a:off x="3505200" y="685800"/>
              <a:ext cx="609600" cy="2557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latin typeface="Arial"/>
                  <a:cs typeface="Arial"/>
                </a:rPr>
                <a:t>May</a:t>
              </a:r>
              <a:endParaRPr lang="en-US" dirty="0">
                <a:latin typeface="Arial"/>
                <a:cs typeface="Arial"/>
              </a:endParaRPr>
            </a:p>
          </p:txBody>
        </p:sp>
        <p:sp>
          <p:nvSpPr>
            <p:cNvPr id="14" name="TextBox 13"/>
            <p:cNvSpPr txBox="1"/>
            <p:nvPr/>
          </p:nvSpPr>
          <p:spPr>
            <a:xfrm>
              <a:off x="4114800" y="685800"/>
              <a:ext cx="609600" cy="2557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latin typeface="Arial"/>
                  <a:cs typeface="Arial"/>
                </a:rPr>
                <a:t>June</a:t>
              </a:r>
              <a:endParaRPr lang="en-US" dirty="0">
                <a:latin typeface="Arial"/>
                <a:cs typeface="Arial"/>
              </a:endParaRPr>
            </a:p>
          </p:txBody>
        </p:sp>
        <p:sp>
          <p:nvSpPr>
            <p:cNvPr id="15" name="TextBox 14"/>
            <p:cNvSpPr txBox="1"/>
            <p:nvPr/>
          </p:nvSpPr>
          <p:spPr>
            <a:xfrm>
              <a:off x="4724400" y="685800"/>
              <a:ext cx="609600" cy="2557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latin typeface="Arial"/>
                  <a:cs typeface="Arial"/>
                </a:rPr>
                <a:t>July</a:t>
              </a:r>
              <a:endParaRPr lang="en-US" dirty="0">
                <a:latin typeface="Arial"/>
                <a:cs typeface="Arial"/>
              </a:endParaRPr>
            </a:p>
          </p:txBody>
        </p:sp>
        <p:sp>
          <p:nvSpPr>
            <p:cNvPr id="16" name="TextBox 15"/>
            <p:cNvSpPr txBox="1"/>
            <p:nvPr/>
          </p:nvSpPr>
          <p:spPr>
            <a:xfrm>
              <a:off x="5334000" y="685800"/>
              <a:ext cx="609600" cy="2557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latin typeface="Arial"/>
                  <a:cs typeface="Arial"/>
                </a:rPr>
                <a:t>Aug</a:t>
              </a:r>
              <a:endParaRPr lang="en-US" dirty="0">
                <a:latin typeface="Arial"/>
                <a:cs typeface="Arial"/>
              </a:endParaRPr>
            </a:p>
          </p:txBody>
        </p:sp>
        <p:sp>
          <p:nvSpPr>
            <p:cNvPr id="17" name="TextBox 16"/>
            <p:cNvSpPr txBox="1"/>
            <p:nvPr/>
          </p:nvSpPr>
          <p:spPr>
            <a:xfrm>
              <a:off x="5943600" y="685800"/>
              <a:ext cx="609600" cy="2557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latin typeface="Arial"/>
                  <a:cs typeface="Arial"/>
                </a:rPr>
                <a:t>Sep</a:t>
              </a:r>
              <a:endParaRPr lang="en-US" dirty="0">
                <a:latin typeface="Arial"/>
                <a:cs typeface="Arial"/>
              </a:endParaRPr>
            </a:p>
          </p:txBody>
        </p:sp>
        <p:sp>
          <p:nvSpPr>
            <p:cNvPr id="18" name="TextBox 17"/>
            <p:cNvSpPr txBox="1"/>
            <p:nvPr/>
          </p:nvSpPr>
          <p:spPr>
            <a:xfrm>
              <a:off x="6553200" y="685800"/>
              <a:ext cx="609600" cy="2557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latin typeface="Arial"/>
                  <a:cs typeface="Arial"/>
                </a:rPr>
                <a:t>Oct</a:t>
              </a:r>
              <a:endParaRPr lang="en-US" dirty="0">
                <a:latin typeface="Arial"/>
                <a:cs typeface="Arial"/>
              </a:endParaRPr>
            </a:p>
          </p:txBody>
        </p:sp>
        <p:sp>
          <p:nvSpPr>
            <p:cNvPr id="19" name="TextBox 18"/>
            <p:cNvSpPr txBox="1"/>
            <p:nvPr/>
          </p:nvSpPr>
          <p:spPr>
            <a:xfrm>
              <a:off x="7162800" y="685800"/>
              <a:ext cx="609600" cy="2557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latin typeface="Arial"/>
                  <a:cs typeface="Arial"/>
                </a:rPr>
                <a:t>Nov</a:t>
              </a:r>
              <a:endParaRPr lang="en-US" dirty="0">
                <a:latin typeface="Arial"/>
                <a:cs typeface="Arial"/>
              </a:endParaRPr>
            </a:p>
          </p:txBody>
        </p:sp>
        <p:sp>
          <p:nvSpPr>
            <p:cNvPr id="20" name="TextBox 19"/>
            <p:cNvSpPr txBox="1"/>
            <p:nvPr/>
          </p:nvSpPr>
          <p:spPr>
            <a:xfrm>
              <a:off x="7772400" y="685800"/>
              <a:ext cx="609600" cy="2557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latin typeface="Arial"/>
                  <a:cs typeface="Arial"/>
                </a:rPr>
                <a:t>Dec</a:t>
              </a:r>
              <a:endParaRPr lang="en-US" dirty="0">
                <a:latin typeface="Arial"/>
                <a:cs typeface="Arial"/>
              </a:endParaRPr>
            </a:p>
          </p:txBody>
        </p:sp>
      </p:grpSp>
      <p:sp>
        <p:nvSpPr>
          <p:cNvPr id="21" name="TextBox 20"/>
          <p:cNvSpPr txBox="1"/>
          <p:nvPr/>
        </p:nvSpPr>
        <p:spPr>
          <a:xfrm>
            <a:off x="0" y="457200"/>
            <a:ext cx="9144000" cy="52322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sz="1400" dirty="0" smtClean="0">
                <a:latin typeface="Arial"/>
                <a:cs typeface="Arial"/>
              </a:rPr>
              <a:t>Expansion</a:t>
            </a:r>
            <a:r>
              <a:rPr lang="en-US" dirty="0" smtClean="0">
                <a:latin typeface="Arial"/>
                <a:cs typeface="Arial"/>
              </a:rPr>
              <a:t> </a:t>
            </a:r>
            <a:r>
              <a:rPr lang="en-US" sz="1400" dirty="0" smtClean="0">
                <a:latin typeface="Arial"/>
                <a:cs typeface="Arial"/>
              </a:rPr>
              <a:t>Governance (EG)</a:t>
            </a:r>
          </a:p>
          <a:p>
            <a:pPr algn="ctr"/>
            <a:r>
              <a:rPr lang="en-US" sz="1000" dirty="0" smtClean="0">
                <a:latin typeface="Arial"/>
                <a:cs typeface="Arial"/>
              </a:rPr>
              <a:t>Multiple stage process: Collection-Assess-Teaming-Time (CATT)</a:t>
            </a:r>
            <a:endParaRPr lang="en-US" sz="1000" dirty="0">
              <a:latin typeface="Arial"/>
              <a:cs typeface="Arial"/>
            </a:endParaRPr>
          </a:p>
        </p:txBody>
      </p:sp>
      <p:sp>
        <p:nvSpPr>
          <p:cNvPr id="22" name="TextBox 21"/>
          <p:cNvSpPr txBox="1"/>
          <p:nvPr/>
        </p:nvSpPr>
        <p:spPr>
          <a:xfrm>
            <a:off x="3048000" y="2514600"/>
            <a:ext cx="3048000" cy="61555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400" dirty="0" smtClean="0">
                <a:latin typeface="Arial"/>
                <a:cs typeface="Arial"/>
              </a:rPr>
              <a:t>Teaming</a:t>
            </a:r>
          </a:p>
          <a:p>
            <a:pPr algn="ctr"/>
            <a:r>
              <a:rPr lang="en-US" sz="1000" dirty="0" smtClean="0">
                <a:latin typeface="Arial"/>
                <a:cs typeface="Arial"/>
              </a:rPr>
              <a:t>Team creation to offset workloads; teams to streamline deliverables</a:t>
            </a:r>
            <a:endParaRPr lang="en-US" sz="1000" dirty="0">
              <a:latin typeface="Arial"/>
              <a:cs typeface="Arial"/>
            </a:endParaRPr>
          </a:p>
        </p:txBody>
      </p:sp>
      <p:sp>
        <p:nvSpPr>
          <p:cNvPr id="23" name="TextBox 22"/>
          <p:cNvSpPr txBox="1"/>
          <p:nvPr/>
        </p:nvSpPr>
        <p:spPr>
          <a:xfrm>
            <a:off x="0" y="3200400"/>
            <a:ext cx="9144000"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400" dirty="0" smtClean="0">
                <a:latin typeface="Arial"/>
                <a:cs typeface="Arial"/>
              </a:rPr>
              <a:t>Time (continual stage)</a:t>
            </a:r>
          </a:p>
          <a:p>
            <a:pPr algn="ctr"/>
            <a:r>
              <a:rPr lang="en-US" sz="1000" dirty="0" smtClean="0">
                <a:latin typeface="Arial"/>
                <a:cs typeface="Arial"/>
              </a:rPr>
              <a:t>Lifecycle standard for certain procedures and processes to assist with adaptation</a:t>
            </a:r>
            <a:endParaRPr lang="en-US" sz="1000" dirty="0">
              <a:latin typeface="Arial"/>
              <a:cs typeface="Arial"/>
            </a:endParaRPr>
          </a:p>
        </p:txBody>
      </p:sp>
      <p:sp>
        <p:nvSpPr>
          <p:cNvPr id="24" name="TextBox 23"/>
          <p:cNvSpPr txBox="1"/>
          <p:nvPr/>
        </p:nvSpPr>
        <p:spPr>
          <a:xfrm>
            <a:off x="0" y="3657600"/>
            <a:ext cx="228600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000" dirty="0" smtClean="0">
                <a:latin typeface="Arial"/>
                <a:cs typeface="Arial"/>
              </a:rPr>
              <a:t>Notification Phase</a:t>
            </a:r>
            <a:endParaRPr lang="en-US" sz="1000" dirty="0">
              <a:latin typeface="Arial"/>
              <a:cs typeface="Arial"/>
            </a:endParaRPr>
          </a:p>
        </p:txBody>
      </p:sp>
      <p:sp>
        <p:nvSpPr>
          <p:cNvPr id="25" name="TextBox 24"/>
          <p:cNvSpPr txBox="1"/>
          <p:nvPr/>
        </p:nvSpPr>
        <p:spPr>
          <a:xfrm>
            <a:off x="2286000" y="3657600"/>
            <a:ext cx="228600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000" dirty="0" smtClean="0">
                <a:latin typeface="Arial"/>
                <a:cs typeface="Arial"/>
              </a:rPr>
              <a:t>Lifecycle shift 25% of procedures</a:t>
            </a:r>
            <a:endParaRPr lang="en-US" sz="1000" dirty="0">
              <a:latin typeface="Arial"/>
              <a:cs typeface="Arial"/>
            </a:endParaRPr>
          </a:p>
        </p:txBody>
      </p:sp>
      <p:sp>
        <p:nvSpPr>
          <p:cNvPr id="26" name="TextBox 25"/>
          <p:cNvSpPr txBox="1"/>
          <p:nvPr/>
        </p:nvSpPr>
        <p:spPr>
          <a:xfrm>
            <a:off x="4572000" y="3657600"/>
            <a:ext cx="228600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000" dirty="0" smtClean="0">
                <a:latin typeface="Arial"/>
                <a:cs typeface="Arial"/>
              </a:rPr>
              <a:t>Lifecycle shift 50% of procedures</a:t>
            </a:r>
            <a:endParaRPr lang="en-US" sz="1000" dirty="0">
              <a:latin typeface="Arial"/>
              <a:cs typeface="Arial"/>
            </a:endParaRPr>
          </a:p>
        </p:txBody>
      </p:sp>
      <p:sp>
        <p:nvSpPr>
          <p:cNvPr id="27" name="TextBox 26"/>
          <p:cNvSpPr txBox="1"/>
          <p:nvPr/>
        </p:nvSpPr>
        <p:spPr>
          <a:xfrm>
            <a:off x="6858000" y="3657600"/>
            <a:ext cx="228600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000" dirty="0" smtClean="0">
                <a:latin typeface="Arial"/>
                <a:cs typeface="Arial"/>
              </a:rPr>
              <a:t>Lifecycle shift 75% of procedures</a:t>
            </a:r>
            <a:endParaRPr lang="en-US" sz="1000" dirty="0">
              <a:latin typeface="Arial"/>
              <a:cs typeface="Arial"/>
            </a:endParaRPr>
          </a:p>
        </p:txBody>
      </p:sp>
      <p:sp>
        <p:nvSpPr>
          <p:cNvPr id="28" name="TextBox 27"/>
          <p:cNvSpPr txBox="1"/>
          <p:nvPr/>
        </p:nvSpPr>
        <p:spPr>
          <a:xfrm>
            <a:off x="6096000" y="1981200"/>
            <a:ext cx="762000" cy="55399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sz="1000" dirty="0" smtClean="0">
                <a:solidFill>
                  <a:srgbClr val="000000"/>
                </a:solidFill>
                <a:latin typeface="Arial"/>
                <a:cs typeface="Arial"/>
              </a:rPr>
              <a:t>Reassess teams and goals </a:t>
            </a:r>
            <a:endParaRPr lang="en-US" sz="1000" dirty="0">
              <a:solidFill>
                <a:srgbClr val="000000"/>
              </a:solidFill>
              <a:latin typeface="Arial"/>
              <a:cs typeface="Arial"/>
            </a:endParaRPr>
          </a:p>
        </p:txBody>
      </p:sp>
      <p:sp>
        <p:nvSpPr>
          <p:cNvPr id="29" name="TextBox 28"/>
          <p:cNvSpPr txBox="1"/>
          <p:nvPr/>
        </p:nvSpPr>
        <p:spPr>
          <a:xfrm>
            <a:off x="0" y="4262735"/>
            <a:ext cx="9144000" cy="461665"/>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sz="1400" dirty="0" smtClean="0">
                <a:latin typeface="Arial"/>
                <a:cs typeface="Arial"/>
              </a:rPr>
              <a:t>Feedback System</a:t>
            </a:r>
          </a:p>
          <a:p>
            <a:pPr algn="ctr"/>
            <a:r>
              <a:rPr lang="en-US" sz="1000" dirty="0" smtClean="0">
                <a:latin typeface="Arial"/>
                <a:cs typeface="Arial"/>
              </a:rPr>
              <a:t>Monthly meetings, notifying about  growth-related</a:t>
            </a:r>
            <a:endParaRPr lang="en-US" sz="1000" dirty="0">
              <a:latin typeface="Arial"/>
              <a:cs typeface="Arial"/>
            </a:endParaRPr>
          </a:p>
        </p:txBody>
      </p:sp>
      <p:sp>
        <p:nvSpPr>
          <p:cNvPr id="30" name="TextBox 29"/>
          <p:cNvSpPr txBox="1"/>
          <p:nvPr/>
        </p:nvSpPr>
        <p:spPr>
          <a:xfrm>
            <a:off x="0" y="4724400"/>
            <a:ext cx="1143000" cy="70788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1000" dirty="0" smtClean="0">
                <a:latin typeface="Arial"/>
                <a:cs typeface="Arial"/>
              </a:rPr>
              <a:t>Notification of change specificity (CS) program</a:t>
            </a:r>
          </a:p>
        </p:txBody>
      </p:sp>
      <p:sp>
        <p:nvSpPr>
          <p:cNvPr id="31" name="TextBox 30"/>
          <p:cNvSpPr txBox="1"/>
          <p:nvPr/>
        </p:nvSpPr>
        <p:spPr>
          <a:xfrm>
            <a:off x="1143000" y="4800600"/>
            <a:ext cx="1143000" cy="55399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1000" dirty="0" smtClean="0">
                <a:latin typeface="Arial"/>
                <a:cs typeface="Arial"/>
              </a:rPr>
              <a:t>Initial CS Implementation</a:t>
            </a:r>
          </a:p>
          <a:p>
            <a:pPr algn="ctr"/>
            <a:r>
              <a:rPr lang="en-US" sz="1000" dirty="0" smtClean="0">
                <a:latin typeface="Arial"/>
                <a:cs typeface="Arial"/>
              </a:rPr>
              <a:t>(CSI) </a:t>
            </a:r>
          </a:p>
        </p:txBody>
      </p:sp>
      <p:sp>
        <p:nvSpPr>
          <p:cNvPr id="32" name="TextBox 31"/>
          <p:cNvSpPr txBox="1"/>
          <p:nvPr/>
        </p:nvSpPr>
        <p:spPr>
          <a:xfrm>
            <a:off x="2286000" y="5432286"/>
            <a:ext cx="762000" cy="24622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1000" dirty="0" smtClean="0">
                <a:latin typeface="Arial"/>
                <a:cs typeface="Arial"/>
              </a:rPr>
              <a:t>CSI</a:t>
            </a:r>
          </a:p>
        </p:txBody>
      </p:sp>
      <p:sp>
        <p:nvSpPr>
          <p:cNvPr id="33" name="TextBox 32"/>
          <p:cNvSpPr txBox="1"/>
          <p:nvPr/>
        </p:nvSpPr>
        <p:spPr>
          <a:xfrm>
            <a:off x="3048000" y="5432286"/>
            <a:ext cx="762000" cy="24622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1000" dirty="0" smtClean="0">
                <a:latin typeface="Arial"/>
                <a:cs typeface="Arial"/>
              </a:rPr>
              <a:t>CSI</a:t>
            </a:r>
          </a:p>
        </p:txBody>
      </p:sp>
      <p:sp>
        <p:nvSpPr>
          <p:cNvPr id="34" name="TextBox 33"/>
          <p:cNvSpPr txBox="1"/>
          <p:nvPr/>
        </p:nvSpPr>
        <p:spPr>
          <a:xfrm>
            <a:off x="3810000" y="5432286"/>
            <a:ext cx="762000" cy="24622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1000" dirty="0" smtClean="0">
                <a:latin typeface="Arial"/>
                <a:cs typeface="Arial"/>
              </a:rPr>
              <a:t>CSI</a:t>
            </a:r>
          </a:p>
        </p:txBody>
      </p:sp>
      <p:sp>
        <p:nvSpPr>
          <p:cNvPr id="35" name="TextBox 34"/>
          <p:cNvSpPr txBox="1"/>
          <p:nvPr/>
        </p:nvSpPr>
        <p:spPr>
          <a:xfrm>
            <a:off x="4572000" y="5430798"/>
            <a:ext cx="762000" cy="24622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1000" dirty="0" smtClean="0">
                <a:latin typeface="Arial"/>
                <a:cs typeface="Arial"/>
              </a:rPr>
              <a:t>CSI</a:t>
            </a:r>
          </a:p>
        </p:txBody>
      </p:sp>
      <p:sp>
        <p:nvSpPr>
          <p:cNvPr id="36" name="TextBox 35"/>
          <p:cNvSpPr txBox="1"/>
          <p:nvPr/>
        </p:nvSpPr>
        <p:spPr>
          <a:xfrm>
            <a:off x="5334000" y="5430798"/>
            <a:ext cx="762000" cy="24622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1000" dirty="0" smtClean="0">
                <a:latin typeface="Arial"/>
                <a:cs typeface="Arial"/>
              </a:rPr>
              <a:t>CSI</a:t>
            </a:r>
          </a:p>
        </p:txBody>
      </p:sp>
      <p:sp>
        <p:nvSpPr>
          <p:cNvPr id="37" name="TextBox 36"/>
          <p:cNvSpPr txBox="1"/>
          <p:nvPr/>
        </p:nvSpPr>
        <p:spPr>
          <a:xfrm>
            <a:off x="6096000" y="5430798"/>
            <a:ext cx="762000" cy="24622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1000" dirty="0" smtClean="0">
                <a:latin typeface="Arial"/>
                <a:cs typeface="Arial"/>
              </a:rPr>
              <a:t>CSI</a:t>
            </a:r>
          </a:p>
        </p:txBody>
      </p:sp>
      <p:sp>
        <p:nvSpPr>
          <p:cNvPr id="38" name="TextBox 37"/>
          <p:cNvSpPr txBox="1"/>
          <p:nvPr/>
        </p:nvSpPr>
        <p:spPr>
          <a:xfrm>
            <a:off x="6858000" y="5430798"/>
            <a:ext cx="762000" cy="24622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1000" dirty="0" smtClean="0">
                <a:latin typeface="Arial"/>
                <a:cs typeface="Arial"/>
              </a:rPr>
              <a:t>CSI</a:t>
            </a:r>
          </a:p>
        </p:txBody>
      </p:sp>
      <p:sp>
        <p:nvSpPr>
          <p:cNvPr id="39" name="TextBox 38"/>
          <p:cNvSpPr txBox="1"/>
          <p:nvPr/>
        </p:nvSpPr>
        <p:spPr>
          <a:xfrm>
            <a:off x="7620000" y="5430798"/>
            <a:ext cx="762000" cy="24622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1000" dirty="0" smtClean="0">
                <a:latin typeface="Arial"/>
                <a:cs typeface="Arial"/>
              </a:rPr>
              <a:t>CSI</a:t>
            </a:r>
          </a:p>
        </p:txBody>
      </p:sp>
      <p:sp>
        <p:nvSpPr>
          <p:cNvPr id="40" name="TextBox 39"/>
          <p:cNvSpPr txBox="1"/>
          <p:nvPr/>
        </p:nvSpPr>
        <p:spPr>
          <a:xfrm>
            <a:off x="8382000" y="5430798"/>
            <a:ext cx="762000" cy="24622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1000" dirty="0" smtClean="0">
                <a:latin typeface="Arial"/>
                <a:cs typeface="Arial"/>
              </a:rPr>
              <a:t>CSI</a:t>
            </a:r>
          </a:p>
        </p:txBody>
      </p:sp>
      <p:sp>
        <p:nvSpPr>
          <p:cNvPr id="41" name="TextBox 40"/>
          <p:cNvSpPr txBox="1"/>
          <p:nvPr/>
        </p:nvSpPr>
        <p:spPr>
          <a:xfrm>
            <a:off x="2628900" y="5754469"/>
            <a:ext cx="8382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900" dirty="0" smtClean="0">
                <a:latin typeface="Arial"/>
                <a:cs typeface="Arial"/>
              </a:rPr>
              <a:t>Employee</a:t>
            </a:r>
          </a:p>
          <a:p>
            <a:pPr algn="ctr"/>
            <a:r>
              <a:rPr lang="en-US" sz="900" dirty="0" smtClean="0">
                <a:latin typeface="Arial"/>
                <a:cs typeface="Arial"/>
              </a:rPr>
              <a:t>Feedback &amp; Executive assessment</a:t>
            </a:r>
            <a:endParaRPr lang="en-US" sz="900" dirty="0">
              <a:latin typeface="Arial"/>
              <a:cs typeface="Arial"/>
            </a:endParaRPr>
          </a:p>
        </p:txBody>
      </p:sp>
      <p:sp>
        <p:nvSpPr>
          <p:cNvPr id="42" name="TextBox 41"/>
          <p:cNvSpPr txBox="1"/>
          <p:nvPr/>
        </p:nvSpPr>
        <p:spPr>
          <a:xfrm>
            <a:off x="4152900" y="5754469"/>
            <a:ext cx="8382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900" dirty="0" smtClean="0">
                <a:latin typeface="Arial"/>
                <a:cs typeface="Arial"/>
              </a:rPr>
              <a:t>Employee</a:t>
            </a:r>
          </a:p>
          <a:p>
            <a:pPr algn="ctr"/>
            <a:r>
              <a:rPr lang="en-US" sz="900" dirty="0" smtClean="0">
                <a:latin typeface="Arial"/>
                <a:cs typeface="Arial"/>
              </a:rPr>
              <a:t>Feedback &amp; Executive assessment</a:t>
            </a:r>
            <a:endParaRPr lang="en-US" sz="900" dirty="0">
              <a:latin typeface="Arial"/>
              <a:cs typeface="Arial"/>
            </a:endParaRPr>
          </a:p>
        </p:txBody>
      </p:sp>
      <p:sp>
        <p:nvSpPr>
          <p:cNvPr id="43" name="TextBox 42"/>
          <p:cNvSpPr txBox="1"/>
          <p:nvPr/>
        </p:nvSpPr>
        <p:spPr>
          <a:xfrm>
            <a:off x="5676900" y="5754469"/>
            <a:ext cx="8382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900" dirty="0" smtClean="0">
                <a:latin typeface="Arial"/>
                <a:cs typeface="Arial"/>
              </a:rPr>
              <a:t>Employee</a:t>
            </a:r>
          </a:p>
          <a:p>
            <a:pPr algn="ctr"/>
            <a:r>
              <a:rPr lang="en-US" sz="900" dirty="0" smtClean="0">
                <a:latin typeface="Arial"/>
                <a:cs typeface="Arial"/>
              </a:rPr>
              <a:t>Feedback &amp; Executive assessment</a:t>
            </a:r>
            <a:endParaRPr lang="en-US" sz="900" dirty="0">
              <a:latin typeface="Arial"/>
              <a:cs typeface="Arial"/>
            </a:endParaRPr>
          </a:p>
        </p:txBody>
      </p:sp>
      <p:sp>
        <p:nvSpPr>
          <p:cNvPr id="44" name="TextBox 43"/>
          <p:cNvSpPr txBox="1"/>
          <p:nvPr/>
        </p:nvSpPr>
        <p:spPr>
          <a:xfrm>
            <a:off x="7200900" y="5754469"/>
            <a:ext cx="8382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900" dirty="0" smtClean="0">
                <a:latin typeface="Arial"/>
                <a:cs typeface="Arial"/>
              </a:rPr>
              <a:t>Employee</a:t>
            </a:r>
          </a:p>
          <a:p>
            <a:pPr algn="ctr"/>
            <a:r>
              <a:rPr lang="en-US" sz="900" dirty="0" smtClean="0">
                <a:latin typeface="Arial"/>
                <a:cs typeface="Arial"/>
              </a:rPr>
              <a:t>Feedback &amp; Executive assessment</a:t>
            </a:r>
            <a:endParaRPr lang="en-US" sz="900" dirty="0">
              <a:latin typeface="Arial"/>
              <a:cs typeface="Aria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10"/>
          <p:cNvSpPr>
            <a:spLocks noChangeShapeType="1"/>
          </p:cNvSpPr>
          <p:nvPr/>
        </p:nvSpPr>
        <p:spPr bwMode="auto">
          <a:xfrm>
            <a:off x="381000" y="1371600"/>
            <a:ext cx="7620000" cy="0"/>
          </a:xfrm>
          <a:prstGeom prst="line">
            <a:avLst/>
          </a:prstGeom>
          <a:noFill/>
          <a:ln w="28575">
            <a:solidFill>
              <a:schemeClr val="tx1"/>
            </a:solidFill>
            <a:round/>
            <a:headEnd/>
            <a:tailEnd/>
          </a:ln>
        </p:spPr>
        <p:txBody>
          <a:bodyPr/>
          <a:lstStyle/>
          <a:p>
            <a:endParaRPr lang="en-US"/>
          </a:p>
        </p:txBody>
      </p:sp>
      <p:sp>
        <p:nvSpPr>
          <p:cNvPr id="5" name="Title 8"/>
          <p:cNvSpPr txBox="1">
            <a:spLocks/>
          </p:cNvSpPr>
          <p:nvPr/>
        </p:nvSpPr>
        <p:spPr>
          <a:xfrm>
            <a:off x="381000" y="434975"/>
            <a:ext cx="7772400" cy="1470025"/>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3200" dirty="0" smtClean="0">
                <a:latin typeface="Tahoma" pitchFamily="34" charset="0"/>
                <a:ea typeface="+mj-ea"/>
                <a:cs typeface="Tahoma" pitchFamily="34" charset="0"/>
              </a:rPr>
              <a:t>Friendships: Stream Analysis</a:t>
            </a:r>
            <a:endParaRPr kumimoji="0" lang="en-US" sz="3200" b="0"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p:txBody>
      </p:sp>
      <p:graphicFrame>
        <p:nvGraphicFramePr>
          <p:cNvPr id="1026" name="Object 2"/>
          <p:cNvGraphicFramePr>
            <a:graphicFrameLocks noGrp="1" noChangeAspect="1"/>
          </p:cNvGraphicFramePr>
          <p:nvPr>
            <p:ph idx="1"/>
          </p:nvPr>
        </p:nvGraphicFramePr>
        <p:xfrm>
          <a:off x="533400" y="1485900"/>
          <a:ext cx="7620000" cy="4913313"/>
        </p:xfrm>
        <a:graphic>
          <a:graphicData uri="http://schemas.openxmlformats.org/presentationml/2006/ole">
            <mc:AlternateContent xmlns:mc="http://schemas.openxmlformats.org/markup-compatibility/2006">
              <mc:Choice xmlns:v="urn:schemas-microsoft-com:vml" Requires="v">
                <p:oleObj spid="_x0000_s1028" name="Slide" r:id="rId4" imgW="3594144" imgH="2694944" progId="PowerPoint.Slide.12">
                  <p:embed/>
                </p:oleObj>
              </mc:Choice>
              <mc:Fallback>
                <p:oleObj name="Slide" r:id="rId4" imgW="3594144" imgH="2694944" progId="PowerPoint.Slide.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1485900"/>
                        <a:ext cx="7620000" cy="4913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10"/>
          <p:cNvSpPr>
            <a:spLocks noChangeShapeType="1"/>
          </p:cNvSpPr>
          <p:nvPr/>
        </p:nvSpPr>
        <p:spPr bwMode="auto">
          <a:xfrm>
            <a:off x="381000" y="1371600"/>
            <a:ext cx="7620000" cy="0"/>
          </a:xfrm>
          <a:prstGeom prst="line">
            <a:avLst/>
          </a:prstGeom>
          <a:noFill/>
          <a:ln w="28575">
            <a:solidFill>
              <a:schemeClr val="tx1"/>
            </a:solidFill>
            <a:round/>
            <a:headEnd/>
            <a:tailEnd/>
          </a:ln>
        </p:spPr>
        <p:txBody>
          <a:bodyPr/>
          <a:lstStyle/>
          <a:p>
            <a:endParaRPr lang="en-US"/>
          </a:p>
        </p:txBody>
      </p:sp>
      <p:sp>
        <p:nvSpPr>
          <p:cNvPr id="5" name="Title 8"/>
          <p:cNvSpPr txBox="1">
            <a:spLocks/>
          </p:cNvSpPr>
          <p:nvPr/>
        </p:nvSpPr>
        <p:spPr>
          <a:xfrm>
            <a:off x="381000" y="434975"/>
            <a:ext cx="7772400" cy="1470025"/>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3200" dirty="0" smtClean="0">
                <a:latin typeface="Tahoma" pitchFamily="34" charset="0"/>
                <a:ea typeface="+mj-ea"/>
                <a:cs typeface="Tahoma" pitchFamily="34" charset="0"/>
              </a:rPr>
              <a:t>On-the-Clock Fitness: Stream Analysis</a:t>
            </a:r>
            <a:endParaRPr kumimoji="0" lang="en-US" sz="3200" b="0"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p:txBody>
      </p:sp>
      <p:grpSp>
        <p:nvGrpSpPr>
          <p:cNvPr id="2" name="Group 25"/>
          <p:cNvGrpSpPr/>
          <p:nvPr/>
        </p:nvGrpSpPr>
        <p:grpSpPr>
          <a:xfrm>
            <a:off x="533400" y="1447800"/>
            <a:ext cx="8045506" cy="5078430"/>
            <a:chOff x="152400" y="-103909"/>
            <a:chExt cx="8576813" cy="6925132"/>
          </a:xfrm>
        </p:grpSpPr>
        <p:sp>
          <p:nvSpPr>
            <p:cNvPr id="27" name="Text Box 2"/>
            <p:cNvSpPr txBox="1">
              <a:spLocks noChangeArrowheads="1"/>
            </p:cNvSpPr>
            <p:nvPr/>
          </p:nvSpPr>
          <p:spPr bwMode="auto">
            <a:xfrm>
              <a:off x="558560" y="-103909"/>
              <a:ext cx="1600200" cy="366713"/>
            </a:xfrm>
            <a:prstGeom prst="rect">
              <a:avLst/>
            </a:prstGeom>
            <a:noFill/>
            <a:ln w="9525">
              <a:noFill/>
              <a:miter lim="800000"/>
              <a:headEnd/>
              <a:tailEnd/>
            </a:ln>
          </p:spPr>
          <p:txBody>
            <a:bodyPr>
              <a:spAutoFit/>
            </a:bodyPr>
            <a:lstStyle/>
            <a:p>
              <a:pPr algn="ctr">
                <a:spcBef>
                  <a:spcPct val="50000"/>
                </a:spcBef>
              </a:pPr>
              <a:r>
                <a:rPr lang="en-US" dirty="0"/>
                <a:t>Behavioral</a:t>
              </a:r>
            </a:p>
          </p:txBody>
        </p:sp>
        <p:sp>
          <p:nvSpPr>
            <p:cNvPr id="28" name="Text Box 3"/>
            <p:cNvSpPr txBox="1">
              <a:spLocks noChangeArrowheads="1"/>
            </p:cNvSpPr>
            <p:nvPr/>
          </p:nvSpPr>
          <p:spPr bwMode="auto">
            <a:xfrm>
              <a:off x="3482915" y="-103909"/>
              <a:ext cx="1600200" cy="366713"/>
            </a:xfrm>
            <a:prstGeom prst="rect">
              <a:avLst/>
            </a:prstGeom>
            <a:noFill/>
            <a:ln w="9525">
              <a:noFill/>
              <a:miter lim="800000"/>
              <a:headEnd/>
              <a:tailEnd/>
            </a:ln>
          </p:spPr>
          <p:txBody>
            <a:bodyPr>
              <a:spAutoFit/>
            </a:bodyPr>
            <a:lstStyle/>
            <a:p>
              <a:pPr algn="ctr">
                <a:spcBef>
                  <a:spcPct val="50000"/>
                </a:spcBef>
              </a:pPr>
              <a:r>
                <a:rPr lang="en-US" dirty="0"/>
                <a:t>Structural</a:t>
              </a:r>
            </a:p>
          </p:txBody>
        </p:sp>
        <p:sp>
          <p:nvSpPr>
            <p:cNvPr id="29" name="Text Box 4"/>
            <p:cNvSpPr txBox="1">
              <a:spLocks noChangeArrowheads="1"/>
            </p:cNvSpPr>
            <p:nvPr/>
          </p:nvSpPr>
          <p:spPr bwMode="auto">
            <a:xfrm>
              <a:off x="6569734" y="-103909"/>
              <a:ext cx="1600200" cy="366713"/>
            </a:xfrm>
            <a:prstGeom prst="rect">
              <a:avLst/>
            </a:prstGeom>
            <a:noFill/>
            <a:ln w="9525">
              <a:noFill/>
              <a:miter lim="800000"/>
              <a:headEnd/>
              <a:tailEnd/>
            </a:ln>
          </p:spPr>
          <p:txBody>
            <a:bodyPr>
              <a:spAutoFit/>
            </a:bodyPr>
            <a:lstStyle/>
            <a:p>
              <a:pPr algn="ctr">
                <a:spcBef>
                  <a:spcPct val="50000"/>
                </a:spcBef>
              </a:pPr>
              <a:r>
                <a:rPr lang="en-US" dirty="0"/>
                <a:t>Technical</a:t>
              </a:r>
            </a:p>
          </p:txBody>
        </p:sp>
        <p:sp>
          <p:nvSpPr>
            <p:cNvPr id="30" name="Text Box 7"/>
            <p:cNvSpPr txBox="1">
              <a:spLocks noChangeArrowheads="1"/>
            </p:cNvSpPr>
            <p:nvPr/>
          </p:nvSpPr>
          <p:spPr bwMode="auto">
            <a:xfrm>
              <a:off x="152400" y="380999"/>
              <a:ext cx="533401" cy="6440224"/>
            </a:xfrm>
            <a:prstGeom prst="rect">
              <a:avLst/>
            </a:prstGeom>
            <a:noFill/>
            <a:ln w="9525">
              <a:noFill/>
              <a:miter lim="800000"/>
              <a:headEnd/>
              <a:tailEnd/>
            </a:ln>
          </p:spPr>
          <p:txBody>
            <a:bodyPr wrap="square" lIns="0" tIns="0" rIns="0" bIns="0">
              <a:spAutoFit/>
            </a:bodyPr>
            <a:lstStyle/>
            <a:p>
              <a:pPr>
                <a:lnSpc>
                  <a:spcPct val="85000"/>
                </a:lnSpc>
                <a:spcBef>
                  <a:spcPct val="50000"/>
                </a:spcBef>
              </a:pPr>
              <a:r>
                <a:rPr lang="en-US" dirty="0" smtClean="0">
                  <a:latin typeface="Times New Roman" pitchFamily="18" charset="0"/>
                </a:rPr>
                <a:t>0</a:t>
              </a:r>
              <a:endParaRPr lang="en-US" dirty="0">
                <a:latin typeface="Times New Roman" pitchFamily="18" charset="0"/>
              </a:endParaRPr>
            </a:p>
            <a:p>
              <a:pPr>
                <a:lnSpc>
                  <a:spcPct val="85000"/>
                </a:lnSpc>
                <a:spcBef>
                  <a:spcPct val="50000"/>
                </a:spcBef>
              </a:pPr>
              <a:r>
                <a:rPr lang="en-US" dirty="0" smtClean="0">
                  <a:latin typeface="Times New Roman" pitchFamily="18" charset="0"/>
                </a:rPr>
                <a:t>1</a:t>
              </a:r>
              <a:endParaRPr lang="en-US" dirty="0">
                <a:latin typeface="Times New Roman" pitchFamily="18" charset="0"/>
              </a:endParaRPr>
            </a:p>
            <a:p>
              <a:pPr>
                <a:lnSpc>
                  <a:spcPct val="85000"/>
                </a:lnSpc>
                <a:spcBef>
                  <a:spcPct val="50000"/>
                </a:spcBef>
              </a:pPr>
              <a:r>
                <a:rPr lang="en-US" dirty="0" smtClean="0">
                  <a:latin typeface="Times New Roman" pitchFamily="18" charset="0"/>
                </a:rPr>
                <a:t>2</a:t>
              </a:r>
              <a:endParaRPr lang="en-US" dirty="0">
                <a:latin typeface="Times New Roman" pitchFamily="18" charset="0"/>
              </a:endParaRPr>
            </a:p>
            <a:p>
              <a:pPr>
                <a:lnSpc>
                  <a:spcPct val="85000"/>
                </a:lnSpc>
                <a:spcBef>
                  <a:spcPct val="50000"/>
                </a:spcBef>
              </a:pPr>
              <a:r>
                <a:rPr lang="en-US" dirty="0" smtClean="0">
                  <a:latin typeface="Times New Roman" pitchFamily="18" charset="0"/>
                </a:rPr>
                <a:t>3</a:t>
              </a:r>
              <a:endParaRPr lang="en-US" dirty="0">
                <a:latin typeface="Times New Roman" pitchFamily="18" charset="0"/>
              </a:endParaRPr>
            </a:p>
            <a:p>
              <a:pPr>
                <a:lnSpc>
                  <a:spcPct val="85000"/>
                </a:lnSpc>
                <a:spcBef>
                  <a:spcPct val="50000"/>
                </a:spcBef>
              </a:pPr>
              <a:r>
                <a:rPr lang="en-US" dirty="0" smtClean="0">
                  <a:latin typeface="Times New Roman" pitchFamily="18" charset="0"/>
                </a:rPr>
                <a:t>4</a:t>
              </a:r>
              <a:endParaRPr lang="en-US" dirty="0">
                <a:latin typeface="Times New Roman" pitchFamily="18" charset="0"/>
              </a:endParaRPr>
            </a:p>
            <a:p>
              <a:pPr>
                <a:lnSpc>
                  <a:spcPct val="85000"/>
                </a:lnSpc>
                <a:spcBef>
                  <a:spcPct val="50000"/>
                </a:spcBef>
              </a:pPr>
              <a:r>
                <a:rPr lang="en-US" dirty="0" smtClean="0">
                  <a:latin typeface="Times New Roman" pitchFamily="18" charset="0"/>
                </a:rPr>
                <a:t>5</a:t>
              </a:r>
              <a:endParaRPr lang="en-US" dirty="0">
                <a:latin typeface="Times New Roman" pitchFamily="18" charset="0"/>
              </a:endParaRPr>
            </a:p>
            <a:p>
              <a:pPr>
                <a:lnSpc>
                  <a:spcPct val="85000"/>
                </a:lnSpc>
                <a:spcBef>
                  <a:spcPct val="50000"/>
                </a:spcBef>
              </a:pPr>
              <a:r>
                <a:rPr lang="en-US" dirty="0" smtClean="0">
                  <a:latin typeface="Times New Roman" pitchFamily="18" charset="0"/>
                </a:rPr>
                <a:t>6</a:t>
              </a:r>
            </a:p>
            <a:p>
              <a:pPr>
                <a:lnSpc>
                  <a:spcPct val="85000"/>
                </a:lnSpc>
                <a:spcBef>
                  <a:spcPct val="50000"/>
                </a:spcBef>
              </a:pPr>
              <a:r>
                <a:rPr lang="en-US" dirty="0" smtClean="0">
                  <a:latin typeface="Times New Roman" pitchFamily="18" charset="0"/>
                </a:rPr>
                <a:t>7</a:t>
              </a:r>
            </a:p>
            <a:p>
              <a:pPr>
                <a:lnSpc>
                  <a:spcPct val="85000"/>
                </a:lnSpc>
                <a:spcBef>
                  <a:spcPct val="50000"/>
                </a:spcBef>
              </a:pPr>
              <a:r>
                <a:rPr lang="en-US" dirty="0" smtClean="0">
                  <a:latin typeface="Times New Roman" pitchFamily="18" charset="0"/>
                </a:rPr>
                <a:t>8</a:t>
              </a:r>
            </a:p>
            <a:p>
              <a:pPr>
                <a:lnSpc>
                  <a:spcPct val="85000"/>
                </a:lnSpc>
                <a:spcBef>
                  <a:spcPct val="50000"/>
                </a:spcBef>
              </a:pPr>
              <a:r>
                <a:rPr lang="en-US" dirty="0" smtClean="0">
                  <a:latin typeface="Times New Roman" pitchFamily="18" charset="0"/>
                </a:rPr>
                <a:t>9</a:t>
              </a:r>
            </a:p>
            <a:p>
              <a:pPr>
                <a:lnSpc>
                  <a:spcPct val="85000"/>
                </a:lnSpc>
                <a:spcBef>
                  <a:spcPct val="50000"/>
                </a:spcBef>
              </a:pPr>
              <a:r>
                <a:rPr lang="en-US" dirty="0" smtClean="0">
                  <a:latin typeface="Times New Roman" pitchFamily="18" charset="0"/>
                </a:rPr>
                <a:t>10</a:t>
              </a:r>
            </a:p>
            <a:p>
              <a:pPr>
                <a:lnSpc>
                  <a:spcPct val="85000"/>
                </a:lnSpc>
                <a:spcBef>
                  <a:spcPct val="50000"/>
                </a:spcBef>
              </a:pPr>
              <a:r>
                <a:rPr lang="en-US" dirty="0" smtClean="0">
                  <a:latin typeface="Times New Roman" pitchFamily="18" charset="0"/>
                </a:rPr>
                <a:t>11</a:t>
              </a:r>
            </a:p>
            <a:p>
              <a:pPr>
                <a:lnSpc>
                  <a:spcPct val="85000"/>
                </a:lnSpc>
                <a:spcBef>
                  <a:spcPct val="50000"/>
                </a:spcBef>
              </a:pPr>
              <a:r>
                <a:rPr lang="en-US" dirty="0" smtClean="0">
                  <a:latin typeface="Times New Roman" pitchFamily="18" charset="0"/>
                </a:rPr>
                <a:t>12</a:t>
              </a:r>
              <a:endParaRPr lang="en-US" dirty="0">
                <a:latin typeface="Times New Roman" pitchFamily="18" charset="0"/>
              </a:endParaRPr>
            </a:p>
          </p:txBody>
        </p:sp>
        <p:sp>
          <p:nvSpPr>
            <p:cNvPr id="31" name="Text Box 14"/>
            <p:cNvSpPr txBox="1">
              <a:spLocks noChangeArrowheads="1"/>
            </p:cNvSpPr>
            <p:nvPr/>
          </p:nvSpPr>
          <p:spPr bwMode="auto">
            <a:xfrm rot="16200000">
              <a:off x="-2361057" y="3254023"/>
              <a:ext cx="6234545" cy="557772"/>
            </a:xfrm>
            <a:prstGeom prst="rect">
              <a:avLst/>
            </a:prstGeom>
            <a:solidFill>
              <a:srgbClr val="66FF33"/>
            </a:solidFill>
            <a:ln w="9525">
              <a:solidFill>
                <a:schemeClr val="tx1"/>
              </a:solidFill>
              <a:miter lim="800000"/>
              <a:headEnd/>
              <a:tailEnd/>
            </a:ln>
          </p:spPr>
          <p:txBody>
            <a:bodyPr wrap="square">
              <a:spAutoFit/>
            </a:bodyPr>
            <a:lstStyle/>
            <a:p>
              <a:pPr algn="ctr">
                <a:spcBef>
                  <a:spcPct val="50000"/>
                </a:spcBef>
              </a:pPr>
              <a:r>
                <a:rPr lang="en-US" sz="1400" dirty="0" smtClean="0"/>
                <a:t>Open understanding of importance to personal commitment to health</a:t>
              </a:r>
              <a:endParaRPr lang="en-US" sz="1400" dirty="0"/>
            </a:p>
          </p:txBody>
        </p:sp>
        <p:sp>
          <p:nvSpPr>
            <p:cNvPr id="32" name="Text Box 17"/>
            <p:cNvSpPr txBox="1">
              <a:spLocks noChangeArrowheads="1"/>
            </p:cNvSpPr>
            <p:nvPr/>
          </p:nvSpPr>
          <p:spPr bwMode="auto">
            <a:xfrm>
              <a:off x="5838645" y="415636"/>
              <a:ext cx="1543409" cy="1133178"/>
            </a:xfrm>
            <a:prstGeom prst="rect">
              <a:avLst/>
            </a:prstGeom>
            <a:solidFill>
              <a:srgbClr val="66FF33"/>
            </a:solidFill>
            <a:ln w="9525">
              <a:solidFill>
                <a:schemeClr val="tx1"/>
              </a:solidFill>
              <a:miter lim="800000"/>
              <a:headEnd/>
              <a:tailEnd/>
            </a:ln>
          </p:spPr>
          <p:txBody>
            <a:bodyPr wrap="square">
              <a:spAutoFit/>
            </a:bodyPr>
            <a:lstStyle/>
            <a:p>
              <a:pPr algn="ctr">
                <a:spcBef>
                  <a:spcPct val="50000"/>
                </a:spcBef>
              </a:pPr>
              <a:r>
                <a:rPr lang="en-US" sz="1200" dirty="0" smtClean="0"/>
                <a:t>Document wellness program logistics and policies</a:t>
              </a:r>
              <a:endParaRPr lang="en-US" sz="1200" dirty="0"/>
            </a:p>
          </p:txBody>
        </p:sp>
        <p:sp>
          <p:nvSpPr>
            <p:cNvPr id="33" name="Line 35"/>
            <p:cNvSpPr>
              <a:spLocks noChangeShapeType="1"/>
            </p:cNvSpPr>
            <p:nvPr/>
          </p:nvSpPr>
          <p:spPr bwMode="auto">
            <a:xfrm flipH="1">
              <a:off x="2345666" y="0"/>
              <a:ext cx="16534" cy="6650182"/>
            </a:xfrm>
            <a:prstGeom prst="line">
              <a:avLst/>
            </a:prstGeom>
            <a:noFill/>
            <a:ln w="38100">
              <a:solidFill>
                <a:schemeClr val="bg2"/>
              </a:solidFill>
              <a:prstDash val="dashDot"/>
              <a:round/>
              <a:headEnd/>
              <a:tailEnd/>
            </a:ln>
          </p:spPr>
          <p:txBody>
            <a:bodyPr/>
            <a:lstStyle/>
            <a:p>
              <a:endParaRPr lang="en-US"/>
            </a:p>
          </p:txBody>
        </p:sp>
        <p:sp>
          <p:nvSpPr>
            <p:cNvPr id="34" name="Line 36"/>
            <p:cNvSpPr>
              <a:spLocks noChangeShapeType="1"/>
            </p:cNvSpPr>
            <p:nvPr/>
          </p:nvSpPr>
          <p:spPr bwMode="auto">
            <a:xfrm>
              <a:off x="5715000" y="0"/>
              <a:ext cx="42413" cy="6650182"/>
            </a:xfrm>
            <a:prstGeom prst="line">
              <a:avLst/>
            </a:prstGeom>
            <a:noFill/>
            <a:ln w="38100">
              <a:solidFill>
                <a:schemeClr val="bg2"/>
              </a:solidFill>
              <a:prstDash val="dashDot"/>
              <a:round/>
              <a:headEnd/>
              <a:tailEnd/>
            </a:ln>
          </p:spPr>
          <p:txBody>
            <a:bodyPr/>
            <a:lstStyle/>
            <a:p>
              <a:endParaRPr lang="en-US"/>
            </a:p>
          </p:txBody>
        </p:sp>
        <p:sp>
          <p:nvSpPr>
            <p:cNvPr id="35" name="Text Box 17"/>
            <p:cNvSpPr txBox="1">
              <a:spLocks noChangeArrowheads="1"/>
            </p:cNvSpPr>
            <p:nvPr/>
          </p:nvSpPr>
          <p:spPr bwMode="auto">
            <a:xfrm rot="16200000">
              <a:off x="806605" y="4298798"/>
              <a:ext cx="4135584" cy="567186"/>
            </a:xfrm>
            <a:prstGeom prst="rect">
              <a:avLst/>
            </a:prstGeom>
            <a:solidFill>
              <a:srgbClr val="66FF33"/>
            </a:solidFill>
            <a:ln w="9525">
              <a:solidFill>
                <a:schemeClr val="tx1"/>
              </a:solidFill>
              <a:miter lim="800000"/>
              <a:headEnd/>
              <a:tailEnd/>
            </a:ln>
          </p:spPr>
          <p:txBody>
            <a:bodyPr wrap="square">
              <a:spAutoFit/>
            </a:bodyPr>
            <a:lstStyle/>
            <a:p>
              <a:pPr algn="ctr">
                <a:spcBef>
                  <a:spcPct val="50000"/>
                </a:spcBef>
              </a:pPr>
              <a:r>
                <a:rPr lang="en-US" sz="1400" dirty="0" smtClean="0"/>
                <a:t>Commence and implement wellness program</a:t>
              </a:r>
              <a:endParaRPr lang="en-US" sz="1400" dirty="0"/>
            </a:p>
          </p:txBody>
        </p:sp>
        <p:sp>
          <p:nvSpPr>
            <p:cNvPr id="36" name="Text Box 17"/>
            <p:cNvSpPr txBox="1">
              <a:spLocks noChangeArrowheads="1"/>
            </p:cNvSpPr>
            <p:nvPr/>
          </p:nvSpPr>
          <p:spPr bwMode="auto">
            <a:xfrm>
              <a:off x="2508130" y="1766455"/>
              <a:ext cx="2971800" cy="629543"/>
            </a:xfrm>
            <a:prstGeom prst="rect">
              <a:avLst/>
            </a:prstGeom>
            <a:solidFill>
              <a:srgbClr val="66FF33"/>
            </a:solidFill>
            <a:ln w="9525">
              <a:solidFill>
                <a:schemeClr val="tx1"/>
              </a:solidFill>
              <a:miter lim="800000"/>
              <a:headEnd/>
              <a:tailEnd/>
            </a:ln>
          </p:spPr>
          <p:txBody>
            <a:bodyPr wrap="square">
              <a:spAutoFit/>
            </a:bodyPr>
            <a:lstStyle/>
            <a:p>
              <a:pPr algn="ctr">
                <a:spcBef>
                  <a:spcPct val="50000"/>
                </a:spcBef>
              </a:pPr>
              <a:r>
                <a:rPr lang="en-US" sz="1200" dirty="0" smtClean="0"/>
                <a:t>GM hosts meeting to explain wellness program to employees</a:t>
              </a:r>
              <a:endParaRPr lang="en-US" sz="1200" dirty="0"/>
            </a:p>
          </p:txBody>
        </p:sp>
        <p:sp>
          <p:nvSpPr>
            <p:cNvPr id="37" name="Text Box 17"/>
            <p:cNvSpPr txBox="1">
              <a:spLocks noChangeArrowheads="1"/>
            </p:cNvSpPr>
            <p:nvPr/>
          </p:nvSpPr>
          <p:spPr bwMode="auto">
            <a:xfrm>
              <a:off x="2514600" y="457200"/>
              <a:ext cx="1828801" cy="1169551"/>
            </a:xfrm>
            <a:prstGeom prst="rect">
              <a:avLst/>
            </a:prstGeom>
            <a:solidFill>
              <a:srgbClr val="66FF33"/>
            </a:solidFill>
            <a:ln w="9525">
              <a:solidFill>
                <a:schemeClr val="tx1"/>
              </a:solidFill>
              <a:miter lim="800000"/>
              <a:headEnd/>
              <a:tailEnd/>
            </a:ln>
          </p:spPr>
          <p:txBody>
            <a:bodyPr wrap="square">
              <a:spAutoFit/>
            </a:bodyPr>
            <a:lstStyle/>
            <a:p>
              <a:pPr algn="ctr">
                <a:spcBef>
                  <a:spcPct val="50000"/>
                </a:spcBef>
              </a:pPr>
              <a:r>
                <a:rPr lang="en-US" sz="1200" dirty="0" smtClean="0"/>
                <a:t>Management meeting to outline wellness program structure and policies </a:t>
              </a:r>
              <a:endParaRPr lang="en-US" sz="1200" dirty="0"/>
            </a:p>
          </p:txBody>
        </p:sp>
        <p:cxnSp>
          <p:nvCxnSpPr>
            <p:cNvPr id="38" name="Straight Arrow Connector 37"/>
            <p:cNvCxnSpPr>
              <a:stCxn id="37" idx="2"/>
            </p:cNvCxnSpPr>
            <p:nvPr/>
          </p:nvCxnSpPr>
          <p:spPr>
            <a:xfrm rot="5400000">
              <a:off x="3341251" y="1714500"/>
              <a:ext cx="17549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a:off x="2656245" y="2449155"/>
              <a:ext cx="17549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 Box 17"/>
            <p:cNvSpPr txBox="1">
              <a:spLocks noChangeArrowheads="1"/>
            </p:cNvSpPr>
            <p:nvPr/>
          </p:nvSpPr>
          <p:spPr bwMode="auto">
            <a:xfrm>
              <a:off x="5757413" y="1766455"/>
              <a:ext cx="2971800" cy="629543"/>
            </a:xfrm>
            <a:prstGeom prst="rect">
              <a:avLst/>
            </a:prstGeom>
            <a:solidFill>
              <a:srgbClr val="66FF33"/>
            </a:solidFill>
            <a:ln w="9525">
              <a:solidFill>
                <a:schemeClr val="tx1"/>
              </a:solidFill>
              <a:miter lim="800000"/>
              <a:headEnd/>
              <a:tailEnd/>
            </a:ln>
          </p:spPr>
          <p:txBody>
            <a:bodyPr wrap="square">
              <a:spAutoFit/>
            </a:bodyPr>
            <a:lstStyle/>
            <a:p>
              <a:pPr algn="ctr">
                <a:spcBef>
                  <a:spcPct val="50000"/>
                </a:spcBef>
              </a:pPr>
              <a:r>
                <a:rPr lang="en-US" sz="1200" dirty="0" smtClean="0"/>
                <a:t>Create wellness program employee pamphlet handout </a:t>
              </a:r>
              <a:endParaRPr lang="en-US" sz="1200" dirty="0"/>
            </a:p>
          </p:txBody>
        </p:sp>
        <p:sp>
          <p:nvSpPr>
            <p:cNvPr id="41" name="Text Box 17"/>
            <p:cNvSpPr txBox="1">
              <a:spLocks noChangeArrowheads="1"/>
            </p:cNvSpPr>
            <p:nvPr/>
          </p:nvSpPr>
          <p:spPr bwMode="auto">
            <a:xfrm rot="16200000">
              <a:off x="4110158" y="4303503"/>
              <a:ext cx="4135583" cy="557772"/>
            </a:xfrm>
            <a:prstGeom prst="rect">
              <a:avLst/>
            </a:prstGeom>
            <a:solidFill>
              <a:srgbClr val="66FF33"/>
            </a:solidFill>
            <a:ln w="9525">
              <a:solidFill>
                <a:schemeClr val="tx1"/>
              </a:solidFill>
              <a:miter lim="800000"/>
              <a:headEnd/>
              <a:tailEnd/>
            </a:ln>
          </p:spPr>
          <p:txBody>
            <a:bodyPr wrap="square">
              <a:spAutoFit/>
            </a:bodyPr>
            <a:lstStyle/>
            <a:p>
              <a:pPr algn="ctr">
                <a:spcBef>
                  <a:spcPct val="50000"/>
                </a:spcBef>
              </a:pPr>
              <a:r>
                <a:rPr lang="en-US" sz="1400" dirty="0" smtClean="0"/>
                <a:t>Document and monitor wellness program activity and hours logged</a:t>
              </a:r>
              <a:endParaRPr lang="en-US" sz="1400" dirty="0"/>
            </a:p>
          </p:txBody>
        </p:sp>
        <p:cxnSp>
          <p:nvCxnSpPr>
            <p:cNvPr id="42" name="Straight Arrow Connector 41"/>
            <p:cNvCxnSpPr/>
            <p:nvPr/>
          </p:nvCxnSpPr>
          <p:spPr>
            <a:xfrm rot="16200000" flipH="1">
              <a:off x="6384592" y="1662546"/>
              <a:ext cx="207821" cy="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5400000">
              <a:off x="6009045" y="2449155"/>
              <a:ext cx="17549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10"/>
          <p:cNvSpPr>
            <a:spLocks noChangeShapeType="1"/>
          </p:cNvSpPr>
          <p:nvPr/>
        </p:nvSpPr>
        <p:spPr bwMode="auto">
          <a:xfrm>
            <a:off x="381000" y="1371600"/>
            <a:ext cx="7620000" cy="0"/>
          </a:xfrm>
          <a:prstGeom prst="line">
            <a:avLst/>
          </a:prstGeom>
          <a:noFill/>
          <a:ln w="28575">
            <a:solidFill>
              <a:schemeClr val="tx1"/>
            </a:solidFill>
            <a:round/>
            <a:headEnd/>
            <a:tailEnd/>
          </a:ln>
        </p:spPr>
        <p:txBody>
          <a:bodyPr/>
          <a:lstStyle/>
          <a:p>
            <a:endParaRPr lang="en-US"/>
          </a:p>
        </p:txBody>
      </p:sp>
      <p:sp>
        <p:nvSpPr>
          <p:cNvPr id="5" name="Title 8"/>
          <p:cNvSpPr txBox="1">
            <a:spLocks/>
          </p:cNvSpPr>
          <p:nvPr/>
        </p:nvSpPr>
        <p:spPr>
          <a:xfrm>
            <a:off x="381000" y="434975"/>
            <a:ext cx="7772400" cy="1470025"/>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3200" dirty="0" smtClean="0">
                <a:latin typeface="Tahoma" pitchFamily="34" charset="0"/>
                <a:ea typeface="+mj-ea"/>
                <a:cs typeface="Tahoma" pitchFamily="34" charset="0"/>
              </a:rPr>
              <a:t>Gold’s Scramble: Stream Analysis</a:t>
            </a:r>
            <a:endParaRPr kumimoji="0" lang="en-US" sz="3200" b="0"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p:txBody>
      </p:sp>
      <p:graphicFrame>
        <p:nvGraphicFramePr>
          <p:cNvPr id="5123" name="Object 3"/>
          <p:cNvGraphicFramePr>
            <a:graphicFrameLocks noChangeAspect="1"/>
          </p:cNvGraphicFramePr>
          <p:nvPr/>
        </p:nvGraphicFramePr>
        <p:xfrm>
          <a:off x="549275" y="1447800"/>
          <a:ext cx="7832725" cy="4955666"/>
        </p:xfrm>
        <a:graphic>
          <a:graphicData uri="http://schemas.openxmlformats.org/presentationml/2006/ole">
            <mc:AlternateContent xmlns:mc="http://schemas.openxmlformats.org/markup-compatibility/2006">
              <mc:Choice xmlns:v="urn:schemas-microsoft-com:vml" Requires="v">
                <p:oleObj spid="_x0000_s2052" name="Slide" r:id="rId4" imgW="2311266" imgH="1734963" progId="PowerPoint.Slide.12">
                  <p:embed/>
                </p:oleObj>
              </mc:Choice>
              <mc:Fallback>
                <p:oleObj name="Slide" r:id="rId4" imgW="2311266" imgH="1734963" progId="PowerPoint.Slide.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9275" y="1447800"/>
                        <a:ext cx="7832725" cy="49556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srcRect/>
          <a:stretch>
            <a:fillRect/>
          </a:stretch>
        </p:blipFill>
        <p:spPr bwMode="auto">
          <a:xfrm>
            <a:off x="0" y="0"/>
            <a:ext cx="8915400" cy="6883400"/>
          </a:xfrm>
          <a:prstGeom prst="rect">
            <a:avLst/>
          </a:prstGeom>
          <a:noFill/>
          <a:ln w="9525">
            <a:noFill/>
            <a:miter lim="800000"/>
            <a:headEnd/>
            <a:tailEnd/>
          </a:ln>
        </p:spPr>
      </p:pic>
      <p:sp>
        <p:nvSpPr>
          <p:cNvPr id="6" name="Title 5"/>
          <p:cNvSpPr>
            <a:spLocks noGrp="1"/>
          </p:cNvSpPr>
          <p:nvPr>
            <p:ph type="title"/>
          </p:nvPr>
        </p:nvSpPr>
        <p:spPr>
          <a:xfrm>
            <a:off x="0" y="0"/>
            <a:ext cx="457200" cy="6858000"/>
          </a:xfrm>
        </p:spPr>
        <p:style>
          <a:lnRef idx="2">
            <a:schemeClr val="accent1">
              <a:shade val="50000"/>
            </a:schemeClr>
          </a:lnRef>
          <a:fillRef idx="1">
            <a:schemeClr val="accent1"/>
          </a:fillRef>
          <a:effectRef idx="0">
            <a:schemeClr val="accent1"/>
          </a:effectRef>
          <a:fontRef idx="minor">
            <a:schemeClr val="lt1"/>
          </a:fontRef>
        </p:style>
        <p:txBody>
          <a:bodyPr rtlCol="0">
            <a:normAutofit/>
          </a:bodyPr>
          <a:lstStyle/>
          <a:p>
            <a:pPr eaLnBrk="1" fontAlgn="auto" hangingPunct="1">
              <a:spcAft>
                <a:spcPts val="0"/>
              </a:spcAft>
              <a:defRPr/>
            </a:pPr>
            <a:r>
              <a:rPr lang="en-US" sz="3000" dirty="0" smtClean="0"/>
              <a:t>STREAM ANALYSIS</a:t>
            </a:r>
            <a:endParaRPr lang="en-US" sz="3000" dirty="0"/>
          </a:p>
        </p:txBody>
      </p:sp>
      <p:sp>
        <p:nvSpPr>
          <p:cNvPr id="4" name="Oval 3"/>
          <p:cNvSpPr/>
          <p:nvPr/>
        </p:nvSpPr>
        <p:spPr>
          <a:xfrm flipV="1">
            <a:off x="914400" y="4648200"/>
            <a:ext cx="2057400" cy="1447800"/>
          </a:xfrm>
          <a:prstGeom prst="ellipse">
            <a:avLst/>
          </a:prstGeom>
          <a:noFill/>
          <a:ln w="762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3619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2988692564"/>
              </p:ext>
            </p:extLst>
          </p:nvPr>
        </p:nvGraphicFramePr>
        <p:xfrm>
          <a:off x="245331" y="152400"/>
          <a:ext cx="8671200" cy="6508750"/>
        </p:xfrm>
        <a:graphic>
          <a:graphicData uri="http://schemas.openxmlformats.org/presentationml/2006/ole">
            <mc:AlternateContent xmlns:mc="http://schemas.openxmlformats.org/markup-compatibility/2006">
              <mc:Choice xmlns:v="urn:schemas-microsoft-com:vml" Requires="v">
                <p:oleObj spid="_x0000_s3074" name="Visio" r:id="rId3" imgW="8555506" imgH="8441093" progId="">
                  <p:embed/>
                </p:oleObj>
              </mc:Choice>
              <mc:Fallback>
                <p:oleObj name="Visio" r:id="rId3" imgW="8555506" imgH="8441093"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331" y="152400"/>
                        <a:ext cx="8671200" cy="650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34763010"/>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4"/>
          <p:cNvGrpSpPr/>
          <p:nvPr/>
        </p:nvGrpSpPr>
        <p:grpSpPr>
          <a:xfrm>
            <a:off x="152400" y="381000"/>
            <a:ext cx="8839200" cy="6209850"/>
            <a:chOff x="0" y="228600"/>
            <a:chExt cx="8077200" cy="5502399"/>
          </a:xfrm>
        </p:grpSpPr>
        <p:cxnSp>
          <p:nvCxnSpPr>
            <p:cNvPr id="30" name="Straight Connector 29"/>
            <p:cNvCxnSpPr>
              <a:endCxn id="36" idx="0"/>
            </p:cNvCxnSpPr>
            <p:nvPr/>
          </p:nvCxnSpPr>
          <p:spPr>
            <a:xfrm rot="10800000" flipV="1">
              <a:off x="2171700" y="1143000"/>
              <a:ext cx="5372100" cy="1143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35" idx="3"/>
              <a:endCxn id="64" idx="1"/>
            </p:cNvCxnSpPr>
            <p:nvPr/>
          </p:nvCxnSpPr>
          <p:spPr>
            <a:xfrm>
              <a:off x="2819400" y="1066800"/>
              <a:ext cx="1905000" cy="1066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42" idx="2"/>
              <a:endCxn id="41" idx="0"/>
            </p:cNvCxnSpPr>
            <p:nvPr/>
          </p:nvCxnSpPr>
          <p:spPr>
            <a:xfrm rot="5400000">
              <a:off x="4305300" y="1066800"/>
              <a:ext cx="76200" cy="685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41" idx="1"/>
              <a:endCxn id="40" idx="0"/>
            </p:cNvCxnSpPr>
            <p:nvPr/>
          </p:nvCxnSpPr>
          <p:spPr>
            <a:xfrm rot="10800000" flipV="1">
              <a:off x="2171700" y="1752600"/>
              <a:ext cx="11811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40" idx="3"/>
              <a:endCxn id="38" idx="0"/>
            </p:cNvCxnSpPr>
            <p:nvPr/>
          </p:nvCxnSpPr>
          <p:spPr>
            <a:xfrm>
              <a:off x="2819400" y="2057400"/>
              <a:ext cx="43434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43" idx="2"/>
              <a:endCxn id="54" idx="3"/>
            </p:cNvCxnSpPr>
            <p:nvPr/>
          </p:nvCxnSpPr>
          <p:spPr>
            <a:xfrm rot="5400000">
              <a:off x="6115050" y="666750"/>
              <a:ext cx="533400" cy="1485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a:stCxn id="54" idx="2"/>
              <a:endCxn id="39" idx="0"/>
            </p:cNvCxnSpPr>
            <p:nvPr/>
          </p:nvCxnSpPr>
          <p:spPr>
            <a:xfrm rot="5400000">
              <a:off x="4667250" y="1924050"/>
              <a:ext cx="533400" cy="4953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6200000" flipH="1">
              <a:off x="-1563675" y="3095223"/>
              <a:ext cx="4656087" cy="3147"/>
            </a:xfrm>
            <a:prstGeom prst="line">
              <a:avLst/>
            </a:prstGeom>
            <a:ln w="19050" cap="flat" cmpd="sng" algn="ctr">
              <a:solidFill>
                <a:schemeClr val="accent1">
                  <a:shade val="95000"/>
                  <a:satMod val="10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447800" y="228600"/>
              <a:ext cx="1447800" cy="327256"/>
            </a:xfrm>
            <a:prstGeom prst="rect">
              <a:avLst/>
            </a:prstGeom>
            <a:noFill/>
          </p:spPr>
          <p:txBody>
            <a:bodyPr wrap="square" rtlCol="0">
              <a:spAutoFit/>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Structural</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3" name="TextBox 32"/>
            <p:cNvSpPr txBox="1"/>
            <p:nvPr/>
          </p:nvSpPr>
          <p:spPr>
            <a:xfrm>
              <a:off x="3962400" y="228600"/>
              <a:ext cx="1447800" cy="327256"/>
            </a:xfrm>
            <a:prstGeom prst="rect">
              <a:avLst/>
            </a:prstGeom>
            <a:noFill/>
          </p:spPr>
          <p:txBody>
            <a:bodyPr wrap="square" rtlCol="0">
              <a:spAutoFit/>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Behavioral</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4" name="TextBox 33"/>
            <p:cNvSpPr txBox="1"/>
            <p:nvPr/>
          </p:nvSpPr>
          <p:spPr>
            <a:xfrm>
              <a:off x="6477000" y="228600"/>
              <a:ext cx="1295400" cy="327256"/>
            </a:xfrm>
            <a:prstGeom prst="rect">
              <a:avLst/>
            </a:prstGeom>
            <a:noFill/>
          </p:spPr>
          <p:txBody>
            <a:bodyPr wrap="square" rtlCol="0">
              <a:spAutoFit/>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Technical </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5" name="Rounded Rectangle 34"/>
            <p:cNvSpPr/>
            <p:nvPr/>
          </p:nvSpPr>
          <p:spPr>
            <a:xfrm>
              <a:off x="1524000" y="762000"/>
              <a:ext cx="1295400" cy="6096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1200" dirty="0" smtClean="0"/>
                <a:t>Configure Intranet/Email Groups</a:t>
              </a:r>
            </a:p>
          </p:txBody>
        </p:sp>
        <p:sp>
          <p:nvSpPr>
            <p:cNvPr id="36" name="Rounded Rectangle 35"/>
            <p:cNvSpPr/>
            <p:nvPr/>
          </p:nvSpPr>
          <p:spPr>
            <a:xfrm>
              <a:off x="1524000" y="2286000"/>
              <a:ext cx="1295400" cy="6096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t>1</a:t>
              </a:r>
              <a:r>
                <a:rPr lang="en-US" baseline="30000" dirty="0" smtClean="0"/>
                <a:t>st</a:t>
              </a:r>
              <a:r>
                <a:rPr lang="en-US" dirty="0" smtClean="0"/>
                <a:t> Q Meeting</a:t>
              </a:r>
              <a:endParaRPr lang="en-US" dirty="0"/>
            </a:p>
          </p:txBody>
        </p:sp>
        <p:sp>
          <p:nvSpPr>
            <p:cNvPr id="37" name="Rounded Rectangle 36"/>
            <p:cNvSpPr/>
            <p:nvPr/>
          </p:nvSpPr>
          <p:spPr>
            <a:xfrm>
              <a:off x="1524000" y="3352800"/>
              <a:ext cx="1295400" cy="6096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t>2</a:t>
              </a:r>
              <a:r>
                <a:rPr lang="en-US" baseline="30000" dirty="0" smtClean="0"/>
                <a:t>nd</a:t>
              </a:r>
              <a:r>
                <a:rPr lang="en-US" dirty="0" smtClean="0"/>
                <a:t> Q Meeting</a:t>
              </a:r>
              <a:endParaRPr lang="en-US" dirty="0"/>
            </a:p>
          </p:txBody>
        </p:sp>
        <p:sp>
          <p:nvSpPr>
            <p:cNvPr id="38" name="Rounded Rectangle 37"/>
            <p:cNvSpPr/>
            <p:nvPr/>
          </p:nvSpPr>
          <p:spPr>
            <a:xfrm>
              <a:off x="6553200" y="2286000"/>
              <a:ext cx="1219200" cy="32766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050" b="1" dirty="0" smtClean="0"/>
                <a:t>Implementation</a:t>
              </a:r>
            </a:p>
            <a:p>
              <a:pPr algn="ctr"/>
              <a:endParaRPr lang="en-US" sz="1100" dirty="0" smtClean="0"/>
            </a:p>
            <a:p>
              <a:pPr algn="ctr"/>
              <a:endParaRPr lang="en-US" sz="1100" dirty="0" smtClean="0"/>
            </a:p>
            <a:p>
              <a:pPr algn="ctr"/>
              <a:r>
                <a:rPr lang="en-US" dirty="0" smtClean="0"/>
                <a:t>Banners</a:t>
              </a:r>
            </a:p>
            <a:p>
              <a:pPr algn="ctr"/>
              <a:r>
                <a:rPr lang="en-US" dirty="0" smtClean="0"/>
                <a:t>Bus Cards</a:t>
              </a:r>
            </a:p>
            <a:p>
              <a:pPr algn="ctr"/>
              <a:endParaRPr lang="en-US" sz="1100" dirty="0" smtClean="0"/>
            </a:p>
            <a:p>
              <a:pPr algn="ctr"/>
              <a:endParaRPr lang="en-US" sz="1100" dirty="0" smtClean="0"/>
            </a:p>
            <a:p>
              <a:pPr algn="ctr"/>
              <a:endParaRPr lang="en-US" sz="1100" dirty="0" smtClean="0"/>
            </a:p>
            <a:p>
              <a:pPr algn="ctr"/>
              <a:endParaRPr lang="en-US" sz="1100" dirty="0" smtClean="0"/>
            </a:p>
            <a:p>
              <a:pPr algn="ctr"/>
              <a:endParaRPr lang="en-US" sz="1100" dirty="0" smtClean="0"/>
            </a:p>
            <a:p>
              <a:pPr algn="ctr"/>
              <a:endParaRPr lang="en-US" sz="1100" dirty="0" smtClean="0"/>
            </a:p>
            <a:p>
              <a:pPr algn="ctr"/>
              <a:endParaRPr lang="en-US" sz="1100" dirty="0" smtClean="0"/>
            </a:p>
            <a:p>
              <a:pPr algn="ctr"/>
              <a:endParaRPr lang="en-US" sz="1100" dirty="0" smtClean="0"/>
            </a:p>
            <a:p>
              <a:pPr algn="ctr"/>
              <a:endParaRPr lang="en-US" sz="1100" dirty="0" smtClean="0"/>
            </a:p>
            <a:p>
              <a:pPr algn="ctr"/>
              <a:endParaRPr lang="en-US" sz="1100" dirty="0" smtClean="0"/>
            </a:p>
            <a:p>
              <a:pPr algn="ctr"/>
              <a:endParaRPr lang="en-US" sz="1100" dirty="0" smtClean="0"/>
            </a:p>
            <a:p>
              <a:pPr algn="ctr"/>
              <a:endParaRPr lang="en-US" sz="1100" dirty="0" smtClean="0"/>
            </a:p>
            <a:p>
              <a:pPr algn="ctr"/>
              <a:endParaRPr lang="en-US" sz="1100" dirty="0" smtClean="0"/>
            </a:p>
          </p:txBody>
        </p:sp>
        <p:sp>
          <p:nvSpPr>
            <p:cNvPr id="39" name="Rounded Rectangle 38"/>
            <p:cNvSpPr/>
            <p:nvPr/>
          </p:nvSpPr>
          <p:spPr>
            <a:xfrm>
              <a:off x="4038600" y="2438400"/>
              <a:ext cx="1295400" cy="3124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smtClean="0"/>
                <a:t>Informal, Constant</a:t>
              </a:r>
            </a:p>
            <a:p>
              <a:pPr algn="ctr"/>
              <a:r>
                <a:rPr lang="en-US" dirty="0" smtClean="0"/>
                <a:t>Reviews</a:t>
              </a:r>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p:txBody>
        </p:sp>
        <p:sp>
          <p:nvSpPr>
            <p:cNvPr id="40" name="Rounded Rectangle 39"/>
            <p:cNvSpPr/>
            <p:nvPr/>
          </p:nvSpPr>
          <p:spPr>
            <a:xfrm>
              <a:off x="1524000" y="1905000"/>
              <a:ext cx="1295400" cy="3048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400" dirty="0" smtClean="0"/>
                <a:t>Decision M/CV</a:t>
              </a:r>
              <a:endParaRPr lang="en-US" sz="1400" dirty="0"/>
            </a:p>
          </p:txBody>
        </p:sp>
        <p:sp>
          <p:nvSpPr>
            <p:cNvPr id="41" name="Rounded Rectangle 40"/>
            <p:cNvSpPr/>
            <p:nvPr/>
          </p:nvSpPr>
          <p:spPr>
            <a:xfrm>
              <a:off x="3352800" y="1447800"/>
              <a:ext cx="1295400" cy="6096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smtClean="0"/>
                <a:t>Employee Feedback</a:t>
              </a:r>
              <a:endParaRPr lang="en-US" dirty="0"/>
            </a:p>
          </p:txBody>
        </p:sp>
        <p:sp>
          <p:nvSpPr>
            <p:cNvPr id="42" name="Rounded Rectangle 41"/>
            <p:cNvSpPr/>
            <p:nvPr/>
          </p:nvSpPr>
          <p:spPr>
            <a:xfrm>
              <a:off x="4038600" y="762000"/>
              <a:ext cx="1295400" cy="6096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600" dirty="0" smtClean="0"/>
                <a:t>Initial Mgmt Meeting</a:t>
              </a:r>
              <a:endParaRPr lang="en-US" sz="1600" dirty="0"/>
            </a:p>
          </p:txBody>
        </p:sp>
        <p:sp>
          <p:nvSpPr>
            <p:cNvPr id="43" name="Rounded Rectangle 42"/>
            <p:cNvSpPr/>
            <p:nvPr/>
          </p:nvSpPr>
          <p:spPr>
            <a:xfrm>
              <a:off x="6172200" y="762000"/>
              <a:ext cx="19050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smtClean="0"/>
                <a:t>Newsletter/Town Hall</a:t>
              </a:r>
              <a:endParaRPr lang="en-US" sz="1400" dirty="0"/>
            </a:p>
          </p:txBody>
        </p:sp>
        <p:sp>
          <p:nvSpPr>
            <p:cNvPr id="44" name="Rounded Rectangle 43"/>
            <p:cNvSpPr/>
            <p:nvPr/>
          </p:nvSpPr>
          <p:spPr>
            <a:xfrm>
              <a:off x="1524000" y="4495800"/>
              <a:ext cx="1295400" cy="6096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t>3</a:t>
              </a:r>
              <a:r>
                <a:rPr lang="en-US" baseline="30000" dirty="0" smtClean="0"/>
                <a:t>rd</a:t>
              </a:r>
              <a:r>
                <a:rPr lang="en-US" dirty="0" smtClean="0"/>
                <a:t> Q Meeting</a:t>
              </a:r>
              <a:endParaRPr lang="en-US" dirty="0"/>
            </a:p>
          </p:txBody>
        </p:sp>
        <p:cxnSp>
          <p:nvCxnSpPr>
            <p:cNvPr id="53" name="Straight Connector 52"/>
            <p:cNvCxnSpPr/>
            <p:nvPr/>
          </p:nvCxnSpPr>
          <p:spPr>
            <a:xfrm>
              <a:off x="6553200" y="2726803"/>
              <a:ext cx="1219200" cy="0"/>
            </a:xfrm>
            <a:prstGeom prst="line">
              <a:avLst/>
            </a:prstGeom>
          </p:spPr>
          <p:style>
            <a:lnRef idx="1">
              <a:schemeClr val="accent5"/>
            </a:lnRef>
            <a:fillRef idx="0">
              <a:schemeClr val="accent5"/>
            </a:fillRef>
            <a:effectRef idx="0">
              <a:schemeClr val="accent5"/>
            </a:effectRef>
            <a:fontRef idx="minor">
              <a:schemeClr val="tx1"/>
            </a:fontRef>
          </p:style>
        </p:cxnSp>
        <p:sp>
          <p:nvSpPr>
            <p:cNvPr id="54" name="Rounded Rectangle 53"/>
            <p:cNvSpPr/>
            <p:nvPr/>
          </p:nvSpPr>
          <p:spPr>
            <a:xfrm>
              <a:off x="4724400" y="1447800"/>
              <a:ext cx="9144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t>Workshop</a:t>
              </a:r>
              <a:endParaRPr lang="en-US" sz="1200" dirty="0"/>
            </a:p>
          </p:txBody>
        </p:sp>
        <p:sp>
          <p:nvSpPr>
            <p:cNvPr id="64" name="Rounded Rectangle 63"/>
            <p:cNvSpPr/>
            <p:nvPr/>
          </p:nvSpPr>
          <p:spPr>
            <a:xfrm>
              <a:off x="4724400" y="1905000"/>
              <a:ext cx="914400" cy="4572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1200" dirty="0" smtClean="0"/>
                <a:t>Training</a:t>
              </a:r>
              <a:endParaRPr lang="en-US" sz="1200" dirty="0"/>
            </a:p>
          </p:txBody>
        </p:sp>
        <p:cxnSp>
          <p:nvCxnSpPr>
            <p:cNvPr id="70" name="Straight Connector 69"/>
            <p:cNvCxnSpPr>
              <a:stCxn id="36" idx="2"/>
              <a:endCxn id="37" idx="0"/>
            </p:cNvCxnSpPr>
            <p:nvPr/>
          </p:nvCxnSpPr>
          <p:spPr>
            <a:xfrm rot="5400000">
              <a:off x="1943100" y="312420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1790700" y="4229100"/>
              <a:ext cx="533400" cy="0"/>
            </a:xfrm>
            <a:prstGeom prst="line">
              <a:avLst/>
            </a:prstGeom>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0" y="381000"/>
              <a:ext cx="1066800" cy="299985"/>
            </a:xfrm>
            <a:prstGeom prst="rect">
              <a:avLst/>
            </a:prstGeom>
            <a:noFill/>
          </p:spPr>
          <p:txBody>
            <a:bodyPr wrap="square" rtlCol="0">
              <a:spAutoFit/>
            </a:bodyPr>
            <a:lstStyle/>
            <a:p>
              <a:r>
                <a:rPr lang="en-US" sz="1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Month</a:t>
              </a:r>
              <a:endParaRPr lang="en-US"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7" name="TextBox 46"/>
            <p:cNvSpPr txBox="1"/>
            <p:nvPr/>
          </p:nvSpPr>
          <p:spPr>
            <a:xfrm>
              <a:off x="228600" y="685800"/>
              <a:ext cx="609600" cy="5045199"/>
            </a:xfrm>
            <a:prstGeom prst="rect">
              <a:avLst/>
            </a:prstGeom>
            <a:noFill/>
          </p:spPr>
          <p:txBody>
            <a:bodyPr wrap="square" rtlCol="0">
              <a:spAutoFit/>
            </a:bodyPr>
            <a:lstStyle/>
            <a:p>
              <a:r>
                <a:rPr lang="en-US" sz="27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0</a:t>
              </a:r>
            </a:p>
            <a:p>
              <a:r>
                <a:rPr lang="en-US" sz="27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a:t>
              </a:r>
            </a:p>
            <a:p>
              <a:r>
                <a:rPr lang="en-US" sz="27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a:t>
              </a:r>
            </a:p>
            <a:p>
              <a:r>
                <a:rPr lang="en-US" sz="27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3</a:t>
              </a:r>
            </a:p>
            <a:p>
              <a:r>
                <a:rPr lang="en-US" sz="27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a:t>
              </a:r>
            </a:p>
            <a:p>
              <a:r>
                <a:rPr lang="en-US" sz="27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5</a:t>
              </a:r>
            </a:p>
            <a:p>
              <a:r>
                <a:rPr lang="en-US" sz="27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6</a:t>
              </a:r>
            </a:p>
            <a:p>
              <a:r>
                <a:rPr lang="en-US" sz="27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7</a:t>
              </a:r>
            </a:p>
            <a:p>
              <a:r>
                <a:rPr lang="en-US" sz="27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8</a:t>
              </a:r>
            </a:p>
            <a:p>
              <a:r>
                <a:rPr lang="en-US" sz="27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9</a:t>
              </a:r>
            </a:p>
            <a:p>
              <a:r>
                <a:rPr lang="en-US" sz="27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10</a:t>
              </a:r>
            </a:p>
            <a:p>
              <a:r>
                <a:rPr lang="en-US" sz="27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11</a:t>
              </a:r>
            </a:p>
            <a:p>
              <a:r>
                <a:rPr lang="en-US" sz="27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12</a:t>
              </a:r>
              <a:endParaRPr lang="en-US" sz="27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381000" y="-76200"/>
            <a:ext cx="1600200" cy="366713"/>
          </a:xfrm>
          <a:prstGeom prst="rect">
            <a:avLst/>
          </a:prstGeom>
          <a:noFill/>
          <a:ln w="9525">
            <a:noFill/>
            <a:miter lim="800000"/>
            <a:headEnd/>
            <a:tailEnd/>
          </a:ln>
        </p:spPr>
        <p:txBody>
          <a:bodyPr>
            <a:spAutoFit/>
          </a:bodyPr>
          <a:lstStyle/>
          <a:p>
            <a:pPr algn="ctr">
              <a:spcBef>
                <a:spcPct val="50000"/>
              </a:spcBef>
            </a:pPr>
            <a:r>
              <a:rPr lang="en-US" sz="1800" b="1" u="sng"/>
              <a:t>Behavioral</a:t>
            </a:r>
          </a:p>
        </p:txBody>
      </p:sp>
      <p:sp>
        <p:nvSpPr>
          <p:cNvPr id="21507" name="Text Box 3"/>
          <p:cNvSpPr txBox="1">
            <a:spLocks noChangeArrowheads="1"/>
          </p:cNvSpPr>
          <p:nvPr/>
        </p:nvSpPr>
        <p:spPr bwMode="auto">
          <a:xfrm>
            <a:off x="3505200" y="-76200"/>
            <a:ext cx="1600200" cy="366713"/>
          </a:xfrm>
          <a:prstGeom prst="rect">
            <a:avLst/>
          </a:prstGeom>
          <a:noFill/>
          <a:ln w="9525">
            <a:noFill/>
            <a:miter lim="800000"/>
            <a:headEnd/>
            <a:tailEnd/>
          </a:ln>
        </p:spPr>
        <p:txBody>
          <a:bodyPr>
            <a:spAutoFit/>
          </a:bodyPr>
          <a:lstStyle/>
          <a:p>
            <a:pPr algn="ctr">
              <a:spcBef>
                <a:spcPct val="50000"/>
              </a:spcBef>
            </a:pPr>
            <a:r>
              <a:rPr lang="en-US" sz="1800" b="1" u="sng"/>
              <a:t>Structural</a:t>
            </a:r>
          </a:p>
        </p:txBody>
      </p:sp>
      <p:sp>
        <p:nvSpPr>
          <p:cNvPr id="21508" name="Text Box 4"/>
          <p:cNvSpPr txBox="1">
            <a:spLocks noChangeArrowheads="1"/>
          </p:cNvSpPr>
          <p:nvPr/>
        </p:nvSpPr>
        <p:spPr bwMode="auto">
          <a:xfrm>
            <a:off x="6553200" y="-76200"/>
            <a:ext cx="1600200" cy="366713"/>
          </a:xfrm>
          <a:prstGeom prst="rect">
            <a:avLst/>
          </a:prstGeom>
          <a:noFill/>
          <a:ln w="9525">
            <a:noFill/>
            <a:miter lim="800000"/>
            <a:headEnd/>
            <a:tailEnd/>
          </a:ln>
        </p:spPr>
        <p:txBody>
          <a:bodyPr>
            <a:spAutoFit/>
          </a:bodyPr>
          <a:lstStyle/>
          <a:p>
            <a:pPr algn="ctr">
              <a:spcBef>
                <a:spcPct val="50000"/>
              </a:spcBef>
            </a:pPr>
            <a:r>
              <a:rPr lang="en-US" sz="1800" b="1" u="sng"/>
              <a:t>Technical</a:t>
            </a:r>
          </a:p>
        </p:txBody>
      </p:sp>
      <p:sp>
        <p:nvSpPr>
          <p:cNvPr id="21509" name="Text Box 5"/>
          <p:cNvSpPr txBox="1">
            <a:spLocks noChangeArrowheads="1"/>
          </p:cNvSpPr>
          <p:nvPr/>
        </p:nvSpPr>
        <p:spPr bwMode="auto">
          <a:xfrm>
            <a:off x="152400" y="457200"/>
            <a:ext cx="304800" cy="5724525"/>
          </a:xfrm>
          <a:prstGeom prst="rect">
            <a:avLst/>
          </a:prstGeom>
          <a:noFill/>
          <a:ln w="9525">
            <a:noFill/>
            <a:miter lim="800000"/>
            <a:headEnd/>
            <a:tailEnd/>
          </a:ln>
        </p:spPr>
        <p:txBody>
          <a:bodyPr lIns="0" tIns="0" rIns="0" bIns="0">
            <a:spAutoFit/>
          </a:bodyPr>
          <a:lstStyle/>
          <a:p>
            <a:pPr>
              <a:spcAft>
                <a:spcPts val="600"/>
              </a:spcAft>
            </a:pPr>
            <a:r>
              <a:rPr lang="en-US">
                <a:latin typeface="Times New Roman" pitchFamily="18" charset="0"/>
              </a:rPr>
              <a:t>0</a:t>
            </a:r>
          </a:p>
          <a:p>
            <a:pPr>
              <a:spcAft>
                <a:spcPts val="600"/>
              </a:spcAft>
            </a:pPr>
            <a:endParaRPr lang="en-US">
              <a:latin typeface="Times New Roman" pitchFamily="18" charset="0"/>
            </a:endParaRPr>
          </a:p>
          <a:p>
            <a:pPr>
              <a:spcAft>
                <a:spcPts val="600"/>
              </a:spcAft>
            </a:pPr>
            <a:r>
              <a:rPr lang="en-US">
                <a:latin typeface="Times New Roman" pitchFamily="18" charset="0"/>
              </a:rPr>
              <a:t>1</a:t>
            </a:r>
          </a:p>
          <a:p>
            <a:pPr>
              <a:spcAft>
                <a:spcPts val="600"/>
              </a:spcAft>
            </a:pPr>
            <a:endParaRPr lang="en-US">
              <a:latin typeface="Times New Roman" pitchFamily="18" charset="0"/>
            </a:endParaRPr>
          </a:p>
          <a:p>
            <a:pPr>
              <a:spcAft>
                <a:spcPts val="600"/>
              </a:spcAft>
            </a:pPr>
            <a:r>
              <a:rPr lang="en-US">
                <a:latin typeface="Times New Roman" pitchFamily="18" charset="0"/>
              </a:rPr>
              <a:t>2</a:t>
            </a:r>
          </a:p>
          <a:p>
            <a:pPr>
              <a:spcAft>
                <a:spcPts val="600"/>
              </a:spcAft>
            </a:pPr>
            <a:endParaRPr lang="en-US">
              <a:latin typeface="Times New Roman" pitchFamily="18" charset="0"/>
            </a:endParaRPr>
          </a:p>
          <a:p>
            <a:pPr>
              <a:spcAft>
                <a:spcPts val="600"/>
              </a:spcAft>
            </a:pPr>
            <a:r>
              <a:rPr lang="en-US">
                <a:latin typeface="Times New Roman" pitchFamily="18" charset="0"/>
              </a:rPr>
              <a:t>3</a:t>
            </a:r>
          </a:p>
          <a:p>
            <a:pPr>
              <a:spcAft>
                <a:spcPts val="600"/>
              </a:spcAft>
            </a:pPr>
            <a:endParaRPr lang="en-US">
              <a:latin typeface="Times New Roman" pitchFamily="18" charset="0"/>
            </a:endParaRPr>
          </a:p>
          <a:p>
            <a:pPr>
              <a:spcAft>
                <a:spcPts val="600"/>
              </a:spcAft>
            </a:pPr>
            <a:r>
              <a:rPr lang="en-US">
                <a:latin typeface="Times New Roman" pitchFamily="18" charset="0"/>
              </a:rPr>
              <a:t>4</a:t>
            </a:r>
          </a:p>
          <a:p>
            <a:pPr>
              <a:spcAft>
                <a:spcPts val="600"/>
              </a:spcAft>
            </a:pPr>
            <a:endParaRPr lang="en-US">
              <a:latin typeface="Times New Roman" pitchFamily="18" charset="0"/>
            </a:endParaRPr>
          </a:p>
          <a:p>
            <a:pPr>
              <a:spcAft>
                <a:spcPts val="600"/>
              </a:spcAft>
            </a:pPr>
            <a:r>
              <a:rPr lang="en-US">
                <a:latin typeface="Times New Roman" pitchFamily="18" charset="0"/>
              </a:rPr>
              <a:t>5</a:t>
            </a:r>
          </a:p>
          <a:p>
            <a:pPr>
              <a:spcAft>
                <a:spcPts val="600"/>
              </a:spcAft>
            </a:pPr>
            <a:endParaRPr lang="en-US">
              <a:latin typeface="Times New Roman" pitchFamily="18" charset="0"/>
            </a:endParaRPr>
          </a:p>
          <a:p>
            <a:pPr>
              <a:spcAft>
                <a:spcPts val="600"/>
              </a:spcAft>
            </a:pPr>
            <a:r>
              <a:rPr lang="en-US">
                <a:latin typeface="Times New Roman" pitchFamily="18" charset="0"/>
              </a:rPr>
              <a:t>6</a:t>
            </a:r>
          </a:p>
        </p:txBody>
      </p:sp>
      <p:sp>
        <p:nvSpPr>
          <p:cNvPr id="44038" name="Text Box 6"/>
          <p:cNvSpPr txBox="1">
            <a:spLocks noChangeArrowheads="1"/>
          </p:cNvSpPr>
          <p:nvPr/>
        </p:nvSpPr>
        <p:spPr bwMode="auto">
          <a:xfrm rot="-5400000">
            <a:off x="-2394743" y="3463131"/>
            <a:ext cx="6170612" cy="314325"/>
          </a:xfrm>
          <a:prstGeom prst="rect">
            <a:avLst/>
          </a:prstGeom>
          <a:solidFill>
            <a:srgbClr val="FF9933"/>
          </a:solidFill>
          <a:ln w="9525">
            <a:solidFill>
              <a:schemeClr val="tx1"/>
            </a:solidFill>
            <a:miter lim="800000"/>
            <a:headEnd/>
            <a:tailEnd/>
          </a:ln>
        </p:spPr>
        <p:txBody>
          <a:bodyPr>
            <a:spAutoFit/>
          </a:bodyPr>
          <a:lstStyle/>
          <a:p>
            <a:pPr algn="ctr">
              <a:spcBef>
                <a:spcPct val="50000"/>
              </a:spcBef>
            </a:pPr>
            <a:r>
              <a:rPr lang="en-US" sz="1400">
                <a:solidFill>
                  <a:srgbClr val="000000"/>
                </a:solidFill>
              </a:rPr>
              <a:t>Establish Need for  Feedback Regularly</a:t>
            </a:r>
          </a:p>
        </p:txBody>
      </p:sp>
      <p:sp>
        <p:nvSpPr>
          <p:cNvPr id="21511" name="Line 7"/>
          <p:cNvSpPr>
            <a:spLocks noChangeShapeType="1"/>
          </p:cNvSpPr>
          <p:nvPr/>
        </p:nvSpPr>
        <p:spPr bwMode="auto">
          <a:xfrm>
            <a:off x="2819400" y="0"/>
            <a:ext cx="0" cy="6858000"/>
          </a:xfrm>
          <a:prstGeom prst="line">
            <a:avLst/>
          </a:prstGeom>
          <a:noFill/>
          <a:ln w="38100">
            <a:solidFill>
              <a:schemeClr val="bg2"/>
            </a:solidFill>
            <a:prstDash val="dashDot"/>
            <a:round/>
            <a:headEnd/>
            <a:tailEnd/>
          </a:ln>
        </p:spPr>
        <p:txBody>
          <a:bodyPr/>
          <a:lstStyle/>
          <a:p>
            <a:endParaRPr lang="en-US"/>
          </a:p>
        </p:txBody>
      </p:sp>
      <p:sp>
        <p:nvSpPr>
          <p:cNvPr id="21512" name="Line 8"/>
          <p:cNvSpPr>
            <a:spLocks noChangeShapeType="1"/>
          </p:cNvSpPr>
          <p:nvPr/>
        </p:nvSpPr>
        <p:spPr bwMode="auto">
          <a:xfrm>
            <a:off x="5791200" y="0"/>
            <a:ext cx="0" cy="6858000"/>
          </a:xfrm>
          <a:prstGeom prst="line">
            <a:avLst/>
          </a:prstGeom>
          <a:noFill/>
          <a:ln w="38100">
            <a:solidFill>
              <a:schemeClr val="bg2"/>
            </a:solidFill>
            <a:prstDash val="dashDot"/>
            <a:round/>
            <a:headEnd/>
            <a:tailEnd/>
          </a:ln>
        </p:spPr>
        <p:txBody>
          <a:bodyPr/>
          <a:lstStyle/>
          <a:p>
            <a:endParaRPr lang="en-US"/>
          </a:p>
        </p:txBody>
      </p:sp>
      <p:sp>
        <p:nvSpPr>
          <p:cNvPr id="21513" name="Text Box 37"/>
          <p:cNvSpPr txBox="1">
            <a:spLocks noChangeArrowheads="1"/>
          </p:cNvSpPr>
          <p:nvPr/>
        </p:nvSpPr>
        <p:spPr bwMode="auto">
          <a:xfrm rot="10800000">
            <a:off x="914400" y="533400"/>
            <a:ext cx="412750" cy="6172200"/>
          </a:xfrm>
          <a:prstGeom prst="rect">
            <a:avLst/>
          </a:prstGeom>
          <a:solidFill>
            <a:srgbClr val="FFFF99"/>
          </a:solidFill>
          <a:ln w="15875">
            <a:solidFill>
              <a:schemeClr val="tx1"/>
            </a:solidFill>
            <a:miter lim="800000"/>
            <a:headEnd/>
            <a:tailEnd/>
          </a:ln>
        </p:spPr>
        <p:txBody>
          <a:bodyPr vert="eaVert">
            <a:spAutoFit/>
          </a:bodyPr>
          <a:lstStyle/>
          <a:p>
            <a:pPr algn="ctr">
              <a:spcBef>
                <a:spcPct val="50000"/>
              </a:spcBef>
            </a:pPr>
            <a:r>
              <a:rPr lang="en-US" sz="1400">
                <a:solidFill>
                  <a:srgbClr val="000000"/>
                </a:solidFill>
              </a:rPr>
              <a:t>Increase Communications Awareness Internally  </a:t>
            </a:r>
          </a:p>
        </p:txBody>
      </p:sp>
      <p:sp>
        <p:nvSpPr>
          <p:cNvPr id="21514" name="Text Box 39"/>
          <p:cNvSpPr txBox="1">
            <a:spLocks noChangeArrowheads="1"/>
          </p:cNvSpPr>
          <p:nvPr/>
        </p:nvSpPr>
        <p:spPr bwMode="auto">
          <a:xfrm>
            <a:off x="1524000" y="457200"/>
            <a:ext cx="1219200" cy="958850"/>
          </a:xfrm>
          <a:prstGeom prst="rect">
            <a:avLst/>
          </a:prstGeom>
          <a:solidFill>
            <a:srgbClr val="00FF00"/>
          </a:solidFill>
          <a:ln w="15875">
            <a:solidFill>
              <a:schemeClr val="tx1"/>
            </a:solidFill>
            <a:miter lim="800000"/>
            <a:headEnd/>
            <a:tailEnd/>
          </a:ln>
        </p:spPr>
        <p:txBody>
          <a:bodyPr>
            <a:spAutoFit/>
          </a:bodyPr>
          <a:lstStyle/>
          <a:p>
            <a:pPr algn="ctr" eaLnBrk="0" hangingPunct="0">
              <a:spcBef>
                <a:spcPct val="50000"/>
              </a:spcBef>
            </a:pPr>
            <a:r>
              <a:rPr lang="en-US" sz="1400">
                <a:solidFill>
                  <a:srgbClr val="000000"/>
                </a:solidFill>
              </a:rPr>
              <a:t>Disseminate need for quarterly procedures</a:t>
            </a:r>
          </a:p>
        </p:txBody>
      </p:sp>
      <p:sp>
        <p:nvSpPr>
          <p:cNvPr id="21515" name="Text Box 56"/>
          <p:cNvSpPr txBox="1">
            <a:spLocks noChangeArrowheads="1"/>
          </p:cNvSpPr>
          <p:nvPr/>
        </p:nvSpPr>
        <p:spPr bwMode="auto">
          <a:xfrm>
            <a:off x="6248400" y="1981200"/>
            <a:ext cx="2133600" cy="320675"/>
          </a:xfrm>
          <a:prstGeom prst="rect">
            <a:avLst/>
          </a:prstGeom>
          <a:solidFill>
            <a:srgbClr val="00FF00"/>
          </a:solidFill>
          <a:ln w="15875">
            <a:solidFill>
              <a:schemeClr val="tx1"/>
            </a:solidFill>
            <a:miter lim="800000"/>
            <a:headEnd/>
            <a:tailEnd/>
          </a:ln>
        </p:spPr>
        <p:txBody>
          <a:bodyPr>
            <a:spAutoFit/>
          </a:bodyPr>
          <a:lstStyle/>
          <a:p>
            <a:pPr algn="ctr" eaLnBrk="0" hangingPunct="0">
              <a:spcBef>
                <a:spcPct val="50000"/>
              </a:spcBef>
            </a:pPr>
            <a:r>
              <a:rPr lang="en-US" sz="1400">
                <a:solidFill>
                  <a:srgbClr val="000000"/>
                </a:solidFill>
              </a:rPr>
              <a:t>Build Appraisal Form</a:t>
            </a:r>
          </a:p>
        </p:txBody>
      </p:sp>
      <p:sp>
        <p:nvSpPr>
          <p:cNvPr id="21516" name="Text Box 57"/>
          <p:cNvSpPr txBox="1">
            <a:spLocks noChangeArrowheads="1"/>
          </p:cNvSpPr>
          <p:nvPr/>
        </p:nvSpPr>
        <p:spPr bwMode="auto">
          <a:xfrm>
            <a:off x="2971800" y="3124200"/>
            <a:ext cx="2667000" cy="320675"/>
          </a:xfrm>
          <a:prstGeom prst="rect">
            <a:avLst/>
          </a:prstGeom>
          <a:solidFill>
            <a:srgbClr val="00FF00"/>
          </a:solidFill>
          <a:ln w="15875">
            <a:solidFill>
              <a:schemeClr val="tx1"/>
            </a:solidFill>
            <a:miter lim="800000"/>
            <a:headEnd/>
            <a:tailEnd/>
          </a:ln>
        </p:spPr>
        <p:txBody>
          <a:bodyPr>
            <a:spAutoFit/>
          </a:bodyPr>
          <a:lstStyle/>
          <a:p>
            <a:pPr algn="ctr" eaLnBrk="0" hangingPunct="0">
              <a:spcBef>
                <a:spcPct val="50000"/>
              </a:spcBef>
            </a:pPr>
            <a:r>
              <a:rPr lang="en-US" sz="1400">
                <a:solidFill>
                  <a:srgbClr val="000000"/>
                </a:solidFill>
              </a:rPr>
              <a:t>1</a:t>
            </a:r>
            <a:r>
              <a:rPr lang="en-US" sz="1400" baseline="30000">
                <a:solidFill>
                  <a:srgbClr val="000000"/>
                </a:solidFill>
              </a:rPr>
              <a:t>st</a:t>
            </a:r>
            <a:r>
              <a:rPr lang="en-US" sz="1400">
                <a:solidFill>
                  <a:srgbClr val="000000"/>
                </a:solidFill>
              </a:rPr>
              <a:t> quarterly appraisal </a:t>
            </a:r>
          </a:p>
        </p:txBody>
      </p:sp>
      <p:sp>
        <p:nvSpPr>
          <p:cNvPr id="21517" name="Text Box 61"/>
          <p:cNvSpPr txBox="1">
            <a:spLocks noChangeArrowheads="1"/>
          </p:cNvSpPr>
          <p:nvPr/>
        </p:nvSpPr>
        <p:spPr bwMode="auto">
          <a:xfrm>
            <a:off x="6248400" y="1371600"/>
            <a:ext cx="2133600" cy="523875"/>
          </a:xfrm>
          <a:prstGeom prst="rect">
            <a:avLst/>
          </a:prstGeom>
          <a:solidFill>
            <a:srgbClr val="FFFF99"/>
          </a:solidFill>
          <a:ln w="15875">
            <a:solidFill>
              <a:schemeClr val="tx1"/>
            </a:solidFill>
            <a:miter lim="800000"/>
            <a:headEnd/>
            <a:tailEnd/>
          </a:ln>
        </p:spPr>
        <p:txBody>
          <a:bodyPr>
            <a:spAutoFit/>
          </a:bodyPr>
          <a:lstStyle/>
          <a:p>
            <a:pPr algn="ctr" eaLnBrk="0" hangingPunct="0">
              <a:spcBef>
                <a:spcPct val="50000"/>
              </a:spcBef>
            </a:pPr>
            <a:r>
              <a:rPr lang="en-US" sz="1400">
                <a:solidFill>
                  <a:srgbClr val="000000"/>
                </a:solidFill>
              </a:rPr>
              <a:t>Build Newsletter &amp; E- letters</a:t>
            </a:r>
          </a:p>
        </p:txBody>
      </p:sp>
      <p:sp>
        <p:nvSpPr>
          <p:cNvPr id="21518" name="Text Box 62"/>
          <p:cNvSpPr txBox="1">
            <a:spLocks noChangeArrowheads="1"/>
          </p:cNvSpPr>
          <p:nvPr/>
        </p:nvSpPr>
        <p:spPr bwMode="auto">
          <a:xfrm>
            <a:off x="2895600" y="914400"/>
            <a:ext cx="1219200" cy="746125"/>
          </a:xfrm>
          <a:prstGeom prst="rect">
            <a:avLst/>
          </a:prstGeom>
          <a:solidFill>
            <a:srgbClr val="00FF00"/>
          </a:solidFill>
          <a:ln w="15875">
            <a:solidFill>
              <a:schemeClr val="tx1"/>
            </a:solidFill>
            <a:miter lim="800000"/>
            <a:headEnd/>
            <a:tailEnd/>
          </a:ln>
        </p:spPr>
        <p:txBody>
          <a:bodyPr>
            <a:spAutoFit/>
          </a:bodyPr>
          <a:lstStyle/>
          <a:p>
            <a:pPr algn="ctr" eaLnBrk="0" hangingPunct="0">
              <a:spcBef>
                <a:spcPct val="50000"/>
              </a:spcBef>
            </a:pPr>
            <a:r>
              <a:rPr lang="en-US" sz="1400">
                <a:solidFill>
                  <a:srgbClr val="000000"/>
                </a:solidFill>
              </a:rPr>
              <a:t>Create departmental teams </a:t>
            </a:r>
          </a:p>
        </p:txBody>
      </p:sp>
      <p:sp>
        <p:nvSpPr>
          <p:cNvPr id="21519" name="Text Box 63"/>
          <p:cNvSpPr txBox="1">
            <a:spLocks noChangeArrowheads="1"/>
          </p:cNvSpPr>
          <p:nvPr/>
        </p:nvSpPr>
        <p:spPr bwMode="auto">
          <a:xfrm>
            <a:off x="6019800" y="3657600"/>
            <a:ext cx="1676400" cy="320675"/>
          </a:xfrm>
          <a:prstGeom prst="rect">
            <a:avLst/>
          </a:prstGeom>
          <a:solidFill>
            <a:srgbClr val="00FF00"/>
          </a:solidFill>
          <a:ln w="15875">
            <a:solidFill>
              <a:schemeClr val="tx1"/>
            </a:solidFill>
            <a:miter lim="800000"/>
            <a:headEnd/>
            <a:tailEnd/>
          </a:ln>
        </p:spPr>
        <p:txBody>
          <a:bodyPr>
            <a:spAutoFit/>
          </a:bodyPr>
          <a:lstStyle/>
          <a:p>
            <a:pPr algn="ctr" eaLnBrk="0" hangingPunct="0">
              <a:spcBef>
                <a:spcPct val="50000"/>
              </a:spcBef>
            </a:pPr>
            <a:r>
              <a:rPr lang="en-US" sz="1400">
                <a:solidFill>
                  <a:srgbClr val="000000"/>
                </a:solidFill>
              </a:rPr>
              <a:t>Review appraisals </a:t>
            </a:r>
          </a:p>
        </p:txBody>
      </p:sp>
      <p:sp>
        <p:nvSpPr>
          <p:cNvPr id="21520" name="Text Box 68"/>
          <p:cNvSpPr txBox="1">
            <a:spLocks noChangeArrowheads="1"/>
          </p:cNvSpPr>
          <p:nvPr/>
        </p:nvSpPr>
        <p:spPr bwMode="auto">
          <a:xfrm>
            <a:off x="2971800" y="4038600"/>
            <a:ext cx="2667000" cy="320675"/>
          </a:xfrm>
          <a:prstGeom prst="rect">
            <a:avLst/>
          </a:prstGeom>
          <a:solidFill>
            <a:srgbClr val="FF9900"/>
          </a:solidFill>
          <a:ln w="15875">
            <a:solidFill>
              <a:schemeClr val="tx1"/>
            </a:solidFill>
            <a:miter lim="800000"/>
            <a:headEnd/>
            <a:tailEnd/>
          </a:ln>
        </p:spPr>
        <p:txBody>
          <a:bodyPr>
            <a:spAutoFit/>
          </a:bodyPr>
          <a:lstStyle/>
          <a:p>
            <a:pPr algn="ctr" eaLnBrk="0" hangingPunct="0">
              <a:spcBef>
                <a:spcPct val="50000"/>
              </a:spcBef>
            </a:pPr>
            <a:r>
              <a:rPr lang="en-US" sz="1400">
                <a:solidFill>
                  <a:srgbClr val="000000"/>
                </a:solidFill>
              </a:rPr>
              <a:t>Provide one on one feedback </a:t>
            </a:r>
          </a:p>
        </p:txBody>
      </p:sp>
      <p:sp>
        <p:nvSpPr>
          <p:cNvPr id="21521" name="Text Box 72"/>
          <p:cNvSpPr txBox="1">
            <a:spLocks noChangeArrowheads="1"/>
          </p:cNvSpPr>
          <p:nvPr/>
        </p:nvSpPr>
        <p:spPr bwMode="auto">
          <a:xfrm>
            <a:off x="4191000" y="609600"/>
            <a:ext cx="1447800" cy="958850"/>
          </a:xfrm>
          <a:prstGeom prst="rect">
            <a:avLst/>
          </a:prstGeom>
          <a:solidFill>
            <a:srgbClr val="FFFF99"/>
          </a:solidFill>
          <a:ln w="15875">
            <a:solidFill>
              <a:schemeClr val="tx1"/>
            </a:solidFill>
            <a:miter lim="800000"/>
            <a:headEnd/>
            <a:tailEnd/>
          </a:ln>
        </p:spPr>
        <p:txBody>
          <a:bodyPr>
            <a:spAutoFit/>
          </a:bodyPr>
          <a:lstStyle/>
          <a:p>
            <a:pPr algn="ctr" eaLnBrk="0" hangingPunct="0">
              <a:spcBef>
                <a:spcPct val="50000"/>
              </a:spcBef>
            </a:pPr>
            <a:r>
              <a:rPr lang="en-US" sz="1400">
                <a:solidFill>
                  <a:srgbClr val="000000"/>
                </a:solidFill>
              </a:rPr>
              <a:t>Identify individuals to head newsletter</a:t>
            </a:r>
          </a:p>
        </p:txBody>
      </p:sp>
      <p:sp>
        <p:nvSpPr>
          <p:cNvPr id="21522" name="Text Box 74"/>
          <p:cNvSpPr txBox="1">
            <a:spLocks noChangeArrowheads="1"/>
          </p:cNvSpPr>
          <p:nvPr/>
        </p:nvSpPr>
        <p:spPr bwMode="auto">
          <a:xfrm>
            <a:off x="6172200" y="4495800"/>
            <a:ext cx="1905000" cy="320675"/>
          </a:xfrm>
          <a:prstGeom prst="rect">
            <a:avLst/>
          </a:prstGeom>
          <a:solidFill>
            <a:srgbClr val="FF9900"/>
          </a:solidFill>
          <a:ln w="15875">
            <a:solidFill>
              <a:schemeClr val="tx1"/>
            </a:solidFill>
            <a:miter lim="800000"/>
            <a:headEnd/>
            <a:tailEnd/>
          </a:ln>
        </p:spPr>
        <p:txBody>
          <a:bodyPr>
            <a:spAutoFit/>
          </a:bodyPr>
          <a:lstStyle/>
          <a:p>
            <a:pPr algn="ctr" eaLnBrk="0" hangingPunct="0">
              <a:spcBef>
                <a:spcPct val="50000"/>
              </a:spcBef>
            </a:pPr>
            <a:r>
              <a:rPr lang="en-US" sz="1400">
                <a:solidFill>
                  <a:srgbClr val="000000"/>
                </a:solidFill>
              </a:rPr>
              <a:t>Document feedback  </a:t>
            </a:r>
          </a:p>
        </p:txBody>
      </p:sp>
      <p:sp>
        <p:nvSpPr>
          <p:cNvPr id="21523" name="Text Box 78"/>
          <p:cNvSpPr txBox="1">
            <a:spLocks noChangeArrowheads="1"/>
          </p:cNvSpPr>
          <p:nvPr/>
        </p:nvSpPr>
        <p:spPr bwMode="auto">
          <a:xfrm>
            <a:off x="6400800" y="5257800"/>
            <a:ext cx="2209800" cy="307975"/>
          </a:xfrm>
          <a:prstGeom prst="rect">
            <a:avLst/>
          </a:prstGeom>
          <a:solidFill>
            <a:schemeClr val="accent1"/>
          </a:solidFill>
          <a:ln w="15875">
            <a:solidFill>
              <a:schemeClr val="tx1"/>
            </a:solidFill>
            <a:miter lim="800000"/>
            <a:headEnd/>
            <a:tailEnd/>
          </a:ln>
        </p:spPr>
        <p:txBody>
          <a:bodyPr>
            <a:spAutoFit/>
          </a:bodyPr>
          <a:lstStyle/>
          <a:p>
            <a:pPr algn="ctr" eaLnBrk="0" hangingPunct="0">
              <a:spcBef>
                <a:spcPct val="50000"/>
              </a:spcBef>
            </a:pPr>
            <a:r>
              <a:rPr lang="en-US" sz="1400">
                <a:solidFill>
                  <a:srgbClr val="000000"/>
                </a:solidFill>
              </a:rPr>
              <a:t>Empowerment Rewards  </a:t>
            </a:r>
          </a:p>
        </p:txBody>
      </p:sp>
      <p:sp>
        <p:nvSpPr>
          <p:cNvPr id="124" name="Text Box 6"/>
          <p:cNvSpPr txBox="1">
            <a:spLocks noChangeArrowheads="1"/>
          </p:cNvSpPr>
          <p:nvPr/>
        </p:nvSpPr>
        <p:spPr bwMode="auto">
          <a:xfrm rot="-5400000">
            <a:off x="5758656" y="3385344"/>
            <a:ext cx="6170613"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solidFill>
                  <a:srgbClr val="000000"/>
                </a:solidFill>
              </a:rPr>
              <a:t>Weekly Recognition Awards</a:t>
            </a:r>
          </a:p>
        </p:txBody>
      </p:sp>
      <p:cxnSp>
        <p:nvCxnSpPr>
          <p:cNvPr id="21525" name="Straight Connector 134"/>
          <p:cNvCxnSpPr>
            <a:cxnSpLocks noChangeShapeType="1"/>
          </p:cNvCxnSpPr>
          <p:nvPr/>
        </p:nvCxnSpPr>
        <p:spPr bwMode="auto">
          <a:xfrm>
            <a:off x="5638800" y="762000"/>
            <a:ext cx="1371600" cy="1588"/>
          </a:xfrm>
          <a:prstGeom prst="line">
            <a:avLst/>
          </a:prstGeom>
          <a:noFill/>
          <a:ln w="9525" algn="ctr">
            <a:solidFill>
              <a:schemeClr val="tx1"/>
            </a:solidFill>
            <a:round/>
            <a:headEnd/>
            <a:tailEnd/>
          </a:ln>
        </p:spPr>
      </p:cxnSp>
      <p:cxnSp>
        <p:nvCxnSpPr>
          <p:cNvPr id="21526" name="Straight Arrow Connector 137"/>
          <p:cNvCxnSpPr>
            <a:cxnSpLocks noChangeShapeType="1"/>
          </p:cNvCxnSpPr>
          <p:nvPr/>
        </p:nvCxnSpPr>
        <p:spPr bwMode="auto">
          <a:xfrm rot="5400000">
            <a:off x="6667501" y="1104900"/>
            <a:ext cx="685800" cy="3175"/>
          </a:xfrm>
          <a:prstGeom prst="straightConnector1">
            <a:avLst/>
          </a:prstGeom>
          <a:noFill/>
          <a:ln w="9525" algn="ctr">
            <a:solidFill>
              <a:schemeClr val="tx1"/>
            </a:solidFill>
            <a:round/>
            <a:headEnd/>
            <a:tailEnd type="arrow" w="med" len="med"/>
          </a:ln>
        </p:spPr>
      </p:cxnSp>
      <p:cxnSp>
        <p:nvCxnSpPr>
          <p:cNvPr id="21527" name="Straight Arrow Connector 140"/>
          <p:cNvCxnSpPr>
            <a:cxnSpLocks noChangeShapeType="1"/>
          </p:cNvCxnSpPr>
          <p:nvPr/>
        </p:nvCxnSpPr>
        <p:spPr bwMode="auto">
          <a:xfrm rot="10800000">
            <a:off x="1371600" y="1828800"/>
            <a:ext cx="4876800" cy="1588"/>
          </a:xfrm>
          <a:prstGeom prst="straightConnector1">
            <a:avLst/>
          </a:prstGeom>
          <a:noFill/>
          <a:ln w="9525" algn="ctr">
            <a:solidFill>
              <a:schemeClr val="tx1"/>
            </a:solidFill>
            <a:round/>
            <a:headEnd/>
            <a:tailEnd type="arrow" w="med" len="med"/>
          </a:ln>
        </p:spPr>
      </p:cxnSp>
      <p:cxnSp>
        <p:nvCxnSpPr>
          <p:cNvPr id="21528" name="Straight Connector 143"/>
          <p:cNvCxnSpPr>
            <a:cxnSpLocks noChangeShapeType="1"/>
          </p:cNvCxnSpPr>
          <p:nvPr/>
        </p:nvCxnSpPr>
        <p:spPr bwMode="auto">
          <a:xfrm>
            <a:off x="2743200" y="609600"/>
            <a:ext cx="685800" cy="1588"/>
          </a:xfrm>
          <a:prstGeom prst="line">
            <a:avLst/>
          </a:prstGeom>
          <a:noFill/>
          <a:ln w="9525" algn="ctr">
            <a:solidFill>
              <a:schemeClr val="tx1"/>
            </a:solidFill>
            <a:round/>
            <a:headEnd/>
            <a:tailEnd/>
          </a:ln>
        </p:spPr>
      </p:cxnSp>
      <p:cxnSp>
        <p:nvCxnSpPr>
          <p:cNvPr id="21529" name="Straight Arrow Connector 146"/>
          <p:cNvCxnSpPr>
            <a:cxnSpLocks noChangeShapeType="1"/>
          </p:cNvCxnSpPr>
          <p:nvPr/>
        </p:nvCxnSpPr>
        <p:spPr bwMode="auto">
          <a:xfrm rot="5400000">
            <a:off x="3314701" y="723900"/>
            <a:ext cx="228600" cy="3175"/>
          </a:xfrm>
          <a:prstGeom prst="straightConnector1">
            <a:avLst/>
          </a:prstGeom>
          <a:noFill/>
          <a:ln w="9525" algn="ctr">
            <a:solidFill>
              <a:schemeClr val="tx1"/>
            </a:solidFill>
            <a:round/>
            <a:headEnd/>
            <a:tailEnd type="arrow" w="med" len="med"/>
          </a:ln>
        </p:spPr>
      </p:cxnSp>
      <p:cxnSp>
        <p:nvCxnSpPr>
          <p:cNvPr id="21530" name="Straight Connector 149"/>
          <p:cNvCxnSpPr>
            <a:cxnSpLocks noChangeShapeType="1"/>
            <a:stCxn id="21518" idx="2"/>
          </p:cNvCxnSpPr>
          <p:nvPr/>
        </p:nvCxnSpPr>
        <p:spPr bwMode="auto">
          <a:xfrm rot="5400000">
            <a:off x="3269456" y="1896269"/>
            <a:ext cx="473075" cy="1588"/>
          </a:xfrm>
          <a:prstGeom prst="line">
            <a:avLst/>
          </a:prstGeom>
          <a:noFill/>
          <a:ln w="9525" algn="ctr">
            <a:solidFill>
              <a:schemeClr val="tx1"/>
            </a:solidFill>
            <a:round/>
            <a:headEnd/>
            <a:tailEnd/>
          </a:ln>
        </p:spPr>
      </p:cxnSp>
      <p:cxnSp>
        <p:nvCxnSpPr>
          <p:cNvPr id="21531" name="Straight Arrow Connector 152"/>
          <p:cNvCxnSpPr>
            <a:cxnSpLocks noChangeShapeType="1"/>
          </p:cNvCxnSpPr>
          <p:nvPr/>
        </p:nvCxnSpPr>
        <p:spPr bwMode="auto">
          <a:xfrm>
            <a:off x="3505200" y="2133600"/>
            <a:ext cx="2667000" cy="1588"/>
          </a:xfrm>
          <a:prstGeom prst="straightConnector1">
            <a:avLst/>
          </a:prstGeom>
          <a:noFill/>
          <a:ln w="9525" algn="ctr">
            <a:solidFill>
              <a:schemeClr val="tx1"/>
            </a:solidFill>
            <a:round/>
            <a:headEnd/>
            <a:tailEnd type="arrow" w="med" len="med"/>
          </a:ln>
        </p:spPr>
      </p:cxnSp>
      <p:cxnSp>
        <p:nvCxnSpPr>
          <p:cNvPr id="21532" name="Straight Connector 155"/>
          <p:cNvCxnSpPr>
            <a:cxnSpLocks noChangeShapeType="1"/>
          </p:cNvCxnSpPr>
          <p:nvPr/>
        </p:nvCxnSpPr>
        <p:spPr bwMode="auto">
          <a:xfrm rot="5400000">
            <a:off x="6828631" y="2788444"/>
            <a:ext cx="974725" cy="1588"/>
          </a:xfrm>
          <a:prstGeom prst="line">
            <a:avLst/>
          </a:prstGeom>
          <a:noFill/>
          <a:ln w="9525" algn="ctr">
            <a:solidFill>
              <a:schemeClr val="tx1"/>
            </a:solidFill>
            <a:round/>
            <a:headEnd/>
            <a:tailEnd/>
          </a:ln>
        </p:spPr>
      </p:cxnSp>
      <p:cxnSp>
        <p:nvCxnSpPr>
          <p:cNvPr id="21533" name="Straight Arrow Connector 158"/>
          <p:cNvCxnSpPr>
            <a:cxnSpLocks noChangeShapeType="1"/>
          </p:cNvCxnSpPr>
          <p:nvPr/>
        </p:nvCxnSpPr>
        <p:spPr bwMode="auto">
          <a:xfrm flipH="1" flipV="1">
            <a:off x="5638800" y="3275013"/>
            <a:ext cx="1676400" cy="1587"/>
          </a:xfrm>
          <a:prstGeom prst="straightConnector1">
            <a:avLst/>
          </a:prstGeom>
          <a:noFill/>
          <a:ln w="9525" algn="ctr">
            <a:solidFill>
              <a:schemeClr val="tx1"/>
            </a:solidFill>
            <a:round/>
            <a:headEnd/>
            <a:tailEnd type="arrow" w="med" len="med"/>
          </a:ln>
        </p:spPr>
      </p:cxnSp>
      <p:cxnSp>
        <p:nvCxnSpPr>
          <p:cNvPr id="21534" name="Straight Connector 164"/>
          <p:cNvCxnSpPr>
            <a:cxnSpLocks noChangeShapeType="1"/>
          </p:cNvCxnSpPr>
          <p:nvPr/>
        </p:nvCxnSpPr>
        <p:spPr bwMode="auto">
          <a:xfrm rot="5400000">
            <a:off x="4229101" y="3619500"/>
            <a:ext cx="381000" cy="3175"/>
          </a:xfrm>
          <a:prstGeom prst="line">
            <a:avLst/>
          </a:prstGeom>
          <a:noFill/>
          <a:ln w="9525" algn="ctr">
            <a:solidFill>
              <a:schemeClr val="tx1"/>
            </a:solidFill>
            <a:round/>
            <a:headEnd/>
            <a:tailEnd/>
          </a:ln>
        </p:spPr>
      </p:cxnSp>
      <p:cxnSp>
        <p:nvCxnSpPr>
          <p:cNvPr id="21535" name="Straight Arrow Connector 167"/>
          <p:cNvCxnSpPr>
            <a:cxnSpLocks noChangeShapeType="1"/>
          </p:cNvCxnSpPr>
          <p:nvPr/>
        </p:nvCxnSpPr>
        <p:spPr bwMode="auto">
          <a:xfrm>
            <a:off x="4419600" y="3810000"/>
            <a:ext cx="1524000" cy="1588"/>
          </a:xfrm>
          <a:prstGeom prst="straightConnector1">
            <a:avLst/>
          </a:prstGeom>
          <a:noFill/>
          <a:ln w="9525" algn="ctr">
            <a:solidFill>
              <a:schemeClr val="tx1"/>
            </a:solidFill>
            <a:round/>
            <a:headEnd/>
            <a:tailEnd type="arrow" w="med" len="med"/>
          </a:ln>
        </p:spPr>
      </p:cxnSp>
      <p:cxnSp>
        <p:nvCxnSpPr>
          <p:cNvPr id="21536" name="Straight Connector 170"/>
          <p:cNvCxnSpPr>
            <a:cxnSpLocks noChangeShapeType="1"/>
            <a:stCxn id="21519" idx="2"/>
          </p:cNvCxnSpPr>
          <p:nvPr/>
        </p:nvCxnSpPr>
        <p:spPr bwMode="auto">
          <a:xfrm rot="5400000">
            <a:off x="6752431" y="4083844"/>
            <a:ext cx="212725" cy="1588"/>
          </a:xfrm>
          <a:prstGeom prst="line">
            <a:avLst/>
          </a:prstGeom>
          <a:noFill/>
          <a:ln w="9525" algn="ctr">
            <a:solidFill>
              <a:schemeClr val="tx1"/>
            </a:solidFill>
            <a:round/>
            <a:headEnd/>
            <a:tailEnd/>
          </a:ln>
        </p:spPr>
      </p:cxnSp>
      <p:cxnSp>
        <p:nvCxnSpPr>
          <p:cNvPr id="21537" name="Straight Arrow Connector 173"/>
          <p:cNvCxnSpPr>
            <a:cxnSpLocks noChangeShapeType="1"/>
          </p:cNvCxnSpPr>
          <p:nvPr/>
        </p:nvCxnSpPr>
        <p:spPr bwMode="auto">
          <a:xfrm rot="10800000">
            <a:off x="5715000" y="4191000"/>
            <a:ext cx="1143000" cy="1588"/>
          </a:xfrm>
          <a:prstGeom prst="straightConnector1">
            <a:avLst/>
          </a:prstGeom>
          <a:noFill/>
          <a:ln w="9525" algn="ctr">
            <a:solidFill>
              <a:schemeClr val="tx1"/>
            </a:solidFill>
            <a:round/>
            <a:headEnd/>
            <a:tailEnd type="arrow" w="med" len="med"/>
          </a:ln>
        </p:spPr>
      </p:cxnSp>
      <p:cxnSp>
        <p:nvCxnSpPr>
          <p:cNvPr id="21538" name="Straight Connector 176"/>
          <p:cNvCxnSpPr>
            <a:cxnSpLocks noChangeShapeType="1"/>
          </p:cNvCxnSpPr>
          <p:nvPr/>
        </p:nvCxnSpPr>
        <p:spPr bwMode="auto">
          <a:xfrm rot="5400000">
            <a:off x="4344988" y="4495800"/>
            <a:ext cx="303212" cy="1588"/>
          </a:xfrm>
          <a:prstGeom prst="line">
            <a:avLst/>
          </a:prstGeom>
          <a:noFill/>
          <a:ln w="9525" algn="ctr">
            <a:solidFill>
              <a:schemeClr val="tx1"/>
            </a:solidFill>
            <a:round/>
            <a:headEnd/>
            <a:tailEnd/>
          </a:ln>
        </p:spPr>
      </p:cxnSp>
      <p:cxnSp>
        <p:nvCxnSpPr>
          <p:cNvPr id="21539" name="Straight Arrow Connector 179"/>
          <p:cNvCxnSpPr>
            <a:cxnSpLocks noChangeShapeType="1"/>
          </p:cNvCxnSpPr>
          <p:nvPr/>
        </p:nvCxnSpPr>
        <p:spPr bwMode="auto">
          <a:xfrm>
            <a:off x="4495800" y="4648200"/>
            <a:ext cx="1600200" cy="1588"/>
          </a:xfrm>
          <a:prstGeom prst="straightConnector1">
            <a:avLst/>
          </a:prstGeom>
          <a:noFill/>
          <a:ln w="9525" algn="ctr">
            <a:solidFill>
              <a:schemeClr val="tx1"/>
            </a:solidFill>
            <a:round/>
            <a:headEnd/>
            <a:tailEnd type="arrow" w="med" len="med"/>
          </a:ln>
        </p:spPr>
      </p:cxnSp>
      <p:cxnSp>
        <p:nvCxnSpPr>
          <p:cNvPr id="21540" name="Straight Arrow Connector 183"/>
          <p:cNvCxnSpPr>
            <a:cxnSpLocks noChangeShapeType="1"/>
          </p:cNvCxnSpPr>
          <p:nvPr/>
        </p:nvCxnSpPr>
        <p:spPr bwMode="auto">
          <a:xfrm rot="5400000">
            <a:off x="7124701" y="4991100"/>
            <a:ext cx="381000" cy="3175"/>
          </a:xfrm>
          <a:prstGeom prst="straightConnector1">
            <a:avLst/>
          </a:prstGeom>
          <a:noFill/>
          <a:ln w="9525" algn="ctr">
            <a:solidFill>
              <a:schemeClr val="tx1"/>
            </a:solidFill>
            <a:round/>
            <a:headEnd/>
            <a:tailEnd type="arrow" w="med" len="med"/>
          </a:ln>
        </p:spPr>
      </p:cxnSp>
      <p:cxnSp>
        <p:nvCxnSpPr>
          <p:cNvPr id="21541" name="Straight Connector 143"/>
          <p:cNvCxnSpPr>
            <a:cxnSpLocks noChangeShapeType="1"/>
          </p:cNvCxnSpPr>
          <p:nvPr/>
        </p:nvCxnSpPr>
        <p:spPr bwMode="auto">
          <a:xfrm>
            <a:off x="1066800" y="304800"/>
            <a:ext cx="0" cy="152400"/>
          </a:xfrm>
          <a:prstGeom prst="line">
            <a:avLst/>
          </a:prstGeom>
          <a:noFill/>
          <a:ln w="9525" algn="ctr">
            <a:solidFill>
              <a:schemeClr val="tx1"/>
            </a:solidFill>
            <a:round/>
            <a:headEnd/>
            <a:tailEnd/>
          </a:ln>
        </p:spPr>
      </p:cxnSp>
      <p:cxnSp>
        <p:nvCxnSpPr>
          <p:cNvPr id="21542" name="Straight Connector 143"/>
          <p:cNvCxnSpPr>
            <a:cxnSpLocks noChangeShapeType="1"/>
          </p:cNvCxnSpPr>
          <p:nvPr/>
        </p:nvCxnSpPr>
        <p:spPr bwMode="auto">
          <a:xfrm>
            <a:off x="1066800" y="304800"/>
            <a:ext cx="3810000" cy="76200"/>
          </a:xfrm>
          <a:prstGeom prst="line">
            <a:avLst/>
          </a:prstGeom>
          <a:noFill/>
          <a:ln w="9525" algn="ctr">
            <a:solidFill>
              <a:schemeClr val="tx1"/>
            </a:solidFill>
            <a:round/>
            <a:headEnd/>
            <a:tailEnd/>
          </a:ln>
        </p:spPr>
      </p:cxnSp>
      <p:cxnSp>
        <p:nvCxnSpPr>
          <p:cNvPr id="21543" name="Straight Arrow Connector 146"/>
          <p:cNvCxnSpPr>
            <a:cxnSpLocks noChangeShapeType="1"/>
          </p:cNvCxnSpPr>
          <p:nvPr/>
        </p:nvCxnSpPr>
        <p:spPr bwMode="auto">
          <a:xfrm rot="5400000">
            <a:off x="4764088" y="493712"/>
            <a:ext cx="228600" cy="3175"/>
          </a:xfrm>
          <a:prstGeom prst="straightConnector1">
            <a:avLst/>
          </a:prstGeom>
          <a:noFill/>
          <a:ln w="9525" algn="ctr">
            <a:solidFill>
              <a:schemeClr val="tx1"/>
            </a:solidFill>
            <a:round/>
            <a:headEnd/>
            <a:tailEnd type="arrow" w="med" len="med"/>
          </a:ln>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038"/>
                                        </p:tgtEl>
                                        <p:attrNameLst>
                                          <p:attrName>style.visibility</p:attrName>
                                        </p:attrNameLst>
                                      </p:cBhvr>
                                      <p:to>
                                        <p:strVal val="visible"/>
                                      </p:to>
                                    </p:set>
                                    <p:animEffect transition="in" filter="blinds(horizontal)">
                                      <p:cBhvr>
                                        <p:cTn id="7" dur="500"/>
                                        <p:tgtEl>
                                          <p:spTgt spid="4403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4"/>
                                        </p:tgtEl>
                                        <p:attrNameLst>
                                          <p:attrName>style.visibility</p:attrName>
                                        </p:attrNameLst>
                                      </p:cBhvr>
                                      <p:to>
                                        <p:strVal val="visible"/>
                                      </p:to>
                                    </p:set>
                                    <p:animEffect transition="in" filter="blinds(horizontal)">
                                      <p:cBhvr>
                                        <p:cTn id="12" dur="5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8" grpId="0" animBg="1"/>
      <p:bldP spid="12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228600" y="1436688"/>
            <a:ext cx="304800" cy="5248275"/>
          </a:xfrm>
          <a:prstGeom prst="rect">
            <a:avLst/>
          </a:prstGeom>
          <a:noFill/>
          <a:ln w="9525">
            <a:noFill/>
            <a:miter lim="800000"/>
            <a:headEnd/>
            <a:tailEnd/>
          </a:ln>
        </p:spPr>
        <p:txBody>
          <a:bodyPr lIns="0" tIns="0" rIns="0" bIns="0">
            <a:spAutoFit/>
          </a:bodyPr>
          <a:lstStyle/>
          <a:p>
            <a:pPr fontAlgn="auto">
              <a:lnSpc>
                <a:spcPct val="85000"/>
              </a:lnSpc>
              <a:spcBef>
                <a:spcPct val="50000"/>
              </a:spcBef>
              <a:spcAft>
                <a:spcPts val="0"/>
              </a:spcAft>
              <a:defRPr/>
            </a:pPr>
            <a:r>
              <a:rPr lang="en-US" sz="2000" dirty="0">
                <a:latin typeface="+mj-lt"/>
                <a:cs typeface="+mn-cs"/>
              </a:rPr>
              <a:t>0</a:t>
            </a:r>
          </a:p>
          <a:p>
            <a:pPr fontAlgn="auto">
              <a:lnSpc>
                <a:spcPct val="85000"/>
              </a:lnSpc>
              <a:spcBef>
                <a:spcPct val="50000"/>
              </a:spcBef>
              <a:spcAft>
                <a:spcPts val="0"/>
              </a:spcAft>
              <a:defRPr/>
            </a:pPr>
            <a:endParaRPr lang="en-US" sz="2000" dirty="0">
              <a:latin typeface="+mj-lt"/>
              <a:cs typeface="+mn-cs"/>
            </a:endParaRPr>
          </a:p>
          <a:p>
            <a:pPr fontAlgn="auto">
              <a:lnSpc>
                <a:spcPct val="85000"/>
              </a:lnSpc>
              <a:spcBef>
                <a:spcPct val="50000"/>
              </a:spcBef>
              <a:spcAft>
                <a:spcPts val="0"/>
              </a:spcAft>
              <a:defRPr/>
            </a:pPr>
            <a:r>
              <a:rPr lang="en-US" sz="2000" dirty="0">
                <a:latin typeface="+mj-lt"/>
                <a:cs typeface="+mn-cs"/>
              </a:rPr>
              <a:t>1</a:t>
            </a:r>
          </a:p>
          <a:p>
            <a:pPr fontAlgn="auto">
              <a:lnSpc>
                <a:spcPct val="85000"/>
              </a:lnSpc>
              <a:spcBef>
                <a:spcPct val="50000"/>
              </a:spcBef>
              <a:spcAft>
                <a:spcPts val="0"/>
              </a:spcAft>
              <a:defRPr/>
            </a:pPr>
            <a:endParaRPr lang="en-US" sz="2000" dirty="0">
              <a:latin typeface="+mj-lt"/>
              <a:cs typeface="+mn-cs"/>
            </a:endParaRPr>
          </a:p>
          <a:p>
            <a:pPr fontAlgn="auto">
              <a:lnSpc>
                <a:spcPct val="85000"/>
              </a:lnSpc>
              <a:spcBef>
                <a:spcPct val="50000"/>
              </a:spcBef>
              <a:spcAft>
                <a:spcPts val="0"/>
              </a:spcAft>
              <a:defRPr/>
            </a:pPr>
            <a:r>
              <a:rPr lang="en-US" sz="2000" dirty="0">
                <a:latin typeface="+mj-lt"/>
                <a:cs typeface="+mn-cs"/>
              </a:rPr>
              <a:t>2</a:t>
            </a:r>
          </a:p>
          <a:p>
            <a:pPr fontAlgn="auto">
              <a:lnSpc>
                <a:spcPct val="85000"/>
              </a:lnSpc>
              <a:spcBef>
                <a:spcPct val="50000"/>
              </a:spcBef>
              <a:spcAft>
                <a:spcPts val="0"/>
              </a:spcAft>
              <a:defRPr/>
            </a:pPr>
            <a:endParaRPr lang="en-US" sz="2000" dirty="0">
              <a:latin typeface="+mj-lt"/>
              <a:cs typeface="+mn-cs"/>
            </a:endParaRPr>
          </a:p>
          <a:p>
            <a:pPr fontAlgn="auto">
              <a:lnSpc>
                <a:spcPct val="85000"/>
              </a:lnSpc>
              <a:spcBef>
                <a:spcPct val="50000"/>
              </a:spcBef>
              <a:spcAft>
                <a:spcPts val="0"/>
              </a:spcAft>
              <a:defRPr/>
            </a:pPr>
            <a:r>
              <a:rPr lang="en-US" sz="2000" dirty="0">
                <a:latin typeface="+mj-lt"/>
                <a:cs typeface="+mn-cs"/>
              </a:rPr>
              <a:t>3</a:t>
            </a:r>
          </a:p>
          <a:p>
            <a:pPr fontAlgn="auto">
              <a:lnSpc>
                <a:spcPct val="85000"/>
              </a:lnSpc>
              <a:spcBef>
                <a:spcPct val="50000"/>
              </a:spcBef>
              <a:spcAft>
                <a:spcPts val="0"/>
              </a:spcAft>
              <a:defRPr/>
            </a:pPr>
            <a:endParaRPr lang="en-US" sz="2000" dirty="0">
              <a:latin typeface="+mj-lt"/>
              <a:cs typeface="+mn-cs"/>
            </a:endParaRPr>
          </a:p>
          <a:p>
            <a:pPr fontAlgn="auto">
              <a:lnSpc>
                <a:spcPct val="85000"/>
              </a:lnSpc>
              <a:spcBef>
                <a:spcPct val="50000"/>
              </a:spcBef>
              <a:spcAft>
                <a:spcPts val="0"/>
              </a:spcAft>
              <a:defRPr/>
            </a:pPr>
            <a:r>
              <a:rPr lang="en-US" sz="2000" dirty="0">
                <a:latin typeface="+mj-lt"/>
                <a:cs typeface="+mn-cs"/>
              </a:rPr>
              <a:t>4</a:t>
            </a:r>
          </a:p>
          <a:p>
            <a:pPr fontAlgn="auto">
              <a:lnSpc>
                <a:spcPct val="85000"/>
              </a:lnSpc>
              <a:spcBef>
                <a:spcPct val="50000"/>
              </a:spcBef>
              <a:spcAft>
                <a:spcPts val="0"/>
              </a:spcAft>
              <a:defRPr/>
            </a:pPr>
            <a:endParaRPr lang="en-US" sz="2000" dirty="0">
              <a:latin typeface="+mj-lt"/>
              <a:cs typeface="+mn-cs"/>
            </a:endParaRPr>
          </a:p>
          <a:p>
            <a:pPr fontAlgn="auto">
              <a:lnSpc>
                <a:spcPct val="85000"/>
              </a:lnSpc>
              <a:spcBef>
                <a:spcPct val="50000"/>
              </a:spcBef>
              <a:spcAft>
                <a:spcPts val="0"/>
              </a:spcAft>
              <a:defRPr/>
            </a:pPr>
            <a:r>
              <a:rPr lang="en-US" sz="2000" dirty="0">
                <a:latin typeface="+mj-lt"/>
                <a:cs typeface="+mn-cs"/>
              </a:rPr>
              <a:t>5</a:t>
            </a:r>
          </a:p>
          <a:p>
            <a:pPr fontAlgn="auto">
              <a:lnSpc>
                <a:spcPct val="85000"/>
              </a:lnSpc>
              <a:spcBef>
                <a:spcPct val="50000"/>
              </a:spcBef>
              <a:spcAft>
                <a:spcPts val="0"/>
              </a:spcAft>
              <a:defRPr/>
            </a:pPr>
            <a:endParaRPr lang="en-US" sz="2000" dirty="0">
              <a:latin typeface="+mj-lt"/>
              <a:cs typeface="+mn-cs"/>
            </a:endParaRPr>
          </a:p>
          <a:p>
            <a:pPr fontAlgn="auto">
              <a:lnSpc>
                <a:spcPct val="85000"/>
              </a:lnSpc>
              <a:spcBef>
                <a:spcPct val="50000"/>
              </a:spcBef>
              <a:spcAft>
                <a:spcPts val="0"/>
              </a:spcAft>
              <a:defRPr/>
            </a:pPr>
            <a:endParaRPr lang="en-US" sz="2000" dirty="0">
              <a:latin typeface="+mj-lt"/>
              <a:cs typeface="+mn-cs"/>
            </a:endParaRPr>
          </a:p>
        </p:txBody>
      </p:sp>
      <p:sp>
        <p:nvSpPr>
          <p:cNvPr id="5" name="Text Box 5"/>
          <p:cNvSpPr txBox="1">
            <a:spLocks noChangeArrowheads="1"/>
          </p:cNvSpPr>
          <p:nvPr/>
        </p:nvSpPr>
        <p:spPr bwMode="auto">
          <a:xfrm>
            <a:off x="152400" y="762000"/>
            <a:ext cx="9144000" cy="400050"/>
          </a:xfrm>
          <a:prstGeom prst="rect">
            <a:avLst/>
          </a:prstGeom>
          <a:noFill/>
          <a:ln w="25400">
            <a:noFill/>
            <a:miter lim="800000"/>
            <a:headEnd/>
            <a:tailEnd/>
          </a:ln>
        </p:spPr>
        <p:txBody>
          <a:bodyPr>
            <a:spAutoFit/>
          </a:bodyPr>
          <a:lstStyle/>
          <a:p>
            <a:pPr fontAlgn="auto">
              <a:spcBef>
                <a:spcPct val="50000"/>
              </a:spcBef>
              <a:spcAft>
                <a:spcPts val="0"/>
              </a:spcAft>
              <a:defRPr/>
            </a:pPr>
            <a:r>
              <a:rPr lang="en-US" sz="2000" dirty="0">
                <a:latin typeface="+mj-lt"/>
                <a:cs typeface="Arial" pitchFamily="34" charset="0"/>
              </a:rPr>
              <a:t>Month	          Behavioral		            Structural  	             	         Process                 </a:t>
            </a:r>
          </a:p>
        </p:txBody>
      </p:sp>
      <p:sp>
        <p:nvSpPr>
          <p:cNvPr id="15364" name="AutoShape 13"/>
          <p:cNvSpPr>
            <a:spLocks noChangeArrowheads="1"/>
          </p:cNvSpPr>
          <p:nvPr/>
        </p:nvSpPr>
        <p:spPr bwMode="auto">
          <a:xfrm>
            <a:off x="2057400" y="1600200"/>
            <a:ext cx="457200" cy="152400"/>
          </a:xfrm>
          <a:prstGeom prst="leftRightArrow">
            <a:avLst>
              <a:gd name="adj1" fmla="val 50000"/>
              <a:gd name="adj2" fmla="val 46667"/>
            </a:avLst>
          </a:prstGeom>
          <a:solidFill>
            <a:schemeClr val="bg1"/>
          </a:solidFill>
          <a:ln w="25400">
            <a:solidFill>
              <a:schemeClr val="bg2"/>
            </a:solidFill>
            <a:miter lim="800000"/>
            <a:headEnd/>
            <a:tailEnd/>
          </a:ln>
        </p:spPr>
        <p:txBody>
          <a:bodyPr wrap="none" anchor="ctr"/>
          <a:lstStyle/>
          <a:p>
            <a:endParaRPr lang="en-US">
              <a:latin typeface="Calibri" pitchFamily="34" charset="0"/>
            </a:endParaRPr>
          </a:p>
        </p:txBody>
      </p:sp>
      <p:sp>
        <p:nvSpPr>
          <p:cNvPr id="15365" name="TextBox 16"/>
          <p:cNvSpPr txBox="1">
            <a:spLocks noChangeArrowheads="1"/>
          </p:cNvSpPr>
          <p:nvPr/>
        </p:nvSpPr>
        <p:spPr bwMode="auto">
          <a:xfrm>
            <a:off x="838200" y="1209675"/>
            <a:ext cx="1219200" cy="1200150"/>
          </a:xfrm>
          <a:prstGeom prst="rect">
            <a:avLst/>
          </a:prstGeom>
          <a:solidFill>
            <a:srgbClr val="034673"/>
          </a:solidFill>
          <a:ln w="9525">
            <a:solidFill>
              <a:srgbClr val="420200"/>
            </a:solidFill>
            <a:miter lim="800000"/>
            <a:headEnd/>
            <a:tailEnd/>
          </a:ln>
        </p:spPr>
        <p:txBody>
          <a:bodyPr>
            <a:spAutoFit/>
          </a:bodyPr>
          <a:lstStyle/>
          <a:p>
            <a:pPr algn="ctr"/>
            <a:r>
              <a:rPr lang="en-US">
                <a:latin typeface="Calibri" pitchFamily="34" charset="0"/>
              </a:rPr>
              <a:t>Marcus takes abstractors to lunch</a:t>
            </a:r>
          </a:p>
        </p:txBody>
      </p:sp>
      <p:sp>
        <p:nvSpPr>
          <p:cNvPr id="15366" name="TextBox 17"/>
          <p:cNvSpPr txBox="1">
            <a:spLocks noChangeArrowheads="1"/>
          </p:cNvSpPr>
          <p:nvPr/>
        </p:nvSpPr>
        <p:spPr bwMode="auto">
          <a:xfrm>
            <a:off x="2514600" y="1219200"/>
            <a:ext cx="1295400" cy="1200150"/>
          </a:xfrm>
          <a:prstGeom prst="rect">
            <a:avLst/>
          </a:prstGeom>
          <a:solidFill>
            <a:srgbClr val="034673"/>
          </a:solidFill>
          <a:ln w="9525">
            <a:solidFill>
              <a:srgbClr val="420200"/>
            </a:solidFill>
            <a:miter lim="800000"/>
            <a:headEnd/>
            <a:tailEnd/>
          </a:ln>
        </p:spPr>
        <p:txBody>
          <a:bodyPr>
            <a:spAutoFit/>
          </a:bodyPr>
          <a:lstStyle/>
          <a:p>
            <a:pPr algn="ctr"/>
            <a:r>
              <a:rPr lang="en-US">
                <a:latin typeface="Calibri" pitchFamily="34" charset="0"/>
              </a:rPr>
              <a:t>Employee of the week recognition at meetings</a:t>
            </a:r>
          </a:p>
        </p:txBody>
      </p:sp>
      <p:sp>
        <p:nvSpPr>
          <p:cNvPr id="19" name="Right Arrow 18"/>
          <p:cNvSpPr/>
          <p:nvPr/>
        </p:nvSpPr>
        <p:spPr>
          <a:xfrm rot="4325329">
            <a:off x="989013" y="2898775"/>
            <a:ext cx="1301750" cy="457200"/>
          </a:xfrm>
          <a:prstGeom prst="right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68" name="TextBox 21"/>
          <p:cNvSpPr txBox="1">
            <a:spLocks noChangeArrowheads="1"/>
          </p:cNvSpPr>
          <p:nvPr/>
        </p:nvSpPr>
        <p:spPr bwMode="auto">
          <a:xfrm>
            <a:off x="1524000" y="3886200"/>
            <a:ext cx="1524000" cy="1754188"/>
          </a:xfrm>
          <a:prstGeom prst="rect">
            <a:avLst/>
          </a:prstGeom>
          <a:solidFill>
            <a:srgbClr val="034673"/>
          </a:solidFill>
          <a:ln w="9525">
            <a:solidFill>
              <a:srgbClr val="420200"/>
            </a:solidFill>
            <a:miter lim="800000"/>
            <a:headEnd/>
            <a:tailEnd/>
          </a:ln>
        </p:spPr>
        <p:txBody>
          <a:bodyPr>
            <a:spAutoFit/>
          </a:bodyPr>
          <a:lstStyle/>
          <a:p>
            <a:pPr algn="ctr"/>
            <a:r>
              <a:rPr lang="en-US">
                <a:latin typeface="Calibri" pitchFamily="34" charset="0"/>
              </a:rPr>
              <a:t>Feedback on leadership given by employees during evaluations</a:t>
            </a:r>
          </a:p>
        </p:txBody>
      </p:sp>
      <p:sp>
        <p:nvSpPr>
          <p:cNvPr id="23" name="Right Arrow 22"/>
          <p:cNvSpPr/>
          <p:nvPr/>
        </p:nvSpPr>
        <p:spPr>
          <a:xfrm rot="6608024">
            <a:off x="2302669" y="2899569"/>
            <a:ext cx="1300162" cy="457200"/>
          </a:xfrm>
          <a:prstGeom prst="right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70" name="TextBox 23"/>
          <p:cNvSpPr txBox="1">
            <a:spLocks noChangeArrowheads="1"/>
          </p:cNvSpPr>
          <p:nvPr/>
        </p:nvSpPr>
        <p:spPr bwMode="auto">
          <a:xfrm>
            <a:off x="4343400" y="1219200"/>
            <a:ext cx="1524000" cy="1200150"/>
          </a:xfrm>
          <a:prstGeom prst="rect">
            <a:avLst/>
          </a:prstGeom>
          <a:solidFill>
            <a:srgbClr val="812A1B"/>
          </a:solidFill>
          <a:ln w="9525">
            <a:solidFill>
              <a:srgbClr val="420200"/>
            </a:solidFill>
            <a:miter lim="800000"/>
            <a:headEnd/>
            <a:tailEnd/>
          </a:ln>
        </p:spPr>
        <p:txBody>
          <a:bodyPr>
            <a:spAutoFit/>
          </a:bodyPr>
          <a:lstStyle/>
          <a:p>
            <a:pPr algn="ctr"/>
            <a:r>
              <a:rPr lang="en-US">
                <a:latin typeface="Calibri" pitchFamily="34" charset="0"/>
              </a:rPr>
              <a:t>Begin weekly company update meetings</a:t>
            </a:r>
          </a:p>
        </p:txBody>
      </p:sp>
      <p:sp>
        <p:nvSpPr>
          <p:cNvPr id="25" name="Right Arrow 24"/>
          <p:cNvSpPr/>
          <p:nvPr/>
        </p:nvSpPr>
        <p:spPr>
          <a:xfrm rot="5400000">
            <a:off x="4876800" y="2514600"/>
            <a:ext cx="457200" cy="457200"/>
          </a:xfrm>
          <a:prstGeom prst="rightArrow">
            <a:avLst/>
          </a:prstGeom>
          <a:solidFill>
            <a:schemeClr val="bg1"/>
          </a:solidFill>
          <a:ln>
            <a:solidFill>
              <a:srgbClr val="812A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TextBox 25"/>
          <p:cNvSpPr txBox="1"/>
          <p:nvPr/>
        </p:nvSpPr>
        <p:spPr>
          <a:xfrm>
            <a:off x="76200" y="6248400"/>
            <a:ext cx="1828800" cy="400050"/>
          </a:xfrm>
          <a:prstGeom prst="rect">
            <a:avLst/>
          </a:prstGeom>
          <a:noFill/>
        </p:spPr>
        <p:txBody>
          <a:bodyPr>
            <a:spAutoFit/>
          </a:bodyPr>
          <a:lstStyle/>
          <a:p>
            <a:pPr fontAlgn="auto">
              <a:spcBef>
                <a:spcPts val="0"/>
              </a:spcBef>
              <a:spcAft>
                <a:spcPts val="0"/>
              </a:spcAft>
              <a:defRPr/>
            </a:pPr>
            <a:r>
              <a:rPr lang="en-US" sz="2000" dirty="0">
                <a:latin typeface="+mj-lt"/>
                <a:cs typeface="Times New Roman" pitchFamily="18" charset="0"/>
              </a:rPr>
              <a:t> 6 mos. – 1 year</a:t>
            </a:r>
          </a:p>
        </p:txBody>
      </p:sp>
      <p:sp>
        <p:nvSpPr>
          <p:cNvPr id="15373" name="TextBox 26"/>
          <p:cNvSpPr txBox="1">
            <a:spLocks noChangeArrowheads="1"/>
          </p:cNvSpPr>
          <p:nvPr/>
        </p:nvSpPr>
        <p:spPr bwMode="auto">
          <a:xfrm>
            <a:off x="4038600" y="5781675"/>
            <a:ext cx="2133600" cy="923925"/>
          </a:xfrm>
          <a:prstGeom prst="rect">
            <a:avLst/>
          </a:prstGeom>
          <a:solidFill>
            <a:srgbClr val="812A1B"/>
          </a:solidFill>
          <a:ln w="9525">
            <a:solidFill>
              <a:srgbClr val="420200"/>
            </a:solidFill>
            <a:miter lim="800000"/>
            <a:headEnd/>
            <a:tailEnd/>
          </a:ln>
        </p:spPr>
        <p:txBody>
          <a:bodyPr>
            <a:spAutoFit/>
          </a:bodyPr>
          <a:lstStyle/>
          <a:p>
            <a:pPr algn="ctr"/>
            <a:r>
              <a:rPr lang="en-US">
                <a:latin typeface="Calibri" pitchFamily="34" charset="0"/>
              </a:rPr>
              <a:t>Expand office; separate abstractors and escrow</a:t>
            </a:r>
          </a:p>
        </p:txBody>
      </p:sp>
      <p:sp>
        <p:nvSpPr>
          <p:cNvPr id="28" name="TextBox 27"/>
          <p:cNvSpPr txBox="1"/>
          <p:nvPr/>
        </p:nvSpPr>
        <p:spPr>
          <a:xfrm>
            <a:off x="7696200" y="1219200"/>
            <a:ext cx="1295400" cy="1200150"/>
          </a:xfrm>
          <a:prstGeom prst="rect">
            <a:avLst/>
          </a:prstGeom>
          <a:solidFill>
            <a:schemeClr val="tx1">
              <a:lumMod val="65000"/>
            </a:schemeClr>
          </a:solidFill>
          <a:ln>
            <a:solidFill>
              <a:srgbClr val="420200"/>
            </a:solidFill>
          </a:ln>
        </p:spPr>
        <p:txBody>
          <a:bodyPr>
            <a:spAutoFit/>
          </a:bodyPr>
          <a:lstStyle/>
          <a:p>
            <a:pPr algn="ctr" fontAlgn="auto">
              <a:spcBef>
                <a:spcPts val="0"/>
              </a:spcBef>
              <a:spcAft>
                <a:spcPts val="0"/>
              </a:spcAft>
              <a:defRPr/>
            </a:pPr>
            <a:r>
              <a:rPr lang="en-US" dirty="0">
                <a:latin typeface="+mn-lt"/>
                <a:cs typeface="+mn-cs"/>
              </a:rPr>
              <a:t>Develop formal evaluations system</a:t>
            </a:r>
          </a:p>
        </p:txBody>
      </p:sp>
      <p:sp>
        <p:nvSpPr>
          <p:cNvPr id="29" name="Right Arrow 28"/>
          <p:cNvSpPr/>
          <p:nvPr/>
        </p:nvSpPr>
        <p:spPr>
          <a:xfrm rot="5400000">
            <a:off x="7810500" y="2933700"/>
            <a:ext cx="1143000" cy="457200"/>
          </a:xfrm>
          <a:prstGeom prst="rightArrow">
            <a:avLst/>
          </a:prstGeom>
          <a:solidFill>
            <a:schemeClr val="bg1"/>
          </a:solidFill>
          <a:ln>
            <a:solidFill>
              <a:schemeClr val="tx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TextBox 29"/>
          <p:cNvSpPr txBox="1"/>
          <p:nvPr/>
        </p:nvSpPr>
        <p:spPr>
          <a:xfrm>
            <a:off x="7696200" y="3886200"/>
            <a:ext cx="1295400" cy="1200150"/>
          </a:xfrm>
          <a:prstGeom prst="rect">
            <a:avLst/>
          </a:prstGeom>
          <a:solidFill>
            <a:schemeClr val="tx1">
              <a:lumMod val="65000"/>
            </a:schemeClr>
          </a:solidFill>
          <a:ln>
            <a:solidFill>
              <a:srgbClr val="420200"/>
            </a:solidFill>
          </a:ln>
        </p:spPr>
        <p:txBody>
          <a:bodyPr>
            <a:spAutoFit/>
          </a:bodyPr>
          <a:lstStyle/>
          <a:p>
            <a:pPr algn="ctr" fontAlgn="auto">
              <a:spcBef>
                <a:spcPts val="0"/>
              </a:spcBef>
              <a:spcAft>
                <a:spcPts val="0"/>
              </a:spcAft>
              <a:defRPr/>
            </a:pPr>
            <a:r>
              <a:rPr lang="en-US" dirty="0">
                <a:latin typeface="+mn-lt"/>
                <a:cs typeface="+mn-cs"/>
              </a:rPr>
              <a:t>Implement formal evaluations system</a:t>
            </a:r>
          </a:p>
        </p:txBody>
      </p:sp>
      <p:sp>
        <p:nvSpPr>
          <p:cNvPr id="21" name="TextBox 20"/>
          <p:cNvSpPr txBox="1"/>
          <p:nvPr/>
        </p:nvSpPr>
        <p:spPr>
          <a:xfrm>
            <a:off x="6248400" y="1219200"/>
            <a:ext cx="1295400" cy="1200150"/>
          </a:xfrm>
          <a:prstGeom prst="rect">
            <a:avLst/>
          </a:prstGeom>
          <a:solidFill>
            <a:schemeClr val="tx1">
              <a:lumMod val="65000"/>
            </a:schemeClr>
          </a:solidFill>
          <a:ln>
            <a:solidFill>
              <a:srgbClr val="420200"/>
            </a:solidFill>
          </a:ln>
        </p:spPr>
        <p:txBody>
          <a:bodyPr>
            <a:spAutoFit/>
          </a:bodyPr>
          <a:lstStyle/>
          <a:p>
            <a:pPr algn="ctr" fontAlgn="auto">
              <a:spcBef>
                <a:spcPts val="0"/>
              </a:spcBef>
              <a:spcAft>
                <a:spcPts val="0"/>
              </a:spcAft>
              <a:defRPr/>
            </a:pPr>
            <a:r>
              <a:rPr lang="en-US" dirty="0">
                <a:latin typeface="+mn-lt"/>
                <a:cs typeface="+mn-cs"/>
              </a:rPr>
              <a:t>Begin one-on-one training sessions</a:t>
            </a:r>
          </a:p>
        </p:txBody>
      </p:sp>
      <p:cxnSp>
        <p:nvCxnSpPr>
          <p:cNvPr id="35" name="Straight Connector 34"/>
          <p:cNvCxnSpPr/>
          <p:nvPr/>
        </p:nvCxnSpPr>
        <p:spPr>
          <a:xfrm>
            <a:off x="152400" y="1143000"/>
            <a:ext cx="8763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379" name="TextBox 36"/>
          <p:cNvSpPr txBox="1">
            <a:spLocks noChangeArrowheads="1"/>
          </p:cNvSpPr>
          <p:nvPr/>
        </p:nvSpPr>
        <p:spPr bwMode="auto">
          <a:xfrm>
            <a:off x="4191000" y="3114675"/>
            <a:ext cx="1828800" cy="923925"/>
          </a:xfrm>
          <a:prstGeom prst="rect">
            <a:avLst/>
          </a:prstGeom>
          <a:solidFill>
            <a:srgbClr val="812A1B"/>
          </a:solidFill>
          <a:ln w="9525">
            <a:solidFill>
              <a:srgbClr val="420200"/>
            </a:solidFill>
            <a:miter lim="800000"/>
            <a:headEnd/>
            <a:tailEnd/>
          </a:ln>
        </p:spPr>
        <p:txBody>
          <a:bodyPr>
            <a:spAutoFit/>
          </a:bodyPr>
          <a:lstStyle/>
          <a:p>
            <a:pPr algn="ctr"/>
            <a:r>
              <a:rPr lang="en-US">
                <a:latin typeface="Calibri" pitchFamily="34" charset="0"/>
              </a:rPr>
              <a:t>Install electronic  board displaying law changes</a:t>
            </a:r>
          </a:p>
        </p:txBody>
      </p:sp>
      <p:sp>
        <p:nvSpPr>
          <p:cNvPr id="38" name="Right Arrow 37"/>
          <p:cNvSpPr/>
          <p:nvPr/>
        </p:nvSpPr>
        <p:spPr>
          <a:xfrm rot="5400000">
            <a:off x="4381500" y="4686300"/>
            <a:ext cx="1447800" cy="457200"/>
          </a:xfrm>
          <a:prstGeom prst="rightArrow">
            <a:avLst/>
          </a:prstGeom>
          <a:solidFill>
            <a:schemeClr val="bg1"/>
          </a:solidFill>
          <a:ln>
            <a:solidFill>
              <a:srgbClr val="812A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1" name="TextBox 40"/>
          <p:cNvSpPr txBox="1"/>
          <p:nvPr/>
        </p:nvSpPr>
        <p:spPr>
          <a:xfrm>
            <a:off x="6248400" y="3886200"/>
            <a:ext cx="1295400" cy="1477963"/>
          </a:xfrm>
          <a:prstGeom prst="rect">
            <a:avLst/>
          </a:prstGeom>
          <a:solidFill>
            <a:schemeClr val="tx1">
              <a:lumMod val="65000"/>
            </a:schemeClr>
          </a:solidFill>
          <a:ln>
            <a:solidFill>
              <a:srgbClr val="420200"/>
            </a:solidFill>
          </a:ln>
        </p:spPr>
        <p:txBody>
          <a:bodyPr>
            <a:spAutoFit/>
          </a:bodyPr>
          <a:lstStyle/>
          <a:p>
            <a:pPr algn="ctr" fontAlgn="auto">
              <a:spcBef>
                <a:spcPts val="0"/>
              </a:spcBef>
              <a:spcAft>
                <a:spcPts val="0"/>
              </a:spcAft>
              <a:defRPr/>
            </a:pPr>
            <a:r>
              <a:rPr lang="en-US" dirty="0">
                <a:latin typeface="+mn-lt"/>
                <a:cs typeface="+mn-cs"/>
              </a:rPr>
              <a:t>Implement pilot programs for new technology</a:t>
            </a:r>
          </a:p>
        </p:txBody>
      </p:sp>
      <p:sp>
        <p:nvSpPr>
          <p:cNvPr id="42" name="Right Arrow 41"/>
          <p:cNvSpPr/>
          <p:nvPr/>
        </p:nvSpPr>
        <p:spPr>
          <a:xfrm rot="5400000">
            <a:off x="6362700" y="2933700"/>
            <a:ext cx="1143000" cy="457200"/>
          </a:xfrm>
          <a:prstGeom prst="rightArrow">
            <a:avLst/>
          </a:prstGeom>
          <a:solidFill>
            <a:schemeClr val="bg1"/>
          </a:solidFill>
          <a:ln>
            <a:solidFill>
              <a:schemeClr val="tx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Title 1"/>
          <p:cNvSpPr txBox="1">
            <a:spLocks/>
          </p:cNvSpPr>
          <p:nvPr/>
        </p:nvSpPr>
        <p:spPr>
          <a:xfrm>
            <a:off x="457200" y="-152400"/>
            <a:ext cx="8229600" cy="1143000"/>
          </a:xfrm>
          <a:prstGeom prst="rect">
            <a:avLst/>
          </a:prstGeom>
        </p:spPr>
        <p:txBody>
          <a:bodyPr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Aft>
                <a:spcPts val="0"/>
              </a:spcAft>
              <a:defRPr/>
            </a:pPr>
            <a:r>
              <a:rPr lang="en-US" sz="4400" b="1">
                <a:ln w="11430"/>
                <a:solidFill>
                  <a:schemeClr val="accent6">
                    <a:lumMod val="75000"/>
                  </a:schemeClr>
                </a:solidFill>
                <a:effectLst>
                  <a:outerShdw blurRad="50800" dist="39000" dir="5460000" algn="tl">
                    <a:srgbClr val="000000">
                      <a:alpha val="38000"/>
                    </a:srgbClr>
                  </a:outerShdw>
                </a:effectLst>
                <a:latin typeface="+mj-lt"/>
                <a:ea typeface="+mj-ea"/>
                <a:cs typeface="+mj-cs"/>
              </a:rPr>
              <a:t>Implementation</a:t>
            </a:r>
            <a:endParaRPr lang="en-US" sz="4400" b="1" dirty="0">
              <a:ln w="11430"/>
              <a:solidFill>
                <a:schemeClr val="accent6">
                  <a:lumMod val="75000"/>
                </a:schemeClr>
              </a:solidFill>
              <a:effectLst>
                <a:outerShdw blurRad="50800" dist="39000" dir="5460000" algn="tl">
                  <a:srgbClr val="000000">
                    <a:alpha val="38000"/>
                  </a:srgbClr>
                </a:outerShdw>
              </a:effectLst>
              <a:latin typeface="+mj-lt"/>
              <a:ea typeface="+mj-ea"/>
              <a:cs typeface="+mj-cs"/>
            </a:endParaRPr>
          </a:p>
        </p:txBody>
      </p:sp>
    </p:spTree>
    <p:extLst>
      <p:ext uri="{BB962C8B-B14F-4D97-AF65-F5344CB8AC3E}">
        <p14:creationId xmlns:p14="http://schemas.microsoft.com/office/powerpoint/2010/main" val="1168124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4"/>
          <p:cNvSpPr txBox="1">
            <a:spLocks noChangeArrowheads="1"/>
          </p:cNvSpPr>
          <p:nvPr/>
        </p:nvSpPr>
        <p:spPr bwMode="auto">
          <a:xfrm>
            <a:off x="457200" y="842963"/>
            <a:ext cx="457200" cy="6472237"/>
          </a:xfrm>
          <a:prstGeom prst="rect">
            <a:avLst/>
          </a:prstGeom>
          <a:noFill/>
          <a:ln w="25400">
            <a:noFill/>
            <a:miter lim="800000"/>
            <a:headEnd/>
            <a:tailEnd/>
          </a:ln>
        </p:spPr>
        <p:txBody>
          <a:bodyPr>
            <a:spAutoFit/>
          </a:bodyPr>
          <a:lstStyle/>
          <a:p>
            <a:pPr>
              <a:lnSpc>
                <a:spcPct val="110000"/>
              </a:lnSpc>
            </a:pPr>
            <a:r>
              <a:rPr lang="en-US" sz="1400"/>
              <a:t>0</a:t>
            </a:r>
          </a:p>
          <a:p>
            <a:pPr>
              <a:lnSpc>
                <a:spcPct val="110000"/>
              </a:lnSpc>
            </a:pPr>
            <a:endParaRPr lang="en-US" sz="1400"/>
          </a:p>
          <a:p>
            <a:pPr>
              <a:lnSpc>
                <a:spcPct val="110000"/>
              </a:lnSpc>
            </a:pPr>
            <a:r>
              <a:rPr lang="en-US" sz="1400"/>
              <a:t>1</a:t>
            </a:r>
          </a:p>
          <a:p>
            <a:pPr>
              <a:lnSpc>
                <a:spcPct val="110000"/>
              </a:lnSpc>
            </a:pPr>
            <a:endParaRPr lang="en-US" sz="1400"/>
          </a:p>
          <a:p>
            <a:pPr>
              <a:lnSpc>
                <a:spcPct val="110000"/>
              </a:lnSpc>
            </a:pPr>
            <a:r>
              <a:rPr lang="en-US" sz="1400"/>
              <a:t>2</a:t>
            </a:r>
          </a:p>
          <a:p>
            <a:pPr>
              <a:lnSpc>
                <a:spcPct val="110000"/>
              </a:lnSpc>
            </a:pPr>
            <a:endParaRPr lang="en-US" sz="1400"/>
          </a:p>
          <a:p>
            <a:pPr>
              <a:lnSpc>
                <a:spcPct val="110000"/>
              </a:lnSpc>
            </a:pPr>
            <a:r>
              <a:rPr lang="en-US" sz="1400"/>
              <a:t>3</a:t>
            </a:r>
          </a:p>
          <a:p>
            <a:pPr>
              <a:lnSpc>
                <a:spcPct val="110000"/>
              </a:lnSpc>
            </a:pPr>
            <a:endParaRPr lang="en-US" sz="1400"/>
          </a:p>
          <a:p>
            <a:pPr>
              <a:lnSpc>
                <a:spcPct val="110000"/>
              </a:lnSpc>
            </a:pPr>
            <a:r>
              <a:rPr lang="en-US" sz="1400"/>
              <a:t>4</a:t>
            </a:r>
          </a:p>
          <a:p>
            <a:pPr>
              <a:lnSpc>
                <a:spcPct val="110000"/>
              </a:lnSpc>
            </a:pPr>
            <a:endParaRPr lang="en-US" sz="1400"/>
          </a:p>
          <a:p>
            <a:pPr>
              <a:lnSpc>
                <a:spcPct val="110000"/>
              </a:lnSpc>
            </a:pPr>
            <a:r>
              <a:rPr lang="en-US" sz="1400"/>
              <a:t>5</a:t>
            </a:r>
          </a:p>
          <a:p>
            <a:pPr>
              <a:lnSpc>
                <a:spcPct val="110000"/>
              </a:lnSpc>
            </a:pPr>
            <a:endParaRPr lang="en-US" sz="1400"/>
          </a:p>
          <a:p>
            <a:pPr>
              <a:lnSpc>
                <a:spcPct val="110000"/>
              </a:lnSpc>
            </a:pPr>
            <a:r>
              <a:rPr lang="en-US" sz="1400"/>
              <a:t>6</a:t>
            </a:r>
          </a:p>
          <a:p>
            <a:pPr>
              <a:lnSpc>
                <a:spcPct val="110000"/>
              </a:lnSpc>
            </a:pPr>
            <a:endParaRPr lang="en-US" sz="1400"/>
          </a:p>
          <a:p>
            <a:pPr>
              <a:lnSpc>
                <a:spcPct val="110000"/>
              </a:lnSpc>
            </a:pPr>
            <a:r>
              <a:rPr lang="en-US" sz="1400"/>
              <a:t>7</a:t>
            </a:r>
          </a:p>
          <a:p>
            <a:pPr>
              <a:lnSpc>
                <a:spcPct val="110000"/>
              </a:lnSpc>
            </a:pPr>
            <a:endParaRPr lang="en-US" sz="1400"/>
          </a:p>
          <a:p>
            <a:pPr>
              <a:lnSpc>
                <a:spcPct val="110000"/>
              </a:lnSpc>
            </a:pPr>
            <a:r>
              <a:rPr lang="en-US" sz="1400"/>
              <a:t>8</a:t>
            </a:r>
          </a:p>
          <a:p>
            <a:pPr>
              <a:lnSpc>
                <a:spcPct val="110000"/>
              </a:lnSpc>
            </a:pPr>
            <a:endParaRPr lang="en-US" sz="1400"/>
          </a:p>
          <a:p>
            <a:pPr>
              <a:lnSpc>
                <a:spcPct val="110000"/>
              </a:lnSpc>
            </a:pPr>
            <a:r>
              <a:rPr lang="en-US" sz="1400"/>
              <a:t>9</a:t>
            </a:r>
          </a:p>
          <a:p>
            <a:pPr>
              <a:lnSpc>
                <a:spcPct val="110000"/>
              </a:lnSpc>
            </a:pPr>
            <a:endParaRPr lang="en-US" sz="1400"/>
          </a:p>
          <a:p>
            <a:pPr>
              <a:lnSpc>
                <a:spcPct val="110000"/>
              </a:lnSpc>
            </a:pPr>
            <a:r>
              <a:rPr lang="en-US" sz="1400"/>
              <a:t>10</a:t>
            </a:r>
          </a:p>
          <a:p>
            <a:pPr>
              <a:lnSpc>
                <a:spcPct val="110000"/>
              </a:lnSpc>
            </a:pPr>
            <a:endParaRPr lang="en-US" sz="1400"/>
          </a:p>
          <a:p>
            <a:pPr>
              <a:lnSpc>
                <a:spcPct val="110000"/>
              </a:lnSpc>
            </a:pPr>
            <a:r>
              <a:rPr lang="en-US" sz="1400"/>
              <a:t>11</a:t>
            </a:r>
          </a:p>
          <a:p>
            <a:pPr>
              <a:lnSpc>
                <a:spcPct val="110000"/>
              </a:lnSpc>
            </a:pPr>
            <a:endParaRPr lang="en-US" sz="1400"/>
          </a:p>
          <a:p>
            <a:pPr>
              <a:lnSpc>
                <a:spcPct val="110000"/>
              </a:lnSpc>
            </a:pPr>
            <a:r>
              <a:rPr lang="en-US" sz="1400"/>
              <a:t>12</a:t>
            </a:r>
          </a:p>
          <a:p>
            <a:pPr>
              <a:lnSpc>
                <a:spcPct val="110000"/>
              </a:lnSpc>
            </a:pPr>
            <a:endParaRPr lang="en-US" sz="1400"/>
          </a:p>
          <a:p>
            <a:pPr>
              <a:lnSpc>
                <a:spcPct val="110000"/>
              </a:lnSpc>
            </a:pPr>
            <a:endParaRPr lang="en-US" sz="1400"/>
          </a:p>
        </p:txBody>
      </p:sp>
      <p:sp>
        <p:nvSpPr>
          <p:cNvPr id="6" name="TextBox 5"/>
          <p:cNvSpPr txBox="1"/>
          <p:nvPr/>
        </p:nvSpPr>
        <p:spPr>
          <a:xfrm>
            <a:off x="102513" y="2362200"/>
            <a:ext cx="430887" cy="3048000"/>
          </a:xfrm>
          <a:prstGeom prst="rect">
            <a:avLst/>
          </a:prstGeom>
          <a:noFill/>
          <a:ln w="25400">
            <a:noFill/>
          </a:ln>
        </p:spPr>
        <p:txBody>
          <a:bodyPr vert="vert270">
            <a:spAutoFit/>
          </a:bodyPr>
          <a:lstStyle/>
          <a:p>
            <a:pPr algn="ctr" fontAlgn="auto">
              <a:spcBef>
                <a:spcPts val="0"/>
              </a:spcBef>
              <a:spcAft>
                <a:spcPts val="0"/>
              </a:spcAft>
              <a:defRPr/>
            </a:pPr>
            <a:r>
              <a:rPr lang="en-US" sz="1600" dirty="0">
                <a:latin typeface="Arial" pitchFamily="34" charset="0"/>
                <a:cs typeface="Arial" pitchFamily="34" charset="0"/>
              </a:rPr>
              <a:t>MONTH</a:t>
            </a:r>
          </a:p>
        </p:txBody>
      </p:sp>
      <p:sp>
        <p:nvSpPr>
          <p:cNvPr id="17" name="Rounded Rectangle 16"/>
          <p:cNvSpPr/>
          <p:nvPr/>
        </p:nvSpPr>
        <p:spPr>
          <a:xfrm>
            <a:off x="7391400" y="2286000"/>
            <a:ext cx="1752600" cy="533400"/>
          </a:xfrm>
          <a:prstGeom prst="roundRect">
            <a:avLst/>
          </a:prstGeom>
          <a:solidFill>
            <a:srgbClr val="953B76"/>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latin typeface="Arial" pitchFamily="34" charset="0"/>
                <a:cs typeface="Arial" pitchFamily="34" charset="0"/>
              </a:rPr>
              <a:t>Publish Vision/Mission Statement on web</a:t>
            </a:r>
          </a:p>
        </p:txBody>
      </p:sp>
      <p:sp>
        <p:nvSpPr>
          <p:cNvPr id="32" name="Rounded Rectangle 31"/>
          <p:cNvSpPr/>
          <p:nvPr/>
        </p:nvSpPr>
        <p:spPr>
          <a:xfrm>
            <a:off x="3352800" y="1752600"/>
            <a:ext cx="1981200" cy="381000"/>
          </a:xfrm>
          <a:prstGeom prst="roundRect">
            <a:avLst/>
          </a:prstGeom>
          <a:solidFill>
            <a:schemeClr val="accent5">
              <a:lumMod val="75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latin typeface="Arial" pitchFamily="34" charset="0"/>
                <a:cs typeface="Arial" pitchFamily="34" charset="0"/>
              </a:rPr>
              <a:t>Develop Trainings, Policies and Procedures</a:t>
            </a:r>
          </a:p>
        </p:txBody>
      </p:sp>
      <p:sp>
        <p:nvSpPr>
          <p:cNvPr id="35" name="Rounded Rectangle 34"/>
          <p:cNvSpPr/>
          <p:nvPr/>
        </p:nvSpPr>
        <p:spPr>
          <a:xfrm>
            <a:off x="838200" y="1752600"/>
            <a:ext cx="457200" cy="5105400"/>
          </a:xfrm>
          <a:prstGeom prst="roundRect">
            <a:avLst>
              <a:gd name="adj" fmla="val 16667"/>
            </a:avLst>
          </a:prstGeom>
          <a:solidFill>
            <a:srgbClr val="953B76"/>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fontAlgn="auto">
              <a:spcBef>
                <a:spcPts val="0"/>
              </a:spcBef>
              <a:spcAft>
                <a:spcPts val="0"/>
              </a:spcAft>
              <a:defRPr/>
            </a:pPr>
            <a:r>
              <a:rPr lang="en-US" sz="1400" dirty="0">
                <a:latin typeface="Arial" pitchFamily="34" charset="0"/>
                <a:cs typeface="Arial" pitchFamily="34" charset="0"/>
              </a:rPr>
              <a:t>Communicate Vision/Mission Statement</a:t>
            </a:r>
          </a:p>
        </p:txBody>
      </p:sp>
      <p:sp>
        <p:nvSpPr>
          <p:cNvPr id="37" name="Rounded Rectangle 36"/>
          <p:cNvSpPr/>
          <p:nvPr/>
        </p:nvSpPr>
        <p:spPr>
          <a:xfrm>
            <a:off x="6477000" y="914400"/>
            <a:ext cx="914400" cy="533400"/>
          </a:xfrm>
          <a:prstGeom prst="roundRect">
            <a:avLst/>
          </a:prstGeom>
          <a:solidFill>
            <a:srgbClr val="8B5DC7"/>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latin typeface="Arial" pitchFamily="34" charset="0"/>
                <a:cs typeface="Arial" pitchFamily="34" charset="0"/>
              </a:rPr>
              <a:t>Identify  </a:t>
            </a:r>
          </a:p>
          <a:p>
            <a:pPr algn="ctr" fontAlgn="auto">
              <a:spcBef>
                <a:spcPts val="0"/>
              </a:spcBef>
              <a:spcAft>
                <a:spcPts val="0"/>
              </a:spcAft>
              <a:defRPr/>
            </a:pPr>
            <a:r>
              <a:rPr lang="en-US" sz="1200" dirty="0">
                <a:latin typeface="Arial" pitchFamily="34" charset="0"/>
                <a:cs typeface="Arial" pitchFamily="34" charset="0"/>
              </a:rPr>
              <a:t>next leaders</a:t>
            </a:r>
          </a:p>
        </p:txBody>
      </p:sp>
      <p:sp>
        <p:nvSpPr>
          <p:cNvPr id="38" name="Rounded Rectangle 37"/>
          <p:cNvSpPr/>
          <p:nvPr/>
        </p:nvSpPr>
        <p:spPr>
          <a:xfrm>
            <a:off x="5486400" y="914400"/>
            <a:ext cx="990600" cy="533400"/>
          </a:xfrm>
          <a:prstGeom prst="roundRect">
            <a:avLst/>
          </a:prstGeom>
          <a:solidFill>
            <a:srgbClr val="71937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latin typeface="Arial" pitchFamily="34" charset="0"/>
                <a:cs typeface="Arial" pitchFamily="34" charset="0"/>
              </a:rPr>
              <a:t>Define </a:t>
            </a:r>
          </a:p>
          <a:p>
            <a:pPr algn="ctr" fontAlgn="auto">
              <a:spcBef>
                <a:spcPts val="0"/>
              </a:spcBef>
              <a:spcAft>
                <a:spcPts val="0"/>
              </a:spcAft>
              <a:defRPr/>
            </a:pPr>
            <a:r>
              <a:rPr lang="en-US" sz="1200" dirty="0">
                <a:latin typeface="Arial" pitchFamily="34" charset="0"/>
                <a:cs typeface="Arial" pitchFamily="34" charset="0"/>
              </a:rPr>
              <a:t>SMART goals</a:t>
            </a:r>
          </a:p>
        </p:txBody>
      </p:sp>
      <p:sp>
        <p:nvSpPr>
          <p:cNvPr id="48" name="Rounded Rectangle 47"/>
          <p:cNvSpPr/>
          <p:nvPr/>
        </p:nvSpPr>
        <p:spPr>
          <a:xfrm>
            <a:off x="3581400" y="6248400"/>
            <a:ext cx="1676400" cy="533400"/>
          </a:xfrm>
          <a:prstGeom prst="roundRect">
            <a:avLst/>
          </a:prstGeom>
          <a:solidFill>
            <a:srgbClr val="71937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latin typeface="Arial" pitchFamily="34" charset="0"/>
                <a:cs typeface="Arial" pitchFamily="34" charset="0"/>
              </a:rPr>
              <a:t>Annual Review </a:t>
            </a:r>
          </a:p>
        </p:txBody>
      </p:sp>
      <p:sp>
        <p:nvSpPr>
          <p:cNvPr id="50" name="Rounded Rectangle 49"/>
          <p:cNvSpPr/>
          <p:nvPr/>
        </p:nvSpPr>
        <p:spPr>
          <a:xfrm>
            <a:off x="6248400" y="2362200"/>
            <a:ext cx="1066800" cy="457200"/>
          </a:xfrm>
          <a:prstGeom prst="roundRect">
            <a:avLst/>
          </a:prstGeom>
          <a:solidFill>
            <a:srgbClr val="71937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latin typeface="Arial" pitchFamily="34" charset="0"/>
                <a:cs typeface="Arial" pitchFamily="34" charset="0"/>
              </a:rPr>
              <a:t>Self-assessment</a:t>
            </a:r>
          </a:p>
        </p:txBody>
      </p:sp>
      <p:sp>
        <p:nvSpPr>
          <p:cNvPr id="57" name="Rounded Rectangle 56"/>
          <p:cNvSpPr/>
          <p:nvPr/>
        </p:nvSpPr>
        <p:spPr>
          <a:xfrm>
            <a:off x="1447800" y="1752600"/>
            <a:ext cx="457200" cy="5105400"/>
          </a:xfrm>
          <a:prstGeom prst="roundRect">
            <a:avLst>
              <a:gd name="adj" fmla="val 16667"/>
            </a:avLst>
          </a:prstGeom>
          <a:solidFill>
            <a:srgbClr val="71937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fontAlgn="auto">
              <a:spcBef>
                <a:spcPts val="0"/>
              </a:spcBef>
              <a:spcAft>
                <a:spcPts val="0"/>
              </a:spcAft>
              <a:defRPr/>
            </a:pPr>
            <a:r>
              <a:rPr lang="en-US" sz="1400" dirty="0">
                <a:latin typeface="Arial" pitchFamily="34" charset="0"/>
                <a:cs typeface="Arial" pitchFamily="34" charset="0"/>
              </a:rPr>
              <a:t>Monitor Performance / Behavior / Feedback</a:t>
            </a:r>
          </a:p>
        </p:txBody>
      </p:sp>
      <p:sp>
        <p:nvSpPr>
          <p:cNvPr id="59" name="Rounded Rectangle 58"/>
          <p:cNvSpPr/>
          <p:nvPr/>
        </p:nvSpPr>
        <p:spPr>
          <a:xfrm>
            <a:off x="3505200" y="2286000"/>
            <a:ext cx="1752600" cy="609600"/>
          </a:xfrm>
          <a:prstGeom prst="roundRect">
            <a:avLst/>
          </a:prstGeom>
          <a:solidFill>
            <a:srgbClr val="71937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latin typeface="Arial" pitchFamily="34" charset="0"/>
                <a:cs typeface="Arial" pitchFamily="34" charset="0"/>
              </a:rPr>
              <a:t>Review: Performance, SMART goals, Incentive </a:t>
            </a:r>
          </a:p>
        </p:txBody>
      </p:sp>
      <p:sp>
        <p:nvSpPr>
          <p:cNvPr id="61" name="Rounded Rectangle 60"/>
          <p:cNvSpPr/>
          <p:nvPr/>
        </p:nvSpPr>
        <p:spPr>
          <a:xfrm>
            <a:off x="3505200" y="3505200"/>
            <a:ext cx="1752600" cy="609600"/>
          </a:xfrm>
          <a:prstGeom prst="roundRect">
            <a:avLst/>
          </a:prstGeom>
          <a:solidFill>
            <a:srgbClr val="71937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latin typeface="Arial" pitchFamily="34" charset="0"/>
                <a:cs typeface="Arial" pitchFamily="34" charset="0"/>
              </a:rPr>
              <a:t>Review: Performance, SMART goals, Incentive </a:t>
            </a:r>
          </a:p>
        </p:txBody>
      </p:sp>
      <p:sp>
        <p:nvSpPr>
          <p:cNvPr id="62" name="Rounded Rectangle 61"/>
          <p:cNvSpPr/>
          <p:nvPr/>
        </p:nvSpPr>
        <p:spPr>
          <a:xfrm>
            <a:off x="3505200" y="4876800"/>
            <a:ext cx="1752600" cy="609600"/>
          </a:xfrm>
          <a:prstGeom prst="roundRect">
            <a:avLst/>
          </a:prstGeom>
          <a:solidFill>
            <a:srgbClr val="71937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latin typeface="Arial" pitchFamily="34" charset="0"/>
                <a:cs typeface="Arial" pitchFamily="34" charset="0"/>
              </a:rPr>
              <a:t>Review: Performance, SMART goals, Incentive </a:t>
            </a:r>
          </a:p>
        </p:txBody>
      </p:sp>
      <p:sp>
        <p:nvSpPr>
          <p:cNvPr id="63" name="Rounded Rectangle 62"/>
          <p:cNvSpPr/>
          <p:nvPr/>
        </p:nvSpPr>
        <p:spPr>
          <a:xfrm>
            <a:off x="6934200" y="2895600"/>
            <a:ext cx="1524000" cy="457200"/>
          </a:xfrm>
          <a:prstGeom prst="roundRect">
            <a:avLst/>
          </a:prstGeom>
          <a:solidFill>
            <a:schemeClr val="accent5">
              <a:lumMod val="75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latin typeface="Arial" pitchFamily="34" charset="0"/>
                <a:cs typeface="Arial" pitchFamily="34" charset="0"/>
              </a:rPr>
              <a:t>Core Competency  Training</a:t>
            </a:r>
          </a:p>
        </p:txBody>
      </p:sp>
      <p:cxnSp>
        <p:nvCxnSpPr>
          <p:cNvPr id="121" name="Straight Arrow Connector 120"/>
          <p:cNvCxnSpPr/>
          <p:nvPr/>
        </p:nvCxnSpPr>
        <p:spPr>
          <a:xfrm>
            <a:off x="1981200" y="2590800"/>
            <a:ext cx="13716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a:off x="1981200" y="3808413"/>
            <a:ext cx="1371600" cy="1587"/>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p:nvPr/>
        </p:nvCxnSpPr>
        <p:spPr>
          <a:xfrm>
            <a:off x="1981200" y="5180013"/>
            <a:ext cx="1371600" cy="1587"/>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39" name="Straight Arrow Connector 138"/>
          <p:cNvCxnSpPr/>
          <p:nvPr/>
        </p:nvCxnSpPr>
        <p:spPr>
          <a:xfrm>
            <a:off x="1981200" y="6627813"/>
            <a:ext cx="1524000" cy="1587"/>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90" name="Straight Arrow Connector 189"/>
          <p:cNvCxnSpPr/>
          <p:nvPr/>
        </p:nvCxnSpPr>
        <p:spPr>
          <a:xfrm rot="5400000">
            <a:off x="4040188" y="5867400"/>
            <a:ext cx="608012"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56" name="Rounded Rectangle 55"/>
          <p:cNvSpPr/>
          <p:nvPr/>
        </p:nvSpPr>
        <p:spPr>
          <a:xfrm>
            <a:off x="2133600" y="914400"/>
            <a:ext cx="1219200" cy="533400"/>
          </a:xfrm>
          <a:prstGeom prst="roundRect">
            <a:avLst/>
          </a:prstGeom>
          <a:solidFill>
            <a:srgbClr val="953B76"/>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latin typeface="Arial" pitchFamily="34" charset="0"/>
                <a:cs typeface="Arial" pitchFamily="34" charset="0"/>
              </a:rPr>
              <a:t>Develop Vision/Mission Stmt</a:t>
            </a:r>
          </a:p>
        </p:txBody>
      </p:sp>
      <p:sp>
        <p:nvSpPr>
          <p:cNvPr id="69" name="Rounded Rectangle 68"/>
          <p:cNvSpPr/>
          <p:nvPr/>
        </p:nvSpPr>
        <p:spPr>
          <a:xfrm>
            <a:off x="3352800" y="914400"/>
            <a:ext cx="1066800" cy="533400"/>
          </a:xfrm>
          <a:prstGeom prst="roundRect">
            <a:avLst/>
          </a:prstGeom>
          <a:solidFill>
            <a:schemeClr val="accent5">
              <a:lumMod val="75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latin typeface="Arial" pitchFamily="34" charset="0"/>
                <a:cs typeface="Arial" pitchFamily="34" charset="0"/>
              </a:rPr>
              <a:t>Appoint Training Coordinator</a:t>
            </a:r>
          </a:p>
        </p:txBody>
      </p:sp>
      <p:sp>
        <p:nvSpPr>
          <p:cNvPr id="71" name="Rounded Rectangle 70"/>
          <p:cNvSpPr/>
          <p:nvPr/>
        </p:nvSpPr>
        <p:spPr>
          <a:xfrm>
            <a:off x="4419600" y="914400"/>
            <a:ext cx="1066800" cy="533400"/>
          </a:xfrm>
          <a:prstGeom prst="roundRect">
            <a:avLst/>
          </a:prstGeom>
          <a:solidFill>
            <a:srgbClr val="E4944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latin typeface="Arial" pitchFamily="34" charset="0"/>
                <a:cs typeface="Arial" pitchFamily="34" charset="0"/>
              </a:rPr>
              <a:t>Develop ST Incentive </a:t>
            </a:r>
            <a:r>
              <a:rPr lang="en-US" sz="1200" dirty="0" err="1">
                <a:latin typeface="Arial" pitchFamily="34" charset="0"/>
                <a:cs typeface="Arial" pitchFamily="34" charset="0"/>
              </a:rPr>
              <a:t>Prgm</a:t>
            </a:r>
            <a:endParaRPr lang="en-US" sz="1200" dirty="0">
              <a:latin typeface="Arial" pitchFamily="34" charset="0"/>
              <a:cs typeface="Arial" pitchFamily="34" charset="0"/>
            </a:endParaRPr>
          </a:p>
        </p:txBody>
      </p:sp>
      <p:sp>
        <p:nvSpPr>
          <p:cNvPr id="49" name="Rounded Rectangle 48"/>
          <p:cNvSpPr/>
          <p:nvPr/>
        </p:nvSpPr>
        <p:spPr>
          <a:xfrm>
            <a:off x="6400800" y="3581400"/>
            <a:ext cx="1066800" cy="457200"/>
          </a:xfrm>
          <a:prstGeom prst="roundRect">
            <a:avLst/>
          </a:prstGeom>
          <a:solidFill>
            <a:srgbClr val="71937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latin typeface="Arial" pitchFamily="34" charset="0"/>
                <a:cs typeface="Arial" pitchFamily="34" charset="0"/>
              </a:rPr>
              <a:t>Self-assessment</a:t>
            </a:r>
          </a:p>
        </p:txBody>
      </p:sp>
      <p:sp>
        <p:nvSpPr>
          <p:cNvPr id="51" name="Rounded Rectangle 50"/>
          <p:cNvSpPr/>
          <p:nvPr/>
        </p:nvSpPr>
        <p:spPr>
          <a:xfrm>
            <a:off x="6477000" y="4876800"/>
            <a:ext cx="1066800" cy="457200"/>
          </a:xfrm>
          <a:prstGeom prst="roundRect">
            <a:avLst/>
          </a:prstGeom>
          <a:solidFill>
            <a:srgbClr val="71937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latin typeface="Arial" pitchFamily="34" charset="0"/>
                <a:cs typeface="Arial" pitchFamily="34" charset="0"/>
              </a:rPr>
              <a:t>Self-assessment</a:t>
            </a:r>
          </a:p>
        </p:txBody>
      </p:sp>
      <p:sp>
        <p:nvSpPr>
          <p:cNvPr id="53" name="Rounded Rectangle 52"/>
          <p:cNvSpPr/>
          <p:nvPr/>
        </p:nvSpPr>
        <p:spPr>
          <a:xfrm>
            <a:off x="6934200" y="4191000"/>
            <a:ext cx="1524000" cy="457200"/>
          </a:xfrm>
          <a:prstGeom prst="roundRect">
            <a:avLst/>
          </a:prstGeom>
          <a:solidFill>
            <a:schemeClr val="accent5">
              <a:lumMod val="75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latin typeface="Arial" pitchFamily="34" charset="0"/>
                <a:cs typeface="Arial" pitchFamily="34" charset="0"/>
              </a:rPr>
              <a:t>Core Competency  Training</a:t>
            </a:r>
          </a:p>
        </p:txBody>
      </p:sp>
      <p:sp>
        <p:nvSpPr>
          <p:cNvPr id="58" name="Rounded Rectangle 57"/>
          <p:cNvSpPr/>
          <p:nvPr/>
        </p:nvSpPr>
        <p:spPr>
          <a:xfrm>
            <a:off x="6934200" y="5486400"/>
            <a:ext cx="1524000" cy="457200"/>
          </a:xfrm>
          <a:prstGeom prst="roundRect">
            <a:avLst/>
          </a:prstGeom>
          <a:solidFill>
            <a:schemeClr val="accent5">
              <a:lumMod val="75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latin typeface="Arial" pitchFamily="34" charset="0"/>
                <a:cs typeface="Arial" pitchFamily="34" charset="0"/>
              </a:rPr>
              <a:t>Core Competency  Training</a:t>
            </a:r>
          </a:p>
        </p:txBody>
      </p:sp>
      <p:sp>
        <p:nvSpPr>
          <p:cNvPr id="60" name="Rounded Rectangle 59"/>
          <p:cNvSpPr/>
          <p:nvPr/>
        </p:nvSpPr>
        <p:spPr>
          <a:xfrm>
            <a:off x="6477000" y="6248400"/>
            <a:ext cx="1066800" cy="457200"/>
          </a:xfrm>
          <a:prstGeom prst="roundRect">
            <a:avLst/>
          </a:prstGeom>
          <a:solidFill>
            <a:srgbClr val="71937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latin typeface="Arial" pitchFamily="34" charset="0"/>
                <a:cs typeface="Arial" pitchFamily="34" charset="0"/>
              </a:rPr>
              <a:t>Self-assessment</a:t>
            </a:r>
          </a:p>
        </p:txBody>
      </p:sp>
      <p:sp>
        <p:nvSpPr>
          <p:cNvPr id="65" name="Rounded Rectangle 64"/>
          <p:cNvSpPr/>
          <p:nvPr/>
        </p:nvSpPr>
        <p:spPr>
          <a:xfrm>
            <a:off x="7924800" y="3581400"/>
            <a:ext cx="762000" cy="457200"/>
          </a:xfrm>
          <a:prstGeom prst="roundRect">
            <a:avLst/>
          </a:prstGeom>
          <a:solidFill>
            <a:srgbClr val="E59448"/>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latin typeface="Arial" pitchFamily="34" charset="0"/>
                <a:cs typeface="Arial" pitchFamily="34" charset="0"/>
              </a:rPr>
              <a:t>Survey</a:t>
            </a:r>
          </a:p>
        </p:txBody>
      </p:sp>
      <p:sp>
        <p:nvSpPr>
          <p:cNvPr id="67" name="Rounded Rectangle 66"/>
          <p:cNvSpPr/>
          <p:nvPr/>
        </p:nvSpPr>
        <p:spPr>
          <a:xfrm>
            <a:off x="7924800" y="6248400"/>
            <a:ext cx="762000" cy="457200"/>
          </a:xfrm>
          <a:prstGeom prst="roundRect">
            <a:avLst/>
          </a:prstGeom>
          <a:solidFill>
            <a:srgbClr val="E59448"/>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latin typeface="Arial" pitchFamily="34" charset="0"/>
                <a:cs typeface="Arial" pitchFamily="34" charset="0"/>
              </a:rPr>
              <a:t>Survey</a:t>
            </a:r>
          </a:p>
        </p:txBody>
      </p:sp>
      <p:cxnSp>
        <p:nvCxnSpPr>
          <p:cNvPr id="88" name="Straight Connector 87"/>
          <p:cNvCxnSpPr/>
          <p:nvPr/>
        </p:nvCxnSpPr>
        <p:spPr>
          <a:xfrm rot="10800000">
            <a:off x="1066800" y="1143000"/>
            <a:ext cx="9144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rot="5400000">
            <a:off x="838994" y="1372394"/>
            <a:ext cx="4572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stCxn id="69" idx="2"/>
          </p:cNvCxnSpPr>
          <p:nvPr/>
        </p:nvCxnSpPr>
        <p:spPr>
          <a:xfrm rot="5400000">
            <a:off x="3732213" y="1600200"/>
            <a:ext cx="306388" cy="1587"/>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p:nvPr/>
        </p:nvCxnSpPr>
        <p:spPr>
          <a:xfrm rot="10800000">
            <a:off x="5334000" y="2514600"/>
            <a:ext cx="2286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nvGrpSpPr>
          <p:cNvPr id="8227" name="Group 115"/>
          <p:cNvGrpSpPr>
            <a:grpSpLocks/>
          </p:cNvGrpSpPr>
          <p:nvPr/>
        </p:nvGrpSpPr>
        <p:grpSpPr bwMode="auto">
          <a:xfrm>
            <a:off x="2895600" y="1524000"/>
            <a:ext cx="5335588" cy="763588"/>
            <a:chOff x="2895600" y="1524000"/>
            <a:chExt cx="5334794" cy="762794"/>
          </a:xfrm>
        </p:grpSpPr>
        <p:cxnSp>
          <p:nvCxnSpPr>
            <p:cNvPr id="106" name="Straight Connector 105"/>
            <p:cNvCxnSpPr/>
            <p:nvPr/>
          </p:nvCxnSpPr>
          <p:spPr>
            <a:xfrm>
              <a:off x="2895600" y="1600121"/>
              <a:ext cx="5333206"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p:nvPr/>
          </p:nvCxnSpPr>
          <p:spPr>
            <a:xfrm rot="5400000">
              <a:off x="7887057" y="1943457"/>
              <a:ext cx="685087"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rot="5400000" flipH="1" flipV="1">
              <a:off x="2857540" y="1562060"/>
              <a:ext cx="76121"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127" name="Straight Arrow Connector 126"/>
          <p:cNvCxnSpPr/>
          <p:nvPr/>
        </p:nvCxnSpPr>
        <p:spPr>
          <a:xfrm rot="5400000">
            <a:off x="4113213" y="3200400"/>
            <a:ext cx="458788" cy="1587"/>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p:nvPr/>
        </p:nvCxnSpPr>
        <p:spPr>
          <a:xfrm rot="5400000">
            <a:off x="4038601" y="4495800"/>
            <a:ext cx="609600" cy="3175"/>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rot="5400000">
            <a:off x="4610100" y="3086100"/>
            <a:ext cx="2286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6" name="Straight Arrow Connector 135"/>
          <p:cNvCxnSpPr/>
          <p:nvPr/>
        </p:nvCxnSpPr>
        <p:spPr>
          <a:xfrm>
            <a:off x="4724400" y="3198813"/>
            <a:ext cx="2133600" cy="1587"/>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p:nvPr/>
        </p:nvCxnSpPr>
        <p:spPr>
          <a:xfrm>
            <a:off x="4724400" y="4494213"/>
            <a:ext cx="2133600" cy="1587"/>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rot="5400000" flipH="1" flipV="1">
            <a:off x="4572000" y="4343400"/>
            <a:ext cx="3048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3" name="Straight Arrow Connector 142"/>
          <p:cNvCxnSpPr/>
          <p:nvPr/>
        </p:nvCxnSpPr>
        <p:spPr>
          <a:xfrm>
            <a:off x="4724400" y="5789613"/>
            <a:ext cx="2133600" cy="1587"/>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5400000" flipH="1" flipV="1">
            <a:off x="4610100" y="5676900"/>
            <a:ext cx="2286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7" name="Straight Arrow Connector 146"/>
          <p:cNvCxnSpPr/>
          <p:nvPr/>
        </p:nvCxnSpPr>
        <p:spPr>
          <a:xfrm rot="10800000">
            <a:off x="5334000" y="6477000"/>
            <a:ext cx="10668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50" name="Straight Arrow Connector 149"/>
          <p:cNvCxnSpPr/>
          <p:nvPr/>
        </p:nvCxnSpPr>
        <p:spPr>
          <a:xfrm rot="10800000">
            <a:off x="5334000" y="3810000"/>
            <a:ext cx="9906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56" name="Straight Arrow Connector 155"/>
          <p:cNvCxnSpPr/>
          <p:nvPr/>
        </p:nvCxnSpPr>
        <p:spPr>
          <a:xfrm rot="5400000">
            <a:off x="5599113" y="3619500"/>
            <a:ext cx="382588" cy="1587"/>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5791200" y="3429000"/>
            <a:ext cx="25146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8267700" y="3467100"/>
            <a:ext cx="762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6" name="Straight Arrow Connector 165"/>
          <p:cNvCxnSpPr/>
          <p:nvPr/>
        </p:nvCxnSpPr>
        <p:spPr>
          <a:xfrm rot="10800000">
            <a:off x="5334000" y="5105400"/>
            <a:ext cx="10668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5410200" y="1905000"/>
            <a:ext cx="5334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rot="5400000">
            <a:off x="4076700" y="3771900"/>
            <a:ext cx="37338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5" name="Straight Arrow Connector 174"/>
          <p:cNvCxnSpPr/>
          <p:nvPr/>
        </p:nvCxnSpPr>
        <p:spPr>
          <a:xfrm>
            <a:off x="5943600" y="3048000"/>
            <a:ext cx="9144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77" name="Straight Arrow Connector 176"/>
          <p:cNvCxnSpPr/>
          <p:nvPr/>
        </p:nvCxnSpPr>
        <p:spPr>
          <a:xfrm>
            <a:off x="5943600" y="4343400"/>
            <a:ext cx="9144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79" name="Straight Arrow Connector 178"/>
          <p:cNvCxnSpPr/>
          <p:nvPr/>
        </p:nvCxnSpPr>
        <p:spPr>
          <a:xfrm>
            <a:off x="5943600" y="5638800"/>
            <a:ext cx="9144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81" name="Rounded Rectangle 180"/>
          <p:cNvSpPr/>
          <p:nvPr/>
        </p:nvSpPr>
        <p:spPr>
          <a:xfrm>
            <a:off x="838200" y="533400"/>
            <a:ext cx="1219200" cy="304800"/>
          </a:xfrm>
          <a:prstGeom prst="roundRect">
            <a:avLst/>
          </a:prstGeom>
          <a:ln w="25400">
            <a:solidFill>
              <a:schemeClr val="bg1"/>
            </a:solidFill>
          </a:ln>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r>
              <a:rPr lang="en-US" sz="1600" dirty="0">
                <a:solidFill>
                  <a:schemeClr val="tx1"/>
                </a:solidFill>
              </a:rPr>
              <a:t>Behavioral</a:t>
            </a:r>
          </a:p>
        </p:txBody>
      </p:sp>
      <p:sp>
        <p:nvSpPr>
          <p:cNvPr id="184" name="Rounded Rectangle 183"/>
          <p:cNvSpPr/>
          <p:nvPr/>
        </p:nvSpPr>
        <p:spPr>
          <a:xfrm>
            <a:off x="3886200" y="533400"/>
            <a:ext cx="1219200" cy="304800"/>
          </a:xfrm>
          <a:prstGeom prst="roundRect">
            <a:avLst/>
          </a:prstGeom>
          <a:ln w="25400">
            <a:solidFill>
              <a:schemeClr val="bg1"/>
            </a:solidFill>
          </a:ln>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r>
              <a:rPr lang="en-US" sz="1600" dirty="0">
                <a:solidFill>
                  <a:schemeClr val="tx1"/>
                </a:solidFill>
              </a:rPr>
              <a:t>Structural</a:t>
            </a:r>
          </a:p>
        </p:txBody>
      </p:sp>
      <p:sp>
        <p:nvSpPr>
          <p:cNvPr id="185" name="Rounded Rectangle 184"/>
          <p:cNvSpPr/>
          <p:nvPr/>
        </p:nvSpPr>
        <p:spPr>
          <a:xfrm>
            <a:off x="7162800" y="533400"/>
            <a:ext cx="1219200" cy="304800"/>
          </a:xfrm>
          <a:prstGeom prst="roundRect">
            <a:avLst/>
          </a:prstGeom>
          <a:ln w="25400">
            <a:solidFill>
              <a:schemeClr val="bg1"/>
            </a:solidFill>
          </a:ln>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r>
              <a:rPr lang="en-US" sz="1600" dirty="0">
                <a:solidFill>
                  <a:schemeClr val="tx1"/>
                </a:solidFill>
              </a:rPr>
              <a:t>Process</a:t>
            </a:r>
          </a:p>
        </p:txBody>
      </p:sp>
      <p:cxnSp>
        <p:nvCxnSpPr>
          <p:cNvPr id="191" name="Straight Connector 190"/>
          <p:cNvCxnSpPr/>
          <p:nvPr/>
        </p:nvCxnSpPr>
        <p:spPr>
          <a:xfrm rot="5400000">
            <a:off x="4876800" y="1600200"/>
            <a:ext cx="1524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4953000" y="1676400"/>
            <a:ext cx="10668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rot="5400000" flipH="1" flipV="1">
            <a:off x="5943600" y="1600200"/>
            <a:ext cx="1524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rot="5400000">
            <a:off x="5143500" y="2095500"/>
            <a:ext cx="8382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7" name="Straight Arrow Connector 206"/>
          <p:cNvCxnSpPr/>
          <p:nvPr/>
        </p:nvCxnSpPr>
        <p:spPr>
          <a:xfrm>
            <a:off x="5562600" y="2514600"/>
            <a:ext cx="6096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11" name="Straight Arrow Connector 210"/>
          <p:cNvCxnSpPr/>
          <p:nvPr/>
        </p:nvCxnSpPr>
        <p:spPr>
          <a:xfrm rot="10800000">
            <a:off x="5334000" y="2667000"/>
            <a:ext cx="8382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15" name="Straight Arrow Connector 214"/>
          <p:cNvCxnSpPr/>
          <p:nvPr/>
        </p:nvCxnSpPr>
        <p:spPr>
          <a:xfrm rot="5400000">
            <a:off x="5410201" y="2133600"/>
            <a:ext cx="304800" cy="3175"/>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p:nvPr/>
        </p:nvCxnSpPr>
        <p:spPr>
          <a:xfrm rot="5400000">
            <a:off x="6439694" y="3390106"/>
            <a:ext cx="3810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19" name="Straight Arrow Connector 218"/>
          <p:cNvCxnSpPr/>
          <p:nvPr/>
        </p:nvCxnSpPr>
        <p:spPr>
          <a:xfrm rot="5400000">
            <a:off x="6440488" y="4686300"/>
            <a:ext cx="379412"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23" name="Straight Arrow Connector 222"/>
          <p:cNvCxnSpPr/>
          <p:nvPr/>
        </p:nvCxnSpPr>
        <p:spPr>
          <a:xfrm rot="5400000">
            <a:off x="6402388" y="6019800"/>
            <a:ext cx="455612"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5791200" y="6096000"/>
            <a:ext cx="25146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7" name="Straight Arrow Connector 226"/>
          <p:cNvCxnSpPr/>
          <p:nvPr/>
        </p:nvCxnSpPr>
        <p:spPr>
          <a:xfrm rot="5400000">
            <a:off x="5600701" y="6286500"/>
            <a:ext cx="381000" cy="3175"/>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5400000">
            <a:off x="8267700" y="6134100"/>
            <a:ext cx="762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1" name="Straight Arrow Connector 230"/>
          <p:cNvCxnSpPr/>
          <p:nvPr/>
        </p:nvCxnSpPr>
        <p:spPr>
          <a:xfrm>
            <a:off x="5181600" y="1676400"/>
            <a:ext cx="2286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33" name="Straight Arrow Connector 232"/>
          <p:cNvCxnSpPr/>
          <p:nvPr/>
        </p:nvCxnSpPr>
        <p:spPr>
          <a:xfrm rot="10800000">
            <a:off x="5638800" y="1676400"/>
            <a:ext cx="2286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35" name="Straight Arrow Connector 234"/>
          <p:cNvCxnSpPr/>
          <p:nvPr/>
        </p:nvCxnSpPr>
        <p:spPr>
          <a:xfrm>
            <a:off x="4343400" y="1600200"/>
            <a:ext cx="3048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0" y="-76200"/>
            <a:ext cx="9144000" cy="523875"/>
          </a:xfrm>
          <a:prstGeom prst="rect">
            <a:avLst/>
          </a:prstGeom>
          <a:noFill/>
          <a:ln w="25400">
            <a:noFill/>
          </a:ln>
        </p:spPr>
        <p:txBody>
          <a:bodyPr>
            <a:spAutoFit/>
          </a:bodyPr>
          <a:lstStyle/>
          <a:p>
            <a:pPr algn="ctr" fontAlgn="auto">
              <a:spcBef>
                <a:spcPts val="0"/>
              </a:spcBef>
              <a:spcAft>
                <a:spcPts val="0"/>
              </a:spcAft>
              <a:defRPr/>
            </a:pPr>
            <a:r>
              <a:rPr lang="en-US" sz="2800" dirty="0">
                <a:latin typeface="+mj-lt"/>
                <a:cs typeface="Arial" pitchFamily="34" charset="0"/>
              </a:rPr>
              <a:t>Stream Analysis</a:t>
            </a:r>
          </a:p>
        </p:txBody>
      </p:sp>
    </p:spTree>
    <p:extLst>
      <p:ext uri="{BB962C8B-B14F-4D97-AF65-F5344CB8AC3E}">
        <p14:creationId xmlns:p14="http://schemas.microsoft.com/office/powerpoint/2010/main" val="2619473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295400" y="0"/>
            <a:ext cx="6629400" cy="1143000"/>
          </a:xfrm>
        </p:spPr>
        <p:txBody>
          <a:bodyPr/>
          <a:lstStyle/>
          <a:p>
            <a:pPr eaLnBrk="1" fontAlgn="auto" hangingPunct="1">
              <a:spcAft>
                <a:spcPts val="0"/>
              </a:spcAft>
              <a:defRPr/>
            </a:pPr>
            <a:r>
              <a:rPr lang="en-US" smtClean="0">
                <a:solidFill>
                  <a:schemeClr val="tx2">
                    <a:satMod val="130000"/>
                  </a:schemeClr>
                </a:solidFill>
              </a:rPr>
              <a:t>STREAM ANALYSIS</a:t>
            </a:r>
          </a:p>
        </p:txBody>
      </p:sp>
      <p:sp>
        <p:nvSpPr>
          <p:cNvPr id="7171" name="Content Placeholder 2"/>
          <p:cNvSpPr>
            <a:spLocks noGrp="1"/>
          </p:cNvSpPr>
          <p:nvPr>
            <p:ph idx="1"/>
          </p:nvPr>
        </p:nvSpPr>
        <p:spPr>
          <a:xfrm>
            <a:off x="457200" y="685800"/>
            <a:ext cx="8229600" cy="533400"/>
          </a:xfrm>
        </p:spPr>
        <p:txBody>
          <a:bodyPr>
            <a:normAutofit lnSpcReduction="10000"/>
          </a:bodyPr>
          <a:lstStyle/>
          <a:p>
            <a:pPr marL="365760" indent="-283464" eaLnBrk="1" fontAlgn="auto" hangingPunct="1">
              <a:spcAft>
                <a:spcPts val="0"/>
              </a:spcAft>
              <a:buFontTx/>
              <a:buNone/>
              <a:defRPr/>
            </a:pPr>
            <a:r>
              <a:rPr lang="en-US" dirty="0" smtClean="0"/>
              <a:t>		</a:t>
            </a:r>
            <a:r>
              <a:rPr lang="en-US" sz="1400" dirty="0" smtClean="0"/>
              <a:t>BEHAVIORAL		STRUCTURAL		PROCESS</a:t>
            </a:r>
          </a:p>
          <a:p>
            <a:pPr marL="365760" indent="-283464" eaLnBrk="1" fontAlgn="auto" hangingPunct="1">
              <a:spcAft>
                <a:spcPts val="0"/>
              </a:spcAft>
              <a:buFontTx/>
              <a:buNone/>
              <a:defRPr/>
            </a:pPr>
            <a:endParaRPr lang="en-US" sz="1400" dirty="0" smtClean="0"/>
          </a:p>
        </p:txBody>
      </p:sp>
      <p:sp>
        <p:nvSpPr>
          <p:cNvPr id="24580" name="TextBox 4"/>
          <p:cNvSpPr txBox="1">
            <a:spLocks noChangeArrowheads="1"/>
          </p:cNvSpPr>
          <p:nvPr/>
        </p:nvSpPr>
        <p:spPr bwMode="auto">
          <a:xfrm>
            <a:off x="609600" y="1143000"/>
            <a:ext cx="457200" cy="5908675"/>
          </a:xfrm>
          <a:prstGeom prst="rect">
            <a:avLst/>
          </a:prstGeom>
          <a:noFill/>
          <a:ln w="9525">
            <a:noFill/>
            <a:miter lim="800000"/>
            <a:headEnd/>
            <a:tailEnd/>
          </a:ln>
        </p:spPr>
        <p:txBody>
          <a:bodyPr>
            <a:spAutoFit/>
          </a:bodyPr>
          <a:lstStyle/>
          <a:p>
            <a:r>
              <a:rPr lang="en-US" sz="1400"/>
              <a:t>0</a:t>
            </a:r>
          </a:p>
          <a:p>
            <a:endParaRPr lang="en-US" sz="1400"/>
          </a:p>
          <a:p>
            <a:r>
              <a:rPr lang="en-US" sz="1400"/>
              <a:t>1</a:t>
            </a:r>
          </a:p>
          <a:p>
            <a:endParaRPr lang="en-US" sz="1400"/>
          </a:p>
          <a:p>
            <a:r>
              <a:rPr lang="en-US" sz="1400"/>
              <a:t>2</a:t>
            </a:r>
          </a:p>
          <a:p>
            <a:endParaRPr lang="en-US" sz="1400"/>
          </a:p>
          <a:p>
            <a:r>
              <a:rPr lang="en-US" sz="1400"/>
              <a:t>3</a:t>
            </a:r>
          </a:p>
          <a:p>
            <a:endParaRPr lang="en-US" sz="1400"/>
          </a:p>
          <a:p>
            <a:r>
              <a:rPr lang="en-US" sz="1400"/>
              <a:t>4</a:t>
            </a:r>
          </a:p>
          <a:p>
            <a:endParaRPr lang="en-US" sz="1400"/>
          </a:p>
          <a:p>
            <a:r>
              <a:rPr lang="en-US" sz="1400"/>
              <a:t>5</a:t>
            </a:r>
          </a:p>
          <a:p>
            <a:endParaRPr lang="en-US" sz="1400"/>
          </a:p>
          <a:p>
            <a:r>
              <a:rPr lang="en-US" sz="1400"/>
              <a:t>6</a:t>
            </a:r>
          </a:p>
          <a:p>
            <a:endParaRPr lang="en-US" sz="1400"/>
          </a:p>
          <a:p>
            <a:r>
              <a:rPr lang="en-US" sz="1400"/>
              <a:t>7</a:t>
            </a:r>
          </a:p>
          <a:p>
            <a:endParaRPr lang="en-US" sz="1400"/>
          </a:p>
          <a:p>
            <a:r>
              <a:rPr lang="en-US" sz="1400"/>
              <a:t>8</a:t>
            </a:r>
          </a:p>
          <a:p>
            <a:endParaRPr lang="en-US" sz="1400"/>
          </a:p>
          <a:p>
            <a:r>
              <a:rPr lang="en-US" sz="1400"/>
              <a:t>9</a:t>
            </a:r>
          </a:p>
          <a:p>
            <a:endParaRPr lang="en-US" sz="1400"/>
          </a:p>
          <a:p>
            <a:r>
              <a:rPr lang="en-US" sz="1400"/>
              <a:t>10</a:t>
            </a:r>
          </a:p>
          <a:p>
            <a:endParaRPr lang="en-US" sz="1400"/>
          </a:p>
          <a:p>
            <a:r>
              <a:rPr lang="en-US" sz="1400"/>
              <a:t>11</a:t>
            </a:r>
          </a:p>
          <a:p>
            <a:endParaRPr lang="en-US" sz="1400"/>
          </a:p>
          <a:p>
            <a:r>
              <a:rPr lang="en-US" sz="1400"/>
              <a:t>12</a:t>
            </a:r>
          </a:p>
          <a:p>
            <a:endParaRPr lang="en-US" sz="1400"/>
          </a:p>
          <a:p>
            <a:endParaRPr lang="en-US" sz="1400"/>
          </a:p>
        </p:txBody>
      </p:sp>
      <p:sp>
        <p:nvSpPr>
          <p:cNvPr id="6" name="TextBox 5"/>
          <p:cNvSpPr txBox="1"/>
          <p:nvPr/>
        </p:nvSpPr>
        <p:spPr>
          <a:xfrm>
            <a:off x="228600" y="2362200"/>
            <a:ext cx="430887" cy="3048000"/>
          </a:xfrm>
          <a:prstGeom prst="rect">
            <a:avLst/>
          </a:prstGeom>
          <a:noFill/>
        </p:spPr>
        <p:txBody>
          <a:bodyPr vert="vert270">
            <a:spAutoFit/>
          </a:bodyPr>
          <a:lstStyle/>
          <a:p>
            <a:pPr algn="ctr">
              <a:defRPr/>
            </a:pPr>
            <a:r>
              <a:rPr lang="en-US" sz="1600" dirty="0"/>
              <a:t>MONTH</a:t>
            </a:r>
          </a:p>
        </p:txBody>
      </p:sp>
      <p:sp>
        <p:nvSpPr>
          <p:cNvPr id="11" name="Rounded Rectangle 10"/>
          <p:cNvSpPr/>
          <p:nvPr/>
        </p:nvSpPr>
        <p:spPr>
          <a:xfrm>
            <a:off x="3733800" y="1219200"/>
            <a:ext cx="20574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Partner meeting addressing top-down communication</a:t>
            </a:r>
          </a:p>
        </p:txBody>
      </p:sp>
      <p:sp>
        <p:nvSpPr>
          <p:cNvPr id="12" name="Rounded Rectangle 11"/>
          <p:cNvSpPr/>
          <p:nvPr/>
        </p:nvSpPr>
        <p:spPr>
          <a:xfrm>
            <a:off x="1295400" y="2438400"/>
            <a:ext cx="13716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Communicate vision to all employees</a:t>
            </a:r>
          </a:p>
        </p:txBody>
      </p:sp>
      <p:sp>
        <p:nvSpPr>
          <p:cNvPr id="13" name="Rounded Rectangle 12"/>
          <p:cNvSpPr/>
          <p:nvPr/>
        </p:nvSpPr>
        <p:spPr>
          <a:xfrm>
            <a:off x="6781800" y="6248400"/>
            <a:ext cx="1600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Conduct  survey</a:t>
            </a:r>
          </a:p>
        </p:txBody>
      </p:sp>
      <p:sp>
        <p:nvSpPr>
          <p:cNvPr id="14" name="Rounded Rectangle 13"/>
          <p:cNvSpPr/>
          <p:nvPr/>
        </p:nvSpPr>
        <p:spPr>
          <a:xfrm>
            <a:off x="3733800" y="2057400"/>
            <a:ext cx="21336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Monthly partner/ manager  meeting</a:t>
            </a:r>
          </a:p>
        </p:txBody>
      </p:sp>
      <p:sp>
        <p:nvSpPr>
          <p:cNvPr id="15" name="Rounded Rectangle 14"/>
          <p:cNvSpPr/>
          <p:nvPr/>
        </p:nvSpPr>
        <p:spPr>
          <a:xfrm>
            <a:off x="1066800" y="3276600"/>
            <a:ext cx="20574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Conduct 1</a:t>
            </a:r>
            <a:r>
              <a:rPr lang="en-US" sz="1400" baseline="30000" dirty="0"/>
              <a:t>st</a:t>
            </a:r>
            <a:r>
              <a:rPr lang="en-US" sz="1400" dirty="0"/>
              <a:t> performance evaluation</a:t>
            </a:r>
          </a:p>
          <a:p>
            <a:pPr algn="ctr">
              <a:defRPr/>
            </a:pPr>
            <a:r>
              <a:rPr lang="en-US" sz="1400" dirty="0"/>
              <a:t>Employees:  0 – 1 yr.</a:t>
            </a:r>
          </a:p>
        </p:txBody>
      </p:sp>
      <p:sp>
        <p:nvSpPr>
          <p:cNvPr id="16" name="Rounded Rectangle 15"/>
          <p:cNvSpPr/>
          <p:nvPr/>
        </p:nvSpPr>
        <p:spPr>
          <a:xfrm>
            <a:off x="1066800" y="6019800"/>
            <a:ext cx="22860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Conduct annual performance evaluation </a:t>
            </a:r>
          </a:p>
          <a:p>
            <a:pPr algn="ctr">
              <a:defRPr/>
            </a:pPr>
            <a:r>
              <a:rPr lang="en-US" sz="1400" dirty="0"/>
              <a:t>All Employees</a:t>
            </a:r>
          </a:p>
        </p:txBody>
      </p:sp>
      <p:sp>
        <p:nvSpPr>
          <p:cNvPr id="17" name="Rounded Rectangle 16"/>
          <p:cNvSpPr/>
          <p:nvPr/>
        </p:nvSpPr>
        <p:spPr>
          <a:xfrm>
            <a:off x="6705600" y="2743200"/>
            <a:ext cx="15240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New evaluation system</a:t>
            </a:r>
          </a:p>
        </p:txBody>
      </p:sp>
      <p:sp>
        <p:nvSpPr>
          <p:cNvPr id="19" name="Rounded Rectangle 18"/>
          <p:cNvSpPr/>
          <p:nvPr/>
        </p:nvSpPr>
        <p:spPr>
          <a:xfrm>
            <a:off x="6781800" y="3886200"/>
            <a:ext cx="15240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Social activity policy</a:t>
            </a:r>
          </a:p>
        </p:txBody>
      </p:sp>
      <p:sp>
        <p:nvSpPr>
          <p:cNvPr id="20" name="Rounded Rectangle 19"/>
          <p:cNvSpPr/>
          <p:nvPr/>
        </p:nvSpPr>
        <p:spPr>
          <a:xfrm>
            <a:off x="3657600" y="4648200"/>
            <a:ext cx="21336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Announce and implement new  social initiatives</a:t>
            </a:r>
          </a:p>
        </p:txBody>
      </p:sp>
      <p:cxnSp>
        <p:nvCxnSpPr>
          <p:cNvPr id="41" name="Straight Arrow Connector 40"/>
          <p:cNvCxnSpPr/>
          <p:nvPr/>
        </p:nvCxnSpPr>
        <p:spPr>
          <a:xfrm rot="5400000">
            <a:off x="4572794" y="1904206"/>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14" idx="1"/>
          </p:cNvCxnSpPr>
          <p:nvPr/>
        </p:nvCxnSpPr>
        <p:spPr>
          <a:xfrm rot="10800000" flipV="1">
            <a:off x="2667000" y="2324100"/>
            <a:ext cx="1066800" cy="342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14" idx="3"/>
          </p:cNvCxnSpPr>
          <p:nvPr/>
        </p:nvCxnSpPr>
        <p:spPr>
          <a:xfrm>
            <a:off x="5867400" y="2324100"/>
            <a:ext cx="838200" cy="571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19" idx="1"/>
          </p:cNvCxnSpPr>
          <p:nvPr/>
        </p:nvCxnSpPr>
        <p:spPr>
          <a:xfrm rot="10800000" flipV="1">
            <a:off x="5715000" y="4191000"/>
            <a:ext cx="10668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17" idx="1"/>
            <a:endCxn id="15" idx="3"/>
          </p:cNvCxnSpPr>
          <p:nvPr/>
        </p:nvCxnSpPr>
        <p:spPr>
          <a:xfrm rot="10800000" flipV="1">
            <a:off x="3124200" y="3048000"/>
            <a:ext cx="3581400" cy="647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15" idx="2"/>
          </p:cNvCxnSpPr>
          <p:nvPr/>
        </p:nvCxnSpPr>
        <p:spPr>
          <a:xfrm rot="5400000">
            <a:off x="1123950" y="5048250"/>
            <a:ext cx="19050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Elbow Connector 64"/>
          <p:cNvCxnSpPr>
            <a:stCxn id="11" idx="3"/>
            <a:endCxn id="13" idx="1"/>
          </p:cNvCxnSpPr>
          <p:nvPr/>
        </p:nvCxnSpPr>
        <p:spPr>
          <a:xfrm>
            <a:off x="5791200" y="1524000"/>
            <a:ext cx="990600" cy="49530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15" idx="3"/>
            <a:endCxn id="13" idx="0"/>
          </p:cNvCxnSpPr>
          <p:nvPr/>
        </p:nvCxnSpPr>
        <p:spPr>
          <a:xfrm>
            <a:off x="3124200" y="3695700"/>
            <a:ext cx="4457700" cy="2552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4" idx="2"/>
            <a:endCxn id="19" idx="1"/>
          </p:cNvCxnSpPr>
          <p:nvPr/>
        </p:nvCxnSpPr>
        <p:spPr>
          <a:xfrm rot="16200000" flipH="1">
            <a:off x="4991100" y="2400300"/>
            <a:ext cx="1600200" cy="1981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tream Analysis.jpg"/>
          <p:cNvPicPr>
            <a:picLocks noChangeAspect="1"/>
          </p:cNvPicPr>
          <p:nvPr/>
        </p:nvPicPr>
        <p:blipFill>
          <a:blip r:embed="rId3" cstate="print"/>
          <a:stretch>
            <a:fillRect/>
          </a:stretch>
        </p:blipFill>
        <p:spPr>
          <a:xfrm>
            <a:off x="1828800" y="0"/>
            <a:ext cx="5562600" cy="68580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a:xfrm>
            <a:off x="1676400" y="381000"/>
            <a:ext cx="2133600" cy="762000"/>
          </a:xfrm>
        </p:spPr>
        <p:txBody>
          <a:bodyPr/>
          <a:lstStyle/>
          <a:p>
            <a:r>
              <a:rPr lang="en-US" sz="2400"/>
              <a:t>Behavioral</a:t>
            </a:r>
            <a:r>
              <a:rPr lang="en-US" sz="3200"/>
              <a:t> </a:t>
            </a:r>
          </a:p>
        </p:txBody>
      </p:sp>
      <p:sp>
        <p:nvSpPr>
          <p:cNvPr id="50179" name="Rectangle 3"/>
          <p:cNvSpPr>
            <a:spLocks noChangeArrowheads="1"/>
          </p:cNvSpPr>
          <p:nvPr/>
        </p:nvSpPr>
        <p:spPr bwMode="auto">
          <a:xfrm>
            <a:off x="4114800" y="457200"/>
            <a:ext cx="2133600" cy="762000"/>
          </a:xfrm>
          <a:prstGeom prst="rect">
            <a:avLst/>
          </a:prstGeom>
          <a:noFill/>
          <a:ln w="9525">
            <a:noFill/>
            <a:miter lim="800000"/>
            <a:headEnd/>
            <a:tailEnd/>
          </a:ln>
          <a:effectLst/>
        </p:spPr>
        <p:txBody>
          <a:bodyPr anchor="ctr"/>
          <a:lstStyle/>
          <a:p>
            <a:r>
              <a:rPr lang="en-US" sz="2400">
                <a:solidFill>
                  <a:schemeClr val="tx2"/>
                </a:solidFill>
                <a:latin typeface="Arial" charset="0"/>
              </a:rPr>
              <a:t>Structural </a:t>
            </a:r>
          </a:p>
        </p:txBody>
      </p:sp>
      <p:sp>
        <p:nvSpPr>
          <p:cNvPr id="50180" name="Rectangle 4"/>
          <p:cNvSpPr>
            <a:spLocks noChangeArrowheads="1"/>
          </p:cNvSpPr>
          <p:nvPr/>
        </p:nvSpPr>
        <p:spPr bwMode="auto">
          <a:xfrm>
            <a:off x="6705600" y="457200"/>
            <a:ext cx="2133600" cy="762000"/>
          </a:xfrm>
          <a:prstGeom prst="rect">
            <a:avLst/>
          </a:prstGeom>
          <a:noFill/>
          <a:ln w="9525">
            <a:noFill/>
            <a:miter lim="800000"/>
            <a:headEnd/>
            <a:tailEnd/>
          </a:ln>
          <a:effectLst/>
        </p:spPr>
        <p:txBody>
          <a:bodyPr anchor="ctr"/>
          <a:lstStyle/>
          <a:p>
            <a:r>
              <a:rPr lang="en-US" sz="2400">
                <a:solidFill>
                  <a:schemeClr val="tx2"/>
                </a:solidFill>
                <a:latin typeface="Arial" charset="0"/>
              </a:rPr>
              <a:t>Technical</a:t>
            </a:r>
          </a:p>
        </p:txBody>
      </p:sp>
      <p:sp>
        <p:nvSpPr>
          <p:cNvPr id="50181" name="Text Box 5"/>
          <p:cNvSpPr txBox="1">
            <a:spLocks noChangeArrowheads="1"/>
          </p:cNvSpPr>
          <p:nvPr/>
        </p:nvSpPr>
        <p:spPr bwMode="auto">
          <a:xfrm>
            <a:off x="381000" y="960438"/>
            <a:ext cx="685800" cy="5897562"/>
          </a:xfrm>
          <a:prstGeom prst="rect">
            <a:avLst/>
          </a:prstGeom>
          <a:noFill/>
          <a:ln w="9525">
            <a:noFill/>
            <a:miter lim="800000"/>
            <a:headEnd/>
            <a:tailEnd/>
          </a:ln>
          <a:effectLst/>
        </p:spPr>
        <p:txBody>
          <a:bodyPr>
            <a:spAutoFit/>
          </a:bodyPr>
          <a:lstStyle/>
          <a:p>
            <a:pPr>
              <a:lnSpc>
                <a:spcPct val="130000"/>
              </a:lnSpc>
              <a:spcBef>
                <a:spcPct val="50000"/>
              </a:spcBef>
            </a:pPr>
            <a:r>
              <a:rPr lang="en-US" b="1">
                <a:latin typeface="Arial" charset="0"/>
              </a:rPr>
              <a:t>1</a:t>
            </a:r>
          </a:p>
          <a:p>
            <a:pPr>
              <a:lnSpc>
                <a:spcPct val="130000"/>
              </a:lnSpc>
              <a:spcBef>
                <a:spcPct val="50000"/>
              </a:spcBef>
            </a:pPr>
            <a:r>
              <a:rPr lang="en-US" b="1">
                <a:latin typeface="Arial" charset="0"/>
              </a:rPr>
              <a:t>2</a:t>
            </a:r>
          </a:p>
          <a:p>
            <a:pPr>
              <a:lnSpc>
                <a:spcPct val="130000"/>
              </a:lnSpc>
              <a:spcBef>
                <a:spcPct val="50000"/>
              </a:spcBef>
            </a:pPr>
            <a:r>
              <a:rPr lang="en-US" b="1">
                <a:latin typeface="Arial" charset="0"/>
              </a:rPr>
              <a:t>3</a:t>
            </a:r>
          </a:p>
          <a:p>
            <a:pPr>
              <a:lnSpc>
                <a:spcPct val="130000"/>
              </a:lnSpc>
              <a:spcBef>
                <a:spcPct val="50000"/>
              </a:spcBef>
            </a:pPr>
            <a:r>
              <a:rPr lang="en-US" b="1">
                <a:latin typeface="Arial" charset="0"/>
              </a:rPr>
              <a:t>4</a:t>
            </a:r>
          </a:p>
          <a:p>
            <a:pPr>
              <a:lnSpc>
                <a:spcPct val="130000"/>
              </a:lnSpc>
              <a:spcBef>
                <a:spcPct val="50000"/>
              </a:spcBef>
            </a:pPr>
            <a:r>
              <a:rPr lang="en-US" b="1">
                <a:latin typeface="Arial" charset="0"/>
              </a:rPr>
              <a:t>5</a:t>
            </a:r>
          </a:p>
          <a:p>
            <a:pPr>
              <a:lnSpc>
                <a:spcPct val="130000"/>
              </a:lnSpc>
              <a:spcBef>
                <a:spcPct val="50000"/>
              </a:spcBef>
            </a:pPr>
            <a:r>
              <a:rPr lang="en-US" b="1">
                <a:latin typeface="Arial" charset="0"/>
              </a:rPr>
              <a:t>6</a:t>
            </a:r>
          </a:p>
          <a:p>
            <a:pPr>
              <a:lnSpc>
                <a:spcPct val="130000"/>
              </a:lnSpc>
              <a:spcBef>
                <a:spcPct val="50000"/>
              </a:spcBef>
            </a:pPr>
            <a:r>
              <a:rPr lang="en-US" b="1">
                <a:latin typeface="Arial" charset="0"/>
              </a:rPr>
              <a:t>7</a:t>
            </a:r>
          </a:p>
          <a:p>
            <a:pPr>
              <a:lnSpc>
                <a:spcPct val="130000"/>
              </a:lnSpc>
              <a:spcBef>
                <a:spcPct val="50000"/>
              </a:spcBef>
            </a:pPr>
            <a:r>
              <a:rPr lang="en-US" b="1">
                <a:latin typeface="Arial" charset="0"/>
              </a:rPr>
              <a:t>8</a:t>
            </a:r>
          </a:p>
          <a:p>
            <a:pPr>
              <a:lnSpc>
                <a:spcPct val="130000"/>
              </a:lnSpc>
              <a:spcBef>
                <a:spcPct val="50000"/>
              </a:spcBef>
            </a:pPr>
            <a:r>
              <a:rPr lang="en-US" b="1">
                <a:latin typeface="Arial" charset="0"/>
              </a:rPr>
              <a:t>9</a:t>
            </a:r>
          </a:p>
          <a:p>
            <a:pPr>
              <a:lnSpc>
                <a:spcPct val="130000"/>
              </a:lnSpc>
              <a:spcBef>
                <a:spcPct val="50000"/>
              </a:spcBef>
            </a:pPr>
            <a:r>
              <a:rPr lang="en-US" b="1">
                <a:latin typeface="Arial" charset="0"/>
              </a:rPr>
              <a:t>10</a:t>
            </a:r>
          </a:p>
          <a:p>
            <a:pPr>
              <a:lnSpc>
                <a:spcPct val="130000"/>
              </a:lnSpc>
              <a:spcBef>
                <a:spcPct val="50000"/>
              </a:spcBef>
            </a:pPr>
            <a:r>
              <a:rPr lang="en-US" b="1">
                <a:latin typeface="Arial" charset="0"/>
              </a:rPr>
              <a:t>11</a:t>
            </a:r>
          </a:p>
          <a:p>
            <a:pPr>
              <a:lnSpc>
                <a:spcPct val="130000"/>
              </a:lnSpc>
              <a:spcBef>
                <a:spcPct val="50000"/>
              </a:spcBef>
            </a:pPr>
            <a:r>
              <a:rPr lang="en-US" b="1">
                <a:latin typeface="Arial" charset="0"/>
              </a:rPr>
              <a:t>12</a:t>
            </a:r>
          </a:p>
        </p:txBody>
      </p:sp>
      <p:sp>
        <p:nvSpPr>
          <p:cNvPr id="50182" name="Text Box 6"/>
          <p:cNvSpPr txBox="1">
            <a:spLocks noChangeArrowheads="1"/>
          </p:cNvSpPr>
          <p:nvPr/>
        </p:nvSpPr>
        <p:spPr bwMode="auto">
          <a:xfrm>
            <a:off x="304800" y="685800"/>
            <a:ext cx="1143000" cy="366713"/>
          </a:xfrm>
          <a:prstGeom prst="rect">
            <a:avLst/>
          </a:prstGeom>
          <a:noFill/>
          <a:ln w="9525">
            <a:noFill/>
            <a:miter lim="800000"/>
            <a:headEnd/>
            <a:tailEnd/>
          </a:ln>
          <a:effectLst/>
        </p:spPr>
        <p:txBody>
          <a:bodyPr>
            <a:spAutoFit/>
          </a:bodyPr>
          <a:lstStyle/>
          <a:p>
            <a:pPr algn="l">
              <a:spcBef>
                <a:spcPct val="50000"/>
              </a:spcBef>
            </a:pPr>
            <a:r>
              <a:rPr lang="en-US">
                <a:latin typeface="Arial" charset="0"/>
              </a:rPr>
              <a:t>Month</a:t>
            </a:r>
          </a:p>
        </p:txBody>
      </p:sp>
      <p:sp>
        <p:nvSpPr>
          <p:cNvPr id="50183" name="Text Box 7"/>
          <p:cNvSpPr txBox="1">
            <a:spLocks noChangeArrowheads="1"/>
          </p:cNvSpPr>
          <p:nvPr/>
        </p:nvSpPr>
        <p:spPr bwMode="auto">
          <a:xfrm>
            <a:off x="2133600" y="0"/>
            <a:ext cx="6019800" cy="519113"/>
          </a:xfrm>
          <a:prstGeom prst="rect">
            <a:avLst/>
          </a:prstGeom>
          <a:noFill/>
          <a:ln w="9525">
            <a:noFill/>
            <a:miter lim="800000"/>
            <a:headEnd/>
            <a:tailEnd/>
          </a:ln>
          <a:effectLst/>
        </p:spPr>
        <p:txBody>
          <a:bodyPr>
            <a:spAutoFit/>
          </a:bodyPr>
          <a:lstStyle/>
          <a:p>
            <a:pPr algn="l">
              <a:spcBef>
                <a:spcPct val="50000"/>
              </a:spcBef>
            </a:pPr>
            <a:r>
              <a:rPr lang="en-US" sz="2800">
                <a:latin typeface="Copperplate Gothic Light" pitchFamily="34" charset="0"/>
              </a:rPr>
              <a:t>Stream Analysis Chart</a:t>
            </a:r>
          </a:p>
        </p:txBody>
      </p:sp>
      <p:sp>
        <p:nvSpPr>
          <p:cNvPr id="50184" name="AutoShape 8"/>
          <p:cNvSpPr>
            <a:spLocks noChangeArrowheads="1"/>
          </p:cNvSpPr>
          <p:nvPr/>
        </p:nvSpPr>
        <p:spPr bwMode="auto">
          <a:xfrm>
            <a:off x="4343400" y="990600"/>
            <a:ext cx="1905000" cy="685800"/>
          </a:xfrm>
          <a:prstGeom prst="flowChartProcess">
            <a:avLst/>
          </a:prstGeom>
          <a:solidFill>
            <a:srgbClr val="FF00FF"/>
          </a:solidFill>
          <a:ln w="9525">
            <a:solidFill>
              <a:schemeClr val="tx1"/>
            </a:solidFill>
            <a:miter lim="800000"/>
            <a:headEnd/>
            <a:tailEnd/>
          </a:ln>
          <a:effectLst/>
        </p:spPr>
        <p:txBody>
          <a:bodyPr wrap="none" anchor="ctr"/>
          <a:lstStyle/>
          <a:p>
            <a:r>
              <a:rPr lang="en-US">
                <a:latin typeface="Arial" charset="0"/>
              </a:rPr>
              <a:t>Hire HR Director</a:t>
            </a:r>
          </a:p>
        </p:txBody>
      </p:sp>
      <p:sp>
        <p:nvSpPr>
          <p:cNvPr id="50185" name="Text Box 9"/>
          <p:cNvSpPr txBox="1">
            <a:spLocks noChangeArrowheads="1"/>
          </p:cNvSpPr>
          <p:nvPr/>
        </p:nvSpPr>
        <p:spPr bwMode="auto">
          <a:xfrm>
            <a:off x="2057400" y="1066800"/>
            <a:ext cx="1524000" cy="527050"/>
          </a:xfrm>
          <a:prstGeom prst="rect">
            <a:avLst/>
          </a:prstGeom>
          <a:solidFill>
            <a:srgbClr val="FF00FF"/>
          </a:solidFill>
          <a:ln w="9525">
            <a:solidFill>
              <a:schemeClr val="tx1"/>
            </a:solidFill>
            <a:miter lim="800000"/>
            <a:headEnd/>
            <a:tailEnd/>
          </a:ln>
          <a:effectLst/>
        </p:spPr>
        <p:txBody>
          <a:bodyPr>
            <a:spAutoFit/>
          </a:bodyPr>
          <a:lstStyle/>
          <a:p>
            <a:pPr>
              <a:spcBef>
                <a:spcPct val="50000"/>
              </a:spcBef>
            </a:pPr>
            <a:r>
              <a:rPr lang="en-US" sz="1400">
                <a:latin typeface="Arial" charset="0"/>
              </a:rPr>
              <a:t>Define Company Values</a:t>
            </a:r>
          </a:p>
        </p:txBody>
      </p:sp>
      <p:sp>
        <p:nvSpPr>
          <p:cNvPr id="50186" name="Text Box 10"/>
          <p:cNvSpPr txBox="1">
            <a:spLocks noChangeArrowheads="1"/>
          </p:cNvSpPr>
          <p:nvPr/>
        </p:nvSpPr>
        <p:spPr bwMode="auto">
          <a:xfrm>
            <a:off x="2057400" y="1905000"/>
            <a:ext cx="1524000" cy="846138"/>
          </a:xfrm>
          <a:prstGeom prst="rect">
            <a:avLst/>
          </a:prstGeom>
          <a:solidFill>
            <a:srgbClr val="FF00FF"/>
          </a:solidFill>
          <a:ln w="9525">
            <a:solidFill>
              <a:schemeClr val="tx1"/>
            </a:solidFill>
            <a:miter lim="800000"/>
            <a:headEnd/>
            <a:tailEnd/>
          </a:ln>
          <a:effectLst/>
        </p:spPr>
        <p:txBody>
          <a:bodyPr>
            <a:spAutoFit/>
          </a:bodyPr>
          <a:lstStyle/>
          <a:p>
            <a:pPr>
              <a:spcBef>
                <a:spcPct val="50000"/>
              </a:spcBef>
            </a:pPr>
            <a:r>
              <a:rPr lang="en-US" sz="1400">
                <a:latin typeface="Arial" charset="0"/>
              </a:rPr>
              <a:t>Promote Sense of Belonging</a:t>
            </a:r>
          </a:p>
          <a:p>
            <a:pPr>
              <a:spcBef>
                <a:spcPct val="50000"/>
              </a:spcBef>
            </a:pPr>
            <a:endParaRPr lang="en-US" sz="1400">
              <a:latin typeface="Arial" charset="0"/>
            </a:endParaRPr>
          </a:p>
        </p:txBody>
      </p:sp>
      <p:sp>
        <p:nvSpPr>
          <p:cNvPr id="50187" name="Text Box 11"/>
          <p:cNvSpPr txBox="1">
            <a:spLocks noChangeArrowheads="1"/>
          </p:cNvSpPr>
          <p:nvPr/>
        </p:nvSpPr>
        <p:spPr bwMode="auto">
          <a:xfrm>
            <a:off x="7162800" y="2209800"/>
            <a:ext cx="1752600" cy="527050"/>
          </a:xfrm>
          <a:prstGeom prst="rect">
            <a:avLst/>
          </a:prstGeom>
          <a:solidFill>
            <a:srgbClr val="FF00FF"/>
          </a:solidFill>
          <a:ln w="9525">
            <a:solidFill>
              <a:schemeClr val="tx1"/>
            </a:solidFill>
            <a:miter lim="800000"/>
            <a:headEnd/>
            <a:tailEnd/>
          </a:ln>
          <a:effectLst/>
        </p:spPr>
        <p:txBody>
          <a:bodyPr>
            <a:spAutoFit/>
          </a:bodyPr>
          <a:lstStyle/>
          <a:p>
            <a:pPr>
              <a:spcBef>
                <a:spcPct val="50000"/>
              </a:spcBef>
            </a:pPr>
            <a:r>
              <a:rPr lang="en-US" sz="1400">
                <a:latin typeface="Arial" charset="0"/>
              </a:rPr>
              <a:t>Implement Rights and Rituals</a:t>
            </a:r>
          </a:p>
        </p:txBody>
      </p:sp>
      <p:sp>
        <p:nvSpPr>
          <p:cNvPr id="50188" name="Text Box 12"/>
          <p:cNvSpPr txBox="1">
            <a:spLocks noChangeArrowheads="1"/>
          </p:cNvSpPr>
          <p:nvPr/>
        </p:nvSpPr>
        <p:spPr bwMode="auto">
          <a:xfrm rot="16200000">
            <a:off x="-909637" y="4186237"/>
            <a:ext cx="5029200" cy="314325"/>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400">
                <a:latin typeface="Arial" charset="0"/>
              </a:rPr>
              <a:t>Foster Open Communication and Relationship Building</a:t>
            </a:r>
          </a:p>
        </p:txBody>
      </p:sp>
      <p:sp>
        <p:nvSpPr>
          <p:cNvPr id="50189" name="AutoShape 13"/>
          <p:cNvSpPr>
            <a:spLocks noChangeArrowheads="1"/>
          </p:cNvSpPr>
          <p:nvPr/>
        </p:nvSpPr>
        <p:spPr bwMode="auto">
          <a:xfrm>
            <a:off x="3810000" y="2133600"/>
            <a:ext cx="1066800" cy="1066800"/>
          </a:xfrm>
          <a:prstGeom prst="flowChartProcess">
            <a:avLst/>
          </a:prstGeom>
          <a:solidFill>
            <a:schemeClr val="accent1"/>
          </a:solidFill>
          <a:ln w="9525">
            <a:solidFill>
              <a:schemeClr val="tx1"/>
            </a:solidFill>
            <a:miter lim="800000"/>
            <a:headEnd/>
            <a:tailEnd/>
          </a:ln>
          <a:effectLst/>
        </p:spPr>
        <p:txBody>
          <a:bodyPr wrap="none" anchor="ctr"/>
          <a:lstStyle/>
          <a:p>
            <a:r>
              <a:rPr lang="en-US" sz="1400">
                <a:latin typeface="Arial" charset="0"/>
              </a:rPr>
              <a:t>Establish</a:t>
            </a:r>
          </a:p>
          <a:p>
            <a:r>
              <a:rPr lang="en-US" sz="1400">
                <a:latin typeface="Arial" charset="0"/>
              </a:rPr>
              <a:t>Individual </a:t>
            </a:r>
          </a:p>
          <a:p>
            <a:r>
              <a:rPr lang="en-US" sz="1400">
                <a:latin typeface="Arial" charset="0"/>
              </a:rPr>
              <a:t>Meetings</a:t>
            </a:r>
          </a:p>
        </p:txBody>
      </p:sp>
      <p:sp>
        <p:nvSpPr>
          <p:cNvPr id="50190" name="AutoShape 14"/>
          <p:cNvSpPr>
            <a:spLocks noChangeArrowheads="1"/>
          </p:cNvSpPr>
          <p:nvPr/>
        </p:nvSpPr>
        <p:spPr bwMode="auto">
          <a:xfrm>
            <a:off x="5486400" y="2133600"/>
            <a:ext cx="1066800" cy="1066800"/>
          </a:xfrm>
          <a:prstGeom prst="flowChartProcess">
            <a:avLst/>
          </a:prstGeom>
          <a:solidFill>
            <a:schemeClr val="accent1"/>
          </a:solidFill>
          <a:ln w="9525">
            <a:solidFill>
              <a:schemeClr val="tx1"/>
            </a:solidFill>
            <a:miter lim="800000"/>
            <a:headEnd/>
            <a:tailEnd/>
          </a:ln>
          <a:effectLst/>
        </p:spPr>
        <p:txBody>
          <a:bodyPr wrap="none" anchor="ctr"/>
          <a:lstStyle/>
          <a:p>
            <a:r>
              <a:rPr lang="en-US" sz="1400">
                <a:latin typeface="Arial" charset="0"/>
              </a:rPr>
              <a:t>Establish</a:t>
            </a:r>
          </a:p>
          <a:p>
            <a:r>
              <a:rPr lang="en-US" sz="1400">
                <a:latin typeface="Arial" charset="0"/>
              </a:rPr>
              <a:t>Group </a:t>
            </a:r>
          </a:p>
          <a:p>
            <a:r>
              <a:rPr lang="en-US" sz="1400">
                <a:latin typeface="Arial" charset="0"/>
              </a:rPr>
              <a:t>Meetings</a:t>
            </a:r>
          </a:p>
        </p:txBody>
      </p:sp>
      <p:sp>
        <p:nvSpPr>
          <p:cNvPr id="50191" name="AutoShape 15"/>
          <p:cNvSpPr>
            <a:spLocks noChangeArrowheads="1"/>
          </p:cNvSpPr>
          <p:nvPr/>
        </p:nvSpPr>
        <p:spPr bwMode="auto">
          <a:xfrm>
            <a:off x="7620000" y="3200400"/>
            <a:ext cx="1295400" cy="1295400"/>
          </a:xfrm>
          <a:prstGeom prst="flowChartProcess">
            <a:avLst/>
          </a:prstGeom>
          <a:solidFill>
            <a:schemeClr val="accent1"/>
          </a:solidFill>
          <a:ln w="9525">
            <a:solidFill>
              <a:schemeClr val="tx1"/>
            </a:solidFill>
            <a:miter lim="800000"/>
            <a:headEnd/>
            <a:tailEnd/>
          </a:ln>
          <a:effectLst/>
        </p:spPr>
        <p:txBody>
          <a:bodyPr wrap="none" anchor="ctr"/>
          <a:lstStyle/>
          <a:p>
            <a:r>
              <a:rPr lang="en-US" sz="1400">
                <a:latin typeface="Arial" charset="0"/>
              </a:rPr>
              <a:t>Visual </a:t>
            </a:r>
            <a:br>
              <a:rPr lang="en-US" sz="1400">
                <a:latin typeface="Arial" charset="0"/>
              </a:rPr>
            </a:br>
            <a:r>
              <a:rPr lang="en-US" sz="1400">
                <a:latin typeface="Arial" charset="0"/>
              </a:rPr>
              <a:t>Communication:</a:t>
            </a:r>
          </a:p>
          <a:p>
            <a:r>
              <a:rPr lang="en-US" sz="1400">
                <a:latin typeface="Arial" charset="0"/>
              </a:rPr>
              <a:t>Goal Charts</a:t>
            </a:r>
          </a:p>
        </p:txBody>
      </p:sp>
      <p:sp>
        <p:nvSpPr>
          <p:cNvPr id="50192" name="AutoShape 16"/>
          <p:cNvSpPr>
            <a:spLocks noChangeArrowheads="1"/>
          </p:cNvSpPr>
          <p:nvPr/>
        </p:nvSpPr>
        <p:spPr bwMode="auto">
          <a:xfrm>
            <a:off x="4343400" y="3581400"/>
            <a:ext cx="1600200" cy="1295400"/>
          </a:xfrm>
          <a:prstGeom prst="flowChartProcess">
            <a:avLst/>
          </a:prstGeom>
          <a:solidFill>
            <a:srgbClr val="00CC66"/>
          </a:solidFill>
          <a:ln w="9525">
            <a:solidFill>
              <a:schemeClr val="tx1"/>
            </a:solidFill>
            <a:miter lim="800000"/>
            <a:headEnd/>
            <a:tailEnd/>
          </a:ln>
          <a:effectLst/>
        </p:spPr>
        <p:txBody>
          <a:bodyPr wrap="none" anchor="ctr"/>
          <a:lstStyle/>
          <a:p>
            <a:pPr marL="342900" indent="-342900" algn="l"/>
            <a:r>
              <a:rPr lang="en-US" sz="1400">
                <a:latin typeface="Arial" charset="0"/>
              </a:rPr>
              <a:t>Training Program:</a:t>
            </a:r>
          </a:p>
          <a:p>
            <a:pPr marL="342900" indent="-342900" algn="l">
              <a:buFontTx/>
              <a:buAutoNum type="arabicPeriod"/>
            </a:pPr>
            <a:r>
              <a:rPr lang="en-US" sz="1400">
                <a:latin typeface="Arial" charset="0"/>
              </a:rPr>
              <a:t>Lower Level </a:t>
            </a:r>
            <a:br>
              <a:rPr lang="en-US" sz="1400">
                <a:latin typeface="Arial" charset="0"/>
              </a:rPr>
            </a:br>
            <a:r>
              <a:rPr lang="en-US" sz="1400">
                <a:latin typeface="Arial" charset="0"/>
              </a:rPr>
              <a:t>Managers</a:t>
            </a:r>
          </a:p>
          <a:p>
            <a:pPr marL="342900" indent="-342900" algn="l">
              <a:buFontTx/>
              <a:buAutoNum type="arabicPeriod"/>
            </a:pPr>
            <a:r>
              <a:rPr lang="en-US" sz="1400">
                <a:latin typeface="Arial" charset="0"/>
              </a:rPr>
              <a:t>Front Desk </a:t>
            </a:r>
            <a:br>
              <a:rPr lang="en-US" sz="1400">
                <a:latin typeface="Arial" charset="0"/>
              </a:rPr>
            </a:br>
            <a:r>
              <a:rPr lang="en-US" sz="1400">
                <a:latin typeface="Arial" charset="0"/>
              </a:rPr>
              <a:t>Personnel</a:t>
            </a:r>
          </a:p>
          <a:p>
            <a:pPr marL="342900" indent="-342900" algn="l"/>
            <a:endParaRPr lang="en-US" sz="1400">
              <a:latin typeface="Arial" charset="0"/>
            </a:endParaRPr>
          </a:p>
        </p:txBody>
      </p:sp>
      <p:sp>
        <p:nvSpPr>
          <p:cNvPr id="50193" name="AutoShape 17"/>
          <p:cNvSpPr>
            <a:spLocks noChangeArrowheads="1"/>
          </p:cNvSpPr>
          <p:nvPr/>
        </p:nvSpPr>
        <p:spPr bwMode="auto">
          <a:xfrm>
            <a:off x="2057400" y="3352800"/>
            <a:ext cx="1600200" cy="1676400"/>
          </a:xfrm>
          <a:prstGeom prst="flowChartProcess">
            <a:avLst/>
          </a:prstGeom>
          <a:solidFill>
            <a:srgbClr val="FFFF00"/>
          </a:solidFill>
          <a:ln w="9525">
            <a:solidFill>
              <a:schemeClr val="tx1"/>
            </a:solidFill>
            <a:miter lim="800000"/>
            <a:headEnd/>
            <a:tailEnd/>
          </a:ln>
          <a:effectLst/>
        </p:spPr>
        <p:txBody>
          <a:bodyPr wrap="none" anchor="ctr"/>
          <a:lstStyle/>
          <a:p>
            <a:pPr marL="342900" indent="-342900" algn="l"/>
            <a:r>
              <a:rPr lang="en-US" sz="1400">
                <a:latin typeface="Arial" charset="0"/>
              </a:rPr>
              <a:t>Clearly define roles </a:t>
            </a:r>
          </a:p>
          <a:p>
            <a:pPr marL="342900" indent="-342900" algn="l"/>
            <a:r>
              <a:rPr lang="en-US" sz="1400">
                <a:latin typeface="Arial" charset="0"/>
              </a:rPr>
              <a:t>and expectations </a:t>
            </a:r>
          </a:p>
          <a:p>
            <a:pPr marL="342900" indent="-342900" algn="l"/>
            <a:r>
              <a:rPr lang="en-US" sz="1400">
                <a:latin typeface="Arial" charset="0"/>
              </a:rPr>
              <a:t>of employees</a:t>
            </a:r>
          </a:p>
        </p:txBody>
      </p:sp>
      <p:sp>
        <p:nvSpPr>
          <p:cNvPr id="50194" name="AutoShape 18"/>
          <p:cNvSpPr>
            <a:spLocks noChangeArrowheads="1"/>
          </p:cNvSpPr>
          <p:nvPr/>
        </p:nvSpPr>
        <p:spPr bwMode="auto">
          <a:xfrm>
            <a:off x="4267200" y="5181600"/>
            <a:ext cx="1447800" cy="1676400"/>
          </a:xfrm>
          <a:prstGeom prst="flowChartProcess">
            <a:avLst/>
          </a:prstGeom>
          <a:solidFill>
            <a:srgbClr val="FFFF00"/>
          </a:solidFill>
          <a:ln w="9525">
            <a:solidFill>
              <a:schemeClr val="tx1"/>
            </a:solidFill>
            <a:miter lim="800000"/>
            <a:headEnd/>
            <a:tailEnd/>
          </a:ln>
          <a:effectLst/>
        </p:spPr>
        <p:txBody>
          <a:bodyPr wrap="none" anchor="ctr"/>
          <a:lstStyle/>
          <a:p>
            <a:pPr marL="342900" indent="-342900" algn="l"/>
            <a:r>
              <a:rPr lang="en-US" sz="1400">
                <a:latin typeface="Arial" charset="0"/>
              </a:rPr>
              <a:t>Create and </a:t>
            </a:r>
          </a:p>
          <a:p>
            <a:pPr marL="342900" indent="-342900" algn="l"/>
            <a:r>
              <a:rPr lang="en-US" sz="1400">
                <a:latin typeface="Arial" charset="0"/>
              </a:rPr>
              <a:t>Implement</a:t>
            </a:r>
          </a:p>
          <a:p>
            <a:pPr marL="342900" indent="-342900" algn="l"/>
            <a:r>
              <a:rPr lang="en-US" sz="1400">
                <a:latin typeface="Arial" charset="0"/>
              </a:rPr>
              <a:t>Rewards </a:t>
            </a:r>
          </a:p>
          <a:p>
            <a:pPr marL="342900" indent="-342900" algn="l"/>
            <a:r>
              <a:rPr lang="en-US" sz="1400">
                <a:latin typeface="Arial" charset="0"/>
              </a:rPr>
              <a:t>system </a:t>
            </a:r>
          </a:p>
        </p:txBody>
      </p:sp>
      <p:sp>
        <p:nvSpPr>
          <p:cNvPr id="50195" name="Text Box 19"/>
          <p:cNvSpPr txBox="1">
            <a:spLocks noChangeArrowheads="1"/>
          </p:cNvSpPr>
          <p:nvPr/>
        </p:nvSpPr>
        <p:spPr bwMode="auto">
          <a:xfrm rot="16200000">
            <a:off x="5148263" y="4757737"/>
            <a:ext cx="3886200" cy="314325"/>
          </a:xfrm>
          <a:prstGeom prst="rect">
            <a:avLst/>
          </a:prstGeom>
          <a:solidFill>
            <a:srgbClr val="FFFF00"/>
          </a:solidFill>
          <a:ln w="9525">
            <a:solidFill>
              <a:schemeClr val="tx1"/>
            </a:solidFill>
            <a:miter lim="800000"/>
            <a:headEnd/>
            <a:tailEnd/>
          </a:ln>
          <a:effectLst/>
        </p:spPr>
        <p:txBody>
          <a:bodyPr>
            <a:spAutoFit/>
          </a:bodyPr>
          <a:lstStyle/>
          <a:p>
            <a:pPr>
              <a:spcBef>
                <a:spcPct val="50000"/>
              </a:spcBef>
            </a:pPr>
            <a:r>
              <a:rPr lang="en-US" sz="1400">
                <a:latin typeface="Arial" charset="0"/>
              </a:rPr>
              <a:t>Implement 360 Feedback Evaluation</a:t>
            </a:r>
          </a:p>
        </p:txBody>
      </p:sp>
      <p:cxnSp>
        <p:nvCxnSpPr>
          <p:cNvPr id="50196" name="AutoShape 20"/>
          <p:cNvCxnSpPr>
            <a:cxnSpLocks noChangeShapeType="1"/>
            <a:stCxn id="50184" idx="1"/>
            <a:endCxn id="50185" idx="3"/>
          </p:cNvCxnSpPr>
          <p:nvPr/>
        </p:nvCxnSpPr>
        <p:spPr bwMode="auto">
          <a:xfrm flipH="1" flipV="1">
            <a:off x="3581400" y="1330325"/>
            <a:ext cx="762000" cy="3175"/>
          </a:xfrm>
          <a:prstGeom prst="straightConnector1">
            <a:avLst/>
          </a:prstGeom>
          <a:noFill/>
          <a:ln w="38100">
            <a:solidFill>
              <a:srgbClr val="CC3300"/>
            </a:solidFill>
            <a:round/>
            <a:headEnd/>
            <a:tailEnd type="triangle" w="med" len="med"/>
          </a:ln>
          <a:effectLst/>
        </p:spPr>
      </p:cxnSp>
      <p:cxnSp>
        <p:nvCxnSpPr>
          <p:cNvPr id="50197" name="AutoShape 21"/>
          <p:cNvCxnSpPr>
            <a:cxnSpLocks noChangeShapeType="1"/>
            <a:stCxn id="50184" idx="3"/>
            <a:endCxn id="50187" idx="1"/>
          </p:cNvCxnSpPr>
          <p:nvPr/>
        </p:nvCxnSpPr>
        <p:spPr bwMode="auto">
          <a:xfrm>
            <a:off x="6248400" y="1333500"/>
            <a:ext cx="914400" cy="1139825"/>
          </a:xfrm>
          <a:prstGeom prst="bentConnector3">
            <a:avLst>
              <a:gd name="adj1" fmla="val 50000"/>
            </a:avLst>
          </a:prstGeom>
          <a:noFill/>
          <a:ln w="38100">
            <a:solidFill>
              <a:srgbClr val="CC3300"/>
            </a:solidFill>
            <a:miter lim="800000"/>
            <a:headEnd/>
            <a:tailEnd type="triangle" w="med" len="med"/>
          </a:ln>
          <a:effectLst/>
        </p:spPr>
      </p:cxnSp>
      <p:cxnSp>
        <p:nvCxnSpPr>
          <p:cNvPr id="50198" name="AutoShape 22"/>
          <p:cNvCxnSpPr>
            <a:cxnSpLocks noChangeShapeType="1"/>
            <a:stCxn id="50185" idx="2"/>
            <a:endCxn id="50186" idx="0"/>
          </p:cNvCxnSpPr>
          <p:nvPr/>
        </p:nvCxnSpPr>
        <p:spPr bwMode="auto">
          <a:xfrm>
            <a:off x="2819400" y="1593850"/>
            <a:ext cx="0" cy="311150"/>
          </a:xfrm>
          <a:prstGeom prst="straightConnector1">
            <a:avLst/>
          </a:prstGeom>
          <a:noFill/>
          <a:ln w="38100">
            <a:solidFill>
              <a:srgbClr val="CC3300"/>
            </a:solidFill>
            <a:round/>
            <a:headEnd/>
            <a:tailEnd type="triangle" w="med" len="med"/>
          </a:ln>
          <a:effectLst/>
        </p:spPr>
      </p:cxnSp>
      <p:cxnSp>
        <p:nvCxnSpPr>
          <p:cNvPr id="50199" name="AutoShape 23"/>
          <p:cNvCxnSpPr>
            <a:cxnSpLocks noChangeShapeType="1"/>
            <a:stCxn id="50193" idx="2"/>
          </p:cNvCxnSpPr>
          <p:nvPr/>
        </p:nvCxnSpPr>
        <p:spPr bwMode="auto">
          <a:xfrm>
            <a:off x="2857500" y="5029200"/>
            <a:ext cx="1333500" cy="1143000"/>
          </a:xfrm>
          <a:prstGeom prst="straightConnector1">
            <a:avLst/>
          </a:prstGeom>
          <a:noFill/>
          <a:ln w="38100">
            <a:solidFill>
              <a:srgbClr val="CC3300"/>
            </a:solidFill>
            <a:round/>
            <a:headEnd/>
            <a:tailEnd type="triangle" w="med" len="med"/>
          </a:ln>
          <a:effectLst/>
        </p:spPr>
      </p:cxnSp>
      <p:cxnSp>
        <p:nvCxnSpPr>
          <p:cNvPr id="50200" name="AutoShape 24"/>
          <p:cNvCxnSpPr>
            <a:cxnSpLocks noChangeShapeType="1"/>
            <a:stCxn id="50195" idx="0"/>
            <a:endCxn id="50194" idx="3"/>
          </p:cNvCxnSpPr>
          <p:nvPr/>
        </p:nvCxnSpPr>
        <p:spPr bwMode="auto">
          <a:xfrm flipH="1">
            <a:off x="5715000" y="4914900"/>
            <a:ext cx="1219200" cy="1104900"/>
          </a:xfrm>
          <a:prstGeom prst="straightConnector1">
            <a:avLst/>
          </a:prstGeom>
          <a:noFill/>
          <a:ln w="38100">
            <a:solidFill>
              <a:srgbClr val="CC3300"/>
            </a:solidFill>
            <a:round/>
            <a:headEnd/>
            <a:tailEnd type="triangle" w="med" len="med"/>
          </a:ln>
          <a:effectLst/>
        </p:spPr>
      </p:cxnSp>
      <p:cxnSp>
        <p:nvCxnSpPr>
          <p:cNvPr id="50201" name="AutoShape 25"/>
          <p:cNvCxnSpPr>
            <a:cxnSpLocks noChangeShapeType="1"/>
            <a:stCxn id="50189" idx="3"/>
            <a:endCxn id="50190" idx="1"/>
          </p:cNvCxnSpPr>
          <p:nvPr/>
        </p:nvCxnSpPr>
        <p:spPr bwMode="auto">
          <a:xfrm>
            <a:off x="4876800" y="2667000"/>
            <a:ext cx="609600" cy="0"/>
          </a:xfrm>
          <a:prstGeom prst="straightConnector1">
            <a:avLst/>
          </a:prstGeom>
          <a:noFill/>
          <a:ln w="28575">
            <a:solidFill>
              <a:srgbClr val="CC3300"/>
            </a:solidFill>
            <a:round/>
            <a:headEnd type="triangle" w="med" len="med"/>
            <a:tailEnd type="triangle" w="med" len="med"/>
          </a:ln>
          <a:effectLst/>
        </p:spPr>
      </p:cxnSp>
      <p:cxnSp>
        <p:nvCxnSpPr>
          <p:cNvPr id="50202" name="AutoShape 26"/>
          <p:cNvCxnSpPr>
            <a:cxnSpLocks noChangeShapeType="1"/>
          </p:cNvCxnSpPr>
          <p:nvPr/>
        </p:nvCxnSpPr>
        <p:spPr bwMode="auto">
          <a:xfrm>
            <a:off x="3657600" y="1981200"/>
            <a:ext cx="2971800" cy="0"/>
          </a:xfrm>
          <a:prstGeom prst="straightConnector1">
            <a:avLst/>
          </a:prstGeom>
          <a:noFill/>
          <a:ln w="38100">
            <a:solidFill>
              <a:srgbClr val="CC3300"/>
            </a:solidFill>
            <a:round/>
            <a:headEnd/>
            <a:tailEnd type="triangle" w="med" len="med"/>
          </a:ln>
          <a:effectLst/>
        </p:spPr>
      </p:cxnSp>
      <p:cxnSp>
        <p:nvCxnSpPr>
          <p:cNvPr id="50203" name="AutoShape 27"/>
          <p:cNvCxnSpPr>
            <a:cxnSpLocks noChangeShapeType="1"/>
          </p:cNvCxnSpPr>
          <p:nvPr/>
        </p:nvCxnSpPr>
        <p:spPr bwMode="auto">
          <a:xfrm>
            <a:off x="3733800" y="4191000"/>
            <a:ext cx="457200" cy="0"/>
          </a:xfrm>
          <a:prstGeom prst="straightConnector1">
            <a:avLst/>
          </a:prstGeom>
          <a:noFill/>
          <a:ln w="28575">
            <a:solidFill>
              <a:srgbClr val="CC3300"/>
            </a:solidFill>
            <a:round/>
            <a:headEnd type="triangle" w="med" len="med"/>
            <a:tailEnd type="triangle" w="med" len="med"/>
          </a:ln>
          <a:effectLst/>
        </p:spPr>
      </p:cxnSp>
      <p:cxnSp>
        <p:nvCxnSpPr>
          <p:cNvPr id="50204" name="AutoShape 28"/>
          <p:cNvCxnSpPr>
            <a:cxnSpLocks noChangeShapeType="1"/>
            <a:stCxn id="50186" idx="2"/>
            <a:endCxn id="50193" idx="0"/>
          </p:cNvCxnSpPr>
          <p:nvPr/>
        </p:nvCxnSpPr>
        <p:spPr bwMode="auto">
          <a:xfrm>
            <a:off x="2819400" y="2751138"/>
            <a:ext cx="38100" cy="601662"/>
          </a:xfrm>
          <a:prstGeom prst="straightConnector1">
            <a:avLst/>
          </a:prstGeom>
          <a:noFill/>
          <a:ln w="38100">
            <a:solidFill>
              <a:srgbClr val="CC3300"/>
            </a:solidFill>
            <a:round/>
            <a:headEnd/>
            <a:tailEnd type="triangle" w="med" len="med"/>
          </a:ln>
          <a:effectLst/>
        </p:spPr>
      </p:cxnSp>
      <p:cxnSp>
        <p:nvCxnSpPr>
          <p:cNvPr id="50205" name="AutoShape 29"/>
          <p:cNvCxnSpPr>
            <a:cxnSpLocks noChangeShapeType="1"/>
            <a:endCxn id="50191" idx="0"/>
          </p:cNvCxnSpPr>
          <p:nvPr/>
        </p:nvCxnSpPr>
        <p:spPr bwMode="auto">
          <a:xfrm flipH="1">
            <a:off x="8267700" y="2819400"/>
            <a:ext cx="38100" cy="381000"/>
          </a:xfrm>
          <a:prstGeom prst="straightConnector1">
            <a:avLst/>
          </a:prstGeom>
          <a:noFill/>
          <a:ln w="38100">
            <a:solidFill>
              <a:srgbClr val="CC3300"/>
            </a:solidFill>
            <a:round/>
            <a:headEnd/>
            <a:tailEnd type="triangle" w="med" len="med"/>
          </a:ln>
          <a:effectLst/>
        </p:spPr>
      </p:cxnSp>
      <p:cxnSp>
        <p:nvCxnSpPr>
          <p:cNvPr id="50206" name="AutoShape 30"/>
          <p:cNvCxnSpPr>
            <a:cxnSpLocks noChangeShapeType="1"/>
            <a:endCxn id="50192" idx="0"/>
          </p:cNvCxnSpPr>
          <p:nvPr/>
        </p:nvCxnSpPr>
        <p:spPr bwMode="auto">
          <a:xfrm>
            <a:off x="5143500" y="1676400"/>
            <a:ext cx="0" cy="1905000"/>
          </a:xfrm>
          <a:prstGeom prst="straightConnector1">
            <a:avLst/>
          </a:prstGeom>
          <a:noFill/>
          <a:ln w="38100">
            <a:solidFill>
              <a:srgbClr val="CC3300"/>
            </a:solidFill>
            <a:round/>
            <a:headEnd/>
            <a:tailEnd type="triangle" w="med" len="med"/>
          </a:ln>
          <a:effectLst/>
        </p:spPr>
      </p:cxnSp>
      <p:sp>
        <p:nvSpPr>
          <p:cNvPr id="50207" name="WordArt 31"/>
          <p:cNvSpPr>
            <a:spLocks noChangeArrowheads="1" noChangeShapeType="1" noTextEdit="1"/>
          </p:cNvSpPr>
          <p:nvPr/>
        </p:nvSpPr>
        <p:spPr bwMode="auto">
          <a:xfrm rot="5400000">
            <a:off x="932657" y="210343"/>
            <a:ext cx="457200" cy="341313"/>
          </a:xfrm>
          <a:prstGeom prst="rect">
            <a:avLst/>
          </a:prstGeom>
        </p:spPr>
        <p:txBody>
          <a:bodyPr vert="wordArtVert" wrap="none" fromWordArt="1">
            <a:prstTxWarp prst="textPlain">
              <a:avLst>
                <a:gd name="adj" fmla="val 50000"/>
              </a:avLst>
            </a:prstTxWarp>
          </a:bodyPr>
          <a:lstStyle/>
          <a:p>
            <a:pPr fontAlgn="auto"/>
            <a:r>
              <a:rPr lang="en-US" sz="9600" b="1" kern="10">
                <a:ln w="9525">
                  <a:solidFill>
                    <a:srgbClr val="000000"/>
                  </a:solidFill>
                  <a:round/>
                  <a:headEnd/>
                  <a:tailEnd/>
                </a:ln>
                <a:solidFill>
                  <a:srgbClr val="FF0000"/>
                </a:solidFill>
                <a:latin typeface="Chiller"/>
              </a:rPr>
              <a:t>X</a:t>
            </a:r>
          </a:p>
        </p:txBody>
      </p:sp>
      <p:sp>
        <p:nvSpPr>
          <p:cNvPr id="50208" name="WordArt 32"/>
          <p:cNvSpPr>
            <a:spLocks noChangeArrowheads="1" noChangeShapeType="1" noTextEdit="1"/>
          </p:cNvSpPr>
          <p:nvPr/>
        </p:nvSpPr>
        <p:spPr bwMode="auto">
          <a:xfrm>
            <a:off x="304800" y="304800"/>
            <a:ext cx="708025" cy="236538"/>
          </a:xfrm>
          <a:prstGeom prst="rect">
            <a:avLst/>
          </a:prstGeom>
        </p:spPr>
        <p:txBody>
          <a:bodyPr wrap="none" fromWordArt="1">
            <a:prstTxWarp prst="textPlain">
              <a:avLst>
                <a:gd name="adj" fmla="val 50000"/>
              </a:avLst>
            </a:prstTxWarp>
          </a:bodyPr>
          <a:lstStyle/>
          <a:p>
            <a:r>
              <a:rPr lang="en-US" sz="1600" kern="10">
                <a:ln w="9525">
                  <a:solidFill>
                    <a:srgbClr val="000000"/>
                  </a:solidFill>
                  <a:round/>
                  <a:headEnd/>
                  <a:tailEnd/>
                </a:ln>
                <a:solidFill>
                  <a:srgbClr val="000000"/>
                </a:solidFill>
                <a:latin typeface="Engravers MT"/>
              </a:rPr>
              <a:t>GYM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0196"/>
                                        </p:tgtEl>
                                        <p:attrNameLst>
                                          <p:attrName>style.visibility</p:attrName>
                                        </p:attrNameLst>
                                      </p:cBhvr>
                                      <p:to>
                                        <p:strVal val="visible"/>
                                      </p:to>
                                    </p:set>
                                    <p:animEffect transition="in" filter="fade">
                                      <p:cBhvr>
                                        <p:cTn id="7" dur="500"/>
                                        <p:tgtEl>
                                          <p:spTgt spid="5019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0198"/>
                                        </p:tgtEl>
                                        <p:attrNameLst>
                                          <p:attrName>style.visibility</p:attrName>
                                        </p:attrNameLst>
                                      </p:cBhvr>
                                      <p:to>
                                        <p:strVal val="visible"/>
                                      </p:to>
                                    </p:set>
                                    <p:animEffect transition="in" filter="fade">
                                      <p:cBhvr>
                                        <p:cTn id="12" dur="500"/>
                                        <p:tgtEl>
                                          <p:spTgt spid="5019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0199"/>
                                        </p:tgtEl>
                                        <p:attrNameLst>
                                          <p:attrName>style.visibility</p:attrName>
                                        </p:attrNameLst>
                                      </p:cBhvr>
                                      <p:to>
                                        <p:strVal val="visible"/>
                                      </p:to>
                                    </p:set>
                                    <p:animEffect transition="in" filter="fade">
                                      <p:cBhvr>
                                        <p:cTn id="17" dur="500"/>
                                        <p:tgtEl>
                                          <p:spTgt spid="5019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0200"/>
                                        </p:tgtEl>
                                        <p:attrNameLst>
                                          <p:attrName>style.visibility</p:attrName>
                                        </p:attrNameLst>
                                      </p:cBhvr>
                                      <p:to>
                                        <p:strVal val="visible"/>
                                      </p:to>
                                    </p:set>
                                    <p:animEffect transition="in" filter="fade">
                                      <p:cBhvr>
                                        <p:cTn id="22" dur="500"/>
                                        <p:tgtEl>
                                          <p:spTgt spid="5020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0204"/>
                                        </p:tgtEl>
                                        <p:attrNameLst>
                                          <p:attrName>style.visibility</p:attrName>
                                        </p:attrNameLst>
                                      </p:cBhvr>
                                      <p:to>
                                        <p:strVal val="visible"/>
                                      </p:to>
                                    </p:set>
                                    <p:animEffect transition="in" filter="fade">
                                      <p:cBhvr>
                                        <p:cTn id="27" dur="500"/>
                                        <p:tgtEl>
                                          <p:spTgt spid="5020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0205"/>
                                        </p:tgtEl>
                                        <p:attrNameLst>
                                          <p:attrName>style.visibility</p:attrName>
                                        </p:attrNameLst>
                                      </p:cBhvr>
                                      <p:to>
                                        <p:strVal val="visible"/>
                                      </p:to>
                                    </p:set>
                                    <p:animEffect transition="in" filter="fade">
                                      <p:cBhvr>
                                        <p:cTn id="32" dur="500"/>
                                        <p:tgtEl>
                                          <p:spTgt spid="5020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0206"/>
                                        </p:tgtEl>
                                        <p:attrNameLst>
                                          <p:attrName>style.visibility</p:attrName>
                                        </p:attrNameLst>
                                      </p:cBhvr>
                                      <p:to>
                                        <p:strVal val="visible"/>
                                      </p:to>
                                    </p:set>
                                    <p:animEffect transition="in" filter="fade">
                                      <p:cBhvr>
                                        <p:cTn id="37" dur="500"/>
                                        <p:tgtEl>
                                          <p:spTgt spid="50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Same Side Corner Rectangle 3"/>
          <p:cNvSpPr/>
          <p:nvPr/>
        </p:nvSpPr>
        <p:spPr>
          <a:xfrm>
            <a:off x="304800" y="6400800"/>
            <a:ext cx="1280160" cy="457200"/>
          </a:xfrm>
          <a:prstGeom prst="round2SameRect">
            <a:avLst>
              <a:gd name="adj1" fmla="val 30284"/>
              <a:gd name="adj2" fmla="val 0"/>
            </a:avLst>
          </a:prstGeom>
          <a:solidFill>
            <a:schemeClr val="accent1">
              <a:alpha val="40000"/>
            </a:schemeClr>
          </a:solidFill>
          <a:ln>
            <a:solidFill>
              <a:schemeClr val="accent1">
                <a:shade val="50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Narrow" pitchFamily="34" charset="0"/>
              </a:rPr>
              <a:t>Overview</a:t>
            </a:r>
          </a:p>
        </p:txBody>
      </p:sp>
      <p:sp>
        <p:nvSpPr>
          <p:cNvPr id="5" name="Round Same Side Corner Rectangle 4"/>
          <p:cNvSpPr/>
          <p:nvPr/>
        </p:nvSpPr>
        <p:spPr>
          <a:xfrm>
            <a:off x="3215640" y="6400800"/>
            <a:ext cx="1280160" cy="457200"/>
          </a:xfrm>
          <a:prstGeom prst="round2SameRect">
            <a:avLst>
              <a:gd name="adj1" fmla="val 30284"/>
              <a:gd name="adj2" fmla="val 0"/>
            </a:avLst>
          </a:prstGeom>
          <a:solidFill>
            <a:schemeClr val="accent1">
              <a:alpha val="40000"/>
            </a:schemeClr>
          </a:solidFill>
          <a:ln>
            <a:solidFill>
              <a:schemeClr val="accent1">
                <a:shade val="50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Narrow" pitchFamily="34" charset="0"/>
              </a:rPr>
              <a:t>Analysis</a:t>
            </a:r>
          </a:p>
        </p:txBody>
      </p:sp>
      <p:sp>
        <p:nvSpPr>
          <p:cNvPr id="6" name="Round Same Side Corner Rectangle 5"/>
          <p:cNvSpPr/>
          <p:nvPr/>
        </p:nvSpPr>
        <p:spPr>
          <a:xfrm>
            <a:off x="1752600" y="6400800"/>
            <a:ext cx="1280160" cy="457200"/>
          </a:xfrm>
          <a:prstGeom prst="round2SameRect">
            <a:avLst>
              <a:gd name="adj1" fmla="val 30284"/>
              <a:gd name="adj2" fmla="val 0"/>
            </a:avLst>
          </a:prstGeom>
          <a:solidFill>
            <a:schemeClr val="accent1">
              <a:alpha val="40000"/>
            </a:schemeClr>
          </a:solidFill>
          <a:ln>
            <a:solidFill>
              <a:schemeClr val="accent1">
                <a:shade val="50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Narrow" pitchFamily="34" charset="0"/>
              </a:rPr>
              <a:t>Data</a:t>
            </a:r>
          </a:p>
        </p:txBody>
      </p:sp>
      <p:sp>
        <p:nvSpPr>
          <p:cNvPr id="7" name="Round Same Side Corner Rectangle 6"/>
          <p:cNvSpPr/>
          <p:nvPr/>
        </p:nvSpPr>
        <p:spPr>
          <a:xfrm>
            <a:off x="4663440" y="6400800"/>
            <a:ext cx="1280160" cy="457200"/>
          </a:xfrm>
          <a:prstGeom prst="round2SameRect">
            <a:avLst>
              <a:gd name="adj1" fmla="val 30284"/>
              <a:gd name="adj2" fmla="val 0"/>
            </a:avLst>
          </a:prstGeom>
          <a:solidFill>
            <a:schemeClr val="accent1">
              <a:alpha val="40000"/>
            </a:schemeClr>
          </a:solidFill>
          <a:ln>
            <a:solidFill>
              <a:schemeClr val="accent1">
                <a:shade val="50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Narrow" pitchFamily="34" charset="0"/>
              </a:rPr>
              <a:t>Recognition</a:t>
            </a:r>
          </a:p>
        </p:txBody>
      </p:sp>
      <p:sp>
        <p:nvSpPr>
          <p:cNvPr id="8" name="Round Same Side Corner Rectangle 7"/>
          <p:cNvSpPr/>
          <p:nvPr/>
        </p:nvSpPr>
        <p:spPr>
          <a:xfrm>
            <a:off x="6111240" y="6400800"/>
            <a:ext cx="1280160" cy="457200"/>
          </a:xfrm>
          <a:prstGeom prst="round2SameRect">
            <a:avLst>
              <a:gd name="adj1" fmla="val 30284"/>
              <a:gd name="adj2" fmla="val 0"/>
            </a:avLst>
          </a:prstGeom>
          <a:solidFill>
            <a:schemeClr val="accent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Narrow" pitchFamily="34" charset="0"/>
              </a:rPr>
              <a:t>Training</a:t>
            </a:r>
          </a:p>
        </p:txBody>
      </p:sp>
      <p:sp>
        <p:nvSpPr>
          <p:cNvPr id="9" name="Round Same Side Corner Rectangle 8"/>
          <p:cNvSpPr/>
          <p:nvPr/>
        </p:nvSpPr>
        <p:spPr>
          <a:xfrm>
            <a:off x="7559040" y="6400800"/>
            <a:ext cx="1280160" cy="457200"/>
          </a:xfrm>
          <a:prstGeom prst="round2SameRect">
            <a:avLst>
              <a:gd name="adj1" fmla="val 30284"/>
              <a:gd name="adj2" fmla="val 0"/>
            </a:avLst>
          </a:prstGeom>
          <a:solidFill>
            <a:schemeClr val="accent1">
              <a:alpha val="40000"/>
            </a:schemeClr>
          </a:solidFill>
          <a:ln>
            <a:solidFill>
              <a:schemeClr val="accent1">
                <a:shade val="50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Narrow" pitchFamily="34" charset="0"/>
              </a:rPr>
              <a:t>Q &amp; A</a:t>
            </a:r>
          </a:p>
        </p:txBody>
      </p:sp>
      <p:sp>
        <p:nvSpPr>
          <p:cNvPr id="11" name="Title 10"/>
          <p:cNvSpPr>
            <a:spLocks noGrp="1"/>
          </p:cNvSpPr>
          <p:nvPr>
            <p:ph type="title"/>
          </p:nvPr>
        </p:nvSpPr>
        <p:spPr/>
        <p:txBody>
          <a:bodyPr/>
          <a:lstStyle/>
          <a:p>
            <a:r>
              <a:rPr lang="en-US" dirty="0" smtClean="0"/>
              <a:t>Stream Analysis</a:t>
            </a:r>
            <a:endParaRPr lang="en-US" dirty="0"/>
          </a:p>
        </p:txBody>
      </p:sp>
      <p:pic>
        <p:nvPicPr>
          <p:cNvPr id="13" name="Content Placeholder 12" descr="recognition.jpg"/>
          <p:cNvPicPr>
            <a:picLocks noGrp="1"/>
          </p:cNvPicPr>
          <p:nvPr>
            <p:ph sz="quarter" idx="1"/>
          </p:nvPr>
        </p:nvPicPr>
        <p:blipFill>
          <a:blip r:embed="rId3" cstate="print"/>
          <a:stretch>
            <a:fillRect/>
          </a:stretch>
        </p:blipFill>
        <p:spPr>
          <a:xfrm>
            <a:off x="384048" y="1447800"/>
            <a:ext cx="8385048" cy="4800600"/>
          </a:xfrm>
        </p:spPr>
      </p:pic>
      <p:sp>
        <p:nvSpPr>
          <p:cNvPr id="10" name="Oval 9"/>
          <p:cNvSpPr/>
          <p:nvPr/>
        </p:nvSpPr>
        <p:spPr>
          <a:xfrm>
            <a:off x="5867400" y="2133600"/>
            <a:ext cx="1066800" cy="1066800"/>
          </a:xfrm>
          <a:prstGeom prst="ellipse">
            <a:avLst/>
          </a:prstGeom>
          <a:noFill/>
          <a:ln w="762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1122</Words>
  <Application>Microsoft Office PowerPoint</Application>
  <PresentationFormat>On-screen Show (4:3)</PresentationFormat>
  <Paragraphs>355</Paragraphs>
  <Slides>15</Slides>
  <Notes>14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Office Theme</vt:lpstr>
      <vt:lpstr>Slide</vt:lpstr>
      <vt:lpstr>Visio</vt:lpstr>
      <vt:lpstr>Stream Analysis EXAMPLES Organizational Analysis Project MGT 5310</vt:lpstr>
      <vt:lpstr>PowerPoint Presentation</vt:lpstr>
      <vt:lpstr>PowerPoint Presentation</vt:lpstr>
      <vt:lpstr>PowerPoint Presentation</vt:lpstr>
      <vt:lpstr>PowerPoint Presentation</vt:lpstr>
      <vt:lpstr>STREAM ANALYSIS</vt:lpstr>
      <vt:lpstr>PowerPoint Presentation</vt:lpstr>
      <vt:lpstr>Behavioral </vt:lpstr>
      <vt:lpstr>Stream Analysis</vt:lpstr>
      <vt:lpstr>PowerPoint Presentation</vt:lpstr>
      <vt:lpstr>PowerPoint Presentation</vt:lpstr>
      <vt:lpstr>PowerPoint Presentation</vt:lpstr>
      <vt:lpstr>PowerPoint Presentation</vt:lpstr>
      <vt:lpstr>STREAM ANALYSIS</vt:lpstr>
      <vt:lpstr>PowerPoint Presentation</vt:lpstr>
    </vt:vector>
  </TitlesOfParts>
  <Company>Baylor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Dawn Carlson</dc:creator>
  <cp:lastModifiedBy>Dawn Carlson</cp:lastModifiedBy>
  <cp:revision>6</cp:revision>
  <dcterms:created xsi:type="dcterms:W3CDTF">2010-04-13T18:37:51Z</dcterms:created>
  <dcterms:modified xsi:type="dcterms:W3CDTF">2013-08-20T14:40:44Z</dcterms:modified>
</cp:coreProperties>
</file>