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59" r:id="rId9"/>
    <p:sldId id="257" r:id="rId10"/>
    <p:sldId id="258" r:id="rId11"/>
    <p:sldId id="270" r:id="rId12"/>
    <p:sldId id="271" r:id="rId13"/>
    <p:sldId id="263" r:id="rId14"/>
    <p:sldId id="265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8" autoAdjust="0"/>
    <p:restoredTop sz="94660"/>
  </p:normalViewPr>
  <p:slideViewPr>
    <p:cSldViewPr>
      <p:cViewPr varScale="1">
        <p:scale>
          <a:sx n="77" d="100"/>
          <a:sy n="77" d="100"/>
        </p:scale>
        <p:origin x="-147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cy\Desktop\SWSMO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000"/>
              <a:t>SWSMO Employee Satisfaction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Sheet1!$A$33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Sheet1!$B$32:$E$32</c:f>
              <c:strCache>
                <c:ptCount val="4"/>
                <c:pt idx="0">
                  <c:v>Work</c:v>
                </c:pt>
                <c:pt idx="1">
                  <c:v>Working Late</c:v>
                </c:pt>
                <c:pt idx="2">
                  <c:v>Working Weekends</c:v>
                </c:pt>
                <c:pt idx="3">
                  <c:v>Working Through Lunch</c:v>
                </c:pt>
              </c:strCache>
            </c:strRef>
          </c:cat>
          <c:val>
            <c:numRef>
              <c:f>Sheet1!$B$33:$E$33</c:f>
              <c:numCache>
                <c:formatCode>General</c:formatCode>
                <c:ptCount val="4"/>
                <c:pt idx="0">
                  <c:v>0.55172413793103503</c:v>
                </c:pt>
                <c:pt idx="1">
                  <c:v>0.27586206896551735</c:v>
                </c:pt>
                <c:pt idx="2">
                  <c:v>0.27586206896551735</c:v>
                </c:pt>
                <c:pt idx="3">
                  <c:v>0.20689655172413801</c:v>
                </c:pt>
              </c:numCache>
            </c:numRef>
          </c:val>
        </c:ser>
        <c:ser>
          <c:idx val="1"/>
          <c:order val="1"/>
          <c:tx>
            <c:strRef>
              <c:f>Sheet1!$A$34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Sheet1!$B$32:$E$32</c:f>
              <c:strCache>
                <c:ptCount val="4"/>
                <c:pt idx="0">
                  <c:v>Work</c:v>
                </c:pt>
                <c:pt idx="1">
                  <c:v>Working Late</c:v>
                </c:pt>
                <c:pt idx="2">
                  <c:v>Working Weekends</c:v>
                </c:pt>
                <c:pt idx="3">
                  <c:v>Working Through Lunch</c:v>
                </c:pt>
              </c:strCache>
            </c:strRef>
          </c:cat>
          <c:val>
            <c:numRef>
              <c:f>Sheet1!$B$34:$E$34</c:f>
              <c:numCache>
                <c:formatCode>General</c:formatCode>
                <c:ptCount val="4"/>
                <c:pt idx="0">
                  <c:v>0.34482758620689752</c:v>
                </c:pt>
                <c:pt idx="1">
                  <c:v>0.27586206896551735</c:v>
                </c:pt>
                <c:pt idx="2">
                  <c:v>0.27586206896551735</c:v>
                </c:pt>
                <c:pt idx="3">
                  <c:v>0.34482758620689752</c:v>
                </c:pt>
              </c:numCache>
            </c:numRef>
          </c:val>
        </c:ser>
        <c:ser>
          <c:idx val="2"/>
          <c:order val="2"/>
          <c:tx>
            <c:strRef>
              <c:f>Sheet1!$A$35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Sheet1!$B$32:$E$32</c:f>
              <c:strCache>
                <c:ptCount val="4"/>
                <c:pt idx="0">
                  <c:v>Work</c:v>
                </c:pt>
                <c:pt idx="1">
                  <c:v>Working Late</c:v>
                </c:pt>
                <c:pt idx="2">
                  <c:v>Working Weekends</c:v>
                </c:pt>
                <c:pt idx="3">
                  <c:v>Working Through Lunch</c:v>
                </c:pt>
              </c:strCache>
            </c:strRef>
          </c:cat>
          <c:val>
            <c:numRef>
              <c:f>Sheet1!$B$35:$E$35</c:f>
              <c:numCache>
                <c:formatCode>General</c:formatCode>
                <c:ptCount val="4"/>
                <c:pt idx="0">
                  <c:v>0</c:v>
                </c:pt>
                <c:pt idx="1">
                  <c:v>0.27586206896551735</c:v>
                </c:pt>
                <c:pt idx="2">
                  <c:v>0.20689655172413801</c:v>
                </c:pt>
                <c:pt idx="3">
                  <c:v>0.27586206896551735</c:v>
                </c:pt>
              </c:numCache>
            </c:numRef>
          </c:val>
        </c:ser>
        <c:ser>
          <c:idx val="3"/>
          <c:order val="3"/>
          <c:tx>
            <c:strRef>
              <c:f>Sheet1!$A$36</c:f>
              <c:strCache>
                <c:ptCount val="1"/>
                <c:pt idx="0">
                  <c:v>Dissatisfied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Sheet1!$B$32:$E$32</c:f>
              <c:strCache>
                <c:ptCount val="4"/>
                <c:pt idx="0">
                  <c:v>Work</c:v>
                </c:pt>
                <c:pt idx="1">
                  <c:v>Working Late</c:v>
                </c:pt>
                <c:pt idx="2">
                  <c:v>Working Weekends</c:v>
                </c:pt>
                <c:pt idx="3">
                  <c:v>Working Through Lunch</c:v>
                </c:pt>
              </c:strCache>
            </c:strRef>
          </c:cat>
          <c:val>
            <c:numRef>
              <c:f>Sheet1!$B$36:$E$36</c:f>
              <c:numCache>
                <c:formatCode>General</c:formatCode>
                <c:ptCount val="4"/>
                <c:pt idx="0">
                  <c:v>6.8965517241379379E-2</c:v>
                </c:pt>
                <c:pt idx="1">
                  <c:v>6.8965517241379379E-2</c:v>
                </c:pt>
                <c:pt idx="2">
                  <c:v>0.20689655172413801</c:v>
                </c:pt>
                <c:pt idx="3">
                  <c:v>0.10344827586206902</c:v>
                </c:pt>
              </c:numCache>
            </c:numRef>
          </c:val>
        </c:ser>
        <c:ser>
          <c:idx val="4"/>
          <c:order val="4"/>
          <c:tx>
            <c:strRef>
              <c:f>Sheet1!$A$37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Sheet1!$B$32:$E$32</c:f>
              <c:strCache>
                <c:ptCount val="4"/>
                <c:pt idx="0">
                  <c:v>Work</c:v>
                </c:pt>
                <c:pt idx="1">
                  <c:v>Working Late</c:v>
                </c:pt>
                <c:pt idx="2">
                  <c:v>Working Weekends</c:v>
                </c:pt>
                <c:pt idx="3">
                  <c:v>Working Through Lunch</c:v>
                </c:pt>
              </c:strCache>
            </c:strRef>
          </c:cat>
          <c:val>
            <c:numRef>
              <c:f>Sheet1!$B$37:$E$37</c:f>
              <c:numCache>
                <c:formatCode>General</c:formatCode>
                <c:ptCount val="4"/>
                <c:pt idx="0">
                  <c:v>3.4482758620689738E-2</c:v>
                </c:pt>
                <c:pt idx="1">
                  <c:v>0.10344827586206902</c:v>
                </c:pt>
                <c:pt idx="2">
                  <c:v>3.4482758620689738E-2</c:v>
                </c:pt>
                <c:pt idx="3">
                  <c:v>6.8965517241379379E-2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4"/>
        <c:overlap val="-90"/>
        <c:axId val="85081088"/>
        <c:axId val="130229760"/>
      </c:barChart>
      <c:catAx>
        <c:axId val="85081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29760"/>
        <c:crosses val="autoZero"/>
        <c:auto val="1"/>
        <c:lblAlgn val="ctr"/>
        <c:lblOffset val="100"/>
        <c:noMultiLvlLbl val="0"/>
      </c:catAx>
      <c:valAx>
        <c:axId val="13022976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8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EBD708-813D-47BE-95AA-573057E77A87}" type="doc">
      <dgm:prSet loTypeId="urn:microsoft.com/office/officeart/2005/8/layout/arrow2" loCatId="process" qsTypeId="urn:microsoft.com/office/officeart/2005/8/quickstyle/simple1" qsCatId="simple" csTypeId="urn:microsoft.com/office/officeart/2005/8/colors/colorful2" csCatId="colorful" phldr="1"/>
      <dgm:spPr/>
    </dgm:pt>
    <dgm:pt modelId="{DA3E65F6-D33C-4AB8-BCDF-A8EA01F60CA0}">
      <dgm:prSet phldrT="[Text]" custT="1"/>
      <dgm:spPr/>
      <dgm:t>
        <a:bodyPr/>
        <a:lstStyle/>
        <a:p>
          <a:pPr algn="ctr"/>
          <a:r>
            <a:rPr lang="en-US" sz="1600" b="1" dirty="0" smtClean="0"/>
            <a:t>Interviews</a:t>
          </a:r>
        </a:p>
        <a:p>
          <a:pPr algn="ctr"/>
          <a:r>
            <a:rPr lang="en-US" sz="1300" dirty="0" smtClean="0"/>
            <a:t>1 set – Overall PB&amp;H exp.</a:t>
          </a:r>
        </a:p>
        <a:p>
          <a:pPr algn="ctr"/>
          <a:r>
            <a:rPr lang="en-US" sz="1300" dirty="0" smtClean="0"/>
            <a:t>2</a:t>
          </a:r>
          <a:r>
            <a:rPr lang="en-US" sz="1300" baseline="30000" dirty="0" smtClean="0"/>
            <a:t>nd</a:t>
          </a:r>
          <a:r>
            <a:rPr lang="en-US" sz="1300" dirty="0" smtClean="0"/>
            <a:t> set – Specific Issues </a:t>
          </a:r>
        </a:p>
        <a:p>
          <a:pPr algn="ctr"/>
          <a:r>
            <a:rPr lang="en-US" sz="1300" dirty="0" smtClean="0"/>
            <a:t>12 employees</a:t>
          </a:r>
        </a:p>
        <a:p>
          <a:pPr algn="ctr"/>
          <a:r>
            <a:rPr lang="en-US" sz="1300" dirty="0" smtClean="0"/>
            <a:t>All cadres : Intern to Partner </a:t>
          </a:r>
          <a:endParaRPr lang="en-US" sz="1300" dirty="0"/>
        </a:p>
      </dgm:t>
    </dgm:pt>
    <dgm:pt modelId="{7CFF5529-9F2E-4474-9280-8AB6B4373D69}" type="parTrans" cxnId="{E32930AF-5432-4FC0-82D6-0E7373803442}">
      <dgm:prSet/>
      <dgm:spPr/>
      <dgm:t>
        <a:bodyPr/>
        <a:lstStyle/>
        <a:p>
          <a:endParaRPr lang="en-US"/>
        </a:p>
      </dgm:t>
    </dgm:pt>
    <dgm:pt modelId="{BDF21187-E2A7-469C-AC10-4874E788DE82}" type="sibTrans" cxnId="{E32930AF-5432-4FC0-82D6-0E7373803442}">
      <dgm:prSet/>
      <dgm:spPr/>
      <dgm:t>
        <a:bodyPr/>
        <a:lstStyle/>
        <a:p>
          <a:endParaRPr lang="en-US"/>
        </a:p>
      </dgm:t>
    </dgm:pt>
    <dgm:pt modelId="{765C8F52-FD8D-4E06-BB8E-A020974FD67C}">
      <dgm:prSet phldrT="[Text]" custT="1"/>
      <dgm:spPr/>
      <dgm:t>
        <a:bodyPr/>
        <a:lstStyle/>
        <a:p>
          <a:pPr algn="ctr"/>
          <a:r>
            <a:rPr lang="en-US" sz="1600" b="1" dirty="0" smtClean="0"/>
            <a:t>Survey</a:t>
          </a:r>
        </a:p>
        <a:p>
          <a:pPr algn="ctr"/>
          <a:r>
            <a:rPr lang="en-US" sz="1300" dirty="0" smtClean="0"/>
            <a:t>20 multiple choice questions</a:t>
          </a:r>
        </a:p>
        <a:p>
          <a:pPr algn="ctr"/>
          <a:r>
            <a:rPr lang="en-US" sz="1300" dirty="0" smtClean="0"/>
            <a:t>2 open ended questions</a:t>
          </a:r>
        </a:p>
        <a:p>
          <a:pPr algn="ctr"/>
          <a:r>
            <a:rPr lang="en-US" sz="1300" dirty="0" smtClean="0"/>
            <a:t>44 responses</a:t>
          </a:r>
        </a:p>
      </dgm:t>
    </dgm:pt>
    <dgm:pt modelId="{ED9076C0-AF39-4874-BE9E-5518C35A6250}" type="parTrans" cxnId="{2A33AC50-1CF2-4EC6-B003-0710DA4E2FDC}">
      <dgm:prSet/>
      <dgm:spPr/>
      <dgm:t>
        <a:bodyPr/>
        <a:lstStyle/>
        <a:p>
          <a:endParaRPr lang="en-US"/>
        </a:p>
      </dgm:t>
    </dgm:pt>
    <dgm:pt modelId="{94A12134-2000-4D0A-9F49-C32BF91631BE}" type="sibTrans" cxnId="{2A33AC50-1CF2-4EC6-B003-0710DA4E2FDC}">
      <dgm:prSet/>
      <dgm:spPr/>
      <dgm:t>
        <a:bodyPr/>
        <a:lstStyle/>
        <a:p>
          <a:endParaRPr lang="en-US"/>
        </a:p>
      </dgm:t>
    </dgm:pt>
    <dgm:pt modelId="{34DB07A8-05CF-4DF5-A5B2-4B46C6331CA9}">
      <dgm:prSet phldrT="[Text]" custT="1"/>
      <dgm:spPr/>
      <dgm:t>
        <a:bodyPr/>
        <a:lstStyle/>
        <a:p>
          <a:pPr algn="ctr"/>
          <a:r>
            <a:rPr lang="en-US" sz="1600" b="1" dirty="0" smtClean="0"/>
            <a:t>Additional sources</a:t>
          </a:r>
        </a:p>
        <a:p>
          <a:pPr algn="ctr"/>
          <a:r>
            <a:rPr lang="en-US" sz="1300" dirty="0" smtClean="0"/>
            <a:t>Interview EY staff</a:t>
          </a:r>
        </a:p>
        <a:p>
          <a:pPr algn="ctr"/>
          <a:r>
            <a:rPr lang="en-US" sz="1300" dirty="0" smtClean="0"/>
            <a:t>Local data on accounting firm</a:t>
          </a:r>
        </a:p>
        <a:p>
          <a:pPr algn="ctr"/>
          <a:r>
            <a:rPr lang="en-US" sz="1300" dirty="0" smtClean="0"/>
            <a:t>Scholarly articles</a:t>
          </a:r>
          <a:endParaRPr lang="en-US" sz="1300" dirty="0"/>
        </a:p>
      </dgm:t>
    </dgm:pt>
    <dgm:pt modelId="{8840DF5E-B386-40C7-A955-11313A7F730C}" type="parTrans" cxnId="{D0EAC866-9EDF-4FE0-BFAB-CCC78B42E137}">
      <dgm:prSet/>
      <dgm:spPr/>
      <dgm:t>
        <a:bodyPr/>
        <a:lstStyle/>
        <a:p>
          <a:endParaRPr lang="en-US"/>
        </a:p>
      </dgm:t>
    </dgm:pt>
    <dgm:pt modelId="{71A24241-C150-4A2A-A9C9-8847B17006CA}" type="sibTrans" cxnId="{D0EAC866-9EDF-4FE0-BFAB-CCC78B42E137}">
      <dgm:prSet/>
      <dgm:spPr/>
      <dgm:t>
        <a:bodyPr/>
        <a:lstStyle/>
        <a:p>
          <a:endParaRPr lang="en-US"/>
        </a:p>
      </dgm:t>
    </dgm:pt>
    <dgm:pt modelId="{5D860D6F-A538-40F7-87C6-29867D93311A}" type="pres">
      <dgm:prSet presAssocID="{B0EBD708-813D-47BE-95AA-573057E77A87}" presName="arrowDiagram" presStyleCnt="0">
        <dgm:presLayoutVars>
          <dgm:chMax val="5"/>
          <dgm:dir/>
          <dgm:resizeHandles val="exact"/>
        </dgm:presLayoutVars>
      </dgm:prSet>
      <dgm:spPr/>
    </dgm:pt>
    <dgm:pt modelId="{708047CE-440F-4690-9C7F-34B790403CDB}" type="pres">
      <dgm:prSet presAssocID="{B0EBD708-813D-47BE-95AA-573057E77A87}" presName="arrow" presStyleLbl="bgShp" presStyleIdx="0" presStyleCnt="1" custLinFactNeighborX="-8545" custLinFactNeighborY="1800"/>
      <dgm:spPr/>
    </dgm:pt>
    <dgm:pt modelId="{ABA9A501-9BED-4F7A-95F1-2208FBE3C486}" type="pres">
      <dgm:prSet presAssocID="{B0EBD708-813D-47BE-95AA-573057E77A87}" presName="arrowDiagram3" presStyleCnt="0"/>
      <dgm:spPr/>
    </dgm:pt>
    <dgm:pt modelId="{19EA6E3B-5338-489D-A5AB-EAB73EA01027}" type="pres">
      <dgm:prSet presAssocID="{DA3E65F6-D33C-4AB8-BCDF-A8EA01F60CA0}" presName="bullet3a" presStyleLbl="node1" presStyleIdx="0" presStyleCnt="3" custLinFactX="-5167" custLinFactY="-42869" custLinFactNeighborX="-100000" custLinFactNeighborY="-100000"/>
      <dgm:spPr/>
    </dgm:pt>
    <dgm:pt modelId="{42068BA9-0A91-48F3-85E6-2B94077B8A84}" type="pres">
      <dgm:prSet presAssocID="{DA3E65F6-D33C-4AB8-BCDF-A8EA01F60CA0}" presName="textBox3a" presStyleLbl="revTx" presStyleIdx="0" presStyleCnt="3" custScaleX="110346" custScaleY="76989" custLinFactNeighborX="-28160" custLinFactNeighborY="-27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E8824-95B0-4A8E-BAA5-BED746AFEA9C}" type="pres">
      <dgm:prSet presAssocID="{765C8F52-FD8D-4E06-BB8E-A020974FD67C}" presName="bullet3b" presStyleLbl="node1" presStyleIdx="1" presStyleCnt="3" custLinFactNeighborX="-84409" custLinFactNeighborY="-49974"/>
      <dgm:spPr/>
    </dgm:pt>
    <dgm:pt modelId="{04603E25-3B98-43D6-8F54-8180A9EF8130}" type="pres">
      <dgm:prSet presAssocID="{765C8F52-FD8D-4E06-BB8E-A020974FD67C}" presName="textBox3b" presStyleLbl="revTx" presStyleIdx="1" presStyleCnt="3" custScaleX="117830" custScaleY="47661" custLinFactNeighborX="-36240" custLinFactNeighborY="-20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7287A-F7F0-463D-B118-C3402E3493BE}" type="pres">
      <dgm:prSet presAssocID="{34DB07A8-05CF-4DF5-A5B2-4B46C6331CA9}" presName="bullet3c" presStyleLbl="node1" presStyleIdx="2" presStyleCnt="3" custLinFactNeighborX="-56339" custLinFactNeighborY="-30621"/>
      <dgm:spPr/>
    </dgm:pt>
    <dgm:pt modelId="{1349112F-3221-4EC3-BDC3-BA808378944B}" type="pres">
      <dgm:prSet presAssocID="{34DB07A8-05CF-4DF5-A5B2-4B46C6331CA9}" presName="textBox3c" presStyleLbl="revTx" presStyleIdx="2" presStyleCnt="3" custScaleX="87882" custScaleY="56670" custLinFactNeighborX="-42214" custLinFactNeighborY="-148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33AC50-1CF2-4EC6-B003-0710DA4E2FDC}" srcId="{B0EBD708-813D-47BE-95AA-573057E77A87}" destId="{765C8F52-FD8D-4E06-BB8E-A020974FD67C}" srcOrd="1" destOrd="0" parTransId="{ED9076C0-AF39-4874-BE9E-5518C35A6250}" sibTransId="{94A12134-2000-4D0A-9F49-C32BF91631BE}"/>
    <dgm:cxn modelId="{769C2ABB-6381-4F76-97F0-655079152154}" type="presOf" srcId="{765C8F52-FD8D-4E06-BB8E-A020974FD67C}" destId="{04603E25-3B98-43D6-8F54-8180A9EF8130}" srcOrd="0" destOrd="0" presId="urn:microsoft.com/office/officeart/2005/8/layout/arrow2"/>
    <dgm:cxn modelId="{261DA8E5-0B45-4850-AAA3-00C345322167}" type="presOf" srcId="{B0EBD708-813D-47BE-95AA-573057E77A87}" destId="{5D860D6F-A538-40F7-87C6-29867D93311A}" srcOrd="0" destOrd="0" presId="urn:microsoft.com/office/officeart/2005/8/layout/arrow2"/>
    <dgm:cxn modelId="{D0EAC866-9EDF-4FE0-BFAB-CCC78B42E137}" srcId="{B0EBD708-813D-47BE-95AA-573057E77A87}" destId="{34DB07A8-05CF-4DF5-A5B2-4B46C6331CA9}" srcOrd="2" destOrd="0" parTransId="{8840DF5E-B386-40C7-A955-11313A7F730C}" sibTransId="{71A24241-C150-4A2A-A9C9-8847B17006CA}"/>
    <dgm:cxn modelId="{53FF40F2-4006-415A-A440-CF0711364DD2}" type="presOf" srcId="{DA3E65F6-D33C-4AB8-BCDF-A8EA01F60CA0}" destId="{42068BA9-0A91-48F3-85E6-2B94077B8A84}" srcOrd="0" destOrd="0" presId="urn:microsoft.com/office/officeart/2005/8/layout/arrow2"/>
    <dgm:cxn modelId="{E32930AF-5432-4FC0-82D6-0E7373803442}" srcId="{B0EBD708-813D-47BE-95AA-573057E77A87}" destId="{DA3E65F6-D33C-4AB8-BCDF-A8EA01F60CA0}" srcOrd="0" destOrd="0" parTransId="{7CFF5529-9F2E-4474-9280-8AB6B4373D69}" sibTransId="{BDF21187-E2A7-469C-AC10-4874E788DE82}"/>
    <dgm:cxn modelId="{D0AFB101-617A-4513-B92B-BE50CAE1FB61}" type="presOf" srcId="{34DB07A8-05CF-4DF5-A5B2-4B46C6331CA9}" destId="{1349112F-3221-4EC3-BDC3-BA808378944B}" srcOrd="0" destOrd="0" presId="urn:microsoft.com/office/officeart/2005/8/layout/arrow2"/>
    <dgm:cxn modelId="{07E857AB-1466-486D-806A-BB69E15801E2}" type="presParOf" srcId="{5D860D6F-A538-40F7-87C6-29867D93311A}" destId="{708047CE-440F-4690-9C7F-34B790403CDB}" srcOrd="0" destOrd="0" presId="urn:microsoft.com/office/officeart/2005/8/layout/arrow2"/>
    <dgm:cxn modelId="{D9F3CB70-6E42-40F3-9829-AB38135623D2}" type="presParOf" srcId="{5D860D6F-A538-40F7-87C6-29867D93311A}" destId="{ABA9A501-9BED-4F7A-95F1-2208FBE3C486}" srcOrd="1" destOrd="0" presId="urn:microsoft.com/office/officeart/2005/8/layout/arrow2"/>
    <dgm:cxn modelId="{83A2E718-00EB-4952-899E-BF9DE13416AC}" type="presParOf" srcId="{ABA9A501-9BED-4F7A-95F1-2208FBE3C486}" destId="{19EA6E3B-5338-489D-A5AB-EAB73EA01027}" srcOrd="0" destOrd="0" presId="urn:microsoft.com/office/officeart/2005/8/layout/arrow2"/>
    <dgm:cxn modelId="{BD63305E-A56B-426E-B82C-86E73E3A7BE6}" type="presParOf" srcId="{ABA9A501-9BED-4F7A-95F1-2208FBE3C486}" destId="{42068BA9-0A91-48F3-85E6-2B94077B8A84}" srcOrd="1" destOrd="0" presId="urn:microsoft.com/office/officeart/2005/8/layout/arrow2"/>
    <dgm:cxn modelId="{1C459DBF-4E60-471B-9ACB-B7D7AB875A37}" type="presParOf" srcId="{ABA9A501-9BED-4F7A-95F1-2208FBE3C486}" destId="{E3CE8824-95B0-4A8E-BAA5-BED746AFEA9C}" srcOrd="2" destOrd="0" presId="urn:microsoft.com/office/officeart/2005/8/layout/arrow2"/>
    <dgm:cxn modelId="{1DAFBBFF-74D6-4D8A-8A12-A4B7DE76F975}" type="presParOf" srcId="{ABA9A501-9BED-4F7A-95F1-2208FBE3C486}" destId="{04603E25-3B98-43D6-8F54-8180A9EF8130}" srcOrd="3" destOrd="0" presId="urn:microsoft.com/office/officeart/2005/8/layout/arrow2"/>
    <dgm:cxn modelId="{2A801364-B8AA-4955-9781-8223EDA0F1EE}" type="presParOf" srcId="{ABA9A501-9BED-4F7A-95F1-2208FBE3C486}" destId="{6C07287A-F7F0-463D-B118-C3402E3493BE}" srcOrd="4" destOrd="0" presId="urn:microsoft.com/office/officeart/2005/8/layout/arrow2"/>
    <dgm:cxn modelId="{EA2108EA-2E2F-4388-8431-784BBE0BF9D1}" type="presParOf" srcId="{ABA9A501-9BED-4F7A-95F1-2208FBE3C486}" destId="{1349112F-3221-4EC3-BDC3-BA808378944B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53DE0-0CB1-439B-8626-4814626884DD}" type="doc">
      <dgm:prSet loTypeId="urn:microsoft.com/office/officeart/2005/8/layout/hChevron3" loCatId="process" qsTypeId="urn:microsoft.com/office/officeart/2005/8/quickstyle/simple1" qsCatId="simple" csTypeId="urn:microsoft.com/office/officeart/2005/8/colors/accent2_1" csCatId="accent2" phldr="1"/>
      <dgm:spPr/>
    </dgm:pt>
    <dgm:pt modelId="{A95E86BE-9E4C-4130-9409-31622DA0A5E1}" type="pres">
      <dgm:prSet presAssocID="{F6953DE0-0CB1-439B-8626-4814626884DD}" presName="Name0" presStyleCnt="0">
        <dgm:presLayoutVars>
          <dgm:dir/>
          <dgm:resizeHandles val="exact"/>
        </dgm:presLayoutVars>
      </dgm:prSet>
      <dgm:spPr/>
    </dgm:pt>
  </dgm:ptLst>
  <dgm:cxnLst>
    <dgm:cxn modelId="{285F547F-A641-4C02-9CE9-7A10ED931B03}" type="presOf" srcId="{F6953DE0-0CB1-439B-8626-4814626884DD}" destId="{A95E86BE-9E4C-4130-9409-31622DA0A5E1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953DE0-0CB1-439B-8626-4814626884DD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994CA4F3-D664-42DF-AC6E-AFCF8D5B064E}">
      <dgm:prSet phldrT="[Text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Who</a:t>
          </a:r>
          <a:endParaRPr lang="en-US" dirty="0">
            <a:solidFill>
              <a:schemeClr val="tx1"/>
            </a:solidFill>
          </a:endParaRPr>
        </a:p>
      </dgm:t>
    </dgm:pt>
    <dgm:pt modelId="{AB5BF517-97C2-4D06-9FEE-2A59DDA8F27E}" type="parTrans" cxnId="{C8B72689-D205-4217-86A2-E5C337CA1268}">
      <dgm:prSet/>
      <dgm:spPr/>
      <dgm:t>
        <a:bodyPr/>
        <a:lstStyle/>
        <a:p>
          <a:endParaRPr lang="en-US"/>
        </a:p>
      </dgm:t>
    </dgm:pt>
    <dgm:pt modelId="{3DF8DB95-DBB0-45B2-8B51-EE2F6DC6A12E}" type="sibTrans" cxnId="{C8B72689-D205-4217-86A2-E5C337CA1268}">
      <dgm:prSet/>
      <dgm:spPr/>
      <dgm:t>
        <a:bodyPr/>
        <a:lstStyle/>
        <a:p>
          <a:endParaRPr lang="en-US"/>
        </a:p>
      </dgm:t>
    </dgm:pt>
    <dgm:pt modelId="{FB1DF986-5AC6-40A9-A05A-11EFC573CB36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Where</a:t>
          </a:r>
          <a:endParaRPr lang="en-US" dirty="0">
            <a:solidFill>
              <a:schemeClr val="tx1"/>
            </a:solidFill>
          </a:endParaRPr>
        </a:p>
      </dgm:t>
    </dgm:pt>
    <dgm:pt modelId="{1892F7F8-139F-4C8C-8171-08572F1CA839}" type="parTrans" cxnId="{3C51EDA4-2B40-4204-A3D1-1A52DD8DB350}">
      <dgm:prSet/>
      <dgm:spPr/>
      <dgm:t>
        <a:bodyPr/>
        <a:lstStyle/>
        <a:p>
          <a:endParaRPr lang="en-US"/>
        </a:p>
      </dgm:t>
    </dgm:pt>
    <dgm:pt modelId="{7F93AC09-2CF5-4FE2-8015-06F9730943EA}" type="sibTrans" cxnId="{3C51EDA4-2B40-4204-A3D1-1A52DD8DB350}">
      <dgm:prSet/>
      <dgm:spPr/>
      <dgm:t>
        <a:bodyPr/>
        <a:lstStyle/>
        <a:p>
          <a:endParaRPr lang="en-US"/>
        </a:p>
      </dgm:t>
    </dgm:pt>
    <dgm:pt modelId="{9875D7BA-EA03-4BED-974B-5BF1405D6F97}">
      <dgm:prSet phldrT="[Text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What</a:t>
          </a:r>
          <a:endParaRPr lang="en-US" dirty="0">
            <a:solidFill>
              <a:schemeClr val="tx1"/>
            </a:solidFill>
          </a:endParaRPr>
        </a:p>
      </dgm:t>
    </dgm:pt>
    <dgm:pt modelId="{74DDDE3F-B92D-4061-B087-AB971C7B0A3D}" type="parTrans" cxnId="{BE092603-50DC-4494-8536-C62E27A32A26}">
      <dgm:prSet/>
      <dgm:spPr/>
      <dgm:t>
        <a:bodyPr/>
        <a:lstStyle/>
        <a:p>
          <a:endParaRPr lang="en-US"/>
        </a:p>
      </dgm:t>
    </dgm:pt>
    <dgm:pt modelId="{4DEF6BD1-B48E-40BC-8178-EC8B5B5BDC84}" type="sibTrans" cxnId="{BE092603-50DC-4494-8536-C62E27A32A26}">
      <dgm:prSet/>
      <dgm:spPr/>
      <dgm:t>
        <a:bodyPr/>
        <a:lstStyle/>
        <a:p>
          <a:endParaRPr lang="en-US"/>
        </a:p>
      </dgm:t>
    </dgm:pt>
    <dgm:pt modelId="{A95E86BE-9E4C-4130-9409-31622DA0A5E1}" type="pres">
      <dgm:prSet presAssocID="{F6953DE0-0CB1-439B-8626-4814626884DD}" presName="Name0" presStyleCnt="0">
        <dgm:presLayoutVars>
          <dgm:dir/>
          <dgm:resizeHandles val="exact"/>
        </dgm:presLayoutVars>
      </dgm:prSet>
      <dgm:spPr/>
    </dgm:pt>
    <dgm:pt modelId="{8E8526BD-C9C5-4BD5-BB70-9E1D8846CC17}" type="pres">
      <dgm:prSet presAssocID="{994CA4F3-D664-42DF-AC6E-AFCF8D5B064E}" presName="parTxOnly" presStyleLbl="node1" presStyleIdx="0" presStyleCnt="3" custLinFactNeighborX="-1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EC956-7687-4CA8-8A90-6DD9E18C0AAE}" type="pres">
      <dgm:prSet presAssocID="{3DF8DB95-DBB0-45B2-8B51-EE2F6DC6A12E}" presName="parSpace" presStyleCnt="0"/>
      <dgm:spPr/>
    </dgm:pt>
    <dgm:pt modelId="{9591DEC0-62F7-485B-B0FB-BD5116F1B025}" type="pres">
      <dgm:prSet presAssocID="{FB1DF986-5AC6-40A9-A05A-11EFC573CB36}" presName="parTxOnly" presStyleLbl="node1" presStyleIdx="1" presStyleCnt="3" custLinFactNeighborX="6185" custLinFactNeighborY="10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31804-648E-41CC-9B75-5914613F5BB0}" type="pres">
      <dgm:prSet presAssocID="{7F93AC09-2CF5-4FE2-8015-06F9730943EA}" presName="parSpace" presStyleCnt="0"/>
      <dgm:spPr/>
    </dgm:pt>
    <dgm:pt modelId="{0EFEFF20-902A-4252-8326-3B1F18E07EA3}" type="pres">
      <dgm:prSet presAssocID="{9875D7BA-EA03-4BED-974B-5BF1405D6F97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51EDA4-2B40-4204-A3D1-1A52DD8DB350}" srcId="{F6953DE0-0CB1-439B-8626-4814626884DD}" destId="{FB1DF986-5AC6-40A9-A05A-11EFC573CB36}" srcOrd="1" destOrd="0" parTransId="{1892F7F8-139F-4C8C-8171-08572F1CA839}" sibTransId="{7F93AC09-2CF5-4FE2-8015-06F9730943EA}"/>
    <dgm:cxn modelId="{BE092603-50DC-4494-8536-C62E27A32A26}" srcId="{F6953DE0-0CB1-439B-8626-4814626884DD}" destId="{9875D7BA-EA03-4BED-974B-5BF1405D6F97}" srcOrd="2" destOrd="0" parTransId="{74DDDE3F-B92D-4061-B087-AB971C7B0A3D}" sibTransId="{4DEF6BD1-B48E-40BC-8178-EC8B5B5BDC84}"/>
    <dgm:cxn modelId="{3E0C520E-4EFC-458A-B03A-99719611AC5E}" type="presOf" srcId="{994CA4F3-D664-42DF-AC6E-AFCF8D5B064E}" destId="{8E8526BD-C9C5-4BD5-BB70-9E1D8846CC17}" srcOrd="0" destOrd="0" presId="urn:microsoft.com/office/officeart/2005/8/layout/hChevron3"/>
    <dgm:cxn modelId="{BB60C6CD-918E-407F-B9CC-E461EFF2926E}" type="presOf" srcId="{F6953DE0-0CB1-439B-8626-4814626884DD}" destId="{A95E86BE-9E4C-4130-9409-31622DA0A5E1}" srcOrd="0" destOrd="0" presId="urn:microsoft.com/office/officeart/2005/8/layout/hChevron3"/>
    <dgm:cxn modelId="{AAB4C524-5D40-433C-8956-BE0E019B3047}" type="presOf" srcId="{FB1DF986-5AC6-40A9-A05A-11EFC573CB36}" destId="{9591DEC0-62F7-485B-B0FB-BD5116F1B025}" srcOrd="0" destOrd="0" presId="urn:microsoft.com/office/officeart/2005/8/layout/hChevron3"/>
    <dgm:cxn modelId="{C8B72689-D205-4217-86A2-E5C337CA1268}" srcId="{F6953DE0-0CB1-439B-8626-4814626884DD}" destId="{994CA4F3-D664-42DF-AC6E-AFCF8D5B064E}" srcOrd="0" destOrd="0" parTransId="{AB5BF517-97C2-4D06-9FEE-2A59DDA8F27E}" sibTransId="{3DF8DB95-DBB0-45B2-8B51-EE2F6DC6A12E}"/>
    <dgm:cxn modelId="{BF0B98C7-6B69-4EE5-B3FF-B4FD578F3B32}" type="presOf" srcId="{9875D7BA-EA03-4BED-974B-5BF1405D6F97}" destId="{0EFEFF20-902A-4252-8326-3B1F18E07EA3}" srcOrd="0" destOrd="0" presId="urn:microsoft.com/office/officeart/2005/8/layout/hChevron3"/>
    <dgm:cxn modelId="{57B784C7-FEC8-452B-95EF-8D99741DF093}" type="presParOf" srcId="{A95E86BE-9E4C-4130-9409-31622DA0A5E1}" destId="{8E8526BD-C9C5-4BD5-BB70-9E1D8846CC17}" srcOrd="0" destOrd="0" presId="urn:microsoft.com/office/officeart/2005/8/layout/hChevron3"/>
    <dgm:cxn modelId="{8C5C348C-E705-4E8F-877F-5E39E80C847B}" type="presParOf" srcId="{A95E86BE-9E4C-4130-9409-31622DA0A5E1}" destId="{D7EEC956-7687-4CA8-8A90-6DD9E18C0AAE}" srcOrd="1" destOrd="0" presId="urn:microsoft.com/office/officeart/2005/8/layout/hChevron3"/>
    <dgm:cxn modelId="{5BB634E5-64E6-4605-92C0-2EB1442FE881}" type="presParOf" srcId="{A95E86BE-9E4C-4130-9409-31622DA0A5E1}" destId="{9591DEC0-62F7-485B-B0FB-BD5116F1B025}" srcOrd="2" destOrd="0" presId="urn:microsoft.com/office/officeart/2005/8/layout/hChevron3"/>
    <dgm:cxn modelId="{B600D580-6185-4545-BEBB-0B9EE4612F43}" type="presParOf" srcId="{A95E86BE-9E4C-4130-9409-31622DA0A5E1}" destId="{96331804-648E-41CC-9B75-5914613F5BB0}" srcOrd="3" destOrd="0" presId="urn:microsoft.com/office/officeart/2005/8/layout/hChevron3"/>
    <dgm:cxn modelId="{E18C6A5E-B607-41E0-A3AD-BCCC4DC6FE51}" type="presParOf" srcId="{A95E86BE-9E4C-4130-9409-31622DA0A5E1}" destId="{0EFEFF20-902A-4252-8326-3B1F18E07EA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615D46-9A5E-4C2F-A386-E6D611950B1D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43B55EA-3BF1-442F-931D-9F8FDCFAD88F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63782FF2-0C67-41A6-BB8F-5205B9B02864}" type="parTrans" cxnId="{05D45DBB-436F-4D75-A3DE-6CE7C372D0D8}">
      <dgm:prSet/>
      <dgm:spPr/>
      <dgm:t>
        <a:bodyPr/>
        <a:lstStyle/>
        <a:p>
          <a:endParaRPr lang="en-US"/>
        </a:p>
      </dgm:t>
    </dgm:pt>
    <dgm:pt modelId="{3B7F0635-C470-4C7E-8EF1-F21866DF9DD2}" type="sibTrans" cxnId="{05D45DBB-436F-4D75-A3DE-6CE7C372D0D8}">
      <dgm:prSet/>
      <dgm:spPr/>
      <dgm:t>
        <a:bodyPr/>
        <a:lstStyle/>
        <a:p>
          <a:endParaRPr lang="en-US"/>
        </a:p>
      </dgm:t>
    </dgm:pt>
    <dgm:pt modelId="{14709168-B21D-4240-B4CF-AE42945EFA06}">
      <dgm:prSet phldrT="[Text]"/>
      <dgm:spPr/>
      <dgm:t>
        <a:bodyPr/>
        <a:lstStyle/>
        <a:p>
          <a:r>
            <a:rPr lang="en-US" dirty="0" smtClean="0"/>
            <a:t>Cost</a:t>
          </a:r>
          <a:endParaRPr lang="en-US" dirty="0"/>
        </a:p>
      </dgm:t>
    </dgm:pt>
    <dgm:pt modelId="{E518E97C-0F4C-49CE-B19D-EFC29F45FCB1}" type="parTrans" cxnId="{A8CFC237-CE86-47BC-A72C-1BB225FAFE48}">
      <dgm:prSet/>
      <dgm:spPr/>
      <dgm:t>
        <a:bodyPr/>
        <a:lstStyle/>
        <a:p>
          <a:endParaRPr lang="en-US"/>
        </a:p>
      </dgm:t>
    </dgm:pt>
    <dgm:pt modelId="{D50FFAAB-063F-4E14-BE88-A3EAF7187A2D}" type="sibTrans" cxnId="{A8CFC237-CE86-47BC-A72C-1BB225FAFE48}">
      <dgm:prSet/>
      <dgm:spPr/>
      <dgm:t>
        <a:bodyPr/>
        <a:lstStyle/>
        <a:p>
          <a:endParaRPr lang="en-US"/>
        </a:p>
      </dgm:t>
    </dgm:pt>
    <dgm:pt modelId="{B6F8A5A9-1699-4AB0-908B-565925F6772A}">
      <dgm:prSet phldrT="[Text]"/>
      <dgm:spPr/>
      <dgm:t>
        <a:bodyPr/>
        <a:lstStyle/>
        <a:p>
          <a:r>
            <a:rPr lang="en-US" dirty="0" smtClean="0"/>
            <a:t>Resistance</a:t>
          </a:r>
          <a:endParaRPr lang="en-US" dirty="0"/>
        </a:p>
      </dgm:t>
    </dgm:pt>
    <dgm:pt modelId="{1B7FED2A-2E64-4635-A784-597EBFA140B5}" type="parTrans" cxnId="{FFC3DCB5-7A3D-492E-BF03-C345A1E3B4BC}">
      <dgm:prSet/>
      <dgm:spPr/>
      <dgm:t>
        <a:bodyPr/>
        <a:lstStyle/>
        <a:p>
          <a:endParaRPr lang="en-US"/>
        </a:p>
      </dgm:t>
    </dgm:pt>
    <dgm:pt modelId="{70F9FC7F-0623-468B-AB46-6D5E16603135}" type="sibTrans" cxnId="{FFC3DCB5-7A3D-492E-BF03-C345A1E3B4BC}">
      <dgm:prSet/>
      <dgm:spPr/>
      <dgm:t>
        <a:bodyPr/>
        <a:lstStyle/>
        <a:p>
          <a:endParaRPr lang="en-US"/>
        </a:p>
      </dgm:t>
    </dgm:pt>
    <dgm:pt modelId="{8A60CEF9-06C2-4BE0-9EC4-E2B50A45231B}">
      <dgm:prSet/>
      <dgm:spPr/>
      <dgm:t>
        <a:bodyPr/>
        <a:lstStyle/>
        <a:p>
          <a:r>
            <a:rPr lang="en-US" dirty="0" smtClean="0"/>
            <a:t>Now</a:t>
          </a:r>
          <a:endParaRPr lang="en-US" dirty="0"/>
        </a:p>
      </dgm:t>
    </dgm:pt>
    <dgm:pt modelId="{3D2896FF-225A-4043-BAB2-D53453659A76}" type="parTrans" cxnId="{76AB89EE-84D8-499A-A0AC-3390235C038B}">
      <dgm:prSet/>
      <dgm:spPr/>
      <dgm:t>
        <a:bodyPr/>
        <a:lstStyle/>
        <a:p>
          <a:endParaRPr lang="en-US"/>
        </a:p>
      </dgm:t>
    </dgm:pt>
    <dgm:pt modelId="{1218F967-2943-4980-80F4-EED1188EBD3C}" type="sibTrans" cxnId="{76AB89EE-84D8-499A-A0AC-3390235C038B}">
      <dgm:prSet/>
      <dgm:spPr/>
      <dgm:t>
        <a:bodyPr/>
        <a:lstStyle/>
        <a:p>
          <a:endParaRPr lang="en-US"/>
        </a:p>
      </dgm:t>
    </dgm:pt>
    <dgm:pt modelId="{DE457FF9-16A7-4DC1-BE87-8A7CF86DFA83}">
      <dgm:prSet/>
      <dgm:spPr/>
      <dgm:t>
        <a:bodyPr/>
        <a:lstStyle/>
        <a:p>
          <a:r>
            <a:rPr lang="en-US" dirty="0" smtClean="0"/>
            <a:t>Every 3 months</a:t>
          </a:r>
          <a:endParaRPr lang="en-US" dirty="0"/>
        </a:p>
      </dgm:t>
    </dgm:pt>
    <dgm:pt modelId="{B09646C0-F154-469C-AD29-9B9F99729455}" type="parTrans" cxnId="{A02619EE-B280-4A1A-9DF7-C5F9D649FB29}">
      <dgm:prSet/>
      <dgm:spPr/>
      <dgm:t>
        <a:bodyPr/>
        <a:lstStyle/>
        <a:p>
          <a:endParaRPr lang="en-US"/>
        </a:p>
      </dgm:t>
    </dgm:pt>
    <dgm:pt modelId="{820911FC-65A5-4D65-97F0-C1FE7B69B160}" type="sibTrans" cxnId="{A02619EE-B280-4A1A-9DF7-C5F9D649FB29}">
      <dgm:prSet/>
      <dgm:spPr/>
      <dgm:t>
        <a:bodyPr/>
        <a:lstStyle/>
        <a:p>
          <a:endParaRPr lang="en-US"/>
        </a:p>
      </dgm:t>
    </dgm:pt>
    <dgm:pt modelId="{2851A667-DA0F-4BD4-A26C-BCC4D59B3A9B}">
      <dgm:prSet/>
      <dgm:spPr/>
      <dgm:t>
        <a:bodyPr/>
        <a:lstStyle/>
        <a:p>
          <a:r>
            <a:rPr lang="en-US" dirty="0" smtClean="0"/>
            <a:t>Link with decision making</a:t>
          </a:r>
          <a:endParaRPr lang="en-US" dirty="0"/>
        </a:p>
      </dgm:t>
    </dgm:pt>
    <dgm:pt modelId="{49A5D23E-08EA-44DB-A614-E3571695105E}" type="parTrans" cxnId="{C48B7634-2885-42B9-A0A9-6E0D13D4C376}">
      <dgm:prSet/>
      <dgm:spPr/>
      <dgm:t>
        <a:bodyPr/>
        <a:lstStyle/>
        <a:p>
          <a:endParaRPr lang="en-US"/>
        </a:p>
      </dgm:t>
    </dgm:pt>
    <dgm:pt modelId="{5E6BE0CA-6C4F-4D95-B88A-42F200D16284}" type="sibTrans" cxnId="{C48B7634-2885-42B9-A0A9-6E0D13D4C376}">
      <dgm:prSet/>
      <dgm:spPr/>
      <dgm:t>
        <a:bodyPr/>
        <a:lstStyle/>
        <a:p>
          <a:endParaRPr lang="en-US"/>
        </a:p>
      </dgm:t>
    </dgm:pt>
    <dgm:pt modelId="{56739FC0-A898-4578-B9FD-BBFBD3629C41}">
      <dgm:prSet/>
      <dgm:spPr/>
      <dgm:t>
        <a:bodyPr/>
        <a:lstStyle/>
        <a:p>
          <a:r>
            <a:rPr lang="en-US" dirty="0" smtClean="0"/>
            <a:t>$2500/class + Opportunity cost</a:t>
          </a:r>
          <a:endParaRPr lang="en-US" dirty="0"/>
        </a:p>
      </dgm:t>
    </dgm:pt>
    <dgm:pt modelId="{593B8335-CC0E-4FF0-93C1-050ADE680F71}" type="parTrans" cxnId="{9447F3C5-373D-440F-BAA8-6D9E4B0ED9C8}">
      <dgm:prSet/>
      <dgm:spPr/>
      <dgm:t>
        <a:bodyPr/>
        <a:lstStyle/>
        <a:p>
          <a:endParaRPr lang="en-US"/>
        </a:p>
      </dgm:t>
    </dgm:pt>
    <dgm:pt modelId="{16196031-17D1-4135-BF70-BCE9A430115C}" type="sibTrans" cxnId="{9447F3C5-373D-440F-BAA8-6D9E4B0ED9C8}">
      <dgm:prSet/>
      <dgm:spPr/>
      <dgm:t>
        <a:bodyPr/>
        <a:lstStyle/>
        <a:p>
          <a:endParaRPr lang="en-US"/>
        </a:p>
      </dgm:t>
    </dgm:pt>
    <dgm:pt modelId="{C4897B14-6948-4DEF-82D2-7493ED5DC490}">
      <dgm:prSet/>
      <dgm:spPr/>
      <dgm:t>
        <a:bodyPr/>
        <a:lstStyle/>
        <a:p>
          <a:r>
            <a:rPr lang="en-US" dirty="0" smtClean="0"/>
            <a:t>Make classes fun</a:t>
          </a:r>
          <a:endParaRPr lang="en-US" dirty="0"/>
        </a:p>
      </dgm:t>
    </dgm:pt>
    <dgm:pt modelId="{41B00149-D4D2-452E-940B-8D60E644F85A}" type="parTrans" cxnId="{185CCAED-AE43-470B-946C-4BE50226FA54}">
      <dgm:prSet/>
      <dgm:spPr/>
      <dgm:t>
        <a:bodyPr/>
        <a:lstStyle/>
        <a:p>
          <a:endParaRPr lang="en-US"/>
        </a:p>
      </dgm:t>
    </dgm:pt>
    <dgm:pt modelId="{284DD142-06C2-4520-B348-60FE4B2EA43D}" type="sibTrans" cxnId="{185CCAED-AE43-470B-946C-4BE50226FA54}">
      <dgm:prSet/>
      <dgm:spPr/>
      <dgm:t>
        <a:bodyPr/>
        <a:lstStyle/>
        <a:p>
          <a:endParaRPr lang="en-US"/>
        </a:p>
      </dgm:t>
    </dgm:pt>
    <dgm:pt modelId="{219D0532-0011-4C36-98AE-ADF30A03E04B}" type="pres">
      <dgm:prSet presAssocID="{2D615D46-9A5E-4C2F-A386-E6D611950B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21CD18-8006-4B97-8027-2F097CC0D3CB}" type="pres">
      <dgm:prSet presAssocID="{F43B55EA-3BF1-442F-931D-9F8FDCFAD88F}" presName="parentLin" presStyleCnt="0"/>
      <dgm:spPr/>
    </dgm:pt>
    <dgm:pt modelId="{19E914B1-B920-48A6-B350-DB3504037817}" type="pres">
      <dgm:prSet presAssocID="{F43B55EA-3BF1-442F-931D-9F8FDCFAD88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178EABE-9C8B-4432-BD8B-BE818A66625C}" type="pres">
      <dgm:prSet presAssocID="{F43B55EA-3BF1-442F-931D-9F8FDCFAD88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1533D-BBE3-4BC7-863C-EE7EB13E83CD}" type="pres">
      <dgm:prSet presAssocID="{F43B55EA-3BF1-442F-931D-9F8FDCFAD88F}" presName="negativeSpace" presStyleCnt="0"/>
      <dgm:spPr/>
    </dgm:pt>
    <dgm:pt modelId="{E345AB6A-EB31-407E-A1ED-6EDB7AF0ED1D}" type="pres">
      <dgm:prSet presAssocID="{F43B55EA-3BF1-442F-931D-9F8FDCFAD88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828EF-F683-45D8-BC9A-47BEB81C35C2}" type="pres">
      <dgm:prSet presAssocID="{3B7F0635-C470-4C7E-8EF1-F21866DF9DD2}" presName="spaceBetweenRectangles" presStyleCnt="0"/>
      <dgm:spPr/>
    </dgm:pt>
    <dgm:pt modelId="{3365C1BE-BFFE-41E1-84D3-70D9B03CCB40}" type="pres">
      <dgm:prSet presAssocID="{14709168-B21D-4240-B4CF-AE42945EFA06}" presName="parentLin" presStyleCnt="0"/>
      <dgm:spPr/>
    </dgm:pt>
    <dgm:pt modelId="{A815D4E5-5021-4D8C-9396-67E5C1D53C20}" type="pres">
      <dgm:prSet presAssocID="{14709168-B21D-4240-B4CF-AE42945EFA0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DAE932D-81CA-46AF-9E5C-07BA2C4FE167}" type="pres">
      <dgm:prSet presAssocID="{14709168-B21D-4240-B4CF-AE42945EFA0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16045-C80B-42F3-9EA6-43F21811E407}" type="pres">
      <dgm:prSet presAssocID="{14709168-B21D-4240-B4CF-AE42945EFA06}" presName="negativeSpace" presStyleCnt="0"/>
      <dgm:spPr/>
    </dgm:pt>
    <dgm:pt modelId="{852F4E98-F093-40E8-9937-AA363C63B7AD}" type="pres">
      <dgm:prSet presAssocID="{14709168-B21D-4240-B4CF-AE42945EFA0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7EF72-09B3-4E92-A0E9-3E9ABE036855}" type="pres">
      <dgm:prSet presAssocID="{D50FFAAB-063F-4E14-BE88-A3EAF7187A2D}" presName="spaceBetweenRectangles" presStyleCnt="0"/>
      <dgm:spPr/>
    </dgm:pt>
    <dgm:pt modelId="{219E15E7-C1CF-45B6-8EA4-7051EE54B416}" type="pres">
      <dgm:prSet presAssocID="{B6F8A5A9-1699-4AB0-908B-565925F6772A}" presName="parentLin" presStyleCnt="0"/>
      <dgm:spPr/>
    </dgm:pt>
    <dgm:pt modelId="{94415CBB-BE06-4608-B80C-32BCD13CB8FA}" type="pres">
      <dgm:prSet presAssocID="{B6F8A5A9-1699-4AB0-908B-565925F6772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0CA06E8-8F94-449F-9DC4-73495D8BCD0C}" type="pres">
      <dgm:prSet presAssocID="{B6F8A5A9-1699-4AB0-908B-565925F6772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7E7F8-7D94-4CD5-9510-21D0FD1349C2}" type="pres">
      <dgm:prSet presAssocID="{B6F8A5A9-1699-4AB0-908B-565925F6772A}" presName="negativeSpace" presStyleCnt="0"/>
      <dgm:spPr/>
    </dgm:pt>
    <dgm:pt modelId="{9A8594FB-D195-4DBB-8E1B-E04A82F96801}" type="pres">
      <dgm:prSet presAssocID="{B6F8A5A9-1699-4AB0-908B-565925F6772A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0C0CA7-33C2-468B-94C1-6EAF76DA2C6E}" type="presOf" srcId="{2D615D46-9A5E-4C2F-A386-E6D611950B1D}" destId="{219D0532-0011-4C36-98AE-ADF30A03E04B}" srcOrd="0" destOrd="0" presId="urn:microsoft.com/office/officeart/2005/8/layout/list1"/>
    <dgm:cxn modelId="{76AB89EE-84D8-499A-A0AC-3390235C038B}" srcId="{F43B55EA-3BF1-442F-931D-9F8FDCFAD88F}" destId="{8A60CEF9-06C2-4BE0-9EC4-E2B50A45231B}" srcOrd="0" destOrd="0" parTransId="{3D2896FF-225A-4043-BAB2-D53453659A76}" sibTransId="{1218F967-2943-4980-80F4-EED1188EBD3C}"/>
    <dgm:cxn modelId="{A02619EE-B280-4A1A-9DF7-C5F9D649FB29}" srcId="{F43B55EA-3BF1-442F-931D-9F8FDCFAD88F}" destId="{DE457FF9-16A7-4DC1-BE87-8A7CF86DFA83}" srcOrd="1" destOrd="0" parTransId="{B09646C0-F154-469C-AD29-9B9F99729455}" sibTransId="{820911FC-65A5-4D65-97F0-C1FE7B69B160}"/>
    <dgm:cxn modelId="{897D6E06-8528-425E-B4BA-89A7C5656BFC}" type="presOf" srcId="{2851A667-DA0F-4BD4-A26C-BCC4D59B3A9B}" destId="{E345AB6A-EB31-407E-A1ED-6EDB7AF0ED1D}" srcOrd="0" destOrd="2" presId="urn:microsoft.com/office/officeart/2005/8/layout/list1"/>
    <dgm:cxn modelId="{3709136A-6BFE-4B6A-9566-3094B7E730FA}" type="presOf" srcId="{8A60CEF9-06C2-4BE0-9EC4-E2B50A45231B}" destId="{E345AB6A-EB31-407E-A1ED-6EDB7AF0ED1D}" srcOrd="0" destOrd="0" presId="urn:microsoft.com/office/officeart/2005/8/layout/list1"/>
    <dgm:cxn modelId="{C48B7634-2885-42B9-A0A9-6E0D13D4C376}" srcId="{F43B55EA-3BF1-442F-931D-9F8FDCFAD88F}" destId="{2851A667-DA0F-4BD4-A26C-BCC4D59B3A9B}" srcOrd="2" destOrd="0" parTransId="{49A5D23E-08EA-44DB-A614-E3571695105E}" sibTransId="{5E6BE0CA-6C4F-4D95-B88A-42F200D16284}"/>
    <dgm:cxn modelId="{185CCAED-AE43-470B-946C-4BE50226FA54}" srcId="{B6F8A5A9-1699-4AB0-908B-565925F6772A}" destId="{C4897B14-6948-4DEF-82D2-7493ED5DC490}" srcOrd="0" destOrd="0" parTransId="{41B00149-D4D2-452E-940B-8D60E644F85A}" sibTransId="{284DD142-06C2-4520-B348-60FE4B2EA43D}"/>
    <dgm:cxn modelId="{33664A9E-9BC9-4708-9451-6EA7A006D893}" type="presOf" srcId="{F43B55EA-3BF1-442F-931D-9F8FDCFAD88F}" destId="{19E914B1-B920-48A6-B350-DB3504037817}" srcOrd="0" destOrd="0" presId="urn:microsoft.com/office/officeart/2005/8/layout/list1"/>
    <dgm:cxn modelId="{D11C9947-AEF5-44F1-A513-C4476B6D984C}" type="presOf" srcId="{F43B55EA-3BF1-442F-931D-9F8FDCFAD88F}" destId="{5178EABE-9C8B-4432-BD8B-BE818A66625C}" srcOrd="1" destOrd="0" presId="urn:microsoft.com/office/officeart/2005/8/layout/list1"/>
    <dgm:cxn modelId="{A8CFC237-CE86-47BC-A72C-1BB225FAFE48}" srcId="{2D615D46-9A5E-4C2F-A386-E6D611950B1D}" destId="{14709168-B21D-4240-B4CF-AE42945EFA06}" srcOrd="1" destOrd="0" parTransId="{E518E97C-0F4C-49CE-B19D-EFC29F45FCB1}" sibTransId="{D50FFAAB-063F-4E14-BE88-A3EAF7187A2D}"/>
    <dgm:cxn modelId="{CAEB8738-BF7B-4D75-9A47-B3DC20BA197E}" type="presOf" srcId="{14709168-B21D-4240-B4CF-AE42945EFA06}" destId="{A815D4E5-5021-4D8C-9396-67E5C1D53C20}" srcOrd="0" destOrd="0" presId="urn:microsoft.com/office/officeart/2005/8/layout/list1"/>
    <dgm:cxn modelId="{A55D40BA-ABCE-4CC5-81B7-4345CA817219}" type="presOf" srcId="{56739FC0-A898-4578-B9FD-BBFBD3629C41}" destId="{852F4E98-F093-40E8-9937-AA363C63B7AD}" srcOrd="0" destOrd="0" presId="urn:microsoft.com/office/officeart/2005/8/layout/list1"/>
    <dgm:cxn modelId="{9447F3C5-373D-440F-BAA8-6D9E4B0ED9C8}" srcId="{14709168-B21D-4240-B4CF-AE42945EFA06}" destId="{56739FC0-A898-4578-B9FD-BBFBD3629C41}" srcOrd="0" destOrd="0" parTransId="{593B8335-CC0E-4FF0-93C1-050ADE680F71}" sibTransId="{16196031-17D1-4135-BF70-BCE9A430115C}"/>
    <dgm:cxn modelId="{4554AE3F-99FE-4757-8A9A-8627983A3A81}" type="presOf" srcId="{C4897B14-6948-4DEF-82D2-7493ED5DC490}" destId="{9A8594FB-D195-4DBB-8E1B-E04A82F96801}" srcOrd="0" destOrd="0" presId="urn:microsoft.com/office/officeart/2005/8/layout/list1"/>
    <dgm:cxn modelId="{092AB6CD-4F56-49AF-B42D-2B6FC51E2721}" type="presOf" srcId="{B6F8A5A9-1699-4AB0-908B-565925F6772A}" destId="{B0CA06E8-8F94-449F-9DC4-73495D8BCD0C}" srcOrd="1" destOrd="0" presId="urn:microsoft.com/office/officeart/2005/8/layout/list1"/>
    <dgm:cxn modelId="{FFC3DCB5-7A3D-492E-BF03-C345A1E3B4BC}" srcId="{2D615D46-9A5E-4C2F-A386-E6D611950B1D}" destId="{B6F8A5A9-1699-4AB0-908B-565925F6772A}" srcOrd="2" destOrd="0" parTransId="{1B7FED2A-2E64-4635-A784-597EBFA140B5}" sibTransId="{70F9FC7F-0623-468B-AB46-6D5E16603135}"/>
    <dgm:cxn modelId="{78B00830-940B-4535-A668-9283577C548F}" type="presOf" srcId="{B6F8A5A9-1699-4AB0-908B-565925F6772A}" destId="{94415CBB-BE06-4608-B80C-32BCD13CB8FA}" srcOrd="0" destOrd="0" presId="urn:microsoft.com/office/officeart/2005/8/layout/list1"/>
    <dgm:cxn modelId="{05D45DBB-436F-4D75-A3DE-6CE7C372D0D8}" srcId="{2D615D46-9A5E-4C2F-A386-E6D611950B1D}" destId="{F43B55EA-3BF1-442F-931D-9F8FDCFAD88F}" srcOrd="0" destOrd="0" parTransId="{63782FF2-0C67-41A6-BB8F-5205B9B02864}" sibTransId="{3B7F0635-C470-4C7E-8EF1-F21866DF9DD2}"/>
    <dgm:cxn modelId="{D17756C9-D392-4697-A84F-4C0C48CA9B4E}" type="presOf" srcId="{DE457FF9-16A7-4DC1-BE87-8A7CF86DFA83}" destId="{E345AB6A-EB31-407E-A1ED-6EDB7AF0ED1D}" srcOrd="0" destOrd="1" presId="urn:microsoft.com/office/officeart/2005/8/layout/list1"/>
    <dgm:cxn modelId="{EECBD2B2-8B65-48A4-A477-7AFCEB51E2B6}" type="presOf" srcId="{14709168-B21D-4240-B4CF-AE42945EFA06}" destId="{5DAE932D-81CA-46AF-9E5C-07BA2C4FE167}" srcOrd="1" destOrd="0" presId="urn:microsoft.com/office/officeart/2005/8/layout/list1"/>
    <dgm:cxn modelId="{C5C088CB-45D0-4B46-85EE-E5F30F2ACEBE}" type="presParOf" srcId="{219D0532-0011-4C36-98AE-ADF30A03E04B}" destId="{9B21CD18-8006-4B97-8027-2F097CC0D3CB}" srcOrd="0" destOrd="0" presId="urn:microsoft.com/office/officeart/2005/8/layout/list1"/>
    <dgm:cxn modelId="{6BBB1ECE-2DB0-412C-B6E5-72E34E85D0EF}" type="presParOf" srcId="{9B21CD18-8006-4B97-8027-2F097CC0D3CB}" destId="{19E914B1-B920-48A6-B350-DB3504037817}" srcOrd="0" destOrd="0" presId="urn:microsoft.com/office/officeart/2005/8/layout/list1"/>
    <dgm:cxn modelId="{0778F5F3-B55A-4C8A-960C-535F5253E701}" type="presParOf" srcId="{9B21CD18-8006-4B97-8027-2F097CC0D3CB}" destId="{5178EABE-9C8B-4432-BD8B-BE818A66625C}" srcOrd="1" destOrd="0" presId="urn:microsoft.com/office/officeart/2005/8/layout/list1"/>
    <dgm:cxn modelId="{8485C3AF-76BD-4C30-9E05-5234A28C28FD}" type="presParOf" srcId="{219D0532-0011-4C36-98AE-ADF30A03E04B}" destId="{D011533D-BBE3-4BC7-863C-EE7EB13E83CD}" srcOrd="1" destOrd="0" presId="urn:microsoft.com/office/officeart/2005/8/layout/list1"/>
    <dgm:cxn modelId="{B771FCD6-12CF-4DCB-96A6-2F1AE59597BA}" type="presParOf" srcId="{219D0532-0011-4C36-98AE-ADF30A03E04B}" destId="{E345AB6A-EB31-407E-A1ED-6EDB7AF0ED1D}" srcOrd="2" destOrd="0" presId="urn:microsoft.com/office/officeart/2005/8/layout/list1"/>
    <dgm:cxn modelId="{5C5F216F-F3C0-4DB9-BDDA-D7B9623B5889}" type="presParOf" srcId="{219D0532-0011-4C36-98AE-ADF30A03E04B}" destId="{660828EF-F683-45D8-BC9A-47BEB81C35C2}" srcOrd="3" destOrd="0" presId="urn:microsoft.com/office/officeart/2005/8/layout/list1"/>
    <dgm:cxn modelId="{DB36F0EB-08F7-474B-A091-77926CF7AA47}" type="presParOf" srcId="{219D0532-0011-4C36-98AE-ADF30A03E04B}" destId="{3365C1BE-BFFE-41E1-84D3-70D9B03CCB40}" srcOrd="4" destOrd="0" presId="urn:microsoft.com/office/officeart/2005/8/layout/list1"/>
    <dgm:cxn modelId="{12DE254D-FADE-49FD-A94B-6A52405A7B35}" type="presParOf" srcId="{3365C1BE-BFFE-41E1-84D3-70D9B03CCB40}" destId="{A815D4E5-5021-4D8C-9396-67E5C1D53C20}" srcOrd="0" destOrd="0" presId="urn:microsoft.com/office/officeart/2005/8/layout/list1"/>
    <dgm:cxn modelId="{A0111572-50B1-40F3-8945-0725D6EE21DF}" type="presParOf" srcId="{3365C1BE-BFFE-41E1-84D3-70D9B03CCB40}" destId="{5DAE932D-81CA-46AF-9E5C-07BA2C4FE167}" srcOrd="1" destOrd="0" presId="urn:microsoft.com/office/officeart/2005/8/layout/list1"/>
    <dgm:cxn modelId="{F173750E-4091-4C77-8F01-35EA1F5C52D6}" type="presParOf" srcId="{219D0532-0011-4C36-98AE-ADF30A03E04B}" destId="{97316045-C80B-42F3-9EA6-43F21811E407}" srcOrd="5" destOrd="0" presId="urn:microsoft.com/office/officeart/2005/8/layout/list1"/>
    <dgm:cxn modelId="{DF7FB21E-F18A-4B8C-B1A0-33D78EA6C01B}" type="presParOf" srcId="{219D0532-0011-4C36-98AE-ADF30A03E04B}" destId="{852F4E98-F093-40E8-9937-AA363C63B7AD}" srcOrd="6" destOrd="0" presId="urn:microsoft.com/office/officeart/2005/8/layout/list1"/>
    <dgm:cxn modelId="{8E26385C-CEC2-48A3-9AC0-636489F7C838}" type="presParOf" srcId="{219D0532-0011-4C36-98AE-ADF30A03E04B}" destId="{C217EF72-09B3-4E92-A0E9-3E9ABE036855}" srcOrd="7" destOrd="0" presId="urn:microsoft.com/office/officeart/2005/8/layout/list1"/>
    <dgm:cxn modelId="{3C429C67-C76B-4A15-9F9B-7FB5F2AADDB1}" type="presParOf" srcId="{219D0532-0011-4C36-98AE-ADF30A03E04B}" destId="{219E15E7-C1CF-45B6-8EA4-7051EE54B416}" srcOrd="8" destOrd="0" presId="urn:microsoft.com/office/officeart/2005/8/layout/list1"/>
    <dgm:cxn modelId="{375952CE-4D97-4504-8E3A-E894410C15B1}" type="presParOf" srcId="{219E15E7-C1CF-45B6-8EA4-7051EE54B416}" destId="{94415CBB-BE06-4608-B80C-32BCD13CB8FA}" srcOrd="0" destOrd="0" presId="urn:microsoft.com/office/officeart/2005/8/layout/list1"/>
    <dgm:cxn modelId="{D456BD21-3369-4FA2-966F-6B4E4448F47D}" type="presParOf" srcId="{219E15E7-C1CF-45B6-8EA4-7051EE54B416}" destId="{B0CA06E8-8F94-449F-9DC4-73495D8BCD0C}" srcOrd="1" destOrd="0" presId="urn:microsoft.com/office/officeart/2005/8/layout/list1"/>
    <dgm:cxn modelId="{FCA49070-A99B-43F0-91AB-05C428804286}" type="presParOf" srcId="{219D0532-0011-4C36-98AE-ADF30A03E04B}" destId="{7227E7F8-7D94-4CD5-9510-21D0FD1349C2}" srcOrd="9" destOrd="0" presId="urn:microsoft.com/office/officeart/2005/8/layout/list1"/>
    <dgm:cxn modelId="{4C11E230-A1E3-4294-8ADC-ABDE4318078D}" type="presParOf" srcId="{219D0532-0011-4C36-98AE-ADF30A03E04B}" destId="{9A8594FB-D195-4DBB-8E1B-E04A82F9680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953DE0-0CB1-439B-8626-4814626884DD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994CA4F3-D664-42DF-AC6E-AFCF8D5B064E}">
      <dgm:prSet phldrT="[Text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Who</a:t>
          </a:r>
          <a:endParaRPr lang="en-US" dirty="0">
            <a:solidFill>
              <a:schemeClr val="tx1"/>
            </a:solidFill>
          </a:endParaRPr>
        </a:p>
      </dgm:t>
    </dgm:pt>
    <dgm:pt modelId="{AB5BF517-97C2-4D06-9FEE-2A59DDA8F27E}" type="parTrans" cxnId="{C8B72689-D205-4217-86A2-E5C337CA1268}">
      <dgm:prSet/>
      <dgm:spPr/>
      <dgm:t>
        <a:bodyPr/>
        <a:lstStyle/>
        <a:p>
          <a:endParaRPr lang="en-US"/>
        </a:p>
      </dgm:t>
    </dgm:pt>
    <dgm:pt modelId="{3DF8DB95-DBB0-45B2-8B51-EE2F6DC6A12E}" type="sibTrans" cxnId="{C8B72689-D205-4217-86A2-E5C337CA1268}">
      <dgm:prSet/>
      <dgm:spPr/>
      <dgm:t>
        <a:bodyPr/>
        <a:lstStyle/>
        <a:p>
          <a:endParaRPr lang="en-US"/>
        </a:p>
      </dgm:t>
    </dgm:pt>
    <dgm:pt modelId="{FB1DF986-5AC6-40A9-A05A-11EFC573CB36}">
      <dgm:prSet phldrT="[Text]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Where</a:t>
          </a:r>
          <a:endParaRPr lang="en-US" dirty="0">
            <a:solidFill>
              <a:schemeClr val="tx1"/>
            </a:solidFill>
          </a:endParaRPr>
        </a:p>
      </dgm:t>
    </dgm:pt>
    <dgm:pt modelId="{1892F7F8-139F-4C8C-8171-08572F1CA839}" type="parTrans" cxnId="{3C51EDA4-2B40-4204-A3D1-1A52DD8DB350}">
      <dgm:prSet/>
      <dgm:spPr/>
      <dgm:t>
        <a:bodyPr/>
        <a:lstStyle/>
        <a:p>
          <a:endParaRPr lang="en-US"/>
        </a:p>
      </dgm:t>
    </dgm:pt>
    <dgm:pt modelId="{7F93AC09-2CF5-4FE2-8015-06F9730943EA}" type="sibTrans" cxnId="{3C51EDA4-2B40-4204-A3D1-1A52DD8DB350}">
      <dgm:prSet/>
      <dgm:spPr/>
      <dgm:t>
        <a:bodyPr/>
        <a:lstStyle/>
        <a:p>
          <a:endParaRPr lang="en-US"/>
        </a:p>
      </dgm:t>
    </dgm:pt>
    <dgm:pt modelId="{9875D7BA-EA03-4BED-974B-5BF1405D6F97}">
      <dgm:prSet phldrT="[Text]"/>
      <dgm:spPr>
        <a:solidFill>
          <a:schemeClr val="accent1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What</a:t>
          </a:r>
          <a:endParaRPr lang="en-US" dirty="0">
            <a:solidFill>
              <a:schemeClr val="tx1"/>
            </a:solidFill>
          </a:endParaRPr>
        </a:p>
      </dgm:t>
    </dgm:pt>
    <dgm:pt modelId="{74DDDE3F-B92D-4061-B087-AB971C7B0A3D}" type="parTrans" cxnId="{BE092603-50DC-4494-8536-C62E27A32A26}">
      <dgm:prSet/>
      <dgm:spPr/>
      <dgm:t>
        <a:bodyPr/>
        <a:lstStyle/>
        <a:p>
          <a:endParaRPr lang="en-US"/>
        </a:p>
      </dgm:t>
    </dgm:pt>
    <dgm:pt modelId="{4DEF6BD1-B48E-40BC-8178-EC8B5B5BDC84}" type="sibTrans" cxnId="{BE092603-50DC-4494-8536-C62E27A32A26}">
      <dgm:prSet/>
      <dgm:spPr/>
      <dgm:t>
        <a:bodyPr/>
        <a:lstStyle/>
        <a:p>
          <a:endParaRPr lang="en-US"/>
        </a:p>
      </dgm:t>
    </dgm:pt>
    <dgm:pt modelId="{A95E86BE-9E4C-4130-9409-31622DA0A5E1}" type="pres">
      <dgm:prSet presAssocID="{F6953DE0-0CB1-439B-8626-4814626884DD}" presName="Name0" presStyleCnt="0">
        <dgm:presLayoutVars>
          <dgm:dir/>
          <dgm:resizeHandles val="exact"/>
        </dgm:presLayoutVars>
      </dgm:prSet>
      <dgm:spPr/>
    </dgm:pt>
    <dgm:pt modelId="{8E8526BD-C9C5-4BD5-BB70-9E1D8846CC17}" type="pres">
      <dgm:prSet presAssocID="{994CA4F3-D664-42DF-AC6E-AFCF8D5B064E}" presName="parTxOnly" presStyleLbl="node1" presStyleIdx="0" presStyleCnt="3" custLinFactNeighborX="-1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EC956-7687-4CA8-8A90-6DD9E18C0AAE}" type="pres">
      <dgm:prSet presAssocID="{3DF8DB95-DBB0-45B2-8B51-EE2F6DC6A12E}" presName="parSpace" presStyleCnt="0"/>
      <dgm:spPr/>
    </dgm:pt>
    <dgm:pt modelId="{9591DEC0-62F7-485B-B0FB-BD5116F1B025}" type="pres">
      <dgm:prSet presAssocID="{FB1DF986-5AC6-40A9-A05A-11EFC573CB36}" presName="parTxOnly" presStyleLbl="node1" presStyleIdx="1" presStyleCnt="3" custLinFactNeighborX="6185" custLinFactNeighborY="10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31804-648E-41CC-9B75-5914613F5BB0}" type="pres">
      <dgm:prSet presAssocID="{7F93AC09-2CF5-4FE2-8015-06F9730943EA}" presName="parSpace" presStyleCnt="0"/>
      <dgm:spPr/>
    </dgm:pt>
    <dgm:pt modelId="{0EFEFF20-902A-4252-8326-3B1F18E07EA3}" type="pres">
      <dgm:prSet presAssocID="{9875D7BA-EA03-4BED-974B-5BF1405D6F97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B72689-D205-4217-86A2-E5C337CA1268}" srcId="{F6953DE0-0CB1-439B-8626-4814626884DD}" destId="{994CA4F3-D664-42DF-AC6E-AFCF8D5B064E}" srcOrd="0" destOrd="0" parTransId="{AB5BF517-97C2-4D06-9FEE-2A59DDA8F27E}" sibTransId="{3DF8DB95-DBB0-45B2-8B51-EE2F6DC6A12E}"/>
    <dgm:cxn modelId="{83B16437-4185-4879-BB2F-58FE0608A876}" type="presOf" srcId="{F6953DE0-0CB1-439B-8626-4814626884DD}" destId="{A95E86BE-9E4C-4130-9409-31622DA0A5E1}" srcOrd="0" destOrd="0" presId="urn:microsoft.com/office/officeart/2005/8/layout/hChevron3"/>
    <dgm:cxn modelId="{8D7EE469-5B4E-48F3-8CD6-C8C1BCD19E8A}" type="presOf" srcId="{9875D7BA-EA03-4BED-974B-5BF1405D6F97}" destId="{0EFEFF20-902A-4252-8326-3B1F18E07EA3}" srcOrd="0" destOrd="0" presId="urn:microsoft.com/office/officeart/2005/8/layout/hChevron3"/>
    <dgm:cxn modelId="{3C51EDA4-2B40-4204-A3D1-1A52DD8DB350}" srcId="{F6953DE0-0CB1-439B-8626-4814626884DD}" destId="{FB1DF986-5AC6-40A9-A05A-11EFC573CB36}" srcOrd="1" destOrd="0" parTransId="{1892F7F8-139F-4C8C-8171-08572F1CA839}" sibTransId="{7F93AC09-2CF5-4FE2-8015-06F9730943EA}"/>
    <dgm:cxn modelId="{BE092603-50DC-4494-8536-C62E27A32A26}" srcId="{F6953DE0-0CB1-439B-8626-4814626884DD}" destId="{9875D7BA-EA03-4BED-974B-5BF1405D6F97}" srcOrd="2" destOrd="0" parTransId="{74DDDE3F-B92D-4061-B087-AB971C7B0A3D}" sibTransId="{4DEF6BD1-B48E-40BC-8178-EC8B5B5BDC84}"/>
    <dgm:cxn modelId="{9A7F06DA-CB37-4E95-BFEA-46835AFCD757}" type="presOf" srcId="{FB1DF986-5AC6-40A9-A05A-11EFC573CB36}" destId="{9591DEC0-62F7-485B-B0FB-BD5116F1B025}" srcOrd="0" destOrd="0" presId="urn:microsoft.com/office/officeart/2005/8/layout/hChevron3"/>
    <dgm:cxn modelId="{3FBF83B2-8F2F-4C61-BCBF-62D644D8A1C8}" type="presOf" srcId="{994CA4F3-D664-42DF-AC6E-AFCF8D5B064E}" destId="{8E8526BD-C9C5-4BD5-BB70-9E1D8846CC17}" srcOrd="0" destOrd="0" presId="urn:microsoft.com/office/officeart/2005/8/layout/hChevron3"/>
    <dgm:cxn modelId="{FD6B0D58-0A3D-4646-BE5C-95EA9820B8E0}" type="presParOf" srcId="{A95E86BE-9E4C-4130-9409-31622DA0A5E1}" destId="{8E8526BD-C9C5-4BD5-BB70-9E1D8846CC17}" srcOrd="0" destOrd="0" presId="urn:microsoft.com/office/officeart/2005/8/layout/hChevron3"/>
    <dgm:cxn modelId="{04C787F1-71EE-4F69-9806-FF0A09C047B9}" type="presParOf" srcId="{A95E86BE-9E4C-4130-9409-31622DA0A5E1}" destId="{D7EEC956-7687-4CA8-8A90-6DD9E18C0AAE}" srcOrd="1" destOrd="0" presId="urn:microsoft.com/office/officeart/2005/8/layout/hChevron3"/>
    <dgm:cxn modelId="{FAAE4DDD-232E-41DA-BE64-53DD62132C06}" type="presParOf" srcId="{A95E86BE-9E4C-4130-9409-31622DA0A5E1}" destId="{9591DEC0-62F7-485B-B0FB-BD5116F1B025}" srcOrd="2" destOrd="0" presId="urn:microsoft.com/office/officeart/2005/8/layout/hChevron3"/>
    <dgm:cxn modelId="{0001CC9F-911D-4039-AD02-2C19D76B5F7B}" type="presParOf" srcId="{A95E86BE-9E4C-4130-9409-31622DA0A5E1}" destId="{96331804-648E-41CC-9B75-5914613F5BB0}" srcOrd="3" destOrd="0" presId="urn:microsoft.com/office/officeart/2005/8/layout/hChevron3"/>
    <dgm:cxn modelId="{E9F0C909-6327-48AF-B8C3-7A0E23C5A5F9}" type="presParOf" srcId="{A95E86BE-9E4C-4130-9409-31622DA0A5E1}" destId="{0EFEFF20-902A-4252-8326-3B1F18E07EA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047CE-440F-4690-9C7F-34B790403CDB}">
      <dsp:nvSpPr>
        <dsp:cNvPr id="0" name=""/>
        <dsp:cNvSpPr/>
      </dsp:nvSpPr>
      <dsp:spPr>
        <a:xfrm>
          <a:off x="0" y="261763"/>
          <a:ext cx="7886699" cy="492918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A6E3B-5338-489D-A5AB-EAB73EA01027}">
      <dsp:nvSpPr>
        <dsp:cNvPr id="0" name=""/>
        <dsp:cNvSpPr/>
      </dsp:nvSpPr>
      <dsp:spPr>
        <a:xfrm>
          <a:off x="785961" y="3282204"/>
          <a:ext cx="205054" cy="2050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68BA9-0A91-48F3-85E6-2B94077B8A84}">
      <dsp:nvSpPr>
        <dsp:cNvPr id="0" name=""/>
        <dsp:cNvSpPr/>
      </dsp:nvSpPr>
      <dsp:spPr>
        <a:xfrm>
          <a:off x="491610" y="3443688"/>
          <a:ext cx="2027719" cy="1096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654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Interviews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 set – Overall PB&amp;H exp.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</a:t>
          </a:r>
          <a:r>
            <a:rPr lang="en-US" sz="1300" kern="1200" baseline="30000" dirty="0" smtClean="0"/>
            <a:t>nd</a:t>
          </a:r>
          <a:r>
            <a:rPr lang="en-US" sz="1300" kern="1200" dirty="0" smtClean="0"/>
            <a:t> set – Specific Issues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12 employees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All cadres : Intern to Partner </a:t>
          </a:r>
          <a:endParaRPr lang="en-US" sz="1300" kern="1200" dirty="0"/>
        </a:p>
      </dsp:txBody>
      <dsp:txXfrm>
        <a:off x="491610" y="3443688"/>
        <a:ext cx="2027719" cy="1096735"/>
      </dsp:txXfrm>
    </dsp:sp>
    <dsp:sp modelId="{E3CE8824-95B0-4A8E-BAA5-BED746AFEA9C}">
      <dsp:nvSpPr>
        <dsp:cNvPr id="0" name=""/>
        <dsp:cNvSpPr/>
      </dsp:nvSpPr>
      <dsp:spPr>
        <a:xfrm>
          <a:off x="2498725" y="2050168"/>
          <a:ext cx="370674" cy="370674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03E25-3B98-43D6-8F54-8180A9EF8130}">
      <dsp:nvSpPr>
        <dsp:cNvPr id="0" name=""/>
        <dsp:cNvSpPr/>
      </dsp:nvSpPr>
      <dsp:spPr>
        <a:xfrm>
          <a:off x="2142248" y="2565238"/>
          <a:ext cx="2230295" cy="1278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413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Survey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20 multiple choice questions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 open ended questions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44 responses</a:t>
          </a:r>
        </a:p>
      </dsp:txBody>
      <dsp:txXfrm>
        <a:off x="2142248" y="2565238"/>
        <a:ext cx="2230295" cy="1278019"/>
      </dsp:txXfrm>
    </dsp:sp>
    <dsp:sp modelId="{6C07287A-F7F0-463D-B118-C3402E3493BE}">
      <dsp:nvSpPr>
        <dsp:cNvPr id="0" name=""/>
        <dsp:cNvSpPr/>
      </dsp:nvSpPr>
      <dsp:spPr>
        <a:xfrm>
          <a:off x="4699524" y="1263148"/>
          <a:ext cx="512635" cy="512635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9112F-3221-4EC3-BDC3-BA808378944B}">
      <dsp:nvSpPr>
        <dsp:cNvPr id="0" name=""/>
        <dsp:cNvSpPr/>
      </dsp:nvSpPr>
      <dsp:spPr>
        <a:xfrm>
          <a:off x="4560310" y="1908262"/>
          <a:ext cx="1663437" cy="1941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1635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Additional sources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Interview EY staff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Local data on accounting firm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Scholarly articles</a:t>
          </a:r>
          <a:endParaRPr lang="en-US" sz="1300" kern="1200" dirty="0"/>
        </a:p>
      </dsp:txBody>
      <dsp:txXfrm>
        <a:off x="4560310" y="1908262"/>
        <a:ext cx="1663437" cy="19413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526BD-C9C5-4BD5-BB70-9E1D8846CC17}">
      <dsp:nvSpPr>
        <dsp:cNvPr id="0" name=""/>
        <dsp:cNvSpPr/>
      </dsp:nvSpPr>
      <dsp:spPr>
        <a:xfrm>
          <a:off x="0" y="0"/>
          <a:ext cx="2653397" cy="270456"/>
        </a:xfrm>
        <a:prstGeom prst="homePlate">
          <a:avLst/>
        </a:prstGeom>
        <a:solidFill>
          <a:schemeClr val="bg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Who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0" y="0"/>
        <a:ext cx="2585783" cy="270456"/>
      </dsp:txXfrm>
    </dsp:sp>
    <dsp:sp modelId="{9591DEC0-62F7-485B-B0FB-BD5116F1B025}">
      <dsp:nvSpPr>
        <dsp:cNvPr id="0" name=""/>
        <dsp:cNvSpPr/>
      </dsp:nvSpPr>
      <dsp:spPr>
        <a:xfrm>
          <a:off x="2158574" y="0"/>
          <a:ext cx="2653397" cy="270456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Where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293802" y="0"/>
        <a:ext cx="2382941" cy="270456"/>
      </dsp:txXfrm>
    </dsp:sp>
    <dsp:sp modelId="{0EFEFF20-902A-4252-8326-3B1F18E07EA3}">
      <dsp:nvSpPr>
        <dsp:cNvPr id="0" name=""/>
        <dsp:cNvSpPr/>
      </dsp:nvSpPr>
      <dsp:spPr>
        <a:xfrm>
          <a:off x="4248469" y="0"/>
          <a:ext cx="2653397" cy="270456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What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383697" y="0"/>
        <a:ext cx="2382941" cy="2704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5AB6A-EB31-407E-A1ED-6EDB7AF0ED1D}">
      <dsp:nvSpPr>
        <dsp:cNvPr id="0" name=""/>
        <dsp:cNvSpPr/>
      </dsp:nvSpPr>
      <dsp:spPr>
        <a:xfrm>
          <a:off x="0" y="406674"/>
          <a:ext cx="38862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612" tIns="395732" rIns="30161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Now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Every 3 months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Link with decision making</a:t>
          </a:r>
          <a:endParaRPr lang="en-US" sz="1900" kern="1200" dirty="0"/>
        </a:p>
      </dsp:txBody>
      <dsp:txXfrm>
        <a:off x="0" y="406674"/>
        <a:ext cx="3886200" cy="1436400"/>
      </dsp:txXfrm>
    </dsp:sp>
    <dsp:sp modelId="{5178EABE-9C8B-4432-BD8B-BE818A66625C}">
      <dsp:nvSpPr>
        <dsp:cNvPr id="0" name=""/>
        <dsp:cNvSpPr/>
      </dsp:nvSpPr>
      <dsp:spPr>
        <a:xfrm>
          <a:off x="194310" y="126234"/>
          <a:ext cx="2720340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22" tIns="0" rIns="10282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Time</a:t>
          </a:r>
          <a:endParaRPr lang="en-US" sz="1900" kern="1200" dirty="0"/>
        </a:p>
      </dsp:txBody>
      <dsp:txXfrm>
        <a:off x="221690" y="153614"/>
        <a:ext cx="2665580" cy="506120"/>
      </dsp:txXfrm>
    </dsp:sp>
    <dsp:sp modelId="{852F4E98-F093-40E8-9937-AA363C63B7AD}">
      <dsp:nvSpPr>
        <dsp:cNvPr id="0" name=""/>
        <dsp:cNvSpPr/>
      </dsp:nvSpPr>
      <dsp:spPr>
        <a:xfrm>
          <a:off x="0" y="2226114"/>
          <a:ext cx="3886200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612" tIns="395732" rIns="30161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$2500/class + Opportunity cost</a:t>
          </a:r>
          <a:endParaRPr lang="en-US" sz="1900" kern="1200" dirty="0"/>
        </a:p>
      </dsp:txBody>
      <dsp:txXfrm>
        <a:off x="0" y="2226114"/>
        <a:ext cx="3886200" cy="807975"/>
      </dsp:txXfrm>
    </dsp:sp>
    <dsp:sp modelId="{5DAE932D-81CA-46AF-9E5C-07BA2C4FE167}">
      <dsp:nvSpPr>
        <dsp:cNvPr id="0" name=""/>
        <dsp:cNvSpPr/>
      </dsp:nvSpPr>
      <dsp:spPr>
        <a:xfrm>
          <a:off x="194310" y="1945674"/>
          <a:ext cx="2720340" cy="5608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22" tIns="0" rIns="10282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Cost</a:t>
          </a:r>
          <a:endParaRPr lang="en-US" sz="1900" kern="1200" dirty="0"/>
        </a:p>
      </dsp:txBody>
      <dsp:txXfrm>
        <a:off x="221690" y="1973054"/>
        <a:ext cx="2665580" cy="506120"/>
      </dsp:txXfrm>
    </dsp:sp>
    <dsp:sp modelId="{9A8594FB-D195-4DBB-8E1B-E04A82F96801}">
      <dsp:nvSpPr>
        <dsp:cNvPr id="0" name=""/>
        <dsp:cNvSpPr/>
      </dsp:nvSpPr>
      <dsp:spPr>
        <a:xfrm>
          <a:off x="0" y="3417129"/>
          <a:ext cx="3886200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612" tIns="395732" rIns="301612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Make classes fun</a:t>
          </a:r>
          <a:endParaRPr lang="en-US" sz="1900" kern="1200" dirty="0"/>
        </a:p>
      </dsp:txBody>
      <dsp:txXfrm>
        <a:off x="0" y="3417129"/>
        <a:ext cx="3886200" cy="807975"/>
      </dsp:txXfrm>
    </dsp:sp>
    <dsp:sp modelId="{B0CA06E8-8F94-449F-9DC4-73495D8BCD0C}">
      <dsp:nvSpPr>
        <dsp:cNvPr id="0" name=""/>
        <dsp:cNvSpPr/>
      </dsp:nvSpPr>
      <dsp:spPr>
        <a:xfrm>
          <a:off x="194310" y="3136689"/>
          <a:ext cx="2720340" cy="5608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22" tIns="0" rIns="10282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Resistance</a:t>
          </a:r>
          <a:endParaRPr lang="en-US" sz="1900" kern="1200" dirty="0"/>
        </a:p>
      </dsp:txBody>
      <dsp:txXfrm>
        <a:off x="221690" y="3164069"/>
        <a:ext cx="2665580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526BD-C9C5-4BD5-BB70-9E1D8846CC17}">
      <dsp:nvSpPr>
        <dsp:cNvPr id="0" name=""/>
        <dsp:cNvSpPr/>
      </dsp:nvSpPr>
      <dsp:spPr>
        <a:xfrm>
          <a:off x="0" y="0"/>
          <a:ext cx="2653397" cy="270456"/>
        </a:xfrm>
        <a:prstGeom prst="homePlate">
          <a:avLst/>
        </a:prstGeom>
        <a:solidFill>
          <a:schemeClr val="bg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Who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0" y="0"/>
        <a:ext cx="2585783" cy="270456"/>
      </dsp:txXfrm>
    </dsp:sp>
    <dsp:sp modelId="{9591DEC0-62F7-485B-B0FB-BD5116F1B025}">
      <dsp:nvSpPr>
        <dsp:cNvPr id="0" name=""/>
        <dsp:cNvSpPr/>
      </dsp:nvSpPr>
      <dsp:spPr>
        <a:xfrm>
          <a:off x="2158574" y="0"/>
          <a:ext cx="2653397" cy="270456"/>
        </a:xfrm>
        <a:prstGeom prst="chevron">
          <a:avLst/>
        </a:prstGeom>
        <a:solidFill>
          <a:schemeClr val="bg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Where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293802" y="0"/>
        <a:ext cx="2382941" cy="270456"/>
      </dsp:txXfrm>
    </dsp:sp>
    <dsp:sp modelId="{0EFEFF20-902A-4252-8326-3B1F18E07EA3}">
      <dsp:nvSpPr>
        <dsp:cNvPr id="0" name=""/>
        <dsp:cNvSpPr/>
      </dsp:nvSpPr>
      <dsp:spPr>
        <a:xfrm>
          <a:off x="4248469" y="0"/>
          <a:ext cx="2653397" cy="270456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What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383697" y="0"/>
        <a:ext cx="2382941" cy="270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74468-E9ED-4ED0-8E3C-F3C413EE591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F2482-DE6B-4B5D-99EB-D1B594DE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5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Notice that this group gives specifics</a:t>
            </a:r>
            <a:r>
              <a:rPr lang="en-US" baseline="0" dirty="0" smtClean="0"/>
              <a:t> regarding pay, how much money is spent on buddy system, etc.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2783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group estimated the cost of implementing a 360 feedback and then discussed the difficulty of this costs for the organization.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0895-043D-401E-B50B-08CC552017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0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group did it at the very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F2482-DE6B-4B5D-99EB-D1B594DE20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2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sure your overcoming</a:t>
            </a:r>
            <a:r>
              <a:rPr lang="en-US" baseline="0" dirty="0" smtClean="0"/>
              <a:t> resistance is directly linked to your resistance you identified.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F2482-DE6B-4B5D-99EB-D1B594DE20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63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group</a:t>
            </a:r>
            <a:r>
              <a:rPr lang="en-US" baseline="0" dirty="0" smtClean="0"/>
              <a:t> addressed resistance and overcoming it with each recommendation.  Also noticed they addressed time and cost details.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F2482-DE6B-4B5D-99EB-D1B594DE20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14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Incorporated change</a:t>
            </a:r>
            <a:r>
              <a:rPr lang="en-US" baseline="0" dirty="0" smtClean="0"/>
              <a:t> on each recommendation as well as resources/implementation details and provided references.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039D5-9119-4C2A-87C5-029C8B6BFFE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63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This group provided</a:t>
            </a:r>
            <a:r>
              <a:rPr lang="en-US" baseline="0" dirty="0" smtClean="0"/>
              <a:t> their references in conjunction with their recommendations which is the most clear evidence of incorporation in a presentation.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6780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group did them</a:t>
            </a:r>
            <a:r>
              <a:rPr lang="en-US" baseline="0" dirty="0" smtClean="0"/>
              <a:t> all at the end which is ok but then each speaker must clearly reference these in the presentation.  It is not enough to just provide them at the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F2482-DE6B-4B5D-99EB-D1B594DE20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5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7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7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7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5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4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1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6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4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E617D-6028-4066-8A7D-C847DAFC0E4D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187A-E651-4927-B13B-97B388F7E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6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diagramQuickStyle" Target="../diagrams/quickStyle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diagramLayout" Target="../diagrams/layou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openxmlformats.org/officeDocument/2006/relationships/diagramData" Target="../diagrams/data5.xml"/><Relationship Id="rId5" Type="http://schemas.openxmlformats.org/officeDocument/2006/relationships/diagramQuickStyle" Target="../diagrams/quickStyle4.xml"/><Relationship Id="rId15" Type="http://schemas.microsoft.com/office/2007/relationships/diagramDrawing" Target="../diagrams/drawing5.xml"/><Relationship Id="rId10" Type="http://schemas.openxmlformats.org/officeDocument/2006/relationships/image" Target="../media/image9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8.jpg"/><Relationship Id="rId14" Type="http://schemas.openxmlformats.org/officeDocument/2006/relationships/diagramColors" Target="../diagrams/colors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convergencetraining.com/tips-for-writing-instructional-and-training-materia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hyperlink" Target="http://www.helpscribe.com/2009/02/writing-training-manual-tips-and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" Type="http://schemas.openxmlformats.org/officeDocument/2006/relationships/diagramData" Target="../diagrams/data1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15" Type="http://schemas.microsoft.com/office/2007/relationships/diagramDrawing" Target="../diagrams/drawing2.xml"/><Relationship Id="rId10" Type="http://schemas.openxmlformats.org/officeDocument/2006/relationships/image" Target="../media/image4.jpg"/><Relationship Id="rId19" Type="http://schemas.openxmlformats.org/officeDocument/2006/relationships/diagramColors" Target="../diagrams/colors3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ghthub.com/office/human-resources/articles/106274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hrm.org/templatestools/hrqa/pages/whatistheadvantageofabuddysystem.asp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3914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These are examples from previous student reports.  They are meant to serve as ideas or learning points.  Do not copy and there are multiple ways to do things.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98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ovidence Content Sli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00472" y="326505"/>
            <a:ext cx="6697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Overcoming Resistance to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471" y="934636"/>
            <a:ext cx="7166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Controlling </a:t>
            </a:r>
            <a:r>
              <a:rPr lang="en-US" sz="2800" dirty="0"/>
              <a:t>message before </a:t>
            </a:r>
            <a:r>
              <a:rPr lang="en-US" sz="2800" dirty="0" smtClean="0"/>
              <a:t>implementation</a:t>
            </a:r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Focus on </a:t>
            </a:r>
            <a:r>
              <a:rPr lang="en-US" sz="2800" dirty="0" smtClean="0"/>
              <a:t>goals</a:t>
            </a:r>
            <a:endParaRPr lang="en-US" sz="2800" dirty="0"/>
          </a:p>
          <a:p>
            <a:pPr marL="914400" lvl="1" indent="-457200">
              <a:buFont typeface="Courier New"/>
              <a:buChar char="o"/>
            </a:pPr>
            <a:r>
              <a:rPr lang="en-US" sz="2800" dirty="0"/>
              <a:t>Increased knowledge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/>
              <a:t>Sharing of best </a:t>
            </a:r>
            <a:r>
              <a:rPr lang="en-US" sz="2800" dirty="0" smtClean="0"/>
              <a:t>practices</a:t>
            </a:r>
          </a:p>
          <a:p>
            <a:pPr lvl="1"/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Frame change by linking: 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/>
              <a:t>Self-development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/>
              <a:t>Organizational improvement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5612" y="2443409"/>
            <a:ext cx="2381339" cy="2381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32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65915"/>
          </a:xfrm>
        </p:spPr>
        <p:txBody>
          <a:bodyPr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Implementation- Training Classes</a:t>
            </a:r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5784718"/>
              </p:ext>
            </p:extLst>
          </p:nvPr>
        </p:nvGraphicFramePr>
        <p:xfrm>
          <a:off x="628650" y="1825625"/>
          <a:ext cx="3886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644" y="2086377"/>
            <a:ext cx="3364706" cy="388942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55691" cy="590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414" y="-75663"/>
            <a:ext cx="1753943" cy="666215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94542810"/>
              </p:ext>
            </p:extLst>
          </p:nvPr>
        </p:nvGraphicFramePr>
        <p:xfrm>
          <a:off x="1411631" y="6465194"/>
          <a:ext cx="6904901" cy="270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12666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Establish Leadership Professional Development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721834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Issue:</a:t>
            </a:r>
          </a:p>
          <a:p>
            <a:pPr lvl="1"/>
            <a:r>
              <a:rPr lang="en-US" sz="1800" dirty="0" smtClean="0"/>
              <a:t>Lack of professional development</a:t>
            </a:r>
          </a:p>
          <a:p>
            <a:r>
              <a:rPr lang="en-US" sz="1800" dirty="0" smtClean="0"/>
              <a:t>Value added:</a:t>
            </a:r>
          </a:p>
          <a:p>
            <a:pPr lvl="1"/>
            <a:r>
              <a:rPr lang="en-US" sz="1800" dirty="0" smtClean="0"/>
              <a:t>Internal promotion pipeline</a:t>
            </a:r>
          </a:p>
          <a:p>
            <a:pPr lvl="1"/>
            <a:r>
              <a:rPr lang="en-US" sz="1800" dirty="0" smtClean="0"/>
              <a:t>Increase retention</a:t>
            </a:r>
          </a:p>
          <a:p>
            <a:pPr lvl="1"/>
            <a:r>
              <a:rPr lang="en-US" sz="1800" dirty="0" smtClean="0"/>
              <a:t>Improve employee morale</a:t>
            </a:r>
          </a:p>
          <a:p>
            <a:r>
              <a:rPr lang="en-US" sz="1800" dirty="0" smtClean="0"/>
              <a:t>Resistance:</a:t>
            </a:r>
          </a:p>
          <a:p>
            <a:pPr lvl="1"/>
            <a:r>
              <a:rPr lang="en-US" sz="1800" dirty="0" smtClean="0"/>
              <a:t>Upfront cost and time</a:t>
            </a:r>
          </a:p>
          <a:p>
            <a:pPr lvl="1"/>
            <a:r>
              <a:rPr lang="en-US" sz="1800" dirty="0" smtClean="0"/>
              <a:t>Relationship with educators</a:t>
            </a:r>
          </a:p>
          <a:p>
            <a:pPr lvl="1"/>
            <a:r>
              <a:rPr lang="en-US" sz="1800" dirty="0" smtClean="0"/>
              <a:t>Quality of courses</a:t>
            </a:r>
          </a:p>
          <a:p>
            <a:r>
              <a:rPr lang="en-US" sz="1800" dirty="0" smtClean="0"/>
              <a:t>Overcoming Resistance:</a:t>
            </a:r>
          </a:p>
          <a:p>
            <a:pPr lvl="1"/>
            <a:r>
              <a:rPr lang="en-US" sz="1800" dirty="0" smtClean="0"/>
              <a:t>Cost to hire is ~ $19,000</a:t>
            </a:r>
          </a:p>
          <a:p>
            <a:pPr marL="640080" lvl="2" indent="0">
              <a:buNone/>
            </a:pPr>
            <a:r>
              <a:rPr lang="en-US" sz="1800" i="1" dirty="0" smtClean="0">
                <a:solidFill>
                  <a:schemeClr val="tx1"/>
                </a:solidFill>
              </a:rPr>
              <a:t>Source: (</a:t>
            </a:r>
            <a:r>
              <a:rPr lang="en-US" sz="1800" i="1" dirty="0" err="1" smtClean="0">
                <a:solidFill>
                  <a:schemeClr val="tx1"/>
                </a:solidFill>
              </a:rPr>
              <a:t>Ciccione</a:t>
            </a:r>
            <a:r>
              <a:rPr lang="en-US" sz="1800" i="1" dirty="0" smtClean="0">
                <a:solidFill>
                  <a:schemeClr val="tx1"/>
                </a:solidFill>
              </a:rPr>
              <a:t>, 2012)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http://intaadvising.gatech.edu/undergrad/wp-content/uploads/2014/01/leadership-busi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210" y="2459639"/>
            <a:ext cx="3423542" cy="3034199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05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Outside References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 need to incorporate the outside references into your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53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ctrTitle"/>
          </p:nvPr>
        </p:nvSpPr>
        <p:spPr>
          <a:xfrm>
            <a:off x="685800" y="970431"/>
            <a:ext cx="7772400" cy="1204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/>
              <a:t>Practical Training Guide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subTitle" idx="1"/>
          </p:nvPr>
        </p:nvSpPr>
        <p:spPr>
          <a:xfrm>
            <a:off x="-1" y="1654033"/>
            <a:ext cx="4257287" cy="380293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 sz="1800" dirty="0"/>
          </a:p>
          <a:p>
            <a:pPr marL="457200" lvl="0" indent="-3302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●"/>
            </a:pPr>
            <a:r>
              <a:rPr lang="en" sz="1800" dirty="0"/>
              <a:t>Who to seek out for each question</a:t>
            </a:r>
          </a:p>
          <a:p>
            <a:pPr lvl="0" algn="l" rtl="0">
              <a:spcBef>
                <a:spcPts val="0"/>
              </a:spcBef>
              <a:buNone/>
            </a:pPr>
            <a:endParaRPr sz="900" dirty="0"/>
          </a:p>
          <a:p>
            <a:pPr marL="457200" lvl="0" indent="-3302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●"/>
            </a:pPr>
            <a:r>
              <a:rPr lang="en" sz="1800" dirty="0"/>
              <a:t>How to handle an angry customer</a:t>
            </a:r>
          </a:p>
          <a:p>
            <a:pPr lvl="0" algn="l" rtl="0">
              <a:spcBef>
                <a:spcPts val="0"/>
              </a:spcBef>
              <a:buNone/>
            </a:pPr>
            <a:endParaRPr sz="900" dirty="0"/>
          </a:p>
          <a:p>
            <a:pPr marL="457200" lvl="0" indent="-3302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●"/>
            </a:pPr>
            <a:r>
              <a:rPr lang="en" sz="1800" dirty="0"/>
              <a:t>Basic information:</a:t>
            </a:r>
          </a:p>
          <a:p>
            <a:pPr marL="914400" lvl="1" indent="-3175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○"/>
            </a:pPr>
            <a:r>
              <a:rPr lang="en" sz="1600" dirty="0"/>
              <a:t>Mandatory Properties</a:t>
            </a:r>
          </a:p>
          <a:p>
            <a:pPr marL="914400" lvl="1" indent="-3175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○"/>
            </a:pPr>
            <a:r>
              <a:rPr lang="en" sz="1600" dirty="0"/>
              <a:t>Large Clients</a:t>
            </a:r>
          </a:p>
          <a:p>
            <a:pPr marL="914400" lvl="1" indent="-3175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○"/>
            </a:pPr>
            <a:r>
              <a:rPr lang="en" sz="1600" dirty="0"/>
              <a:t>Navigating the server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120000" y="5456967"/>
            <a:ext cx="7828800" cy="1204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sz="9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lang="en-US" sz="9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9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Dalto</a:t>
            </a:r>
            <a:r>
              <a:rPr lang="en" sz="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J. (2013, February 18). Tips for Writing Instructional and Training Material. Retrieved November 21, 2014, from</a:t>
            </a:r>
            <a:r>
              <a:rPr lang="en" sz="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 </a:t>
            </a:r>
            <a:r>
              <a:rPr lang="en" sz="900" dirty="0"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</a:t>
            </a:r>
            <a:r>
              <a:rPr lang="en" sz="900" dirty="0" smtClean="0"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blog.convergencetraining.com/tips-for-writing-instructional-and-training-material</a:t>
            </a:r>
            <a:endParaRPr lang="en" sz="900" dirty="0">
              <a:latin typeface="Times New Roman"/>
              <a:ea typeface="Times New Roman"/>
              <a:cs typeface="Times New Roman"/>
              <a:sym typeface="Times New Roman"/>
              <a:hlinkClick r:id="rId3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manual templates | Writing tips. (n.d.). Retrieved November 21, 2014, from</a:t>
            </a:r>
            <a:r>
              <a:rPr lang="en" sz="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 </a:t>
            </a:r>
            <a:r>
              <a:rPr lang="en" sz="900" dirty="0"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http://www.helpscribe.com/2009/02/writing-training-manual-tips-and.html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Buckingham, M., &amp; Coffman, C. (1999). </a:t>
            </a:r>
            <a:r>
              <a:rPr lang="en" sz="9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First, break all the rules: What the world's greatest managers do differently</a:t>
            </a:r>
            <a:r>
              <a:rPr lang="en" sz="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New York, NY.: Simon &amp; Schuster.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000" dirty="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9" name="Shape 10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01623" y="2054434"/>
            <a:ext cx="4072024" cy="3250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76039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74" y="1845734"/>
            <a:ext cx="4449005" cy="4426277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/>
              <a:t>Aguirre, D., Jones, J., &amp; </a:t>
            </a:r>
            <a:r>
              <a:rPr lang="en-US" sz="4800" dirty="0" err="1"/>
              <a:t>Calderone</a:t>
            </a:r>
            <a:r>
              <a:rPr lang="en-US" sz="4800" dirty="0"/>
              <a:t>, M. (2004, January 1). 10 Principles of Leading Change </a:t>
            </a:r>
            <a:r>
              <a:rPr lang="en-US" sz="4800" dirty="0" smtClean="0"/>
              <a:t>	Management</a:t>
            </a:r>
            <a:r>
              <a:rPr lang="en-US" sz="4800" dirty="0"/>
              <a:t>. Retrieved December 5, 2014, from http://</a:t>
            </a:r>
            <a:r>
              <a:rPr lang="en-US" sz="4800" dirty="0" smtClean="0"/>
              <a:t>www.strategy-	business.com/article/00255?pg=all</a:t>
            </a:r>
            <a:endParaRPr lang="en-US" sz="4800" dirty="0"/>
          </a:p>
          <a:p>
            <a:r>
              <a:rPr lang="en-US" sz="4800" dirty="0" smtClean="0"/>
              <a:t>Central </a:t>
            </a:r>
            <a:r>
              <a:rPr lang="en-US" sz="4800" dirty="0"/>
              <a:t>Texas Expected to Have Huge Population Growth by 2050. (2013, </a:t>
            </a:r>
            <a:r>
              <a:rPr lang="en-US" sz="4800" dirty="0" smtClean="0"/>
              <a:t>	February </a:t>
            </a:r>
            <a:r>
              <a:rPr lang="en-US" sz="4800" dirty="0"/>
              <a:t>21). Retrieved from News Channel 25 website: </a:t>
            </a:r>
            <a:r>
              <a:rPr lang="en-US" sz="4800" dirty="0" smtClean="0"/>
              <a:t>	http</a:t>
            </a:r>
            <a:r>
              <a:rPr lang="en-US" sz="4800" dirty="0"/>
              <a:t>://</a:t>
            </a:r>
            <a:r>
              <a:rPr lang="en-US" sz="4800" dirty="0" smtClean="0"/>
              <a:t>www.kxxv.com/story/21302835/central-texas-expected-to-</a:t>
            </a:r>
            <a:r>
              <a:rPr lang="en-US" sz="4200" dirty="0" smtClean="0"/>
              <a:t>have-huge-	population-growth-by-2050</a:t>
            </a:r>
            <a:endParaRPr lang="en-US" sz="4200" dirty="0"/>
          </a:p>
          <a:p>
            <a:r>
              <a:rPr lang="en-US" sz="4800" dirty="0" err="1"/>
              <a:t>Chaneski</a:t>
            </a:r>
            <a:r>
              <a:rPr lang="en-US" sz="4800" dirty="0"/>
              <a:t>, W. (2010, April 1). A Clearly Defined Organizational Structure. </a:t>
            </a:r>
            <a:r>
              <a:rPr lang="en-US" sz="4800" i="1" dirty="0"/>
              <a:t>Modern </a:t>
            </a:r>
            <a:r>
              <a:rPr lang="en-US" sz="4800" i="1" dirty="0" smtClean="0"/>
              <a:t>	Machine </a:t>
            </a:r>
            <a:r>
              <a:rPr lang="en-US" sz="4800" i="1" dirty="0"/>
              <a:t>Shop</a:t>
            </a:r>
            <a:r>
              <a:rPr lang="en-US" sz="4800" dirty="0" smtClean="0"/>
              <a:t>.</a:t>
            </a:r>
            <a:endParaRPr lang="en-US" sz="4800" dirty="0"/>
          </a:p>
          <a:p>
            <a:r>
              <a:rPr lang="en-US" sz="4800" dirty="0"/>
              <a:t>Employee Evaluations. (</a:t>
            </a:r>
            <a:r>
              <a:rPr lang="en-US" sz="4800" dirty="0" err="1"/>
              <a:t>n.d.</a:t>
            </a:r>
            <a:r>
              <a:rPr lang="en-US" sz="4800" dirty="0"/>
              <a:t>). Retrieved December 2, 2014, from </a:t>
            </a:r>
            <a:r>
              <a:rPr lang="en-US" sz="4800" dirty="0" smtClean="0"/>
              <a:t>	http</a:t>
            </a:r>
            <a:r>
              <a:rPr lang="en-US" sz="4800" dirty="0"/>
              <a:t>://spot.pcc.edu/~</a:t>
            </a:r>
            <a:r>
              <a:rPr lang="en-US" sz="4800" dirty="0" smtClean="0"/>
              <a:t>rjacobs/career/employee_evaluations.htm#Purpose 	of </a:t>
            </a:r>
            <a:r>
              <a:rPr lang="en-US" sz="4800" dirty="0"/>
              <a:t>Evaluations</a:t>
            </a:r>
          </a:p>
          <a:p>
            <a:r>
              <a:rPr lang="en-US" sz="4800" dirty="0" err="1"/>
              <a:t>Heathfield</a:t>
            </a:r>
            <a:r>
              <a:rPr lang="en-US" sz="4800" dirty="0"/>
              <a:t>, S. (2014). Top Ten Ways to Make Employee Empowerment Fail. </a:t>
            </a:r>
            <a:r>
              <a:rPr lang="en-US" sz="4800" dirty="0" smtClean="0"/>
              <a:t>	Retrieved </a:t>
            </a:r>
            <a:r>
              <a:rPr lang="en-US" sz="4800" dirty="0"/>
              <a:t>from About Money: </a:t>
            </a:r>
            <a:r>
              <a:rPr lang="en-US" sz="4800" dirty="0" smtClean="0"/>
              <a:t>	http</a:t>
            </a:r>
            <a:r>
              <a:rPr lang="en-US" sz="4800" dirty="0"/>
              <a:t>://</a:t>
            </a:r>
            <a:r>
              <a:rPr lang="en-US" sz="4800" dirty="0" smtClean="0"/>
              <a:t>humanresources.about.com/od/involvementteams/a/empow	erment.htm</a:t>
            </a:r>
            <a:endParaRPr lang="en-US" sz="4800" dirty="0"/>
          </a:p>
          <a:p>
            <a:r>
              <a:rPr lang="en-US" sz="4800" dirty="0" err="1"/>
              <a:t>Heathfield</a:t>
            </a:r>
            <a:r>
              <a:rPr lang="en-US" sz="4800" dirty="0"/>
              <a:t>, S. (2014). Why Organizations Do Employee Performance Evaluation. </a:t>
            </a:r>
            <a:r>
              <a:rPr lang="en-US" sz="4800" dirty="0" smtClean="0"/>
              <a:t>	Retrieved </a:t>
            </a:r>
            <a:r>
              <a:rPr lang="en-US" sz="4800" dirty="0"/>
              <a:t>November 26, 2014, from </a:t>
            </a:r>
            <a:r>
              <a:rPr lang="en-US" sz="4800" dirty="0" smtClean="0"/>
              <a:t>	http</a:t>
            </a:r>
            <a:r>
              <a:rPr lang="en-US" sz="4800" dirty="0"/>
              <a:t>://</a:t>
            </a:r>
            <a:r>
              <a:rPr lang="en-US" sz="4800" dirty="0" smtClean="0"/>
              <a:t>humanresources.about.com/od/performancemanagement/qt	/</a:t>
            </a:r>
            <a:r>
              <a:rPr lang="en-US" sz="4800" dirty="0"/>
              <a:t>employee_evaluation.htm</a:t>
            </a:r>
          </a:p>
          <a:p>
            <a:r>
              <a:rPr lang="en-US" sz="4800" dirty="0" err="1"/>
              <a:t>Hrebiniak</a:t>
            </a:r>
            <a:r>
              <a:rPr lang="en-US" sz="4800" dirty="0"/>
              <a:t>, L. (2013, July 31). Got A New Strategy? Don’t Forget the Execution </a:t>
            </a:r>
            <a:r>
              <a:rPr lang="en-US" sz="4800" dirty="0" smtClean="0"/>
              <a:t>Part</a:t>
            </a:r>
            <a:r>
              <a:rPr lang="en-US" sz="4800" dirty="0"/>
              <a:t>. </a:t>
            </a:r>
            <a:r>
              <a:rPr lang="en-US" sz="4800" dirty="0" smtClean="0"/>
              <a:t>	Retrieved </a:t>
            </a:r>
            <a:r>
              <a:rPr lang="en-US" sz="4800" dirty="0"/>
              <a:t>from Dr. Norman’s Strategic Management class</a:t>
            </a:r>
            <a:r>
              <a:rPr lang="en-US" sz="4800" dirty="0" smtClean="0"/>
              <a:t>:	http</a:t>
            </a:r>
            <a:r>
              <a:rPr lang="en-US" sz="4800" dirty="0"/>
              <a:t>://</a:t>
            </a:r>
            <a:r>
              <a:rPr lang="en-US" sz="4800" dirty="0" smtClean="0"/>
              <a:t>knowledge.wharton.upenn.edu/article/got-a-new-strategy-dont-forget-	the-execution-part</a:t>
            </a:r>
            <a:r>
              <a:rPr lang="en-US" sz="4800" dirty="0"/>
              <a:t>/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71493"/>
            <a:ext cx="4387188" cy="4310366"/>
          </a:xfrm>
        </p:spPr>
        <p:txBody>
          <a:bodyPr>
            <a:normAutofit fontScale="25000" lnSpcReduction="20000"/>
          </a:bodyPr>
          <a:lstStyle/>
          <a:p>
            <a:r>
              <a:rPr lang="en-US" sz="4800" dirty="0"/>
              <a:t>Ingram, D. (2014, January 1). What Are the Advantages and Disadvantages of a </a:t>
            </a:r>
            <a:r>
              <a:rPr lang="en-US" sz="4800" dirty="0" smtClean="0"/>
              <a:t>	Bureaucratic </a:t>
            </a:r>
            <a:r>
              <a:rPr lang="en-US" sz="4800" dirty="0"/>
              <a:t>Organization Structure? </a:t>
            </a:r>
            <a:r>
              <a:rPr lang="en-US" sz="4800" i="1" dirty="0"/>
              <a:t>The Houston Chronicle</a:t>
            </a:r>
            <a:r>
              <a:rPr lang="en-US" sz="4800" dirty="0"/>
              <a:t>. </a:t>
            </a:r>
            <a:r>
              <a:rPr lang="en-US" sz="4800" dirty="0" smtClean="0"/>
              <a:t>	Retrieved </a:t>
            </a:r>
            <a:r>
              <a:rPr lang="en-US" sz="4800" dirty="0"/>
              <a:t>November 17, 2014, from </a:t>
            </a:r>
            <a:r>
              <a:rPr lang="en-US" sz="4800" dirty="0" smtClean="0"/>
              <a:t>	http</a:t>
            </a:r>
            <a:r>
              <a:rPr lang="en-US" sz="4800" dirty="0"/>
              <a:t>://</a:t>
            </a:r>
            <a:r>
              <a:rPr lang="en-US" sz="4800" dirty="0" smtClean="0"/>
              <a:t>smallbusiness.chron.com/advantages-disadvantages-	bureaucratic-organization-structure-2761.html</a:t>
            </a:r>
            <a:endParaRPr lang="en-US" sz="4800" dirty="0"/>
          </a:p>
          <a:p>
            <a:r>
              <a:rPr lang="en-US" sz="4800" dirty="0" err="1"/>
              <a:t>Jinabhai</a:t>
            </a:r>
            <a:r>
              <a:rPr lang="en-US" sz="4800" dirty="0"/>
              <a:t>, D., </a:t>
            </a:r>
            <a:r>
              <a:rPr lang="en-US" sz="4800" dirty="0" err="1"/>
              <a:t>Lourens</a:t>
            </a:r>
            <a:r>
              <a:rPr lang="en-US" sz="4800" dirty="0"/>
              <a:t>, M., &amp; </a:t>
            </a:r>
            <a:r>
              <a:rPr lang="en-US" sz="4800" dirty="0" err="1"/>
              <a:t>Akinbowale</a:t>
            </a:r>
            <a:r>
              <a:rPr lang="en-US" sz="4800" dirty="0"/>
              <a:t>, M. (2013). Role Of Performance </a:t>
            </a:r>
            <a:r>
              <a:rPr lang="en-US" sz="4800" dirty="0" smtClean="0"/>
              <a:t>	Appraisal </a:t>
            </a:r>
            <a:r>
              <a:rPr lang="en-US" sz="4800" dirty="0"/>
              <a:t>Policy And Its Effects On Employee Performance. </a:t>
            </a:r>
            <a:r>
              <a:rPr lang="en-US" sz="4800" dirty="0" smtClean="0"/>
              <a:t>	</a:t>
            </a:r>
            <a:r>
              <a:rPr lang="en-US" sz="4800" i="1" dirty="0" smtClean="0"/>
              <a:t>European </a:t>
            </a:r>
            <a:r>
              <a:rPr lang="en-US" sz="4800" i="1" dirty="0"/>
              <a:t>Journal of </a:t>
            </a:r>
            <a:r>
              <a:rPr lang="en-US" sz="4800" i="1" dirty="0" smtClean="0"/>
              <a:t>	Business </a:t>
            </a:r>
            <a:r>
              <a:rPr lang="en-US" sz="4800" i="1" dirty="0"/>
              <a:t>and Social Sciences,</a:t>
            </a:r>
            <a:r>
              <a:rPr lang="en-US" sz="4800" dirty="0"/>
              <a:t> </a:t>
            </a:r>
            <a:r>
              <a:rPr lang="en-US" sz="4800" i="1" dirty="0"/>
              <a:t>2</a:t>
            </a:r>
            <a:r>
              <a:rPr lang="en-US" sz="4800" dirty="0"/>
              <a:t>(7), 19-26. </a:t>
            </a:r>
            <a:r>
              <a:rPr lang="en-US" sz="4800" dirty="0" smtClean="0"/>
              <a:t>	Retrieved </a:t>
            </a:r>
            <a:r>
              <a:rPr lang="en-US" sz="4800" dirty="0"/>
              <a:t>November 26, 2014, </a:t>
            </a:r>
            <a:r>
              <a:rPr lang="en-US" sz="4800" dirty="0" smtClean="0"/>
              <a:t>	from http</a:t>
            </a:r>
            <a:r>
              <a:rPr lang="en-US" sz="4800" dirty="0"/>
              <a:t>://</a:t>
            </a:r>
            <a:r>
              <a:rPr lang="en-US" sz="4800" dirty="0" smtClean="0"/>
              <a:t>www.ejbss.com/Data/Sites/1/vol2no7oct2013/ejbss-1286-13-	roleofperformanceappraisalpolicy.pdf</a:t>
            </a:r>
          </a:p>
          <a:p>
            <a:r>
              <a:rPr lang="en-US" sz="4800" dirty="0"/>
              <a:t>Lawrence, P. (1969, January 1). How to Deal With Resistance to Change. Retrieved December </a:t>
            </a:r>
            <a:r>
              <a:rPr lang="en-US" sz="4800" dirty="0" smtClean="0"/>
              <a:t>	5</a:t>
            </a:r>
            <a:r>
              <a:rPr lang="en-US" sz="4800" dirty="0"/>
              <a:t>, 2014, from https://hbr.org/1969/01/how-to-deal-with-resistance-to-change</a:t>
            </a:r>
          </a:p>
          <a:p>
            <a:pPr marL="0" indent="0">
              <a:buNone/>
            </a:pPr>
            <a:r>
              <a:rPr lang="en-US" sz="4800" dirty="0" smtClean="0"/>
              <a:t>Son</a:t>
            </a:r>
            <a:r>
              <a:rPr lang="en-US" sz="4800" dirty="0"/>
              <a:t>, A. (2013, September 1). Sports Medicine Practitioners. Retrieved from IBIS </a:t>
            </a:r>
            <a:r>
              <a:rPr lang="en-US" sz="4800" dirty="0" smtClean="0"/>
              <a:t>	World </a:t>
            </a:r>
            <a:r>
              <a:rPr lang="en-US" sz="4800" dirty="0"/>
              <a:t>website: </a:t>
            </a:r>
            <a:r>
              <a:rPr lang="en-US" sz="4800" dirty="0" smtClean="0"/>
              <a:t>	http</a:t>
            </a:r>
            <a:r>
              <a:rPr lang="en-US" sz="4800" dirty="0"/>
              <a:t>://</a:t>
            </a:r>
            <a:r>
              <a:rPr lang="en-US" sz="4800" dirty="0" smtClean="0"/>
              <a:t>clients1.ibisworld.com.ezproxy.baylor.edu/reports/us/industr	y/</a:t>
            </a:r>
            <a:r>
              <a:rPr lang="en-US" sz="4800" dirty="0" err="1" smtClean="0"/>
              <a:t>industryoutlook.aspx?entid</a:t>
            </a:r>
            <a:r>
              <a:rPr lang="en-US" sz="4800" dirty="0" smtClean="0"/>
              <a:t>=4156</a:t>
            </a:r>
            <a:endParaRPr lang="en-US" sz="4800" dirty="0"/>
          </a:p>
          <a:p>
            <a:r>
              <a:rPr lang="en-US" sz="4800" dirty="0" err="1" smtClean="0"/>
              <a:t>Suttle</a:t>
            </a:r>
            <a:r>
              <a:rPr lang="en-US" sz="4800" dirty="0"/>
              <a:t>, R. (2014, January 1). The Importance of Organizational Structure. </a:t>
            </a:r>
            <a:r>
              <a:rPr lang="en-US" sz="4800" i="1" dirty="0"/>
              <a:t>The </a:t>
            </a:r>
            <a:r>
              <a:rPr lang="en-US" sz="4800" i="1" dirty="0" smtClean="0"/>
              <a:t>	Houston </a:t>
            </a:r>
            <a:r>
              <a:rPr lang="en-US" sz="4800" i="1" dirty="0"/>
              <a:t>Chronicle</a:t>
            </a:r>
            <a:r>
              <a:rPr lang="en-US" sz="4800" dirty="0"/>
              <a:t>. Retrieved November 26, 2014, from </a:t>
            </a:r>
            <a:r>
              <a:rPr lang="en-US" sz="4800" dirty="0" smtClean="0"/>
              <a:t>	http</a:t>
            </a:r>
            <a:r>
              <a:rPr lang="en-US" sz="4800" dirty="0"/>
              <a:t>://</a:t>
            </a:r>
            <a:r>
              <a:rPr lang="en-US" sz="4800" dirty="0" smtClean="0"/>
              <a:t>smallbusiness.chron.com/importance-organizational-	structure-2783.html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2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Secondary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 sure to summarize your secondary data and tell HOW you used it in your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6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01521"/>
          </a:xfrm>
        </p:spPr>
        <p:txBody>
          <a:bodyPr/>
          <a:lstStyle/>
          <a:p>
            <a:pPr algn="ctr"/>
            <a:r>
              <a:rPr lang="en-US" dirty="0" smtClean="0">
                <a:latin typeface="Berlin Sans FB" panose="020E0602020502020306" pitchFamily="34" charset="0"/>
              </a:rPr>
              <a:t>Data</a:t>
            </a:r>
            <a:r>
              <a:rPr lang="en-US" dirty="0" smtClean="0"/>
              <a:t> </a:t>
            </a:r>
            <a:r>
              <a:rPr lang="en-US" dirty="0" smtClean="0">
                <a:latin typeface="Berlin Sans FB" panose="020E0602020502020306" pitchFamily="34" charset="0"/>
              </a:rPr>
              <a:t>Collection</a:t>
            </a:r>
            <a:endParaRPr lang="en-US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460588"/>
              </p:ext>
            </p:extLst>
          </p:nvPr>
        </p:nvGraphicFramePr>
        <p:xfrm>
          <a:off x="628650" y="901700"/>
          <a:ext cx="7886700" cy="5275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42" y="3345912"/>
            <a:ext cx="832634" cy="11101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658" y="1292008"/>
            <a:ext cx="1031919" cy="14341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169" y="901522"/>
            <a:ext cx="1508237" cy="1107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048" y="977185"/>
            <a:ext cx="1774065" cy="2122419"/>
          </a:xfrm>
          <a:prstGeom prst="rect">
            <a:avLst/>
          </a:prstGeom>
        </p:spPr>
      </p:pic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674816797"/>
              </p:ext>
            </p:extLst>
          </p:nvPr>
        </p:nvGraphicFramePr>
        <p:xfrm>
          <a:off x="1417043" y="6489441"/>
          <a:ext cx="6904901" cy="270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277279429"/>
              </p:ext>
            </p:extLst>
          </p:nvPr>
        </p:nvGraphicFramePr>
        <p:xfrm>
          <a:off x="1411631" y="6465194"/>
          <a:ext cx="6904901" cy="270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</p:spTree>
    <p:extLst>
      <p:ext uri="{BB962C8B-B14F-4D97-AF65-F5344CB8AC3E}">
        <p14:creationId xmlns:p14="http://schemas.microsoft.com/office/powerpoint/2010/main" val="41943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742796"/>
              </p:ext>
            </p:extLst>
          </p:nvPr>
        </p:nvGraphicFramePr>
        <p:xfrm>
          <a:off x="67613" y="90152"/>
          <a:ext cx="8973355" cy="6220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450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Details, Details, Details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Recommendations need to be as detailed as possible.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7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ctrTitle"/>
          </p:nvPr>
        </p:nvSpPr>
        <p:spPr>
          <a:xfrm>
            <a:off x="685800" y="986596"/>
            <a:ext cx="7772400" cy="981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/>
              <a:t>Human Resources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subTitle" idx="1"/>
          </p:nvPr>
        </p:nvSpPr>
        <p:spPr>
          <a:xfrm>
            <a:off x="0" y="1669410"/>
            <a:ext cx="9144000" cy="40283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n" sz="1800" dirty="0"/>
              <a:t>Formal Quarterly Feedback System</a:t>
            </a:r>
          </a:p>
          <a:p>
            <a:pPr marL="457200" lvl="0" indent="-3175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●"/>
            </a:pPr>
            <a:r>
              <a:rPr lang="en" sz="1800" dirty="0"/>
              <a:t>Immediate Supervisor and Employee</a:t>
            </a:r>
          </a:p>
          <a:p>
            <a:pPr marL="457200" lvl="0" indent="-3175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●"/>
            </a:pPr>
            <a:r>
              <a:rPr lang="en" sz="1800" dirty="0"/>
              <a:t>Allows open flow of communication</a:t>
            </a:r>
          </a:p>
          <a:p>
            <a:pPr marL="457200" lvl="0" indent="-31750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●"/>
            </a:pPr>
            <a:r>
              <a:rPr lang="en" sz="1800" dirty="0"/>
              <a:t>Sets the environment for next quarter formal goal setting</a:t>
            </a:r>
          </a:p>
          <a:p>
            <a:pPr algn="l" rtl="0">
              <a:spcBef>
                <a:spcPts val="0"/>
              </a:spcBef>
              <a:buNone/>
            </a:pPr>
            <a:r>
              <a:rPr lang="en" sz="1800" dirty="0"/>
              <a:t> </a:t>
            </a:r>
            <a:r>
              <a:rPr lang="en" sz="1800" dirty="0">
                <a:solidFill>
                  <a:schemeClr val="dk1"/>
                </a:solidFill>
              </a:rPr>
              <a:t>Buddy System</a:t>
            </a:r>
          </a:p>
          <a:p>
            <a:pPr marL="457200" lvl="0" indent="-317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>
                <a:solidFill>
                  <a:schemeClr val="dk1"/>
                </a:solidFill>
              </a:rPr>
              <a:t>Allows for interpersonal relationships to be developed </a:t>
            </a:r>
          </a:p>
          <a:p>
            <a:pPr marL="457200" lvl="0" indent="-317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>
                <a:solidFill>
                  <a:schemeClr val="dk1"/>
                </a:solidFill>
              </a:rPr>
              <a:t>Meal allowance of $60/month</a:t>
            </a:r>
          </a:p>
          <a:p>
            <a:pPr marL="457200" lvl="0" indent="-317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 dirty="0">
                <a:solidFill>
                  <a:schemeClr val="dk1"/>
                </a:solidFill>
              </a:rPr>
              <a:t>Reduces amount of supervisor interaction needed, promotes teamwork </a:t>
            </a:r>
            <a:r>
              <a:rPr lang="en" sz="1800" dirty="0" smtClean="0">
                <a:solidFill>
                  <a:schemeClr val="dk1"/>
                </a:solidFill>
              </a:rPr>
              <a:t>problem-solving</a:t>
            </a:r>
            <a:endParaRPr lang="en-US" sz="1800" dirty="0" smtClean="0">
              <a:solidFill>
                <a:schemeClr val="dk1"/>
              </a:solidFill>
            </a:endParaRPr>
          </a:p>
          <a:p>
            <a:pPr algn="l">
              <a:spcBef>
                <a:spcPts val="0"/>
              </a:spcBef>
            </a:pPr>
            <a:r>
              <a:rPr lang="en" sz="1800" dirty="0"/>
              <a:t>Hire Part-time Workers</a:t>
            </a:r>
          </a:p>
          <a:p>
            <a:pPr marL="457200" lvl="0" indent="-317500" algn="l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Pay $10/Hr</a:t>
            </a:r>
          </a:p>
          <a:p>
            <a:pPr marL="457200" lvl="0" indent="-317500" algn="l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Can be transitioned to full-time employees if need be</a:t>
            </a:r>
          </a:p>
          <a:p>
            <a:pPr marL="457200" lvl="0" indent="-317500" algn="l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Perform entry-level work/fill in gaps during busy periods</a:t>
            </a:r>
          </a:p>
          <a:p>
            <a:pPr marL="139700" lvl="0" algn="l" rtl="0"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1800" dirty="0" smtClean="0">
              <a:solidFill>
                <a:schemeClr val="dk1"/>
              </a:solidFill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80432" y="5852779"/>
            <a:ext cx="8833499" cy="64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900" dirty="0"/>
              <a:t>Nayab, N. (n.d.). Best Practices Related to Employee Feedback Program. Retrieved November 22, 2014, from </a:t>
            </a:r>
            <a:r>
              <a:rPr lang="en" sz="900" dirty="0">
                <a:hlinkClick r:id="rId3"/>
              </a:rPr>
              <a:t>http://www.brighthub.com/office/human-resources/articles/106274.aspx</a:t>
            </a:r>
          </a:p>
          <a:p>
            <a:pPr>
              <a:spcBef>
                <a:spcPts val="0"/>
              </a:spcBef>
              <a:buNone/>
            </a:pPr>
            <a:endParaRPr sz="900" dirty="0"/>
          </a:p>
        </p:txBody>
      </p:sp>
      <p:sp>
        <p:nvSpPr>
          <p:cNvPr id="118" name="Shape 118"/>
          <p:cNvSpPr txBox="1"/>
          <p:nvPr/>
        </p:nvSpPr>
        <p:spPr>
          <a:xfrm>
            <a:off x="55925" y="6216934"/>
            <a:ext cx="8900399" cy="34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900">
                <a:solidFill>
                  <a:schemeClr val="dk1"/>
                </a:solidFill>
              </a:rPr>
              <a:t>Onboarding: What is the advantage of a buddy system? (n.d.). Retrieved November 22, 2014, from </a:t>
            </a:r>
            <a:r>
              <a:rPr lang="en" sz="900">
                <a:hlinkClick r:id="rId4"/>
              </a:rPr>
              <a:t>http://www.shrm.org/templatestools/hrqa/pages/whatistheadvantageofabuddysystem.aspx</a:t>
            </a:r>
          </a:p>
          <a:p>
            <a:pPr>
              <a:spcBef>
                <a:spcPts val="0"/>
              </a:spcBef>
              <a:buNone/>
            </a:pPr>
            <a:endParaRPr sz="9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640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14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360</a:t>
            </a:r>
            <a:r>
              <a:rPr lang="en-US" baseline="30000" dirty="0" smtClean="0"/>
              <a:t>o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34550"/>
            <a:ext cx="6777317" cy="39980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Managers want more feedback</a:t>
            </a:r>
          </a:p>
          <a:p>
            <a:r>
              <a:rPr lang="en-US" dirty="0" smtClean="0"/>
              <a:t>Open environment</a:t>
            </a:r>
          </a:p>
          <a:p>
            <a:pPr lvl="1"/>
            <a:r>
              <a:rPr lang="en-US" dirty="0" smtClean="0"/>
              <a:t>Managers want this feedback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employees already give anonymous feedback for each other</a:t>
            </a:r>
          </a:p>
          <a:p>
            <a:r>
              <a:rPr lang="en-US" dirty="0" smtClean="0"/>
              <a:t>Allow managers to see where employees feel they need to improve</a:t>
            </a:r>
          </a:p>
          <a:p>
            <a:r>
              <a:rPr lang="en-US" dirty="0" smtClean="0"/>
              <a:t>Cost:</a:t>
            </a:r>
          </a:p>
          <a:p>
            <a:pPr lvl="1"/>
            <a:r>
              <a:rPr lang="en-US" dirty="0" smtClean="0"/>
              <a:t>$395 per employee</a:t>
            </a:r>
          </a:p>
          <a:p>
            <a:pPr lvl="1"/>
            <a:r>
              <a:rPr lang="en-US" dirty="0" smtClean="0"/>
              <a:t>develop in 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SPECIFICALLY ADDRESS RESISTANCE AND OVERCOMING RESISTANCE TO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following slides are some examples.  The point is that you have to include this in some format in your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2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ovidence Content Sli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23951" y="349860"/>
            <a:ext cx="6443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Resistance to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472" y="934636"/>
            <a:ext cx="6697626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Familiarity </a:t>
            </a:r>
            <a:r>
              <a:rPr lang="en-US" sz="2800" dirty="0"/>
              <a:t>breeds contempt </a:t>
            </a:r>
            <a:endParaRPr lang="en-US" sz="2800" dirty="0" smtClean="0"/>
          </a:p>
          <a:p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No clear delineation of: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/>
              <a:t>Roles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800" dirty="0" smtClean="0"/>
              <a:t>Expectations</a:t>
            </a:r>
          </a:p>
          <a:p>
            <a:pPr marL="914400" lvl="1" indent="-457200">
              <a:buFont typeface="Courier New"/>
              <a:buChar char="o"/>
            </a:pP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Past experience</a:t>
            </a:r>
          </a:p>
        </p:txBody>
      </p:sp>
    </p:spTree>
    <p:extLst>
      <p:ext uri="{BB962C8B-B14F-4D97-AF65-F5344CB8AC3E}">
        <p14:creationId xmlns:p14="http://schemas.microsoft.com/office/powerpoint/2010/main" val="11478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757</Words>
  <Application>Microsoft Office PowerPoint</Application>
  <PresentationFormat>On-screen Show (4:3)</PresentationFormat>
  <Paragraphs>140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Presentation Tips</vt:lpstr>
      <vt:lpstr>Secondary Data</vt:lpstr>
      <vt:lpstr>Data Collection</vt:lpstr>
      <vt:lpstr>PowerPoint Presentation</vt:lpstr>
      <vt:lpstr>Details, Details, Details</vt:lpstr>
      <vt:lpstr>Human Resources</vt:lpstr>
      <vt:lpstr>360o Feedback</vt:lpstr>
      <vt:lpstr>SPECIFICALLY ADDRESS RESISTANCE AND OVERCOMING RESISTANCE TO CHANGE</vt:lpstr>
      <vt:lpstr>PowerPoint Presentation</vt:lpstr>
      <vt:lpstr>PowerPoint Presentation</vt:lpstr>
      <vt:lpstr>Implementation- Training Classes</vt:lpstr>
      <vt:lpstr>3. Establish Leadership Professional Development Program</vt:lpstr>
      <vt:lpstr>Outside References</vt:lpstr>
      <vt:lpstr>Practical Training Guide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Tips</dc:title>
  <dc:creator>Dawn Carlson</dc:creator>
  <cp:lastModifiedBy>Dawn Carlson</cp:lastModifiedBy>
  <cp:revision>4</cp:revision>
  <dcterms:created xsi:type="dcterms:W3CDTF">2015-01-11T22:41:07Z</dcterms:created>
  <dcterms:modified xsi:type="dcterms:W3CDTF">2015-01-11T23:07:30Z</dcterms:modified>
</cp:coreProperties>
</file>