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6"/>
  </p:notesMasterIdLst>
  <p:sldIdLst>
    <p:sldId id="282" r:id="rId2"/>
    <p:sldId id="287" r:id="rId3"/>
    <p:sldId id="305" r:id="rId4"/>
    <p:sldId id="285" r:id="rId5"/>
    <p:sldId id="290" r:id="rId6"/>
    <p:sldId id="295" r:id="rId7"/>
    <p:sldId id="283" r:id="rId8"/>
    <p:sldId id="316" r:id="rId9"/>
    <p:sldId id="284" r:id="rId10"/>
    <p:sldId id="302" r:id="rId11"/>
    <p:sldId id="301" r:id="rId12"/>
    <p:sldId id="303" r:id="rId13"/>
    <p:sldId id="309" r:id="rId14"/>
    <p:sldId id="312" r:id="rId15"/>
    <p:sldId id="296" r:id="rId16"/>
    <p:sldId id="315" r:id="rId17"/>
    <p:sldId id="299" r:id="rId18"/>
    <p:sldId id="300" r:id="rId19"/>
    <p:sldId id="286" r:id="rId20"/>
    <p:sldId id="294" r:id="rId21"/>
    <p:sldId id="317" r:id="rId22"/>
    <p:sldId id="297" r:id="rId23"/>
    <p:sldId id="298" r:id="rId24"/>
    <p:sldId id="311" r:id="rId2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8B2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86" autoAdjust="0"/>
    <p:restoredTop sz="98038" autoAdjust="0"/>
  </p:normalViewPr>
  <p:slideViewPr>
    <p:cSldViewPr>
      <p:cViewPr varScale="1">
        <p:scale>
          <a:sx n="67" d="100"/>
          <a:sy n="67" d="100"/>
        </p:scale>
        <p:origin x="-96" y="-2070"/>
      </p:cViewPr>
      <p:guideLst>
        <p:guide orient="horz" pos="2160"/>
        <p:guide pos="2880"/>
      </p:guideLst>
    </p:cSldViewPr>
  </p:slideViewPr>
  <p:outlineViewPr>
    <p:cViewPr>
      <p:scale>
        <a:sx n="27" d="100"/>
        <a:sy n="27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1254" y="-60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C667A-D310-4763-ACC9-753BBCA9BFA9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</dgm:pt>
    <dgm:pt modelId="{6D4279D2-03BF-4B1D-B787-907508243DE8}">
      <dgm:prSet phldrT="[Text]"/>
      <dgm:spPr/>
      <dgm:t>
        <a:bodyPr/>
        <a:lstStyle/>
        <a:p>
          <a:r>
            <a:rPr lang="en-US" dirty="0" smtClean="0"/>
            <a:t>Collects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data</a:t>
          </a:r>
          <a:r>
            <a:rPr lang="en-US" b="0" dirty="0" smtClean="0"/>
            <a:t> </a:t>
          </a:r>
          <a:br>
            <a:rPr lang="en-US" b="0" dirty="0" smtClean="0"/>
          </a:br>
          <a:r>
            <a:rPr lang="en-US" b="0" dirty="0" smtClean="0"/>
            <a:t>(input)</a:t>
          </a:r>
          <a:endParaRPr lang="en-US" dirty="0"/>
        </a:p>
      </dgm:t>
    </dgm:pt>
    <dgm:pt modelId="{2BA20D1A-6D87-4197-8FDE-DEBFA04082ED}" type="parTrans" cxnId="{E2610A7C-AA81-4A63-AB96-FE40980C4E62}">
      <dgm:prSet/>
      <dgm:spPr/>
      <dgm:t>
        <a:bodyPr/>
        <a:lstStyle/>
        <a:p>
          <a:endParaRPr lang="en-US"/>
        </a:p>
      </dgm:t>
    </dgm:pt>
    <dgm:pt modelId="{A48B6DCA-659D-4118-916D-E16AA4512686}" type="sibTrans" cxnId="{E2610A7C-AA81-4A63-AB96-FE40980C4E62}">
      <dgm:prSet/>
      <dgm:spPr/>
      <dgm:t>
        <a:bodyPr/>
        <a:lstStyle/>
        <a:p>
          <a:endParaRPr lang="en-US"/>
        </a:p>
      </dgm:t>
    </dgm:pt>
    <dgm:pt modelId="{1174BD7F-C4A9-4C61-BC33-523BD768E33F}">
      <dgm:prSet phldrT="[Text]"/>
      <dgm:spPr/>
      <dgm:t>
        <a:bodyPr/>
        <a:lstStyle/>
        <a:p>
          <a:r>
            <a:rPr lang="en-US" dirty="0" smtClean="0"/>
            <a:t>Processing</a:t>
          </a:r>
          <a:endParaRPr lang="en-US" dirty="0"/>
        </a:p>
      </dgm:t>
    </dgm:pt>
    <dgm:pt modelId="{EBEC916C-DDBD-4E19-AF4B-627D0645BFE9}" type="parTrans" cxnId="{F033DE4F-7425-40E5-8455-61F7676AA202}">
      <dgm:prSet/>
      <dgm:spPr/>
      <dgm:t>
        <a:bodyPr/>
        <a:lstStyle/>
        <a:p>
          <a:endParaRPr lang="en-US"/>
        </a:p>
      </dgm:t>
    </dgm:pt>
    <dgm:pt modelId="{C9D08436-5380-4B43-BD10-447344C0009D}" type="sibTrans" cxnId="{F033DE4F-7425-40E5-8455-61F7676AA202}">
      <dgm:prSet/>
      <dgm:spPr/>
      <dgm:t>
        <a:bodyPr/>
        <a:lstStyle/>
        <a:p>
          <a:endParaRPr lang="en-US"/>
        </a:p>
      </dgm:t>
    </dgm:pt>
    <dgm:pt modelId="{FA8087C9-2F58-48E2-BC46-2712743E9DEB}">
      <dgm:prSet phldrT="[Text]"/>
      <dgm:spPr/>
      <dgm:t>
        <a:bodyPr/>
        <a:lstStyle/>
        <a:p>
          <a:r>
            <a:rPr lang="en-US" dirty="0" smtClean="0"/>
            <a:t>Produces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information</a:t>
          </a:r>
          <a:r>
            <a:rPr lang="en-US" b="0" dirty="0" smtClean="0"/>
            <a:t> (output)</a:t>
          </a:r>
          <a:endParaRPr lang="en-US" dirty="0"/>
        </a:p>
      </dgm:t>
    </dgm:pt>
    <dgm:pt modelId="{CC7E2EDA-2642-46DE-B7E8-F1854F83CC3F}" type="parTrans" cxnId="{1A0E51BD-BCDB-4BE5-9791-A69D6C3EAD32}">
      <dgm:prSet/>
      <dgm:spPr/>
      <dgm:t>
        <a:bodyPr/>
        <a:lstStyle/>
        <a:p>
          <a:endParaRPr lang="en-US"/>
        </a:p>
      </dgm:t>
    </dgm:pt>
    <dgm:pt modelId="{BAA8D6F9-EFCD-4930-BE96-52012372C180}" type="sibTrans" cxnId="{1A0E51BD-BCDB-4BE5-9791-A69D6C3EAD32}">
      <dgm:prSet/>
      <dgm:spPr/>
      <dgm:t>
        <a:bodyPr/>
        <a:lstStyle/>
        <a:p>
          <a:endParaRPr lang="en-US"/>
        </a:p>
      </dgm:t>
    </dgm:pt>
    <dgm:pt modelId="{F5DBF1F5-1366-4F08-B66A-627EF92BC2DC}" type="pres">
      <dgm:prSet presAssocID="{EF1C667A-D310-4763-ACC9-753BBCA9BFA9}" presName="CompostProcess" presStyleCnt="0">
        <dgm:presLayoutVars>
          <dgm:dir/>
          <dgm:resizeHandles val="exact"/>
        </dgm:presLayoutVars>
      </dgm:prSet>
      <dgm:spPr/>
    </dgm:pt>
    <dgm:pt modelId="{FC7E71E9-C861-4252-A8B3-7133E3096461}" type="pres">
      <dgm:prSet presAssocID="{EF1C667A-D310-4763-ACC9-753BBCA9BFA9}" presName="arrow" presStyleLbl="bgShp" presStyleIdx="0" presStyleCnt="1"/>
      <dgm:spPr/>
    </dgm:pt>
    <dgm:pt modelId="{52A0DC1D-AA5A-422D-989B-688F8AFE066A}" type="pres">
      <dgm:prSet presAssocID="{EF1C667A-D310-4763-ACC9-753BBCA9BFA9}" presName="linearProcess" presStyleCnt="0"/>
      <dgm:spPr/>
    </dgm:pt>
    <dgm:pt modelId="{AD0FAD57-6986-4AE2-A3DE-AE00CF9B49C2}" type="pres">
      <dgm:prSet presAssocID="{6D4279D2-03BF-4B1D-B787-907508243DE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655D8-AA55-46D8-8B3D-C6DCFBE9A871}" type="pres">
      <dgm:prSet presAssocID="{A48B6DCA-659D-4118-916D-E16AA4512686}" presName="sibTrans" presStyleCnt="0"/>
      <dgm:spPr/>
    </dgm:pt>
    <dgm:pt modelId="{4C7C901D-E847-4BA3-AC60-D3B610B8E90D}" type="pres">
      <dgm:prSet presAssocID="{1174BD7F-C4A9-4C61-BC33-523BD768E33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B0510-1590-4CF0-AB53-647B5E678660}" type="pres">
      <dgm:prSet presAssocID="{C9D08436-5380-4B43-BD10-447344C0009D}" presName="sibTrans" presStyleCnt="0"/>
      <dgm:spPr/>
    </dgm:pt>
    <dgm:pt modelId="{E12E5BBC-717A-4906-B450-1D7042878745}" type="pres">
      <dgm:prSet presAssocID="{FA8087C9-2F58-48E2-BC46-2712743E9DE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610A7C-AA81-4A63-AB96-FE40980C4E62}" srcId="{EF1C667A-D310-4763-ACC9-753BBCA9BFA9}" destId="{6D4279D2-03BF-4B1D-B787-907508243DE8}" srcOrd="0" destOrd="0" parTransId="{2BA20D1A-6D87-4197-8FDE-DEBFA04082ED}" sibTransId="{A48B6DCA-659D-4118-916D-E16AA4512686}"/>
    <dgm:cxn modelId="{9026C22C-1E49-4AC4-B586-A66591E0EF9C}" type="presOf" srcId="{EF1C667A-D310-4763-ACC9-753BBCA9BFA9}" destId="{F5DBF1F5-1366-4F08-B66A-627EF92BC2DC}" srcOrd="0" destOrd="0" presId="urn:microsoft.com/office/officeart/2005/8/layout/hProcess9"/>
    <dgm:cxn modelId="{D013D490-48E8-462B-A89E-FD97A50F69ED}" type="presOf" srcId="{FA8087C9-2F58-48E2-BC46-2712743E9DEB}" destId="{E12E5BBC-717A-4906-B450-1D7042878745}" srcOrd="0" destOrd="0" presId="urn:microsoft.com/office/officeart/2005/8/layout/hProcess9"/>
    <dgm:cxn modelId="{16219612-592D-48A6-B03C-A1AEEE327CBB}" type="presOf" srcId="{1174BD7F-C4A9-4C61-BC33-523BD768E33F}" destId="{4C7C901D-E847-4BA3-AC60-D3B610B8E90D}" srcOrd="0" destOrd="0" presId="urn:microsoft.com/office/officeart/2005/8/layout/hProcess9"/>
    <dgm:cxn modelId="{3267A06E-158E-4C28-A5D7-6AF70A791315}" type="presOf" srcId="{6D4279D2-03BF-4B1D-B787-907508243DE8}" destId="{AD0FAD57-6986-4AE2-A3DE-AE00CF9B49C2}" srcOrd="0" destOrd="0" presId="urn:microsoft.com/office/officeart/2005/8/layout/hProcess9"/>
    <dgm:cxn modelId="{1A0E51BD-BCDB-4BE5-9791-A69D6C3EAD32}" srcId="{EF1C667A-D310-4763-ACC9-753BBCA9BFA9}" destId="{FA8087C9-2F58-48E2-BC46-2712743E9DEB}" srcOrd="2" destOrd="0" parTransId="{CC7E2EDA-2642-46DE-B7E8-F1854F83CC3F}" sibTransId="{BAA8D6F9-EFCD-4930-BE96-52012372C180}"/>
    <dgm:cxn modelId="{F033DE4F-7425-40E5-8455-61F7676AA202}" srcId="{EF1C667A-D310-4763-ACC9-753BBCA9BFA9}" destId="{1174BD7F-C4A9-4C61-BC33-523BD768E33F}" srcOrd="1" destOrd="0" parTransId="{EBEC916C-DDBD-4E19-AF4B-627D0645BFE9}" sibTransId="{C9D08436-5380-4B43-BD10-447344C0009D}"/>
    <dgm:cxn modelId="{D982F2C0-7AEF-47C6-AD4D-590E31F7E3E1}" type="presParOf" srcId="{F5DBF1F5-1366-4F08-B66A-627EF92BC2DC}" destId="{FC7E71E9-C861-4252-A8B3-7133E3096461}" srcOrd="0" destOrd="0" presId="urn:microsoft.com/office/officeart/2005/8/layout/hProcess9"/>
    <dgm:cxn modelId="{580C99B5-32ED-4401-9C01-F6F09BDDFDE3}" type="presParOf" srcId="{F5DBF1F5-1366-4F08-B66A-627EF92BC2DC}" destId="{52A0DC1D-AA5A-422D-989B-688F8AFE066A}" srcOrd="1" destOrd="0" presId="urn:microsoft.com/office/officeart/2005/8/layout/hProcess9"/>
    <dgm:cxn modelId="{B16F5544-8B2A-4E97-8B7A-5DF3E03FE7B5}" type="presParOf" srcId="{52A0DC1D-AA5A-422D-989B-688F8AFE066A}" destId="{AD0FAD57-6986-4AE2-A3DE-AE00CF9B49C2}" srcOrd="0" destOrd="0" presId="urn:microsoft.com/office/officeart/2005/8/layout/hProcess9"/>
    <dgm:cxn modelId="{0F4E266D-4E71-453D-ADA3-D5EFE70336F6}" type="presParOf" srcId="{52A0DC1D-AA5A-422D-989B-688F8AFE066A}" destId="{BDC655D8-AA55-46D8-8B3D-C6DCFBE9A871}" srcOrd="1" destOrd="0" presId="urn:microsoft.com/office/officeart/2005/8/layout/hProcess9"/>
    <dgm:cxn modelId="{153D146A-3ECB-4668-A9E8-127CB20BA595}" type="presParOf" srcId="{52A0DC1D-AA5A-422D-989B-688F8AFE066A}" destId="{4C7C901D-E847-4BA3-AC60-D3B610B8E90D}" srcOrd="2" destOrd="0" presId="urn:microsoft.com/office/officeart/2005/8/layout/hProcess9"/>
    <dgm:cxn modelId="{13C3E256-88A7-4FF9-B83F-684705C3D5BE}" type="presParOf" srcId="{52A0DC1D-AA5A-422D-989B-688F8AFE066A}" destId="{885B0510-1590-4CF0-AB53-647B5E678660}" srcOrd="3" destOrd="0" presId="urn:microsoft.com/office/officeart/2005/8/layout/hProcess9"/>
    <dgm:cxn modelId="{87008959-1373-4511-8494-DF5DF0F469EE}" type="presParOf" srcId="{52A0DC1D-AA5A-422D-989B-688F8AFE066A}" destId="{E12E5BBC-717A-4906-B450-1D704287874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18E5A-9DF6-406F-9D8D-2572F84A2F6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B76329-16A0-4346-9600-91E52CF4A547}">
      <dgm:prSet/>
      <dgm:spPr/>
      <dgm:t>
        <a:bodyPr/>
        <a:lstStyle/>
        <a:p>
          <a:pPr rtl="0"/>
          <a:r>
            <a:rPr lang="en-US" b="1" dirty="0" smtClean="0"/>
            <a:t>Order Fulfillment</a:t>
          </a:r>
          <a:endParaRPr lang="en-US" dirty="0"/>
        </a:p>
      </dgm:t>
    </dgm:pt>
    <dgm:pt modelId="{12576930-668F-4253-A891-9CDBDDDDF265}" type="parTrans" cxnId="{E201CD47-67E3-4839-9CF7-D47172EBDF26}">
      <dgm:prSet/>
      <dgm:spPr/>
      <dgm:t>
        <a:bodyPr/>
        <a:lstStyle/>
        <a:p>
          <a:endParaRPr lang="en-US"/>
        </a:p>
      </dgm:t>
    </dgm:pt>
    <dgm:pt modelId="{51C4F209-83FD-484C-BFE4-7045E155918E}" type="sibTrans" cxnId="{E201CD47-67E3-4839-9CF7-D47172EBDF26}">
      <dgm:prSet/>
      <dgm:spPr/>
      <dgm:t>
        <a:bodyPr/>
        <a:lstStyle/>
        <a:p>
          <a:endParaRPr lang="en-US"/>
        </a:p>
      </dgm:t>
    </dgm:pt>
    <dgm:pt modelId="{29C6903F-4C13-4A90-92A8-AF7BD74D3547}" type="pres">
      <dgm:prSet presAssocID="{1E118E5A-9DF6-406F-9D8D-2572F84A2F6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3AE0D0-FFE5-47F6-A553-783180C7F313}" type="pres">
      <dgm:prSet presAssocID="{FEB76329-16A0-4346-9600-91E52CF4A547}" presName="composite" presStyleCnt="0"/>
      <dgm:spPr/>
    </dgm:pt>
    <dgm:pt modelId="{01096C5F-4738-4129-A8C1-BFBABEC85FB2}" type="pres">
      <dgm:prSet presAssocID="{FEB76329-16A0-4346-9600-91E52CF4A547}" presName="imgShp" presStyleLbl="fgImgPlace1" presStyleIdx="0" presStyleCnt="1"/>
      <dgm:spPr/>
    </dgm:pt>
    <dgm:pt modelId="{F71FB09D-035C-496C-A040-7082004CA85B}" type="pres">
      <dgm:prSet presAssocID="{FEB76329-16A0-4346-9600-91E52CF4A547}" presName="txShp" presStyleLbl="node1" presStyleIdx="0" presStyleCnt="1" custScaleX="104807" custLinFactNeighborX="1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3A022E-BB07-4524-A277-28EFFC6B2CA1}" type="presOf" srcId="{FEB76329-16A0-4346-9600-91E52CF4A547}" destId="{F71FB09D-035C-496C-A040-7082004CA85B}" srcOrd="0" destOrd="0" presId="urn:microsoft.com/office/officeart/2005/8/layout/vList3#1"/>
    <dgm:cxn modelId="{678FE9D2-6D2A-453F-892E-5E4AFCCC7B19}" type="presOf" srcId="{1E118E5A-9DF6-406F-9D8D-2572F84A2F6D}" destId="{29C6903F-4C13-4A90-92A8-AF7BD74D3547}" srcOrd="0" destOrd="0" presId="urn:microsoft.com/office/officeart/2005/8/layout/vList3#1"/>
    <dgm:cxn modelId="{E201CD47-67E3-4839-9CF7-D47172EBDF26}" srcId="{1E118E5A-9DF6-406F-9D8D-2572F84A2F6D}" destId="{FEB76329-16A0-4346-9600-91E52CF4A547}" srcOrd="0" destOrd="0" parTransId="{12576930-668F-4253-A891-9CDBDDDDF265}" sibTransId="{51C4F209-83FD-484C-BFE4-7045E155918E}"/>
    <dgm:cxn modelId="{949359EF-80B1-4F5E-BBF3-DE157EB890DF}" type="presParOf" srcId="{29C6903F-4C13-4A90-92A8-AF7BD74D3547}" destId="{473AE0D0-FFE5-47F6-A553-783180C7F313}" srcOrd="0" destOrd="0" presId="urn:microsoft.com/office/officeart/2005/8/layout/vList3#1"/>
    <dgm:cxn modelId="{2949720E-0F22-4634-A7DA-B6917EA16BBE}" type="presParOf" srcId="{473AE0D0-FFE5-47F6-A553-783180C7F313}" destId="{01096C5F-4738-4129-A8C1-BFBABEC85FB2}" srcOrd="0" destOrd="0" presId="urn:microsoft.com/office/officeart/2005/8/layout/vList3#1"/>
    <dgm:cxn modelId="{2A5E7320-DB83-4D67-856E-012B2C814954}" type="presParOf" srcId="{473AE0D0-FFE5-47F6-A553-783180C7F313}" destId="{F71FB09D-035C-496C-A040-7082004CA85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9DFD4B-CD6E-407C-BC23-6C4BCA8FE9C3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2B3C2C33-C204-4A75-A40E-FB7E59D5B443}">
      <dgm:prSet phldrT="[Text]"/>
      <dgm:spPr/>
      <dgm:t>
        <a:bodyPr/>
        <a:lstStyle/>
        <a:p>
          <a:r>
            <a:rPr lang="en-US" dirty="0" smtClean="0"/>
            <a:t>Customer</a:t>
          </a:r>
          <a:endParaRPr lang="en-US" dirty="0"/>
        </a:p>
      </dgm:t>
    </dgm:pt>
    <dgm:pt modelId="{1695939B-CA4E-4FBD-A620-7A5DCFFBE5C7}" type="parTrans" cxnId="{85DF722B-6838-4F6A-96F9-8EE49E73BA55}">
      <dgm:prSet/>
      <dgm:spPr/>
      <dgm:t>
        <a:bodyPr/>
        <a:lstStyle/>
        <a:p>
          <a:endParaRPr lang="en-US"/>
        </a:p>
      </dgm:t>
    </dgm:pt>
    <dgm:pt modelId="{0B440E48-8726-4C40-96C9-8B4FB13A35F2}" type="sibTrans" cxnId="{85DF722B-6838-4F6A-96F9-8EE49E73BA55}">
      <dgm:prSet/>
      <dgm:spPr/>
      <dgm:t>
        <a:bodyPr/>
        <a:lstStyle/>
        <a:p>
          <a:endParaRPr lang="en-US"/>
        </a:p>
      </dgm:t>
    </dgm:pt>
    <dgm:pt modelId="{45CA4B3F-4C54-4E76-B356-21FFB1B46D23}" type="pres">
      <dgm:prSet presAssocID="{109DFD4B-CD6E-407C-BC23-6C4BCA8FE9C3}" presName="diagram" presStyleCnt="0">
        <dgm:presLayoutVars>
          <dgm:dir/>
          <dgm:animLvl val="lvl"/>
          <dgm:resizeHandles val="exact"/>
        </dgm:presLayoutVars>
      </dgm:prSet>
      <dgm:spPr/>
    </dgm:pt>
    <dgm:pt modelId="{AFFA3715-1D25-4A9C-A326-06B59CE7B31A}" type="pres">
      <dgm:prSet presAssocID="{2B3C2C33-C204-4A75-A40E-FB7E59D5B443}" presName="compNode" presStyleCnt="0"/>
      <dgm:spPr/>
    </dgm:pt>
    <dgm:pt modelId="{ACBD6C96-151E-4B86-9367-8817DB8F0FF4}" type="pres">
      <dgm:prSet presAssocID="{2B3C2C33-C204-4A75-A40E-FB7E59D5B443}" presName="childRect" presStyleLbl="bgAcc1" presStyleIdx="0" presStyleCnt="1">
        <dgm:presLayoutVars>
          <dgm:bulletEnabled val="1"/>
        </dgm:presLayoutVars>
      </dgm:prSet>
      <dgm:spPr/>
    </dgm:pt>
    <dgm:pt modelId="{02EE543A-735A-4923-B795-295C992ECDF1}" type="pres">
      <dgm:prSet presAssocID="{2B3C2C33-C204-4A75-A40E-FB7E59D5B44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818C7-E5D7-4577-9B29-AA0A8BB1E6E7}" type="pres">
      <dgm:prSet presAssocID="{2B3C2C33-C204-4A75-A40E-FB7E59D5B443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27D97922-79F7-43AB-A4D5-EAAC68B8B429}" type="pres">
      <dgm:prSet presAssocID="{2B3C2C33-C204-4A75-A40E-FB7E59D5B443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5DF722B-6838-4F6A-96F9-8EE49E73BA55}" srcId="{109DFD4B-CD6E-407C-BC23-6C4BCA8FE9C3}" destId="{2B3C2C33-C204-4A75-A40E-FB7E59D5B443}" srcOrd="0" destOrd="0" parTransId="{1695939B-CA4E-4FBD-A620-7A5DCFFBE5C7}" sibTransId="{0B440E48-8726-4C40-96C9-8B4FB13A35F2}"/>
    <dgm:cxn modelId="{4F673F88-2E83-4D3A-B111-979C1A9A5047}" type="presOf" srcId="{109DFD4B-CD6E-407C-BC23-6C4BCA8FE9C3}" destId="{45CA4B3F-4C54-4E76-B356-21FFB1B46D23}" srcOrd="0" destOrd="0" presId="urn:microsoft.com/office/officeart/2005/8/layout/bList2#1"/>
    <dgm:cxn modelId="{9AAA199C-9415-43EB-9EA7-987C9F74DE63}" type="presOf" srcId="{2B3C2C33-C204-4A75-A40E-FB7E59D5B443}" destId="{5A4818C7-E5D7-4577-9B29-AA0A8BB1E6E7}" srcOrd="1" destOrd="0" presId="urn:microsoft.com/office/officeart/2005/8/layout/bList2#1"/>
    <dgm:cxn modelId="{51CF8911-789F-4EB7-9ED6-5D3C8D8D8863}" type="presOf" srcId="{2B3C2C33-C204-4A75-A40E-FB7E59D5B443}" destId="{02EE543A-735A-4923-B795-295C992ECDF1}" srcOrd="0" destOrd="0" presId="urn:microsoft.com/office/officeart/2005/8/layout/bList2#1"/>
    <dgm:cxn modelId="{10C4A78A-5917-4CCE-A516-18ABD1117524}" type="presParOf" srcId="{45CA4B3F-4C54-4E76-B356-21FFB1B46D23}" destId="{AFFA3715-1D25-4A9C-A326-06B59CE7B31A}" srcOrd="0" destOrd="0" presId="urn:microsoft.com/office/officeart/2005/8/layout/bList2#1"/>
    <dgm:cxn modelId="{14241AF1-3180-43B3-AB3C-5681D2E3C27B}" type="presParOf" srcId="{AFFA3715-1D25-4A9C-A326-06B59CE7B31A}" destId="{ACBD6C96-151E-4B86-9367-8817DB8F0FF4}" srcOrd="0" destOrd="0" presId="urn:microsoft.com/office/officeart/2005/8/layout/bList2#1"/>
    <dgm:cxn modelId="{414D5D23-6172-49EE-9547-2FE443FAB79E}" type="presParOf" srcId="{AFFA3715-1D25-4A9C-A326-06B59CE7B31A}" destId="{02EE543A-735A-4923-B795-295C992ECDF1}" srcOrd="1" destOrd="0" presId="urn:microsoft.com/office/officeart/2005/8/layout/bList2#1"/>
    <dgm:cxn modelId="{40C6F1B0-B249-4A45-8178-5B79A9E50667}" type="presParOf" srcId="{AFFA3715-1D25-4A9C-A326-06B59CE7B31A}" destId="{5A4818C7-E5D7-4577-9B29-AA0A8BB1E6E7}" srcOrd="2" destOrd="0" presId="urn:microsoft.com/office/officeart/2005/8/layout/bList2#1"/>
    <dgm:cxn modelId="{A6CE5FF5-686A-4873-90AE-2BC9F1F6A1E3}" type="presParOf" srcId="{AFFA3715-1D25-4A9C-A326-06B59CE7B31A}" destId="{27D97922-79F7-43AB-A4D5-EAAC68B8B429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9DFD4B-CD6E-407C-BC23-6C4BCA8FE9C3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2B3C2C33-C204-4A75-A40E-FB7E59D5B443}">
      <dgm:prSet phldrT="[Text]"/>
      <dgm:spPr/>
      <dgm:t>
        <a:bodyPr/>
        <a:lstStyle/>
        <a:p>
          <a:r>
            <a:rPr lang="en-US" dirty="0" smtClean="0"/>
            <a:t>Supplier</a:t>
          </a:r>
          <a:endParaRPr lang="en-US" dirty="0"/>
        </a:p>
      </dgm:t>
    </dgm:pt>
    <dgm:pt modelId="{1695939B-CA4E-4FBD-A620-7A5DCFFBE5C7}" type="parTrans" cxnId="{85DF722B-6838-4F6A-96F9-8EE49E73BA55}">
      <dgm:prSet/>
      <dgm:spPr/>
      <dgm:t>
        <a:bodyPr/>
        <a:lstStyle/>
        <a:p>
          <a:endParaRPr lang="en-US"/>
        </a:p>
      </dgm:t>
    </dgm:pt>
    <dgm:pt modelId="{0B440E48-8726-4C40-96C9-8B4FB13A35F2}" type="sibTrans" cxnId="{85DF722B-6838-4F6A-96F9-8EE49E73BA55}">
      <dgm:prSet/>
      <dgm:spPr/>
      <dgm:t>
        <a:bodyPr/>
        <a:lstStyle/>
        <a:p>
          <a:endParaRPr lang="en-US"/>
        </a:p>
      </dgm:t>
    </dgm:pt>
    <dgm:pt modelId="{45CA4B3F-4C54-4E76-B356-21FFB1B46D23}" type="pres">
      <dgm:prSet presAssocID="{109DFD4B-CD6E-407C-BC23-6C4BCA8FE9C3}" presName="diagram" presStyleCnt="0">
        <dgm:presLayoutVars>
          <dgm:dir/>
          <dgm:animLvl val="lvl"/>
          <dgm:resizeHandles val="exact"/>
        </dgm:presLayoutVars>
      </dgm:prSet>
      <dgm:spPr/>
    </dgm:pt>
    <dgm:pt modelId="{AFFA3715-1D25-4A9C-A326-06B59CE7B31A}" type="pres">
      <dgm:prSet presAssocID="{2B3C2C33-C204-4A75-A40E-FB7E59D5B443}" presName="compNode" presStyleCnt="0"/>
      <dgm:spPr/>
    </dgm:pt>
    <dgm:pt modelId="{ACBD6C96-151E-4B86-9367-8817DB8F0FF4}" type="pres">
      <dgm:prSet presAssocID="{2B3C2C33-C204-4A75-A40E-FB7E59D5B443}" presName="childRect" presStyleLbl="bgAcc1" presStyleIdx="0" presStyleCnt="1">
        <dgm:presLayoutVars>
          <dgm:bulletEnabled val="1"/>
        </dgm:presLayoutVars>
      </dgm:prSet>
      <dgm:spPr/>
    </dgm:pt>
    <dgm:pt modelId="{02EE543A-735A-4923-B795-295C992ECDF1}" type="pres">
      <dgm:prSet presAssocID="{2B3C2C33-C204-4A75-A40E-FB7E59D5B44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818C7-E5D7-4577-9B29-AA0A8BB1E6E7}" type="pres">
      <dgm:prSet presAssocID="{2B3C2C33-C204-4A75-A40E-FB7E59D5B443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27D97922-79F7-43AB-A4D5-EAAC68B8B429}" type="pres">
      <dgm:prSet presAssocID="{2B3C2C33-C204-4A75-A40E-FB7E59D5B443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5DF722B-6838-4F6A-96F9-8EE49E73BA55}" srcId="{109DFD4B-CD6E-407C-BC23-6C4BCA8FE9C3}" destId="{2B3C2C33-C204-4A75-A40E-FB7E59D5B443}" srcOrd="0" destOrd="0" parTransId="{1695939B-CA4E-4FBD-A620-7A5DCFFBE5C7}" sibTransId="{0B440E48-8726-4C40-96C9-8B4FB13A35F2}"/>
    <dgm:cxn modelId="{C6D4FE16-E913-4C0F-86BD-B28980B9F05F}" type="presOf" srcId="{109DFD4B-CD6E-407C-BC23-6C4BCA8FE9C3}" destId="{45CA4B3F-4C54-4E76-B356-21FFB1B46D23}" srcOrd="0" destOrd="0" presId="urn:microsoft.com/office/officeart/2005/8/layout/bList2#2"/>
    <dgm:cxn modelId="{48A4BDDA-BD9E-4478-9AA3-BCF2447B06D3}" type="presOf" srcId="{2B3C2C33-C204-4A75-A40E-FB7E59D5B443}" destId="{5A4818C7-E5D7-4577-9B29-AA0A8BB1E6E7}" srcOrd="1" destOrd="0" presId="urn:microsoft.com/office/officeart/2005/8/layout/bList2#2"/>
    <dgm:cxn modelId="{4B2D2A38-227E-4E6B-9690-4433AAC58775}" type="presOf" srcId="{2B3C2C33-C204-4A75-A40E-FB7E59D5B443}" destId="{02EE543A-735A-4923-B795-295C992ECDF1}" srcOrd="0" destOrd="0" presId="urn:microsoft.com/office/officeart/2005/8/layout/bList2#2"/>
    <dgm:cxn modelId="{E794CEF4-7056-4BAB-AC0D-368273C7DB22}" type="presParOf" srcId="{45CA4B3F-4C54-4E76-B356-21FFB1B46D23}" destId="{AFFA3715-1D25-4A9C-A326-06B59CE7B31A}" srcOrd="0" destOrd="0" presId="urn:microsoft.com/office/officeart/2005/8/layout/bList2#2"/>
    <dgm:cxn modelId="{382EBCB9-AD92-499A-9E08-BA707315117E}" type="presParOf" srcId="{AFFA3715-1D25-4A9C-A326-06B59CE7B31A}" destId="{ACBD6C96-151E-4B86-9367-8817DB8F0FF4}" srcOrd="0" destOrd="0" presId="urn:microsoft.com/office/officeart/2005/8/layout/bList2#2"/>
    <dgm:cxn modelId="{27D3E768-738C-4B5A-AC2D-A89007F79324}" type="presParOf" srcId="{AFFA3715-1D25-4A9C-A326-06B59CE7B31A}" destId="{02EE543A-735A-4923-B795-295C992ECDF1}" srcOrd="1" destOrd="0" presId="urn:microsoft.com/office/officeart/2005/8/layout/bList2#2"/>
    <dgm:cxn modelId="{B5508379-A684-46E2-BBD1-C5D427EABA3C}" type="presParOf" srcId="{AFFA3715-1D25-4A9C-A326-06B59CE7B31A}" destId="{5A4818C7-E5D7-4577-9B29-AA0A8BB1E6E7}" srcOrd="2" destOrd="0" presId="urn:microsoft.com/office/officeart/2005/8/layout/bList2#2"/>
    <dgm:cxn modelId="{8AE4DA65-D559-42F9-8E19-2EA06D1C3875}" type="presParOf" srcId="{AFFA3715-1D25-4A9C-A326-06B59CE7B31A}" destId="{27D97922-79F7-43AB-A4D5-EAAC68B8B429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118E5A-9DF6-406F-9D8D-2572F84A2F6D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B76329-16A0-4346-9600-91E52CF4A547}">
      <dgm:prSet/>
      <dgm:spPr/>
      <dgm:t>
        <a:bodyPr/>
        <a:lstStyle/>
        <a:p>
          <a:pPr rtl="0"/>
          <a:r>
            <a:rPr lang="en-US" b="1" dirty="0" smtClean="0"/>
            <a:t>Stock Replenishment</a:t>
          </a:r>
          <a:endParaRPr lang="en-US" dirty="0"/>
        </a:p>
      </dgm:t>
    </dgm:pt>
    <dgm:pt modelId="{12576930-668F-4253-A891-9CDBDDDDF265}" type="parTrans" cxnId="{E201CD47-67E3-4839-9CF7-D47172EBDF26}">
      <dgm:prSet/>
      <dgm:spPr/>
      <dgm:t>
        <a:bodyPr/>
        <a:lstStyle/>
        <a:p>
          <a:endParaRPr lang="en-US"/>
        </a:p>
      </dgm:t>
    </dgm:pt>
    <dgm:pt modelId="{51C4F209-83FD-484C-BFE4-7045E155918E}" type="sibTrans" cxnId="{E201CD47-67E3-4839-9CF7-D47172EBDF26}">
      <dgm:prSet/>
      <dgm:spPr/>
      <dgm:t>
        <a:bodyPr/>
        <a:lstStyle/>
        <a:p>
          <a:endParaRPr lang="en-US"/>
        </a:p>
      </dgm:t>
    </dgm:pt>
    <dgm:pt modelId="{29C6903F-4C13-4A90-92A8-AF7BD74D3547}" type="pres">
      <dgm:prSet presAssocID="{1E118E5A-9DF6-406F-9D8D-2572F84A2F6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3AE0D0-FFE5-47F6-A553-783180C7F313}" type="pres">
      <dgm:prSet presAssocID="{FEB76329-16A0-4346-9600-91E52CF4A547}" presName="composite" presStyleCnt="0"/>
      <dgm:spPr/>
    </dgm:pt>
    <dgm:pt modelId="{01096C5F-4738-4129-A8C1-BFBABEC85FB2}" type="pres">
      <dgm:prSet presAssocID="{FEB76329-16A0-4346-9600-91E52CF4A547}" presName="imgShp" presStyleLbl="fgImgPlace1" presStyleIdx="0" presStyleCnt="1"/>
      <dgm:spPr/>
    </dgm:pt>
    <dgm:pt modelId="{F71FB09D-035C-496C-A040-7082004CA85B}" type="pres">
      <dgm:prSet presAssocID="{FEB76329-16A0-4346-9600-91E52CF4A547}" presName="txShp" presStyleLbl="node1" presStyleIdx="0" presStyleCnt="1" custScaleX="104807" custLinFactNeighborX="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AC83AF-1D2B-4E62-A823-EFCAC1850BA5}" type="presOf" srcId="{FEB76329-16A0-4346-9600-91E52CF4A547}" destId="{F71FB09D-035C-496C-A040-7082004CA85B}" srcOrd="0" destOrd="0" presId="urn:microsoft.com/office/officeart/2005/8/layout/vList3#2"/>
    <dgm:cxn modelId="{2AB7F7CD-F18C-4AB9-BB0D-929096F62F76}" type="presOf" srcId="{1E118E5A-9DF6-406F-9D8D-2572F84A2F6D}" destId="{29C6903F-4C13-4A90-92A8-AF7BD74D3547}" srcOrd="0" destOrd="0" presId="urn:microsoft.com/office/officeart/2005/8/layout/vList3#2"/>
    <dgm:cxn modelId="{E201CD47-67E3-4839-9CF7-D47172EBDF26}" srcId="{1E118E5A-9DF6-406F-9D8D-2572F84A2F6D}" destId="{FEB76329-16A0-4346-9600-91E52CF4A547}" srcOrd="0" destOrd="0" parTransId="{12576930-668F-4253-A891-9CDBDDDDF265}" sibTransId="{51C4F209-83FD-484C-BFE4-7045E155918E}"/>
    <dgm:cxn modelId="{7453BD39-0E96-454E-9432-3C47CFF0D491}" type="presParOf" srcId="{29C6903F-4C13-4A90-92A8-AF7BD74D3547}" destId="{473AE0D0-FFE5-47F6-A553-783180C7F313}" srcOrd="0" destOrd="0" presId="urn:microsoft.com/office/officeart/2005/8/layout/vList3#2"/>
    <dgm:cxn modelId="{1EC0F398-7CA5-473D-AD83-4830384B4ED6}" type="presParOf" srcId="{473AE0D0-FFE5-47F6-A553-783180C7F313}" destId="{01096C5F-4738-4129-A8C1-BFBABEC85FB2}" srcOrd="0" destOrd="0" presId="urn:microsoft.com/office/officeart/2005/8/layout/vList3#2"/>
    <dgm:cxn modelId="{A9BE2FD1-3E30-462A-A1E5-DFDC91C70F1D}" type="presParOf" srcId="{473AE0D0-FFE5-47F6-A553-783180C7F313}" destId="{F71FB09D-035C-496C-A040-7082004CA85B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2DC66C-ED63-431B-8397-86324E068069}" type="doc">
      <dgm:prSet loTypeId="urn:microsoft.com/office/officeart/2005/8/layout/pList2#1" loCatId="list" qsTypeId="urn:microsoft.com/office/officeart/2005/8/quickstyle/simple2" qsCatId="simple" csTypeId="urn:microsoft.com/office/officeart/2005/8/colors/accent3_2" csCatId="accent3" phldr="1"/>
      <dgm:spPr/>
    </dgm:pt>
    <dgm:pt modelId="{F0D76A1B-8BA5-4D64-BEEB-D7A230BC1E94}">
      <dgm:prSet phldrT="[Text]"/>
      <dgm:spPr/>
      <dgm:t>
        <a:bodyPr/>
        <a:lstStyle/>
        <a:p>
          <a:r>
            <a:rPr lang="en-US" dirty="0" smtClean="0">
              <a:latin typeface="Arial Rounded MT Bold" pitchFamily="34" charset="0"/>
            </a:rPr>
            <a:t>Initiate and lead technology enabled change</a:t>
          </a:r>
        </a:p>
      </dgm:t>
    </dgm:pt>
    <dgm:pt modelId="{CFCBBE7C-37E6-4746-8EAB-028A462F6C1B}" type="parTrans" cxnId="{C76878AE-7DC4-4110-AD07-F4167319EEE7}">
      <dgm:prSet/>
      <dgm:spPr/>
      <dgm:t>
        <a:bodyPr/>
        <a:lstStyle/>
        <a:p>
          <a:endParaRPr lang="en-US"/>
        </a:p>
      </dgm:t>
    </dgm:pt>
    <dgm:pt modelId="{71275146-4A2F-4273-9192-367EB2B64E0A}" type="sibTrans" cxnId="{C76878AE-7DC4-4110-AD07-F4167319EEE7}">
      <dgm:prSet/>
      <dgm:spPr/>
      <dgm:t>
        <a:bodyPr/>
        <a:lstStyle/>
        <a:p>
          <a:endParaRPr lang="en-US"/>
        </a:p>
      </dgm:t>
    </dgm:pt>
    <dgm:pt modelId="{A7BA4B5E-F040-4FDC-9076-AB3B255E0278}">
      <dgm:prSet/>
      <dgm:spPr/>
      <dgm:t>
        <a:bodyPr/>
        <a:lstStyle/>
        <a:p>
          <a:r>
            <a:rPr lang="en-US" dirty="0" smtClean="0">
              <a:latin typeface="Arial Rounded MT Bold" pitchFamily="34" charset="0"/>
            </a:rPr>
            <a:t>Analyze and design innovative digital products and services </a:t>
          </a:r>
        </a:p>
      </dgm:t>
    </dgm:pt>
    <dgm:pt modelId="{E881F2E2-E912-484A-926B-7435F1358BF2}" type="parTrans" cxnId="{B3BF9F21-879B-44F7-B557-E9787ABB919A}">
      <dgm:prSet/>
      <dgm:spPr/>
      <dgm:t>
        <a:bodyPr/>
        <a:lstStyle/>
        <a:p>
          <a:endParaRPr lang="en-US"/>
        </a:p>
      </dgm:t>
    </dgm:pt>
    <dgm:pt modelId="{C68676D7-C460-4BB6-99D2-9B6B328B365D}" type="sibTrans" cxnId="{B3BF9F21-879B-44F7-B557-E9787ABB919A}">
      <dgm:prSet/>
      <dgm:spPr/>
      <dgm:t>
        <a:bodyPr/>
        <a:lstStyle/>
        <a:p>
          <a:endParaRPr lang="en-US"/>
        </a:p>
      </dgm:t>
    </dgm:pt>
    <dgm:pt modelId="{C7C51EBB-02DB-4B94-8DEE-2A191BF15ADF}">
      <dgm:prSet/>
      <dgm:spPr/>
      <dgm:t>
        <a:bodyPr/>
        <a:lstStyle/>
        <a:p>
          <a:r>
            <a:rPr lang="en-US" dirty="0" smtClean="0">
              <a:latin typeface="Arial Rounded MT Bold" pitchFamily="34" charset="0"/>
            </a:rPr>
            <a:t>Apply IT to automate and improve business processes</a:t>
          </a:r>
        </a:p>
      </dgm:t>
    </dgm:pt>
    <dgm:pt modelId="{F52B1817-3AF3-4AB1-A310-56974D97930C}" type="parTrans" cxnId="{099E1A41-4AC5-4359-BBAC-D6C6791D3B5F}">
      <dgm:prSet/>
      <dgm:spPr/>
      <dgm:t>
        <a:bodyPr/>
        <a:lstStyle/>
        <a:p>
          <a:endParaRPr lang="en-US"/>
        </a:p>
      </dgm:t>
    </dgm:pt>
    <dgm:pt modelId="{94BD925D-7149-47D1-9B84-50251963DE39}" type="sibTrans" cxnId="{099E1A41-4AC5-4359-BBAC-D6C6791D3B5F}">
      <dgm:prSet/>
      <dgm:spPr/>
      <dgm:t>
        <a:bodyPr/>
        <a:lstStyle/>
        <a:p>
          <a:endParaRPr lang="en-US"/>
        </a:p>
      </dgm:t>
    </dgm:pt>
    <dgm:pt modelId="{043BE89B-5E8D-4572-9411-92C13AD256F7}">
      <dgm:prSet/>
      <dgm:spPr/>
      <dgm:t>
        <a:bodyPr/>
        <a:lstStyle/>
        <a:p>
          <a:r>
            <a:rPr lang="en-US" dirty="0" smtClean="0">
              <a:latin typeface="Arial Rounded MT Bold" pitchFamily="34" charset="0"/>
            </a:rPr>
            <a:t>Transform a business function with IT </a:t>
          </a:r>
        </a:p>
      </dgm:t>
    </dgm:pt>
    <dgm:pt modelId="{6564A4E4-0AF0-4D89-A129-5C5CCCED07EF}" type="parTrans" cxnId="{A14EB046-5A74-4776-97E4-0B0B53DB9D41}">
      <dgm:prSet/>
      <dgm:spPr/>
      <dgm:t>
        <a:bodyPr/>
        <a:lstStyle/>
        <a:p>
          <a:endParaRPr lang="en-US"/>
        </a:p>
      </dgm:t>
    </dgm:pt>
    <dgm:pt modelId="{2D26606A-7DB0-495F-A5CB-AF4DB1119CC4}" type="sibTrans" cxnId="{A14EB046-5A74-4776-97E4-0B0B53DB9D41}">
      <dgm:prSet/>
      <dgm:spPr/>
      <dgm:t>
        <a:bodyPr/>
        <a:lstStyle/>
        <a:p>
          <a:endParaRPr lang="en-US"/>
        </a:p>
      </dgm:t>
    </dgm:pt>
    <dgm:pt modelId="{B6C109D5-1044-4E39-88E7-47EFDC6844C7}">
      <dgm:prSet/>
      <dgm:spPr/>
      <dgm:t>
        <a:bodyPr/>
        <a:lstStyle/>
        <a:p>
          <a:r>
            <a:rPr lang="en-US" smtClean="0">
              <a:latin typeface="Arial Rounded MT Bold" pitchFamily="34" charset="0"/>
            </a:rPr>
            <a:t>Analyze clients, specify needs, integrate apps, and manage projects </a:t>
          </a:r>
          <a:endParaRPr lang="en-US" dirty="0" smtClean="0">
            <a:latin typeface="Arial Rounded MT Bold" pitchFamily="34" charset="0"/>
          </a:endParaRPr>
        </a:p>
      </dgm:t>
    </dgm:pt>
    <dgm:pt modelId="{7C796658-BB6B-4DAB-92CD-C1F47B8929E7}" type="parTrans" cxnId="{E0865502-0BF8-4ABB-816C-EC15ABEAD7C6}">
      <dgm:prSet/>
      <dgm:spPr/>
      <dgm:t>
        <a:bodyPr/>
        <a:lstStyle/>
        <a:p>
          <a:endParaRPr lang="en-US"/>
        </a:p>
      </dgm:t>
    </dgm:pt>
    <dgm:pt modelId="{9712B879-C562-461C-A72C-86495EE5E8B8}" type="sibTrans" cxnId="{E0865502-0BF8-4ABB-816C-EC15ABEAD7C6}">
      <dgm:prSet/>
      <dgm:spPr/>
      <dgm:t>
        <a:bodyPr/>
        <a:lstStyle/>
        <a:p>
          <a:endParaRPr lang="en-US"/>
        </a:p>
      </dgm:t>
    </dgm:pt>
    <dgm:pt modelId="{4CD4EF8E-FF5A-4058-9AB2-39906A09A4F6}" type="pres">
      <dgm:prSet presAssocID="{062DC66C-ED63-431B-8397-86324E068069}" presName="Name0" presStyleCnt="0">
        <dgm:presLayoutVars>
          <dgm:dir/>
          <dgm:resizeHandles val="exact"/>
        </dgm:presLayoutVars>
      </dgm:prSet>
      <dgm:spPr/>
    </dgm:pt>
    <dgm:pt modelId="{4BD29AAB-4400-4290-8BEE-C6C1B1963B9F}" type="pres">
      <dgm:prSet presAssocID="{062DC66C-ED63-431B-8397-86324E068069}" presName="bkgdShp" presStyleLbl="alignAccFollowNode1" presStyleIdx="0" presStyleCnt="1" custLinFactNeighborY="-24433"/>
      <dgm:spPr/>
    </dgm:pt>
    <dgm:pt modelId="{625D60BD-E482-42A7-8EB0-DC463BCA40EE}" type="pres">
      <dgm:prSet presAssocID="{062DC66C-ED63-431B-8397-86324E068069}" presName="linComp" presStyleCnt="0"/>
      <dgm:spPr/>
    </dgm:pt>
    <dgm:pt modelId="{B0B076F4-B410-49E0-B573-F967A4B95C32}" type="pres">
      <dgm:prSet presAssocID="{F0D76A1B-8BA5-4D64-BEEB-D7A230BC1E94}" presName="compNode" presStyleCnt="0"/>
      <dgm:spPr/>
    </dgm:pt>
    <dgm:pt modelId="{490A2ADE-2CEB-4E6B-8FE3-FF3609C8F3EA}" type="pres">
      <dgm:prSet presAssocID="{F0D76A1B-8BA5-4D64-BEEB-D7A230BC1E94}" presName="node" presStyleLbl="node1" presStyleIdx="0" presStyleCnt="5" custLinFactX="200000" custLinFactNeighborX="238315" custLinFactNeighborY="-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4190-B5C0-4B2E-A601-125CF6966B24}" type="pres">
      <dgm:prSet presAssocID="{F0D76A1B-8BA5-4D64-BEEB-D7A230BC1E94}" presName="invisiNode" presStyleLbl="node1" presStyleIdx="0" presStyleCnt="5"/>
      <dgm:spPr/>
    </dgm:pt>
    <dgm:pt modelId="{38A7D0E7-2A9C-47B0-892C-9F5366DAE125}" type="pres">
      <dgm:prSet presAssocID="{F0D76A1B-8BA5-4D64-BEEB-D7A230BC1E94}" presName="imagNode" presStyleLbl="fgImgPlace1" presStyleIdx="0" presStyleCnt="5" custLinFactX="200000" custLinFactNeighborX="238315" custLinFactNeighborY="6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180ABEF-EC50-4543-87E3-7456A15B85EC}" type="pres">
      <dgm:prSet presAssocID="{71275146-4A2F-4273-9192-367EB2B64E0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70D6245-2FC7-4E07-A855-CBD24A129267}" type="pres">
      <dgm:prSet presAssocID="{A7BA4B5E-F040-4FDC-9076-AB3B255E0278}" presName="compNode" presStyleCnt="0"/>
      <dgm:spPr/>
    </dgm:pt>
    <dgm:pt modelId="{8FA06369-67C6-4058-B48F-5E261B22D7A4}" type="pres">
      <dgm:prSet presAssocID="{A7BA4B5E-F040-4FDC-9076-AB3B255E0278}" presName="node" presStyleLbl="node1" presStyleIdx="1" presStyleCnt="5" custLinFactX="5621" custLinFactNeighborX="100000" custLinFactNeighborY="-1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AA331-BD7A-4A82-9103-13897EFC5391}" type="pres">
      <dgm:prSet presAssocID="{A7BA4B5E-F040-4FDC-9076-AB3B255E0278}" presName="invisiNode" presStyleLbl="node1" presStyleIdx="1" presStyleCnt="5"/>
      <dgm:spPr/>
    </dgm:pt>
    <dgm:pt modelId="{DC5438A5-7501-47F2-B200-BCFBCA5FF399}" type="pres">
      <dgm:prSet presAssocID="{A7BA4B5E-F040-4FDC-9076-AB3B255E0278}" presName="imagNode" presStyleLbl="fgImgPlace1" presStyleIdx="1" presStyleCnt="5" custLinFactX="5621" custLinFactNeighborX="100000" custLinFactNeighborY="160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DC0BE5E-C1C9-4494-9A63-828A256F9CDB}" type="pres">
      <dgm:prSet presAssocID="{C68676D7-C460-4BB6-99D2-9B6B328B365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6F94B8B-5A45-4B63-A5AE-EA310705D132}" type="pres">
      <dgm:prSet presAssocID="{C7C51EBB-02DB-4B94-8DEE-2A191BF15ADF}" presName="compNode" presStyleCnt="0"/>
      <dgm:spPr/>
    </dgm:pt>
    <dgm:pt modelId="{3C484F57-DEE5-489C-BE26-89B2B6C40CDC}" type="pres">
      <dgm:prSet presAssocID="{C7C51EBB-02DB-4B94-8DEE-2A191BF15ADF}" presName="node" presStyleLbl="node1" presStyleIdx="2" presStyleCnt="5" custLinFactX="9558" custLinFactNeighborX="100000" custLinFactNeighborY="-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FAA36-A186-451E-B4D7-02B0F3B9C22C}" type="pres">
      <dgm:prSet presAssocID="{C7C51EBB-02DB-4B94-8DEE-2A191BF15ADF}" presName="invisiNode" presStyleLbl="node1" presStyleIdx="2" presStyleCnt="5"/>
      <dgm:spPr/>
    </dgm:pt>
    <dgm:pt modelId="{DDF38FA0-86D2-470C-ACEB-8DDDEE88B69A}" type="pres">
      <dgm:prSet presAssocID="{C7C51EBB-02DB-4B94-8DEE-2A191BF15ADF}" presName="imagNode" presStyleLbl="fgImgPlace1" presStyleIdx="2" presStyleCnt="5" custLinFactX="9558" custLinFactNeighborX="100000" custLinFactNeighborY="49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4151BCE-39C5-483C-8E2D-BCEFF1706957}" type="pres">
      <dgm:prSet presAssocID="{94BD925D-7149-47D1-9B84-50251963DE3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A242BC6-2D8E-425B-AEB8-CBA08AED4E85}" type="pres">
      <dgm:prSet presAssocID="{043BE89B-5E8D-4572-9411-92C13AD256F7}" presName="compNode" presStyleCnt="0"/>
      <dgm:spPr/>
    </dgm:pt>
    <dgm:pt modelId="{B22C1E99-B64B-4E17-A6E4-1C9BE0F9E050}" type="pres">
      <dgm:prSet presAssocID="{043BE89B-5E8D-4572-9411-92C13AD256F7}" presName="node" presStyleLbl="node1" presStyleIdx="3" presStyleCnt="5" custLinFactX="-100000" custLinFactNeighborX="-122937" custLinFactNeighborY="-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76BC8-01A5-46D5-AC84-966AB501FD6F}" type="pres">
      <dgm:prSet presAssocID="{043BE89B-5E8D-4572-9411-92C13AD256F7}" presName="invisiNode" presStyleLbl="node1" presStyleIdx="3" presStyleCnt="5"/>
      <dgm:spPr/>
    </dgm:pt>
    <dgm:pt modelId="{F9406CA6-524F-486D-99CA-5D3B064537AC}" type="pres">
      <dgm:prSet presAssocID="{043BE89B-5E8D-4572-9411-92C13AD256F7}" presName="imagNode" presStyleLbl="fgImgPlace1" presStyleIdx="3" presStyleCnt="5" custLinFactX="-100000" custLinFactNeighborX="-122937" custLinFactNeighborY="32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263BE18-6002-4121-B6B7-7FC4B9AC14D3}" type="pres">
      <dgm:prSet presAssocID="{2D26606A-7DB0-495F-A5CB-AF4DB1119CC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3666159-D6A3-47AA-B32D-0507FC194398}" type="pres">
      <dgm:prSet presAssocID="{B6C109D5-1044-4E39-88E7-47EFDC6844C7}" presName="compNode" presStyleCnt="0"/>
      <dgm:spPr/>
    </dgm:pt>
    <dgm:pt modelId="{6E4F8EC5-E03D-4C62-8793-05831CA53D57}" type="pres">
      <dgm:prSet presAssocID="{B6C109D5-1044-4E39-88E7-47EFDC6844C7}" presName="node" presStyleLbl="node1" presStyleIdx="4" presStyleCnt="5" custLinFactX="-200000" custLinFactNeighborX="-247073" custLinFactNeighborY="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62ED1-C109-4B66-80F2-BAB8430E4E71}" type="pres">
      <dgm:prSet presAssocID="{B6C109D5-1044-4E39-88E7-47EFDC6844C7}" presName="invisiNode" presStyleLbl="node1" presStyleIdx="4" presStyleCnt="5"/>
      <dgm:spPr/>
    </dgm:pt>
    <dgm:pt modelId="{891236F8-1D43-4E12-AF0E-8D35C20482FA}" type="pres">
      <dgm:prSet presAssocID="{B6C109D5-1044-4E39-88E7-47EFDC6844C7}" presName="imagNode" presStyleLbl="fgImgPlace1" presStyleIdx="4" presStyleCnt="5" custLinFactX="-200000" custLinFactNeighborX="-247073" custLinFactNeighborY="98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8EDE6CD1-49DE-467A-AF5C-E6C6ACC444DA}" type="presOf" srcId="{F0D76A1B-8BA5-4D64-BEEB-D7A230BC1E94}" destId="{490A2ADE-2CEB-4E6B-8FE3-FF3609C8F3EA}" srcOrd="0" destOrd="0" presId="urn:microsoft.com/office/officeart/2005/8/layout/pList2#1"/>
    <dgm:cxn modelId="{C76878AE-7DC4-4110-AD07-F4167319EEE7}" srcId="{062DC66C-ED63-431B-8397-86324E068069}" destId="{F0D76A1B-8BA5-4D64-BEEB-D7A230BC1E94}" srcOrd="0" destOrd="0" parTransId="{CFCBBE7C-37E6-4746-8EAB-028A462F6C1B}" sibTransId="{71275146-4A2F-4273-9192-367EB2B64E0A}"/>
    <dgm:cxn modelId="{03A54AFE-4F92-4939-9EDC-CBE56201EDF9}" type="presOf" srcId="{C7C51EBB-02DB-4B94-8DEE-2A191BF15ADF}" destId="{3C484F57-DEE5-489C-BE26-89B2B6C40CDC}" srcOrd="0" destOrd="0" presId="urn:microsoft.com/office/officeart/2005/8/layout/pList2#1"/>
    <dgm:cxn modelId="{58D6F532-C406-4212-995E-4339D44CEA35}" type="presOf" srcId="{A7BA4B5E-F040-4FDC-9076-AB3B255E0278}" destId="{8FA06369-67C6-4058-B48F-5E261B22D7A4}" srcOrd="0" destOrd="0" presId="urn:microsoft.com/office/officeart/2005/8/layout/pList2#1"/>
    <dgm:cxn modelId="{099E1A41-4AC5-4359-BBAC-D6C6791D3B5F}" srcId="{062DC66C-ED63-431B-8397-86324E068069}" destId="{C7C51EBB-02DB-4B94-8DEE-2A191BF15ADF}" srcOrd="2" destOrd="0" parTransId="{F52B1817-3AF3-4AB1-A310-56974D97930C}" sibTransId="{94BD925D-7149-47D1-9B84-50251963DE39}"/>
    <dgm:cxn modelId="{7E140587-5438-4D1F-8A94-2FD750AFBFFE}" type="presOf" srcId="{71275146-4A2F-4273-9192-367EB2B64E0A}" destId="{E180ABEF-EC50-4543-87E3-7456A15B85EC}" srcOrd="0" destOrd="0" presId="urn:microsoft.com/office/officeart/2005/8/layout/pList2#1"/>
    <dgm:cxn modelId="{7302B1FA-1F6F-4285-83DF-6AC8D6EFD0EE}" type="presOf" srcId="{C68676D7-C460-4BB6-99D2-9B6B328B365D}" destId="{BDC0BE5E-C1C9-4494-9A63-828A256F9CDB}" srcOrd="0" destOrd="0" presId="urn:microsoft.com/office/officeart/2005/8/layout/pList2#1"/>
    <dgm:cxn modelId="{4A8821DC-4762-4A99-A7EC-27A84A05294B}" type="presOf" srcId="{062DC66C-ED63-431B-8397-86324E068069}" destId="{4CD4EF8E-FF5A-4058-9AB2-39906A09A4F6}" srcOrd="0" destOrd="0" presId="urn:microsoft.com/office/officeart/2005/8/layout/pList2#1"/>
    <dgm:cxn modelId="{CE4BCF9D-03FE-438A-B52C-F9D39E4519F5}" type="presOf" srcId="{B6C109D5-1044-4E39-88E7-47EFDC6844C7}" destId="{6E4F8EC5-E03D-4C62-8793-05831CA53D57}" srcOrd="0" destOrd="0" presId="urn:microsoft.com/office/officeart/2005/8/layout/pList2#1"/>
    <dgm:cxn modelId="{A14EB046-5A74-4776-97E4-0B0B53DB9D41}" srcId="{062DC66C-ED63-431B-8397-86324E068069}" destId="{043BE89B-5E8D-4572-9411-92C13AD256F7}" srcOrd="3" destOrd="0" parTransId="{6564A4E4-0AF0-4D89-A129-5C5CCCED07EF}" sibTransId="{2D26606A-7DB0-495F-A5CB-AF4DB1119CC4}"/>
    <dgm:cxn modelId="{2EC35D6B-48AD-456D-919D-B2C351C501CA}" type="presOf" srcId="{94BD925D-7149-47D1-9B84-50251963DE39}" destId="{14151BCE-39C5-483C-8E2D-BCEFF1706957}" srcOrd="0" destOrd="0" presId="urn:microsoft.com/office/officeart/2005/8/layout/pList2#1"/>
    <dgm:cxn modelId="{B3BF9F21-879B-44F7-B557-E9787ABB919A}" srcId="{062DC66C-ED63-431B-8397-86324E068069}" destId="{A7BA4B5E-F040-4FDC-9076-AB3B255E0278}" srcOrd="1" destOrd="0" parTransId="{E881F2E2-E912-484A-926B-7435F1358BF2}" sibTransId="{C68676D7-C460-4BB6-99D2-9B6B328B365D}"/>
    <dgm:cxn modelId="{E0865502-0BF8-4ABB-816C-EC15ABEAD7C6}" srcId="{062DC66C-ED63-431B-8397-86324E068069}" destId="{B6C109D5-1044-4E39-88E7-47EFDC6844C7}" srcOrd="4" destOrd="0" parTransId="{7C796658-BB6B-4DAB-92CD-C1F47B8929E7}" sibTransId="{9712B879-C562-461C-A72C-86495EE5E8B8}"/>
    <dgm:cxn modelId="{3DFD0A35-E103-4016-8ADA-47A7AF6FD0DB}" type="presOf" srcId="{2D26606A-7DB0-495F-A5CB-AF4DB1119CC4}" destId="{4263BE18-6002-4121-B6B7-7FC4B9AC14D3}" srcOrd="0" destOrd="0" presId="urn:microsoft.com/office/officeart/2005/8/layout/pList2#1"/>
    <dgm:cxn modelId="{F53CC9E4-E186-437F-8AB2-C71312A2BABC}" type="presOf" srcId="{043BE89B-5E8D-4572-9411-92C13AD256F7}" destId="{B22C1E99-B64B-4E17-A6E4-1C9BE0F9E050}" srcOrd="0" destOrd="0" presId="urn:microsoft.com/office/officeart/2005/8/layout/pList2#1"/>
    <dgm:cxn modelId="{4AFE0335-93AD-4734-97B4-6348689F9F71}" type="presParOf" srcId="{4CD4EF8E-FF5A-4058-9AB2-39906A09A4F6}" destId="{4BD29AAB-4400-4290-8BEE-C6C1B1963B9F}" srcOrd="0" destOrd="0" presId="urn:microsoft.com/office/officeart/2005/8/layout/pList2#1"/>
    <dgm:cxn modelId="{BD75B1EC-AC49-4C8B-88C2-D5E87B3851AD}" type="presParOf" srcId="{4CD4EF8E-FF5A-4058-9AB2-39906A09A4F6}" destId="{625D60BD-E482-42A7-8EB0-DC463BCA40EE}" srcOrd="1" destOrd="0" presId="urn:microsoft.com/office/officeart/2005/8/layout/pList2#1"/>
    <dgm:cxn modelId="{ABA8AE80-E200-4235-9BB0-A364365A5BC3}" type="presParOf" srcId="{625D60BD-E482-42A7-8EB0-DC463BCA40EE}" destId="{B0B076F4-B410-49E0-B573-F967A4B95C32}" srcOrd="0" destOrd="0" presId="urn:microsoft.com/office/officeart/2005/8/layout/pList2#1"/>
    <dgm:cxn modelId="{CFD27B74-3F2C-4AD4-958C-05F85FBFD24D}" type="presParOf" srcId="{B0B076F4-B410-49E0-B573-F967A4B95C32}" destId="{490A2ADE-2CEB-4E6B-8FE3-FF3609C8F3EA}" srcOrd="0" destOrd="0" presId="urn:microsoft.com/office/officeart/2005/8/layout/pList2#1"/>
    <dgm:cxn modelId="{BF21EDA8-777F-436C-9946-151C752BC9B1}" type="presParOf" srcId="{B0B076F4-B410-49E0-B573-F967A4B95C32}" destId="{B9CA4190-B5C0-4B2E-A601-125CF6966B24}" srcOrd="1" destOrd="0" presId="urn:microsoft.com/office/officeart/2005/8/layout/pList2#1"/>
    <dgm:cxn modelId="{AD4CDD94-EE8A-4CF8-875C-8C8ADF5D9B49}" type="presParOf" srcId="{B0B076F4-B410-49E0-B573-F967A4B95C32}" destId="{38A7D0E7-2A9C-47B0-892C-9F5366DAE125}" srcOrd="2" destOrd="0" presId="urn:microsoft.com/office/officeart/2005/8/layout/pList2#1"/>
    <dgm:cxn modelId="{BBE83F7B-8F4E-4ADE-98BE-B95582F7AB3A}" type="presParOf" srcId="{625D60BD-E482-42A7-8EB0-DC463BCA40EE}" destId="{E180ABEF-EC50-4543-87E3-7456A15B85EC}" srcOrd="1" destOrd="0" presId="urn:microsoft.com/office/officeart/2005/8/layout/pList2#1"/>
    <dgm:cxn modelId="{B8CA684B-7840-4906-99C2-227ED06B6A04}" type="presParOf" srcId="{625D60BD-E482-42A7-8EB0-DC463BCA40EE}" destId="{D70D6245-2FC7-4E07-A855-CBD24A129267}" srcOrd="2" destOrd="0" presId="urn:microsoft.com/office/officeart/2005/8/layout/pList2#1"/>
    <dgm:cxn modelId="{7ABB18D3-22E0-47F5-8111-FDE5E4E20F78}" type="presParOf" srcId="{D70D6245-2FC7-4E07-A855-CBD24A129267}" destId="{8FA06369-67C6-4058-B48F-5E261B22D7A4}" srcOrd="0" destOrd="0" presId="urn:microsoft.com/office/officeart/2005/8/layout/pList2#1"/>
    <dgm:cxn modelId="{DA04A29F-59B7-48C7-B21F-A6C83D6C348B}" type="presParOf" srcId="{D70D6245-2FC7-4E07-A855-CBD24A129267}" destId="{28BAA331-BD7A-4A82-9103-13897EFC5391}" srcOrd="1" destOrd="0" presId="urn:microsoft.com/office/officeart/2005/8/layout/pList2#1"/>
    <dgm:cxn modelId="{2E2F1905-69A8-4E20-94E0-75833D692F07}" type="presParOf" srcId="{D70D6245-2FC7-4E07-A855-CBD24A129267}" destId="{DC5438A5-7501-47F2-B200-BCFBCA5FF399}" srcOrd="2" destOrd="0" presId="urn:microsoft.com/office/officeart/2005/8/layout/pList2#1"/>
    <dgm:cxn modelId="{0E18C82C-1D90-4746-9885-1354036D02F7}" type="presParOf" srcId="{625D60BD-E482-42A7-8EB0-DC463BCA40EE}" destId="{BDC0BE5E-C1C9-4494-9A63-828A256F9CDB}" srcOrd="3" destOrd="0" presId="urn:microsoft.com/office/officeart/2005/8/layout/pList2#1"/>
    <dgm:cxn modelId="{1EB6ED44-B5C3-4F98-9250-5AA175A555B8}" type="presParOf" srcId="{625D60BD-E482-42A7-8EB0-DC463BCA40EE}" destId="{26F94B8B-5A45-4B63-A5AE-EA310705D132}" srcOrd="4" destOrd="0" presId="urn:microsoft.com/office/officeart/2005/8/layout/pList2#1"/>
    <dgm:cxn modelId="{1C79D79C-58E8-4B51-A30E-B15480767D75}" type="presParOf" srcId="{26F94B8B-5A45-4B63-A5AE-EA310705D132}" destId="{3C484F57-DEE5-489C-BE26-89B2B6C40CDC}" srcOrd="0" destOrd="0" presId="urn:microsoft.com/office/officeart/2005/8/layout/pList2#1"/>
    <dgm:cxn modelId="{71345B0E-B426-4140-BD8B-6A18258D132D}" type="presParOf" srcId="{26F94B8B-5A45-4B63-A5AE-EA310705D132}" destId="{F0AFAA36-A186-451E-B4D7-02B0F3B9C22C}" srcOrd="1" destOrd="0" presId="urn:microsoft.com/office/officeart/2005/8/layout/pList2#1"/>
    <dgm:cxn modelId="{65BC4505-7324-4FCC-BC0B-820F3CC7DE85}" type="presParOf" srcId="{26F94B8B-5A45-4B63-A5AE-EA310705D132}" destId="{DDF38FA0-86D2-470C-ACEB-8DDDEE88B69A}" srcOrd="2" destOrd="0" presId="urn:microsoft.com/office/officeart/2005/8/layout/pList2#1"/>
    <dgm:cxn modelId="{1600DFDD-EA56-4ED7-9503-03E3560392F5}" type="presParOf" srcId="{625D60BD-E482-42A7-8EB0-DC463BCA40EE}" destId="{14151BCE-39C5-483C-8E2D-BCEFF1706957}" srcOrd="5" destOrd="0" presId="urn:microsoft.com/office/officeart/2005/8/layout/pList2#1"/>
    <dgm:cxn modelId="{888EFA0A-F588-4A4D-98E2-EC4F12F9AFE6}" type="presParOf" srcId="{625D60BD-E482-42A7-8EB0-DC463BCA40EE}" destId="{EA242BC6-2D8E-425B-AEB8-CBA08AED4E85}" srcOrd="6" destOrd="0" presId="urn:microsoft.com/office/officeart/2005/8/layout/pList2#1"/>
    <dgm:cxn modelId="{91816D34-F1DA-48DA-86D3-47806EAE68BC}" type="presParOf" srcId="{EA242BC6-2D8E-425B-AEB8-CBA08AED4E85}" destId="{B22C1E99-B64B-4E17-A6E4-1C9BE0F9E050}" srcOrd="0" destOrd="0" presId="urn:microsoft.com/office/officeart/2005/8/layout/pList2#1"/>
    <dgm:cxn modelId="{3B8B9669-007F-418E-A4E6-0F327A48A40D}" type="presParOf" srcId="{EA242BC6-2D8E-425B-AEB8-CBA08AED4E85}" destId="{15A76BC8-01A5-46D5-AC84-966AB501FD6F}" srcOrd="1" destOrd="0" presId="urn:microsoft.com/office/officeart/2005/8/layout/pList2#1"/>
    <dgm:cxn modelId="{6385261B-7FA1-43AE-947D-670DA879F02C}" type="presParOf" srcId="{EA242BC6-2D8E-425B-AEB8-CBA08AED4E85}" destId="{F9406CA6-524F-486D-99CA-5D3B064537AC}" srcOrd="2" destOrd="0" presId="urn:microsoft.com/office/officeart/2005/8/layout/pList2#1"/>
    <dgm:cxn modelId="{3196F875-7FF6-4F88-A106-0B17E532A3BA}" type="presParOf" srcId="{625D60BD-E482-42A7-8EB0-DC463BCA40EE}" destId="{4263BE18-6002-4121-B6B7-7FC4B9AC14D3}" srcOrd="7" destOrd="0" presId="urn:microsoft.com/office/officeart/2005/8/layout/pList2#1"/>
    <dgm:cxn modelId="{C70CE86F-32B0-44E5-945F-4078ACA47E5A}" type="presParOf" srcId="{625D60BD-E482-42A7-8EB0-DC463BCA40EE}" destId="{23666159-D6A3-47AA-B32D-0507FC194398}" srcOrd="8" destOrd="0" presId="urn:microsoft.com/office/officeart/2005/8/layout/pList2#1"/>
    <dgm:cxn modelId="{A75F7BE7-2F2B-4492-8723-A19E52868CC5}" type="presParOf" srcId="{23666159-D6A3-47AA-B32D-0507FC194398}" destId="{6E4F8EC5-E03D-4C62-8793-05831CA53D57}" srcOrd="0" destOrd="0" presId="urn:microsoft.com/office/officeart/2005/8/layout/pList2#1"/>
    <dgm:cxn modelId="{92AE6074-A97B-4F44-BDA5-DCCA530B2E85}" type="presParOf" srcId="{23666159-D6A3-47AA-B32D-0507FC194398}" destId="{D4262ED1-C109-4B66-80F2-BAB8430E4E71}" srcOrd="1" destOrd="0" presId="urn:microsoft.com/office/officeart/2005/8/layout/pList2#1"/>
    <dgm:cxn modelId="{612620D8-7257-4F3C-A51E-00CF146BDCCB}" type="presParOf" srcId="{23666159-D6A3-47AA-B32D-0507FC194398}" destId="{891236F8-1D43-4E12-AF0E-8D35C20482F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E71E9-C861-4252-A8B3-7133E3096461}">
      <dsp:nvSpPr>
        <dsp:cNvPr id="0" name=""/>
        <dsp:cNvSpPr/>
      </dsp:nvSpPr>
      <dsp:spPr>
        <a:xfrm>
          <a:off x="428625" y="0"/>
          <a:ext cx="4857750" cy="2133600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FAD57-6986-4AE2-A3DE-AE00CF9B49C2}">
      <dsp:nvSpPr>
        <dsp:cNvPr id="0" name=""/>
        <dsp:cNvSpPr/>
      </dsp:nvSpPr>
      <dsp:spPr>
        <a:xfrm>
          <a:off x="182779" y="640080"/>
          <a:ext cx="1714500" cy="853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Collects </a:t>
          </a:r>
          <a:r>
            <a:rPr lang="en-US" sz="1500" b="1" kern="1200" dirty="0" smtClean="0">
              <a:solidFill>
                <a:schemeClr val="accent6">
                  <a:lumMod val="75000"/>
                </a:schemeClr>
              </a:solidFill>
            </a:rPr>
            <a:t>data</a:t>
          </a:r>
          <a:r>
            <a:rPr lang="en-US" sz="1500" b="0" kern="1200" dirty="0" smtClean="0"/>
            <a:t> </a:t>
          </a:r>
          <a:br>
            <a:rPr lang="en-US" sz="1500" b="0" kern="1200" dirty="0" smtClean="0"/>
          </a:br>
          <a:r>
            <a:rPr lang="en-US" sz="1500" b="0" kern="1200" dirty="0" smtClean="0"/>
            <a:t>(input)</a:t>
          </a:r>
          <a:endParaRPr lang="en-US" sz="1500" kern="1200" dirty="0"/>
        </a:p>
      </dsp:txBody>
      <dsp:txXfrm>
        <a:off x="224441" y="681742"/>
        <a:ext cx="1631176" cy="770116"/>
      </dsp:txXfrm>
    </dsp:sp>
    <dsp:sp modelId="{4C7C901D-E847-4BA3-AC60-D3B610B8E90D}">
      <dsp:nvSpPr>
        <dsp:cNvPr id="0" name=""/>
        <dsp:cNvSpPr/>
      </dsp:nvSpPr>
      <dsp:spPr>
        <a:xfrm>
          <a:off x="2000249" y="640080"/>
          <a:ext cx="1714500" cy="853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Processing</a:t>
          </a:r>
          <a:endParaRPr lang="en-US" sz="1500" kern="1200" dirty="0"/>
        </a:p>
      </dsp:txBody>
      <dsp:txXfrm>
        <a:off x="2041911" y="681742"/>
        <a:ext cx="1631176" cy="770116"/>
      </dsp:txXfrm>
    </dsp:sp>
    <dsp:sp modelId="{E12E5BBC-717A-4906-B450-1D7042878745}">
      <dsp:nvSpPr>
        <dsp:cNvPr id="0" name=""/>
        <dsp:cNvSpPr/>
      </dsp:nvSpPr>
      <dsp:spPr>
        <a:xfrm>
          <a:off x="3817720" y="640080"/>
          <a:ext cx="1714500" cy="853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Produces </a:t>
          </a:r>
          <a:r>
            <a:rPr lang="en-US" sz="1500" b="1" kern="1200" dirty="0" smtClean="0">
              <a:solidFill>
                <a:schemeClr val="accent6">
                  <a:lumMod val="75000"/>
                </a:schemeClr>
              </a:solidFill>
            </a:rPr>
            <a:t>information</a:t>
          </a:r>
          <a:r>
            <a:rPr lang="en-US" sz="1500" b="0" kern="1200" dirty="0" smtClean="0"/>
            <a:t> (output)</a:t>
          </a:r>
          <a:endParaRPr lang="en-US" sz="1500" kern="1200" dirty="0"/>
        </a:p>
      </dsp:txBody>
      <dsp:txXfrm>
        <a:off x="3859382" y="681742"/>
        <a:ext cx="1631176" cy="770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FB09D-035C-496C-A040-7082004CA85B}">
      <dsp:nvSpPr>
        <dsp:cNvPr id="0" name=""/>
        <dsp:cNvSpPr/>
      </dsp:nvSpPr>
      <dsp:spPr>
        <a:xfrm rot="10800000">
          <a:off x="878391" y="0"/>
          <a:ext cx="3505184" cy="3968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01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Order Fulfillment</a:t>
          </a:r>
          <a:endParaRPr lang="en-US" sz="1800" kern="1200" dirty="0"/>
        </a:p>
      </dsp:txBody>
      <dsp:txXfrm rot="10800000">
        <a:off x="977610" y="0"/>
        <a:ext cx="3405965" cy="396875"/>
      </dsp:txXfrm>
    </dsp:sp>
    <dsp:sp modelId="{01096C5F-4738-4129-A8C1-BFBABEC85FB2}">
      <dsp:nvSpPr>
        <dsp:cNvPr id="0" name=""/>
        <dsp:cNvSpPr/>
      </dsp:nvSpPr>
      <dsp:spPr>
        <a:xfrm>
          <a:off x="702980" y="0"/>
          <a:ext cx="396875" cy="3968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D6C96-151E-4B86-9367-8817DB8F0FF4}">
      <dsp:nvSpPr>
        <dsp:cNvPr id="0" name=""/>
        <dsp:cNvSpPr/>
      </dsp:nvSpPr>
      <dsp:spPr>
        <a:xfrm>
          <a:off x="97469" y="955"/>
          <a:ext cx="1016579" cy="75885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818C7-E5D7-4577-9B29-AA0A8BB1E6E7}">
      <dsp:nvSpPr>
        <dsp:cNvPr id="0" name=""/>
        <dsp:cNvSpPr/>
      </dsp:nvSpPr>
      <dsp:spPr>
        <a:xfrm>
          <a:off x="97469" y="759810"/>
          <a:ext cx="1016579" cy="326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Customer</a:t>
          </a:r>
          <a:endParaRPr lang="en-US" sz="1200" kern="1200" dirty="0"/>
        </a:p>
      </dsp:txBody>
      <dsp:txXfrm>
        <a:off x="97469" y="759810"/>
        <a:ext cx="715901" cy="326307"/>
      </dsp:txXfrm>
    </dsp:sp>
    <dsp:sp modelId="{27D97922-79F7-43AB-A4D5-EAAC68B8B429}">
      <dsp:nvSpPr>
        <dsp:cNvPr id="0" name=""/>
        <dsp:cNvSpPr/>
      </dsp:nvSpPr>
      <dsp:spPr>
        <a:xfrm>
          <a:off x="842127" y="811641"/>
          <a:ext cx="355802" cy="3558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D6C96-151E-4B86-9367-8817DB8F0FF4}">
      <dsp:nvSpPr>
        <dsp:cNvPr id="0" name=""/>
        <dsp:cNvSpPr/>
      </dsp:nvSpPr>
      <dsp:spPr>
        <a:xfrm>
          <a:off x="97469" y="955"/>
          <a:ext cx="1016579" cy="75885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818C7-E5D7-4577-9B29-AA0A8BB1E6E7}">
      <dsp:nvSpPr>
        <dsp:cNvPr id="0" name=""/>
        <dsp:cNvSpPr/>
      </dsp:nvSpPr>
      <dsp:spPr>
        <a:xfrm>
          <a:off x="97469" y="759810"/>
          <a:ext cx="1016579" cy="326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Supplier</a:t>
          </a:r>
          <a:endParaRPr lang="en-US" sz="1400" kern="1200" dirty="0"/>
        </a:p>
      </dsp:txBody>
      <dsp:txXfrm>
        <a:off x="97469" y="759810"/>
        <a:ext cx="715901" cy="326307"/>
      </dsp:txXfrm>
    </dsp:sp>
    <dsp:sp modelId="{27D97922-79F7-43AB-A4D5-EAAC68B8B429}">
      <dsp:nvSpPr>
        <dsp:cNvPr id="0" name=""/>
        <dsp:cNvSpPr/>
      </dsp:nvSpPr>
      <dsp:spPr>
        <a:xfrm>
          <a:off x="842127" y="811641"/>
          <a:ext cx="355802" cy="3558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FB09D-035C-496C-A040-7082004CA85B}">
      <dsp:nvSpPr>
        <dsp:cNvPr id="0" name=""/>
        <dsp:cNvSpPr/>
      </dsp:nvSpPr>
      <dsp:spPr>
        <a:xfrm rot="10800000">
          <a:off x="838191" y="0"/>
          <a:ext cx="3505184" cy="3968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01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Stock Replenishment</a:t>
          </a:r>
          <a:endParaRPr lang="en-US" sz="1800" kern="1200" dirty="0"/>
        </a:p>
      </dsp:txBody>
      <dsp:txXfrm rot="10800000">
        <a:off x="937410" y="0"/>
        <a:ext cx="3405965" cy="396875"/>
      </dsp:txXfrm>
    </dsp:sp>
    <dsp:sp modelId="{01096C5F-4738-4129-A8C1-BFBABEC85FB2}">
      <dsp:nvSpPr>
        <dsp:cNvPr id="0" name=""/>
        <dsp:cNvSpPr/>
      </dsp:nvSpPr>
      <dsp:spPr>
        <a:xfrm>
          <a:off x="702980" y="0"/>
          <a:ext cx="396875" cy="3968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29AAB-4400-4290-8BEE-C6C1B1963B9F}">
      <dsp:nvSpPr>
        <dsp:cNvPr id="0" name=""/>
        <dsp:cNvSpPr/>
      </dsp:nvSpPr>
      <dsp:spPr>
        <a:xfrm>
          <a:off x="0" y="0"/>
          <a:ext cx="8458200" cy="218313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7D0E7-2A9C-47B0-892C-9F5366DAE125}">
      <dsp:nvSpPr>
        <dsp:cNvPr id="0" name=""/>
        <dsp:cNvSpPr/>
      </dsp:nvSpPr>
      <dsp:spPr>
        <a:xfrm>
          <a:off x="6705597" y="301602"/>
          <a:ext cx="1471346" cy="16009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0A2ADE-2CEB-4E6B-8FE3-FF3609C8F3EA}">
      <dsp:nvSpPr>
        <dsp:cNvPr id="0" name=""/>
        <dsp:cNvSpPr/>
      </dsp:nvSpPr>
      <dsp:spPr>
        <a:xfrm rot="10800000">
          <a:off x="6705597" y="2175258"/>
          <a:ext cx="1471346" cy="26682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Rounded MT Bold" pitchFamily="34" charset="0"/>
            </a:rPr>
            <a:t>Initiate and lead technology enabled change</a:t>
          </a:r>
        </a:p>
      </dsp:txBody>
      <dsp:txXfrm rot="10800000">
        <a:off x="6750846" y="2175258"/>
        <a:ext cx="1380848" cy="2623021"/>
      </dsp:txXfrm>
    </dsp:sp>
    <dsp:sp modelId="{DC5438A5-7501-47F2-B200-BCFBCA5FF399}">
      <dsp:nvSpPr>
        <dsp:cNvPr id="0" name=""/>
        <dsp:cNvSpPr/>
      </dsp:nvSpPr>
      <dsp:spPr>
        <a:xfrm>
          <a:off x="3428996" y="316731"/>
          <a:ext cx="1471346" cy="16009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A06369-67C6-4058-B48F-5E261B22D7A4}">
      <dsp:nvSpPr>
        <dsp:cNvPr id="0" name=""/>
        <dsp:cNvSpPr/>
      </dsp:nvSpPr>
      <dsp:spPr>
        <a:xfrm rot="10800000">
          <a:off x="3428996" y="2151591"/>
          <a:ext cx="1471346" cy="26682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Rounded MT Bold" pitchFamily="34" charset="0"/>
            </a:rPr>
            <a:t>Analyze and design innovative digital products and services </a:t>
          </a:r>
        </a:p>
      </dsp:txBody>
      <dsp:txXfrm rot="10800000">
        <a:off x="3474245" y="2151591"/>
        <a:ext cx="1380848" cy="2623021"/>
      </dsp:txXfrm>
    </dsp:sp>
    <dsp:sp modelId="{DDF38FA0-86D2-470C-ACEB-8DDDEE88B69A}">
      <dsp:nvSpPr>
        <dsp:cNvPr id="0" name=""/>
        <dsp:cNvSpPr/>
      </dsp:nvSpPr>
      <dsp:spPr>
        <a:xfrm>
          <a:off x="5105404" y="298976"/>
          <a:ext cx="1471346" cy="16009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484F57-DEE5-489C-BE26-89B2B6C40CDC}">
      <dsp:nvSpPr>
        <dsp:cNvPr id="0" name=""/>
        <dsp:cNvSpPr/>
      </dsp:nvSpPr>
      <dsp:spPr>
        <a:xfrm rot="10800000">
          <a:off x="5105404" y="2162104"/>
          <a:ext cx="1471346" cy="26682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Rounded MT Bold" pitchFamily="34" charset="0"/>
            </a:rPr>
            <a:t>Apply IT to automate and improve business processes</a:t>
          </a:r>
        </a:p>
      </dsp:txBody>
      <dsp:txXfrm rot="10800000">
        <a:off x="5150653" y="2162104"/>
        <a:ext cx="1380848" cy="2623021"/>
      </dsp:txXfrm>
    </dsp:sp>
    <dsp:sp modelId="{F9406CA6-524F-486D-99CA-5D3B064537AC}">
      <dsp:nvSpPr>
        <dsp:cNvPr id="0" name=""/>
        <dsp:cNvSpPr/>
      </dsp:nvSpPr>
      <dsp:spPr>
        <a:xfrm>
          <a:off x="1831731" y="296351"/>
          <a:ext cx="1471346" cy="16009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2C1E99-B64B-4E17-A6E4-1C9BE0F9E050}">
      <dsp:nvSpPr>
        <dsp:cNvPr id="0" name=""/>
        <dsp:cNvSpPr/>
      </dsp:nvSpPr>
      <dsp:spPr>
        <a:xfrm rot="10800000">
          <a:off x="1831731" y="2156847"/>
          <a:ext cx="1471346" cy="26682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Rounded MT Bold" pitchFamily="34" charset="0"/>
            </a:rPr>
            <a:t>Transform a business function with IT </a:t>
          </a:r>
        </a:p>
      </dsp:txBody>
      <dsp:txXfrm rot="10800000">
        <a:off x="1876980" y="2156847"/>
        <a:ext cx="1380848" cy="2623021"/>
      </dsp:txXfrm>
    </dsp:sp>
    <dsp:sp modelId="{891236F8-1D43-4E12-AF0E-8D35C20482FA}">
      <dsp:nvSpPr>
        <dsp:cNvPr id="0" name=""/>
        <dsp:cNvSpPr/>
      </dsp:nvSpPr>
      <dsp:spPr>
        <a:xfrm>
          <a:off x="152395" y="306869"/>
          <a:ext cx="1471346" cy="16009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4F8EC5-E03D-4C62-8793-05831CA53D57}">
      <dsp:nvSpPr>
        <dsp:cNvPr id="0" name=""/>
        <dsp:cNvSpPr/>
      </dsp:nvSpPr>
      <dsp:spPr>
        <a:xfrm rot="10800000">
          <a:off x="152395" y="2183130"/>
          <a:ext cx="1471346" cy="26682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Arial Rounded MT Bold" pitchFamily="34" charset="0"/>
            </a:rPr>
            <a:t>Analyze clients, specify needs, integrate apps, and manage projects </a:t>
          </a:r>
          <a:endParaRPr lang="en-US" sz="1600" kern="1200" dirty="0" smtClean="0">
            <a:latin typeface="Arial Rounded MT Bold" pitchFamily="34" charset="0"/>
          </a:endParaRPr>
        </a:p>
      </dsp:txBody>
      <dsp:txXfrm rot="10800000">
        <a:off x="197644" y="2183130"/>
        <a:ext cx="1380848" cy="2623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909681D-C6AF-4844-84EE-335056E5A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40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34F02-066B-4E3D-8405-B6FF38FCBEE1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9681D-C6AF-4844-84EE-335056E5AC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83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9681D-C6AF-4844-84EE-335056E5AC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70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9681D-C6AF-4844-84EE-335056E5AC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79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8CCFB-A858-40DA-A74D-B1CE86F92D0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D4BBA-9FDD-4CC1-9162-EAC0E836121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01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7762B-6B4C-42EF-A39C-C195BCE7A80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47388-73C7-4C5B-9116-BDC3A361A08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F5033-51A1-4D4B-9D44-BA52862AC8A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9681D-C6AF-4844-84EE-335056E5ACE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60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B0B03-B223-478E-A268-03CB662D7961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9681D-C6AF-4844-84EE-335056E5AC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31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B0B03-B223-478E-A268-03CB662D7961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B77BF-8BBF-4B11-800C-75353B8C66DA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9FBEE-7908-4F20-8616-02AA5DCE22AC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1A78-CB55-47F6-8EE4-A7F40CD4A8F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9681D-C6AF-4844-84EE-335056E5AC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22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F5B9C-9B49-45B2-8E90-C0F0AA1D1AA4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9681D-C6AF-4844-84EE-335056E5AC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1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28C02-5E53-4784-A9DB-484CE920944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1E10D-8682-4380-BE5D-DE38004A189C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07498-0C09-43DD-82AE-FFE7BBDF4F9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F857D-23D0-4C4C-BBE8-FDEA38880C2C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403" y="4415790"/>
            <a:ext cx="6108136" cy="488061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5353D-9C53-44D8-8AC7-F7FEC7D58ADA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05F3-BAB5-4458-AC5A-F4C06F932A84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3D8EC-04E3-411C-B91E-96E9644F7213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F3F51-37A6-4208-BE8C-EFBFA249A428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EDB5-C22D-45E0-B25B-0317FD4EDBF1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6EF5A-5552-4149-8281-E05B14F62978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BA79-E060-480A-8384-3277B7AD40A4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D37E-9DCA-48B6-A911-7D311BD5A857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6921-0154-440F-9C97-0D45B432807B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608C-A125-4612-B4C3-D0924C6CE6D2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2EA11-118E-40AF-9372-DE99F0B031C7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CF2CA-95EA-4FDD-B629-4DDC2D4261AB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61D23E1B-45C7-421E-8193-E61D29C1EF9B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0" r:id="rId2"/>
    <p:sldLayoutId id="2147483788" r:id="rId3"/>
    <p:sldLayoutId id="2147483781" r:id="rId4"/>
    <p:sldLayoutId id="2147483782" r:id="rId5"/>
    <p:sldLayoutId id="2147483783" r:id="rId6"/>
    <p:sldLayoutId id="2147483789" r:id="rId7"/>
    <p:sldLayoutId id="2147483790" r:id="rId8"/>
    <p:sldLayoutId id="2147483791" r:id="rId9"/>
    <p:sldLayoutId id="2147483784" r:id="rId10"/>
    <p:sldLayoutId id="2147483792" r:id="rId11"/>
    <p:sldLayoutId id="2147483785" r:id="rId12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ooh/highest-paying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eweb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ceweb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ylor.edu/business/mis/index.php?id=2331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baylor.edu/business/mis/index.php?id=23318" TargetMode="External"/><Relationship Id="rId4" Type="http://schemas.openxmlformats.org/officeDocument/2006/relationships/hyperlink" Target="http://www.baylor.edu/business/undergraduate/index.php?id=2363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What is Information Systems?</a:t>
            </a:r>
          </a:p>
        </p:txBody>
      </p:sp>
      <p:sp>
        <p:nvSpPr>
          <p:cNvPr id="8195" name="Subtitle 5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8A610-596B-4E0D-8E79-020BE165F443}" type="slidenum">
              <a:rPr lang="en-US"/>
              <a:pPr>
                <a:defRPr/>
              </a:pPr>
              <a:t>1</a:t>
            </a:fld>
            <a:endParaRPr lang="en-US" b="1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it all begin?</a:t>
            </a:r>
          </a:p>
          <a:p>
            <a:pPr lvl="1"/>
            <a:r>
              <a:rPr lang="en-US" dirty="0" smtClean="0"/>
              <a:t>Need</a:t>
            </a:r>
          </a:p>
          <a:p>
            <a:pPr lvl="1"/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Opportunity</a:t>
            </a:r>
          </a:p>
          <a:p>
            <a:endParaRPr lang="en-US" dirty="0" smtClean="0"/>
          </a:p>
          <a:p>
            <a:r>
              <a:rPr lang="en-US" dirty="0" smtClean="0"/>
              <a:t>Project Request</a:t>
            </a:r>
          </a:p>
          <a:p>
            <a:pPr lvl="1"/>
            <a:r>
              <a:rPr lang="en-US" dirty="0" smtClean="0"/>
              <a:t>Formal request for new/modified information systems</a:t>
            </a:r>
          </a:p>
          <a:p>
            <a:pPr lvl="1"/>
            <a:r>
              <a:rPr lang="en-US" dirty="0" smtClean="0"/>
              <a:t>May go through steering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0EDB5-C22D-45E0-B25B-0317FD4EDBF1}" type="slidenum">
              <a:rPr lang="en-US" smtClean="0"/>
              <a:pPr>
                <a:defRPr/>
              </a:pPr>
              <a:t>10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72521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Development,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SDLC</a:t>
            </a:r>
          </a:p>
          <a:p>
            <a:pPr lvl="1"/>
            <a:r>
              <a:rPr lang="en-US" dirty="0" smtClean="0"/>
              <a:t>Phased approach to designing and implementing information systems</a:t>
            </a:r>
          </a:p>
          <a:p>
            <a:r>
              <a:rPr lang="en-US" dirty="0" smtClean="0"/>
              <a:t>Phases</a:t>
            </a:r>
          </a:p>
          <a:p>
            <a:pPr lvl="1"/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*Analysis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0EDB5-C22D-45E0-B25B-0317FD4EDBF1}" type="slidenum">
              <a:rPr lang="en-US" smtClean="0"/>
              <a:pPr>
                <a:defRPr/>
              </a:pPr>
              <a:t>11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4358149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Development,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953000"/>
          </a:xfrm>
        </p:spPr>
        <p:txBody>
          <a:bodyPr/>
          <a:lstStyle/>
          <a:p>
            <a:r>
              <a:rPr lang="en-US" dirty="0" smtClean="0"/>
              <a:t>Participants</a:t>
            </a:r>
          </a:p>
          <a:p>
            <a:pPr lvl="1"/>
            <a:r>
              <a:rPr lang="en-US" dirty="0" smtClean="0"/>
              <a:t>*Systems </a:t>
            </a:r>
          </a:p>
          <a:p>
            <a:pPr marL="457200" lvl="1" indent="0">
              <a:buNone/>
            </a:pPr>
            <a:r>
              <a:rPr lang="en-US" dirty="0" smtClean="0"/>
              <a:t>    Analyst</a:t>
            </a:r>
          </a:p>
          <a:p>
            <a:pPr lvl="1"/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Vendors</a:t>
            </a:r>
          </a:p>
          <a:p>
            <a:pPr lvl="1"/>
            <a:r>
              <a:rPr lang="en-US" dirty="0" smtClean="0"/>
              <a:t>MANY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0EDB5-C22D-45E0-B25B-0317FD4EDBF1}" type="slidenum">
              <a:rPr lang="en-US" smtClean="0"/>
              <a:pPr>
                <a:defRPr/>
              </a:pPr>
              <a:t>12</a:t>
            </a:fld>
            <a:endParaRPr lang="en-US" b="1"/>
          </a:p>
        </p:txBody>
      </p:sp>
      <p:pic>
        <p:nvPicPr>
          <p:cNvPr id="1026" name="Picture 2" descr="C:\Documents and Settings\Gina\My Documents\gina\teaching\mis1305\discovering computers (2010)\Chapter 11 figures\Fig11-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23996"/>
            <a:ext cx="5994042" cy="49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3370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latin typeface="Cambria" pitchFamily="18" charset="0"/>
              </a:rPr>
              <a:t>Why Major </a:t>
            </a:r>
            <a:r>
              <a:rPr lang="en-US" sz="4800" b="1" smtClean="0">
                <a:latin typeface="Cambria" pitchFamily="18" charset="0"/>
              </a:rPr>
              <a:t>in MIS?</a:t>
            </a:r>
            <a:endParaRPr lang="en-US" sz="4800" b="1" dirty="0" smtClean="0">
              <a:latin typeface="Cambria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4665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mbria" pitchFamily="18" charset="0"/>
                <a:cs typeface="AngsanaUPC" pitchFamily="18" charset="-34"/>
              </a:rPr>
              <a:t>Higher demand than supply of graduates</a:t>
            </a:r>
          </a:p>
          <a:p>
            <a:pPr eaLnBrk="1" hangingPunct="1"/>
            <a:r>
              <a:rPr lang="en-US" dirty="0" smtClean="0">
                <a:latin typeface="Cambria" pitchFamily="18" charset="0"/>
                <a:cs typeface="AngsanaUPC" pitchFamily="18" charset="-34"/>
              </a:rPr>
              <a:t>Competitive salary</a:t>
            </a:r>
          </a:p>
          <a:p>
            <a:pPr eaLnBrk="1" hangingPunct="1"/>
            <a:r>
              <a:rPr lang="en-US" dirty="0" smtClean="0">
                <a:latin typeface="Cambria" pitchFamily="18" charset="0"/>
                <a:cs typeface="AngsanaUPC" pitchFamily="18" charset="-34"/>
              </a:rPr>
              <a:t>Can work in any industry-sports, health, fashion, etc…</a:t>
            </a:r>
          </a:p>
          <a:p>
            <a:pPr eaLnBrk="1" hangingPunct="1"/>
            <a:r>
              <a:rPr lang="en-US" dirty="0" smtClean="0">
                <a:latin typeface="Cambria" pitchFamily="18" charset="0"/>
                <a:cs typeface="AngsanaUPC" pitchFamily="18" charset="-34"/>
              </a:rPr>
              <a:t>Can work in any area-marketing, accounting, etc…</a:t>
            </a:r>
          </a:p>
          <a:p>
            <a:pPr eaLnBrk="1" hangingPunct="1"/>
            <a:r>
              <a:rPr lang="en-US" dirty="0" smtClean="0">
                <a:latin typeface="Cambria" pitchFamily="18" charset="0"/>
                <a:cs typeface="AngsanaUPC" pitchFamily="18" charset="-34"/>
              </a:rPr>
              <a:t>Constant learning and new projects</a:t>
            </a:r>
          </a:p>
          <a:p>
            <a:pPr eaLnBrk="1" hangingPunct="1"/>
            <a:r>
              <a:rPr lang="en-US" dirty="0" smtClean="0">
                <a:latin typeface="Cambria" pitchFamily="18" charset="0"/>
                <a:cs typeface="AngsanaUPC" pitchFamily="18" charset="-34"/>
              </a:rPr>
              <a:t>Travel, if desired</a:t>
            </a:r>
          </a:p>
          <a:p>
            <a:pPr eaLnBrk="1" hangingPunct="1"/>
            <a:endParaRPr lang="en-US" sz="1800" dirty="0" smtClean="0">
              <a:latin typeface="AngsanaUPC" pitchFamily="18" charset="-34"/>
              <a:cs typeface="AngsanaUPC" pitchFamily="18" charset="-34"/>
            </a:endParaRPr>
          </a:p>
          <a:p>
            <a:pPr eaLnBrk="1" hangingPunct="1"/>
            <a:endParaRPr lang="en-US" sz="1800" dirty="0" smtClean="0">
              <a:latin typeface="AngsanaUPC" pitchFamily="18" charset="-34"/>
              <a:cs typeface="AngsanaUPC" pitchFamily="18" charset="-34"/>
            </a:endParaRPr>
          </a:p>
          <a:p>
            <a:pPr eaLnBrk="1" hangingPunct="1"/>
            <a:endParaRPr lang="en-US" sz="1800" dirty="0" smtClean="0">
              <a:latin typeface="AngsanaUPC" pitchFamily="18" charset="-34"/>
              <a:cs typeface="AngsanaUPC" pitchFamily="18" charset="-34"/>
            </a:endParaRPr>
          </a:p>
          <a:p>
            <a:pPr eaLnBrk="1" hangingPunct="1"/>
            <a:endParaRPr lang="en-US" sz="1800" dirty="0" smtClean="0">
              <a:latin typeface="AngsanaUPC" pitchFamily="18" charset="-34"/>
              <a:cs typeface="AngsanaUPC" pitchFamily="18" charset="-34"/>
            </a:endParaRPr>
          </a:p>
          <a:p>
            <a:pPr eaLnBrk="1" hangingPunct="1"/>
            <a:endParaRPr lang="en-US" sz="1800" dirty="0" smtClean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434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Highest Paying </a:t>
            </a:r>
            <a:r>
              <a:rPr lang="en-US" b="1" dirty="0" smtClean="0"/>
              <a:t>Occupations-2012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04800" y="6504057"/>
            <a:ext cx="8839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700" dirty="0" smtClean="0"/>
              <a:t>Source: Bureau of Labor Statistics</a:t>
            </a:r>
            <a:r>
              <a:rPr lang="en-US" sz="1700" dirty="0"/>
              <a:t>, </a:t>
            </a:r>
            <a:r>
              <a:rPr lang="en-US" sz="1700" dirty="0">
                <a:hlinkClick r:id="rId3"/>
              </a:rPr>
              <a:t>http://</a:t>
            </a:r>
            <a:r>
              <a:rPr lang="en-US" sz="1700" dirty="0" smtClean="0">
                <a:hlinkClick r:id="rId3"/>
              </a:rPr>
              <a:t>www.bls.gov/ooh/highest-paying.htm</a:t>
            </a:r>
            <a:r>
              <a:rPr lang="en-US" sz="1700" dirty="0" smtClean="0"/>
              <a:t> </a:t>
            </a:r>
            <a:endParaRPr lang="en-US" sz="1700" dirty="0"/>
          </a:p>
        </p:txBody>
      </p:sp>
      <p:sp>
        <p:nvSpPr>
          <p:cNvPr id="3" name="Rectangle 2"/>
          <p:cNvSpPr/>
          <p:nvPr/>
        </p:nvSpPr>
        <p:spPr>
          <a:xfrm>
            <a:off x="1009338" y="5867400"/>
            <a:ext cx="67056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56732" t="25641" r="6249" b="8832"/>
          <a:stretch/>
        </p:blipFill>
        <p:spPr bwMode="auto">
          <a:xfrm>
            <a:off x="990600" y="1143000"/>
            <a:ext cx="7315200" cy="5361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9338" y="5867400"/>
            <a:ext cx="6229662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0777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Pay’s Not Bad</a:t>
            </a:r>
            <a:endParaRPr lang="en-US" dirty="0"/>
          </a:p>
        </p:txBody>
      </p:sp>
      <p:sp>
        <p:nvSpPr>
          <p:cNvPr id="18476" name="TextBox 4"/>
          <p:cNvSpPr txBox="1">
            <a:spLocks noChangeArrowheads="1"/>
          </p:cNvSpPr>
          <p:nvPr/>
        </p:nvSpPr>
        <p:spPr bwMode="auto">
          <a:xfrm>
            <a:off x="8915400" y="6488113"/>
            <a:ext cx="22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8477" name="TextBox 5"/>
          <p:cNvSpPr txBox="1">
            <a:spLocks noChangeArrowheads="1"/>
          </p:cNvSpPr>
          <p:nvPr/>
        </p:nvSpPr>
        <p:spPr bwMode="auto">
          <a:xfrm>
            <a:off x="8763000" y="65532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b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195536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+mn-lt"/>
              </a:rPr>
              <a:t>National </a:t>
            </a:r>
            <a:r>
              <a:rPr lang="en-US" sz="1400" b="1" dirty="0">
                <a:latin typeface="+mn-lt"/>
              </a:rPr>
              <a:t>Association of College </a:t>
            </a:r>
            <a:r>
              <a:rPr lang="en-US" sz="1400" b="1" dirty="0" smtClean="0">
                <a:latin typeface="+mn-lt"/>
              </a:rPr>
              <a:t>Employers, April 2014 </a:t>
            </a:r>
            <a:r>
              <a:rPr lang="en-US" sz="1400" b="1" dirty="0">
                <a:latin typeface="+mn-lt"/>
                <a:hlinkClick r:id="rId3"/>
              </a:rPr>
              <a:t>http://www.naceweb.org</a:t>
            </a:r>
            <a:endParaRPr lang="en-US" sz="1400" b="1" dirty="0">
              <a:latin typeface="+mn-lt"/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244170"/>
              </p:ext>
            </p:extLst>
          </p:nvPr>
        </p:nvGraphicFramePr>
        <p:xfrm>
          <a:off x="252413" y="1676400"/>
          <a:ext cx="8815387" cy="426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7855"/>
                <a:gridCol w="1947532"/>
              </a:tblGrid>
              <a:tr h="712473">
                <a:tc>
                  <a:txBody>
                    <a:bodyPr/>
                    <a:lstStyle/>
                    <a:p>
                      <a:pPr marL="274320"/>
                      <a:r>
                        <a:rPr lang="en-US" sz="3200" dirty="0" smtClean="0"/>
                        <a:t>MAJOR</a:t>
                      </a:r>
                      <a:endParaRPr lang="en-US" sz="32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SALARY</a:t>
                      </a:r>
                      <a:endParaRPr lang="en-US" sz="3200" dirty="0"/>
                    </a:p>
                  </a:txBody>
                  <a:tcPr marT="45706" marB="45706"/>
                </a:tc>
              </a:tr>
              <a:tr h="712473">
                <a:tc>
                  <a:txBody>
                    <a:bodyPr/>
                    <a:lstStyle/>
                    <a:p>
                      <a:pPr marL="274320"/>
                      <a:r>
                        <a:rPr lang="en-US" sz="3200" b="1" dirty="0" smtClean="0"/>
                        <a:t>MIS, Business</a:t>
                      </a:r>
                      <a:r>
                        <a:rPr lang="en-US" sz="3200" b="1" baseline="0" dirty="0" smtClean="0"/>
                        <a:t> School</a:t>
                      </a:r>
                      <a:endParaRPr lang="en-US" sz="3200" b="1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$62,100</a:t>
                      </a:r>
                      <a:endParaRPr lang="en-US" sz="3200" b="1" dirty="0"/>
                    </a:p>
                  </a:txBody>
                  <a:tcPr marT="45706" marB="45706"/>
                </a:tc>
              </a:tr>
              <a:tr h="1312480">
                <a:tc>
                  <a:txBody>
                    <a:bodyPr/>
                    <a:lstStyle/>
                    <a:p>
                      <a:pPr marL="274320"/>
                      <a:r>
                        <a:rPr lang="en-US" sz="3200" dirty="0" smtClean="0"/>
                        <a:t>Information Systems and Sciences            in an I-School</a:t>
                      </a:r>
                      <a:endParaRPr lang="en-US" sz="32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$58,</a:t>
                      </a:r>
                      <a:r>
                        <a:rPr lang="en-US" sz="3200" baseline="0" dirty="0" smtClean="0"/>
                        <a:t>400</a:t>
                      </a:r>
                      <a:endParaRPr lang="en-US" sz="3200" dirty="0"/>
                    </a:p>
                  </a:txBody>
                  <a:tcPr marT="45706" marB="45706"/>
                </a:tc>
              </a:tr>
              <a:tr h="817300">
                <a:tc>
                  <a:txBody>
                    <a:bodyPr/>
                    <a:lstStyle/>
                    <a:p>
                      <a:pPr marL="274320"/>
                      <a:r>
                        <a:rPr lang="en-US" sz="3200" dirty="0" smtClean="0"/>
                        <a:t>Computer Science </a:t>
                      </a:r>
                      <a:endParaRPr lang="en-US" sz="32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$67,</a:t>
                      </a:r>
                      <a:r>
                        <a:rPr lang="en-US" sz="3200" baseline="0" dirty="0" smtClean="0"/>
                        <a:t>300</a:t>
                      </a:r>
                      <a:endParaRPr lang="en-US" sz="3200" dirty="0"/>
                    </a:p>
                  </a:txBody>
                  <a:tcPr marT="45706" marB="45706"/>
                </a:tc>
              </a:tr>
              <a:tr h="712473">
                <a:tc>
                  <a:txBody>
                    <a:bodyPr/>
                    <a:lstStyle/>
                    <a:p>
                      <a:pPr marL="274320"/>
                      <a:r>
                        <a:rPr lang="en-US" sz="3200" dirty="0" smtClean="0"/>
                        <a:t>Engineering Technology</a:t>
                      </a:r>
                      <a:endParaRPr lang="en-US" sz="32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$63,000</a:t>
                      </a:r>
                      <a:endParaRPr lang="en-US" sz="3200" dirty="0"/>
                    </a:p>
                  </a:txBody>
                  <a:tcPr marT="45706" marB="45706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" y="2438400"/>
            <a:ext cx="8496300" cy="533400"/>
          </a:xfrm>
          <a:prstGeom prst="rect">
            <a:avLst/>
          </a:prstGeom>
          <a:noFill/>
          <a:ln w="57150">
            <a:solidFill>
              <a:srgbClr val="2F8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42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Pay's Not Bad, </a:t>
            </a:r>
            <a:r>
              <a:rPr lang="en-US" dirty="0" err="1" smtClean="0"/>
              <a:t>cont</a:t>
            </a:r>
            <a:r>
              <a:rPr lang="en-US" smtClean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F3F51-37A6-4208-BE8C-EFBFA249A428}" type="slidenum">
              <a:rPr lang="en-US" smtClean="0"/>
              <a:pPr>
                <a:defRPr/>
              </a:pPr>
              <a:t>16</a:t>
            </a:fld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304800" y="640080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+mn-lt"/>
              </a:rPr>
              <a:t>National </a:t>
            </a:r>
            <a:r>
              <a:rPr lang="en-US" sz="1400" b="1" dirty="0">
                <a:latin typeface="+mn-lt"/>
              </a:rPr>
              <a:t>Association of College </a:t>
            </a:r>
            <a:r>
              <a:rPr lang="en-US" sz="1400" b="1" dirty="0" smtClean="0">
                <a:latin typeface="+mn-lt"/>
              </a:rPr>
              <a:t>Employers, April 2014 </a:t>
            </a:r>
            <a:r>
              <a:rPr lang="en-US" sz="1400" b="1" dirty="0">
                <a:latin typeface="+mn-lt"/>
                <a:hlinkClick r:id="rId2"/>
              </a:rPr>
              <a:t>http://</a:t>
            </a:r>
            <a:r>
              <a:rPr lang="en-US" sz="1400" b="1" dirty="0" smtClean="0">
                <a:latin typeface="+mn-lt"/>
                <a:hlinkClick r:id="rId2"/>
              </a:rPr>
              <a:t>www.naceweb.org/</a:t>
            </a:r>
            <a:r>
              <a:rPr lang="en-US" sz="1400" b="1" dirty="0" smtClean="0">
                <a:latin typeface="+mn-lt"/>
              </a:rPr>
              <a:t> </a:t>
            </a:r>
            <a:endParaRPr lang="en-US" sz="1400" b="1" dirty="0">
              <a:latin typeface="+mn-lt"/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339327"/>
              </p:ext>
            </p:extLst>
          </p:nvPr>
        </p:nvGraphicFramePr>
        <p:xfrm>
          <a:off x="522157" y="1828800"/>
          <a:ext cx="8610600" cy="347503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99175"/>
                <a:gridCol w="2511425"/>
              </a:tblGrid>
              <a:tr h="579173">
                <a:tc>
                  <a:txBody>
                    <a:bodyPr/>
                    <a:lstStyle/>
                    <a:p>
                      <a:pPr marL="274320"/>
                      <a:r>
                        <a:rPr lang="en-US" sz="3200" dirty="0" smtClean="0"/>
                        <a:t>MAJOR</a:t>
                      </a:r>
                      <a:endParaRPr lang="en-US" sz="32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SALARY</a:t>
                      </a:r>
                      <a:endParaRPr lang="en-US" sz="3200" dirty="0"/>
                    </a:p>
                  </a:txBody>
                  <a:tcPr marT="45724" marB="45724"/>
                </a:tc>
              </a:tr>
              <a:tr h="579173">
                <a:tc>
                  <a:txBody>
                    <a:bodyPr/>
                    <a:lstStyle/>
                    <a:p>
                      <a:pPr marL="274320"/>
                      <a:r>
                        <a:rPr lang="en-US" sz="3200" dirty="0" smtClean="0"/>
                        <a:t>Business School, Average</a:t>
                      </a:r>
                      <a:endParaRPr lang="en-US" sz="32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$52,277</a:t>
                      </a:r>
                      <a:endParaRPr lang="en-US" sz="3200" i="1" dirty="0"/>
                    </a:p>
                  </a:txBody>
                  <a:tcPr marT="45724" marB="45724"/>
                </a:tc>
              </a:tr>
              <a:tr h="579173">
                <a:tc>
                  <a:txBody>
                    <a:bodyPr/>
                    <a:lstStyle/>
                    <a:p>
                      <a:pPr marL="274320"/>
                      <a:r>
                        <a:rPr lang="en-US" sz="3200" dirty="0" smtClean="0"/>
                        <a:t>MIS, Business</a:t>
                      </a:r>
                      <a:r>
                        <a:rPr lang="en-US" sz="3200" baseline="0" dirty="0" smtClean="0"/>
                        <a:t> School</a:t>
                      </a:r>
                      <a:endParaRPr lang="en-US" sz="32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$62,100</a:t>
                      </a:r>
                      <a:endParaRPr lang="en-US" sz="3200" b="1" dirty="0"/>
                    </a:p>
                  </a:txBody>
                  <a:tcPr marT="45724" marB="45724"/>
                </a:tc>
              </a:tr>
              <a:tr h="579173">
                <a:tc>
                  <a:txBody>
                    <a:bodyPr/>
                    <a:lstStyle/>
                    <a:p>
                      <a:pPr marL="274320"/>
                      <a:r>
                        <a:rPr lang="en-US" sz="3200" dirty="0" smtClean="0"/>
                        <a:t>Accounting</a:t>
                      </a:r>
                      <a:endParaRPr lang="en-US" sz="32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$52,900</a:t>
                      </a:r>
                      <a:endParaRPr lang="en-US" sz="3200" dirty="0"/>
                    </a:p>
                  </a:txBody>
                  <a:tcPr marT="45724" marB="45724"/>
                </a:tc>
              </a:tr>
              <a:tr h="579173">
                <a:tc>
                  <a:txBody>
                    <a:bodyPr/>
                    <a:lstStyle/>
                    <a:p>
                      <a:pPr marL="274320"/>
                      <a:r>
                        <a:rPr lang="en-US" sz="3200" dirty="0" smtClean="0"/>
                        <a:t>Marketing</a:t>
                      </a:r>
                      <a:endParaRPr lang="en-US" sz="32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$54,100</a:t>
                      </a:r>
                      <a:endParaRPr lang="en-US" sz="3200" dirty="0"/>
                    </a:p>
                  </a:txBody>
                  <a:tcPr marT="45724" marB="45724"/>
                </a:tc>
              </a:tr>
              <a:tr h="579173">
                <a:tc>
                  <a:txBody>
                    <a:bodyPr/>
                    <a:lstStyle/>
                    <a:p>
                      <a:pPr marL="274320"/>
                      <a:r>
                        <a:rPr lang="en-US" sz="3200" dirty="0" smtClean="0"/>
                        <a:t>Finance</a:t>
                      </a:r>
                      <a:endParaRPr lang="en-US" sz="32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$55,</a:t>
                      </a:r>
                      <a:r>
                        <a:rPr lang="en-US" sz="3200" baseline="0" dirty="0" smtClean="0"/>
                        <a:t>400</a:t>
                      </a:r>
                      <a:endParaRPr lang="en-US" sz="3200" dirty="0"/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85800" y="3048000"/>
            <a:ext cx="7924800" cy="53340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3339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0565" y="304800"/>
            <a:ext cx="8534400" cy="1143000"/>
          </a:xfrm>
        </p:spPr>
        <p:txBody>
          <a:bodyPr/>
          <a:lstStyle/>
          <a:p>
            <a:pPr algn="l"/>
            <a:r>
              <a:rPr lang="en-US" sz="4400" dirty="0" smtClean="0">
                <a:latin typeface="Franklin Gothic Book" charset="0"/>
              </a:rPr>
              <a:t>Typical Jobs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5638800" cy="5091112"/>
          </a:xfrm>
        </p:spPr>
        <p:txBody>
          <a:bodyPr/>
          <a:lstStyle/>
          <a:p>
            <a:pPr lvl="1"/>
            <a:r>
              <a:rPr lang="en-US" sz="2000" b="1" dirty="0" smtClean="0">
                <a:ea typeface="ＭＳ Ｐゴシック" charset="-128"/>
              </a:rPr>
              <a:t>Business Process Analyst</a:t>
            </a:r>
          </a:p>
          <a:p>
            <a:pPr lvl="1"/>
            <a:r>
              <a:rPr lang="en-US" sz="2000" dirty="0" smtClean="0">
                <a:ea typeface="ＭＳ Ｐゴシック" charset="-128"/>
              </a:rPr>
              <a:t>Programmer / Web Developer</a:t>
            </a:r>
          </a:p>
          <a:p>
            <a:pPr lvl="1"/>
            <a:r>
              <a:rPr lang="en-US" sz="2000" b="1" dirty="0" smtClean="0">
                <a:ea typeface="ＭＳ Ｐゴシック" charset="-128"/>
              </a:rPr>
              <a:t>Technical Training / Writing</a:t>
            </a:r>
          </a:p>
          <a:p>
            <a:pPr lvl="1"/>
            <a:r>
              <a:rPr lang="en-US" sz="2000" dirty="0" smtClean="0">
                <a:ea typeface="ＭＳ Ｐゴシック" charset="-128"/>
              </a:rPr>
              <a:t>Cyber Security</a:t>
            </a:r>
          </a:p>
          <a:p>
            <a:pPr lvl="1"/>
            <a:r>
              <a:rPr lang="en-US" sz="2000" b="1" dirty="0" smtClean="0">
                <a:ea typeface="ＭＳ Ｐゴシック" charset="-128"/>
              </a:rPr>
              <a:t>Project Management</a:t>
            </a:r>
          </a:p>
          <a:p>
            <a:pPr lvl="1"/>
            <a:r>
              <a:rPr lang="en-US" sz="2000" b="1" dirty="0" smtClean="0">
                <a:ea typeface="ＭＳ Ｐゴシック" charset="-128"/>
              </a:rPr>
              <a:t>Systems Analyst</a:t>
            </a:r>
          </a:p>
          <a:p>
            <a:pPr lvl="1"/>
            <a:r>
              <a:rPr lang="en-US" sz="2000" b="1" dirty="0" smtClean="0">
                <a:ea typeface="ＭＳ Ｐゴシック" charset="-128"/>
              </a:rPr>
              <a:t>Data Analyst</a:t>
            </a:r>
          </a:p>
          <a:p>
            <a:pPr lvl="1"/>
            <a:r>
              <a:rPr lang="en-US" sz="2000" dirty="0" smtClean="0">
                <a:ea typeface="ＭＳ Ｐゴシック" charset="-128"/>
              </a:rPr>
              <a:t>Systems Integrator</a:t>
            </a:r>
          </a:p>
          <a:p>
            <a:pPr lvl="1"/>
            <a:r>
              <a:rPr lang="en-US" sz="2000" b="1" dirty="0" smtClean="0">
                <a:ea typeface="ＭＳ Ｐゴシック" charset="-128"/>
              </a:rPr>
              <a:t>IT (Risk) Consultant</a:t>
            </a:r>
          </a:p>
          <a:p>
            <a:pPr lvl="1"/>
            <a:r>
              <a:rPr lang="en-US" sz="2000" b="1" dirty="0" smtClean="0">
                <a:ea typeface="ＭＳ Ｐゴシック" charset="-128"/>
              </a:rPr>
              <a:t>Business Intelligence</a:t>
            </a:r>
          </a:p>
          <a:p>
            <a:pPr lvl="1"/>
            <a:r>
              <a:rPr lang="en-US" sz="2000" dirty="0" smtClean="0">
                <a:ea typeface="ＭＳ Ｐゴシック" charset="-128"/>
              </a:rPr>
              <a:t>Network Administration</a:t>
            </a:r>
          </a:p>
          <a:p>
            <a:pPr lvl="1"/>
            <a:r>
              <a:rPr lang="en-US" sz="2000" dirty="0" smtClean="0">
                <a:ea typeface="ＭＳ Ｐゴシック" charset="-128"/>
              </a:rPr>
              <a:t>Accounting and Controls Systems Specialist</a:t>
            </a:r>
          </a:p>
          <a:p>
            <a:pPr lvl="1">
              <a:buFontTx/>
              <a:buNone/>
            </a:pPr>
            <a:r>
              <a:rPr lang="en-US" sz="2000" dirty="0">
                <a:ea typeface="ＭＳ Ｐゴシック" charset="-128"/>
              </a:rPr>
              <a:t>	</a:t>
            </a:r>
            <a:r>
              <a:rPr lang="en-US" sz="2000" dirty="0" smtClean="0">
                <a:ea typeface="ＭＳ Ｐゴシック" charset="-128"/>
              </a:rPr>
              <a:t>….</a:t>
            </a:r>
          </a:p>
          <a:p>
            <a:pPr lvl="1"/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8763000" y="65532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b="0">
                <a:solidFill>
                  <a:schemeClr val="tx1"/>
                </a:solidFill>
              </a:rPr>
              <a:t>P</a:t>
            </a:r>
          </a:p>
        </p:txBody>
      </p:sp>
      <p:pic>
        <p:nvPicPr>
          <p:cNvPr id="5" name="Picture 4" descr="MPj040033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3673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638103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276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Franklin Gothic Book" charset="0"/>
              </a:rPr>
              <a:t>What skills are needed?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32038"/>
            <a:ext cx="4114800" cy="4525962"/>
          </a:xfrm>
        </p:spPr>
        <p:txBody>
          <a:bodyPr/>
          <a:lstStyle/>
          <a:p>
            <a:pPr>
              <a:lnSpc>
                <a:spcPct val="95000"/>
              </a:lnSpc>
              <a:buFontTx/>
              <a:buNone/>
            </a:pPr>
            <a:endParaRPr lang="en-US" sz="1400" smtClean="0"/>
          </a:p>
          <a:p>
            <a:pPr>
              <a:lnSpc>
                <a:spcPct val="95000"/>
              </a:lnSpc>
              <a:buFontTx/>
              <a:buNone/>
            </a:pPr>
            <a:r>
              <a:rPr lang="en-US" sz="1400" b="1" smtClean="0"/>
              <a:t>Technical IS knowledge</a:t>
            </a:r>
          </a:p>
          <a:p>
            <a:pPr>
              <a:lnSpc>
                <a:spcPct val="95000"/>
              </a:lnSpc>
              <a:buFontTx/>
              <a:buNone/>
            </a:pPr>
            <a:endParaRPr lang="en-US" sz="1400" b="1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b="1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b="1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b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b="1" smtClean="0"/>
              <a:t>Core business knowledge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b="1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b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b="1" smtClean="0"/>
              <a:t>Teamwork, communication,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smtClean="0"/>
              <a:t>critical thinking, and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smtClean="0"/>
              <a:t>project management skills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smtClean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400" b="1" smtClean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400" b="1" smtClean="0"/>
              <a:t>An interest in making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400" b="1" smtClean="0"/>
              <a:t>organizations and the people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400" b="1" smtClean="0"/>
              <a:t>in them function more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400" b="1" smtClean="0"/>
              <a:t>effectively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smtClean="0"/>
          </a:p>
        </p:txBody>
      </p:sp>
      <p:sp>
        <p:nvSpPr>
          <p:cNvPr id="13318" name="Line 9"/>
          <p:cNvSpPr>
            <a:spLocks noChangeShapeType="1"/>
          </p:cNvSpPr>
          <p:nvPr/>
        </p:nvSpPr>
        <p:spPr bwMode="auto">
          <a:xfrm>
            <a:off x="3505200" y="27432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>
            <a:off x="3505200" y="37338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13320" name="Line 11"/>
          <p:cNvSpPr>
            <a:spLocks noChangeShapeType="1"/>
          </p:cNvSpPr>
          <p:nvPr/>
        </p:nvSpPr>
        <p:spPr bwMode="auto">
          <a:xfrm>
            <a:off x="3505200" y="45720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13321" name="Line 13"/>
          <p:cNvSpPr>
            <a:spLocks noChangeShapeType="1"/>
          </p:cNvSpPr>
          <p:nvPr/>
        </p:nvSpPr>
        <p:spPr bwMode="auto">
          <a:xfrm>
            <a:off x="3505200" y="53340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4610637" y="152400"/>
            <a:ext cx="426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FFC000"/>
                </a:solidFill>
                <a:latin typeface="Franklin Gothic Book" pitchFamily="34" charset="0"/>
                <a:cs typeface="+mn-cs"/>
              </a:rPr>
              <a:t>Where do you get these skills?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876800" y="2438400"/>
            <a:ext cx="3810000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u="sng" dirty="0">
                <a:solidFill>
                  <a:schemeClr val="tx1"/>
                </a:solidFill>
                <a:latin typeface="Verdana" charset="0"/>
                <a:hlinkClick r:id="rId3"/>
              </a:rPr>
              <a:t>MIS Program</a:t>
            </a:r>
            <a:r>
              <a:rPr lang="en-US" sz="1400" dirty="0">
                <a:solidFill>
                  <a:schemeClr val="tx1"/>
                </a:solidFill>
                <a:latin typeface="Verdana" charset="0"/>
                <a:hlinkClick r:id="rId3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Verdana" charset="0"/>
              </a:rPr>
              <a:t>- database design, programming, networking and security, project management, systems analysis and design</a:t>
            </a:r>
          </a:p>
          <a:p>
            <a:pPr algn="l">
              <a:defRPr/>
            </a:pPr>
            <a:endParaRPr lang="en-US" sz="1400" dirty="0">
              <a:solidFill>
                <a:schemeClr val="tx1"/>
              </a:solidFill>
              <a:latin typeface="Verdana" charset="0"/>
            </a:endParaRPr>
          </a:p>
          <a:p>
            <a:pPr algn="l">
              <a:defRPr/>
            </a:pPr>
            <a:r>
              <a:rPr lang="en-US" sz="1400" u="sng" dirty="0" smtClean="0">
                <a:solidFill>
                  <a:schemeClr val="tx1"/>
                </a:solidFill>
                <a:latin typeface="Verdana" charset="0"/>
                <a:hlinkClick r:id="rId4"/>
              </a:rPr>
              <a:t>Business </a:t>
            </a:r>
            <a:r>
              <a:rPr lang="en-US" sz="1400" u="sng" dirty="0">
                <a:solidFill>
                  <a:schemeClr val="tx1"/>
                </a:solidFill>
                <a:latin typeface="Verdana" charset="0"/>
                <a:hlinkClick r:id="rId4"/>
              </a:rPr>
              <a:t>Core Classes</a:t>
            </a:r>
            <a:r>
              <a:rPr lang="en-US" sz="1400" dirty="0">
                <a:solidFill>
                  <a:schemeClr val="tx1"/>
                </a:solidFill>
                <a:latin typeface="Verdana" charset="0"/>
                <a:hlinkClick r:id="rId4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Verdana" charset="0"/>
              </a:rPr>
              <a:t>- accounting, business law, economics, finance, management, and marketing</a:t>
            </a:r>
          </a:p>
          <a:p>
            <a:pPr algn="l">
              <a:defRPr/>
            </a:pPr>
            <a:endParaRPr lang="en-US" sz="1400" dirty="0">
              <a:solidFill>
                <a:schemeClr val="tx1"/>
              </a:solidFill>
              <a:latin typeface="Verdana" charset="0"/>
            </a:endParaRP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Verdana" charset="0"/>
              </a:rPr>
              <a:t>The four year Baylor experience combined with </a:t>
            </a:r>
            <a:r>
              <a:rPr lang="en-US" sz="1400" dirty="0" smtClean="0">
                <a:solidFill>
                  <a:schemeClr val="tx1"/>
                </a:solidFill>
                <a:latin typeface="Verdana" charset="0"/>
              </a:rPr>
              <a:t>student organization and local and outside </a:t>
            </a:r>
            <a:r>
              <a:rPr lang="en-US" sz="1400" dirty="0" smtClean="0">
                <a:solidFill>
                  <a:schemeClr val="tx1"/>
                </a:solidFill>
                <a:latin typeface="Verdana" charset="0"/>
                <a:hlinkClick r:id="rId5"/>
              </a:rPr>
              <a:t>internship(s)</a:t>
            </a:r>
            <a:endParaRPr lang="en-US" sz="1400" dirty="0">
              <a:solidFill>
                <a:schemeClr val="tx1"/>
              </a:solidFill>
              <a:latin typeface="Verdana" charset="0"/>
            </a:endParaRPr>
          </a:p>
          <a:p>
            <a:pPr algn="l">
              <a:defRPr/>
            </a:pPr>
            <a:endParaRPr lang="en-US" sz="1400" dirty="0">
              <a:solidFill>
                <a:schemeClr val="tx1"/>
              </a:solidFill>
              <a:latin typeface="Verdana" charset="0"/>
            </a:endParaRPr>
          </a:p>
          <a:p>
            <a:pPr algn="l">
              <a:defRPr/>
            </a:pPr>
            <a:r>
              <a:rPr lang="en-US" sz="1400" dirty="0" smtClean="0">
                <a:solidFill>
                  <a:schemeClr val="tx1"/>
                </a:solidFill>
                <a:latin typeface="Verdana" charset="0"/>
              </a:rPr>
              <a:t>You</a:t>
            </a:r>
            <a:r>
              <a:rPr lang="en-US" sz="1400" dirty="0">
                <a:solidFill>
                  <a:schemeClr val="tx1"/>
                </a:solidFill>
                <a:latin typeface="Verdana" charset="0"/>
              </a:rPr>
              <a:t>!</a:t>
            </a: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Verdana" charset="0"/>
              </a:rPr>
              <a:t>	</a:t>
            </a:r>
          </a:p>
          <a:p>
            <a:pPr algn="l">
              <a:defRPr/>
            </a:pP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435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1">
                    <a:satMod val="150000"/>
                  </a:schemeClr>
                </a:solidFill>
              </a:rPr>
              <a:t>“The Harvest is Plentiful but…”</a:t>
            </a:r>
            <a:endParaRPr lang="en-US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7C0D5-B1AD-40FF-BEAD-1CC97B8835CA}" type="slidenum">
              <a:rPr lang="en-US"/>
              <a:pPr>
                <a:defRPr/>
              </a:pPr>
              <a:t>19</a:t>
            </a:fld>
            <a:endParaRPr lang="en-US" b="1"/>
          </a:p>
        </p:txBody>
      </p:sp>
      <p:pic>
        <p:nvPicPr>
          <p:cNvPr id="17412" name="Picture 9" descr="C:\Documents and Settings\Gina_Green\Local Settings\Temporary Internet Files\Content.IE5\5O879T45\MCj030431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981200"/>
            <a:ext cx="190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8915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satMod val="150000"/>
                  </a:schemeClr>
                </a:solidFill>
              </a:rPr>
              <a:t>What is an </a:t>
            </a:r>
            <a:r>
              <a:rPr lang="en-US" sz="3600" i="1" dirty="0">
                <a:solidFill>
                  <a:schemeClr val="accent1">
                    <a:satMod val="150000"/>
                  </a:schemeClr>
                </a:solidFill>
              </a:rPr>
              <a:t>Information System</a:t>
            </a:r>
            <a:r>
              <a:rPr lang="en-US" sz="3600" dirty="0">
                <a:solidFill>
                  <a:schemeClr val="accent1">
                    <a:satMod val="150000"/>
                  </a:schemeClr>
                </a:solidFill>
              </a:rPr>
              <a:t>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1910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Collects, processes, stores, analyzes, and disseminates </a:t>
            </a:r>
            <a:r>
              <a:rPr lang="en-US" sz="2400" b="1" dirty="0" smtClean="0"/>
              <a:t>information</a:t>
            </a:r>
            <a:r>
              <a:rPr lang="en-US" sz="2400" dirty="0" smtClean="0"/>
              <a:t> to support </a:t>
            </a:r>
            <a:r>
              <a:rPr lang="en-US" sz="2400" b="1" dirty="0" smtClean="0"/>
              <a:t>operational </a:t>
            </a:r>
            <a:r>
              <a:rPr lang="en-US" sz="2400" dirty="0" smtClean="0"/>
              <a:t>and</a:t>
            </a:r>
            <a:r>
              <a:rPr lang="en-US" sz="2400" b="1" dirty="0" smtClean="0"/>
              <a:t> managerial decision-making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Integrates functional areas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Consists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Hardware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5637EF"/>
                </a:solidFill>
              </a:rPr>
              <a:t>Procedures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5637EF"/>
                </a:solidFill>
              </a:rPr>
              <a:t>People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BA98A-272E-418D-98B3-F6046DF255D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4343400" y="5715000"/>
            <a:ext cx="464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More than hardware and software! </a:t>
            </a:r>
          </a:p>
        </p:txBody>
      </p:sp>
      <p:grpSp>
        <p:nvGrpSpPr>
          <p:cNvPr id="9222" name="Group 12"/>
          <p:cNvGrpSpPr>
            <a:grpSpLocks/>
          </p:cNvGrpSpPr>
          <p:nvPr/>
        </p:nvGrpSpPr>
        <p:grpSpPr bwMode="auto">
          <a:xfrm>
            <a:off x="4495800" y="1447800"/>
            <a:ext cx="4495800" cy="4191000"/>
            <a:chOff x="0" y="960"/>
            <a:chExt cx="2832" cy="2640"/>
          </a:xfrm>
        </p:grpSpPr>
        <p:sp>
          <p:nvSpPr>
            <p:cNvPr id="9223" name="AutoShape 13"/>
            <p:cNvSpPr>
              <a:spLocks noChangeArrowheads="1"/>
            </p:cNvSpPr>
            <p:nvPr/>
          </p:nvSpPr>
          <p:spPr bwMode="auto">
            <a:xfrm>
              <a:off x="0" y="1728"/>
              <a:ext cx="979" cy="864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accent2"/>
                  </a:solidFill>
                </a:rPr>
                <a:t>Hardware</a:t>
              </a:r>
            </a:p>
          </p:txBody>
        </p:sp>
        <p:sp>
          <p:nvSpPr>
            <p:cNvPr id="9224" name="AutoShape 14"/>
            <p:cNvSpPr>
              <a:spLocks noChangeArrowheads="1"/>
            </p:cNvSpPr>
            <p:nvPr/>
          </p:nvSpPr>
          <p:spPr bwMode="auto">
            <a:xfrm>
              <a:off x="1824" y="1728"/>
              <a:ext cx="979" cy="864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chemeClr val="bg1"/>
                  </a:solidFill>
                </a:rPr>
                <a:t>Software</a:t>
              </a:r>
            </a:p>
          </p:txBody>
        </p:sp>
        <p:sp>
          <p:nvSpPr>
            <p:cNvPr id="9225" name="AutoShape 15"/>
            <p:cNvSpPr>
              <a:spLocks noChangeArrowheads="1"/>
            </p:cNvSpPr>
            <p:nvPr/>
          </p:nvSpPr>
          <p:spPr bwMode="auto">
            <a:xfrm>
              <a:off x="384" y="2544"/>
              <a:ext cx="979" cy="864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/>
                <a:t>People</a:t>
              </a:r>
            </a:p>
          </p:txBody>
        </p:sp>
        <p:sp>
          <p:nvSpPr>
            <p:cNvPr id="9226" name="AutoShape 16"/>
            <p:cNvSpPr>
              <a:spLocks noChangeArrowheads="1"/>
            </p:cNvSpPr>
            <p:nvPr/>
          </p:nvSpPr>
          <p:spPr bwMode="auto">
            <a:xfrm>
              <a:off x="912" y="960"/>
              <a:ext cx="979" cy="864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/>
                <a:t>Data</a:t>
              </a:r>
            </a:p>
          </p:txBody>
        </p:sp>
        <p:sp>
          <p:nvSpPr>
            <p:cNvPr id="9227" name="Oval 17"/>
            <p:cNvSpPr>
              <a:spLocks noChangeArrowheads="1"/>
            </p:cNvSpPr>
            <p:nvPr/>
          </p:nvSpPr>
          <p:spPr bwMode="auto">
            <a:xfrm>
              <a:off x="0" y="960"/>
              <a:ext cx="2832" cy="26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AutoShape 18"/>
            <p:cNvSpPr>
              <a:spLocks noChangeArrowheads="1"/>
            </p:cNvSpPr>
            <p:nvPr/>
          </p:nvSpPr>
          <p:spPr bwMode="auto">
            <a:xfrm>
              <a:off x="1488" y="2544"/>
              <a:ext cx="979" cy="864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/>
                <a:t>Procedures</a:t>
              </a:r>
            </a:p>
          </p:txBody>
        </p:sp>
      </p:grp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6019800" y="2819400"/>
            <a:ext cx="1554163" cy="1371600"/>
          </a:xfrm>
          <a:prstGeom prst="flowChartConnector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 smtClean="0"/>
              <a:t>Network</a:t>
            </a:r>
            <a:endParaRPr lang="en-US" sz="2400" b="1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/>
              <a:t>What types of companies do MIS grads work for?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ACE24-F95C-4E29-ABEA-1D1853A6CB67}" type="slidenum">
              <a:rPr lang="en-US" smtClean="0"/>
              <a:pPr>
                <a:defRPr/>
              </a:pPr>
              <a:t>20</a:t>
            </a:fld>
            <a:endParaRPr lang="en-US" b="1"/>
          </a:p>
        </p:txBody>
      </p:sp>
      <p:sp>
        <p:nvSpPr>
          <p:cNvPr id="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371600"/>
            <a:ext cx="4419600" cy="5486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/>
              <a:t>Corp</a:t>
            </a:r>
            <a:r>
              <a:rPr lang="en-US" sz="2000" b="1" dirty="0" smtClean="0"/>
              <a:t>. Internal IT Groups</a:t>
            </a:r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USAA</a:t>
            </a:r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ExxonMobil</a:t>
            </a:r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Applied Materials</a:t>
            </a:r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Royal Bank of Canada</a:t>
            </a:r>
          </a:p>
          <a:p>
            <a:pPr lvl="1">
              <a:lnSpc>
                <a:spcPct val="90000"/>
              </a:lnSpc>
            </a:pPr>
            <a:r>
              <a:rPr lang="en-US" sz="1800" i="1" dirty="0" err="1" smtClean="0"/>
              <a:t>CitiBank</a:t>
            </a:r>
            <a:r>
              <a:rPr lang="en-US" sz="1800" i="1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McLane</a:t>
            </a:r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ConocoPhillips</a:t>
            </a:r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Phillips 66</a:t>
            </a:r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General Motors</a:t>
            </a:r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Toyota</a:t>
            </a:r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BNSF</a:t>
            </a:r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Halliburton</a:t>
            </a:r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Lockheed Martin</a:t>
            </a:r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Caterpillar</a:t>
            </a:r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Southwest Airlines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800" i="1" dirty="0"/>
          </a:p>
          <a:p>
            <a:pPr marL="165100" indent="0">
              <a:lnSpc>
                <a:spcPct val="90000"/>
              </a:lnSpc>
              <a:buNone/>
            </a:pPr>
            <a:endParaRPr lang="en-US" sz="2000" i="1" dirty="0"/>
          </a:p>
          <a:p>
            <a:pPr marL="165100" indent="0">
              <a:lnSpc>
                <a:spcPct val="90000"/>
              </a:lnSpc>
              <a:buNone/>
            </a:pPr>
            <a:endParaRPr lang="en-US" sz="2200" i="1" dirty="0" smtClean="0"/>
          </a:p>
          <a:p>
            <a:pPr>
              <a:lnSpc>
                <a:spcPct val="90000"/>
              </a:lnSpc>
              <a:buNone/>
            </a:pPr>
            <a:endParaRPr lang="en-US" sz="800" b="1" dirty="0" smtClean="0"/>
          </a:p>
          <a:p>
            <a:pPr>
              <a:lnSpc>
                <a:spcPct val="90000"/>
              </a:lnSpc>
              <a:buNone/>
            </a:pPr>
            <a:endParaRPr lang="en-US" sz="2200" i="1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371600"/>
            <a:ext cx="4495800" cy="563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/>
              <a:t>Public </a:t>
            </a:r>
            <a:r>
              <a:rPr lang="en-US" sz="2000" b="1" dirty="0"/>
              <a:t>Accounting Firms</a:t>
            </a:r>
          </a:p>
          <a:p>
            <a:pPr lvl="1">
              <a:lnSpc>
                <a:spcPct val="90000"/>
              </a:lnSpc>
            </a:pPr>
            <a:r>
              <a:rPr lang="en-US" sz="1800" i="1" dirty="0"/>
              <a:t>Ernst &amp; </a:t>
            </a:r>
            <a:r>
              <a:rPr lang="en-US" sz="1800" i="1" dirty="0" smtClean="0"/>
              <a:t>Young</a:t>
            </a:r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KPMG</a:t>
            </a:r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PWC</a:t>
            </a:r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Deloitte</a:t>
            </a:r>
            <a:endParaRPr lang="en-US" sz="1800" i="1" dirty="0"/>
          </a:p>
          <a:p>
            <a:pPr marL="457200" lvl="1" indent="0">
              <a:lnSpc>
                <a:spcPct val="90000"/>
              </a:lnSpc>
              <a:buNone/>
            </a:pPr>
            <a:endParaRPr lang="en-US" sz="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/>
              <a:t>Finance</a:t>
            </a:r>
          </a:p>
          <a:p>
            <a:pPr lvl="1">
              <a:lnSpc>
                <a:spcPct val="90000"/>
              </a:lnSpc>
            </a:pPr>
            <a:r>
              <a:rPr lang="en-US" sz="1800" i="1" dirty="0"/>
              <a:t>Fidelity </a:t>
            </a:r>
            <a:r>
              <a:rPr lang="en-US" sz="1800" i="1" dirty="0" smtClean="0"/>
              <a:t>Investments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800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/>
              <a:t>Consulting </a:t>
            </a:r>
            <a:r>
              <a:rPr lang="en-US" sz="2000" b="1" dirty="0"/>
              <a:t>Firms</a:t>
            </a:r>
          </a:p>
          <a:p>
            <a:pPr lvl="1">
              <a:lnSpc>
                <a:spcPct val="90000"/>
              </a:lnSpc>
            </a:pPr>
            <a:r>
              <a:rPr lang="en-US" sz="1800" i="1" dirty="0" err="1"/>
              <a:t>Protiviti</a:t>
            </a:r>
            <a:endParaRPr lang="en-US" sz="1800" i="1" dirty="0"/>
          </a:p>
          <a:p>
            <a:pPr lvl="1">
              <a:lnSpc>
                <a:spcPct val="90000"/>
              </a:lnSpc>
            </a:pPr>
            <a:r>
              <a:rPr lang="en-US" sz="1800" i="1" dirty="0"/>
              <a:t>SunGard Consulting</a:t>
            </a:r>
          </a:p>
          <a:p>
            <a:pPr lvl="1">
              <a:lnSpc>
                <a:spcPct val="90000"/>
              </a:lnSpc>
            </a:pPr>
            <a:r>
              <a:rPr lang="en-US" sz="1800" i="1" dirty="0"/>
              <a:t>Accenture</a:t>
            </a:r>
          </a:p>
          <a:p>
            <a:pPr lvl="1">
              <a:lnSpc>
                <a:spcPct val="90000"/>
              </a:lnSpc>
            </a:pPr>
            <a:r>
              <a:rPr lang="en-US" sz="1800" i="1" dirty="0" err="1" smtClean="0"/>
              <a:t>Sendero</a:t>
            </a:r>
            <a:endParaRPr lang="en-US" sz="1800" i="1" dirty="0" smtClean="0"/>
          </a:p>
          <a:p>
            <a:pPr lvl="1">
              <a:lnSpc>
                <a:spcPct val="90000"/>
              </a:lnSpc>
            </a:pPr>
            <a:r>
              <a:rPr lang="en-US" sz="1800" i="1" dirty="0" err="1" smtClean="0"/>
              <a:t>Aprimo</a:t>
            </a:r>
            <a:endParaRPr lang="en-US" sz="1800" i="1" dirty="0" smtClean="0"/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Avanade</a:t>
            </a:r>
            <a:endParaRPr lang="en-US" sz="1800" i="1" dirty="0"/>
          </a:p>
          <a:p>
            <a:pPr>
              <a:buFontTx/>
              <a:buNone/>
            </a:pPr>
            <a:endParaRPr lang="en-US" sz="800" b="1" dirty="0" smtClean="0"/>
          </a:p>
          <a:p>
            <a:pPr>
              <a:buFontTx/>
              <a:buNone/>
            </a:pPr>
            <a:r>
              <a:rPr lang="en-US" sz="2000" b="1" dirty="0" smtClean="0"/>
              <a:t>Sports</a:t>
            </a:r>
            <a:endParaRPr lang="en-US" sz="2000" b="1" dirty="0" smtClean="0"/>
          </a:p>
          <a:p>
            <a:pPr marL="738188" lvl="1" indent="-280988"/>
            <a:r>
              <a:rPr lang="en-US" sz="1800" i="1" dirty="0" smtClean="0"/>
              <a:t>Houston </a:t>
            </a:r>
            <a:r>
              <a:rPr lang="en-US" sz="1800" i="1" dirty="0" smtClean="0"/>
              <a:t>Astros</a:t>
            </a:r>
          </a:p>
          <a:p>
            <a:pPr marL="738188" lvl="1" indent="-280988"/>
            <a:r>
              <a:rPr lang="en-US" sz="1800" i="1" dirty="0" smtClean="0"/>
              <a:t>ESPN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b="1" dirty="0" smtClean="0"/>
              <a:t>	</a:t>
            </a:r>
          </a:p>
          <a:p>
            <a:pPr>
              <a:buFontTx/>
              <a:buNone/>
            </a:pPr>
            <a:endParaRPr lang="en-US" sz="1000" b="1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/>
              <a:t>What types of companies do MIS grads work for?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ACE24-F95C-4E29-ABEA-1D1853A6CB67}" type="slidenum">
              <a:rPr lang="en-US" smtClean="0"/>
              <a:pPr>
                <a:defRPr/>
              </a:pPr>
              <a:t>21</a:t>
            </a:fld>
            <a:endParaRPr lang="en-US" b="1"/>
          </a:p>
        </p:txBody>
      </p:sp>
      <p:sp>
        <p:nvSpPr>
          <p:cNvPr id="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524000"/>
            <a:ext cx="4419600" cy="5486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/>
              <a:t>Technology Companies</a:t>
            </a:r>
            <a:endParaRPr lang="en-US" sz="2000" b="1" dirty="0" smtClean="0"/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IBM</a:t>
            </a:r>
            <a:endParaRPr lang="en-US" sz="1800" i="1" dirty="0" smtClean="0"/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Hewlett-Packard</a:t>
            </a:r>
            <a:endParaRPr lang="en-US" sz="1800" i="1" dirty="0" smtClean="0"/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Microsoft</a:t>
            </a:r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AT&amp;T</a:t>
            </a:r>
            <a:endParaRPr lang="en-US" sz="1800" i="1" dirty="0" smtClean="0"/>
          </a:p>
          <a:p>
            <a:pPr marL="119062" indent="0">
              <a:lnSpc>
                <a:spcPct val="90000"/>
              </a:lnSpc>
              <a:buNone/>
            </a:pPr>
            <a:endParaRPr lang="en-US" sz="1000" dirty="0" smtClean="0"/>
          </a:p>
          <a:p>
            <a:pPr>
              <a:buFontTx/>
              <a:buNone/>
            </a:pPr>
            <a:r>
              <a:rPr lang="en-US" sz="2000" b="1" dirty="0"/>
              <a:t>Federal Government</a:t>
            </a:r>
          </a:p>
          <a:p>
            <a:pPr marL="738188" lvl="1" indent="-280988">
              <a:spcBef>
                <a:spcPct val="0"/>
              </a:spcBef>
              <a:buSzPct val="80000"/>
            </a:pPr>
            <a:r>
              <a:rPr lang="en-US" sz="1800" i="1" dirty="0"/>
              <a:t>FBI</a:t>
            </a:r>
          </a:p>
          <a:p>
            <a:pPr marL="738188" lvl="1" indent="-280988">
              <a:spcBef>
                <a:spcPct val="0"/>
              </a:spcBef>
              <a:buSzPct val="80000"/>
            </a:pPr>
            <a:r>
              <a:rPr lang="en-US" sz="1800" i="1" dirty="0"/>
              <a:t>CIA</a:t>
            </a:r>
          </a:p>
          <a:p>
            <a:pPr marL="738188" lvl="1" indent="-280988">
              <a:spcBef>
                <a:spcPct val="0"/>
              </a:spcBef>
              <a:buSzPct val="80000"/>
            </a:pPr>
            <a:r>
              <a:rPr lang="en-US" sz="1800" i="1" dirty="0"/>
              <a:t>IRS</a:t>
            </a:r>
          </a:p>
          <a:p>
            <a:pPr marL="738188" lvl="1" indent="-280988">
              <a:spcBef>
                <a:spcPct val="0"/>
              </a:spcBef>
              <a:buSzPct val="80000"/>
            </a:pPr>
            <a:r>
              <a:rPr lang="en-US" sz="1800" i="1" dirty="0" smtClean="0"/>
              <a:t>Navy</a:t>
            </a:r>
          </a:p>
          <a:p>
            <a:pPr marL="738188" lvl="1" indent="-280988">
              <a:spcBef>
                <a:spcPct val="0"/>
              </a:spcBef>
              <a:buSzPct val="80000"/>
            </a:pPr>
            <a:r>
              <a:rPr lang="en-US" sz="1800" i="1" dirty="0" smtClean="0"/>
              <a:t>Army</a:t>
            </a:r>
            <a:endParaRPr lang="en-US" sz="1800" i="1" dirty="0"/>
          </a:p>
          <a:p>
            <a:pPr marL="738188" lvl="1" indent="-280988">
              <a:spcBef>
                <a:spcPct val="0"/>
              </a:spcBef>
              <a:buClr>
                <a:srgbClr val="00B0F0"/>
              </a:buClr>
              <a:buSzPct val="80000"/>
            </a:pPr>
            <a:endParaRPr lang="en-US" sz="800" i="1" dirty="0"/>
          </a:p>
          <a:p>
            <a:pPr>
              <a:buFontTx/>
              <a:buNone/>
            </a:pPr>
            <a:r>
              <a:rPr lang="en-US" sz="2000" b="1" dirty="0"/>
              <a:t>Non Profits</a:t>
            </a:r>
          </a:p>
          <a:p>
            <a:pPr lvl="1"/>
            <a:r>
              <a:rPr lang="en-US" sz="1800" i="1" dirty="0"/>
              <a:t>Cooperative Baptist Fellowship</a:t>
            </a:r>
          </a:p>
          <a:p>
            <a:pPr marL="165100" indent="0">
              <a:lnSpc>
                <a:spcPct val="90000"/>
              </a:lnSpc>
              <a:buNone/>
            </a:pPr>
            <a:endParaRPr lang="en-US" sz="800" i="1" dirty="0" smtClean="0"/>
          </a:p>
          <a:p>
            <a:pPr>
              <a:buFontTx/>
              <a:buNone/>
            </a:pPr>
            <a:r>
              <a:rPr lang="en-US" sz="2000" b="1" dirty="0"/>
              <a:t>Academic IT Groups</a:t>
            </a:r>
          </a:p>
          <a:p>
            <a:pPr lvl="1">
              <a:spcBef>
                <a:spcPct val="10000"/>
              </a:spcBef>
            </a:pPr>
            <a:r>
              <a:rPr lang="en-US" sz="1800" i="1" dirty="0"/>
              <a:t>Baylor, MCC, …</a:t>
            </a:r>
          </a:p>
          <a:p>
            <a:pPr lvl="1">
              <a:spcBef>
                <a:spcPct val="10000"/>
              </a:spcBef>
            </a:pPr>
            <a:r>
              <a:rPr lang="en-US" sz="1800" i="1" dirty="0"/>
              <a:t>Crawford, Midway, </a:t>
            </a:r>
            <a:r>
              <a:rPr lang="en-US" sz="1800" i="1" dirty="0" err="1"/>
              <a:t>Rapoport</a:t>
            </a:r>
            <a:r>
              <a:rPr lang="en-US" sz="1800" i="1" dirty="0"/>
              <a:t>, …</a:t>
            </a:r>
          </a:p>
          <a:p>
            <a:pPr>
              <a:lnSpc>
                <a:spcPct val="90000"/>
              </a:lnSpc>
              <a:buNone/>
            </a:pPr>
            <a:endParaRPr lang="en-US" sz="800" b="1" dirty="0" smtClean="0"/>
          </a:p>
          <a:p>
            <a:pPr>
              <a:lnSpc>
                <a:spcPct val="90000"/>
              </a:lnSpc>
              <a:buNone/>
            </a:pPr>
            <a:endParaRPr lang="en-US" sz="2200" i="1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295400"/>
            <a:ext cx="4495800" cy="5562600"/>
          </a:xfrm>
        </p:spPr>
        <p:txBody>
          <a:bodyPr/>
          <a:lstStyle/>
          <a:p>
            <a:pPr>
              <a:spcBef>
                <a:spcPct val="10000"/>
              </a:spcBef>
              <a:buFontTx/>
              <a:buNone/>
            </a:pPr>
            <a:endParaRPr lang="en-US" sz="1000" i="1" dirty="0" smtClean="0"/>
          </a:p>
          <a:p>
            <a:pPr marL="338138" indent="-280988">
              <a:buNone/>
            </a:pPr>
            <a:r>
              <a:rPr lang="en-US" sz="2000" b="1" dirty="0" smtClean="0"/>
              <a:t>Entrepreneurs, etc…</a:t>
            </a:r>
          </a:p>
          <a:p>
            <a:pPr marL="338138" indent="-280988">
              <a:buNone/>
            </a:pPr>
            <a:endParaRPr lang="en-US" sz="2000" b="1" dirty="0" smtClean="0"/>
          </a:p>
          <a:p>
            <a:pPr>
              <a:buFontTx/>
              <a:buNone/>
            </a:pPr>
            <a:r>
              <a:rPr lang="en-US" sz="2000" b="1" dirty="0" smtClean="0"/>
              <a:t>	</a:t>
            </a:r>
          </a:p>
          <a:p>
            <a:pPr>
              <a:buFontTx/>
              <a:buNone/>
            </a:pPr>
            <a:endParaRPr lang="en-US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269540885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8839200" y="65532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b="0">
                <a:solidFill>
                  <a:schemeClr val="tx1"/>
                </a:solidFill>
              </a:rPr>
              <a:t>P</a:t>
            </a:r>
          </a:p>
        </p:txBody>
      </p:sp>
      <p:pic>
        <p:nvPicPr>
          <p:cNvPr id="20484" name="Picture 4" descr="4335_94747629016_94741204016_1904776_5279642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0" y="2817813"/>
            <a:ext cx="18415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15569_180001449016_94741204016_2925033_7545870_n.jpg"/>
          <p:cNvPicPr>
            <a:picLocks noChangeAspect="1"/>
          </p:cNvPicPr>
          <p:nvPr/>
        </p:nvPicPr>
        <p:blipFill>
          <a:blip r:embed="rId4" cstate="print"/>
          <a:srcRect t="26778"/>
          <a:stretch>
            <a:fillRect/>
          </a:stretch>
        </p:blipFill>
        <p:spPr bwMode="auto">
          <a:xfrm>
            <a:off x="0" y="990600"/>
            <a:ext cx="60706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E:\Marc's Photos\Baylor- 7th Semester\Buffett Trip\20100226_mm_17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503613"/>
            <a:ext cx="502920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28127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8839200" y="65532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b="0">
                <a:solidFill>
                  <a:schemeClr val="tx1"/>
                </a:solidFill>
              </a:rPr>
              <a:t>P</a:t>
            </a:r>
          </a:p>
        </p:txBody>
      </p:sp>
      <p:pic>
        <p:nvPicPr>
          <p:cNvPr id="21508" name="Picture 6" descr="E:\Marc's Photos\Baylor- 7th Semester\Buffett Trip\20100226_mm_16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5867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C:\Users\Marc Link\Desktop\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7325" y="1981200"/>
            <a:ext cx="3267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399487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ey\Desktop\BUS 1301 presentation\China 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328841" cy="324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rey\Desktop\BUS 1301 presentation\Forbidden C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rey\Desktop\BUS 1301 presentation\Yangtze Crui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96" y="537465"/>
            <a:ext cx="3703103" cy="27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9" y="3475232"/>
            <a:ext cx="4277796" cy="321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91957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867400" y="3581400"/>
            <a:ext cx="3429000" cy="2209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233058" y="4781549"/>
            <a:ext cx="2917371" cy="17907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satMod val="150000"/>
                  </a:schemeClr>
                </a:solidFill>
              </a:rPr>
              <a:t>What is an </a:t>
            </a:r>
            <a:r>
              <a:rPr lang="en-US" sz="4800" i="1" dirty="0">
                <a:solidFill>
                  <a:schemeClr val="accent1">
                    <a:satMod val="150000"/>
                  </a:schemeClr>
                </a:solidFill>
              </a:rPr>
              <a:t>Information </a:t>
            </a:r>
            <a:r>
              <a:rPr lang="en-US" sz="4800" i="1" dirty="0" smtClean="0">
                <a:solidFill>
                  <a:schemeClr val="accent1">
                    <a:satMod val="150000"/>
                  </a:schemeClr>
                </a:solidFill>
              </a:rPr>
              <a:t>System</a:t>
            </a: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, </a:t>
            </a:r>
            <a:r>
              <a:rPr lang="en-US" sz="4800" dirty="0" err="1" smtClean="0">
                <a:solidFill>
                  <a:schemeClr val="accent1">
                    <a:satMod val="150000"/>
                  </a:schemeClr>
                </a:solidFill>
              </a:rPr>
              <a:t>cont</a:t>
            </a: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…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087A0-02A8-497E-85AD-A30BE784559A}" type="slidenum">
              <a:rPr lang="en-US"/>
              <a:pPr>
                <a:defRPr/>
              </a:pPr>
              <a:t>3</a:t>
            </a:fld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397851"/>
              </p:ext>
            </p:extLst>
          </p:nvPr>
        </p:nvGraphicFramePr>
        <p:xfrm>
          <a:off x="1828800" y="1600200"/>
          <a:ext cx="57150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28600" y="3635829"/>
            <a:ext cx="3276600" cy="1905000"/>
            <a:chOff x="228600" y="3429000"/>
            <a:chExt cx="3276600" cy="1905000"/>
          </a:xfrm>
        </p:grpSpPr>
        <p:sp>
          <p:nvSpPr>
            <p:cNvPr id="10" name="Oval 9"/>
            <p:cNvSpPr/>
            <p:nvPr/>
          </p:nvSpPr>
          <p:spPr>
            <a:xfrm>
              <a:off x="228600" y="3429000"/>
              <a:ext cx="3276600" cy="1905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" y="3719780"/>
              <a:ext cx="2819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Transactional Data</a:t>
              </a:r>
            </a:p>
            <a:p>
              <a:r>
                <a:rPr lang="en-US" sz="2000" b="1" dirty="0" smtClean="0"/>
                <a:t> </a:t>
              </a:r>
              <a:r>
                <a:rPr lang="en-US" sz="2000" b="1" dirty="0"/>
                <a:t>Internal Data</a:t>
              </a:r>
            </a:p>
            <a:p>
              <a:r>
                <a:rPr lang="en-US" sz="2000" b="1" dirty="0" smtClean="0"/>
                <a:t>External Data</a:t>
              </a:r>
            </a:p>
            <a:p>
              <a:r>
                <a:rPr lang="en-US" sz="2000" b="1" dirty="0" smtClean="0"/>
                <a:t>Request for Info</a:t>
              </a:r>
              <a:endParaRPr lang="en-US" sz="20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31029" y="501518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MIS Programs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1" dirty="0" smtClean="0"/>
              <a:t>Summarize</a:t>
            </a:r>
            <a:endParaRPr lang="en-US" sz="2000" b="1" dirty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1" dirty="0" smtClean="0"/>
              <a:t>Compile</a:t>
            </a:r>
            <a:endParaRPr lang="en-US" sz="2000" b="1" dirty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1" dirty="0" smtClean="0"/>
              <a:t>Categorize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133600" y="3124200"/>
            <a:ext cx="457200" cy="533400"/>
          </a:xfrm>
          <a:prstGeom prst="line">
            <a:avLst/>
          </a:prstGeom>
          <a:ln w="25400">
            <a:solidFill>
              <a:srgbClr val="2F8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48400" y="3909164"/>
            <a:ext cx="27432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Reports</a:t>
            </a:r>
          </a:p>
          <a:p>
            <a:r>
              <a:rPr lang="en-US" sz="1900" b="1" dirty="0" smtClean="0"/>
              <a:t>Display of Information</a:t>
            </a:r>
          </a:p>
          <a:p>
            <a:r>
              <a:rPr lang="en-US" sz="1900" b="1" dirty="0" smtClean="0"/>
              <a:t>System Feedback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6765472" y="3124201"/>
            <a:ext cx="381000" cy="457199"/>
          </a:xfrm>
          <a:prstGeom prst="line">
            <a:avLst/>
          </a:prstGeom>
          <a:ln w="25400">
            <a:solidFill>
              <a:srgbClr val="2F8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</p:cNvCxnSpPr>
          <p:nvPr/>
        </p:nvCxnSpPr>
        <p:spPr>
          <a:xfrm flipH="1" flipV="1">
            <a:off x="4691743" y="3124201"/>
            <a:ext cx="1" cy="1657348"/>
          </a:xfrm>
          <a:prstGeom prst="line">
            <a:avLst/>
          </a:prstGeom>
          <a:ln w="25400">
            <a:solidFill>
              <a:srgbClr val="2F8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65896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3"/>
          <p:cNvGrpSpPr>
            <a:grpSpLocks/>
          </p:cNvGrpSpPr>
          <p:nvPr/>
        </p:nvGrpSpPr>
        <p:grpSpPr bwMode="auto">
          <a:xfrm>
            <a:off x="1524000" y="4191000"/>
            <a:ext cx="6248400" cy="2590800"/>
            <a:chOff x="1524000" y="3962400"/>
            <a:chExt cx="6248400" cy="2590800"/>
          </a:xfrm>
        </p:grpSpPr>
        <p:sp>
          <p:nvSpPr>
            <p:cNvPr id="3154" name="Line 82"/>
            <p:cNvSpPr>
              <a:spLocks noChangeShapeType="1"/>
            </p:cNvSpPr>
            <p:nvPr/>
          </p:nvSpPr>
          <p:spPr bwMode="auto">
            <a:xfrm>
              <a:off x="1524000" y="5867400"/>
              <a:ext cx="2438400" cy="22860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headEnd/>
              <a:tailEnd type="stealth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sp>
          <p:nvSpPr>
            <p:cNvPr id="3155" name="Line 83"/>
            <p:cNvSpPr>
              <a:spLocks noChangeShapeType="1"/>
            </p:cNvSpPr>
            <p:nvPr/>
          </p:nvSpPr>
          <p:spPr bwMode="auto">
            <a:xfrm flipV="1">
              <a:off x="5181600" y="5486400"/>
              <a:ext cx="2590800" cy="60960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headEnd type="triangle" w="med" len="med"/>
              <a:tailEnd type="stealth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sp>
          <p:nvSpPr>
            <p:cNvPr id="3156" name="Line 84"/>
            <p:cNvSpPr>
              <a:spLocks noChangeShapeType="1"/>
            </p:cNvSpPr>
            <p:nvPr/>
          </p:nvSpPr>
          <p:spPr bwMode="auto">
            <a:xfrm>
              <a:off x="3429000" y="3962400"/>
              <a:ext cx="914400" cy="160020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headEnd/>
              <a:tailEnd type="stealth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sp>
          <p:nvSpPr>
            <p:cNvPr id="3157" name="Rectangle 85"/>
            <p:cNvSpPr>
              <a:spLocks noChangeArrowheads="1"/>
            </p:cNvSpPr>
            <p:nvPr/>
          </p:nvSpPr>
          <p:spPr bwMode="auto">
            <a:xfrm>
              <a:off x="1825235" y="6019800"/>
              <a:ext cx="161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Receivables data</a:t>
              </a:r>
            </a:p>
          </p:txBody>
        </p:sp>
        <p:sp>
          <p:nvSpPr>
            <p:cNvPr id="3158" name="Rectangle 86"/>
            <p:cNvSpPr>
              <a:spLocks noChangeArrowheads="1"/>
            </p:cNvSpPr>
            <p:nvPr/>
          </p:nvSpPr>
          <p:spPr bwMode="auto">
            <a:xfrm>
              <a:off x="5466118" y="6019800"/>
              <a:ext cx="13708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Payables data</a:t>
              </a:r>
            </a:p>
          </p:txBody>
        </p:sp>
        <p:sp>
          <p:nvSpPr>
            <p:cNvPr id="3159" name="Rectangle 87"/>
            <p:cNvSpPr>
              <a:spLocks noChangeArrowheads="1"/>
            </p:cNvSpPr>
            <p:nvPr/>
          </p:nvSpPr>
          <p:spPr bwMode="auto">
            <a:xfrm>
              <a:off x="4191000" y="4953000"/>
              <a:ext cx="10287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Inventory</a:t>
              </a:r>
              <a:br>
                <a:rPr lang="en-US" sz="1600" dirty="0">
                  <a:solidFill>
                    <a:schemeClr val="tx1"/>
                  </a:solidFill>
                  <a:latin typeface="+mn-lt"/>
                </a:rPr>
              </a:b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data</a:t>
              </a:r>
            </a:p>
          </p:txBody>
        </p:sp>
        <p:sp>
          <p:nvSpPr>
            <p:cNvPr id="3075" name="Oval 3"/>
            <p:cNvSpPr>
              <a:spLocks noChangeArrowheads="1"/>
            </p:cNvSpPr>
            <p:nvPr/>
          </p:nvSpPr>
          <p:spPr bwMode="auto">
            <a:xfrm>
              <a:off x="4038600" y="5486400"/>
              <a:ext cx="1143000" cy="10668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chemeClr val="bg1"/>
                </a:solidFill>
                <a:latin typeface="Berlin Sans FB Demi" pitchFamily="34" charset="0"/>
              </a:endParaRPr>
            </a:p>
          </p:txBody>
        </p:sp>
        <p:sp>
          <p:nvSpPr>
            <p:cNvPr id="10334" name="Rectangle 19"/>
            <p:cNvSpPr>
              <a:spLocks noChangeArrowheads="1"/>
            </p:cNvSpPr>
            <p:nvPr/>
          </p:nvSpPr>
          <p:spPr bwMode="auto">
            <a:xfrm>
              <a:off x="4114800" y="5715000"/>
              <a:ext cx="101282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  <a:latin typeface="Berlin Sans FB Demi" pitchFamily="34" charset="0"/>
                </a:rPr>
                <a:t>General</a:t>
              </a:r>
            </a:p>
            <a:p>
              <a:r>
                <a:rPr lang="en-US" sz="1800" b="1">
                  <a:solidFill>
                    <a:schemeClr val="bg1"/>
                  </a:solidFill>
                  <a:latin typeface="Berlin Sans FB Demi" pitchFamily="34" charset="0"/>
                </a:rPr>
                <a:t>Ledger</a:t>
              </a:r>
            </a:p>
          </p:txBody>
        </p:sp>
      </p:grpSp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914400" y="2971800"/>
            <a:ext cx="355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S</a:t>
            </a:r>
            <a:br>
              <a:rPr lang="en-US" sz="1600" dirty="0">
                <a:solidFill>
                  <a:schemeClr val="tx1"/>
                </a:solidFill>
                <a:latin typeface="+mn-lt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</a:rPr>
              <a:t>t</a:t>
            </a:r>
            <a:br>
              <a:rPr lang="en-US" sz="1600" dirty="0">
                <a:solidFill>
                  <a:schemeClr val="tx1"/>
                </a:solidFill>
                <a:latin typeface="+mn-lt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</a:rPr>
              <a:t>a</a:t>
            </a:r>
            <a:br>
              <a:rPr lang="en-US" sz="1600" dirty="0">
                <a:solidFill>
                  <a:schemeClr val="tx1"/>
                </a:solidFill>
                <a:latin typeface="+mn-lt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</a:rPr>
              <a:t>t</a:t>
            </a:r>
            <a:br>
              <a:rPr lang="en-US" sz="1600" dirty="0">
                <a:solidFill>
                  <a:schemeClr val="tx1"/>
                </a:solidFill>
                <a:latin typeface="+mn-lt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</a:rPr>
              <a:t>e</a:t>
            </a:r>
            <a:br>
              <a:rPr lang="en-US" sz="1600" dirty="0">
                <a:solidFill>
                  <a:schemeClr val="tx1"/>
                </a:solidFill>
                <a:latin typeface="+mn-lt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</a:rPr>
              <a:t>m</a:t>
            </a:r>
            <a:br>
              <a:rPr lang="en-US" sz="1600" dirty="0">
                <a:solidFill>
                  <a:schemeClr val="tx1"/>
                </a:solidFill>
                <a:latin typeface="+mn-lt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</a:rPr>
              <a:t>e</a:t>
            </a:r>
            <a:br>
              <a:rPr lang="en-US" sz="1600" dirty="0">
                <a:solidFill>
                  <a:schemeClr val="tx1"/>
                </a:solidFill>
                <a:latin typeface="+mn-lt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</a:rPr>
              <a:t>n</a:t>
            </a:r>
            <a:br>
              <a:rPr lang="en-US" sz="1600" dirty="0">
                <a:solidFill>
                  <a:schemeClr val="tx1"/>
                </a:solidFill>
                <a:latin typeface="+mn-lt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</a:rPr>
              <a:t>t</a:t>
            </a:r>
          </a:p>
        </p:txBody>
      </p: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533400" y="5257800"/>
            <a:ext cx="2333234" cy="1066800"/>
            <a:chOff x="533400" y="5029200"/>
            <a:chExt cx="2332648" cy="1066800"/>
          </a:xfrm>
        </p:grpSpPr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 flipH="1">
              <a:off x="1676113" y="5181600"/>
              <a:ext cx="380904" cy="22860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headEnd/>
              <a:tailEnd type="stealth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b="1">
                <a:solidFill>
                  <a:schemeClr val="bg1"/>
                </a:solidFill>
                <a:latin typeface="Berlin Sans FB Demi" pitchFamily="34" charset="0"/>
              </a:endParaRPr>
            </a:p>
          </p:txBody>
        </p:sp>
        <p:sp>
          <p:nvSpPr>
            <p:cNvPr id="3137" name="Rectangle 65"/>
            <p:cNvSpPr>
              <a:spLocks noChangeArrowheads="1"/>
            </p:cNvSpPr>
            <p:nvPr/>
          </p:nvSpPr>
          <p:spPr bwMode="auto">
            <a:xfrm>
              <a:off x="1666982" y="5486400"/>
              <a:ext cx="11990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Billed Order</a:t>
              </a:r>
            </a:p>
          </p:txBody>
        </p:sp>
        <p:sp>
          <p:nvSpPr>
            <p:cNvPr id="3077" name="Oval 5"/>
            <p:cNvSpPr>
              <a:spLocks noChangeArrowheads="1"/>
            </p:cNvSpPr>
            <p:nvPr/>
          </p:nvSpPr>
          <p:spPr bwMode="auto">
            <a:xfrm>
              <a:off x="533400" y="5029200"/>
              <a:ext cx="1143000" cy="10668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chemeClr val="bg1"/>
                </a:solidFill>
                <a:latin typeface="Berlin Sans FB Demi" pitchFamily="34" charset="0"/>
              </a:endParaRPr>
            </a:p>
          </p:txBody>
        </p:sp>
        <p:sp>
          <p:nvSpPr>
            <p:cNvPr id="10324" name="Rectangle 48"/>
            <p:cNvSpPr>
              <a:spLocks noChangeArrowheads="1"/>
            </p:cNvSpPr>
            <p:nvPr/>
          </p:nvSpPr>
          <p:spPr bwMode="auto">
            <a:xfrm>
              <a:off x="751776" y="5334000"/>
              <a:ext cx="6960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Berlin Sans FB Demi" pitchFamily="34" charset="0"/>
                </a:rPr>
                <a:t>A/R</a:t>
              </a:r>
              <a:endParaRPr lang="en-US" sz="1800" b="1">
                <a:solidFill>
                  <a:schemeClr val="bg1"/>
                </a:solidFill>
                <a:latin typeface="Berlin Sans FB Demi" pitchFamily="34" charset="0"/>
              </a:endParaRPr>
            </a:p>
          </p:txBody>
        </p:sp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1371600" y="2514600"/>
            <a:ext cx="1086641" cy="2209800"/>
            <a:chOff x="1371600" y="2286000"/>
            <a:chExt cx="1086011" cy="2209800"/>
          </a:xfrm>
        </p:grpSpPr>
        <p:sp>
          <p:nvSpPr>
            <p:cNvPr id="3107" name="Line 35"/>
            <p:cNvSpPr>
              <a:spLocks noChangeShapeType="1"/>
            </p:cNvSpPr>
            <p:nvPr/>
          </p:nvSpPr>
          <p:spPr bwMode="auto">
            <a:xfrm flipH="1" flipV="1">
              <a:off x="1371600" y="2286000"/>
              <a:ext cx="990025" cy="220980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headEnd/>
              <a:tailEnd type="stealth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Cambria" pitchFamily="18" charset="0"/>
              </a:endParaRPr>
            </a:p>
          </p:txBody>
        </p:sp>
        <p:sp>
          <p:nvSpPr>
            <p:cNvPr id="3139" name="Rectangle 67"/>
            <p:cNvSpPr>
              <a:spLocks noChangeArrowheads="1"/>
            </p:cNvSpPr>
            <p:nvPr/>
          </p:nvSpPr>
          <p:spPr bwMode="auto">
            <a:xfrm>
              <a:off x="1670672" y="2667000"/>
              <a:ext cx="7869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Invoice</a:t>
              </a:r>
            </a:p>
          </p:txBody>
        </p:sp>
      </p:grpSp>
      <p:grpSp>
        <p:nvGrpSpPr>
          <p:cNvPr id="5" name="Group 124"/>
          <p:cNvGrpSpPr>
            <a:grpSpLocks/>
          </p:cNvGrpSpPr>
          <p:nvPr/>
        </p:nvGrpSpPr>
        <p:grpSpPr bwMode="auto">
          <a:xfrm>
            <a:off x="533400" y="2209800"/>
            <a:ext cx="355600" cy="3048000"/>
            <a:chOff x="533400" y="1981200"/>
            <a:chExt cx="356188" cy="3048000"/>
          </a:xfrm>
        </p:grpSpPr>
        <p:sp>
          <p:nvSpPr>
            <p:cNvPr id="3108" name="Line 36"/>
            <p:cNvSpPr>
              <a:spLocks noChangeShapeType="1"/>
            </p:cNvSpPr>
            <p:nvPr/>
          </p:nvSpPr>
          <p:spPr bwMode="auto">
            <a:xfrm flipH="1" flipV="1">
              <a:off x="838704" y="1981200"/>
              <a:ext cx="0" cy="304800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headEnd type="triangle" w="med" len="med"/>
              <a:tailEnd type="stealth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sp>
          <p:nvSpPr>
            <p:cNvPr id="3142" name="Rectangle 70"/>
            <p:cNvSpPr>
              <a:spLocks noChangeArrowheads="1"/>
            </p:cNvSpPr>
            <p:nvPr/>
          </p:nvSpPr>
          <p:spPr bwMode="auto">
            <a:xfrm>
              <a:off x="533400" y="2743200"/>
              <a:ext cx="356188" cy="181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P</a:t>
              </a:r>
              <a:br>
                <a:rPr lang="en-US" sz="1600" dirty="0">
                  <a:solidFill>
                    <a:schemeClr val="tx1"/>
                  </a:solidFill>
                  <a:latin typeface="+mn-lt"/>
                </a:rPr>
              </a:b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a</a:t>
              </a:r>
              <a:br>
                <a:rPr lang="en-US" sz="1600" dirty="0">
                  <a:solidFill>
                    <a:schemeClr val="tx1"/>
                  </a:solidFill>
                  <a:latin typeface="+mn-lt"/>
                </a:rPr>
              </a:b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y</a:t>
              </a:r>
              <a:br>
                <a:rPr lang="en-US" sz="1600" dirty="0">
                  <a:solidFill>
                    <a:schemeClr val="tx1"/>
                  </a:solidFill>
                  <a:latin typeface="+mn-lt"/>
                </a:rPr>
              </a:b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m</a:t>
              </a:r>
              <a:br>
                <a:rPr lang="en-US" sz="1600" dirty="0">
                  <a:solidFill>
                    <a:schemeClr val="tx1"/>
                  </a:solidFill>
                  <a:latin typeface="+mn-lt"/>
                </a:rPr>
              </a:b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e</a:t>
              </a:r>
              <a:br>
                <a:rPr lang="en-US" sz="1600" dirty="0">
                  <a:solidFill>
                    <a:schemeClr val="tx1"/>
                  </a:solidFill>
                  <a:latin typeface="+mn-lt"/>
                </a:rPr>
              </a:b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n</a:t>
              </a:r>
              <a:br>
                <a:rPr lang="en-US" sz="1600" dirty="0">
                  <a:solidFill>
                    <a:schemeClr val="tx1"/>
                  </a:solidFill>
                  <a:latin typeface="+mn-lt"/>
                </a:rPr>
              </a:b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t</a:t>
              </a:r>
            </a:p>
          </p:txBody>
        </p:sp>
      </p:grpSp>
      <p:grpSp>
        <p:nvGrpSpPr>
          <p:cNvPr id="6" name="Group 117"/>
          <p:cNvGrpSpPr>
            <a:grpSpLocks/>
          </p:cNvGrpSpPr>
          <p:nvPr/>
        </p:nvGrpSpPr>
        <p:grpSpPr bwMode="auto">
          <a:xfrm>
            <a:off x="5867400" y="2514600"/>
            <a:ext cx="1676400" cy="1938754"/>
            <a:chOff x="5867400" y="2057400"/>
            <a:chExt cx="1905000" cy="2168186"/>
          </a:xfrm>
        </p:grpSpPr>
        <p:sp>
          <p:nvSpPr>
            <p:cNvPr id="3182" name="Line 110"/>
            <p:cNvSpPr>
              <a:spLocks noChangeShapeType="1"/>
            </p:cNvSpPr>
            <p:nvPr/>
          </p:nvSpPr>
          <p:spPr bwMode="auto">
            <a:xfrm flipV="1">
              <a:off x="5867400" y="2057400"/>
              <a:ext cx="1905000" cy="190573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headEnd type="triangle" w="med" len="med"/>
              <a:tailEnd type="stealth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sp>
          <p:nvSpPr>
            <p:cNvPr id="3183" name="Rectangle 111"/>
            <p:cNvSpPr>
              <a:spLocks noChangeArrowheads="1"/>
            </p:cNvSpPr>
            <p:nvPr/>
          </p:nvSpPr>
          <p:spPr bwMode="auto">
            <a:xfrm>
              <a:off x="5962254" y="3886902"/>
              <a:ext cx="705641" cy="338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goods</a:t>
              </a:r>
            </a:p>
          </p:txBody>
        </p:sp>
      </p:grpSp>
      <p:grpSp>
        <p:nvGrpSpPr>
          <p:cNvPr id="7" name="Group 105"/>
          <p:cNvGrpSpPr>
            <a:grpSpLocks/>
          </p:cNvGrpSpPr>
          <p:nvPr/>
        </p:nvGrpSpPr>
        <p:grpSpPr bwMode="auto">
          <a:xfrm>
            <a:off x="1905000" y="2743200"/>
            <a:ext cx="1637024" cy="2971800"/>
            <a:chOff x="1905000" y="2514600"/>
            <a:chExt cx="1636933" cy="2971800"/>
          </a:xfrm>
        </p:grpSpPr>
        <p:sp>
          <p:nvSpPr>
            <p:cNvPr id="3104" name="Line 32"/>
            <p:cNvSpPr>
              <a:spLocks noChangeShapeType="1"/>
            </p:cNvSpPr>
            <p:nvPr/>
          </p:nvSpPr>
          <p:spPr bwMode="auto">
            <a:xfrm flipH="1">
              <a:off x="2438370" y="2514600"/>
              <a:ext cx="76196" cy="190500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headEnd/>
              <a:tailEnd type="stealth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Cambria" pitchFamily="18" charset="0"/>
              </a:endParaRPr>
            </a:p>
          </p:txBody>
        </p:sp>
        <p:sp>
          <p:nvSpPr>
            <p:cNvPr id="3136" name="Rectangle 64"/>
            <p:cNvSpPr>
              <a:spLocks noChangeArrowheads="1"/>
            </p:cNvSpPr>
            <p:nvPr/>
          </p:nvSpPr>
          <p:spPr bwMode="auto">
            <a:xfrm>
              <a:off x="2853962" y="4191000"/>
              <a:ext cx="6879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Filled 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Order</a:t>
              </a:r>
            </a:p>
          </p:txBody>
        </p:sp>
        <p:sp>
          <p:nvSpPr>
            <p:cNvPr id="3078" name="Oval 6"/>
            <p:cNvSpPr>
              <a:spLocks noChangeArrowheads="1"/>
            </p:cNvSpPr>
            <p:nvPr/>
          </p:nvSpPr>
          <p:spPr bwMode="auto">
            <a:xfrm>
              <a:off x="1905000" y="4419600"/>
              <a:ext cx="1143000" cy="10668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chemeClr val="tx1"/>
                </a:solidFill>
                <a:latin typeface="Berlin Sans FB Demi" pitchFamily="34" charset="0"/>
              </a:endParaRPr>
            </a:p>
          </p:txBody>
        </p:sp>
        <p:sp>
          <p:nvSpPr>
            <p:cNvPr id="10312" name="Rectangle 47"/>
            <p:cNvSpPr>
              <a:spLocks noChangeArrowheads="1"/>
            </p:cNvSpPr>
            <p:nvPr/>
          </p:nvSpPr>
          <p:spPr bwMode="auto">
            <a:xfrm>
              <a:off x="2051050" y="4800600"/>
              <a:ext cx="8451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Berlin Sans FB Demi" pitchFamily="34" charset="0"/>
                </a:rPr>
                <a:t>Billing</a:t>
              </a:r>
            </a:p>
          </p:txBody>
        </p:sp>
      </p:grpSp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2590801" y="2819400"/>
            <a:ext cx="1317886" cy="1524000"/>
            <a:chOff x="2590801" y="2430379"/>
            <a:chExt cx="1317277" cy="1684421"/>
          </a:xfrm>
        </p:grpSpPr>
        <p:sp>
          <p:nvSpPr>
            <p:cNvPr id="3103" name="Line 31"/>
            <p:cNvSpPr>
              <a:spLocks noChangeShapeType="1"/>
            </p:cNvSpPr>
            <p:nvPr/>
          </p:nvSpPr>
          <p:spPr bwMode="auto">
            <a:xfrm>
              <a:off x="2819295" y="2430379"/>
              <a:ext cx="228494" cy="60884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headEnd/>
              <a:tailEnd type="stealth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>
              <a:off x="2922174" y="2430379"/>
              <a:ext cx="985904" cy="64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Accepted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order</a:t>
              </a:r>
            </a:p>
          </p:txBody>
        </p:sp>
        <p:sp>
          <p:nvSpPr>
            <p:cNvPr id="3076" name="Oval 4"/>
            <p:cNvSpPr>
              <a:spLocks noChangeArrowheads="1"/>
            </p:cNvSpPr>
            <p:nvPr/>
          </p:nvSpPr>
          <p:spPr bwMode="auto">
            <a:xfrm>
              <a:off x="2590801" y="3048000"/>
              <a:ext cx="1143000" cy="10668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chemeClr val="bg1"/>
                </a:solidFill>
                <a:latin typeface="Berlin Sans FB Demi" pitchFamily="34" charset="0"/>
              </a:endParaRPr>
            </a:p>
          </p:txBody>
        </p:sp>
        <p:sp>
          <p:nvSpPr>
            <p:cNvPr id="10306" name="Rectangle 46"/>
            <p:cNvSpPr>
              <a:spLocks noChangeArrowheads="1"/>
            </p:cNvSpPr>
            <p:nvPr/>
          </p:nvSpPr>
          <p:spPr bwMode="auto">
            <a:xfrm>
              <a:off x="2595562" y="3352800"/>
              <a:ext cx="12144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  <a:latin typeface="Berlin Sans FB Demi" pitchFamily="34" charset="0"/>
                </a:rPr>
                <a:t>Inventory</a:t>
              </a:r>
            </a:p>
          </p:txBody>
        </p:sp>
      </p:grpSp>
      <p:grpSp>
        <p:nvGrpSpPr>
          <p:cNvPr id="9" name="Group 122"/>
          <p:cNvGrpSpPr>
            <a:grpSpLocks/>
          </p:cNvGrpSpPr>
          <p:nvPr/>
        </p:nvGrpSpPr>
        <p:grpSpPr bwMode="auto">
          <a:xfrm>
            <a:off x="8153400" y="2514600"/>
            <a:ext cx="355600" cy="2743200"/>
            <a:chOff x="8153400" y="2286000"/>
            <a:chExt cx="356188" cy="2743200"/>
          </a:xfrm>
        </p:grpSpPr>
        <p:sp>
          <p:nvSpPr>
            <p:cNvPr id="3109" name="Line 37"/>
            <p:cNvSpPr>
              <a:spLocks noChangeShapeType="1"/>
            </p:cNvSpPr>
            <p:nvPr/>
          </p:nvSpPr>
          <p:spPr bwMode="auto">
            <a:xfrm flipV="1">
              <a:off x="8458704" y="2286000"/>
              <a:ext cx="0" cy="274320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headEnd/>
              <a:tailEnd type="stealth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sp>
          <p:nvSpPr>
            <p:cNvPr id="3145" name="Rectangle 73"/>
            <p:cNvSpPr>
              <a:spLocks noChangeArrowheads="1"/>
            </p:cNvSpPr>
            <p:nvPr/>
          </p:nvSpPr>
          <p:spPr bwMode="auto">
            <a:xfrm>
              <a:off x="8153400" y="2667000"/>
              <a:ext cx="356188" cy="181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P</a:t>
              </a:r>
              <a:br>
                <a:rPr lang="en-US" sz="1600" dirty="0">
                  <a:solidFill>
                    <a:schemeClr val="bg1"/>
                  </a:solidFill>
                  <a:latin typeface="+mn-lt"/>
                </a:rPr>
              </a:b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a</a:t>
              </a:r>
              <a:br>
                <a:rPr lang="en-US" sz="1600" dirty="0">
                  <a:solidFill>
                    <a:schemeClr val="bg1"/>
                  </a:solidFill>
                  <a:latin typeface="+mn-lt"/>
                </a:rPr>
              </a:b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y</a:t>
              </a:r>
              <a:br>
                <a:rPr lang="en-US" sz="1600" dirty="0">
                  <a:solidFill>
                    <a:schemeClr val="bg1"/>
                  </a:solidFill>
                  <a:latin typeface="+mn-lt"/>
                </a:rPr>
              </a:b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m</a:t>
              </a:r>
              <a:br>
                <a:rPr lang="en-US" sz="1600" dirty="0">
                  <a:solidFill>
                    <a:schemeClr val="bg1"/>
                  </a:solidFill>
                  <a:latin typeface="+mn-lt"/>
                </a:rPr>
              </a:b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e</a:t>
              </a:r>
              <a:br>
                <a:rPr lang="en-US" sz="1600" dirty="0">
                  <a:solidFill>
                    <a:schemeClr val="bg1"/>
                  </a:solidFill>
                  <a:latin typeface="+mn-lt"/>
                </a:rPr>
              </a:b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n</a:t>
              </a:r>
              <a:br>
                <a:rPr lang="en-US" sz="1600" dirty="0">
                  <a:solidFill>
                    <a:schemeClr val="bg1"/>
                  </a:solidFill>
                  <a:latin typeface="+mn-lt"/>
                </a:rPr>
              </a:b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t</a:t>
              </a:r>
            </a:p>
          </p:txBody>
        </p:sp>
      </p:grpSp>
      <p:sp>
        <p:nvSpPr>
          <p:cNvPr id="3115" name="Line 43"/>
          <p:cNvSpPr>
            <a:spLocks noChangeShapeType="1"/>
          </p:cNvSpPr>
          <p:nvPr/>
        </p:nvSpPr>
        <p:spPr bwMode="auto">
          <a:xfrm flipH="1" flipV="1">
            <a:off x="3657600" y="4038726"/>
            <a:ext cx="1143466" cy="304531"/>
          </a:xfrm>
          <a:prstGeom prst="line">
            <a:avLst/>
          </a:prstGeom>
          <a:ln>
            <a:solidFill>
              <a:srgbClr val="FFFF00"/>
            </a:solidFill>
            <a:headEnd/>
            <a:tailEnd type="stealth" w="lg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5257800" y="4749800"/>
            <a:ext cx="1196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Receipt</a:t>
            </a:r>
            <a:br>
              <a:rPr lang="en-US" sz="1600" dirty="0">
                <a:solidFill>
                  <a:schemeClr val="tx1"/>
                </a:solidFill>
                <a:latin typeface="+mn-lt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</a:rPr>
              <a:t>Notification</a:t>
            </a:r>
          </a:p>
        </p:txBody>
      </p:sp>
      <p:grpSp>
        <p:nvGrpSpPr>
          <p:cNvPr id="10" name="Group 118"/>
          <p:cNvGrpSpPr>
            <a:grpSpLocks/>
          </p:cNvGrpSpPr>
          <p:nvPr/>
        </p:nvGrpSpPr>
        <p:grpSpPr bwMode="auto">
          <a:xfrm>
            <a:off x="4800599" y="3048000"/>
            <a:ext cx="1213482" cy="1752600"/>
            <a:chOff x="4800600" y="2819400"/>
            <a:chExt cx="1213422" cy="1752600"/>
          </a:xfrm>
        </p:grpSpPr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4800600" y="3505200"/>
              <a:ext cx="1143000" cy="10668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chemeClr val="bg1"/>
                </a:solidFill>
                <a:latin typeface="Berlin Sans FB Demi" pitchFamily="34" charset="0"/>
              </a:endParaRPr>
            </a:p>
          </p:txBody>
        </p:sp>
        <p:sp>
          <p:nvSpPr>
            <p:cNvPr id="10297" name="Rectangle 50"/>
            <p:cNvSpPr>
              <a:spLocks noChangeArrowheads="1"/>
            </p:cNvSpPr>
            <p:nvPr/>
          </p:nvSpPr>
          <p:spPr bwMode="auto">
            <a:xfrm>
              <a:off x="4800600" y="3810000"/>
              <a:ext cx="12036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Berlin Sans FB Demi" pitchFamily="34" charset="0"/>
                </a:rPr>
                <a:t>Receiving</a:t>
              </a:r>
            </a:p>
          </p:txBody>
        </p:sp>
        <p:sp>
          <p:nvSpPr>
            <p:cNvPr id="3152" name="Rectangle 80"/>
            <p:cNvSpPr>
              <a:spLocks noChangeArrowheads="1"/>
            </p:cNvSpPr>
            <p:nvPr/>
          </p:nvSpPr>
          <p:spPr bwMode="auto">
            <a:xfrm>
              <a:off x="5423825" y="2819400"/>
              <a:ext cx="59019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P.O.</a:t>
              </a:r>
              <a:br>
                <a:rPr lang="en-US" sz="1600" dirty="0">
                  <a:solidFill>
                    <a:schemeClr val="tx1"/>
                  </a:solidFill>
                  <a:latin typeface="+mn-lt"/>
                </a:rPr>
              </a:b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copy</a:t>
              </a:r>
            </a:p>
          </p:txBody>
        </p:sp>
      </p:grpSp>
      <p:grpSp>
        <p:nvGrpSpPr>
          <p:cNvPr id="11" name="Group 115"/>
          <p:cNvGrpSpPr>
            <a:grpSpLocks/>
          </p:cNvGrpSpPr>
          <p:nvPr/>
        </p:nvGrpSpPr>
        <p:grpSpPr bwMode="auto">
          <a:xfrm>
            <a:off x="6324600" y="3276600"/>
            <a:ext cx="2286000" cy="2743200"/>
            <a:chOff x="6324600" y="3048000"/>
            <a:chExt cx="2286000" cy="2743200"/>
          </a:xfrm>
        </p:grpSpPr>
        <p:sp>
          <p:nvSpPr>
            <p:cNvPr id="3114" name="Line 42"/>
            <p:cNvSpPr>
              <a:spLocks noChangeShapeType="1"/>
            </p:cNvSpPr>
            <p:nvPr/>
          </p:nvSpPr>
          <p:spPr bwMode="auto">
            <a:xfrm>
              <a:off x="6324600" y="3048000"/>
              <a:ext cx="1295400" cy="182880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headEnd/>
              <a:tailEnd type="stealth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auto">
            <a:xfrm>
              <a:off x="7467600" y="4724399"/>
              <a:ext cx="1143000" cy="106680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chemeClr val="bg1"/>
                </a:solidFill>
                <a:latin typeface="Berlin Sans FB Demi" pitchFamily="34" charset="0"/>
              </a:endParaRPr>
            </a:p>
          </p:txBody>
        </p:sp>
        <p:sp>
          <p:nvSpPr>
            <p:cNvPr id="3121" name="Rectangle 49"/>
            <p:cNvSpPr>
              <a:spLocks noChangeArrowheads="1"/>
            </p:cNvSpPr>
            <p:nvPr/>
          </p:nvSpPr>
          <p:spPr bwMode="auto">
            <a:xfrm>
              <a:off x="7688684" y="5026967"/>
              <a:ext cx="700833" cy="46166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b="1" dirty="0">
                  <a:solidFill>
                    <a:schemeClr val="bg1"/>
                  </a:solidFill>
                  <a:latin typeface="Berlin Sans FB Demi" pitchFamily="34" charset="0"/>
                </a:rPr>
                <a:t>A/P</a:t>
              </a:r>
            </a:p>
          </p:txBody>
        </p:sp>
        <p:sp>
          <p:nvSpPr>
            <p:cNvPr id="3153" name="Rectangle 81"/>
            <p:cNvSpPr>
              <a:spLocks noChangeArrowheads="1"/>
            </p:cNvSpPr>
            <p:nvPr/>
          </p:nvSpPr>
          <p:spPr bwMode="auto">
            <a:xfrm>
              <a:off x="6629400" y="4216400"/>
              <a:ext cx="6858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P.O.</a:t>
              </a:r>
              <a:br>
                <a:rPr lang="en-US" sz="1600" dirty="0">
                  <a:solidFill>
                    <a:schemeClr val="tx1"/>
                  </a:solidFill>
                  <a:latin typeface="+mn-lt"/>
                </a:rPr>
              </a:b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copy</a:t>
              </a:r>
            </a:p>
          </p:txBody>
        </p:sp>
      </p:grpSp>
      <p:graphicFrame>
        <p:nvGraphicFramePr>
          <p:cNvPr id="101" name="Diagram 100"/>
          <p:cNvGraphicFramePr/>
          <p:nvPr/>
        </p:nvGraphicFramePr>
        <p:xfrm>
          <a:off x="-152400" y="914400"/>
          <a:ext cx="5029200" cy="39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2"/>
          <p:cNvGrpSpPr>
            <a:grpSpLocks/>
          </p:cNvGrpSpPr>
          <p:nvPr/>
        </p:nvGrpSpPr>
        <p:grpSpPr bwMode="auto">
          <a:xfrm>
            <a:off x="3657600" y="2362200"/>
            <a:ext cx="3246438" cy="1219200"/>
            <a:chOff x="3657600" y="2133600"/>
            <a:chExt cx="3246290" cy="1219200"/>
          </a:xfrm>
        </p:grpSpPr>
        <p:sp>
          <p:nvSpPr>
            <p:cNvPr id="3116" name="Line 44"/>
            <p:cNvSpPr>
              <a:spLocks noChangeShapeType="1"/>
            </p:cNvSpPr>
            <p:nvPr/>
          </p:nvSpPr>
          <p:spPr bwMode="auto">
            <a:xfrm flipV="1">
              <a:off x="3657600" y="2667000"/>
              <a:ext cx="1981200" cy="685800"/>
            </a:xfrm>
            <a:prstGeom prst="line">
              <a:avLst/>
            </a:prstGeom>
            <a:ln>
              <a:solidFill>
                <a:srgbClr val="FFFF00"/>
              </a:solidFill>
              <a:headEnd/>
              <a:tailEnd type="stealth" w="lg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sp>
          <p:nvSpPr>
            <p:cNvPr id="3074" name="Oval 2"/>
            <p:cNvSpPr>
              <a:spLocks noChangeArrowheads="1"/>
            </p:cNvSpPr>
            <p:nvPr/>
          </p:nvSpPr>
          <p:spPr bwMode="auto">
            <a:xfrm>
              <a:off x="5727700" y="2133600"/>
              <a:ext cx="1143000" cy="10668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chemeClr val="bg1"/>
                </a:solidFill>
                <a:latin typeface="Berlin Sans FB Demi" pitchFamily="34" charset="0"/>
              </a:endParaRPr>
            </a:p>
          </p:txBody>
        </p:sp>
        <p:sp>
          <p:nvSpPr>
            <p:cNvPr id="10284" name="Rectangle 51"/>
            <p:cNvSpPr>
              <a:spLocks noChangeArrowheads="1"/>
            </p:cNvSpPr>
            <p:nvPr/>
          </p:nvSpPr>
          <p:spPr bwMode="auto">
            <a:xfrm>
              <a:off x="5638800" y="2482850"/>
              <a:ext cx="126509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700" b="1">
                  <a:solidFill>
                    <a:schemeClr val="bg1"/>
                  </a:solidFill>
                  <a:latin typeface="Berlin Sans FB Demi" pitchFamily="34" charset="0"/>
                </a:rPr>
                <a:t>Purchasing</a:t>
              </a:r>
            </a:p>
          </p:txBody>
        </p:sp>
        <p:sp>
          <p:nvSpPr>
            <p:cNvPr id="3147" name="Rectangle 75"/>
            <p:cNvSpPr>
              <a:spLocks noChangeArrowheads="1"/>
            </p:cNvSpPr>
            <p:nvPr/>
          </p:nvSpPr>
          <p:spPr bwMode="auto">
            <a:xfrm>
              <a:off x="4328041" y="2286000"/>
              <a:ext cx="116725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Purchasing 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data</a:t>
              </a:r>
            </a:p>
          </p:txBody>
        </p:sp>
      </p:grpSp>
      <p:grpSp>
        <p:nvGrpSpPr>
          <p:cNvPr id="13" name="Group 126"/>
          <p:cNvGrpSpPr>
            <a:grpSpLocks/>
          </p:cNvGrpSpPr>
          <p:nvPr/>
        </p:nvGrpSpPr>
        <p:grpSpPr bwMode="auto">
          <a:xfrm>
            <a:off x="1447800" y="1472625"/>
            <a:ext cx="1905000" cy="1346775"/>
            <a:chOff x="1447800" y="1244025"/>
            <a:chExt cx="1905000" cy="1346775"/>
          </a:xfrm>
        </p:grpSpPr>
        <p:sp>
          <p:nvSpPr>
            <p:cNvPr id="3102" name="Line 30"/>
            <p:cNvSpPr>
              <a:spLocks noChangeShapeType="1"/>
            </p:cNvSpPr>
            <p:nvPr/>
          </p:nvSpPr>
          <p:spPr bwMode="auto">
            <a:xfrm>
              <a:off x="1447800" y="1524000"/>
              <a:ext cx="762000" cy="38100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headEnd/>
              <a:tailEnd type="stealth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sp>
          <p:nvSpPr>
            <p:cNvPr id="3101" name="Oval 29"/>
            <p:cNvSpPr>
              <a:spLocks noChangeArrowheads="1"/>
            </p:cNvSpPr>
            <p:nvPr/>
          </p:nvSpPr>
          <p:spPr bwMode="auto">
            <a:xfrm>
              <a:off x="2209800" y="1524000"/>
              <a:ext cx="1143000" cy="10668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chemeClr val="bg1"/>
                </a:solidFill>
                <a:latin typeface="Berlin Sans FB Demi" pitchFamily="34" charset="0"/>
              </a:endParaRPr>
            </a:p>
          </p:txBody>
        </p:sp>
        <p:sp>
          <p:nvSpPr>
            <p:cNvPr id="10276" name="Rectangle 45"/>
            <p:cNvSpPr>
              <a:spLocks noChangeArrowheads="1"/>
            </p:cNvSpPr>
            <p:nvPr/>
          </p:nvSpPr>
          <p:spPr bwMode="auto">
            <a:xfrm>
              <a:off x="2384425" y="1736725"/>
              <a:ext cx="8128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  <a:latin typeface="Berlin Sans FB Demi" pitchFamily="34" charset="0"/>
                </a:rPr>
                <a:t>Order</a:t>
              </a:r>
            </a:p>
            <a:p>
              <a:r>
                <a:rPr lang="en-US" sz="1800" b="1">
                  <a:solidFill>
                    <a:schemeClr val="bg1"/>
                  </a:solidFill>
                  <a:latin typeface="Berlin Sans FB Demi" pitchFamily="34" charset="0"/>
                </a:rPr>
                <a:t>Entry</a:t>
              </a:r>
            </a:p>
          </p:txBody>
        </p:sp>
        <p:sp>
          <p:nvSpPr>
            <p:cNvPr id="3126" name="Rectangle 54"/>
            <p:cNvSpPr>
              <a:spLocks noChangeArrowheads="1"/>
            </p:cNvSpPr>
            <p:nvPr/>
          </p:nvSpPr>
          <p:spPr bwMode="auto">
            <a:xfrm>
              <a:off x="1517347" y="1244025"/>
              <a:ext cx="68640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Sales 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Order</a:t>
              </a:r>
            </a:p>
          </p:txBody>
        </p:sp>
      </p:grpSp>
      <p:grpSp>
        <p:nvGrpSpPr>
          <p:cNvPr id="10260" name="Group 98"/>
          <p:cNvGrpSpPr>
            <a:grpSpLocks/>
          </p:cNvGrpSpPr>
          <p:nvPr/>
        </p:nvGrpSpPr>
        <p:grpSpPr bwMode="auto">
          <a:xfrm>
            <a:off x="381000" y="1117600"/>
            <a:ext cx="1295400" cy="1397000"/>
            <a:chOff x="381000" y="1041400"/>
            <a:chExt cx="1295400" cy="1397000"/>
          </a:xfrm>
        </p:grpSpPr>
        <p:graphicFrame>
          <p:nvGraphicFramePr>
            <p:cNvPr id="95" name="Diagram 94"/>
            <p:cNvGraphicFramePr/>
            <p:nvPr/>
          </p:nvGraphicFramePr>
          <p:xfrm>
            <a:off x="381000" y="1270000"/>
            <a:ext cx="1295400" cy="1168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3205" name="Rectangle 133"/>
            <p:cNvSpPr>
              <a:spLocks noChangeArrowheads="1"/>
            </p:cNvSpPr>
            <p:nvPr/>
          </p:nvSpPr>
          <p:spPr bwMode="auto">
            <a:xfrm>
              <a:off x="457200" y="1041400"/>
              <a:ext cx="1066800" cy="110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6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" pitchFamily="18" charset="0"/>
                  <a:sym typeface="Webdings" pitchFamily="18" charset="2"/>
                </a:rPr>
                <a:t></a:t>
              </a:r>
            </a:p>
          </p:txBody>
        </p:sp>
      </p:grpSp>
      <p:grpSp>
        <p:nvGrpSpPr>
          <p:cNvPr id="15" name="Group 129"/>
          <p:cNvGrpSpPr>
            <a:grpSpLocks/>
          </p:cNvGrpSpPr>
          <p:nvPr/>
        </p:nvGrpSpPr>
        <p:grpSpPr bwMode="auto">
          <a:xfrm>
            <a:off x="6564064" y="1473200"/>
            <a:ext cx="1003800" cy="1041400"/>
            <a:chOff x="6564658" y="1472625"/>
            <a:chExt cx="1003113" cy="1041975"/>
          </a:xfrm>
        </p:grpSpPr>
        <p:sp>
          <p:nvSpPr>
            <p:cNvPr id="3112" name="Line 40"/>
            <p:cNvSpPr>
              <a:spLocks noChangeShapeType="1"/>
            </p:cNvSpPr>
            <p:nvPr/>
          </p:nvSpPr>
          <p:spPr bwMode="auto">
            <a:xfrm flipV="1">
              <a:off x="6706100" y="1904663"/>
              <a:ext cx="837627" cy="60993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headEnd/>
              <a:tailEnd type="stealth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sp>
          <p:nvSpPr>
            <p:cNvPr id="3138" name="Rectangle 66"/>
            <p:cNvSpPr>
              <a:spLocks noChangeArrowheads="1"/>
            </p:cNvSpPr>
            <p:nvPr/>
          </p:nvSpPr>
          <p:spPr bwMode="auto">
            <a:xfrm>
              <a:off x="6564658" y="1472625"/>
              <a:ext cx="1003113" cy="585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Purchase 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Order</a:t>
              </a:r>
            </a:p>
          </p:txBody>
        </p:sp>
      </p:grpSp>
      <p:grpSp>
        <p:nvGrpSpPr>
          <p:cNvPr id="10262" name="Group 99"/>
          <p:cNvGrpSpPr>
            <a:grpSpLocks/>
          </p:cNvGrpSpPr>
          <p:nvPr/>
        </p:nvGrpSpPr>
        <p:grpSpPr bwMode="auto">
          <a:xfrm>
            <a:off x="7467600" y="1117600"/>
            <a:ext cx="1295400" cy="1397000"/>
            <a:chOff x="7467600" y="889000"/>
            <a:chExt cx="1295400" cy="1397000"/>
          </a:xfrm>
        </p:grpSpPr>
        <p:graphicFrame>
          <p:nvGraphicFramePr>
            <p:cNvPr id="96" name="Diagram 95"/>
            <p:cNvGraphicFramePr/>
            <p:nvPr/>
          </p:nvGraphicFramePr>
          <p:xfrm>
            <a:off x="7467600" y="1117600"/>
            <a:ext cx="1295400" cy="1168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97" name="Rectangle 133"/>
            <p:cNvSpPr>
              <a:spLocks noChangeArrowheads="1"/>
            </p:cNvSpPr>
            <p:nvPr/>
          </p:nvSpPr>
          <p:spPr bwMode="auto">
            <a:xfrm>
              <a:off x="7543800" y="889000"/>
              <a:ext cx="1066800" cy="110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6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" pitchFamily="18" charset="0"/>
                  <a:sym typeface="Webdings" pitchFamily="18" charset="2"/>
                </a:rPr>
                <a:t></a:t>
              </a:r>
            </a:p>
          </p:txBody>
        </p:sp>
      </p:grpSp>
      <p:sp>
        <p:nvSpPr>
          <p:cNvPr id="87" name="Title 86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Example ISs: </a:t>
            </a:r>
            <a:r>
              <a:rPr smtClean="0">
                <a:solidFill>
                  <a:schemeClr val="accent1">
                    <a:satMod val="150000"/>
                  </a:schemeClr>
                </a:solidFill>
              </a:rPr>
              <a:t>Distribution System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7192" name="Slide Number Placeholder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1E0D-1585-4A25-9DAE-FAABA817CBBE}" type="slidenum">
              <a:rPr lang="en-US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88" name="Diagram 87"/>
          <p:cNvGraphicFramePr/>
          <p:nvPr/>
        </p:nvGraphicFramePr>
        <p:xfrm>
          <a:off x="4114800" y="914400"/>
          <a:ext cx="5029200" cy="39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" grpId="0"/>
      <p:bldP spid="3115" grpId="0" animBg="1"/>
      <p:bldP spid="3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Other Examples…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087A0-02A8-497E-85AD-A30BE784559A}" type="slidenum">
              <a:rPr lang="en-US"/>
              <a:pPr>
                <a:defRPr/>
              </a:pPr>
              <a:t>5</a:t>
            </a:fld>
            <a:endParaRPr lang="en-US" b="1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r>
              <a:rPr lang="en-US" sz="4400" dirty="0" smtClean="0">
                <a:latin typeface="Franklin Gothic Book" charset="0"/>
              </a:rPr>
              <a:t>What is the MIS </a:t>
            </a:r>
            <a:r>
              <a:rPr lang="en-US" sz="4400" i="1" dirty="0" smtClean="0">
                <a:latin typeface="Franklin Gothic Book" charset="0"/>
              </a:rPr>
              <a:t>field?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620000" cy="38401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“MIS is the application of </a:t>
            </a:r>
            <a:r>
              <a:rPr lang="en-US" b="1" dirty="0" smtClean="0"/>
              <a:t>people</a:t>
            </a:r>
            <a:r>
              <a:rPr lang="en-US" dirty="0" smtClean="0"/>
              <a:t>, </a:t>
            </a:r>
            <a:r>
              <a:rPr lang="en-US" b="1" dirty="0" smtClean="0"/>
              <a:t>technologies</a:t>
            </a:r>
            <a:r>
              <a:rPr lang="en-US" dirty="0" smtClean="0"/>
              <a:t>, and </a:t>
            </a:r>
            <a:r>
              <a:rPr lang="en-US" b="1" dirty="0" smtClean="0"/>
              <a:t>procedures</a:t>
            </a:r>
            <a:r>
              <a:rPr lang="en-US" dirty="0" smtClean="0"/>
              <a:t> used by </a:t>
            </a:r>
            <a:r>
              <a:rPr lang="en-US" b="1" dirty="0" smtClean="0"/>
              <a:t>decision-makers</a:t>
            </a:r>
            <a:r>
              <a:rPr lang="en-US" dirty="0" smtClean="0"/>
              <a:t> to solve </a:t>
            </a:r>
            <a:r>
              <a:rPr lang="en-US" b="1" dirty="0" smtClean="0"/>
              <a:t>business problems</a:t>
            </a:r>
            <a:r>
              <a:rPr lang="en-US" dirty="0" smtClean="0"/>
              <a:t>.”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972569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What is the MIS </a:t>
            </a:r>
            <a:r>
              <a:rPr lang="en-US" i="1" dirty="0" smtClean="0">
                <a:solidFill>
                  <a:schemeClr val="accent1">
                    <a:satMod val="150000"/>
                  </a:schemeClr>
                </a:solidFill>
              </a:rPr>
              <a:t>field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?...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cont</a:t>
            </a: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Systems</a:t>
            </a:r>
          </a:p>
          <a:p>
            <a:pPr lvl="1" eaLnBrk="1" hangingPunct="1"/>
            <a:endParaRPr lang="en-US" sz="1200" smtClean="0"/>
          </a:p>
          <a:p>
            <a:pPr lvl="1" eaLnBrk="1" hangingPunct="1"/>
            <a:r>
              <a:rPr lang="en-US" smtClean="0"/>
              <a:t>Design</a:t>
            </a:r>
          </a:p>
          <a:p>
            <a:pPr lvl="1" eaLnBrk="1" hangingPunct="1"/>
            <a:r>
              <a:rPr lang="en-US" smtClean="0"/>
              <a:t>Development</a:t>
            </a:r>
          </a:p>
          <a:p>
            <a:pPr lvl="1" eaLnBrk="1" hangingPunct="1"/>
            <a:r>
              <a:rPr lang="en-US" smtClean="0"/>
              <a:t>Deployment</a:t>
            </a:r>
          </a:p>
          <a:p>
            <a:pPr lvl="1" eaLnBrk="1" hangingPunct="1"/>
            <a:r>
              <a:rPr lang="en-US" smtClean="0"/>
              <a:t>Management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For BUSINESS VALUE!</a:t>
            </a:r>
          </a:p>
        </p:txBody>
      </p:sp>
      <p:sp>
        <p:nvSpPr>
          <p:cNvPr id="4101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09922-2F36-4D42-8685-72A5CB4F89C0}" type="slidenum">
              <a:rPr lang="en-US"/>
              <a:pPr>
                <a:defRPr/>
              </a:pPr>
              <a:t>7</a:t>
            </a:fld>
            <a:endParaRPr lang="en-US" b="1"/>
          </a:p>
        </p:txBody>
      </p:sp>
      <p:grpSp>
        <p:nvGrpSpPr>
          <p:cNvPr id="12293" name="Group 6"/>
          <p:cNvGrpSpPr>
            <a:grpSpLocks/>
          </p:cNvGrpSpPr>
          <p:nvPr/>
        </p:nvGrpSpPr>
        <p:grpSpPr bwMode="auto">
          <a:xfrm>
            <a:off x="4343400" y="1600200"/>
            <a:ext cx="4267200" cy="3962400"/>
            <a:chOff x="1260" y="1133"/>
            <a:chExt cx="3053" cy="2912"/>
          </a:xfrm>
        </p:grpSpPr>
        <p:sp>
          <p:nvSpPr>
            <p:cNvPr id="12294" name="Oval 7"/>
            <p:cNvSpPr>
              <a:spLocks noChangeArrowheads="1"/>
            </p:cNvSpPr>
            <p:nvPr/>
          </p:nvSpPr>
          <p:spPr bwMode="auto">
            <a:xfrm>
              <a:off x="1260" y="1136"/>
              <a:ext cx="3053" cy="2909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Line 8"/>
            <p:cNvSpPr>
              <a:spLocks noChangeShapeType="1"/>
            </p:cNvSpPr>
            <p:nvPr/>
          </p:nvSpPr>
          <p:spPr bwMode="auto">
            <a:xfrm>
              <a:off x="2824" y="1133"/>
              <a:ext cx="1" cy="13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Line 9"/>
            <p:cNvSpPr>
              <a:spLocks noChangeShapeType="1"/>
            </p:cNvSpPr>
            <p:nvPr/>
          </p:nvSpPr>
          <p:spPr bwMode="auto">
            <a:xfrm flipH="1">
              <a:off x="1584" y="2481"/>
              <a:ext cx="1301" cy="10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Line 10"/>
            <p:cNvSpPr>
              <a:spLocks noChangeShapeType="1"/>
            </p:cNvSpPr>
            <p:nvPr/>
          </p:nvSpPr>
          <p:spPr bwMode="auto">
            <a:xfrm>
              <a:off x="2988" y="2481"/>
              <a:ext cx="1088" cy="8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5" name="Rectangle 11"/>
            <p:cNvSpPr>
              <a:spLocks noChangeArrowheads="1"/>
            </p:cNvSpPr>
            <p:nvPr/>
          </p:nvSpPr>
          <p:spPr bwMode="auto">
            <a:xfrm>
              <a:off x="1533" y="1637"/>
              <a:ext cx="1348" cy="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ORGANIZATIONS</a:t>
              </a:r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950" y="1637"/>
              <a:ext cx="1154" cy="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TECHNOLOGY</a:t>
              </a:r>
            </a:p>
          </p:txBody>
        </p:sp>
        <p:sp>
          <p:nvSpPr>
            <p:cNvPr id="47117" name="Rectangle 13"/>
            <p:cNvSpPr>
              <a:spLocks noChangeArrowheads="1"/>
            </p:cNvSpPr>
            <p:nvPr/>
          </p:nvSpPr>
          <p:spPr bwMode="auto">
            <a:xfrm>
              <a:off x="2347" y="3457"/>
              <a:ext cx="1031" cy="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PROCESSES</a:t>
              </a:r>
            </a:p>
          </p:txBody>
        </p:sp>
        <p:sp>
          <p:nvSpPr>
            <p:cNvPr id="12301" name="Oval 14"/>
            <p:cNvSpPr>
              <a:spLocks noChangeArrowheads="1"/>
            </p:cNvSpPr>
            <p:nvPr/>
          </p:nvSpPr>
          <p:spPr bwMode="auto">
            <a:xfrm>
              <a:off x="2130" y="1827"/>
              <a:ext cx="1443" cy="1401"/>
            </a:xfrm>
            <a:prstGeom prst="ellipse">
              <a:avLst/>
            </a:prstGeom>
            <a:gradFill rotWithShape="0">
              <a:gsLst>
                <a:gs pos="0">
                  <a:srgbClr val="003400"/>
                </a:gs>
                <a:gs pos="100000">
                  <a:srgbClr val="00AE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Rectangle 15"/>
            <p:cNvSpPr>
              <a:spLocks noChangeArrowheads="1"/>
            </p:cNvSpPr>
            <p:nvPr/>
          </p:nvSpPr>
          <p:spPr bwMode="auto">
            <a:xfrm>
              <a:off x="2322" y="2317"/>
              <a:ext cx="1134" cy="3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MIS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62436600"/>
              </p:ext>
            </p:extLst>
          </p:nvPr>
        </p:nvGraphicFramePr>
        <p:xfrm>
          <a:off x="304800" y="1663700"/>
          <a:ext cx="84582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What do MIS majors do?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5100"/>
            <a:ext cx="9073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Source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en-US" sz="1600" dirty="0" err="1" smtClean="0">
                <a:solidFill>
                  <a:schemeClr val="tx1"/>
                </a:solidFill>
              </a:rPr>
              <a:t>Mandviwalla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Munir</a:t>
            </a:r>
            <a:r>
              <a:rPr lang="en-US" sz="1600" dirty="0" smtClean="0">
                <a:solidFill>
                  <a:schemeClr val="tx1"/>
                </a:solidFill>
              </a:rPr>
              <a:t>, Temple University, 2011.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chemeClr val="accent1">
                    <a:satMod val="150000"/>
                  </a:schemeClr>
                </a:solidFill>
              </a:rPr>
              <a:t>How does MIS differ from other tech-related fields? </a:t>
            </a:r>
          </a:p>
        </p:txBody>
      </p:sp>
      <p:sp>
        <p:nvSpPr>
          <p:cNvPr id="514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99DB7-3ECA-4400-8FB3-5666BDA5B85A}" type="slidenum">
              <a:rPr lang="en-US"/>
              <a:pPr>
                <a:defRPr/>
              </a:pPr>
              <a:t>9</a:t>
            </a:fld>
            <a:endParaRPr lang="en-US" b="1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990600" y="3505200"/>
            <a:ext cx="990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514600" y="3505200"/>
            <a:ext cx="990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886200" y="3505200"/>
            <a:ext cx="990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5410200" y="3505200"/>
            <a:ext cx="990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066800" y="36576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EE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62000" y="4648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85800" y="4419600"/>
            <a:ext cx="182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Focus on </a:t>
            </a:r>
            <a:r>
              <a:rPr lang="en-US" sz="2400" dirty="0" smtClean="0"/>
              <a:t>Hardware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Innovations</a:t>
            </a:r>
            <a:endParaRPr lang="en-US" sz="2400" dirty="0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657600" y="4724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505200" y="4419600"/>
            <a:ext cx="175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Focus on </a:t>
            </a:r>
            <a:r>
              <a:rPr lang="en-US" sz="2400" dirty="0" smtClean="0"/>
              <a:t>Software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Innovations</a:t>
            </a:r>
            <a:endParaRPr lang="en-US" sz="2400" dirty="0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400800" y="4419600"/>
            <a:ext cx="220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Focus on </a:t>
            </a:r>
            <a:r>
              <a:rPr lang="en-US" sz="2400" dirty="0" smtClean="0"/>
              <a:t>Application to Business</a:t>
            </a:r>
            <a:endParaRPr lang="en-US" sz="2400" dirty="0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743200" y="3657600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CE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4114800" y="36576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CS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5562600" y="3657600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SE</a:t>
            </a:r>
          </a:p>
        </p:txBody>
      </p:sp>
      <p:sp>
        <p:nvSpPr>
          <p:cNvPr id="13329" name="Oval 18"/>
          <p:cNvSpPr>
            <a:spLocks noChangeArrowheads="1"/>
          </p:cNvSpPr>
          <p:nvPr/>
        </p:nvSpPr>
        <p:spPr bwMode="auto">
          <a:xfrm>
            <a:off x="152400" y="2667000"/>
            <a:ext cx="3352800" cy="2971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Oval 19"/>
          <p:cNvSpPr>
            <a:spLocks noChangeArrowheads="1"/>
          </p:cNvSpPr>
          <p:nvPr/>
        </p:nvSpPr>
        <p:spPr bwMode="auto">
          <a:xfrm>
            <a:off x="2362200" y="2667000"/>
            <a:ext cx="3962400" cy="3048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Oval 20"/>
          <p:cNvSpPr>
            <a:spLocks noChangeArrowheads="1"/>
          </p:cNvSpPr>
          <p:nvPr/>
        </p:nvSpPr>
        <p:spPr bwMode="auto">
          <a:xfrm>
            <a:off x="5410200" y="2667000"/>
            <a:ext cx="3733800" cy="3048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Oval 21"/>
          <p:cNvSpPr>
            <a:spLocks noChangeArrowheads="1"/>
          </p:cNvSpPr>
          <p:nvPr/>
        </p:nvSpPr>
        <p:spPr bwMode="auto">
          <a:xfrm>
            <a:off x="6934200" y="3276600"/>
            <a:ext cx="1295400" cy="1219200"/>
          </a:xfrm>
          <a:prstGeom prst="ellipse">
            <a:avLst/>
          </a:prstGeom>
          <a:solidFill>
            <a:srgbClr val="C0C0C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Rectangle 22"/>
          <p:cNvSpPr>
            <a:spLocks noChangeArrowheads="1"/>
          </p:cNvSpPr>
          <p:nvPr/>
        </p:nvSpPr>
        <p:spPr bwMode="auto">
          <a:xfrm>
            <a:off x="7086600" y="3505200"/>
            <a:ext cx="9906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1400"/>
              <a:t>MIS</a:t>
            </a:r>
          </a:p>
        </p:txBody>
      </p:sp>
      <p:sp>
        <p:nvSpPr>
          <p:cNvPr id="13334" name="Text Box 23"/>
          <p:cNvSpPr txBox="1">
            <a:spLocks noChangeArrowheads="1"/>
          </p:cNvSpPr>
          <p:nvPr/>
        </p:nvSpPr>
        <p:spPr bwMode="auto">
          <a:xfrm>
            <a:off x="7086600" y="3657600"/>
            <a:ext cx="83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</a:t>
            </a:r>
            <a:endParaRPr lang="en-US" sz="1200"/>
          </a:p>
        </p:txBody>
      </p:sp>
      <p:sp>
        <p:nvSpPr>
          <p:cNvPr id="13335" name="Text Box 24"/>
          <p:cNvSpPr txBox="1">
            <a:spLocks noChangeArrowheads="1"/>
          </p:cNvSpPr>
          <p:nvPr/>
        </p:nvSpPr>
        <p:spPr bwMode="auto">
          <a:xfrm>
            <a:off x="0" y="6324600"/>
            <a:ext cx="899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EE- electrical engineering: CE- computer engineering: CS- computer science: </a:t>
            </a:r>
          </a:p>
          <a:p>
            <a:pPr>
              <a:spcBef>
                <a:spcPct val="50000"/>
              </a:spcBef>
            </a:pPr>
            <a:r>
              <a:rPr lang="en-US" sz="1200" dirty="0"/>
              <a:t>SE- software engineering: MIS- information systems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3615</TotalTime>
  <Words>762</Words>
  <Application>Microsoft Office PowerPoint</Application>
  <PresentationFormat>On-screen Show (4:3)</PresentationFormat>
  <Paragraphs>326</Paragraphs>
  <Slides>24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Module</vt:lpstr>
      <vt:lpstr>What is Information Systems?</vt:lpstr>
      <vt:lpstr>What is an Information System?</vt:lpstr>
      <vt:lpstr>What is an Information System, cont…</vt:lpstr>
      <vt:lpstr>Example ISs: Distribution System</vt:lpstr>
      <vt:lpstr>Other Examples…</vt:lpstr>
      <vt:lpstr>What is the MIS field?</vt:lpstr>
      <vt:lpstr>What is the MIS field?...cont</vt:lpstr>
      <vt:lpstr>What do MIS majors do?</vt:lpstr>
      <vt:lpstr>How does MIS differ from other tech-related fields? </vt:lpstr>
      <vt:lpstr>System Development</vt:lpstr>
      <vt:lpstr>System Development, cont…</vt:lpstr>
      <vt:lpstr>System Development, cont…</vt:lpstr>
      <vt:lpstr>Why Major in MIS?</vt:lpstr>
      <vt:lpstr>Highest Paying Occupations-2012</vt:lpstr>
      <vt:lpstr>And Pay’s Not Bad</vt:lpstr>
      <vt:lpstr>And Pay's Not Bad, cont…</vt:lpstr>
      <vt:lpstr>Typical Jobs</vt:lpstr>
      <vt:lpstr>What skills are needed?</vt:lpstr>
      <vt:lpstr>“The Harvest is Plentiful but…”</vt:lpstr>
      <vt:lpstr>What types of companies do MIS grads work for?</vt:lpstr>
      <vt:lpstr>What types of companies do MIS grads work for?</vt:lpstr>
      <vt:lpstr>PowerPoint Presentation</vt:lpstr>
      <vt:lpstr>PowerPoint Presentation</vt:lpstr>
      <vt:lpstr>PowerPoint Presentation</vt:lpstr>
    </vt:vector>
  </TitlesOfParts>
  <Company>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None</dc:creator>
  <cp:lastModifiedBy>Windows User</cp:lastModifiedBy>
  <cp:revision>247</cp:revision>
  <cp:lastPrinted>2012-07-06T17:59:15Z</cp:lastPrinted>
  <dcterms:created xsi:type="dcterms:W3CDTF">2005-10-17T19:41:42Z</dcterms:created>
  <dcterms:modified xsi:type="dcterms:W3CDTF">2015-05-29T21:48:07Z</dcterms:modified>
</cp:coreProperties>
</file>