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63" r:id="rId2"/>
    <p:sldId id="288" r:id="rId3"/>
    <p:sldId id="258" r:id="rId4"/>
    <p:sldId id="281" r:id="rId5"/>
    <p:sldId id="285" r:id="rId6"/>
    <p:sldId id="287" r:id="rId7"/>
    <p:sldId id="289" r:id="rId8"/>
    <p:sldId id="286" r:id="rId9"/>
    <p:sldId id="29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D98D"/>
    <a:srgbClr val="FFFFFF"/>
    <a:srgbClr val="A9B2C9"/>
    <a:srgbClr val="FF9900"/>
    <a:srgbClr val="660066"/>
    <a:srgbClr val="7482A6"/>
    <a:srgbClr val="52497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8" autoAdjust="0"/>
    <p:restoredTop sz="91983" autoAdjust="0"/>
  </p:normalViewPr>
  <p:slideViewPr>
    <p:cSldViewPr>
      <p:cViewPr varScale="1">
        <p:scale>
          <a:sx n="66" d="100"/>
          <a:sy n="66" d="100"/>
        </p:scale>
        <p:origin x="-102" y="-1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244813-BC02-4578-AC38-049BE5E8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996296-020B-445F-A8A6-3CCEE37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2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BF16B-A5B7-451D-A67C-5197519D29D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246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996296-020B-445F-A8A6-3CCEE37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1981200"/>
          </a:xfrm>
          <a:prstGeom prst="rect">
            <a:avLst/>
          </a:prstGeom>
          <a:gradFill rotWithShape="0">
            <a:gsLst>
              <a:gs pos="0">
                <a:srgbClr val="7482A6">
                  <a:gamma/>
                  <a:shade val="46275"/>
                  <a:invGamma/>
                </a:srgbClr>
              </a:gs>
              <a:gs pos="100000">
                <a:srgbClr val="7482A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/>
          </a:p>
        </p:txBody>
      </p:sp>
      <p:pic>
        <p:nvPicPr>
          <p:cNvPr id="4" name="Picture 31" descr="C:\Documents and Settings\Owner\Local Settings\Temporary Internet Files\Content.IE5\T2KOAB1G\MPj0433164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4061421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AC055-2C2B-4704-8B3D-C4034F2F8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76CD-171A-4548-AE61-2775CA683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9D13-0AE8-4182-BA01-8F4B0439E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EB734-C3ED-43CB-9EC5-336E8382E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81B0-3DD0-4BF6-810C-8AFC22878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D4C4-2AD4-4FC1-A49F-B7FE1FD83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FD8BF-C7D5-4F6D-8893-B5966607D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AE79-3214-47E9-A0D0-758238AB9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64356-D723-4650-9482-0C17A68F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3F870-B03F-4B0E-B292-9F42DB01A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7A0C-32A7-4CBC-B9E7-F92D6495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00BA3-6673-41B0-80AE-2D9EBB84B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A33A-87EB-4BF8-B649-FB1CAAFF4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A63B8D6-7426-4846-A095-BFADCC3D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381000"/>
            <a:ext cx="9144000" cy="533400"/>
          </a:xfrm>
          <a:prstGeom prst="rect">
            <a:avLst/>
          </a:prstGeom>
          <a:gradFill rotWithShape="0">
            <a:gsLst>
              <a:gs pos="0">
                <a:srgbClr val="7482A6">
                  <a:gamma/>
                  <a:shade val="46275"/>
                  <a:invGamma/>
                </a:srgbClr>
              </a:gs>
              <a:gs pos="100000">
                <a:srgbClr val="7482A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/>
          </a:p>
        </p:txBody>
      </p:sp>
      <p:pic>
        <p:nvPicPr>
          <p:cNvPr id="21" name="Picture 31" descr="C:\Documents and Settings\Owner\Local Settings\Temporary Internet Files\Content.IE5\T2KOAB1G\MPj04331640000[1]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1103" y="0"/>
            <a:ext cx="1421497" cy="106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762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ylor.box.com/" TargetMode="External"/><Relationship Id="rId2" Type="http://schemas.openxmlformats.org/officeDocument/2006/relationships/hyperlink" Target="http://www.baylor.edu/canv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ylor.box.com/" TargetMode="External"/><Relationship Id="rId2" Type="http://schemas.openxmlformats.org/officeDocument/2006/relationships/hyperlink" Target="file:///\\casey2\stu\YourBear_I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business.baylor.edu/gina_green/YouTubeVideoCode.txt" TargetMode="External"/><Relationship Id="rId3" Type="http://schemas.openxmlformats.org/officeDocument/2006/relationships/hyperlink" Target="http://business.baylor.edu/gina_green/mis_logo.jpg" TargetMode="External"/><Relationship Id="rId7" Type="http://schemas.openxmlformats.org/officeDocument/2006/relationships/hyperlink" Target="http://business.baylor.edu/gina_green/game-day.jpg" TargetMode="External"/><Relationship Id="rId2" Type="http://schemas.openxmlformats.org/officeDocument/2006/relationships/hyperlink" Target="http://business.baylor.edu/gina_green/comput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usiness.baylor.edu/gina_green/gray_rock.gif" TargetMode="External"/><Relationship Id="rId5" Type="http://schemas.openxmlformats.org/officeDocument/2006/relationships/hyperlink" Target="http://business.baylor.edu/gina_green/baylorwordmark.gif" TargetMode="External"/><Relationship Id="rId10" Type="http://schemas.openxmlformats.org/officeDocument/2006/relationships/hyperlink" Target="http://business.baylor.edu/gina_green/119040-audioRiseUp.mp3" TargetMode="External"/><Relationship Id="rId4" Type="http://schemas.openxmlformats.org/officeDocument/2006/relationships/hyperlink" Target="http://business.baylor.edu/gina_green/mis_students.jpg" TargetMode="External"/><Relationship Id="rId9" Type="http://schemas.openxmlformats.org/officeDocument/2006/relationships/hyperlink" Target="http://business.baylor.edu/gina_green/that-good-old-baylor-line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.baylor.edu/gina_green/teaching/mis1305/summ15/lectures/access/nfl(2009).accd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am2013.cengage.com/" TargetMode="External"/><Relationship Id="rId2" Type="http://schemas.openxmlformats.org/officeDocument/2006/relationships/hyperlink" Target="http://canvas.baylor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baylor.edu/gina_green/teaching/mis1305/summ15/lectures/excel/ExcelClassExercises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n>
                  <a:solidFill>
                    <a:schemeClr val="tx2">
                      <a:lumMod val="85000"/>
                      <a:lumOff val="15000"/>
                    </a:schemeClr>
                  </a:solidFill>
                </a:ln>
                <a:solidFill>
                  <a:srgbClr val="8DD98D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MIS 1305</a:t>
            </a:r>
            <a:endParaRPr lang="en-US" sz="2800" dirty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  <a:solidFill>
                <a:srgbClr val="8DD98D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75" name="TextBox 27"/>
          <p:cNvSpPr txBox="1">
            <a:spLocks noChangeArrowheads="1"/>
          </p:cNvSpPr>
          <p:nvPr/>
        </p:nvSpPr>
        <p:spPr bwMode="auto">
          <a:xfrm>
            <a:off x="5356225" y="3581400"/>
            <a:ext cx="332898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Berlin Sans FB Demi" pitchFamily="34" charset="0"/>
              </a:rPr>
              <a:t>Dr. Gina Green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Gina_Green@baylor.edu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710-6210</a:t>
            </a:r>
          </a:p>
        </p:txBody>
      </p:sp>
      <p:sp>
        <p:nvSpPr>
          <p:cNvPr id="3076" name="TextBox 32"/>
          <p:cNvSpPr txBox="1">
            <a:spLocks noChangeArrowheads="1"/>
          </p:cNvSpPr>
          <p:nvPr/>
        </p:nvSpPr>
        <p:spPr bwMode="auto">
          <a:xfrm>
            <a:off x="3124200" y="1066800"/>
            <a:ext cx="27077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 Demi" pitchFamily="34" charset="0"/>
              </a:rPr>
              <a:t>Class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77200" cy="5638800"/>
          </a:xfrm>
        </p:spPr>
        <p:txBody>
          <a:bodyPr/>
          <a:lstStyle/>
          <a:p>
            <a:r>
              <a:rPr lang="en-US" dirty="0" smtClean="0"/>
              <a:t>Log in to Canvas (if you have not already)</a:t>
            </a:r>
          </a:p>
          <a:p>
            <a:pPr lvl="1"/>
            <a:r>
              <a:rPr lang="en-US" dirty="0" smtClean="0">
                <a:hlinkClick r:id="rId2"/>
              </a:rPr>
              <a:t>http://www.baylor.edu/canvas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Use your </a:t>
            </a:r>
            <a:r>
              <a:rPr lang="en-US" dirty="0" err="1" smtClean="0"/>
              <a:t>BearID</a:t>
            </a:r>
            <a:r>
              <a:rPr lang="en-US" dirty="0" smtClean="0"/>
              <a:t> and password to log in</a:t>
            </a:r>
          </a:p>
          <a:p>
            <a:pPr lvl="1" eaLnBrk="1" hangingPunct="1"/>
            <a:r>
              <a:rPr lang="en-US" dirty="0"/>
              <a:t>Course is MIS1305 F1 (9:45a section)</a:t>
            </a:r>
          </a:p>
          <a:p>
            <a:pPr marL="457200" lvl="1" indent="0" eaLnBrk="1" hangingPunct="1">
              <a:buNone/>
            </a:pPr>
            <a:r>
              <a:rPr lang="en-US" dirty="0"/>
              <a:t>		  MIS1305 F2 (11:30a section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Logoff Canvas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Log in to Box (if you have not already)</a:t>
            </a:r>
          </a:p>
          <a:p>
            <a:pPr lvl="1" eaLnBrk="1" hangingPunct="1"/>
            <a:r>
              <a:rPr lang="en-US" dirty="0">
                <a:hlinkClick r:id="rId3"/>
              </a:rPr>
              <a:t>http://baylor.box.com</a:t>
            </a:r>
            <a:endParaRPr lang="en-US" dirty="0"/>
          </a:p>
          <a:p>
            <a:pPr lvl="1" eaLnBrk="1" hangingPunct="1"/>
            <a:r>
              <a:rPr lang="en-US" dirty="0"/>
              <a:t>Login with </a:t>
            </a:r>
            <a:r>
              <a:rPr lang="en-US" dirty="0" err="1" smtClean="0"/>
              <a:t>BearID</a:t>
            </a:r>
            <a:r>
              <a:rPr lang="en-US" dirty="0" smtClean="0"/>
              <a:t> and </a:t>
            </a:r>
            <a:r>
              <a:rPr lang="en-US" dirty="0"/>
              <a:t>password</a:t>
            </a:r>
          </a:p>
          <a:p>
            <a:pPr lvl="1" eaLnBrk="1" hangingPunct="1"/>
            <a:r>
              <a:rPr lang="en-US" dirty="0" smtClean="0"/>
              <a:t>Create MIS1305 folder</a:t>
            </a:r>
          </a:p>
          <a:p>
            <a:pPr lvl="1" eaLnBrk="1" hangingPunct="1"/>
            <a:r>
              <a:rPr lang="en-US" dirty="0" smtClean="0"/>
              <a:t>Logoff Box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In-Class Desktop Shortcuts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6629400" cy="593416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Create a desktop shortcut to your P-Drive</a:t>
            </a:r>
          </a:p>
          <a:p>
            <a:pPr lvl="1" eaLnBrk="1" hangingPunct="1"/>
            <a:r>
              <a:rPr lang="en-US" sz="1800" dirty="0" smtClean="0"/>
              <a:t>Right-click on the desktop</a:t>
            </a:r>
          </a:p>
          <a:p>
            <a:pPr lvl="1" eaLnBrk="1" hangingPunct="1"/>
            <a:r>
              <a:rPr lang="en-US" sz="1800" dirty="0" smtClean="0"/>
              <a:t>New</a:t>
            </a:r>
          </a:p>
          <a:p>
            <a:pPr lvl="1" eaLnBrk="1" hangingPunct="1"/>
            <a:r>
              <a:rPr lang="en-US" sz="1800" dirty="0" smtClean="0"/>
              <a:t>Shortcut</a:t>
            </a:r>
          </a:p>
          <a:p>
            <a:pPr lvl="1" eaLnBrk="1" hangingPunct="1"/>
            <a:r>
              <a:rPr lang="en-US" sz="1800" dirty="0" smtClean="0"/>
              <a:t>Location:  </a:t>
            </a:r>
            <a:r>
              <a:rPr lang="en-US" sz="1800" dirty="0" smtClean="0">
                <a:hlinkClick r:id="rId2" action="ppaction://hlinkfile"/>
              </a:rPr>
              <a:t>\\casey2\stu\YourBearID</a:t>
            </a:r>
            <a:endParaRPr lang="en-US" sz="1800" dirty="0" smtClean="0"/>
          </a:p>
          <a:p>
            <a:pPr lvl="2" eaLnBrk="1" hangingPunct="1"/>
            <a:r>
              <a:rPr lang="en-US" sz="1600" dirty="0" smtClean="0"/>
              <a:t>Be sure to use Proper Case for </a:t>
            </a:r>
            <a:r>
              <a:rPr lang="en-US" sz="1600" dirty="0" err="1" smtClean="0"/>
              <a:t>BearID</a:t>
            </a:r>
            <a:endParaRPr lang="en-US" sz="1600" dirty="0" smtClean="0"/>
          </a:p>
          <a:p>
            <a:pPr lvl="1" eaLnBrk="1" hangingPunct="1"/>
            <a:r>
              <a:rPr lang="en-US" sz="2000" dirty="0" smtClean="0"/>
              <a:t>Click Next</a:t>
            </a:r>
          </a:p>
          <a:p>
            <a:pPr lvl="1" eaLnBrk="1" hangingPunct="1"/>
            <a:r>
              <a:rPr lang="en-US" sz="2000" dirty="0" smtClean="0"/>
              <a:t>Name for shortcut:  P-Drive</a:t>
            </a:r>
          </a:p>
          <a:p>
            <a:pPr lvl="1" eaLnBrk="1" hangingPunct="1"/>
            <a:r>
              <a:rPr lang="en-US" sz="2000" dirty="0" smtClean="0"/>
              <a:t>Click Finish</a:t>
            </a:r>
          </a:p>
          <a:p>
            <a:pPr lvl="1" eaLnBrk="1" hangingPunct="1"/>
            <a:r>
              <a:rPr lang="en-US" sz="2000" dirty="0" smtClean="0"/>
              <a:t>Test your shortcut by double-clicking</a:t>
            </a:r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sz="2400" dirty="0" smtClean="0"/>
              <a:t>Create a desktop shortcut to Box</a:t>
            </a:r>
          </a:p>
          <a:p>
            <a:pPr lvl="1" eaLnBrk="1" hangingPunct="1"/>
            <a:r>
              <a:rPr lang="en-US" sz="1800" dirty="0" smtClean="0"/>
              <a:t>Same steps as above except:</a:t>
            </a:r>
          </a:p>
          <a:p>
            <a:pPr lvl="2" eaLnBrk="1" hangingPunct="1"/>
            <a:r>
              <a:rPr lang="en-US" sz="1600" dirty="0" smtClean="0"/>
              <a:t>Location:  </a:t>
            </a:r>
            <a:r>
              <a:rPr lang="en-US" sz="1600" dirty="0" smtClean="0">
                <a:hlinkClick r:id="rId3"/>
              </a:rPr>
              <a:t>http://baylor.box.com</a:t>
            </a:r>
            <a:r>
              <a:rPr lang="en-US" sz="1600" dirty="0" smtClean="0"/>
              <a:t> </a:t>
            </a:r>
          </a:p>
          <a:p>
            <a:pPr lvl="2" eaLnBrk="1" hangingPunct="1"/>
            <a:r>
              <a:rPr lang="en-US" sz="1600" dirty="0" smtClean="0"/>
              <a:t>Name for shortcut:  Box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3581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Replace </a:t>
            </a:r>
            <a:r>
              <a:rPr lang="en-US" sz="1800" dirty="0" err="1" smtClean="0">
                <a:solidFill>
                  <a:schemeClr val="accent1"/>
                </a:solidFill>
              </a:rPr>
              <a:t>YourBearID</a:t>
            </a:r>
            <a:r>
              <a:rPr lang="en-US" sz="1800" dirty="0" smtClean="0">
                <a:solidFill>
                  <a:schemeClr val="accent1"/>
                </a:solidFill>
              </a:rPr>
              <a:t> with </a:t>
            </a:r>
            <a:r>
              <a:rPr lang="en-US" sz="1800" b="1" u="sng" dirty="0" smtClean="0">
                <a:solidFill>
                  <a:schemeClr val="accent1"/>
                </a:solidFill>
              </a:rPr>
              <a:t>your</a:t>
            </a:r>
            <a:r>
              <a:rPr lang="en-US" sz="1800" dirty="0" smtClean="0">
                <a:solidFill>
                  <a:schemeClr val="accent1"/>
                </a:solidFill>
              </a:rPr>
              <a:t> actual </a:t>
            </a:r>
            <a:r>
              <a:rPr lang="en-US" sz="1800" dirty="0" err="1" smtClean="0">
                <a:solidFill>
                  <a:schemeClr val="accent1"/>
                </a:solidFill>
              </a:rPr>
              <a:t>BearID</a:t>
            </a:r>
            <a:r>
              <a:rPr lang="en-US" sz="1800" dirty="0" smtClean="0">
                <a:solidFill>
                  <a:schemeClr val="accent1"/>
                </a:solidFill>
              </a:rPr>
              <a:t>.  E.g., </a:t>
            </a:r>
            <a:r>
              <a:rPr lang="en-US" sz="1800" dirty="0" err="1" smtClean="0">
                <a:solidFill>
                  <a:schemeClr val="accent1"/>
                </a:solidFill>
              </a:rPr>
              <a:t>Gina_Green</a:t>
            </a:r>
            <a:endParaRPr lang="en-US" sz="18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4495800" y="2514600"/>
            <a:ext cx="2057400" cy="1219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5943600" y="3882571"/>
            <a:ext cx="609600" cy="16038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In-Class Desktop Folders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848600" cy="4572000"/>
          </a:xfrm>
        </p:spPr>
        <p:txBody>
          <a:bodyPr/>
          <a:lstStyle/>
          <a:p>
            <a:pPr eaLnBrk="1" hangingPunct="1"/>
            <a:r>
              <a:rPr lang="en-US" smtClean="0"/>
              <a:t>Create these </a:t>
            </a:r>
            <a:r>
              <a:rPr lang="en-US" dirty="0" smtClean="0"/>
              <a:t>folders on your desktop:</a:t>
            </a:r>
          </a:p>
          <a:p>
            <a:pPr lvl="1" eaLnBrk="1" hangingPunct="1"/>
            <a:r>
              <a:rPr lang="en-US" dirty="0" smtClean="0"/>
              <a:t>mis1305_website</a:t>
            </a:r>
          </a:p>
          <a:p>
            <a:pPr lvl="1" eaLnBrk="1" hangingPunct="1"/>
            <a:r>
              <a:rPr lang="en-US" dirty="0" smtClean="0"/>
              <a:t>mis1305_access</a:t>
            </a:r>
          </a:p>
          <a:p>
            <a:pPr eaLnBrk="1" hangingPunct="1"/>
            <a:r>
              <a:rPr lang="en-US" dirty="0" smtClean="0"/>
              <a:t>To create a folder on the desktop:</a:t>
            </a:r>
          </a:p>
          <a:p>
            <a:pPr lvl="1" eaLnBrk="1" hangingPunct="1"/>
            <a:r>
              <a:rPr lang="en-US" dirty="0" smtClean="0"/>
              <a:t>Go to your desktop</a:t>
            </a:r>
          </a:p>
          <a:p>
            <a:pPr lvl="1" eaLnBrk="1" hangingPunct="1"/>
            <a:r>
              <a:rPr lang="en-US" dirty="0" smtClean="0"/>
              <a:t>Right-click</a:t>
            </a:r>
          </a:p>
          <a:p>
            <a:pPr lvl="1" eaLnBrk="1" hangingPunct="1"/>
            <a:r>
              <a:rPr lang="en-US" dirty="0" smtClean="0"/>
              <a:t>Choose New, then choose Folder</a:t>
            </a:r>
          </a:p>
          <a:p>
            <a:pPr lvl="1" eaLnBrk="1" hangingPunct="1"/>
            <a:r>
              <a:rPr lang="en-US" dirty="0" smtClean="0"/>
              <a:t>Name the new folder according to the names above</a:t>
            </a:r>
          </a:p>
          <a:p>
            <a:pPr lvl="1" eaLnBrk="1" hangingPunct="1"/>
            <a:r>
              <a:rPr lang="en-US" dirty="0" smtClean="0"/>
              <a:t>Repeat these steps for each folder you need to create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Download Images to MIS1305_website desktop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791200"/>
          </a:xfrm>
        </p:spPr>
        <p:txBody>
          <a:bodyPr/>
          <a:lstStyle/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Business People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Go to </a:t>
            </a:r>
            <a:r>
              <a:rPr lang="en-US" sz="1200" dirty="0" smtClean="0">
                <a:hlinkClick r:id="rId2"/>
              </a:rPr>
              <a:t>http://business.baylor.edu/gina_green/computer.jpg</a:t>
            </a:r>
            <a:r>
              <a:rPr lang="en-US" sz="1200" dirty="0" smtClean="0"/>
              <a:t> 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/>
              <a:t>Right-click </a:t>
            </a:r>
            <a:r>
              <a:rPr lang="en-US" sz="1200" dirty="0" smtClean="0"/>
              <a:t>the image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Choose Save Picture As… (or Save Image As…) and save </a:t>
            </a:r>
            <a:r>
              <a:rPr lang="en-US" sz="1200" dirty="0"/>
              <a:t>in your mis1305_website folder as </a:t>
            </a:r>
            <a:r>
              <a:rPr lang="en-US" sz="1200" dirty="0" smtClean="0"/>
              <a:t>“computer.jpg</a:t>
            </a:r>
            <a:r>
              <a:rPr lang="en-US" sz="1200" dirty="0" smtClean="0"/>
              <a:t>“</a:t>
            </a:r>
            <a:endParaRPr lang="en-US" sz="1200" dirty="0"/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MIS  images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Go to </a:t>
            </a:r>
            <a:r>
              <a:rPr lang="en-US" sz="1200" dirty="0" smtClean="0">
                <a:hlinkClick r:id="rId3"/>
              </a:rPr>
              <a:t>http://business.baylor.edu/gina_green/mis_logo.jpg</a:t>
            </a:r>
            <a:r>
              <a:rPr lang="en-US" sz="1200" dirty="0" smtClean="0"/>
              <a:t> 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Right-click the image; save in your mis1305_website folder as "mis_logo.jpg"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Go to </a:t>
            </a:r>
            <a:r>
              <a:rPr lang="en-US" sz="1200" dirty="0" smtClean="0">
                <a:hlinkClick r:id="rId4"/>
              </a:rPr>
              <a:t>http://business.baylor.edu/gina_green/mis_students.jpg</a:t>
            </a:r>
            <a:endParaRPr lang="en-US" sz="1200" dirty="0" smtClean="0"/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Right-click the image; save in your mis1305_website folder as "mis_students.jpg"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Go to </a:t>
            </a:r>
            <a:r>
              <a:rPr lang="en-US" sz="1200" dirty="0" smtClean="0">
                <a:hlinkClick r:id="rId5"/>
              </a:rPr>
              <a:t>http://business.baylor.edu/gina_green/baylorwordmark.gif</a:t>
            </a:r>
            <a:endParaRPr lang="en-US" sz="1200" dirty="0" smtClean="0"/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Right-click the image; save in your mis1305_website folder as "baylorwordmark.gif</a:t>
            </a:r>
            <a:r>
              <a:rPr lang="en-US" sz="1200" dirty="0" smtClean="0"/>
              <a:t>“</a:t>
            </a:r>
            <a:endParaRPr lang="en-US" sz="1200" dirty="0" smtClean="0"/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Textures, Images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Go to </a:t>
            </a:r>
            <a:r>
              <a:rPr lang="en-US" sz="1200" dirty="0" smtClean="0">
                <a:hlinkClick r:id="rId6"/>
              </a:rPr>
              <a:t>http://business.baylor.edu/gina_green/gray_rock.gif</a:t>
            </a:r>
            <a:r>
              <a:rPr lang="en-US" sz="1200" dirty="0" smtClean="0"/>
              <a:t>  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Right-click  the  image;  save in your mis1305_website folder as "gray_rock.gif"</a:t>
            </a:r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Go to </a:t>
            </a:r>
            <a:r>
              <a:rPr lang="en-US" sz="1200" dirty="0" smtClean="0">
                <a:hlinkClick r:id="rId7"/>
              </a:rPr>
              <a:t>http://business.baylor.edu/gina_green/game-day.jpg</a:t>
            </a:r>
            <a:r>
              <a:rPr lang="en-US" sz="1200" dirty="0"/>
              <a:t> </a:t>
            </a:r>
            <a:endParaRPr lang="en-US" sz="1200" dirty="0" smtClean="0"/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/>
              <a:t>Right-click the image;  save in your mis1305_website folder as "game-day.jpg"</a:t>
            </a:r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Audio, Video</a:t>
            </a:r>
          </a:p>
          <a:p>
            <a:pPr marL="549275" lvl="2" indent="0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sz="1200" dirty="0" smtClean="0"/>
              <a:t>Click on each of the following links then save each one in your mis1305_website folder:</a:t>
            </a:r>
            <a:endParaRPr lang="en-US" sz="1200" dirty="0"/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>
                <a:hlinkClick r:id="rId8"/>
              </a:rPr>
              <a:t>http://business.baylor.edu/gina_green/YouTubeVideoCode.txt</a:t>
            </a:r>
            <a:r>
              <a:rPr lang="en-US" sz="1200" dirty="0" smtClean="0"/>
              <a:t>                </a:t>
            </a:r>
            <a:r>
              <a:rPr lang="en-US" sz="1200" smtClean="0">
                <a:sym typeface="Wingdings" panose="05000000000000000000" pitchFamily="2" charset="2"/>
              </a:rPr>
              <a:t> right-click, Save Page As…</a:t>
            </a:r>
            <a:endParaRPr lang="en-US" sz="1200" dirty="0"/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>
                <a:hlinkClick r:id="rId9"/>
              </a:rPr>
              <a:t>http</a:t>
            </a:r>
            <a:r>
              <a:rPr lang="en-US" sz="1200" dirty="0">
                <a:hlinkClick r:id="rId9"/>
              </a:rPr>
              <a:t>://</a:t>
            </a:r>
            <a:r>
              <a:rPr lang="en-US" sz="1200" dirty="0" smtClean="0">
                <a:hlinkClick r:id="rId9"/>
              </a:rPr>
              <a:t>business.baylor.edu/gina_green/that-good-old-baylor-line.mp3</a:t>
            </a:r>
            <a:r>
              <a:rPr lang="en-US" sz="1200" dirty="0" smtClean="0"/>
              <a:t>  </a:t>
            </a:r>
            <a:r>
              <a:rPr lang="en-US" sz="1200" dirty="0" smtClean="0">
                <a:sym typeface="Wingdings" panose="05000000000000000000" pitchFamily="2" charset="2"/>
              </a:rPr>
              <a:t> right-click, Save Audio As…</a:t>
            </a:r>
            <a:endParaRPr lang="en-US" sz="1200" dirty="0" smtClean="0"/>
          </a:p>
          <a:p>
            <a:pPr marL="823595" lvl="2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200" dirty="0" smtClean="0">
                <a:hlinkClick r:id="rId10"/>
              </a:rPr>
              <a:t>http://business.baylor.edu/gina_green/119040-audioRiseUp.mp3</a:t>
            </a:r>
            <a:r>
              <a:rPr lang="en-US" sz="1200" dirty="0" smtClean="0"/>
              <a:t>          </a:t>
            </a:r>
            <a:r>
              <a:rPr lang="en-US" sz="1200" dirty="0" smtClean="0">
                <a:sym typeface="Wingdings" panose="05000000000000000000" pitchFamily="2" charset="2"/>
              </a:rPr>
              <a:t> right-click, Save Audio As…</a:t>
            </a:r>
            <a:endParaRPr lang="en-US" sz="1200" dirty="0"/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Download File to </a:t>
            </a:r>
            <a:br>
              <a:rPr lang="en-US" dirty="0" smtClean="0"/>
            </a:br>
            <a:r>
              <a:rPr lang="en-US" dirty="0" smtClean="0"/>
              <a:t>MIS1305_access desktop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5029200"/>
          </a:xfrm>
        </p:spPr>
        <p:txBody>
          <a:bodyPr/>
          <a:lstStyle/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dirty="0" smtClean="0"/>
              <a:t>Partial NFL Database</a:t>
            </a:r>
          </a:p>
          <a:p>
            <a:pPr marL="854075" lvl="1">
              <a:buSzPct val="100000"/>
              <a:buFont typeface="Wingdings" pitchFamily="2" charset="2"/>
              <a:buChar char="q"/>
            </a:pPr>
            <a:r>
              <a:rPr lang="en-US" sz="2000" dirty="0" smtClean="0"/>
              <a:t>Copy and Paste the following link into Internet Explorer then click Enter:  </a:t>
            </a:r>
            <a:r>
              <a:rPr lang="en-US" sz="1400" u="sng" dirty="0" smtClean="0">
                <a:hlinkClick r:id="rId2"/>
              </a:rPr>
              <a:t>http</a:t>
            </a:r>
            <a:r>
              <a:rPr lang="en-US" sz="1400" u="sng" dirty="0">
                <a:hlinkClick r:id="rId2"/>
              </a:rPr>
              <a:t>://</a:t>
            </a:r>
            <a:r>
              <a:rPr lang="en-US" sz="1400" u="sng" dirty="0" smtClean="0">
                <a:hlinkClick r:id="rId2"/>
              </a:rPr>
              <a:t>business.baylor.edu/gina_green/teaching/mis1305/summ15/lectures/access/nfl(2009</a:t>
            </a:r>
            <a:r>
              <a:rPr lang="en-US" sz="1400" u="sng" dirty="0">
                <a:hlinkClick r:id="rId2"/>
              </a:rPr>
              <a:t>).accdb</a:t>
            </a:r>
            <a:r>
              <a:rPr lang="en-US" sz="1400" dirty="0"/>
              <a:t> </a:t>
            </a:r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400" dirty="0" smtClean="0"/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Open the database, then click Save As…, click Save Database As, then save the database to your desktop folder</a:t>
            </a:r>
          </a:p>
          <a:p>
            <a:pPr marL="1292225" lvl="3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smtClean="0"/>
              <a:t>Use the provided name to save the file -- i.e., nfl(2009).accdb</a:t>
            </a:r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400" dirty="0" smtClean="0"/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If database is still open, exit out of the database</a:t>
            </a:r>
          </a:p>
        </p:txBody>
      </p:sp>
    </p:spTree>
    <p:extLst>
      <p:ext uri="{BB962C8B-B14F-4D97-AF65-F5344CB8AC3E}">
        <p14:creationId xmlns:p14="http://schemas.microsoft.com/office/powerpoint/2010/main" val="14876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534400" cy="5486400"/>
          </a:xfrm>
        </p:spPr>
        <p:txBody>
          <a:bodyPr/>
          <a:lstStyle/>
          <a:p>
            <a:r>
              <a:rPr lang="en-US" dirty="0" smtClean="0"/>
              <a:t>In Firefox:</a:t>
            </a:r>
          </a:p>
          <a:p>
            <a:pPr lvl="1"/>
            <a:r>
              <a:rPr lang="en-US" sz="2000" dirty="0" smtClean="0"/>
              <a:t>Click Tools</a:t>
            </a:r>
          </a:p>
          <a:p>
            <a:pPr lvl="2"/>
            <a:r>
              <a:rPr lang="en-US" sz="1600" dirty="0" smtClean="0"/>
              <a:t>If there is no Tools  option, click the Firefox dropdown</a:t>
            </a:r>
          </a:p>
          <a:p>
            <a:pPr lvl="1"/>
            <a:r>
              <a:rPr lang="en-US" sz="2000" dirty="0" smtClean="0"/>
              <a:t>Click Options</a:t>
            </a:r>
          </a:p>
          <a:p>
            <a:pPr lvl="1"/>
            <a:r>
              <a:rPr lang="en-US" sz="2000" dirty="0" smtClean="0"/>
              <a:t>Click Content tab</a:t>
            </a:r>
          </a:p>
          <a:p>
            <a:pPr lvl="1"/>
            <a:r>
              <a:rPr lang="en-US" sz="2000" dirty="0" smtClean="0"/>
              <a:t>Ensure "Block pop-up windows" box is </a:t>
            </a:r>
            <a:r>
              <a:rPr lang="en-US" sz="2000" b="1" u="sng" dirty="0" smtClean="0"/>
              <a:t>Unchecked</a:t>
            </a:r>
            <a:endParaRPr lang="en-US" sz="2000" b="1" u="sng" dirty="0"/>
          </a:p>
          <a:p>
            <a:pPr lvl="1"/>
            <a:r>
              <a:rPr lang="en-US" sz="2000" smtClean="0"/>
              <a:t>Click </a:t>
            </a:r>
            <a:r>
              <a:rPr lang="en-US" sz="2000" dirty="0" smtClean="0"/>
              <a:t>OK button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Sites,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638800"/>
          </a:xfrm>
        </p:spPr>
        <p:txBody>
          <a:bodyPr/>
          <a:lstStyle/>
          <a:p>
            <a:r>
              <a:rPr lang="en-US" dirty="0" smtClean="0"/>
              <a:t>In Internet Explorer:</a:t>
            </a:r>
          </a:p>
          <a:p>
            <a:pPr lvl="1"/>
            <a:r>
              <a:rPr lang="en-US" sz="2000" dirty="0" smtClean="0"/>
              <a:t>Click Tools</a:t>
            </a:r>
          </a:p>
          <a:p>
            <a:pPr lvl="1"/>
            <a:r>
              <a:rPr lang="en-US" sz="2000" dirty="0" smtClean="0"/>
              <a:t>Click Internet Options</a:t>
            </a:r>
          </a:p>
          <a:p>
            <a:pPr lvl="1"/>
            <a:r>
              <a:rPr lang="en-US" sz="2000" dirty="0" smtClean="0"/>
              <a:t>Click Security tab</a:t>
            </a:r>
          </a:p>
          <a:p>
            <a:pPr lvl="1"/>
            <a:r>
              <a:rPr lang="en-US" sz="2000" dirty="0" smtClean="0"/>
              <a:t>Click “Trusted Sites” then the “Sites” button</a:t>
            </a:r>
          </a:p>
          <a:p>
            <a:pPr lvl="2"/>
            <a:r>
              <a:rPr lang="en-US" sz="1800" dirty="0"/>
              <a:t>Ensure “Require server verification (https:) for all sites in this zone” is NOT checked</a:t>
            </a:r>
          </a:p>
          <a:p>
            <a:pPr lvl="2"/>
            <a:r>
              <a:rPr lang="en-US" sz="1800" dirty="0" smtClean="0"/>
              <a:t>In the “Add this website to the zone: “ field, type  </a:t>
            </a:r>
            <a:r>
              <a:rPr lang="en-US" sz="1800" dirty="0" smtClean="0">
                <a:hlinkClick r:id="rId2"/>
              </a:rPr>
              <a:t>http://canvas.baylor.edu</a:t>
            </a:r>
            <a:endParaRPr lang="en-US" sz="1800" dirty="0" smtClean="0"/>
          </a:p>
          <a:p>
            <a:pPr lvl="2"/>
            <a:r>
              <a:rPr lang="en-US" sz="1800" dirty="0" smtClean="0"/>
              <a:t>Click Add button</a:t>
            </a:r>
          </a:p>
          <a:p>
            <a:pPr lvl="2"/>
            <a:r>
              <a:rPr lang="en-US" sz="1800" smtClean="0"/>
              <a:t>In </a:t>
            </a:r>
            <a:r>
              <a:rPr lang="en-US" sz="1800" dirty="0" smtClean="0"/>
              <a:t>the “Add this website to the zone: “ field, type </a:t>
            </a:r>
            <a:r>
              <a:rPr lang="en-US" sz="1800" dirty="0" smtClean="0">
                <a:hlinkClick r:id="rId3"/>
              </a:rPr>
              <a:t>http://sam2013.cengage.com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Click Add button</a:t>
            </a:r>
          </a:p>
          <a:p>
            <a:pPr lvl="2"/>
            <a:r>
              <a:rPr lang="en-US" sz="1800" dirty="0" smtClean="0"/>
              <a:t>Click Close button</a:t>
            </a:r>
          </a:p>
          <a:p>
            <a:pPr lvl="1"/>
            <a:r>
              <a:rPr lang="en-US" dirty="0" smtClean="0"/>
              <a:t>Click OK button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Download File to </a:t>
            </a:r>
            <a:br>
              <a:rPr lang="en-US" dirty="0" smtClean="0"/>
            </a:br>
            <a:r>
              <a:rPr lang="en-US" dirty="0" smtClean="0"/>
              <a:t>MIS1305_excel desktop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5029200"/>
          </a:xfrm>
        </p:spPr>
        <p:txBody>
          <a:bodyPr/>
          <a:lstStyle/>
          <a:p>
            <a:pPr marL="548958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dirty="0" smtClean="0"/>
              <a:t>Class Exercises Worksheets</a:t>
            </a:r>
          </a:p>
          <a:p>
            <a:pPr marL="854075" lvl="1">
              <a:buSzPct val="100000"/>
              <a:buFont typeface="Wingdings" pitchFamily="2" charset="2"/>
              <a:buChar char="q"/>
            </a:pPr>
            <a:r>
              <a:rPr lang="en-US" sz="2000" dirty="0" smtClean="0"/>
              <a:t>Copy and Paste the following link into Internet Explorer then click Enter:  </a:t>
            </a:r>
            <a:r>
              <a:rPr lang="en-US" sz="1400" u="sng" dirty="0" smtClean="0">
                <a:hlinkClick r:id="rId2" invalidUrl="http:///"/>
              </a:rPr>
              <a:t>http</a:t>
            </a:r>
            <a:r>
              <a:rPr lang="en-US" sz="1400" u="sng" dirty="0" smtClean="0">
                <a:hlinkClick r:id="rId3" invalidUrl="http:///"/>
              </a:rPr>
              <a:t>://</a:t>
            </a:r>
            <a:r>
              <a:rPr lang="en-US" sz="1400" u="sng" dirty="0" smtClean="0">
                <a:hlinkClick r:id="rId4"/>
              </a:rPr>
              <a:t>business.baylor.edu/gina_green/teaching/mis1305/summ15/lectures/excel/ExcelClassExercises.zip</a:t>
            </a:r>
            <a:endParaRPr lang="en-US" sz="1400" dirty="0"/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400" dirty="0" smtClean="0"/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Click Save As…, then save the file to your MIS1305_excel desktop folder</a:t>
            </a:r>
          </a:p>
          <a:p>
            <a:pPr marL="1292225" lvl="3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smtClean="0"/>
              <a:t>Use the provided name to save the file -- i.e., ExcelClassExercises.zip</a:t>
            </a:r>
          </a:p>
          <a:p>
            <a:pPr marL="1006475" lvl="3" indent="0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Unzip the file you just downloaded</a:t>
            </a:r>
            <a:endParaRPr lang="en-US" dirty="0"/>
          </a:p>
          <a:p>
            <a:pPr marL="1292225" lvl="3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smtClean="0"/>
              <a:t>Open your MIS1305_excel desktop folder</a:t>
            </a:r>
          </a:p>
          <a:p>
            <a:pPr marL="1292225" lvl="3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smtClean="0"/>
              <a:t>Right-click the zip file and choose Open With | Windows Explorer</a:t>
            </a:r>
          </a:p>
          <a:p>
            <a:pPr marL="1292225" lvl="3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smtClean="0"/>
              <a:t>Click on the “Extract all files” menu item</a:t>
            </a:r>
          </a:p>
          <a:p>
            <a:pPr marL="1292225" lvl="3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smtClean="0"/>
              <a:t>Click Extract</a:t>
            </a:r>
            <a:endParaRPr lang="en-US" sz="1600" dirty="0"/>
          </a:p>
          <a:p>
            <a:pPr marL="835025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9252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-four squares">
  <a:themeElements>
    <a:clrScheme name="my-four squar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y-four squa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y-four squar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-four squar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Settings\Nancy_Sanchez\Application Data\Microsoft\Templates\my-four squares.pot</Template>
  <TotalTime>1404</TotalTime>
  <Words>628</Words>
  <Application>Microsoft Office PowerPoint</Application>
  <PresentationFormat>On-screen Show (4:3)</PresentationFormat>
  <Paragraphs>110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my-four squares</vt:lpstr>
      <vt:lpstr>MIS 1305</vt:lpstr>
      <vt:lpstr>Logging In</vt:lpstr>
      <vt:lpstr>In-Class Desktop Shortcuts</vt:lpstr>
      <vt:lpstr>In-Class Desktop Folders</vt:lpstr>
      <vt:lpstr>Download Images to MIS1305_website desktop folder</vt:lpstr>
      <vt:lpstr>Download File to  MIS1305_access desktop folder</vt:lpstr>
      <vt:lpstr>Trusted Sites, cont…</vt:lpstr>
      <vt:lpstr>Trusted Sites</vt:lpstr>
      <vt:lpstr>Download File to  MIS1305_excel desktop folder</vt:lpstr>
    </vt:vector>
  </TitlesOfParts>
  <Company>Hankamer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MIS1305</dc:title>
  <dc:creator>Gina Green</dc:creator>
  <cp:lastModifiedBy>Windows User</cp:lastModifiedBy>
  <cp:revision>209</cp:revision>
  <dcterms:created xsi:type="dcterms:W3CDTF">2001-05-15T20:59:22Z</dcterms:created>
  <dcterms:modified xsi:type="dcterms:W3CDTF">2015-06-29T00:12:22Z</dcterms:modified>
</cp:coreProperties>
</file>