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5" r:id="rId5"/>
    <p:sldId id="276" r:id="rId6"/>
    <p:sldId id="261" r:id="rId7"/>
    <p:sldId id="259" r:id="rId8"/>
    <p:sldId id="269" r:id="rId9"/>
    <p:sldId id="273" r:id="rId10"/>
    <p:sldId id="271" r:id="rId11"/>
    <p:sldId id="268" r:id="rId12"/>
    <p:sldId id="267" r:id="rId13"/>
    <p:sldId id="265" r:id="rId14"/>
    <p:sldId id="279" r:id="rId15"/>
    <p:sldId id="280" r:id="rId16"/>
    <p:sldId id="284" r:id="rId17"/>
    <p:sldId id="285" r:id="rId18"/>
    <p:sldId id="277" r:id="rId19"/>
    <p:sldId id="281" r:id="rId20"/>
    <p:sldId id="283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C2"/>
    <a:srgbClr val="FF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519" autoAdjust="0"/>
    <p:restoredTop sz="96595" autoAdjust="0"/>
  </p:normalViewPr>
  <p:slideViewPr>
    <p:cSldViewPr>
      <p:cViewPr varScale="1">
        <p:scale>
          <a:sx n="82" d="100"/>
          <a:sy n="82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1A7AE6F-04E8-4E73-A493-8157A3E4B89C}" type="datetimeFigureOut">
              <a:rPr lang="en-US"/>
              <a:pPr>
                <a:defRPr/>
              </a:pPr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04086C-0221-4B1C-B5BD-DFC0A8BEA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1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E1AE0F-A8E0-4626-B0E2-942A1EC97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18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518B07-7C61-478E-A9E9-663E36A12D87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20759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AE6303-A486-4A0A-AA0C-5C338A88F0DD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173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B415D6-6C64-4E11-A05D-6F5B692C9A2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387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C5F3BC-D9BB-4673-9C95-8616E8023DA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0437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4845D6-3892-442E-877B-99438911A2A5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166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792435-1A92-404C-A53F-6CB6F80E9809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6346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792435-1A92-404C-A53F-6CB6F80E9809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7280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087C72-23CB-4176-A631-81321B10643E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7154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BBE776-0806-4CE8-8760-E1496A79EFC3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5427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222203-17A1-44AD-88DD-58864BBD7B47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045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1DC560-E2B2-4BE5-BEB5-78E9C8B6D6F5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28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0B47F-137F-4102-9618-DCF55AC6CDAC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0100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3F77E-3DE7-4DB5-B4DD-E1B1796CCCF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65066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F6B6B6-36D6-4F66-866C-42DD9B77259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080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381AF3-4BC7-4FA4-90C3-ECDFC2FE6AA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3463" y="514350"/>
            <a:ext cx="4791075" cy="3594100"/>
          </a:xfrm>
          <a:ln w="12700" cap="flat">
            <a:solidFill>
              <a:schemeClr val="tx1"/>
            </a:solidFill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73" tIns="45887" rIns="91773" bIns="45887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8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F2F6DB6-15C3-48CD-AFB1-4E46484BD987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3042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92FFB5-C726-4E17-9D1C-0EBE8469B279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69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E76F60-F6B6-40C4-B24E-5981F12DF3A9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158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F0EE91-05D9-441E-89A3-D34D3CBB95DF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248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>
                <a:gd name="T0" fmla="*/ 21 w 1000"/>
                <a:gd name="T1" fmla="*/ 834 h 1000"/>
                <a:gd name="T2" fmla="*/ 0 w 1000"/>
                <a:gd name="T3" fmla="*/ 834 h 1000"/>
                <a:gd name="T4" fmla="*/ 0 w 1000"/>
                <a:gd name="T5" fmla="*/ 0 h 1000"/>
                <a:gd name="T6" fmla="*/ 21 w 1000"/>
                <a:gd name="T7" fmla="*/ 0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>
                <a:gd name="T0" fmla="*/ 0 w 1000"/>
                <a:gd name="T1" fmla="*/ 0 h 1000"/>
                <a:gd name="T2" fmla="*/ 27 w 1000"/>
                <a:gd name="T3" fmla="*/ 0 h 1000"/>
                <a:gd name="T4" fmla="*/ 27 w 1000"/>
                <a:gd name="T5" fmla="*/ 746 h 1000"/>
                <a:gd name="T6" fmla="*/ 0 w 1000"/>
                <a:gd name="T7" fmla="*/ 746 h 10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BCB90-F9D1-4A24-A4F4-5D4C2312E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7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DE0A-B273-4B5C-9324-0CB29FE87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618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618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9AD9-5467-4284-90C3-ACFEFD442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49325" y="1600200"/>
            <a:ext cx="7661275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AD79-7E59-4D72-AA1C-47D7FBD3A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8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E897B-4A99-4C86-971C-3538821CE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03EA-15A6-48D1-8FDE-572A308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600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600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ADFAC-B723-483E-9B1A-3E222B15F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9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01088-AA5D-40AA-A8FE-5D0698EFA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4D8D7-0156-45B8-AE13-9EFA3586A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4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CE4E1-A72E-47A2-ADD7-DC83232AD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AE35-3B90-4418-BA6D-3B7AB4474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5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5D07E-45CA-4106-BE66-331599C66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2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600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4A41724B-3051-4298-B26D-81374759A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>
              <a:gd name="T0" fmla="*/ 23225760 w 1000"/>
              <a:gd name="T1" fmla="*/ 1138062240 h 1000"/>
              <a:gd name="T2" fmla="*/ 0 w 1000"/>
              <a:gd name="T3" fmla="*/ 1138062240 h 1000"/>
              <a:gd name="T4" fmla="*/ 0 w 1000"/>
              <a:gd name="T5" fmla="*/ 0 h 1000"/>
              <a:gd name="T6" fmla="*/ 23225760 w 1000"/>
              <a:gd name="T7" fmla="*/ 0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>
              <a:gd name="T0" fmla="*/ 0 w 1000"/>
              <a:gd name="T1" fmla="*/ 0 h 1000"/>
              <a:gd name="T2" fmla="*/ 23225760 w 1000"/>
              <a:gd name="T3" fmla="*/ 0 h 1000"/>
              <a:gd name="T4" fmla="*/ 23225760 w 1000"/>
              <a:gd name="T5" fmla="*/ 1151650923 h 1000"/>
              <a:gd name="T6" fmla="*/ 0 w 1000"/>
              <a:gd name="T7" fmla="*/ 1151650923 h 1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Concepts &amp;</a:t>
            </a:r>
            <a:br>
              <a:rPr lang="en-US" smtClean="0"/>
            </a:br>
            <a:r>
              <a:rPr lang="en-US" smtClean="0"/>
              <a:t>Introduction to MS Access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D5F5D3-26BA-4819-B6D9-E0E4526E2E2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1600200"/>
            <a:ext cx="7924801" cy="5105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Table</a:t>
            </a:r>
            <a:r>
              <a:rPr lang="en-US" sz="2800" dirty="0" smtClean="0"/>
              <a:t> - a collection of related records</a:t>
            </a:r>
          </a:p>
          <a:p>
            <a:pPr eaLnBrk="1" hangingPunct="1"/>
            <a:r>
              <a:rPr lang="en-US" sz="2800" b="1" dirty="0" smtClean="0"/>
              <a:t>Record</a:t>
            </a:r>
            <a:r>
              <a:rPr lang="en-US" sz="2800" dirty="0" smtClean="0"/>
              <a:t> - a group of related fields</a:t>
            </a:r>
          </a:p>
          <a:p>
            <a:pPr lvl="1" eaLnBrk="1" hangingPunct="1"/>
            <a:r>
              <a:rPr lang="en-US" sz="2400" dirty="0" smtClean="0"/>
              <a:t>Represents all information about one object</a:t>
            </a:r>
          </a:p>
          <a:p>
            <a:pPr eaLnBrk="1" hangingPunct="1"/>
            <a:r>
              <a:rPr lang="en-US" sz="2800" b="1" dirty="0" smtClean="0"/>
              <a:t>Field</a:t>
            </a:r>
            <a:r>
              <a:rPr lang="en-US" sz="2800" dirty="0" smtClean="0"/>
              <a:t> - a characteristic or attribute of interest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0" r="3162" b="8925"/>
          <a:stretch>
            <a:fillRect/>
          </a:stretch>
        </p:blipFill>
        <p:spPr bwMode="auto">
          <a:xfrm>
            <a:off x="685800" y="3810000"/>
            <a:ext cx="7877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400800" y="260350"/>
            <a:ext cx="1447800" cy="1524000"/>
          </a:xfrm>
          <a:prstGeom prst="flowChartMagneticDis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2294" name="Rectangle 16"/>
          <p:cNvSpPr>
            <a:spLocks noChangeArrowheads="1"/>
          </p:cNvSpPr>
          <p:nvPr/>
        </p:nvSpPr>
        <p:spPr bwMode="auto">
          <a:xfrm>
            <a:off x="6477000" y="304800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Times New Roman" pitchFamily="18" charset="0"/>
              </a:rPr>
              <a:t>NFL DB</a:t>
            </a:r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6483350" y="793750"/>
            <a:ext cx="374650" cy="249238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" b="1"/>
              <a:t>Players</a:t>
            </a:r>
          </a:p>
        </p:txBody>
      </p:sp>
      <p:sp>
        <p:nvSpPr>
          <p:cNvPr id="12296" name="Rectangle 18"/>
          <p:cNvSpPr>
            <a:spLocks noChangeArrowheads="1"/>
          </p:cNvSpPr>
          <p:nvPr/>
        </p:nvSpPr>
        <p:spPr bwMode="auto">
          <a:xfrm>
            <a:off x="6483350" y="1250950"/>
            <a:ext cx="374650" cy="249238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" b="1"/>
              <a:t>Owners</a:t>
            </a: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6934200" y="1098550"/>
            <a:ext cx="374650" cy="249238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" b="1"/>
              <a:t>Games</a:t>
            </a:r>
          </a:p>
        </p:txBody>
      </p:sp>
      <p:sp>
        <p:nvSpPr>
          <p:cNvPr id="12298" name="Rectangle 20"/>
          <p:cNvSpPr>
            <a:spLocks noChangeArrowheads="1"/>
          </p:cNvSpPr>
          <p:nvPr/>
        </p:nvSpPr>
        <p:spPr bwMode="auto">
          <a:xfrm>
            <a:off x="7391400" y="869950"/>
            <a:ext cx="374650" cy="249238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" b="1"/>
              <a:t>Teams</a:t>
            </a:r>
          </a:p>
        </p:txBody>
      </p:sp>
      <p:sp>
        <p:nvSpPr>
          <p:cNvPr id="12299" name="Rectangle 21"/>
          <p:cNvSpPr>
            <a:spLocks noChangeArrowheads="1"/>
          </p:cNvSpPr>
          <p:nvPr/>
        </p:nvSpPr>
        <p:spPr bwMode="auto">
          <a:xfrm>
            <a:off x="7315200" y="1403350"/>
            <a:ext cx="420688" cy="249238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800" b="1"/>
              <a:t>Statistics</a:t>
            </a:r>
          </a:p>
        </p:txBody>
      </p:sp>
      <p:sp>
        <p:nvSpPr>
          <p:cNvPr id="12300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EB28AC-E8A3-4CCC-98FB-842BDA662E2A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Primary Key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00200"/>
            <a:ext cx="781367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Field that </a:t>
            </a:r>
            <a:r>
              <a:rPr lang="en-US" u="sng" dirty="0" smtClean="0"/>
              <a:t>uniquely</a:t>
            </a:r>
            <a:r>
              <a:rPr lang="en-US" dirty="0" smtClean="0"/>
              <a:t> identifies each record in a table.</a:t>
            </a:r>
          </a:p>
          <a:p>
            <a:pPr lvl="1" eaLnBrk="1" hangingPunct="1"/>
            <a:r>
              <a:rPr lang="en-US" dirty="0" smtClean="0"/>
              <a:t>Concatenated/Compound/Composite</a:t>
            </a:r>
          </a:p>
        </p:txBody>
      </p:sp>
      <p:pic>
        <p:nvPicPr>
          <p:cNvPr id="1331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0" r="3162" b="8925"/>
          <a:stretch>
            <a:fillRect/>
          </a:stretch>
        </p:blipFill>
        <p:spPr bwMode="auto">
          <a:xfrm>
            <a:off x="685800" y="3657600"/>
            <a:ext cx="78771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5C2B04-47E4-4D27-AA73-57DE3CA4BDF5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Data Types (in MS Access)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00200"/>
            <a:ext cx="7661275" cy="5105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Text (short or long)</a:t>
            </a:r>
          </a:p>
          <a:p>
            <a:pPr eaLnBrk="1" hangingPunct="1"/>
            <a:r>
              <a:rPr lang="en-US" sz="2800" dirty="0" smtClean="0"/>
              <a:t>Number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Date/Time</a:t>
            </a:r>
          </a:p>
          <a:p>
            <a:pPr eaLnBrk="1" hangingPunct="1"/>
            <a:r>
              <a:rPr lang="en-US" sz="2800" dirty="0" smtClean="0"/>
              <a:t>Currency</a:t>
            </a:r>
          </a:p>
          <a:p>
            <a:pPr eaLnBrk="1" hangingPunct="1"/>
            <a:r>
              <a:rPr lang="en-US" sz="2800" dirty="0" smtClean="0"/>
              <a:t>AutoNumber</a:t>
            </a:r>
          </a:p>
          <a:p>
            <a:pPr eaLnBrk="1" hangingPunct="1"/>
            <a:r>
              <a:rPr lang="en-US" sz="2800" dirty="0" smtClean="0"/>
              <a:t>Yes/No</a:t>
            </a:r>
          </a:p>
          <a:p>
            <a:pPr eaLnBrk="1" hangingPunct="1"/>
            <a:r>
              <a:rPr lang="en-US" sz="2800" dirty="0" smtClean="0"/>
              <a:t>OLE Object</a:t>
            </a:r>
          </a:p>
          <a:p>
            <a:pPr eaLnBrk="1" hangingPunct="1"/>
            <a:r>
              <a:rPr lang="en-US" sz="2800" dirty="0" smtClean="0"/>
              <a:t>Attachment</a:t>
            </a:r>
          </a:p>
          <a:p>
            <a:pPr eaLnBrk="1" hangingPunct="1"/>
            <a:r>
              <a:rPr lang="en-US" sz="2800" dirty="0" smtClean="0"/>
              <a:t>Hyperlink…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486DE4-C535-4CD5-852B-DB3E125D4FE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Table</a:t>
            </a: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381000" y="3733800"/>
            <a:ext cx="8534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Table Name:</a:t>
            </a:r>
            <a:r>
              <a:rPr lang="en-US">
                <a:latin typeface="Times New Roman" pitchFamily="18" charset="0"/>
              </a:rPr>
              <a:t> _______________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____   Records</a:t>
            </a:r>
            <a:r>
              <a:rPr lang="en-US">
                <a:latin typeface="Times New Roman" pitchFamily="18" charset="0"/>
              </a:rPr>
              <a:t>:	each record represents one movie</a:t>
            </a:r>
          </a:p>
          <a:p>
            <a:pPr>
              <a:spcBef>
                <a:spcPct val="50000"/>
              </a:spcBef>
            </a:pPr>
            <a:endParaRPr lang="en-US" sz="1400">
              <a:latin typeface="Times New Roman" pitchFamily="18" charset="0"/>
            </a:endParaRPr>
          </a:p>
          <a:p>
            <a:r>
              <a:rPr lang="en-US" b="1">
                <a:latin typeface="Times New Roman" pitchFamily="18" charset="0"/>
              </a:rPr>
              <a:t>____   Fields</a:t>
            </a:r>
            <a:r>
              <a:rPr lang="en-US">
                <a:latin typeface="Times New Roman" pitchFamily="18" charset="0"/>
              </a:rPr>
              <a:t>:	each field stores a fact (characteristic) about a movie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____   </a:t>
            </a:r>
            <a:r>
              <a:rPr lang="en-US" b="1">
                <a:latin typeface="Times New Roman" pitchFamily="18" charset="0"/>
              </a:rPr>
              <a:t>Primary Key</a:t>
            </a:r>
            <a:r>
              <a:rPr lang="en-US">
                <a:latin typeface="Times New Roman" pitchFamily="18" charset="0"/>
              </a:rPr>
              <a:t>: which field uniquely identifies a record? (i.e no Duplicates…ever!)</a:t>
            </a:r>
          </a:p>
          <a:p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What data types would you use for each field above?  </a:t>
            </a:r>
          </a:p>
        </p:txBody>
      </p:sp>
      <p:graphicFrame>
        <p:nvGraphicFramePr>
          <p:cNvPr id="20731" name="Group 251"/>
          <p:cNvGraphicFramePr>
            <a:graphicFrameLocks noGrp="1"/>
          </p:cNvGraphicFramePr>
          <p:nvPr>
            <p:ph idx="1"/>
          </p:nvPr>
        </p:nvGraphicFramePr>
        <p:xfrm>
          <a:off x="990600" y="1752600"/>
          <a:ext cx="7691438" cy="1828800"/>
        </p:xfrm>
        <a:graphic>
          <a:graphicData uri="http://schemas.openxmlformats.org/drawingml/2006/table">
            <a:tbl>
              <a:tblPr/>
              <a:tblGrid>
                <a:gridCol w="2100427"/>
                <a:gridCol w="1059103"/>
                <a:gridCol w="1024702"/>
                <a:gridCol w="817821"/>
                <a:gridCol w="1097200"/>
                <a:gridCol w="805121"/>
                <a:gridCol w="787064"/>
              </a:tblGrid>
              <a:tr h="346075"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Rating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Stars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MovieId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Year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80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Untouchables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PG13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MGM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Far and Away 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Drama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PMT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Lion King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Family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2.75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Twister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Action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PG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PMT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7675" marR="0" lvl="0" indent="-447675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33" marR="9143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BDCF93C-9209-4E54-8652-4F1AFD05BE5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MS Access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Desktop RDBMS</a:t>
            </a:r>
          </a:p>
          <a:p>
            <a:r>
              <a:rPr lang="en-US" dirty="0" smtClean="0"/>
              <a:t>Graphical User Interface</a:t>
            </a:r>
          </a:p>
          <a:p>
            <a:r>
              <a:rPr lang="en-US" dirty="0" smtClean="0"/>
              <a:t>Part of Office 2013 Professional</a:t>
            </a:r>
          </a:p>
          <a:p>
            <a:r>
              <a:rPr lang="en-US" dirty="0" smtClean="0"/>
              <a:t>Can also "access" data in other RDBMS systems:</a:t>
            </a:r>
          </a:p>
          <a:p>
            <a:pPr lvl="1"/>
            <a:r>
              <a:rPr lang="en-US" dirty="0" smtClean="0"/>
              <a:t>MS SQL Server, Oracle, MySQL, …</a:t>
            </a:r>
          </a:p>
          <a:p>
            <a:r>
              <a:rPr lang="en-US" dirty="0" smtClean="0"/>
              <a:t>Can also "access" data in other non-RDBMS systems:</a:t>
            </a:r>
          </a:p>
          <a:p>
            <a:pPr lvl="1"/>
            <a:r>
              <a:rPr lang="en-US" dirty="0" smtClean="0"/>
              <a:t>Excel</a:t>
            </a:r>
          </a:p>
          <a:p>
            <a:pPr lvl="1"/>
            <a:endParaRPr 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94A565-AB81-4A79-BA54-10D40D9EEFC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Access </a:t>
            </a:r>
            <a:r>
              <a:rPr lang="en-US" smtClean="0"/>
              <a:t>Common Database Objects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49325" y="1752600"/>
            <a:ext cx="7661275" cy="3962400"/>
          </a:xfrm>
        </p:spPr>
        <p:txBody>
          <a:bodyPr/>
          <a:lstStyle/>
          <a:p>
            <a:r>
              <a:rPr lang="en-US" smtClean="0"/>
              <a:t>Tables</a:t>
            </a:r>
          </a:p>
          <a:p>
            <a:r>
              <a:rPr lang="en-US" smtClean="0"/>
              <a:t>Forms</a:t>
            </a:r>
          </a:p>
          <a:p>
            <a:r>
              <a:rPr lang="en-US" smtClean="0"/>
              <a:t>Queries</a:t>
            </a:r>
          </a:p>
          <a:p>
            <a:r>
              <a:rPr lang="en-US" smtClean="0"/>
              <a:t>Reports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DE7BB-E990-42BD-A38D-C46FD8304BE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31863" y="96839"/>
            <a:ext cx="7158037" cy="1046162"/>
          </a:xfrm>
        </p:spPr>
        <p:txBody>
          <a:bodyPr/>
          <a:lstStyle/>
          <a:p>
            <a:r>
              <a:rPr lang="en-US" dirty="0" smtClean="0"/>
              <a:t>Creating a new Access Database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C250E-8105-4606-99DA-61743908896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415" name="TextBox 13"/>
          <p:cNvSpPr txBox="1">
            <a:spLocks noChangeArrowheads="1"/>
          </p:cNvSpPr>
          <p:nvPr/>
        </p:nvSpPr>
        <p:spPr bwMode="auto">
          <a:xfrm>
            <a:off x="533400" y="1674868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Previously-opened </a:t>
            </a:r>
            <a:r>
              <a:rPr lang="en-US" sz="1400" dirty="0" err="1"/>
              <a:t>db's</a:t>
            </a:r>
            <a:r>
              <a:rPr lang="en-US" sz="1400" dirty="0"/>
              <a:t> will be listed here</a:t>
            </a:r>
          </a:p>
        </p:txBody>
      </p:sp>
      <p:sp>
        <p:nvSpPr>
          <p:cNvPr id="17418" name="TextBox 6"/>
          <p:cNvSpPr txBox="1">
            <a:spLocks noChangeArrowheads="1"/>
          </p:cNvSpPr>
          <p:nvPr/>
        </p:nvSpPr>
        <p:spPr bwMode="auto">
          <a:xfrm>
            <a:off x="2758281" y="1407293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 smtClean="0"/>
              <a:t>Click here to create a new database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1111" r="2500" b="30741"/>
          <a:stretch/>
        </p:blipFill>
        <p:spPr>
          <a:xfrm>
            <a:off x="533400" y="2351314"/>
            <a:ext cx="6858000" cy="4506686"/>
          </a:xfrm>
          <a:prstGeom prst="rect">
            <a:avLst/>
          </a:prstGeom>
        </p:spPr>
      </p:pic>
      <p:cxnSp>
        <p:nvCxnSpPr>
          <p:cNvPr id="17413" name="Straight Arrow Connector 8"/>
          <p:cNvCxnSpPr>
            <a:cxnSpLocks noChangeShapeType="1"/>
          </p:cNvCxnSpPr>
          <p:nvPr/>
        </p:nvCxnSpPr>
        <p:spPr bwMode="auto">
          <a:xfrm>
            <a:off x="3429000" y="1930513"/>
            <a:ext cx="205581" cy="9650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371600" y="2133600"/>
            <a:ext cx="0" cy="990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9795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979096" y="34926"/>
            <a:ext cx="7158037" cy="1412875"/>
          </a:xfrm>
        </p:spPr>
        <p:txBody>
          <a:bodyPr/>
          <a:lstStyle/>
          <a:p>
            <a:r>
              <a:rPr lang="en-US" dirty="0" smtClean="0"/>
              <a:t>Creating a new Access Database,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C250E-8105-4606-99DA-617439088961}" type="slidenum">
              <a:rPr lang="en-US" smtClean="0"/>
              <a:pPr/>
              <a:t>17</a:t>
            </a:fld>
            <a:endParaRPr lang="en-US" smtClean="0"/>
          </a:p>
        </p:txBody>
      </p:sp>
      <p:cxnSp>
        <p:nvCxnSpPr>
          <p:cNvPr id="17413" name="Straight Arrow Connector 8"/>
          <p:cNvCxnSpPr>
            <a:cxnSpLocks noChangeShapeType="1"/>
          </p:cNvCxnSpPr>
          <p:nvPr/>
        </p:nvCxnSpPr>
        <p:spPr bwMode="auto">
          <a:xfrm rot="16200000" flipH="1">
            <a:off x="3733800" y="838201"/>
            <a:ext cx="533400" cy="533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4" name="Straight Arrow Connector 12"/>
          <p:cNvCxnSpPr>
            <a:cxnSpLocks noChangeShapeType="1"/>
          </p:cNvCxnSpPr>
          <p:nvPr/>
        </p:nvCxnSpPr>
        <p:spPr bwMode="auto">
          <a:xfrm rot="10800000">
            <a:off x="8382000" y="933540"/>
            <a:ext cx="457200" cy="2286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7391400" y="1828800"/>
            <a:ext cx="152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/>
              <a:t>Change file name to mis1305.accdb</a:t>
            </a:r>
          </a:p>
        </p:txBody>
      </p:sp>
      <p:sp>
        <p:nvSpPr>
          <p:cNvPr id="17418" name="TextBox 6"/>
          <p:cNvSpPr txBox="1">
            <a:spLocks noChangeArrowheads="1"/>
          </p:cNvSpPr>
          <p:nvPr/>
        </p:nvSpPr>
        <p:spPr bwMode="auto">
          <a:xfrm>
            <a:off x="7391400" y="2971800"/>
            <a:ext cx="1752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Click on folder; Save </a:t>
            </a:r>
            <a:r>
              <a:rPr lang="en-US" sz="1400" dirty="0" err="1"/>
              <a:t>db</a:t>
            </a:r>
            <a:r>
              <a:rPr lang="en-US" sz="1400" dirty="0"/>
              <a:t> to mis1305_</a:t>
            </a:r>
          </a:p>
          <a:p>
            <a:r>
              <a:rPr lang="en-US" sz="1400" dirty="0"/>
              <a:t>access </a:t>
            </a:r>
            <a:r>
              <a:rPr lang="en-US" sz="1400" dirty="0" smtClean="0"/>
              <a:t>folder on desktop (folder</a:t>
            </a:r>
          </a:p>
          <a:p>
            <a:r>
              <a:rPr lang="en-US" sz="1400" dirty="0" smtClean="0"/>
              <a:t>not shown here)</a:t>
            </a:r>
            <a:endParaRPr lang="en-US" sz="1400" dirty="0"/>
          </a:p>
        </p:txBody>
      </p:sp>
      <p:cxnSp>
        <p:nvCxnSpPr>
          <p:cNvPr id="17419" name="Straight Arrow Connector 16"/>
          <p:cNvCxnSpPr>
            <a:cxnSpLocks noChangeShapeType="1"/>
          </p:cNvCxnSpPr>
          <p:nvPr/>
        </p:nvCxnSpPr>
        <p:spPr bwMode="auto">
          <a:xfrm rot="5400000">
            <a:off x="7425163" y="685801"/>
            <a:ext cx="1066800" cy="30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0" name="TextBox 13"/>
          <p:cNvSpPr txBox="1">
            <a:spLocks noChangeArrowheads="1"/>
          </p:cNvSpPr>
          <p:nvPr/>
        </p:nvSpPr>
        <p:spPr bwMode="auto">
          <a:xfrm>
            <a:off x="152400" y="3581315"/>
            <a:ext cx="11429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dirty="0"/>
              <a:t>Click here to create the </a:t>
            </a:r>
            <a:r>
              <a:rPr lang="en-US" sz="1400" dirty="0" err="1"/>
              <a:t>db</a:t>
            </a:r>
            <a:endParaRPr lang="en-US" sz="1400" dirty="0"/>
          </a:p>
        </p:txBody>
      </p:sp>
      <p:cxnSp>
        <p:nvCxnSpPr>
          <p:cNvPr id="17421" name="Straight Arrow Connector 22"/>
          <p:cNvCxnSpPr>
            <a:cxnSpLocks noChangeShapeType="1"/>
          </p:cNvCxnSpPr>
          <p:nvPr/>
        </p:nvCxnSpPr>
        <p:spPr bwMode="auto">
          <a:xfrm rot="10800000">
            <a:off x="7152525" y="433388"/>
            <a:ext cx="1371600" cy="10668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1" t="20371" r="4166" b="26296"/>
          <a:stretch/>
        </p:blipFill>
        <p:spPr>
          <a:xfrm>
            <a:off x="1143000" y="1821094"/>
            <a:ext cx="6248399" cy="466386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3048000" y="1600200"/>
            <a:ext cx="46101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048000" y="1600200"/>
            <a:ext cx="0" cy="1447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7658100" y="1600200"/>
            <a:ext cx="0" cy="304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1066799" y="3886200"/>
            <a:ext cx="16764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30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Access 2013 Interface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A95EDE-D9E4-4D78-9381-1D4D0AF1FAE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8437" name="Left Brace 6"/>
          <p:cNvSpPr>
            <a:spLocks/>
          </p:cNvSpPr>
          <p:nvPr/>
        </p:nvSpPr>
        <p:spPr bwMode="auto">
          <a:xfrm>
            <a:off x="931863" y="1752600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6" t="1112" r="2501" b="29259"/>
          <a:stretch/>
        </p:blipFill>
        <p:spPr>
          <a:xfrm>
            <a:off x="1143000" y="1641064"/>
            <a:ext cx="5791200" cy="52397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209800" y="2362200"/>
            <a:ext cx="533400" cy="1524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52800" y="1600200"/>
            <a:ext cx="762000" cy="27432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31012" y="2362200"/>
            <a:ext cx="850187" cy="5334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274762"/>
          </a:xfrm>
        </p:spPr>
        <p:txBody>
          <a:bodyPr/>
          <a:lstStyle/>
          <a:p>
            <a:r>
              <a:rPr lang="en-US" smtClean="0"/>
              <a:t>Creating a Table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724400"/>
          </a:xfrm>
        </p:spPr>
        <p:txBody>
          <a:bodyPr/>
          <a:lstStyle/>
          <a:p>
            <a:r>
              <a:rPr lang="en-US" smtClean="0"/>
              <a:t>Create the Movies table on previous slide</a:t>
            </a:r>
          </a:p>
          <a:p>
            <a:pPr lvl="1"/>
            <a:r>
              <a:rPr lang="en-US" smtClean="0"/>
              <a:t>Create Table</a:t>
            </a:r>
          </a:p>
          <a:p>
            <a:pPr lvl="1"/>
            <a:r>
              <a:rPr lang="en-US" smtClean="0"/>
              <a:t>Define field names and data types</a:t>
            </a:r>
          </a:p>
          <a:p>
            <a:pPr lvl="1"/>
            <a:r>
              <a:rPr lang="en-US" smtClean="0"/>
              <a:t>Identify primary key</a:t>
            </a:r>
          </a:p>
          <a:p>
            <a:pPr lvl="1"/>
            <a:r>
              <a:rPr lang="en-US" smtClean="0"/>
              <a:t>SAVE</a:t>
            </a:r>
          </a:p>
          <a:p>
            <a:pPr lvl="1"/>
            <a:r>
              <a:rPr lang="en-US" smtClean="0"/>
              <a:t>Enter data</a:t>
            </a:r>
          </a:p>
          <a:p>
            <a:pPr lvl="2"/>
            <a:r>
              <a:rPr lang="en-US" smtClean="0"/>
              <a:t>Filter data</a:t>
            </a:r>
          </a:p>
          <a:p>
            <a:pPr lvl="2"/>
            <a:r>
              <a:rPr lang="en-US" smtClean="0"/>
              <a:t>Sort data</a:t>
            </a:r>
          </a:p>
          <a:p>
            <a:pPr lvl="2"/>
            <a:r>
              <a:rPr lang="en-US" smtClean="0"/>
              <a:t>Formatting table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EBA247-5C91-4E51-9716-301166EF6A30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1600200"/>
            <a:ext cx="8042275" cy="4114800"/>
          </a:xfrm>
        </p:spPr>
        <p:txBody>
          <a:bodyPr/>
          <a:lstStyle/>
          <a:p>
            <a:pPr eaLnBrk="1" hangingPunct="1"/>
            <a:r>
              <a:rPr lang="en-US" smtClean="0"/>
              <a:t>Database Overview</a:t>
            </a:r>
          </a:p>
          <a:p>
            <a:pPr lvl="1" eaLnBrk="1" hangingPunct="1"/>
            <a:r>
              <a:rPr lang="en-US" smtClean="0"/>
              <a:t>Database Management System Concepts</a:t>
            </a:r>
          </a:p>
          <a:p>
            <a:pPr lvl="1" eaLnBrk="1" hangingPunct="1"/>
            <a:r>
              <a:rPr lang="en-US" smtClean="0"/>
              <a:t>Database Structures</a:t>
            </a:r>
          </a:p>
          <a:p>
            <a:pPr lvl="2" eaLnBrk="1" hangingPunct="1"/>
            <a:r>
              <a:rPr lang="en-US" smtClean="0"/>
              <a:t>Database, tables, records, fields</a:t>
            </a:r>
          </a:p>
          <a:p>
            <a:pPr eaLnBrk="1" hangingPunct="1"/>
            <a:r>
              <a:rPr lang="en-US" smtClean="0"/>
              <a:t>MS Access Overview</a:t>
            </a:r>
          </a:p>
          <a:p>
            <a:pPr lvl="1" eaLnBrk="1" hangingPunct="1"/>
            <a:r>
              <a:rPr lang="en-US" smtClean="0"/>
              <a:t>Creating a Database</a:t>
            </a:r>
          </a:p>
          <a:p>
            <a:pPr lvl="1" eaLnBrk="1" hangingPunct="1"/>
            <a:r>
              <a:rPr lang="en-US" smtClean="0"/>
              <a:t>Database Objects</a:t>
            </a:r>
          </a:p>
          <a:p>
            <a:pPr lvl="1" eaLnBrk="1" hangingPunct="1"/>
            <a:r>
              <a:rPr lang="en-US" smtClean="0"/>
              <a:t>Creating a Table</a:t>
            </a:r>
          </a:p>
          <a:p>
            <a:pPr lvl="1" eaLnBrk="1" hangingPunct="1"/>
            <a:r>
              <a:rPr lang="en-US" smtClean="0"/>
              <a:t>Using a Database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5B5383-EA1F-4DE9-93C5-EC43187542A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Printing Tables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49325" y="1676400"/>
            <a:ext cx="7661275" cy="4038600"/>
          </a:xfrm>
        </p:spPr>
        <p:txBody>
          <a:bodyPr/>
          <a:lstStyle/>
          <a:p>
            <a:r>
              <a:rPr lang="en-US" smtClean="0"/>
              <a:t>2 options</a:t>
            </a:r>
          </a:p>
          <a:p>
            <a:pPr lvl="1"/>
            <a:r>
              <a:rPr lang="en-US" smtClean="0"/>
              <a:t>File (ie, Office Button) | Print</a:t>
            </a:r>
          </a:p>
          <a:p>
            <a:pPr lvl="1"/>
            <a:r>
              <a:rPr lang="en-US" smtClean="0"/>
              <a:t>Select All | Copy | Paste into Word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84F9D2-876C-4A56-B81D-96CD6E68CE2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Database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949325" y="1676400"/>
            <a:ext cx="8042275" cy="4267200"/>
          </a:xfrm>
        </p:spPr>
        <p:txBody>
          <a:bodyPr/>
          <a:lstStyle/>
          <a:p>
            <a:r>
              <a:rPr lang="en-US" smtClean="0"/>
              <a:t>Open &amp; Use Existing Database with data</a:t>
            </a:r>
          </a:p>
          <a:p>
            <a:r>
              <a:rPr lang="en-US" smtClean="0"/>
              <a:t>Create New Database</a:t>
            </a:r>
          </a:p>
          <a:p>
            <a:pPr lvl="1"/>
            <a:r>
              <a:rPr lang="en-US" smtClean="0"/>
              <a:t>Import existing data</a:t>
            </a:r>
          </a:p>
          <a:p>
            <a:pPr lvl="2"/>
            <a:r>
              <a:rPr lang="en-US" smtClean="0"/>
              <a:t>Excel</a:t>
            </a:r>
          </a:p>
          <a:p>
            <a:pPr lvl="2"/>
            <a:r>
              <a:rPr lang="en-US" smtClean="0"/>
              <a:t>Access</a:t>
            </a:r>
          </a:p>
          <a:p>
            <a:pPr lvl="1"/>
            <a:r>
              <a:rPr lang="en-US" smtClean="0"/>
              <a:t>Link to existing data</a:t>
            </a:r>
          </a:p>
          <a:p>
            <a:pPr lvl="2"/>
            <a:r>
              <a:rPr lang="en-US" smtClean="0"/>
              <a:t>Excel</a:t>
            </a:r>
          </a:p>
          <a:p>
            <a:pPr lvl="2"/>
            <a:r>
              <a:rPr lang="en-US" smtClean="0"/>
              <a:t>Oracle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ACC4A2-9705-4CCA-BF09-4224153B763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Converting Data to Information </a:t>
            </a:r>
          </a:p>
        </p:txBody>
      </p:sp>
      <p:pic>
        <p:nvPicPr>
          <p:cNvPr id="5123" name="Picture 4" descr="regn_tables_screenshot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7010400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A1E067E-0810-4D92-A046-7284DE194C6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Converting Data to Information,…</a:t>
            </a:r>
          </a:p>
        </p:txBody>
      </p:sp>
      <p:pic>
        <p:nvPicPr>
          <p:cNvPr id="6147" name="Picture 8" descr="C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7467600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0251F1-6030-4197-A81C-05095D13EA9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400800" y="2819400"/>
            <a:ext cx="533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6324600" y="27543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Converting Data to Information, …</a:t>
            </a:r>
          </a:p>
        </p:txBody>
      </p:sp>
      <p:pic>
        <p:nvPicPr>
          <p:cNvPr id="7171" name="Picture 9" descr="C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543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DAEE9F-914B-4A0C-9EFF-91B8282B4FA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733800" y="5334000"/>
            <a:ext cx="182563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581400" y="5315635"/>
            <a:ext cx="457200" cy="3231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500" b="1" dirty="0"/>
              <a:t>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Relational Database Management System (RDBMS) Components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49325" y="1600200"/>
            <a:ext cx="7661275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DBMS</a:t>
            </a:r>
          </a:p>
          <a:p>
            <a:pPr lvl="1" eaLnBrk="1" hangingPunct="1"/>
            <a:r>
              <a:rPr lang="en-US" dirty="0" smtClean="0"/>
              <a:t>the </a:t>
            </a:r>
            <a:r>
              <a:rPr lang="en-US" b="1" dirty="0" smtClean="0"/>
              <a:t>software</a:t>
            </a:r>
            <a:r>
              <a:rPr lang="en-US" dirty="0" smtClean="0"/>
              <a:t> that permits an organization to centralize data, manage them efficiently, and provide access to the stored data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8196" name="Picture 8" descr="SE1pack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4391025"/>
            <a:ext cx="1574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2B05A1-D863-44BB-BDC8-77B217CB0D0C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198" name="Picture 8" descr="http://lh3.googleusercontent.com/public/b2TXHsUi6OW3XZtSio3H9iSnMSjihMFM2wT03bi9IMG9KuszkDeu6f0FKyTEdRIMhh1xSxtmGQvh2CDYChWRMOTlgr4K1iBd8yoLXOO_o7ouU3jpHRhji7R_ubQx3NKNSToG9HryJxo_bW00jqFMHQ3eh_GFFpSmooDJAeWgCfUnoIF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00563"/>
            <a:ext cx="1747838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6934200" y="3657600"/>
            <a:ext cx="1676400" cy="1524000"/>
          </a:xfrm>
          <a:prstGeom prst="flowChartMagneticDis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858000" y="42672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Database</a:t>
            </a:r>
          </a:p>
        </p:txBody>
      </p:sp>
      <p:sp>
        <p:nvSpPr>
          <p:cNvPr id="922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RDBMS Components,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</p:txBody>
      </p:sp>
      <p:sp>
        <p:nvSpPr>
          <p:cNvPr id="9221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949325" y="1600200"/>
            <a:ext cx="7813675" cy="4114800"/>
          </a:xfrm>
        </p:spPr>
        <p:txBody>
          <a:bodyPr/>
          <a:lstStyle/>
          <a:p>
            <a:pPr eaLnBrk="1" hangingPunct="1"/>
            <a:r>
              <a:rPr lang="en-US" smtClean="0"/>
              <a:t>Database</a:t>
            </a:r>
          </a:p>
          <a:p>
            <a:pPr lvl="1" eaLnBrk="1" hangingPunct="1"/>
            <a:r>
              <a:rPr lang="en-US" smtClean="0"/>
              <a:t>a collection of </a:t>
            </a:r>
            <a:r>
              <a:rPr lang="en-US" b="1" smtClean="0"/>
              <a:t>data organized in storage </a:t>
            </a:r>
            <a:r>
              <a:rPr lang="en-US" smtClean="0"/>
              <a:t>centrally to serve many applications efficiently</a:t>
            </a:r>
          </a:p>
          <a:p>
            <a:pPr eaLnBrk="1" hangingPunct="1"/>
            <a:endParaRPr lang="en-US" smtClean="0"/>
          </a:p>
        </p:txBody>
      </p:sp>
      <p:pic>
        <p:nvPicPr>
          <p:cNvPr id="9222" name="Picture 26" descr="j03168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3" b="31615"/>
          <a:stretch>
            <a:fillRect/>
          </a:stretch>
        </p:blipFill>
        <p:spPr>
          <a:xfrm>
            <a:off x="349250" y="3581400"/>
            <a:ext cx="1504950" cy="1498600"/>
          </a:xfrm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9223" name="Picture 18" descr="Dimension 4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0"/>
            <a:ext cx="3384550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28"/>
          <p:cNvSpPr txBox="1">
            <a:spLocks noChangeArrowheads="1"/>
          </p:cNvSpPr>
          <p:nvPr/>
        </p:nvSpPr>
        <p:spPr bwMode="auto">
          <a:xfrm>
            <a:off x="762000" y="51816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itchFamily="18" charset="0"/>
              </a:rPr>
              <a:t>User</a:t>
            </a:r>
          </a:p>
        </p:txBody>
      </p:sp>
      <p:pic>
        <p:nvPicPr>
          <p:cNvPr id="9225" name="Picture 30" descr="B0000AZJV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3771900"/>
            <a:ext cx="833437" cy="1143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19"/>
          <p:cNvSpPr>
            <a:spLocks noChangeArrowheads="1"/>
          </p:cNvSpPr>
          <p:nvPr/>
        </p:nvSpPr>
        <p:spPr bwMode="auto">
          <a:xfrm>
            <a:off x="3833813" y="3733800"/>
            <a:ext cx="966787" cy="1219200"/>
          </a:xfrm>
          <a:prstGeom prst="rect">
            <a:avLst/>
          </a:prstGeom>
          <a:solidFill>
            <a:srgbClr val="EAEAEA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Text Box 20"/>
          <p:cNvSpPr txBox="1">
            <a:spLocks noChangeArrowheads="1"/>
          </p:cNvSpPr>
          <p:nvPr/>
        </p:nvSpPr>
        <p:spPr bwMode="auto">
          <a:xfrm>
            <a:off x="4017963" y="3873500"/>
            <a:ext cx="450850" cy="2444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</a:rPr>
              <a:t>SSN:</a:t>
            </a:r>
          </a:p>
        </p:txBody>
      </p:sp>
      <p:sp>
        <p:nvSpPr>
          <p:cNvPr id="9228" name="Rectangle 21"/>
          <p:cNvSpPr>
            <a:spLocks noChangeArrowheads="1"/>
          </p:cNvSpPr>
          <p:nvPr/>
        </p:nvSpPr>
        <p:spPr bwMode="auto">
          <a:xfrm>
            <a:off x="4443413" y="3949700"/>
            <a:ext cx="268287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Text Box 22"/>
          <p:cNvSpPr txBox="1">
            <a:spLocks noChangeArrowheads="1"/>
          </p:cNvSpPr>
          <p:nvPr/>
        </p:nvSpPr>
        <p:spPr bwMode="auto">
          <a:xfrm>
            <a:off x="3944938" y="4033838"/>
            <a:ext cx="523875" cy="244475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</a:rPr>
              <a:t>Name:</a:t>
            </a:r>
          </a:p>
        </p:txBody>
      </p:sp>
      <p:sp>
        <p:nvSpPr>
          <p:cNvPr id="9230" name="Rectangle 23"/>
          <p:cNvSpPr>
            <a:spLocks noChangeArrowheads="1"/>
          </p:cNvSpPr>
          <p:nvPr/>
        </p:nvSpPr>
        <p:spPr bwMode="auto">
          <a:xfrm>
            <a:off x="4443413" y="4111625"/>
            <a:ext cx="268287" cy="77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Text Box 24"/>
          <p:cNvSpPr txBox="1">
            <a:spLocks noChangeArrowheads="1"/>
          </p:cNvSpPr>
          <p:nvPr/>
        </p:nvSpPr>
        <p:spPr bwMode="auto">
          <a:xfrm>
            <a:off x="3835400" y="4184650"/>
            <a:ext cx="633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latin typeface="Times New Roman" pitchFamily="18" charset="0"/>
              </a:rPr>
              <a:t>Position:</a:t>
            </a:r>
          </a:p>
        </p:txBody>
      </p:sp>
      <p:sp>
        <p:nvSpPr>
          <p:cNvPr id="9232" name="Rectangle 25"/>
          <p:cNvSpPr>
            <a:spLocks noChangeArrowheads="1"/>
          </p:cNvSpPr>
          <p:nvPr/>
        </p:nvSpPr>
        <p:spPr bwMode="auto">
          <a:xfrm>
            <a:off x="4443413" y="4260850"/>
            <a:ext cx="268287" cy="76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AutoShape 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319588" y="4648200"/>
            <a:ext cx="404812" cy="228600"/>
          </a:xfrm>
          <a:prstGeom prst="actionButtonBlank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800" b="1"/>
              <a:t>SAVE</a:t>
            </a:r>
          </a:p>
        </p:txBody>
      </p:sp>
      <p:sp>
        <p:nvSpPr>
          <p:cNvPr id="9234" name="Rectangle 8"/>
          <p:cNvSpPr>
            <a:spLocks noChangeArrowheads="1"/>
          </p:cNvSpPr>
          <p:nvPr/>
        </p:nvSpPr>
        <p:spPr bwMode="auto">
          <a:xfrm>
            <a:off x="6553200" y="5181600"/>
            <a:ext cx="2590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Employee DB</a:t>
            </a:r>
            <a:br>
              <a:rPr lang="en-US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NFL DB</a:t>
            </a:r>
            <a:br>
              <a:rPr lang="en-US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Orders DB</a:t>
            </a:r>
          </a:p>
          <a:p>
            <a:pPr algn="ctr"/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Student Registration DB</a:t>
            </a:r>
            <a:br>
              <a:rPr lang="en-US" b="1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etc…</a:t>
            </a:r>
            <a:endParaRPr lang="en-US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9235" name="Line 37"/>
          <p:cNvSpPr>
            <a:spLocks noChangeShapeType="1"/>
          </p:cNvSpPr>
          <p:nvPr/>
        </p:nvSpPr>
        <p:spPr bwMode="auto">
          <a:xfrm>
            <a:off x="1905000" y="4343400"/>
            <a:ext cx="990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38"/>
          <p:cNvSpPr>
            <a:spLocks noChangeShapeType="1"/>
          </p:cNvSpPr>
          <p:nvPr/>
        </p:nvSpPr>
        <p:spPr bwMode="auto">
          <a:xfrm>
            <a:off x="6019800" y="4267200"/>
            <a:ext cx="990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5022BA-8527-4B09-A52E-A282DE9DC55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RDBMS Components,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Relational Model</a:t>
            </a:r>
          </a:p>
          <a:p>
            <a:pPr lvl="1" eaLnBrk="1" hangingPunct="1"/>
            <a:r>
              <a:rPr lang="en-US" smtClean="0"/>
              <a:t>a collection of </a:t>
            </a:r>
            <a:r>
              <a:rPr lang="en-US" u="sng" smtClean="0"/>
              <a:t>related</a:t>
            </a:r>
            <a:r>
              <a:rPr lang="en-US" smtClean="0"/>
              <a:t> tables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4572000" y="2895600"/>
            <a:ext cx="4191000" cy="3733800"/>
          </a:xfrm>
          <a:prstGeom prst="flowChartMagneticDis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0245" name="Rectangle 14"/>
          <p:cNvSpPr>
            <a:spLocks noChangeArrowheads="1"/>
          </p:cNvSpPr>
          <p:nvPr/>
        </p:nvSpPr>
        <p:spPr bwMode="auto">
          <a:xfrm>
            <a:off x="5334000" y="28194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NFL</a:t>
            </a:r>
            <a:br>
              <a:rPr lang="en-US" sz="36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Database</a:t>
            </a:r>
          </a:p>
        </p:txBody>
      </p:sp>
      <p:pic>
        <p:nvPicPr>
          <p:cNvPr id="10246" name="Picture 22" descr="Roy Williams; Donovan McNabb; Scott Shan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341">
            <a:off x="493713" y="3084513"/>
            <a:ext cx="3276600" cy="32766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7" name="Straight Connector 18"/>
          <p:cNvCxnSpPr>
            <a:cxnSpLocks noChangeShapeType="1"/>
          </p:cNvCxnSpPr>
          <p:nvPr/>
        </p:nvCxnSpPr>
        <p:spPr bwMode="auto">
          <a:xfrm rot="5400000">
            <a:off x="6735763" y="4772025"/>
            <a:ext cx="760412" cy="6683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Straight Connector 12"/>
          <p:cNvCxnSpPr>
            <a:cxnSpLocks noChangeShapeType="1"/>
            <a:endCxn id="10249" idx="3"/>
          </p:cNvCxnSpPr>
          <p:nvPr/>
        </p:nvCxnSpPr>
        <p:spPr bwMode="auto">
          <a:xfrm rot="10800000">
            <a:off x="6113463" y="4495800"/>
            <a:ext cx="12017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9" name="Rectangle 15"/>
          <p:cNvSpPr>
            <a:spLocks noChangeArrowheads="1"/>
          </p:cNvSpPr>
          <p:nvPr/>
        </p:nvSpPr>
        <p:spPr bwMode="auto">
          <a:xfrm>
            <a:off x="5029200" y="41910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Player</a:t>
            </a:r>
          </a:p>
        </p:txBody>
      </p:sp>
      <p:sp>
        <p:nvSpPr>
          <p:cNvPr id="10250" name="Rectangle 16"/>
          <p:cNvSpPr>
            <a:spLocks noChangeArrowheads="1"/>
          </p:cNvSpPr>
          <p:nvPr/>
        </p:nvSpPr>
        <p:spPr bwMode="auto">
          <a:xfrm>
            <a:off x="6172200" y="53340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Owner</a:t>
            </a:r>
          </a:p>
        </p:txBody>
      </p:sp>
      <p:sp>
        <p:nvSpPr>
          <p:cNvPr id="10251" name="Rectangle 18"/>
          <p:cNvSpPr>
            <a:spLocks noChangeArrowheads="1"/>
          </p:cNvSpPr>
          <p:nvPr/>
        </p:nvSpPr>
        <p:spPr bwMode="auto">
          <a:xfrm>
            <a:off x="6934200" y="41910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Team</a:t>
            </a:r>
          </a:p>
        </p:txBody>
      </p:sp>
      <p:sp>
        <p:nvSpPr>
          <p:cNvPr id="1025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F78B72-93CE-4C26-81D4-31F865F910B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4495800" y="2667000"/>
            <a:ext cx="4191000" cy="3733800"/>
          </a:xfrm>
          <a:prstGeom prst="flowChartMagneticDisk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11267" name="Rectangle 17"/>
          <p:cNvSpPr>
            <a:spLocks noChangeArrowheads="1"/>
          </p:cNvSpPr>
          <p:nvPr/>
        </p:nvSpPr>
        <p:spPr bwMode="auto">
          <a:xfrm>
            <a:off x="5334000" y="25908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NFL</a:t>
            </a:r>
            <a:br>
              <a:rPr lang="en-US" sz="3600" b="1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Database</a:t>
            </a:r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4648200" y="40386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Player</a:t>
            </a:r>
          </a:p>
        </p:txBody>
      </p:sp>
      <p:sp>
        <p:nvSpPr>
          <p:cNvPr id="11269" name="Rectangle 19"/>
          <p:cNvSpPr>
            <a:spLocks noChangeArrowheads="1"/>
          </p:cNvSpPr>
          <p:nvPr/>
        </p:nvSpPr>
        <p:spPr bwMode="auto">
          <a:xfrm>
            <a:off x="4800600" y="53340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Owner</a:t>
            </a:r>
          </a:p>
        </p:txBody>
      </p:sp>
      <p:sp>
        <p:nvSpPr>
          <p:cNvPr id="11270" name="Rectangle 20"/>
          <p:cNvSpPr>
            <a:spLocks noChangeArrowheads="1"/>
          </p:cNvSpPr>
          <p:nvPr/>
        </p:nvSpPr>
        <p:spPr bwMode="auto">
          <a:xfrm>
            <a:off x="5943600" y="47244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Game</a:t>
            </a:r>
          </a:p>
        </p:txBody>
      </p:sp>
      <p:sp>
        <p:nvSpPr>
          <p:cNvPr id="11271" name="Rectangle 21"/>
          <p:cNvSpPr>
            <a:spLocks noChangeArrowheads="1"/>
          </p:cNvSpPr>
          <p:nvPr/>
        </p:nvSpPr>
        <p:spPr bwMode="auto">
          <a:xfrm>
            <a:off x="7010400" y="3962400"/>
            <a:ext cx="1084263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Team</a:t>
            </a:r>
          </a:p>
        </p:txBody>
      </p:sp>
      <p:sp>
        <p:nvSpPr>
          <p:cNvPr id="11272" name="Rectangle 22"/>
          <p:cNvSpPr>
            <a:spLocks noChangeArrowheads="1"/>
          </p:cNvSpPr>
          <p:nvPr/>
        </p:nvSpPr>
        <p:spPr bwMode="auto">
          <a:xfrm>
            <a:off x="7162800" y="5181600"/>
            <a:ext cx="1219200" cy="609600"/>
          </a:xfrm>
          <a:prstGeom prst="rect">
            <a:avLst/>
          </a:prstGeom>
          <a:solidFill>
            <a:srgbClr val="E1E0C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Statistics</a:t>
            </a:r>
          </a:p>
        </p:txBody>
      </p:sp>
      <p:sp>
        <p:nvSpPr>
          <p:cNvPr id="11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info would we need </a:t>
            </a:r>
            <a:br>
              <a:rPr lang="en-US" sz="2800" smtClean="0"/>
            </a:br>
            <a:r>
              <a:rPr lang="en-US" sz="2800" smtClean="0"/>
              <a:t>to store about NFL </a:t>
            </a:r>
            <a:r>
              <a:rPr lang="en-US" sz="2800" b="1" smtClean="0"/>
              <a:t>players</a:t>
            </a:r>
            <a:r>
              <a:rPr lang="en-US" sz="2800" smtClean="0"/>
              <a:t>?</a:t>
            </a:r>
          </a:p>
        </p:txBody>
      </p:sp>
      <p:pic>
        <p:nvPicPr>
          <p:cNvPr id="11274" name="Picture 11" descr="drew_bledsoe_pass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505">
            <a:off x="7010400" y="230188"/>
            <a:ext cx="1763713" cy="2390775"/>
          </a:xfrm>
          <a:prstGeom prst="rect">
            <a:avLst/>
          </a:prstGeom>
          <a:noFill/>
          <a:ln w="57150" algn="ctr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304800" y="2209800"/>
            <a:ext cx="4343400" cy="4267200"/>
          </a:xfrm>
          <a:prstGeom prst="rightArrowCallout">
            <a:avLst>
              <a:gd name="adj1" fmla="val 5361"/>
              <a:gd name="adj2" fmla="val 5394"/>
              <a:gd name="adj3" fmla="val 17765"/>
              <a:gd name="adj4" fmla="val 708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B5F692-C19B-4557-B946-33AB2FD2C329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xis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Circles</Template>
  <TotalTime>952</TotalTime>
  <Words>495</Words>
  <Application>Microsoft Office PowerPoint</Application>
  <PresentationFormat>On-screen Show (4:3)</PresentationFormat>
  <Paragraphs>199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Wingdings</vt:lpstr>
      <vt:lpstr>Axis</vt:lpstr>
      <vt:lpstr>Database Concepts &amp; Introduction to MS Access</vt:lpstr>
      <vt:lpstr>Outline</vt:lpstr>
      <vt:lpstr>Converting Data to Information </vt:lpstr>
      <vt:lpstr>Converting Data to Information,…</vt:lpstr>
      <vt:lpstr>Converting Data to Information, …</vt:lpstr>
      <vt:lpstr>Relational Database Management System (RDBMS) Components</vt:lpstr>
      <vt:lpstr>RDBMS Components, cont…</vt:lpstr>
      <vt:lpstr>RDBMS Components, cont…</vt:lpstr>
      <vt:lpstr>What info would we need  to store about NFL players?</vt:lpstr>
      <vt:lpstr>Tables</vt:lpstr>
      <vt:lpstr>Primary Key</vt:lpstr>
      <vt:lpstr>Field Data Types (in MS Access)</vt:lpstr>
      <vt:lpstr>Example Table</vt:lpstr>
      <vt:lpstr>MS Access</vt:lpstr>
      <vt:lpstr>MS Access Common Database Objects</vt:lpstr>
      <vt:lpstr>Creating a new Access Database</vt:lpstr>
      <vt:lpstr>Creating a new Access Database, cont…</vt:lpstr>
      <vt:lpstr>MS Access 2013 Interface</vt:lpstr>
      <vt:lpstr>Creating a Table</vt:lpstr>
      <vt:lpstr>Printing Tables</vt:lpstr>
      <vt:lpstr>Using a Database </vt:lpstr>
    </vt:vector>
  </TitlesOfParts>
  <Company>Baylor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</dc:title>
  <dc:creator>gina_green</dc:creator>
  <cp:lastModifiedBy>Casey Computer Center</cp:lastModifiedBy>
  <cp:revision>110</cp:revision>
  <dcterms:created xsi:type="dcterms:W3CDTF">2005-11-15T16:52:47Z</dcterms:created>
  <dcterms:modified xsi:type="dcterms:W3CDTF">2015-06-17T16:22:55Z</dcterms:modified>
</cp:coreProperties>
</file>