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63" r:id="rId2"/>
    <p:sldId id="280" r:id="rId3"/>
    <p:sldId id="281" r:id="rId4"/>
    <p:sldId id="261" r:id="rId5"/>
    <p:sldId id="258" r:id="rId6"/>
    <p:sldId id="271" r:id="rId7"/>
    <p:sldId id="274" r:id="rId8"/>
    <p:sldId id="283" r:id="rId9"/>
    <p:sldId id="285" r:id="rId10"/>
    <p:sldId id="284" r:id="rId11"/>
    <p:sldId id="272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D98D"/>
    <a:srgbClr val="FFFFFF"/>
    <a:srgbClr val="A9B2C9"/>
    <a:srgbClr val="FF9900"/>
    <a:srgbClr val="660066"/>
    <a:srgbClr val="7482A6"/>
    <a:srgbClr val="52497D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71" autoAdjust="0"/>
  </p:normalViewPr>
  <p:slideViewPr>
    <p:cSldViewPr>
      <p:cViewPr varScale="1">
        <p:scale>
          <a:sx n="91" d="100"/>
          <a:sy n="91" d="100"/>
        </p:scale>
        <p:origin x="96" y="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92D6A37-E06E-4864-AAF8-45FD18A4B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07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137811-BC63-43CB-9064-B7B337C6A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27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9EA544-0874-47FA-8B40-345847F2929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6319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37811-BC63-43CB-9064-B7B337C6A7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36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37811-BC63-43CB-9064-B7B337C6A7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19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37811-BC63-43CB-9064-B7B337C6A7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90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37811-BC63-43CB-9064-B7B337C6A7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95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37811-BC63-43CB-9064-B7B337C6A7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10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37811-BC63-43CB-9064-B7B337C6A7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77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37811-BC63-43CB-9064-B7B337C6A7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38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37811-BC63-43CB-9064-B7B337C6A7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13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37811-BC63-43CB-9064-B7B337C6A7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85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37811-BC63-43CB-9064-B7B337C6A7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36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3276600"/>
            <a:ext cx="9144000" cy="1981200"/>
          </a:xfrm>
          <a:prstGeom prst="rect">
            <a:avLst/>
          </a:prstGeom>
          <a:gradFill rotWithShape="0">
            <a:gsLst>
              <a:gs pos="0">
                <a:srgbClr val="7482A6">
                  <a:gamma/>
                  <a:shade val="46275"/>
                  <a:invGamma/>
                </a:srgbClr>
              </a:gs>
              <a:gs pos="100000">
                <a:srgbClr val="7482A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/>
          </a:p>
        </p:txBody>
      </p:sp>
      <p:pic>
        <p:nvPicPr>
          <p:cNvPr id="4" name="Picture 31" descr="C:\Documents and Settings\Owner\Local Settings\Temporary Internet Files\Content.IE5\T2KOAB1G\MPj04331640000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667000"/>
            <a:ext cx="4061421" cy="304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3557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31BB2-CDC8-40C2-BA7C-119B73347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35C08-C64C-4CDB-ADF6-D8FA613C9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136F3-B59A-4A63-97FD-7E9A307A4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B1150-C401-4C23-9B94-EDCB6F8AD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192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33800"/>
            <a:ext cx="38100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01989-8E52-47AC-B527-FD6F012E6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F609F-F115-425E-B530-FFABC6594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3C312-B5AF-46AA-BB8C-B607616BA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1A1F0-BA8E-4AD6-82A2-4E7C8B3EF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CC99B-D722-4088-B02E-B6CFE9557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C6D59-6353-450C-AAC8-364062C87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E18F1-93B6-418D-B00A-5650EA3F6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25A48-E49A-487B-B865-738C036AE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3B925-AEFE-444C-AA54-D5892C943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848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5D92FC8-29A7-4052-B1EC-36F922046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0" y="381000"/>
            <a:ext cx="9144000" cy="533400"/>
          </a:xfrm>
          <a:prstGeom prst="rect">
            <a:avLst/>
          </a:prstGeom>
          <a:gradFill rotWithShape="0">
            <a:gsLst>
              <a:gs pos="0">
                <a:srgbClr val="7482A6">
                  <a:gamma/>
                  <a:shade val="46275"/>
                  <a:invGamma/>
                </a:srgbClr>
              </a:gs>
              <a:gs pos="100000">
                <a:srgbClr val="7482A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defRPr/>
            </a:pPr>
            <a:endParaRPr lang="en-US"/>
          </a:p>
        </p:txBody>
      </p:sp>
      <p:pic>
        <p:nvPicPr>
          <p:cNvPr id="21" name="Picture 31" descr="C:\Documents and Settings\Owner\Local Settings\Temporary Internet Files\Content.IE5\T2KOAB1G\MPj04331640000[1]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31103" y="0"/>
            <a:ext cx="1421497" cy="1066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76200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660066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bg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aylor.qualtrics.com/SE?SID=SV_8q6PkNfw0nLr8G0&amp;SVID=Pro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ylor.edu/canva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aylor.box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aylor.edu/its/index.php?id=94642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n>
                  <a:solidFill>
                    <a:schemeClr val="tx2">
                      <a:lumMod val="85000"/>
                      <a:lumOff val="15000"/>
                    </a:schemeClr>
                  </a:solidFill>
                </a:ln>
                <a:solidFill>
                  <a:srgbClr val="8DD98D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MIS 1305</a:t>
            </a:r>
            <a:endParaRPr lang="en-US" sz="2800" dirty="0">
              <a:ln>
                <a:solidFill>
                  <a:schemeClr val="tx2">
                    <a:lumMod val="85000"/>
                    <a:lumOff val="15000"/>
                  </a:schemeClr>
                </a:solidFill>
              </a:ln>
              <a:solidFill>
                <a:srgbClr val="8DD98D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075" name="TextBox 27"/>
          <p:cNvSpPr txBox="1">
            <a:spLocks noChangeArrowheads="1"/>
          </p:cNvSpPr>
          <p:nvPr/>
        </p:nvSpPr>
        <p:spPr bwMode="auto">
          <a:xfrm>
            <a:off x="5356225" y="3581400"/>
            <a:ext cx="332898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Berlin Sans FB Demi" pitchFamily="34" charset="0"/>
              </a:rPr>
              <a:t>Dr. Gina Green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Gina_Green@baylor.edu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254.710.6210</a:t>
            </a:r>
            <a:endParaRPr lang="en-US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6" name="TextBox 32"/>
          <p:cNvSpPr txBox="1">
            <a:spLocks noChangeArrowheads="1"/>
          </p:cNvSpPr>
          <p:nvPr/>
        </p:nvSpPr>
        <p:spPr bwMode="auto">
          <a:xfrm>
            <a:off x="1524000" y="1066800"/>
            <a:ext cx="63357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Berlin Sans FB Demi" pitchFamily="34" charset="0"/>
              </a:rPr>
              <a:t>Intro to Information Technology &amp; Processing</a:t>
            </a:r>
            <a:br>
              <a:rPr lang="en-US" dirty="0">
                <a:solidFill>
                  <a:schemeClr val="bg1"/>
                </a:solidFill>
                <a:latin typeface="Berlin Sans FB Demi" pitchFamily="34" charset="0"/>
              </a:rPr>
            </a:b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Now…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4876800"/>
          </a:xfrm>
        </p:spPr>
        <p:txBody>
          <a:bodyPr/>
          <a:lstStyle/>
          <a:p>
            <a:pPr marL="576263" indent="-576263" eaLnBrk="1" hangingPunct="1"/>
            <a:r>
              <a:rPr lang="en-US" sz="3200" b="1" dirty="0" smtClean="0">
                <a:solidFill>
                  <a:srgbClr val="8DD98D"/>
                </a:solidFill>
              </a:rPr>
              <a:t>Take online survey </a:t>
            </a:r>
          </a:p>
          <a:p>
            <a:pPr marL="1009650" lvl="1" indent="-433388" eaLnBrk="1" hangingPunct="1"/>
            <a:r>
              <a:rPr lang="en-US" sz="1800" dirty="0" smtClean="0">
                <a:hlinkClick r:id="rId3"/>
              </a:rPr>
              <a:t>http://baylor.qualtrics.com/SE?SID=SV_8q6PkNfw0nLr8G0&amp;SVID=Prod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next time…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01000" cy="3352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b="1" dirty="0">
                <a:solidFill>
                  <a:srgbClr val="8DD98D"/>
                </a:solidFill>
              </a:rPr>
              <a:t>Purchase Books &amp; </a:t>
            </a:r>
            <a:r>
              <a:rPr lang="en-US" sz="3600" b="1" dirty="0" smtClean="0">
                <a:solidFill>
                  <a:srgbClr val="8DD98D"/>
                </a:solidFill>
              </a:rPr>
              <a:t>SAM Access Code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3600" b="1" dirty="0" smtClean="0">
              <a:solidFill>
                <a:srgbClr val="8DD98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4"/>
          <p:cNvGrpSpPr>
            <a:grpSpLocks/>
          </p:cNvGrpSpPr>
          <p:nvPr/>
        </p:nvGrpSpPr>
        <p:grpSpPr bwMode="auto">
          <a:xfrm>
            <a:off x="838200" y="1543050"/>
            <a:ext cx="2898775" cy="2895600"/>
            <a:chOff x="96" y="720"/>
            <a:chExt cx="2159" cy="2157"/>
          </a:xfrm>
        </p:grpSpPr>
        <p:pic>
          <p:nvPicPr>
            <p:cNvPr id="37896" name="Picture 8" descr="Fig04-0001"/>
            <p:cNvPicPr>
              <a:picLocks noChangeAspect="1" noChangeArrowheads="1"/>
            </p:cNvPicPr>
            <p:nvPr/>
          </p:nvPicPr>
          <p:blipFill>
            <a:blip r:embed="rId3" cstate="print"/>
            <a:srcRect r="44000" b="52837"/>
            <a:stretch>
              <a:fillRect/>
            </a:stretch>
          </p:blipFill>
          <p:spPr bwMode="auto">
            <a:xfrm>
              <a:off x="144" y="720"/>
              <a:ext cx="2111" cy="1488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4111" name="Text Box 21"/>
            <p:cNvSpPr txBox="1">
              <a:spLocks noChangeArrowheads="1"/>
            </p:cNvSpPr>
            <p:nvPr/>
          </p:nvSpPr>
          <p:spPr bwMode="auto">
            <a:xfrm>
              <a:off x="96" y="2579"/>
              <a:ext cx="91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chemeClr val="bg1"/>
                  </a:solidFill>
                  <a:latin typeface="Calibri" pitchFamily="34" charset="0"/>
                </a:rPr>
                <a:t>Concepts:</a:t>
              </a:r>
            </a:p>
          </p:txBody>
        </p:sp>
      </p:grpSp>
      <p:sp>
        <p:nvSpPr>
          <p:cNvPr id="4099" name="Rectangle 9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Topics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914400" y="2000250"/>
            <a:ext cx="2982913" cy="2741607"/>
            <a:chOff x="244" y="1008"/>
            <a:chExt cx="2221" cy="2043"/>
          </a:xfrm>
        </p:grpSpPr>
        <p:pic>
          <p:nvPicPr>
            <p:cNvPr id="37893" name="Picture 5" descr="Fig04-0002"/>
            <p:cNvPicPr>
              <a:picLocks noChangeAspect="1" noChangeArrowheads="1"/>
            </p:cNvPicPr>
            <p:nvPr/>
          </p:nvPicPr>
          <p:blipFill>
            <a:blip r:embed="rId4" cstate="print"/>
            <a:srcRect l="9079" t="4688" r="24777" b="4688"/>
            <a:stretch>
              <a:fillRect/>
            </a:stretch>
          </p:blipFill>
          <p:spPr bwMode="auto">
            <a:xfrm>
              <a:off x="672" y="1008"/>
              <a:ext cx="1793" cy="1488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4109" name="Text Box 22"/>
            <p:cNvSpPr txBox="1">
              <a:spLocks noChangeArrowheads="1"/>
            </p:cNvSpPr>
            <p:nvPr/>
          </p:nvSpPr>
          <p:spPr bwMode="auto">
            <a:xfrm>
              <a:off x="244" y="2753"/>
              <a:ext cx="1911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  <a:latin typeface="Calibri" pitchFamily="34" charset="0"/>
                </a:rPr>
                <a:t>  IS Overview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3719513" y="2133600"/>
            <a:ext cx="2417762" cy="3759200"/>
            <a:chOff x="1703" y="1344"/>
            <a:chExt cx="1800" cy="2800"/>
          </a:xfrm>
        </p:grpSpPr>
        <p:sp>
          <p:nvSpPr>
            <p:cNvPr id="4106" name="Text Box 14"/>
            <p:cNvSpPr txBox="1">
              <a:spLocks noChangeArrowheads="1"/>
            </p:cNvSpPr>
            <p:nvPr/>
          </p:nvSpPr>
          <p:spPr bwMode="auto">
            <a:xfrm>
              <a:off x="1827" y="3387"/>
              <a:ext cx="976" cy="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Calibri" pitchFamily="34" charset="0"/>
                </a:rPr>
                <a:t>Software:</a:t>
              </a:r>
            </a:p>
            <a:p>
              <a:pPr marL="119063">
                <a:buFontTx/>
                <a:buChar char="•"/>
                <a:defRPr/>
              </a:pPr>
              <a:r>
                <a:rPr lang="en-US" sz="2000" b="1" dirty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r>
                <a:rPr lang="en-US" sz="2000" dirty="0">
                  <a:solidFill>
                    <a:schemeClr val="bg1"/>
                  </a:solidFill>
                  <a:latin typeface="Calibri" pitchFamily="34" charset="0"/>
                </a:rPr>
                <a:t>Excel</a:t>
              </a:r>
            </a:p>
            <a:p>
              <a:pPr marL="119063">
                <a:buFontTx/>
                <a:buChar char="•"/>
                <a:defRPr/>
              </a:pPr>
              <a:r>
                <a:rPr lang="en-US" sz="2000" dirty="0">
                  <a:solidFill>
                    <a:schemeClr val="bg1"/>
                  </a:solidFill>
                  <a:latin typeface="Calibri" pitchFamily="34" charset="0"/>
                </a:rPr>
                <a:t> Access</a:t>
              </a:r>
            </a:p>
          </p:txBody>
        </p:sp>
        <p:pic>
          <p:nvPicPr>
            <p:cNvPr id="37920" name="Picture 32" descr="origina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703" y="1344"/>
              <a:ext cx="1800" cy="1998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967413" y="3505200"/>
            <a:ext cx="2955925" cy="2581275"/>
            <a:chOff x="3312" y="2304"/>
            <a:chExt cx="2201" cy="1922"/>
          </a:xfrm>
        </p:grpSpPr>
        <p:pic>
          <p:nvPicPr>
            <p:cNvPr id="37906" name="Picture 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12" y="2304"/>
              <a:ext cx="1776" cy="1279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sp>
          <p:nvSpPr>
            <p:cNvPr id="4105" name="Text Box 23"/>
            <p:cNvSpPr txBox="1">
              <a:spLocks noChangeArrowheads="1"/>
            </p:cNvSpPr>
            <p:nvPr/>
          </p:nvSpPr>
          <p:spPr bwMode="auto">
            <a:xfrm>
              <a:off x="3521" y="3836"/>
              <a:ext cx="1992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800">
                <a:solidFill>
                  <a:schemeClr val="bg1"/>
                </a:solidFill>
                <a:latin typeface="Calibri" pitchFamily="34" charset="0"/>
              </a:endParaRPr>
            </a:p>
            <a:p>
              <a:pPr>
                <a:buFont typeface="Arial" charset="0"/>
                <a:buChar char="•"/>
              </a:pPr>
              <a:r>
                <a:rPr lang="en-US" sz="2000">
                  <a:solidFill>
                    <a:schemeClr val="bg1"/>
                  </a:solidFill>
                  <a:latin typeface="Calibri" pitchFamily="34" charset="0"/>
                </a:rPr>
                <a:t> Web Development</a:t>
              </a:r>
            </a:p>
          </p:txBody>
        </p:sp>
      </p:grpSp>
      <p:sp>
        <p:nvSpPr>
          <p:cNvPr id="4103" name="TextBox 14"/>
          <p:cNvSpPr txBox="1">
            <a:spLocks noChangeArrowheads="1"/>
          </p:cNvSpPr>
          <p:nvPr/>
        </p:nvSpPr>
        <p:spPr bwMode="auto">
          <a:xfrm>
            <a:off x="6096000" y="5334000"/>
            <a:ext cx="1695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FFFF"/>
                </a:solidFill>
                <a:latin typeface="Calibri" pitchFamily="34" charset="0"/>
              </a:rPr>
              <a:t>Development: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Testing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8486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Testing out</a:t>
            </a:r>
          </a:p>
          <a:p>
            <a:pPr lvl="1" eaLnBrk="1" hangingPunct="1"/>
            <a:r>
              <a:rPr lang="en-US" dirty="0" smtClean="0"/>
              <a:t>Contact Prof. Karen </a:t>
            </a:r>
            <a:r>
              <a:rPr lang="en-US" dirty="0" err="1" smtClean="0"/>
              <a:t>Leskoven</a:t>
            </a:r>
            <a:r>
              <a:rPr lang="en-US" dirty="0" smtClean="0"/>
              <a:t> (ext. 4242)</a:t>
            </a:r>
          </a:p>
          <a:p>
            <a:pPr lvl="1" eaLnBrk="1" hangingPunct="1"/>
            <a:r>
              <a:rPr lang="en-US" dirty="0" smtClean="0"/>
              <a:t>$200-$400* non-refundable</a:t>
            </a:r>
          </a:p>
          <a:p>
            <a:pPr lvl="1" eaLnBrk="1" hangingPunct="1"/>
            <a:r>
              <a:rPr lang="en-US" dirty="0" smtClean="0"/>
              <a:t>If pass, receive credit but not letter grade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 smtClean="0"/>
          </a:p>
          <a:p>
            <a:pPr marL="57150" indent="0" eaLnBrk="1" hangingPunct="1">
              <a:buNone/>
            </a:pPr>
            <a:r>
              <a:rPr lang="en-US" sz="1800" dirty="0" smtClean="0"/>
              <a:t>*contact Prof. Leskoven for accurate price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Textbooks/Software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839200" cy="464820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spcAft>
                <a:spcPts val="2400"/>
              </a:spcAft>
              <a:buClr>
                <a:schemeClr val="bg1"/>
              </a:buClr>
              <a:buFont typeface="Times New Roman" pitchFamily="18" charset="0"/>
              <a:buAutoNum type="arabicPeriod"/>
            </a:pPr>
            <a:r>
              <a:rPr lang="en-US" sz="2600" b="1" dirty="0" smtClean="0">
                <a:solidFill>
                  <a:srgbClr val="8DD98D"/>
                </a:solidFill>
              </a:rPr>
              <a:t>New Perspectives Microsoft Excel 2013 - </a:t>
            </a:r>
            <a:r>
              <a:rPr lang="en-US" sz="2600" b="1" dirty="0" smtClean="0"/>
              <a:t>Comprehensive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2400"/>
              </a:spcAft>
              <a:buClr>
                <a:schemeClr val="bg1"/>
              </a:buClr>
              <a:buFont typeface="Times New Roman" pitchFamily="18" charset="0"/>
              <a:buAutoNum type="arabicPeriod"/>
            </a:pPr>
            <a:r>
              <a:rPr lang="en-US" sz="2600" b="1" dirty="0" smtClean="0">
                <a:solidFill>
                  <a:srgbClr val="8DD98D"/>
                </a:solidFill>
              </a:rPr>
              <a:t>New Perspectives Microsoft Access 2013 - </a:t>
            </a:r>
            <a:r>
              <a:rPr lang="en-US" sz="2600" b="1" dirty="0" smtClean="0"/>
              <a:t>Introductory</a:t>
            </a:r>
          </a:p>
          <a:p>
            <a:pPr marL="514350" indent="-514350" eaLnBrk="1" hangingPunct="1">
              <a:lnSpc>
                <a:spcPct val="80000"/>
              </a:lnSpc>
              <a:spcAft>
                <a:spcPts val="2400"/>
              </a:spcAft>
              <a:buClr>
                <a:schemeClr val="bg1"/>
              </a:buClr>
              <a:buFont typeface="Times New Roman" pitchFamily="18" charset="0"/>
              <a:buAutoNum type="arabicPeriod"/>
            </a:pPr>
            <a:r>
              <a:rPr lang="en-US" sz="2600" b="1" dirty="0" smtClean="0">
                <a:solidFill>
                  <a:srgbClr val="8DD98D"/>
                </a:solidFill>
              </a:rPr>
              <a:t>SAM 2013 for Microsoft Office Assessment, Training, &amp; Projects V1.0 – </a:t>
            </a:r>
            <a:r>
              <a:rPr lang="en-US" sz="2600" b="1" dirty="0" smtClean="0"/>
              <a:t>Access Code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Deliverables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848600" cy="5410200"/>
          </a:xfrm>
        </p:spPr>
        <p:txBody>
          <a:bodyPr/>
          <a:lstStyle/>
          <a:p>
            <a:pPr eaLnBrk="1" hangingPunct="1"/>
            <a:r>
              <a:rPr lang="en-US" dirty="0" smtClean="0"/>
              <a:t>3 Individual Projects</a:t>
            </a:r>
          </a:p>
          <a:p>
            <a:pPr lvl="1" eaLnBrk="1" hangingPunct="1"/>
            <a:r>
              <a:rPr lang="en-US" dirty="0"/>
              <a:t>Excel</a:t>
            </a:r>
          </a:p>
          <a:p>
            <a:pPr lvl="1" eaLnBrk="1" hangingPunct="1"/>
            <a:r>
              <a:rPr lang="en-US" dirty="0"/>
              <a:t>Access</a:t>
            </a:r>
          </a:p>
          <a:p>
            <a:pPr lvl="1" eaLnBrk="1" hangingPunct="1"/>
            <a:r>
              <a:rPr lang="en-US" dirty="0" smtClean="0"/>
              <a:t>Website</a:t>
            </a:r>
          </a:p>
          <a:p>
            <a:pPr lvl="1" eaLnBrk="1" hangingPunct="1">
              <a:buFontTx/>
              <a:buNone/>
            </a:pPr>
            <a:endParaRPr lang="en-US" sz="2000" dirty="0" smtClean="0"/>
          </a:p>
          <a:p>
            <a:pPr eaLnBrk="1" hangingPunct="1"/>
            <a:r>
              <a:rPr lang="en-US" dirty="0" smtClean="0"/>
              <a:t>3 exams (includes Comprehensive Final)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dirty="0" smtClean="0"/>
              <a:t>ALL deliverables weighted (see syllabus)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68580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My Expectations</a:t>
            </a:r>
            <a:br>
              <a:rPr lang="en-US" dirty="0" smtClean="0"/>
            </a:br>
            <a:r>
              <a:rPr lang="en-US" sz="2000" b="0" dirty="0" smtClean="0"/>
              <a:t>(also see class syllabus)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8DD98D"/>
                </a:solidFill>
              </a:rPr>
              <a:t>Classroom Conduct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Actively listen &amp; participate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Turn off cell phones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Limit  personal conversations during 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Use computers for class activities only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Do not leave during lecture unless it’s an emergency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Let me know before class if you will have to leave early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b="1" dirty="0" smtClean="0"/>
              <a:t>Take plenty of notes in class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100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8DD98D"/>
                </a:solidFill>
              </a:rPr>
              <a:t>Assignments &amp; Exams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Do quality work on all assignments/exams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Do work individually; don’t share work with others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1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8DD98D"/>
                </a:solidFill>
              </a:rPr>
              <a:t>Absences &amp; Tardiness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Be on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Attend all lectures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Show Documentation for Excused Absences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1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>
                <a:solidFill>
                  <a:srgbClr val="8DD98D"/>
                </a:solidFill>
              </a:rPr>
              <a:t>Preparation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Print lecture slides &amp; bring to 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Read chapters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Check email for announcements regularly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Check online course schedule regularly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Canvas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610600" cy="57912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Canvas Website:  </a:t>
            </a:r>
            <a:r>
              <a:rPr lang="en-US" dirty="0" smtClean="0">
                <a:hlinkClick r:id="rId3"/>
              </a:rPr>
              <a:t>http://www.baylor.edu/canvas</a:t>
            </a:r>
            <a:r>
              <a:rPr lang="en-US" dirty="0" smtClean="0"/>
              <a:t>  </a:t>
            </a:r>
          </a:p>
          <a:p>
            <a:pPr eaLnBrk="1" hangingPunct="1">
              <a:buNone/>
            </a:pPr>
            <a:endParaRPr lang="en-US" sz="1200" dirty="0" smtClean="0"/>
          </a:p>
          <a:p>
            <a:pPr lvl="1" eaLnBrk="1" hangingPunct="1"/>
            <a:r>
              <a:rPr lang="en-US" dirty="0" smtClean="0"/>
              <a:t>Login with </a:t>
            </a:r>
            <a:r>
              <a:rPr lang="en-US" dirty="0" err="1" smtClean="0"/>
              <a:t>bearID</a:t>
            </a:r>
            <a:r>
              <a:rPr lang="en-US" dirty="0" smtClean="0"/>
              <a:t> &amp; password</a:t>
            </a:r>
          </a:p>
          <a:p>
            <a:pPr lvl="2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Course is MIS1305 F1 (9:45a section)</a:t>
            </a:r>
          </a:p>
          <a:p>
            <a:pPr marL="457200" lvl="1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	  MIS1305 F2 (11:30a section)</a:t>
            </a:r>
          </a:p>
          <a:p>
            <a:pPr lvl="1" eaLnBrk="1" hangingPunct="1"/>
            <a:endParaRPr lang="en-US" sz="2000" dirty="0" smtClean="0"/>
          </a:p>
          <a:p>
            <a:pPr eaLnBrk="1" hangingPunct="1">
              <a:buNone/>
            </a:pPr>
            <a:r>
              <a:rPr lang="en-US" dirty="0" smtClean="0"/>
              <a:t>Canvas used for:</a:t>
            </a:r>
          </a:p>
          <a:p>
            <a:pPr lvl="2" eaLnBrk="1" hangingPunct="1">
              <a:buFontTx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Grades </a:t>
            </a:r>
          </a:p>
          <a:p>
            <a:pPr lvl="1" eaLnBrk="1" hangingPunct="1"/>
            <a:r>
              <a:rPr lang="en-US" dirty="0" smtClean="0"/>
              <a:t>Attendance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Baylor File Storage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106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Box (optional)</a:t>
            </a:r>
          </a:p>
          <a:p>
            <a:pPr lvl="1" eaLnBrk="1" hangingPunct="1"/>
            <a:r>
              <a:rPr lang="en-US" smtClean="0">
                <a:hlinkClick r:id="rId3"/>
              </a:rPr>
              <a:t>http://baylor.box.com</a:t>
            </a:r>
            <a:endParaRPr lang="en-US" dirty="0" smtClean="0"/>
          </a:p>
          <a:p>
            <a:pPr lvl="1" eaLnBrk="1" hangingPunct="1"/>
            <a:r>
              <a:rPr lang="en-US" dirty="0" smtClean="0"/>
              <a:t>Accessible from any computer connected to Internet</a:t>
            </a:r>
          </a:p>
          <a:p>
            <a:pPr lvl="1" eaLnBrk="1" hangingPunct="1"/>
            <a:r>
              <a:rPr lang="en-US" dirty="0" smtClean="0"/>
              <a:t>Login </a:t>
            </a:r>
            <a:r>
              <a:rPr lang="en-US" dirty="0"/>
              <a:t>with </a:t>
            </a:r>
            <a:r>
              <a:rPr lang="en-US" dirty="0" err="1"/>
              <a:t>bearID</a:t>
            </a:r>
            <a:r>
              <a:rPr lang="en-US" dirty="0"/>
              <a:t> &amp; password</a:t>
            </a:r>
          </a:p>
          <a:p>
            <a:pPr lvl="1" eaLnBrk="1" hangingPunct="1"/>
            <a:r>
              <a:rPr lang="en-US" dirty="0" smtClean="0"/>
              <a:t>Box Help:</a:t>
            </a:r>
          </a:p>
          <a:p>
            <a:pPr lvl="2" eaLnBrk="1" hangingPunct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www.baylor.edu/its/index.php?id=94642</a:t>
            </a:r>
            <a:endParaRPr lang="en-US" dirty="0" smtClean="0"/>
          </a:p>
          <a:p>
            <a:pPr marL="1371600" lvl="3" indent="0" eaLnBrk="1" hangingPunct="1">
              <a:buNone/>
            </a:pPr>
            <a:r>
              <a:rPr lang="en-US" sz="1800" dirty="0" smtClean="0"/>
              <a:t> </a:t>
            </a:r>
          </a:p>
          <a:p>
            <a:pPr eaLnBrk="1" hangingPunct="1"/>
            <a:r>
              <a:rPr lang="en-US" dirty="0" smtClean="0"/>
              <a:t>P-Drive (optional)</a:t>
            </a:r>
          </a:p>
          <a:p>
            <a:pPr lvl="1" eaLnBrk="1" hangingPunct="1"/>
            <a:r>
              <a:rPr lang="en-US" dirty="0" smtClean="0"/>
              <a:t>Accessible from any Baylor computer</a:t>
            </a:r>
          </a:p>
          <a:p>
            <a:pPr lvl="2" eaLnBrk="1" hangingPunct="1"/>
            <a:r>
              <a:rPr lang="en-US" dirty="0" smtClean="0"/>
              <a:t>My Computer </a:t>
            </a:r>
            <a:r>
              <a:rPr lang="en-US" dirty="0" smtClean="0">
                <a:sym typeface="Wingdings" panose="05000000000000000000" pitchFamily="2" charset="2"/>
              </a:rPr>
              <a:t> P-Drive</a:t>
            </a:r>
          </a:p>
          <a:p>
            <a:pPr marL="914400" lvl="2" indent="0" eaLnBrk="1" hangingPunct="1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--OR--</a:t>
            </a:r>
            <a:endParaRPr lang="en-US" dirty="0" smtClean="0"/>
          </a:p>
          <a:p>
            <a:pPr lvl="2" eaLnBrk="1" hangingPunct="1"/>
            <a:r>
              <a:rPr lang="en-US" dirty="0" smtClean="0"/>
              <a:t>Start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Run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type in \\casey2\stu\Your_Bear_Id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Syllabus…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-four squares">
  <a:themeElements>
    <a:clrScheme name="my-four square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y-four squar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y-four squar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-four squar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-four squar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-four squar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-four squa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-four squa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-four squa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Settings\Nancy_Sanchez\Application Data\Microsoft\Templates\my-four squares.pot</Template>
  <TotalTime>2401</TotalTime>
  <Words>315</Words>
  <Application>Microsoft Office PowerPoint</Application>
  <PresentationFormat>On-screen Show (4:3)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Berlin Sans FB Demi</vt:lpstr>
      <vt:lpstr>Calibri</vt:lpstr>
      <vt:lpstr>Times New Roman</vt:lpstr>
      <vt:lpstr>Wingdings</vt:lpstr>
      <vt:lpstr>my-four squares</vt:lpstr>
      <vt:lpstr>MIS 1305</vt:lpstr>
      <vt:lpstr>Topics</vt:lpstr>
      <vt:lpstr>Testing</vt:lpstr>
      <vt:lpstr>Textbooks/Software</vt:lpstr>
      <vt:lpstr>Class Deliverables</vt:lpstr>
      <vt:lpstr>My Expectations (also see class syllabus)</vt:lpstr>
      <vt:lpstr>Canvas</vt:lpstr>
      <vt:lpstr>Baylor File Storage</vt:lpstr>
      <vt:lpstr>Syllabus…</vt:lpstr>
      <vt:lpstr>For Now…</vt:lpstr>
      <vt:lpstr>For next time…</vt:lpstr>
    </vt:vector>
  </TitlesOfParts>
  <Company>Hankamer School of Business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MIS1305</dc:title>
  <dc:creator>Gina Green</dc:creator>
  <cp:lastModifiedBy>Microsoft account</cp:lastModifiedBy>
  <cp:revision>183</cp:revision>
  <cp:lastPrinted>2013-07-10T17:03:45Z</cp:lastPrinted>
  <dcterms:created xsi:type="dcterms:W3CDTF">2001-05-15T20:59:22Z</dcterms:created>
  <dcterms:modified xsi:type="dcterms:W3CDTF">2015-06-01T14:12:44Z</dcterms:modified>
</cp:coreProperties>
</file>