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26"/>
  </p:notesMasterIdLst>
  <p:sldIdLst>
    <p:sldId id="256" r:id="rId3"/>
    <p:sldId id="257" r:id="rId4"/>
    <p:sldId id="280" r:id="rId5"/>
    <p:sldId id="279"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ll Gerhart" initials="" lastIdx="1" clrIdx="0"/>
  <p:cmAuthor id="1" name="susan starcovic"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90"/>
  </p:normalViewPr>
  <p:slideViewPr>
    <p:cSldViewPr snapToGrid="0" snapToObjects="1">
      <p:cViewPr>
        <p:scale>
          <a:sx n="88" d="100"/>
          <a:sy n="88" d="100"/>
        </p:scale>
        <p:origin x="-103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0-24T02:29:07.553" idx="1">
    <p:pos x="6000" y="0"/>
    <p:text>Emailed Openstax about this.  Will let you know what they say.</p:text>
  </p:cm>
  <p:cm authorId="1" dt="2017-10-25T12:23:22.413" idx="1">
    <p:pos x="6000" y="100"/>
    <p:text>The description here (taken from the book) does not make sense for the graph given.  The only time Actual GDP dips below Potential GDP is in 2008.  Is this graph even correct?  My best guess is it has something to do with real vs nominal.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1840961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25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9" name="Shape 12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3531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4130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4" name="Shape 14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432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52" name="Shape 15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0571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052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68" name="Shape 16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4121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6147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42981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20661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7743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93556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87489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1719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0799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2314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93556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4569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4569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1008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612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9785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44587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13</a:t>
            </a:r>
            <a:r>
              <a:rPr lang="en-US" sz="2000" b="1" i="0" u="none" strike="noStrike" cap="none" dirty="0">
                <a:solidFill>
                  <a:srgbClr val="212F62"/>
                </a:solidFill>
                <a:latin typeface="Arial"/>
                <a:ea typeface="Arial"/>
                <a:cs typeface="Arial"/>
                <a:sym typeface="Arial"/>
              </a:rPr>
              <a:t> The Neoclassical Perspective</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SX-Stacked-TM-RGB-300dpi-2016.jpg"/>
          <p:cNvPicPr preferRelativeResize="0"/>
          <p:nvPr/>
        </p:nvPicPr>
        <p:blipFill rotWithShape="1">
          <a:blip r:embed="rId3">
            <a:alphaModFix/>
          </a:blip>
          <a:srcRect/>
          <a:stretch/>
        </p:blipFill>
        <p:spPr>
          <a:xfrm>
            <a:off x="7610087" y="5561959"/>
            <a:ext cx="1222295" cy="833203"/>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Vertical Aggregate Supply Curve</a:t>
            </a:r>
          </a:p>
        </p:txBody>
      </p:sp>
      <p:pic>
        <p:nvPicPr>
          <p:cNvPr id="132" name="Shape 132" descr="CNX_Econ_C26_002.jpg"/>
          <p:cNvPicPr preferRelativeResize="0">
            <a:picLocks noGrp="1"/>
          </p:cNvPicPr>
          <p:nvPr>
            <p:ph type="pic" idx="2"/>
          </p:nvPr>
        </p:nvPicPr>
        <p:blipFill rotWithShape="1">
          <a:blip r:embed="rId3">
            <a:alphaModFix/>
          </a:blip>
          <a:srcRect/>
          <a:stretch/>
        </p:blipFill>
        <p:spPr>
          <a:xfrm>
            <a:off x="2236135" y="1132822"/>
            <a:ext cx="4505100" cy="3326700"/>
          </a:xfrm>
          <a:prstGeom prst="rect">
            <a:avLst/>
          </a:prstGeom>
          <a:noFill/>
          <a:ln>
            <a:noFill/>
          </a:ln>
        </p:spPr>
      </p:pic>
      <p:sp>
        <p:nvSpPr>
          <p:cNvPr id="133" name="Shape 133"/>
          <p:cNvSpPr txBox="1">
            <a:spLocks noGrp="1"/>
          </p:cNvSpPr>
          <p:nvPr>
            <p:ph type="body" idx="1"/>
          </p:nvPr>
        </p:nvSpPr>
        <p:spPr>
          <a:xfrm>
            <a:off x="457200" y="4535825"/>
            <a:ext cx="8062800" cy="2129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In the neoclassical model, we draw the aggregate supply curve as a vertical line at the level of potential GDP. </a:t>
            </a:r>
          </a:p>
          <a:p>
            <a:pPr marL="457200" marR="0" lvl="0" indent="-317500" algn="l" rtl="0">
              <a:spcBef>
                <a:spcPts val="0"/>
              </a:spcBef>
              <a:spcAft>
                <a:spcPts val="0"/>
              </a:spcAft>
              <a:buSzPct val="70000"/>
              <a:buChar char="●"/>
            </a:pPr>
            <a:r>
              <a:rPr lang="en-US"/>
              <a:t>If AS is vertical, then it determines the level of real output, no matter where we draw the aggregate demand curve. </a:t>
            </a:r>
          </a:p>
          <a:p>
            <a:pPr marL="457200" marR="0" lvl="0" indent="-317500" algn="l" rtl="0">
              <a:spcBef>
                <a:spcPts val="0"/>
              </a:spcBef>
              <a:spcAft>
                <a:spcPts val="0"/>
              </a:spcAft>
              <a:buSzPct val="70000"/>
              <a:buChar char="●"/>
            </a:pPr>
            <a:r>
              <a:rPr lang="en-US"/>
              <a:t>Over time, the LRAS curve shifts to the </a:t>
            </a:r>
            <a:r>
              <a:rPr lang="en-US" i="1"/>
              <a:t>right</a:t>
            </a:r>
            <a:r>
              <a:rPr lang="en-US"/>
              <a:t> as productivity increases and potential GDP expands.</a:t>
            </a:r>
          </a:p>
        </p:txBody>
      </p:sp>
      <p:pic>
        <p:nvPicPr>
          <p:cNvPr id="134" name="Shape 134"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Role of Flexible Prices</a:t>
            </a:r>
          </a:p>
        </p:txBody>
      </p:sp>
      <p:sp>
        <p:nvSpPr>
          <p:cNvPr id="140" name="Shape 140"/>
          <p:cNvSpPr>
            <a:spLocks noGrp="1"/>
          </p:cNvSpPr>
          <p:nvPr>
            <p:ph type="pic" idx="2"/>
          </p:nvPr>
        </p:nvSpPr>
        <p:spPr>
          <a:xfrm>
            <a:off x="457200" y="1122369"/>
            <a:ext cx="8062800" cy="532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Economists base the neoclassical view of how the macroeconomy adjusts on the insight that even if </a:t>
            </a:r>
            <a:r>
              <a:rPr lang="en-US" u="sng"/>
              <a:t>wages and prices</a:t>
            </a:r>
            <a:r>
              <a:rPr lang="en-US"/>
              <a:t> are “sticky” in the short run, they are still </a:t>
            </a:r>
            <a:r>
              <a:rPr lang="en-US" u="sng"/>
              <a:t>flexible over time</a:t>
            </a:r>
            <a:r>
              <a:rPr lang="en-US"/>
              <a:t>.</a:t>
            </a:r>
          </a:p>
          <a:p>
            <a:pPr lvl="0" rtl="0">
              <a:spcBef>
                <a:spcPts val="0"/>
              </a:spcBef>
              <a:buNone/>
            </a:pPr>
            <a:endParaRPr/>
          </a:p>
          <a:p>
            <a:pPr marL="457200" lvl="0" indent="-317500" rtl="0">
              <a:spcBef>
                <a:spcPts val="0"/>
              </a:spcBef>
              <a:buSzPct val="70000"/>
              <a:buChar char="●"/>
            </a:pPr>
            <a:r>
              <a:rPr lang="en-US"/>
              <a:t>An economy may produce above its level of potential GDP in the short run, due to a surge in aggregate demand.</a:t>
            </a:r>
          </a:p>
          <a:p>
            <a:pPr lvl="0" rtl="0">
              <a:spcBef>
                <a:spcPts val="0"/>
              </a:spcBef>
              <a:buNone/>
            </a:pPr>
            <a:endParaRPr/>
          </a:p>
          <a:p>
            <a:pPr marL="457200" lvl="0" indent="-317500" rtl="0">
              <a:spcBef>
                <a:spcPts val="0"/>
              </a:spcBef>
              <a:buSzPct val="70000"/>
              <a:buChar char="●"/>
            </a:pPr>
            <a:r>
              <a:rPr lang="en-US"/>
              <a:t>However, the economy cannot sustain production above its potential GDP in the long run.  </a:t>
            </a:r>
          </a:p>
          <a:p>
            <a:pPr lvl="0" rtl="0">
              <a:spcBef>
                <a:spcPts val="0"/>
              </a:spcBef>
              <a:buNone/>
            </a:pPr>
            <a:endParaRPr/>
          </a:p>
          <a:p>
            <a:pPr marL="457200" lvl="0" indent="-317500">
              <a:spcBef>
                <a:spcPts val="0"/>
              </a:spcBef>
              <a:buSzPct val="70000"/>
              <a:buChar char="●"/>
            </a:pPr>
            <a:r>
              <a:rPr lang="en-US"/>
              <a:t>Over the long run, the surge in aggregate demand ends up as an increase in the price level, not as a rise in output.</a:t>
            </a:r>
          </a:p>
        </p:txBody>
      </p:sp>
      <p:pic>
        <p:nvPicPr>
          <p:cNvPr id="141" name="Shape 14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5"/>
            <a:ext cx="8062800" cy="7068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Rebound to Potential GDP after AD Increases</a:t>
            </a:r>
          </a:p>
        </p:txBody>
      </p:sp>
      <p:sp>
        <p:nvSpPr>
          <p:cNvPr id="147" name="Shape 147"/>
          <p:cNvSpPr txBox="1">
            <a:spLocks noGrp="1"/>
          </p:cNvSpPr>
          <p:nvPr>
            <p:ph type="body" idx="1"/>
          </p:nvPr>
        </p:nvSpPr>
        <p:spPr>
          <a:xfrm>
            <a:off x="429500" y="4386700"/>
            <a:ext cx="8367300" cy="231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original equilibrium (E</a:t>
            </a:r>
            <a:r>
              <a:rPr lang="en-US" baseline="-25000"/>
              <a:t>0</a:t>
            </a:r>
            <a:r>
              <a:rPr lang="en-US"/>
              <a:t>) happens at the intersection of the aggregate demand curve (AD</a:t>
            </a:r>
            <a:r>
              <a:rPr lang="en-US" baseline="-25000"/>
              <a:t>0</a:t>
            </a:r>
            <a:r>
              <a:rPr lang="en-US"/>
              <a:t>) and the short-run aggregate supply curve (SRAS</a:t>
            </a:r>
            <a:r>
              <a:rPr lang="en-US" baseline="-25000"/>
              <a:t>0</a:t>
            </a:r>
            <a:r>
              <a:rPr lang="en-US"/>
              <a:t>).</a:t>
            </a:r>
          </a:p>
          <a:p>
            <a:pPr marL="457200" marR="0" lvl="0" indent="-317500" algn="l" rtl="0">
              <a:spcBef>
                <a:spcPts val="0"/>
              </a:spcBef>
              <a:spcAft>
                <a:spcPts val="0"/>
              </a:spcAft>
              <a:buSzPct val="70000"/>
              <a:buChar char="●"/>
            </a:pPr>
            <a:r>
              <a:rPr lang="en-US"/>
              <a:t>The output at E</a:t>
            </a:r>
            <a:r>
              <a:rPr lang="en-US" baseline="-25000"/>
              <a:t>0</a:t>
            </a:r>
            <a:r>
              <a:rPr lang="en-US"/>
              <a:t> is equal to </a:t>
            </a:r>
            <a:r>
              <a:rPr lang="en-US" u="sng"/>
              <a:t>potential GDP</a:t>
            </a:r>
            <a:r>
              <a:rPr lang="en-US"/>
              <a:t>. </a:t>
            </a:r>
          </a:p>
          <a:p>
            <a:pPr marL="457200" marR="0" lvl="0" indent="-317500" algn="l" rtl="0">
              <a:spcBef>
                <a:spcPts val="0"/>
              </a:spcBef>
              <a:spcAft>
                <a:spcPts val="0"/>
              </a:spcAft>
              <a:buSzPct val="70000"/>
              <a:buChar char="●"/>
            </a:pPr>
            <a:r>
              <a:rPr lang="en-US"/>
              <a:t>Aggregate demand shifts right from AD</a:t>
            </a:r>
            <a:r>
              <a:rPr lang="en-US" baseline="-25000"/>
              <a:t>0</a:t>
            </a:r>
            <a:r>
              <a:rPr lang="en-US"/>
              <a:t> to AD</a:t>
            </a:r>
            <a:r>
              <a:rPr lang="en-US" baseline="-25000"/>
              <a:t>1</a:t>
            </a:r>
            <a:r>
              <a:rPr lang="en-US"/>
              <a:t>. </a:t>
            </a:r>
          </a:p>
          <a:p>
            <a:pPr marL="457200" marR="0" lvl="0" indent="-317500" algn="l" rtl="0">
              <a:spcBef>
                <a:spcPts val="0"/>
              </a:spcBef>
              <a:spcAft>
                <a:spcPts val="0"/>
              </a:spcAft>
              <a:buSzPct val="70000"/>
              <a:buChar char="●"/>
            </a:pPr>
            <a:r>
              <a:rPr lang="en-US"/>
              <a:t>The new equilibrium is E</a:t>
            </a:r>
            <a:r>
              <a:rPr lang="en-US" baseline="-25000"/>
              <a:t>1</a:t>
            </a:r>
            <a:r>
              <a:rPr lang="en-US"/>
              <a:t>, with a higher output level and price level. </a:t>
            </a:r>
          </a:p>
        </p:txBody>
      </p:sp>
      <p:pic>
        <p:nvPicPr>
          <p:cNvPr id="148" name="Shape 148" descr="CNX_Econ_C26_003.jpg"/>
          <p:cNvPicPr preferRelativeResize="0">
            <a:picLocks noGrp="1"/>
          </p:cNvPicPr>
          <p:nvPr>
            <p:ph type="pic" idx="2"/>
          </p:nvPr>
        </p:nvPicPr>
        <p:blipFill rotWithShape="1">
          <a:blip r:embed="rId3">
            <a:alphaModFix/>
          </a:blip>
          <a:srcRect/>
          <a:stretch/>
        </p:blipFill>
        <p:spPr>
          <a:xfrm>
            <a:off x="2560650" y="948166"/>
            <a:ext cx="3855900" cy="3391200"/>
          </a:xfrm>
          <a:prstGeom prst="rect">
            <a:avLst/>
          </a:prstGeom>
          <a:noFill/>
          <a:ln>
            <a:noFill/>
          </a:ln>
        </p:spPr>
      </p:pic>
      <p:pic>
        <p:nvPicPr>
          <p:cNvPr id="149" name="Shape 149"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Rebound to Potential GDP after AD Increases, Continued</a:t>
            </a:r>
          </a:p>
        </p:txBody>
      </p:sp>
      <p:sp>
        <p:nvSpPr>
          <p:cNvPr id="155" name="Shape 155"/>
          <p:cNvSpPr txBox="1">
            <a:spLocks noGrp="1"/>
          </p:cNvSpPr>
          <p:nvPr>
            <p:ph type="body" idx="1"/>
          </p:nvPr>
        </p:nvSpPr>
        <p:spPr>
          <a:xfrm>
            <a:off x="319950" y="4234300"/>
            <a:ext cx="8504100" cy="2319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With unemployment rates unsustainably low, eager employers bid up wages.</a:t>
            </a:r>
          </a:p>
          <a:p>
            <a:pPr marL="457200" marR="0" lvl="0" indent="-317500" algn="l" rtl="0">
              <a:spcBef>
                <a:spcPts val="0"/>
              </a:spcBef>
              <a:spcAft>
                <a:spcPts val="0"/>
              </a:spcAft>
              <a:buSzPct val="77777"/>
              <a:buChar char="●"/>
            </a:pPr>
            <a:r>
              <a:rPr lang="en-US" sz="1800"/>
              <a:t>This increases the price of a major input to production, thus shifting the short-run aggregate supply to the left, from SRAS</a:t>
            </a:r>
            <a:r>
              <a:rPr lang="en-US" sz="1800" baseline="-25000"/>
              <a:t>0</a:t>
            </a:r>
            <a:r>
              <a:rPr lang="en-US" sz="1800"/>
              <a:t> to SRAS</a:t>
            </a:r>
            <a:r>
              <a:rPr lang="en-US" sz="1800" baseline="-25000"/>
              <a:t>1</a:t>
            </a:r>
            <a:r>
              <a:rPr lang="en-US" sz="1800"/>
              <a:t>. </a:t>
            </a:r>
          </a:p>
          <a:p>
            <a:pPr marL="457200" marR="0" lvl="0" indent="-317500" algn="l" rtl="0">
              <a:spcBef>
                <a:spcPts val="0"/>
              </a:spcBef>
              <a:spcAft>
                <a:spcPts val="0"/>
              </a:spcAft>
              <a:buSzPct val="77777"/>
              <a:buChar char="●"/>
            </a:pPr>
            <a:r>
              <a:rPr lang="en-US" sz="1800"/>
              <a:t>The new equilibrium (E</a:t>
            </a:r>
            <a:r>
              <a:rPr lang="en-US" sz="1800" baseline="-25000"/>
              <a:t>2</a:t>
            </a:r>
            <a:r>
              <a:rPr lang="en-US" sz="1800"/>
              <a:t>) is at the same original level of output, but at a higher price level. </a:t>
            </a:r>
          </a:p>
          <a:p>
            <a:pPr marL="457200" marR="0" lvl="0" indent="-317500" algn="l" rtl="0">
              <a:spcBef>
                <a:spcPts val="0"/>
              </a:spcBef>
              <a:spcAft>
                <a:spcPts val="0"/>
              </a:spcAft>
              <a:buSzPct val="77777"/>
              <a:buChar char="●"/>
            </a:pPr>
            <a:r>
              <a:rPr lang="en-US" sz="1800"/>
              <a:t>Thus, the long-run aggregate supply curve (LRAS</a:t>
            </a:r>
            <a:r>
              <a:rPr lang="en-US" sz="1800" baseline="-25000"/>
              <a:t>n</a:t>
            </a:r>
            <a:r>
              <a:rPr lang="en-US" sz="1800"/>
              <a:t>), which is vertical at the level of potential GDP, determines the level of real GDP in this economy in the long run.</a:t>
            </a:r>
          </a:p>
        </p:txBody>
      </p:sp>
      <p:pic>
        <p:nvPicPr>
          <p:cNvPr id="156" name="Shape 156" descr="CNX_Econ_C26_003.jpg"/>
          <p:cNvPicPr preferRelativeResize="0">
            <a:picLocks noGrp="1"/>
          </p:cNvPicPr>
          <p:nvPr>
            <p:ph type="pic" idx="2"/>
          </p:nvPr>
        </p:nvPicPr>
        <p:blipFill rotWithShape="1">
          <a:blip r:embed="rId3">
            <a:alphaModFix/>
          </a:blip>
          <a:srcRect/>
          <a:stretch/>
        </p:blipFill>
        <p:spPr>
          <a:xfrm>
            <a:off x="2560650" y="871966"/>
            <a:ext cx="3855900" cy="3391200"/>
          </a:xfrm>
          <a:prstGeom prst="rect">
            <a:avLst/>
          </a:prstGeom>
          <a:noFill/>
          <a:ln>
            <a:noFill/>
          </a:ln>
        </p:spPr>
      </p:pic>
      <p:pic>
        <p:nvPicPr>
          <p:cNvPr id="157" name="Shape 157"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Rebound Back to Potential GDP from a </a:t>
            </a:r>
          </a:p>
          <a:p>
            <a:pPr marL="0" marR="0" lvl="0" indent="0" algn="l" rtl="0">
              <a:spcBef>
                <a:spcPts val="0"/>
              </a:spcBef>
              <a:buClr>
                <a:srgbClr val="6CB255"/>
              </a:buClr>
              <a:buSzPct val="25000"/>
              <a:buFont typeface="Arial Black"/>
              <a:buNone/>
            </a:pPr>
            <a:r>
              <a:rPr lang="en-US"/>
              <a:t>Shift to the Left in Aggregate Demand</a:t>
            </a:r>
          </a:p>
        </p:txBody>
      </p:sp>
      <p:pic>
        <p:nvPicPr>
          <p:cNvPr id="163" name="Shape 163" descr="CNX_Econ_C26_004.jpg"/>
          <p:cNvPicPr preferRelativeResize="0">
            <a:picLocks noGrp="1"/>
          </p:cNvPicPr>
          <p:nvPr>
            <p:ph type="pic" idx="2"/>
          </p:nvPr>
        </p:nvPicPr>
        <p:blipFill rotWithShape="1">
          <a:blip r:embed="rId3">
            <a:alphaModFix/>
          </a:blip>
          <a:srcRect/>
          <a:stretch/>
        </p:blipFill>
        <p:spPr>
          <a:xfrm>
            <a:off x="2475340" y="1006123"/>
            <a:ext cx="4026600" cy="3427800"/>
          </a:xfrm>
          <a:prstGeom prst="rect">
            <a:avLst/>
          </a:prstGeom>
          <a:noFill/>
          <a:ln>
            <a:noFill/>
          </a:ln>
        </p:spPr>
      </p:pic>
      <p:sp>
        <p:nvSpPr>
          <p:cNvPr id="164" name="Shape 164"/>
          <p:cNvSpPr txBox="1">
            <a:spLocks noGrp="1"/>
          </p:cNvSpPr>
          <p:nvPr>
            <p:ph type="body" idx="1"/>
          </p:nvPr>
        </p:nvSpPr>
        <p:spPr>
          <a:xfrm>
            <a:off x="457200" y="4433925"/>
            <a:ext cx="8062800" cy="2280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original equilibrium (E</a:t>
            </a:r>
            <a:r>
              <a:rPr lang="en-US" baseline="-25000"/>
              <a:t>0</a:t>
            </a:r>
            <a:r>
              <a:rPr lang="en-US"/>
              <a:t>) happens at the intersection of the aggregate demand curve (AD</a:t>
            </a:r>
            <a:r>
              <a:rPr lang="en-US" baseline="-25000"/>
              <a:t>0</a:t>
            </a:r>
            <a:r>
              <a:rPr lang="en-US"/>
              <a:t>) and the short-run aggregate supply curve (SRAS</a:t>
            </a:r>
            <a:r>
              <a:rPr lang="en-US" baseline="-25000"/>
              <a:t>0</a:t>
            </a:r>
            <a:r>
              <a:rPr lang="en-US"/>
              <a:t>). </a:t>
            </a:r>
          </a:p>
          <a:p>
            <a:pPr marL="457200" marR="0" lvl="0" indent="-317500" algn="l" rtl="0">
              <a:spcBef>
                <a:spcPts val="0"/>
              </a:spcBef>
              <a:spcAft>
                <a:spcPts val="0"/>
              </a:spcAft>
              <a:buSzPct val="70000"/>
              <a:buChar char="●"/>
            </a:pPr>
            <a:r>
              <a:rPr lang="en-US"/>
              <a:t>The output at E</a:t>
            </a:r>
            <a:r>
              <a:rPr lang="en-US" baseline="-25000"/>
              <a:t>0 </a:t>
            </a:r>
            <a:r>
              <a:rPr lang="en-US"/>
              <a:t>is equal to potential GDP.</a:t>
            </a:r>
          </a:p>
          <a:p>
            <a:pPr marL="457200" marR="0" lvl="0" indent="-317500" algn="l" rtl="0">
              <a:spcBef>
                <a:spcPts val="0"/>
              </a:spcBef>
              <a:spcAft>
                <a:spcPts val="0"/>
              </a:spcAft>
              <a:buSzPct val="70000"/>
              <a:buChar char="●"/>
            </a:pPr>
            <a:r>
              <a:rPr lang="en-US"/>
              <a:t>Aggregate demand shifts left, from AD</a:t>
            </a:r>
            <a:r>
              <a:rPr lang="en-US" baseline="-25000"/>
              <a:t>0</a:t>
            </a:r>
            <a:r>
              <a:rPr lang="en-US"/>
              <a:t> to AD</a:t>
            </a:r>
            <a:r>
              <a:rPr lang="en-US" baseline="-25000"/>
              <a:t>1</a:t>
            </a:r>
            <a:r>
              <a:rPr lang="en-US"/>
              <a:t>. </a:t>
            </a:r>
          </a:p>
          <a:p>
            <a:pPr marL="457200" marR="0" lvl="0" indent="-317500" algn="l" rtl="0">
              <a:spcBef>
                <a:spcPts val="0"/>
              </a:spcBef>
              <a:spcAft>
                <a:spcPts val="0"/>
              </a:spcAft>
              <a:buSzPct val="70000"/>
              <a:buChar char="●"/>
            </a:pPr>
            <a:r>
              <a:rPr lang="en-US"/>
              <a:t>The new equilibrium is at E</a:t>
            </a:r>
            <a:r>
              <a:rPr lang="en-US" baseline="-25000"/>
              <a:t>1</a:t>
            </a:r>
            <a:r>
              <a:rPr lang="en-US"/>
              <a:t>, with a lower output level and downward pressure on the price level.</a:t>
            </a:r>
          </a:p>
        </p:txBody>
      </p:sp>
      <p:pic>
        <p:nvPicPr>
          <p:cNvPr id="165" name="Shape 165"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41325"/>
            <a:ext cx="8062800" cy="1064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Rebound Back to Potential GDP from a </a:t>
            </a:r>
          </a:p>
          <a:p>
            <a:pPr marL="0" marR="0" lvl="0" indent="0" algn="l" rtl="0">
              <a:spcBef>
                <a:spcPts val="0"/>
              </a:spcBef>
              <a:buClr>
                <a:srgbClr val="6CB255"/>
              </a:buClr>
              <a:buSzPct val="25000"/>
              <a:buFont typeface="Arial Black"/>
              <a:buNone/>
            </a:pPr>
            <a:r>
              <a:rPr lang="en-US"/>
              <a:t>Shift to the Left in Aggregate Demand, Continued</a:t>
            </a:r>
          </a:p>
        </p:txBody>
      </p:sp>
      <p:pic>
        <p:nvPicPr>
          <p:cNvPr id="171" name="Shape 171" descr="CNX_Econ_C26_004.jpg"/>
          <p:cNvPicPr preferRelativeResize="0">
            <a:picLocks noGrp="1"/>
          </p:cNvPicPr>
          <p:nvPr>
            <p:ph type="pic" idx="2"/>
          </p:nvPr>
        </p:nvPicPr>
        <p:blipFill rotWithShape="1">
          <a:blip r:embed="rId3">
            <a:alphaModFix/>
          </a:blip>
          <a:srcRect/>
          <a:stretch/>
        </p:blipFill>
        <p:spPr>
          <a:xfrm>
            <a:off x="2475340" y="1006123"/>
            <a:ext cx="4026600" cy="3427800"/>
          </a:xfrm>
          <a:prstGeom prst="rect">
            <a:avLst/>
          </a:prstGeom>
          <a:noFill/>
          <a:ln>
            <a:noFill/>
          </a:ln>
        </p:spPr>
      </p:pic>
      <p:sp>
        <p:nvSpPr>
          <p:cNvPr id="172" name="Shape 172"/>
          <p:cNvSpPr txBox="1">
            <a:spLocks noGrp="1"/>
          </p:cNvSpPr>
          <p:nvPr>
            <p:ph type="body" idx="1"/>
          </p:nvPr>
        </p:nvSpPr>
        <p:spPr>
          <a:xfrm>
            <a:off x="457200" y="4433925"/>
            <a:ext cx="8062800" cy="2280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With high unemployment rates, wages are held down. </a:t>
            </a:r>
          </a:p>
          <a:p>
            <a:pPr marL="457200" marR="0" lvl="0" indent="-317500" algn="l" rtl="0">
              <a:spcBef>
                <a:spcPts val="0"/>
              </a:spcBef>
              <a:spcAft>
                <a:spcPts val="0"/>
              </a:spcAft>
              <a:buSzPct val="70000"/>
              <a:buChar char="●"/>
            </a:pPr>
            <a:r>
              <a:rPr lang="en-US"/>
              <a:t>Lower wages are an economy-wide decrease in the price of a key input, which shifts short-run aggregate supply to the right, from SRAS</a:t>
            </a:r>
            <a:r>
              <a:rPr lang="en-US" baseline="-25000"/>
              <a:t>0</a:t>
            </a:r>
            <a:r>
              <a:rPr lang="en-US"/>
              <a:t> to SRAS</a:t>
            </a:r>
            <a:r>
              <a:rPr lang="en-US" baseline="-25000"/>
              <a:t>1</a:t>
            </a:r>
            <a:r>
              <a:rPr lang="en-US"/>
              <a:t>. </a:t>
            </a:r>
          </a:p>
          <a:p>
            <a:pPr marL="457200" marR="0" lvl="0" indent="-317500" algn="l" rtl="0">
              <a:spcBef>
                <a:spcPts val="0"/>
              </a:spcBef>
              <a:spcAft>
                <a:spcPts val="0"/>
              </a:spcAft>
              <a:buSzPct val="70000"/>
              <a:buChar char="●"/>
            </a:pPr>
            <a:r>
              <a:rPr lang="en-US"/>
              <a:t>The new equilibrium (E</a:t>
            </a:r>
            <a:r>
              <a:rPr lang="en-US" baseline="-25000"/>
              <a:t>2</a:t>
            </a:r>
            <a:r>
              <a:rPr lang="en-US"/>
              <a:t>) is at the same original level of output, but at a lower price level.</a:t>
            </a:r>
          </a:p>
        </p:txBody>
      </p:sp>
      <p:pic>
        <p:nvPicPr>
          <p:cNvPr id="173" name="Shape 173"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41325"/>
            <a:ext cx="8062800" cy="828600"/>
          </a:xfrm>
          <a:prstGeom prst="rect">
            <a:avLst/>
          </a:prstGeom>
        </p:spPr>
        <p:txBody>
          <a:bodyPr wrap="square" lIns="91425" tIns="91425" rIns="91425" bIns="91425" anchor="b" anchorCtr="0">
            <a:noAutofit/>
          </a:bodyPr>
          <a:lstStyle/>
          <a:p>
            <a:pPr lvl="0">
              <a:spcBef>
                <a:spcPts val="0"/>
              </a:spcBef>
              <a:buNone/>
            </a:pPr>
            <a:r>
              <a:rPr lang="en-US"/>
              <a:t>How Fast Is the Speed of Macroeconomic Adjustment?</a:t>
            </a:r>
          </a:p>
        </p:txBody>
      </p:sp>
      <p:sp>
        <p:nvSpPr>
          <p:cNvPr id="179" name="Shape 179"/>
          <p:cNvSpPr>
            <a:spLocks noGrp="1"/>
          </p:cNvSpPr>
          <p:nvPr>
            <p:ph type="pic" idx="2"/>
          </p:nvPr>
        </p:nvSpPr>
        <p:spPr>
          <a:xfrm>
            <a:off x="457200" y="1122369"/>
            <a:ext cx="8062800" cy="543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Rational expectation</a:t>
            </a:r>
            <a:r>
              <a:rPr lang="en-US"/>
              <a:t> - the theory that people form the most accurate possible expectations about the future that they can, using all information available to them </a:t>
            </a:r>
          </a:p>
          <a:p>
            <a:pPr lvl="0" rtl="0">
              <a:spcBef>
                <a:spcPts val="0"/>
              </a:spcBef>
              <a:buNone/>
            </a:pPr>
            <a:endParaRPr/>
          </a:p>
          <a:p>
            <a:pPr marL="457200" lvl="0" indent="-317500" rtl="0">
              <a:spcBef>
                <a:spcPts val="0"/>
              </a:spcBef>
              <a:buSzPct val="70000"/>
              <a:buChar char="●"/>
            </a:pPr>
            <a:r>
              <a:rPr lang="en-US"/>
              <a:t>In an economy where most people have rational expectations, economic adjustments may happen very quickly.</a:t>
            </a:r>
          </a:p>
          <a:p>
            <a:pPr lvl="0" rtl="0">
              <a:spcBef>
                <a:spcPts val="0"/>
              </a:spcBef>
              <a:buNone/>
            </a:pPr>
            <a:endParaRPr/>
          </a:p>
          <a:p>
            <a:pPr marL="457200" lvl="0" indent="-317500" rtl="0">
              <a:spcBef>
                <a:spcPts val="0"/>
              </a:spcBef>
              <a:buSzPct val="70000"/>
              <a:buChar char="●"/>
            </a:pPr>
            <a:r>
              <a:rPr lang="en-US"/>
              <a:t>Theorizes that everyone will recognize that the process is heading toward a change in the price level and then will act on that expectation quickly, without a drawn-out zigzag of output and employment.</a:t>
            </a:r>
          </a:p>
        </p:txBody>
      </p:sp>
      <p:pic>
        <p:nvPicPr>
          <p:cNvPr id="180" name="Shape 18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41325"/>
            <a:ext cx="8062800" cy="828600"/>
          </a:xfrm>
          <a:prstGeom prst="rect">
            <a:avLst/>
          </a:prstGeom>
        </p:spPr>
        <p:txBody>
          <a:bodyPr wrap="square" lIns="91425" tIns="91425" rIns="91425" bIns="91425" anchor="b" anchorCtr="0">
            <a:noAutofit/>
          </a:bodyPr>
          <a:lstStyle/>
          <a:p>
            <a:pPr lvl="0" rtl="0">
              <a:spcBef>
                <a:spcPts val="0"/>
              </a:spcBef>
              <a:buNone/>
            </a:pPr>
            <a:r>
              <a:rPr lang="en-US"/>
              <a:t>How Fast Is the Speed of Macroeconomic Adjustment?, Continued</a:t>
            </a:r>
          </a:p>
        </p:txBody>
      </p:sp>
      <p:sp>
        <p:nvSpPr>
          <p:cNvPr id="186" name="Shape 186"/>
          <p:cNvSpPr>
            <a:spLocks noGrp="1"/>
          </p:cNvSpPr>
          <p:nvPr>
            <p:ph type="pic" idx="2"/>
          </p:nvPr>
        </p:nvSpPr>
        <p:spPr>
          <a:xfrm>
            <a:off x="457200" y="1122369"/>
            <a:ext cx="8062800" cy="543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An alternate assumption is that people and firms act with adaptive expectations.</a:t>
            </a:r>
          </a:p>
          <a:p>
            <a:pPr lvl="0" rtl="0">
              <a:spcBef>
                <a:spcPts val="0"/>
              </a:spcBef>
              <a:buNone/>
            </a:pPr>
            <a:endParaRPr/>
          </a:p>
          <a:p>
            <a:pPr marL="457200" lvl="0" indent="-317500" rtl="0">
              <a:spcBef>
                <a:spcPts val="0"/>
              </a:spcBef>
              <a:spcAft>
                <a:spcPts val="0"/>
              </a:spcAft>
              <a:buSzPct val="70000"/>
              <a:buChar char="●"/>
            </a:pPr>
            <a:r>
              <a:rPr lang="en-US" b="1"/>
              <a:t>Adaptive expectations</a:t>
            </a:r>
            <a:r>
              <a:rPr lang="en-US"/>
              <a:t> -  the theory that people look at past experience and gradually adapt their beliefs and behavior as circumstances change.</a:t>
            </a:r>
          </a:p>
          <a:p>
            <a:pPr marL="914400" lvl="1" indent="-355600" rtl="0">
              <a:spcBef>
                <a:spcPts val="0"/>
              </a:spcBef>
              <a:buSzPct val="100000"/>
            </a:pPr>
            <a:r>
              <a:rPr lang="en-US"/>
              <a:t>Are not perfect synthesizers of information and accurate predictors of the future.</a:t>
            </a:r>
          </a:p>
          <a:p>
            <a:pPr lvl="0" rtl="0">
              <a:spcBef>
                <a:spcPts val="0"/>
              </a:spcBef>
              <a:buNone/>
            </a:pPr>
            <a:endParaRPr/>
          </a:p>
          <a:p>
            <a:pPr marL="457200" lvl="0" indent="-317500" rtl="0">
              <a:spcBef>
                <a:spcPts val="0"/>
              </a:spcBef>
              <a:buSzPct val="70000"/>
              <a:buChar char="●"/>
            </a:pPr>
            <a:r>
              <a:rPr lang="en-US"/>
              <a:t>If most people and businesses have some form of adaptive expectations, then the adjustment from the short run to the long run will be traced out in i</a:t>
            </a:r>
            <a:r>
              <a:rPr lang="en-US" u="sng"/>
              <a:t>ncremental steps that occur over time</a:t>
            </a:r>
            <a:r>
              <a:rPr lang="en-US"/>
              <a:t>.</a:t>
            </a:r>
          </a:p>
        </p:txBody>
      </p:sp>
      <p:pic>
        <p:nvPicPr>
          <p:cNvPr id="187" name="Shape 18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13.2 The Policy Implications of the Neoclassical Perspective</a:t>
            </a:r>
          </a:p>
        </p:txBody>
      </p:sp>
      <p:sp>
        <p:nvSpPr>
          <p:cNvPr id="193" name="Shape 193"/>
          <p:cNvSpPr>
            <a:spLocks noGrp="1"/>
          </p:cNvSpPr>
          <p:nvPr>
            <p:ph type="pic" idx="2"/>
          </p:nvPr>
        </p:nvSpPr>
        <p:spPr>
          <a:xfrm>
            <a:off x="457200" y="1122369"/>
            <a:ext cx="8062800" cy="5500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Expected inflation</a:t>
            </a:r>
            <a:r>
              <a:rPr lang="en-US"/>
              <a:t>  - a future rate of inflation that consumers and firms build into current decision making.</a:t>
            </a:r>
          </a:p>
          <a:p>
            <a:pPr lvl="0" rtl="0">
              <a:spcBef>
                <a:spcPts val="0"/>
              </a:spcBef>
              <a:buNone/>
            </a:pPr>
            <a:endParaRPr/>
          </a:p>
          <a:p>
            <a:pPr marL="457200" lvl="0" indent="-317500" rtl="0">
              <a:spcBef>
                <a:spcPts val="0"/>
              </a:spcBef>
              <a:spcAft>
                <a:spcPts val="0"/>
              </a:spcAft>
              <a:buSzPct val="70000"/>
              <a:buChar char="●"/>
            </a:pPr>
            <a:r>
              <a:rPr lang="en-US"/>
              <a:t>In the </a:t>
            </a:r>
            <a:r>
              <a:rPr lang="en-US" u="sng"/>
              <a:t>Keynesian perspective</a:t>
            </a:r>
            <a:r>
              <a:rPr lang="en-US"/>
              <a:t>, the focus is that the government should adjust AD so that the economy produces at its potential GDP. </a:t>
            </a:r>
          </a:p>
          <a:p>
            <a:pPr marL="914400" lvl="1" indent="-355600" rtl="0">
              <a:spcBef>
                <a:spcPts val="0"/>
              </a:spcBef>
              <a:buSzPct val="100000"/>
            </a:pPr>
            <a:r>
              <a:rPr lang="en-US"/>
              <a:t>Not so low that cyclical unemployment results and not so high that inflation results. </a:t>
            </a:r>
          </a:p>
          <a:p>
            <a:pPr lvl="0" indent="457200" rtl="0">
              <a:spcBef>
                <a:spcPts val="0"/>
              </a:spcBef>
              <a:buNone/>
            </a:pPr>
            <a:endParaRPr/>
          </a:p>
          <a:p>
            <a:pPr marL="457200" lvl="0" indent="-317500" rtl="0">
              <a:spcBef>
                <a:spcPts val="0"/>
              </a:spcBef>
              <a:spcAft>
                <a:spcPts val="0"/>
              </a:spcAft>
              <a:buSzPct val="70000"/>
              <a:buChar char="●"/>
            </a:pPr>
            <a:r>
              <a:rPr lang="en-US"/>
              <a:t>In the </a:t>
            </a:r>
            <a:r>
              <a:rPr lang="en-US" u="sng"/>
              <a:t>neoclassical perspective</a:t>
            </a:r>
            <a:r>
              <a:rPr lang="en-US"/>
              <a:t>, aggregate supply will determine output at potential GDP.</a:t>
            </a:r>
          </a:p>
          <a:p>
            <a:pPr marL="914400" lvl="1" indent="-355600" rtl="0">
              <a:spcBef>
                <a:spcPts val="0"/>
              </a:spcBef>
              <a:spcAft>
                <a:spcPts val="0"/>
              </a:spcAft>
              <a:buSzPct val="100000"/>
            </a:pPr>
            <a:r>
              <a:rPr lang="en-US"/>
              <a:t>The natural rate of unemployment determines unemployment.</a:t>
            </a:r>
          </a:p>
          <a:p>
            <a:pPr marL="914400" lvl="1" indent="-355600">
              <a:spcBef>
                <a:spcPts val="0"/>
              </a:spcBef>
              <a:buSzPct val="100000"/>
            </a:pPr>
            <a:r>
              <a:rPr lang="en-US"/>
              <a:t>Shifts in aggregate demand are the primary determinant of changes in the price level.</a:t>
            </a:r>
          </a:p>
        </p:txBody>
      </p:sp>
      <p:pic>
        <p:nvPicPr>
          <p:cNvPr id="194" name="Shape 19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41325"/>
            <a:ext cx="8062800" cy="764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From a Long-Run AS Curve to a Long-Run Phillips Curve</a:t>
            </a:r>
          </a:p>
        </p:txBody>
      </p:sp>
      <p:pic>
        <p:nvPicPr>
          <p:cNvPr id="200" name="Shape 200" descr="CNX_Econ_C26_012.jpg"/>
          <p:cNvPicPr preferRelativeResize="0">
            <a:picLocks noGrp="1"/>
          </p:cNvPicPr>
          <p:nvPr>
            <p:ph type="pic" idx="2"/>
          </p:nvPr>
        </p:nvPicPr>
        <p:blipFill rotWithShape="1">
          <a:blip r:embed="rId3">
            <a:alphaModFix/>
          </a:blip>
          <a:srcRect/>
          <a:stretch/>
        </p:blipFill>
        <p:spPr>
          <a:xfrm>
            <a:off x="1455261" y="969986"/>
            <a:ext cx="6066900" cy="3500100"/>
          </a:xfrm>
          <a:prstGeom prst="rect">
            <a:avLst/>
          </a:prstGeom>
          <a:noFill/>
          <a:ln>
            <a:noFill/>
          </a:ln>
        </p:spPr>
      </p:pic>
      <p:sp>
        <p:nvSpPr>
          <p:cNvPr id="201" name="Shape 201"/>
          <p:cNvSpPr txBox="1">
            <a:spLocks noGrp="1"/>
          </p:cNvSpPr>
          <p:nvPr>
            <p:ph type="body" idx="1"/>
          </p:nvPr>
        </p:nvSpPr>
        <p:spPr>
          <a:xfrm>
            <a:off x="457200" y="4470075"/>
            <a:ext cx="8289600" cy="2548500"/>
          </a:xfrm>
          <a:prstGeom prst="rect">
            <a:avLst/>
          </a:prstGeom>
          <a:noFill/>
          <a:ln>
            <a:noFill/>
          </a:ln>
        </p:spPr>
        <p:txBody>
          <a:bodyPr wrap="square" lIns="91425" tIns="45700" rIns="91425" bIns="45700" anchor="t" anchorCtr="0">
            <a:noAutofit/>
          </a:bodyPr>
          <a:lstStyle/>
          <a:p>
            <a:pPr marL="342900" marR="0" lvl="0" indent="-330200" algn="l" rtl="0">
              <a:spcBef>
                <a:spcPts val="0"/>
              </a:spcBef>
              <a:spcAft>
                <a:spcPts val="0"/>
              </a:spcAft>
              <a:buClr>
                <a:srgbClr val="6CB255"/>
              </a:buClr>
              <a:buSzPct val="77777"/>
              <a:buFont typeface="Arial"/>
              <a:buChar char="●"/>
            </a:pPr>
            <a:r>
              <a:rPr lang="en-US" sz="1800"/>
              <a:t>For graph (a),  with a vertical LRAS curve, shifts in aggregate demand do not alter the level of output but do lead to changes in the price level.</a:t>
            </a:r>
          </a:p>
          <a:p>
            <a:pPr marL="342900" marR="0" lvl="0" indent="-330200" algn="l" rtl="0">
              <a:spcBef>
                <a:spcPts val="0"/>
              </a:spcBef>
              <a:spcAft>
                <a:spcPts val="0"/>
              </a:spcAft>
              <a:buClr>
                <a:srgbClr val="6CB255"/>
              </a:buClr>
              <a:buSzPct val="77777"/>
              <a:buFont typeface="Arial"/>
              <a:buChar char="●"/>
            </a:pPr>
            <a:r>
              <a:rPr lang="en-US" sz="1800"/>
              <a:t>Because output is unchanged between the equilibria E</a:t>
            </a:r>
            <a:r>
              <a:rPr lang="en-US" sz="1800" baseline="-25000"/>
              <a:t>0</a:t>
            </a:r>
            <a:r>
              <a:rPr lang="en-US" sz="1800"/>
              <a:t>, E</a:t>
            </a:r>
            <a:r>
              <a:rPr lang="en-US" sz="1800" baseline="-25000"/>
              <a:t>1</a:t>
            </a:r>
            <a:r>
              <a:rPr lang="en-US" sz="1800"/>
              <a:t>, and E</a:t>
            </a:r>
            <a:r>
              <a:rPr lang="en-US" sz="1800" baseline="-25000"/>
              <a:t>2</a:t>
            </a:r>
            <a:r>
              <a:rPr lang="en-US" sz="1800"/>
              <a:t>, </a:t>
            </a:r>
            <a:r>
              <a:rPr lang="en-US" sz="1800" i="1"/>
              <a:t>all</a:t>
            </a:r>
            <a:r>
              <a:rPr lang="en-US" sz="1800"/>
              <a:t> unemployment in this economy will be due to the </a:t>
            </a:r>
            <a:r>
              <a:rPr lang="en-US" sz="1800" u="sng"/>
              <a:t>natural rate</a:t>
            </a:r>
            <a:r>
              <a:rPr lang="en-US" sz="1800"/>
              <a:t> of unemployment. </a:t>
            </a:r>
          </a:p>
          <a:p>
            <a:pPr marL="342900" marR="0" lvl="0" indent="-330200" algn="l" rtl="0">
              <a:spcBef>
                <a:spcPts val="0"/>
              </a:spcBef>
              <a:spcAft>
                <a:spcPts val="0"/>
              </a:spcAft>
              <a:buClr>
                <a:srgbClr val="6CB255"/>
              </a:buClr>
              <a:buSzPct val="77777"/>
              <a:buFont typeface="Arial"/>
              <a:buChar char="●"/>
            </a:pPr>
            <a:r>
              <a:rPr lang="en-US" sz="1800"/>
              <a:t>For graph (b), if the natural rate of unemployment is 5%, then the Phillips curve will be vertical. That is, regardless of changes in the price level, the </a:t>
            </a:r>
            <a:r>
              <a:rPr lang="en-US" sz="1800" u="sng"/>
              <a:t>unemployment rate remains</a:t>
            </a:r>
            <a:r>
              <a:rPr lang="en-US" sz="1800"/>
              <a:t> at 5%.</a:t>
            </a:r>
          </a:p>
        </p:txBody>
      </p:sp>
      <p:pic>
        <p:nvPicPr>
          <p:cNvPr id="202" name="Shape 202"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p:cNvSpPr txBox="1"/>
          <p:nvPr/>
        </p:nvSpPr>
        <p:spPr>
          <a:xfrm>
            <a:off x="319177" y="336430"/>
            <a:ext cx="2736647" cy="523220"/>
          </a:xfrm>
          <a:prstGeom prst="rect">
            <a:avLst/>
          </a:prstGeom>
          <a:noFill/>
        </p:spPr>
        <p:txBody>
          <a:bodyPr wrap="none" rtlCol="0">
            <a:spAutoFit/>
          </a:bodyPr>
          <a:lstStyle/>
          <a:p>
            <a:r>
              <a:rPr lang="en-US" sz="2800" i="1" dirty="0" smtClean="0">
                <a:latin typeface="Times New Roman" panose="02020603050405020304" pitchFamily="18" charset="0"/>
                <a:cs typeface="Times New Roman" panose="02020603050405020304" pitchFamily="18" charset="0"/>
              </a:rPr>
              <a:t>First, the news….</a:t>
            </a:r>
            <a:endParaRPr lang="en-US" sz="2800" i="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69344" y="1052423"/>
            <a:ext cx="8186467" cy="5139869"/>
          </a:xfrm>
          <a:prstGeom prst="rect">
            <a:avLst/>
          </a:prstGeom>
          <a:noFill/>
        </p:spPr>
        <p:txBody>
          <a:bodyPr wrap="square" rtlCol="0">
            <a:spAutoFit/>
          </a:bodyPr>
          <a:lstStyle/>
          <a:p>
            <a:r>
              <a:rPr lang="en-US" sz="2400" b="1" dirty="0"/>
              <a:t>Federal Reserve makes first emergency rate </a:t>
            </a:r>
            <a:br>
              <a:rPr lang="en-US" sz="2400" b="1" dirty="0"/>
            </a:br>
            <a:r>
              <a:rPr lang="en-US" sz="2400" b="1" dirty="0"/>
              <a:t>cut since 2008 financial crisis</a:t>
            </a:r>
          </a:p>
          <a:p>
            <a:r>
              <a:rPr lang="en-US" dirty="0"/>
              <a:t>By MARTIN CRUTSINGER and CHRISTOPHER RUGABER, AP Economics Writer Mar 3, 2020 </a:t>
            </a:r>
          </a:p>
          <a:p>
            <a:r>
              <a:rPr lang="en-US" dirty="0"/>
              <a:t> </a:t>
            </a:r>
          </a:p>
          <a:p>
            <a:r>
              <a:rPr lang="en-US" dirty="0"/>
              <a:t>WASHINGTON (AP) — In a surprise move, the Federal Reserve cut its benchmark interest rate by a sizable half-percentage point Tuesday in an effort to support the economy in the face of the spreading coronavirus</a:t>
            </a:r>
            <a:r>
              <a:rPr lang="en-US" dirty="0" smtClean="0"/>
              <a:t>.  Chairman </a:t>
            </a:r>
            <a:r>
              <a:rPr lang="en-US" dirty="0"/>
              <a:t>Jerome Powell noted that the virus “poses evolving risks to economic activity."</a:t>
            </a:r>
          </a:p>
          <a:p>
            <a:r>
              <a:rPr lang="en-US" dirty="0"/>
              <a:t> </a:t>
            </a:r>
          </a:p>
          <a:p>
            <a:r>
              <a:rPr lang="en-US" dirty="0"/>
              <a:t>It was the Fed's first rate cut since last year, when it reduced its key short-term rate three times. It is also the first time the central bank has cut its key rate between policy meetings since the 2008 financial crisis and the largest rate cut since then.</a:t>
            </a:r>
          </a:p>
          <a:p>
            <a:r>
              <a:rPr lang="en-US" dirty="0"/>
              <a:t> </a:t>
            </a:r>
          </a:p>
          <a:p>
            <a:r>
              <a:rPr lang="en-US" dirty="0"/>
              <a:t>The Fed's announcement of a steep rate cut signaled its growing concern that the coronavirus, which is depressing economic activity across the world, poses an escalating threat and could trigger a recession. Yet even before the Fed’s action Tuesday, economists had been cautioning that lower interest rates aren’t the ideal prescription for the threat posed by the coronavirus.</a:t>
            </a:r>
          </a:p>
          <a:p>
            <a:r>
              <a:rPr lang="en-US" dirty="0"/>
              <a:t> </a:t>
            </a:r>
          </a:p>
          <a:p>
            <a:r>
              <a:rPr lang="en-US" dirty="0"/>
              <a:t>Earlier Tuesday, seven major economies had pledged to use “all appropriate tools" to deal with the spreading coronavirus but announced no immediate </a:t>
            </a:r>
            <a:r>
              <a:rPr lang="en-US" dirty="0" smtClean="0"/>
              <a:t>actions.  The </a:t>
            </a:r>
            <a:r>
              <a:rPr lang="en-US" dirty="0"/>
              <a:t>group of major industrial countries, referred to as the G-7, said it was “ready to take actions, including fiscal measures where appropriate, to aid in the response to the virus and support the economy</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Fighting Unemployment or Inflation?</a:t>
            </a:r>
          </a:p>
        </p:txBody>
      </p:sp>
      <p:sp>
        <p:nvSpPr>
          <p:cNvPr id="208" name="Shape 208"/>
          <p:cNvSpPr>
            <a:spLocks noGrp="1"/>
          </p:cNvSpPr>
          <p:nvPr>
            <p:ph type="pic" idx="2"/>
          </p:nvPr>
        </p:nvSpPr>
        <p:spPr>
          <a:xfrm>
            <a:off x="457200" y="1122376"/>
            <a:ext cx="8062800" cy="54039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When the economy is producing at potential GDP, cyclical unemployment will be zero.</a:t>
            </a:r>
          </a:p>
          <a:p>
            <a:pPr lvl="0" rtl="0">
              <a:spcBef>
                <a:spcPts val="0"/>
              </a:spcBef>
              <a:buNone/>
            </a:pPr>
            <a:endParaRPr/>
          </a:p>
          <a:p>
            <a:pPr marL="457200" lvl="0" indent="-317500" rtl="0">
              <a:spcBef>
                <a:spcPts val="0"/>
              </a:spcBef>
              <a:spcAft>
                <a:spcPts val="0"/>
              </a:spcAft>
              <a:buSzPct val="70000"/>
              <a:buChar char="●"/>
            </a:pPr>
            <a:r>
              <a:rPr lang="en-US"/>
              <a:t>For neoclassical economists:</a:t>
            </a:r>
          </a:p>
          <a:p>
            <a:pPr marL="914400" lvl="1" indent="-355600" rtl="0">
              <a:spcBef>
                <a:spcPts val="0"/>
              </a:spcBef>
              <a:spcAft>
                <a:spcPts val="0"/>
              </a:spcAft>
              <a:buSzPct val="100000"/>
            </a:pPr>
            <a:r>
              <a:rPr lang="en-US"/>
              <a:t>The view of unemployment tends to focus on how the government can adjust public policy to reduce the </a:t>
            </a:r>
            <a:r>
              <a:rPr lang="en-US" u="sng"/>
              <a:t>natural rate</a:t>
            </a:r>
            <a:r>
              <a:rPr lang="en-US"/>
              <a:t> of unemployment.</a:t>
            </a:r>
          </a:p>
          <a:p>
            <a:pPr marL="914400" lvl="1" indent="-355600" rtl="0">
              <a:spcBef>
                <a:spcPts val="0"/>
              </a:spcBef>
              <a:spcAft>
                <a:spcPts val="0"/>
              </a:spcAft>
              <a:buSzPct val="100000"/>
            </a:pPr>
            <a:r>
              <a:rPr lang="en-US"/>
              <a:t>Do </a:t>
            </a:r>
            <a:r>
              <a:rPr lang="en-US" u="sng"/>
              <a:t>not</a:t>
            </a:r>
            <a:r>
              <a:rPr lang="en-US"/>
              <a:t> tend to see aggregate demand as a useful tool for reducing unemployment.</a:t>
            </a:r>
          </a:p>
          <a:p>
            <a:pPr marL="1371600" lvl="2" indent="-342900" rtl="0">
              <a:spcBef>
                <a:spcPts val="0"/>
              </a:spcBef>
              <a:spcAft>
                <a:spcPts val="0"/>
              </a:spcAft>
              <a:buSzPct val="100000"/>
            </a:pPr>
            <a:r>
              <a:rPr lang="en-US"/>
              <a:t>Since a vertical aggregate supply curve determines economic output, then aggregate demand has no long-run effect on unemployment.</a:t>
            </a:r>
          </a:p>
          <a:p>
            <a:pPr marL="914400" lvl="1" indent="-355600" rtl="0">
              <a:spcBef>
                <a:spcPts val="0"/>
              </a:spcBef>
              <a:buSzPct val="100000"/>
            </a:pPr>
            <a:r>
              <a:rPr lang="en-US"/>
              <a:t>Believe that aggregate demand should be allowed to expand only to match the gradual shifts of aggregate supply to the right - keeping the price level much the same and inflationary pressures low.</a:t>
            </a:r>
          </a:p>
        </p:txBody>
      </p:sp>
      <p:pic>
        <p:nvPicPr>
          <p:cNvPr id="209" name="Shape 20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41325"/>
            <a:ext cx="8062800" cy="721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How Aggregate Demand Determines the </a:t>
            </a:r>
          </a:p>
          <a:p>
            <a:pPr marL="0" marR="0" lvl="0" indent="0" algn="l" rtl="0">
              <a:spcBef>
                <a:spcPts val="0"/>
              </a:spcBef>
              <a:buClr>
                <a:srgbClr val="6CB255"/>
              </a:buClr>
              <a:buSzPct val="25000"/>
              <a:buFont typeface="Arial Black"/>
              <a:buNone/>
            </a:pPr>
            <a:r>
              <a:rPr lang="en-US"/>
              <a:t>Price Level in the Long Run</a:t>
            </a:r>
          </a:p>
        </p:txBody>
      </p:sp>
      <p:pic>
        <p:nvPicPr>
          <p:cNvPr id="215" name="Shape 215" descr="CNX_Econ_C26_005.jpg"/>
          <p:cNvPicPr preferRelativeResize="0">
            <a:picLocks noGrp="1"/>
          </p:cNvPicPr>
          <p:nvPr>
            <p:ph type="pic" idx="2"/>
          </p:nvPr>
        </p:nvPicPr>
        <p:blipFill rotWithShape="1">
          <a:blip r:embed="rId3">
            <a:alphaModFix/>
          </a:blip>
          <a:srcRect/>
          <a:stretch/>
        </p:blipFill>
        <p:spPr>
          <a:xfrm>
            <a:off x="2711276" y="1277337"/>
            <a:ext cx="3554759" cy="3190168"/>
          </a:xfrm>
          <a:prstGeom prst="rect">
            <a:avLst/>
          </a:prstGeom>
          <a:noFill/>
          <a:ln>
            <a:noFill/>
          </a:ln>
        </p:spPr>
      </p:pic>
      <p:sp>
        <p:nvSpPr>
          <p:cNvPr id="216" name="Shape 216"/>
          <p:cNvSpPr txBox="1">
            <a:spLocks noGrp="1"/>
          </p:cNvSpPr>
          <p:nvPr>
            <p:ph type="body" idx="1"/>
          </p:nvPr>
        </p:nvSpPr>
        <p:spPr>
          <a:xfrm>
            <a:off x="457200" y="4467499"/>
            <a:ext cx="8062800" cy="2187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dirty="0"/>
              <a:t>As aggregate demand shifts to the right, from AD</a:t>
            </a:r>
            <a:r>
              <a:rPr lang="en-US" baseline="-25000" dirty="0"/>
              <a:t>0</a:t>
            </a:r>
            <a:r>
              <a:rPr lang="en-US" dirty="0"/>
              <a:t> to AD</a:t>
            </a:r>
            <a:r>
              <a:rPr lang="en-US" baseline="-25000" dirty="0"/>
              <a:t>1</a:t>
            </a:r>
            <a:r>
              <a:rPr lang="en-US" dirty="0"/>
              <a:t> to AD</a:t>
            </a:r>
            <a:r>
              <a:rPr lang="en-US" baseline="-25000" dirty="0"/>
              <a:t>2</a:t>
            </a:r>
            <a:r>
              <a:rPr lang="en-US" dirty="0"/>
              <a:t>, real GDP in this economy and the level of unemployment do not change. </a:t>
            </a:r>
          </a:p>
          <a:p>
            <a:pPr marL="457200" marR="0" lvl="0" indent="-317500" algn="l" rtl="0">
              <a:spcBef>
                <a:spcPts val="0"/>
              </a:spcBef>
              <a:spcAft>
                <a:spcPts val="0"/>
              </a:spcAft>
              <a:buSzPct val="70000"/>
              <a:buChar char="●"/>
            </a:pPr>
            <a:r>
              <a:rPr lang="en-US" dirty="0"/>
              <a:t>However, there is inflationary pressure for a higher price level as the equilibrium changes from E</a:t>
            </a:r>
            <a:r>
              <a:rPr lang="en-US" baseline="-25000" dirty="0"/>
              <a:t>0</a:t>
            </a:r>
            <a:r>
              <a:rPr lang="en-US" dirty="0"/>
              <a:t> to E</a:t>
            </a:r>
            <a:r>
              <a:rPr lang="en-US" baseline="-25000" dirty="0"/>
              <a:t>1</a:t>
            </a:r>
            <a:r>
              <a:rPr lang="en-US" dirty="0"/>
              <a:t> to E</a:t>
            </a:r>
            <a:r>
              <a:rPr lang="en-US" baseline="-25000" dirty="0"/>
              <a:t>2</a:t>
            </a:r>
            <a:r>
              <a:rPr lang="en-US" dirty="0"/>
              <a:t>.</a:t>
            </a:r>
          </a:p>
          <a:p>
            <a:pPr marL="457200" marR="0" lvl="0" indent="-317500" algn="l" rtl="0">
              <a:spcBef>
                <a:spcPts val="0"/>
              </a:spcBef>
              <a:spcAft>
                <a:spcPts val="0"/>
              </a:spcAft>
              <a:buSzPct val="70000"/>
              <a:buChar char="●"/>
            </a:pPr>
            <a:r>
              <a:rPr lang="en-US" u="sng" dirty="0"/>
              <a:t>If aggregate demand rises rapidly in the neoclassical model, in the long run it leads only to inflationary pressures.</a:t>
            </a:r>
          </a:p>
        </p:txBody>
      </p:sp>
      <p:pic>
        <p:nvPicPr>
          <p:cNvPr id="217" name="Shape 217"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Fighting Recession or Encouraging </a:t>
            </a:r>
          </a:p>
          <a:p>
            <a:pPr lvl="0">
              <a:spcBef>
                <a:spcPts val="0"/>
              </a:spcBef>
              <a:buNone/>
            </a:pPr>
            <a:r>
              <a:rPr lang="en-US"/>
              <a:t>Long-Term Growth?</a:t>
            </a:r>
          </a:p>
        </p:txBody>
      </p:sp>
      <p:sp>
        <p:nvSpPr>
          <p:cNvPr id="223" name="Shape 223"/>
          <p:cNvSpPr>
            <a:spLocks noGrp="1"/>
          </p:cNvSpPr>
          <p:nvPr>
            <p:ph type="pic" idx="2"/>
          </p:nvPr>
        </p:nvSpPr>
        <p:spPr>
          <a:xfrm>
            <a:off x="457200" y="973600"/>
            <a:ext cx="8062800" cy="57027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Neoclassical economists believe that the economy will rebound out of a recession or eventually contract during an expansion. </a:t>
            </a:r>
          </a:p>
          <a:p>
            <a:pPr marL="914400" lvl="1" indent="-355600" rtl="0">
              <a:spcBef>
                <a:spcPts val="0"/>
              </a:spcBef>
              <a:buSzPct val="100000"/>
            </a:pPr>
            <a:r>
              <a:rPr lang="en-US"/>
              <a:t>Because prices and wage rates are flexible and will adjust either upward or downward to restore the economy to its potential GDP.</a:t>
            </a:r>
          </a:p>
          <a:p>
            <a:pPr lvl="0" indent="457200" rtl="0">
              <a:spcBef>
                <a:spcPts val="0"/>
              </a:spcBef>
              <a:buNone/>
            </a:pPr>
            <a:endParaRPr/>
          </a:p>
          <a:p>
            <a:pPr marL="457200" lvl="0" indent="-317500" rtl="0">
              <a:spcBef>
                <a:spcPts val="0"/>
              </a:spcBef>
              <a:spcAft>
                <a:spcPts val="0"/>
              </a:spcAft>
              <a:buSzPct val="70000"/>
              <a:buChar char="●"/>
            </a:pPr>
            <a:r>
              <a:rPr lang="en-US"/>
              <a:t>The key policy question for neoclassicals is how to promote </a:t>
            </a:r>
            <a:r>
              <a:rPr lang="en-US" u="sng"/>
              <a:t>growth of potential GDP</a:t>
            </a:r>
            <a:r>
              <a:rPr lang="en-US"/>
              <a:t>.</a:t>
            </a:r>
          </a:p>
          <a:p>
            <a:pPr marL="914400" lvl="1" indent="-355600" rtl="0">
              <a:spcBef>
                <a:spcPts val="0"/>
              </a:spcBef>
              <a:buSzPct val="100000"/>
            </a:pPr>
            <a:r>
              <a:rPr lang="en-US"/>
              <a:t>Economic growth depends on the growth rate of long-term productivity.</a:t>
            </a:r>
          </a:p>
          <a:p>
            <a:pPr lvl="0" indent="457200" rtl="0">
              <a:spcBef>
                <a:spcPts val="0"/>
              </a:spcBef>
              <a:buNone/>
            </a:pPr>
            <a:endParaRPr/>
          </a:p>
          <a:p>
            <a:pPr marL="457200" lvl="0" indent="-317500" rtl="0">
              <a:spcBef>
                <a:spcPts val="0"/>
              </a:spcBef>
              <a:spcAft>
                <a:spcPts val="0"/>
              </a:spcAft>
              <a:buSzPct val="70000"/>
              <a:buChar char="●"/>
            </a:pPr>
            <a:r>
              <a:rPr lang="en-US"/>
              <a:t>Government policy should focus on promoting long-run productivity growth through:</a:t>
            </a:r>
          </a:p>
          <a:p>
            <a:pPr marL="914400" lvl="1" indent="-355600" rtl="0">
              <a:spcBef>
                <a:spcPts val="0"/>
              </a:spcBef>
              <a:spcAft>
                <a:spcPts val="0"/>
              </a:spcAft>
              <a:buSzPct val="100000"/>
            </a:pPr>
            <a:r>
              <a:rPr lang="en-US"/>
              <a:t>investments in human capital, physical capital, and technology.</a:t>
            </a:r>
          </a:p>
          <a:p>
            <a:pPr marL="914400" lvl="1" indent="-355600" rtl="0">
              <a:spcBef>
                <a:spcPts val="0"/>
              </a:spcBef>
              <a:buSzPct val="100000"/>
            </a:pPr>
            <a:r>
              <a:rPr lang="en-US"/>
              <a:t>operating together in a market-oriented environment that rewards innovation. </a:t>
            </a:r>
          </a:p>
          <a:p>
            <a:pPr marR="0" lvl="0" indent="457200" algn="l" rtl="0">
              <a:lnSpc>
                <a:spcPct val="100000"/>
              </a:lnSpc>
              <a:spcBef>
                <a:spcPts val="400"/>
              </a:spcBef>
              <a:spcAft>
                <a:spcPts val="0"/>
              </a:spcAft>
              <a:buNone/>
            </a:pPr>
            <a:endParaRPr/>
          </a:p>
        </p:txBody>
      </p:sp>
      <p:pic>
        <p:nvPicPr>
          <p:cNvPr id="224" name="Shape 22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13.3 Balancing Keynesian and </a:t>
            </a:r>
          </a:p>
          <a:p>
            <a:pPr lvl="0">
              <a:spcBef>
                <a:spcPts val="0"/>
              </a:spcBef>
              <a:buNone/>
            </a:pPr>
            <a:r>
              <a:rPr lang="en-US"/>
              <a:t>Neoclassical Models</a:t>
            </a:r>
          </a:p>
        </p:txBody>
      </p:sp>
      <p:sp>
        <p:nvSpPr>
          <p:cNvPr id="238" name="Shape 238"/>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rtl="0">
              <a:spcBef>
                <a:spcPts val="0"/>
              </a:spcBef>
              <a:buNone/>
            </a:pPr>
            <a:endParaRPr/>
          </a:p>
          <a:p>
            <a:pPr marL="457200" lvl="0" indent="-317500" rtl="0">
              <a:spcBef>
                <a:spcPts val="0"/>
              </a:spcBef>
              <a:spcAft>
                <a:spcPts val="0"/>
              </a:spcAft>
              <a:buSzPct val="70000"/>
              <a:buChar char="●"/>
            </a:pPr>
            <a:r>
              <a:rPr lang="en-US"/>
              <a:t>Many mainstream economists believe </a:t>
            </a:r>
            <a:r>
              <a:rPr lang="en-US" u="sng"/>
              <a:t>both</a:t>
            </a:r>
            <a:r>
              <a:rPr lang="en-US"/>
              <a:t> the Keynesian and neoclassical perspectives.</a:t>
            </a:r>
          </a:p>
          <a:p>
            <a:pPr marL="914400" lvl="1" indent="-355600" rtl="0">
              <a:spcBef>
                <a:spcPts val="0"/>
              </a:spcBef>
              <a:spcAft>
                <a:spcPts val="0"/>
              </a:spcAft>
              <a:buSzPct val="100000"/>
            </a:pPr>
            <a:r>
              <a:rPr lang="en-US"/>
              <a:t>At short time scales (and sometimes deep and long-lasting recessions), the Keynesian model can be a good approximation.</a:t>
            </a:r>
          </a:p>
          <a:p>
            <a:pPr marL="914400" lvl="1" indent="-355600">
              <a:spcBef>
                <a:spcPts val="0"/>
              </a:spcBef>
              <a:buSzPct val="100000"/>
            </a:pPr>
            <a:r>
              <a:rPr lang="en-US"/>
              <a:t>At very long time scales, the neoclassical framework can make more sense.</a:t>
            </a:r>
          </a:p>
        </p:txBody>
      </p:sp>
      <p:pic>
        <p:nvPicPr>
          <p:cNvPr id="239" name="Shape 23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CH.13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spcAft>
                <a:spcPts val="0"/>
              </a:spcAft>
              <a:buNone/>
            </a:pPr>
            <a:r>
              <a:rPr lang="en-US" sz="2800"/>
              <a:t>13.1: The Building Blocks of Neoclassical </a:t>
            </a:r>
          </a:p>
          <a:p>
            <a:pPr marL="457200" lvl="0" indent="457200" rtl="0">
              <a:lnSpc>
                <a:spcPct val="115000"/>
              </a:lnSpc>
              <a:spcBef>
                <a:spcPts val="0"/>
              </a:spcBef>
              <a:buNone/>
            </a:pPr>
            <a:r>
              <a:rPr lang="en-US" sz="2800"/>
              <a:t>Analysis</a:t>
            </a:r>
          </a:p>
          <a:p>
            <a:pPr lvl="0" rtl="0">
              <a:lnSpc>
                <a:spcPct val="115000"/>
              </a:lnSpc>
              <a:spcBef>
                <a:spcPts val="0"/>
              </a:spcBef>
              <a:spcAft>
                <a:spcPts val="0"/>
              </a:spcAft>
              <a:buNone/>
            </a:pPr>
            <a:r>
              <a:rPr lang="en-US" sz="2800"/>
              <a:t>13.2: The Policy Implications of the Neoclassical </a:t>
            </a:r>
          </a:p>
          <a:p>
            <a:pPr marL="457200" lvl="0" indent="457200" rtl="0">
              <a:lnSpc>
                <a:spcPct val="115000"/>
              </a:lnSpc>
              <a:spcBef>
                <a:spcPts val="0"/>
              </a:spcBef>
              <a:buNone/>
            </a:pPr>
            <a:r>
              <a:rPr lang="en-US" sz="2800"/>
              <a:t>Perspective</a:t>
            </a:r>
          </a:p>
          <a:p>
            <a:pPr lvl="0" rtl="0">
              <a:lnSpc>
                <a:spcPct val="115000"/>
              </a:lnSpc>
              <a:spcBef>
                <a:spcPts val="0"/>
              </a:spcBef>
              <a:spcAft>
                <a:spcPts val="0"/>
              </a:spcAft>
              <a:buNone/>
            </a:pPr>
            <a:r>
              <a:rPr lang="en-US" sz="2800"/>
              <a:t>13.3: Balancing Keynesian and Neoclassical </a:t>
            </a:r>
          </a:p>
          <a:p>
            <a:pPr marL="457200" lvl="0" indent="457200" rtl="0">
              <a:lnSpc>
                <a:spcPct val="115000"/>
              </a:lnSpc>
              <a:spcBef>
                <a:spcPts val="0"/>
              </a:spcBef>
              <a:buNone/>
            </a:pPr>
            <a:r>
              <a:rPr lang="en-US" sz="2800"/>
              <a:t>Models</a:t>
            </a:r>
          </a:p>
          <a:p>
            <a:pPr lvl="0" rtl="0">
              <a:lnSpc>
                <a:spcPct val="115000"/>
              </a:lnSpc>
              <a:spcBef>
                <a:spcPts val="0"/>
              </a:spcBef>
              <a:buNone/>
            </a:pPr>
            <a:endParaRPr sz="2800"/>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extLst>
      <p:ext uri="{BB962C8B-B14F-4D97-AF65-F5344CB8AC3E}">
        <p14:creationId xmlns:p14="http://schemas.microsoft.com/office/powerpoint/2010/main" val="138818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13.1 The Building Blocks of Neoclassical Analysis</a:t>
            </a:r>
          </a:p>
        </p:txBody>
      </p:sp>
      <p:sp>
        <p:nvSpPr>
          <p:cNvPr id="96" name="Shape 96"/>
          <p:cNvSpPr>
            <a:spLocks noGrp="1"/>
          </p:cNvSpPr>
          <p:nvPr>
            <p:ph type="pic" idx="2"/>
          </p:nvPr>
        </p:nvSpPr>
        <p:spPr>
          <a:xfrm>
            <a:off x="457199" y="1122386"/>
            <a:ext cx="8062800" cy="2138399"/>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Neoclassical perspective</a:t>
            </a:r>
            <a:r>
              <a:rPr lang="en-US" dirty="0"/>
              <a:t> - the philosophy that, in the long run, the business cycle will fluctuate around the potential, or full-employment, level of </a:t>
            </a:r>
            <a:r>
              <a:rPr lang="en-US" dirty="0" smtClean="0"/>
              <a:t>output.  </a:t>
            </a:r>
            <a:r>
              <a:rPr lang="en-US" b="1" dirty="0" smtClean="0">
                <a:solidFill>
                  <a:srgbClr val="FF0000"/>
                </a:solidFill>
              </a:rPr>
              <a:t>The overall demand for goods will automatically adapt itself to the supply [Say’s Law], so policy should be aimed at raising potential GDP, rather than worrying about aggregate demand.</a:t>
            </a:r>
            <a:endParaRPr lang="en-US" b="1" dirty="0">
              <a:solidFill>
                <a:srgbClr val="FF0000"/>
              </a:solidFill>
            </a:endParaRPr>
          </a:p>
          <a:p>
            <a:pPr lvl="0" rtl="0">
              <a:spcBef>
                <a:spcPts val="0"/>
              </a:spcBef>
              <a:buNone/>
            </a:pPr>
            <a:endParaRPr dirty="0"/>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381" y="3260785"/>
            <a:ext cx="3493059" cy="3252158"/>
          </a:xfrm>
          <a:prstGeom prst="rect">
            <a:avLst/>
          </a:prstGeom>
        </p:spPr>
      </p:pic>
      <p:sp>
        <p:nvSpPr>
          <p:cNvPr id="3" name="TextBox 2"/>
          <p:cNvSpPr txBox="1"/>
          <p:nvPr/>
        </p:nvSpPr>
        <p:spPr>
          <a:xfrm>
            <a:off x="4373593" y="3588589"/>
            <a:ext cx="4339086" cy="2215991"/>
          </a:xfrm>
          <a:prstGeom prst="rect">
            <a:avLst/>
          </a:prstGeom>
          <a:noFill/>
        </p:spPr>
        <p:txBody>
          <a:bodyPr wrap="square" rtlCol="0">
            <a:spAutoFit/>
          </a:bodyPr>
          <a:lstStyle/>
          <a:p>
            <a:r>
              <a:rPr lang="en-US" sz="2600" i="1" dirty="0">
                <a:latin typeface="Times New Roman" panose="02020603050405020304" pitchFamily="18" charset="0"/>
                <a:cs typeface="Times New Roman" panose="02020603050405020304" pitchFamily="18" charset="0"/>
              </a:rPr>
              <a:t>I</a:t>
            </a:r>
            <a:r>
              <a:rPr lang="en-US" sz="2600" i="1" dirty="0" smtClean="0">
                <a:latin typeface="Times New Roman" panose="02020603050405020304" pitchFamily="18" charset="0"/>
                <a:cs typeface="Times New Roman" panose="02020603050405020304" pitchFamily="18" charset="0"/>
              </a:rPr>
              <a:t>t </a:t>
            </a:r>
            <a:r>
              <a:rPr lang="en-US" sz="2600" i="1" dirty="0">
                <a:latin typeface="Times New Roman" panose="02020603050405020304" pitchFamily="18" charset="0"/>
                <a:cs typeface="Times New Roman" panose="02020603050405020304" pitchFamily="18" charset="0"/>
              </a:rPr>
              <a:t>is the aim of good government to stimulate production, of bad government to encourage consumption. </a:t>
            </a:r>
            <a:r>
              <a:rPr lang="en-US" sz="2600" i="1" dirty="0" smtClean="0">
                <a:latin typeface="Times New Roman" panose="02020603050405020304" pitchFamily="18" charset="0"/>
                <a:cs typeface="Times New Roman" panose="02020603050405020304" pitchFamily="18" charset="0"/>
              </a:rPr>
              <a:t/>
            </a:r>
            <a:br>
              <a:rPr lang="en-US" sz="2600" i="1" dirty="0" smtClean="0">
                <a:latin typeface="Times New Roman" panose="02020603050405020304" pitchFamily="18" charset="0"/>
                <a:cs typeface="Times New Roman" panose="02020603050405020304" pitchFamily="18" charset="0"/>
              </a:rPr>
            </a:br>
            <a:endParaRPr lang="en-US" sz="800" i="1" dirty="0" smtClean="0">
              <a:latin typeface="Times New Roman" panose="02020603050405020304" pitchFamily="18" charset="0"/>
              <a:cs typeface="Times New Roman" panose="02020603050405020304" pitchFamily="18" charset="0"/>
            </a:endParaRPr>
          </a:p>
          <a:p>
            <a:r>
              <a:rPr lang="en-US" sz="2600" i="1" dirty="0">
                <a:latin typeface="Times New Roman" panose="02020603050405020304" pitchFamily="18" charset="0"/>
                <a:cs typeface="Times New Roman" panose="02020603050405020304" pitchFamily="18" charset="0"/>
              </a:rPr>
              <a:t> </a:t>
            </a:r>
            <a:r>
              <a:rPr lang="en-US" sz="2600" i="1" dirty="0" smtClean="0">
                <a:latin typeface="Times New Roman" panose="02020603050405020304" pitchFamily="18" charset="0"/>
                <a:cs typeface="Times New Roman" panose="02020603050405020304" pitchFamily="18" charset="0"/>
              </a:rPr>
              <a:t>  --Jean Baptiste Say, 1803</a:t>
            </a:r>
            <a:endParaRPr lang="en-US" sz="2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62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13.1 The Building Blocks of Neoclassical Analysis</a:t>
            </a:r>
          </a:p>
        </p:txBody>
      </p:sp>
      <p:sp>
        <p:nvSpPr>
          <p:cNvPr id="96" name="Shape 96"/>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rtl="0">
              <a:spcBef>
                <a:spcPts val="0"/>
              </a:spcBef>
              <a:buNone/>
            </a:pPr>
            <a:endParaRPr dirty="0"/>
          </a:p>
          <a:p>
            <a:pPr marL="457200" lvl="0" indent="-317500" rtl="0">
              <a:spcBef>
                <a:spcPts val="0"/>
              </a:spcBef>
              <a:spcAft>
                <a:spcPts val="0"/>
              </a:spcAft>
              <a:buSzPct val="70000"/>
              <a:buChar char="●"/>
            </a:pPr>
            <a:r>
              <a:rPr lang="en-US" sz="2800" dirty="0"/>
              <a:t>Two building blocks of neoclassical economics:</a:t>
            </a:r>
          </a:p>
          <a:p>
            <a:pPr marL="914400" lvl="1" indent="-355600" rtl="0">
              <a:spcBef>
                <a:spcPts val="0"/>
              </a:spcBef>
              <a:spcAft>
                <a:spcPts val="0"/>
              </a:spcAft>
              <a:buSzPct val="100000"/>
            </a:pPr>
            <a:r>
              <a:rPr lang="en-US" sz="2800" dirty="0"/>
              <a:t>Potential GDP determines the economy's size.</a:t>
            </a:r>
          </a:p>
          <a:p>
            <a:pPr marL="914400" lvl="1" indent="-355600">
              <a:spcBef>
                <a:spcPts val="0"/>
              </a:spcBef>
              <a:buSzPct val="100000"/>
            </a:pPr>
            <a:r>
              <a:rPr lang="en-US" sz="2800" dirty="0"/>
              <a:t>Wages and prices will adjust in a flexible manner so that the economy will adjust back to its potential GDP level of output.</a:t>
            </a:r>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The Importance of Potential GDP in the </a:t>
            </a:r>
          </a:p>
          <a:p>
            <a:pPr lvl="0">
              <a:spcBef>
                <a:spcPts val="0"/>
              </a:spcBef>
              <a:buNone/>
            </a:pPr>
            <a:r>
              <a:rPr lang="en-US"/>
              <a:t>Long Run</a:t>
            </a:r>
          </a:p>
        </p:txBody>
      </p:sp>
      <p:sp>
        <p:nvSpPr>
          <p:cNvPr id="103" name="Shape 103"/>
          <p:cNvSpPr>
            <a:spLocks noGrp="1"/>
          </p:cNvSpPr>
          <p:nvPr>
            <p:ph type="pic" idx="2"/>
          </p:nvPr>
        </p:nvSpPr>
        <p:spPr>
          <a:xfrm>
            <a:off x="457200" y="1122370"/>
            <a:ext cx="8062800" cy="5115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Over the long run, the level of potential GDP determines the size of real GDP.</a:t>
            </a:r>
          </a:p>
          <a:p>
            <a:pPr lvl="0" rtl="0">
              <a:spcBef>
                <a:spcPts val="0"/>
              </a:spcBef>
              <a:buNone/>
            </a:pPr>
            <a:endParaRPr/>
          </a:p>
          <a:p>
            <a:pPr marL="457200" lvl="0" indent="-317500" rtl="0">
              <a:spcBef>
                <a:spcPts val="0"/>
              </a:spcBef>
              <a:buSzPct val="70000"/>
              <a:buChar char="●"/>
            </a:pPr>
            <a:r>
              <a:rPr lang="en-US"/>
              <a:t>“Potential GDP” is the level of output that an economy can achieve when </a:t>
            </a:r>
            <a:r>
              <a:rPr lang="en-US" u="sng"/>
              <a:t>all resources</a:t>
            </a:r>
            <a:r>
              <a:rPr lang="en-US"/>
              <a:t> (land, labor, capital, and entrepreneurial ability) are fully employed. </a:t>
            </a:r>
          </a:p>
          <a:p>
            <a:pPr lvl="0" rtl="0">
              <a:spcBef>
                <a:spcPts val="0"/>
              </a:spcBef>
              <a:buNone/>
            </a:pPr>
            <a:endParaRPr/>
          </a:p>
          <a:p>
            <a:pPr marL="457200" lvl="0" indent="-317500" rtl="0">
              <a:spcBef>
                <a:spcPts val="0"/>
              </a:spcBef>
              <a:buSzPct val="70000"/>
              <a:buChar char="●"/>
            </a:pPr>
            <a:r>
              <a:rPr lang="en-US"/>
              <a:t>While the unemployment rate in labor markets will never be zero, full employment in the labor market refers to </a:t>
            </a:r>
            <a:r>
              <a:rPr lang="en-US" u="sng"/>
              <a:t>zero</a:t>
            </a:r>
            <a:r>
              <a:rPr lang="en-US"/>
              <a:t> </a:t>
            </a:r>
            <a:r>
              <a:rPr lang="en-US" u="sng"/>
              <a:t>cyclical</a:t>
            </a:r>
            <a:r>
              <a:rPr lang="en-US"/>
              <a:t> </a:t>
            </a:r>
            <a:r>
              <a:rPr lang="en-US" u="sng"/>
              <a:t>unemployment</a:t>
            </a:r>
            <a:r>
              <a:rPr lang="en-US"/>
              <a:t>.</a:t>
            </a:r>
          </a:p>
          <a:p>
            <a:pPr lvl="0" rtl="0">
              <a:spcBef>
                <a:spcPts val="0"/>
              </a:spcBef>
              <a:buNone/>
            </a:pPr>
            <a:endParaRPr/>
          </a:p>
          <a:p>
            <a:pPr marL="457200" lvl="0" indent="-317500">
              <a:spcBef>
                <a:spcPts val="0"/>
              </a:spcBef>
              <a:buSzPct val="70000"/>
              <a:buChar char="●"/>
            </a:pPr>
            <a:r>
              <a:rPr lang="en-US"/>
              <a:t>Economists benchmark actual or real GDP against the potential GDP to determine how well the economy is performing.</a:t>
            </a:r>
          </a:p>
        </p:txBody>
      </p:sp>
      <p:pic>
        <p:nvPicPr>
          <p:cNvPr id="104" name="Shape 10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5"/>
            <a:ext cx="8062800" cy="817800"/>
          </a:xfrm>
          <a:prstGeom prst="rect">
            <a:avLst/>
          </a:prstGeom>
        </p:spPr>
        <p:txBody>
          <a:bodyPr wrap="square" lIns="91425" tIns="91425" rIns="91425" bIns="91425" anchor="b" anchorCtr="0">
            <a:noAutofit/>
          </a:bodyPr>
          <a:lstStyle/>
          <a:p>
            <a:pPr lvl="0">
              <a:spcBef>
                <a:spcPts val="0"/>
              </a:spcBef>
              <a:buNone/>
            </a:pPr>
            <a:r>
              <a:rPr lang="en-US"/>
              <a:t>Increasing and Investing in Physical and Human Capital</a:t>
            </a:r>
          </a:p>
        </p:txBody>
      </p:sp>
      <p:sp>
        <p:nvSpPr>
          <p:cNvPr id="110" name="Shape 110"/>
          <p:cNvSpPr>
            <a:spLocks noGrp="1"/>
          </p:cNvSpPr>
          <p:nvPr>
            <p:ph type="pic" idx="2"/>
          </p:nvPr>
        </p:nvSpPr>
        <p:spPr>
          <a:xfrm>
            <a:off x="457200" y="1122370"/>
            <a:ext cx="8062800" cy="5222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GDP growth can be explained by increases and investment in physical capital and human capital per person, as well as advances in technology.</a:t>
            </a:r>
          </a:p>
          <a:p>
            <a:pPr lvl="0" rtl="0">
              <a:spcBef>
                <a:spcPts val="0"/>
              </a:spcBef>
              <a:buNone/>
            </a:pPr>
            <a:endParaRPr/>
          </a:p>
          <a:p>
            <a:pPr marL="457200" lvl="0" indent="-317500" rtl="0">
              <a:spcBef>
                <a:spcPts val="0"/>
              </a:spcBef>
              <a:buSzPct val="70000"/>
              <a:buChar char="●"/>
            </a:pPr>
            <a:r>
              <a:rPr lang="en-US" b="1"/>
              <a:t>Physical capital per person</a:t>
            </a:r>
            <a:r>
              <a:rPr lang="en-US"/>
              <a:t> - the amount and kind of machinery and equipment available to help a person produce a good or service.</a:t>
            </a:r>
          </a:p>
          <a:p>
            <a:pPr lvl="0" rtl="0">
              <a:spcBef>
                <a:spcPts val="0"/>
              </a:spcBef>
              <a:buNone/>
            </a:pPr>
            <a:endParaRPr/>
          </a:p>
          <a:p>
            <a:pPr marL="457200" lvl="0" indent="-317500" rtl="0">
              <a:spcBef>
                <a:spcPts val="0"/>
              </a:spcBef>
              <a:buSzPct val="70000"/>
              <a:buChar char="●"/>
            </a:pPr>
            <a:r>
              <a:rPr lang="en-US"/>
              <a:t>Increasing human capital involves increasing levels of knowledge, education, and skill sets per person through vocational or higher education. </a:t>
            </a:r>
          </a:p>
          <a:p>
            <a:pPr lvl="0" rtl="0">
              <a:spcBef>
                <a:spcPts val="0"/>
              </a:spcBef>
              <a:buNone/>
            </a:pPr>
            <a:endParaRPr/>
          </a:p>
          <a:p>
            <a:pPr marL="457200" lvl="0" indent="-317500" rtl="0">
              <a:spcBef>
                <a:spcPts val="0"/>
              </a:spcBef>
              <a:buSzPct val="70000"/>
              <a:buChar char="●"/>
            </a:pPr>
            <a:r>
              <a:rPr lang="en-US"/>
              <a:t>Physical and human capital improvements with technological advances will increase overall productivity and, thus, GDP.</a:t>
            </a:r>
          </a:p>
        </p:txBody>
      </p:sp>
      <p:pic>
        <p:nvPicPr>
          <p:cNvPr id="111" name="Shape 11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7" name="Shape 117"/>
          <p:cNvSpPr txBox="1">
            <a:spLocks noGrp="1"/>
          </p:cNvSpPr>
          <p:nvPr>
            <p:ph type="body" idx="1"/>
          </p:nvPr>
        </p:nvSpPr>
        <p:spPr>
          <a:xfrm>
            <a:off x="457200" y="5106369"/>
            <a:ext cx="8062800" cy="1628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sz="1800" dirty="0"/>
              <a:t>Actual GDP falls below potential GDP during and after recessions, like the recessions of 1980 and 1981–82, 1990–91, 2001, and 2008–2009 and continues below potential GDP through 2014. </a:t>
            </a:r>
          </a:p>
          <a:p>
            <a:pPr marL="457200" marR="0" lvl="0" indent="-317500" algn="l" rtl="0">
              <a:spcBef>
                <a:spcPts val="0"/>
              </a:spcBef>
              <a:spcAft>
                <a:spcPts val="0"/>
              </a:spcAft>
              <a:buSzPct val="70000"/>
              <a:buChar char="●"/>
            </a:pPr>
            <a:r>
              <a:rPr lang="en-US" sz="1800" dirty="0"/>
              <a:t>In other cases, actual GDP can be above potential GDP for a time, as in the late 1990s.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064" y="259359"/>
            <a:ext cx="7224789" cy="48470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Potential vs Actual GDP</a:t>
            </a:r>
          </a:p>
        </p:txBody>
      </p:sp>
      <p:sp>
        <p:nvSpPr>
          <p:cNvPr id="125" name="Shape 125"/>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potential GDP is estimated by the nonpartisan Congressional Budget Office.</a:t>
            </a:r>
          </a:p>
          <a:p>
            <a:pPr lvl="0" rtl="0">
              <a:spcBef>
                <a:spcPts val="0"/>
              </a:spcBef>
              <a:buNone/>
            </a:pPr>
            <a:endParaRPr/>
          </a:p>
          <a:p>
            <a:pPr marL="457200" lvl="0" indent="-317500" rtl="0">
              <a:spcBef>
                <a:spcPts val="0"/>
              </a:spcBef>
              <a:buSzPct val="70000"/>
              <a:buChar char="●"/>
            </a:pPr>
            <a:r>
              <a:rPr lang="en-US"/>
              <a:t>Most economic recessions and upswings are times when the economy is 1–3% below or above potential GDP in a given year.</a:t>
            </a:r>
          </a:p>
        </p:txBody>
      </p:sp>
      <p:pic>
        <p:nvPicPr>
          <p:cNvPr id="126" name="Shape 12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1729</Words>
  <Application>Microsoft Office PowerPoint</Application>
  <PresentationFormat>On-screen Show (4:3)</PresentationFormat>
  <Paragraphs>142</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Essential</vt:lpstr>
      <vt:lpstr>Essential</vt:lpstr>
      <vt:lpstr>PowerPoint Presentation</vt:lpstr>
      <vt:lpstr>PowerPoint Presentation</vt:lpstr>
      <vt:lpstr>CH.13 OUTLINE</vt:lpstr>
      <vt:lpstr>13.1 The Building Blocks of Neoclassical Analysis</vt:lpstr>
      <vt:lpstr>13.1 The Building Blocks of Neoclassical Analysis</vt:lpstr>
      <vt:lpstr>The Importance of Potential GDP in the  Long Run</vt:lpstr>
      <vt:lpstr>Increasing and Investing in Physical and Human Capital</vt:lpstr>
      <vt:lpstr>PowerPoint Presentation</vt:lpstr>
      <vt:lpstr>Potential vs Actual GDP</vt:lpstr>
      <vt:lpstr>A Vertical Aggregate Supply Curve</vt:lpstr>
      <vt:lpstr>The Role of Flexible Prices</vt:lpstr>
      <vt:lpstr>The Rebound to Potential GDP after AD Increases</vt:lpstr>
      <vt:lpstr>The Rebound to Potential GDP after AD Increases, Continued</vt:lpstr>
      <vt:lpstr>A Rebound Back to Potential GDP from a  Shift to the Left in Aggregate Demand</vt:lpstr>
      <vt:lpstr>A Rebound Back to Potential GDP from a  Shift to the Left in Aggregate Demand, Continued</vt:lpstr>
      <vt:lpstr>How Fast Is the Speed of Macroeconomic Adjustment?</vt:lpstr>
      <vt:lpstr>How Fast Is the Speed of Macroeconomic Adjustment?, Continued</vt:lpstr>
      <vt:lpstr>13.2 The Policy Implications of the Neoclassical Perspective</vt:lpstr>
      <vt:lpstr>From a Long-Run AS Curve to a Long-Run Phillips Curve</vt:lpstr>
      <vt:lpstr>Fighting Unemployment or Inflation?</vt:lpstr>
      <vt:lpstr>How Aggregate Demand Determines the  Price Level in the Long Run</vt:lpstr>
      <vt:lpstr>Fighting Recession or Encouraging  Long-Term Growth?</vt:lpstr>
      <vt:lpstr>13.3 Balancing Keynesian and  Neoclassical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Steve</cp:lastModifiedBy>
  <cp:revision>9</cp:revision>
  <dcterms:modified xsi:type="dcterms:W3CDTF">2020-03-03T17:22:19Z</dcterms:modified>
</cp:coreProperties>
</file>