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 id="2147483657" r:id="rId2"/>
  </p:sldMasterIdLst>
  <p:notesMasterIdLst>
    <p:notesMasterId r:id="rId37"/>
  </p:notesMasterIdLst>
  <p:sldIdLst>
    <p:sldId id="256" r:id="rId3"/>
    <p:sldId id="257" r:id="rId4"/>
    <p:sldId id="260" r:id="rId5"/>
    <p:sldId id="285" r:id="rId6"/>
    <p:sldId id="286" r:id="rId7"/>
    <p:sldId id="288" r:id="rId8"/>
    <p:sldId id="287" r:id="rId9"/>
    <p:sldId id="290" r:id="rId10"/>
    <p:sldId id="289" r:id="rId11"/>
    <p:sldId id="291" r:id="rId12"/>
    <p:sldId id="284" r:id="rId13"/>
    <p:sldId id="261" r:id="rId14"/>
    <p:sldId id="262" r:id="rId15"/>
    <p:sldId id="263" r:id="rId16"/>
    <p:sldId id="264" r:id="rId17"/>
    <p:sldId id="265" r:id="rId18"/>
    <p:sldId id="266" r:id="rId19"/>
    <p:sldId id="267" r:id="rId20"/>
    <p:sldId id="268" r:id="rId21"/>
    <p:sldId id="269" r:id="rId22"/>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snapToGrid="0" snapToObjects="1">
      <p:cViewPr varScale="1">
        <p:scale>
          <a:sx n="67" d="100"/>
          <a:sy n="67" d="100"/>
        </p:scale>
        <p:origin x="176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3945089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3032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8788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9558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08" name="Shape 1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6116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91587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17573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816060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756638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65541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515116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90648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0919232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Shape 16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65" name="Shape 1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108435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8576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1" name="Shape 1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45474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9" name="Shape 18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843778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rtl="0">
              <a:spcBef>
                <a:spcPts val="0"/>
              </a:spcBef>
              <a:buNone/>
            </a:pPr>
            <a:endParaRPr/>
          </a:p>
        </p:txBody>
      </p:sp>
      <p:sp>
        <p:nvSpPr>
          <p:cNvPr id="197" name="Shape 19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123319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10295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12" name="Shape 21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473203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0" name="Shape 2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422730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28" name="Shape 2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439438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36" name="Shape 2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887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999671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4" name="Shape 24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033254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1" name="Shape 2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26199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938313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1802243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73" name="Shape 2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2476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027448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02238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495878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1809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80373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881026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2" name="Shape 12"/>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3" name="Shape 13"/>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7" name="Shape 1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8" name="Shape 18"/>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5" name="Shape 2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457200" y="6492875"/>
            <a:ext cx="3429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9.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MACROECONOMICS 2e</a:t>
            </a: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12</a:t>
            </a:r>
            <a:r>
              <a:rPr lang="en-US" sz="2000" b="1" i="0" u="none" strike="noStrike" cap="none" dirty="0">
                <a:solidFill>
                  <a:srgbClr val="212F62"/>
                </a:solidFill>
                <a:latin typeface="Arial"/>
                <a:ea typeface="Arial"/>
                <a:cs typeface="Arial"/>
                <a:sym typeface="Arial"/>
              </a:rPr>
              <a:t> The Keynesian Perspective</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42421"/>
            <a:ext cx="1222295" cy="833203"/>
          </a:xfrm>
          <a:prstGeom prst="rect">
            <a:avLst/>
          </a:prstGeom>
          <a:noFill/>
          <a:ln>
            <a:noFill/>
          </a:ln>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36492" y="2546251"/>
            <a:ext cx="2071016"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6124754"/>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2000" dirty="0"/>
              <a:t>The ideas of economists and political philosophers, both when they are right and when they are wrong, are more powerful than is commonly understood. Indeed the world is ruled by little else. Practical men, who believe themselves to be quite exempt from any intellectual influences, are usually the slaves of some defunct economist. Madmen in authority, who hear voices in the air, are distilling their frenzy from some academic scribbler of a few years back. I am sure that the power of vested interests is vastly exaggerated compared with the gradual encroachment of ideas. Not, indeed, immediately, but after a certain interval; for in the field of economic and political philosophy there are not many who are influenced by new theories after they are twenty-five or thirty years of age, so that the ideas which civil servants and politicians and even agitators apply to current events are not likely to be the newest. But, soon or late, it is ideas, not vested interests, which are dangerous for good or evil.</a:t>
            </a:r>
          </a:p>
          <a:p>
            <a:endParaRPr lang="en-US" sz="1800" dirty="0"/>
          </a:p>
          <a:p>
            <a:endParaRPr lang="en-US" sz="1800" dirty="0"/>
          </a:p>
        </p:txBody>
      </p:sp>
    </p:spTree>
    <p:extLst>
      <p:ext uri="{BB962C8B-B14F-4D97-AF65-F5344CB8AC3E}">
        <p14:creationId xmlns:p14="http://schemas.microsoft.com/office/powerpoint/2010/main" val="1165257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a:t>12.1 Aggregate Demand in Keynesian </a:t>
            </a:r>
          </a:p>
          <a:p>
            <a:pPr lvl="0">
              <a:spcBef>
                <a:spcPts val="0"/>
              </a:spcBef>
              <a:buNone/>
            </a:pPr>
            <a:r>
              <a:rPr lang="en-US"/>
              <a:t>Analysis</a:t>
            </a:r>
          </a:p>
        </p:txBody>
      </p:sp>
      <p:sp>
        <p:nvSpPr>
          <p:cNvPr id="104" name="Shape 104"/>
          <p:cNvSpPr>
            <a:spLocks noGrp="1"/>
          </p:cNvSpPr>
          <p:nvPr>
            <p:ph type="pic" idx="2"/>
          </p:nvPr>
        </p:nvSpPr>
        <p:spPr>
          <a:xfrm>
            <a:off x="457200" y="1144775"/>
            <a:ext cx="8062800" cy="5445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The Keynesian perspective focuses on the idea that firms produce output only if they expect it to sell.</a:t>
            </a:r>
          </a:p>
          <a:p>
            <a:pPr lvl="0" rtl="0">
              <a:spcBef>
                <a:spcPts val="0"/>
              </a:spcBef>
              <a:buNone/>
            </a:pPr>
            <a:endParaRPr/>
          </a:p>
          <a:p>
            <a:pPr marL="457200" lvl="0" indent="-317500" rtl="0">
              <a:spcBef>
                <a:spcPts val="0"/>
              </a:spcBef>
              <a:buSzPct val="70000"/>
              <a:buChar char="●"/>
            </a:pPr>
            <a:r>
              <a:rPr lang="en-US" b="1"/>
              <a:t>Real GDP</a:t>
            </a:r>
            <a:r>
              <a:rPr lang="en-US"/>
              <a:t> - the amount of goods and services actually sold in a nation.</a:t>
            </a:r>
          </a:p>
          <a:p>
            <a:pPr lvl="0" rtl="0">
              <a:spcBef>
                <a:spcPts val="0"/>
              </a:spcBef>
              <a:buNone/>
            </a:pPr>
            <a:endParaRPr/>
          </a:p>
          <a:p>
            <a:pPr marL="457200" lvl="0" indent="-317500" rtl="0">
              <a:spcBef>
                <a:spcPts val="0"/>
              </a:spcBef>
              <a:buSzPct val="70000"/>
              <a:buChar char="●"/>
            </a:pPr>
            <a:r>
              <a:rPr lang="en-US"/>
              <a:t>Keynes argued that aggregate demand is not stable - that it can change unexpectedly.</a:t>
            </a:r>
          </a:p>
          <a:p>
            <a:pPr lvl="0" rtl="0">
              <a:spcBef>
                <a:spcPts val="0"/>
              </a:spcBef>
              <a:buNone/>
            </a:pPr>
            <a:endParaRPr/>
          </a:p>
          <a:p>
            <a:pPr marL="457200" lvl="0" indent="-317500" rtl="0">
              <a:spcBef>
                <a:spcPts val="0"/>
              </a:spcBef>
              <a:buSzPct val="70000"/>
              <a:buChar char="●"/>
            </a:pPr>
            <a:r>
              <a:rPr lang="en-US" b="1"/>
              <a:t>Recessionary gap</a:t>
            </a:r>
            <a:r>
              <a:rPr lang="en-US"/>
              <a:t> - equilibrium at a level of output below potential GDP.</a:t>
            </a:r>
          </a:p>
          <a:p>
            <a:pPr lvl="0" indent="457200" rtl="0">
              <a:spcBef>
                <a:spcPts val="0"/>
              </a:spcBef>
              <a:buNone/>
            </a:pPr>
            <a:endParaRPr/>
          </a:p>
          <a:p>
            <a:pPr marL="457200" lvl="0" indent="-317500" rtl="0">
              <a:spcBef>
                <a:spcPts val="0"/>
              </a:spcBef>
              <a:buSzPct val="70000"/>
              <a:buChar char="●"/>
            </a:pPr>
            <a:r>
              <a:rPr lang="en-US" b="1"/>
              <a:t>Inflationary gap</a:t>
            </a:r>
            <a:r>
              <a:rPr lang="en-US"/>
              <a:t> - equilibrium at a level of output above potential GDP.</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extLst>
      <p:ext uri="{BB962C8B-B14F-4D97-AF65-F5344CB8AC3E}">
        <p14:creationId xmlns:p14="http://schemas.microsoft.com/office/powerpoint/2010/main" val="185365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Keynesian AD/AS Model</a:t>
            </a:r>
          </a:p>
        </p:txBody>
      </p:sp>
      <p:sp>
        <p:nvSpPr>
          <p:cNvPr id="111" name="Shape 111"/>
          <p:cNvSpPr txBox="1">
            <a:spLocks noGrp="1"/>
          </p:cNvSpPr>
          <p:nvPr>
            <p:ph type="body" idx="1"/>
          </p:nvPr>
        </p:nvSpPr>
        <p:spPr>
          <a:xfrm>
            <a:off x="457200" y="4622800"/>
            <a:ext cx="8062800" cy="19677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Keynesian View of the AD/AS Model uses an SRAS curve, which is horizontal at levels of output below potential and vertical at potential output. </a:t>
            </a:r>
          </a:p>
          <a:p>
            <a:pPr marL="457200" marR="0" lvl="0" indent="-317500" algn="l" rtl="0">
              <a:spcBef>
                <a:spcPts val="0"/>
              </a:spcBef>
              <a:spcAft>
                <a:spcPts val="0"/>
              </a:spcAft>
              <a:buSzPct val="70000"/>
              <a:buChar char="●"/>
            </a:pPr>
            <a:r>
              <a:rPr lang="en-US"/>
              <a:t>Thus, when beginning from potential output, any decrease in AD affects only output, but not prices. </a:t>
            </a:r>
          </a:p>
          <a:p>
            <a:pPr marL="457200" marR="0" lvl="0" indent="-317500" algn="l" rtl="0">
              <a:spcBef>
                <a:spcPts val="0"/>
              </a:spcBef>
              <a:spcAft>
                <a:spcPts val="0"/>
              </a:spcAft>
              <a:buSzPct val="70000"/>
              <a:buChar char="●"/>
            </a:pPr>
            <a:r>
              <a:rPr lang="en-US"/>
              <a:t>Any increase in AD affects only prices, not output.</a:t>
            </a:r>
          </a:p>
        </p:txBody>
      </p:sp>
      <p:pic>
        <p:nvPicPr>
          <p:cNvPr id="112" name="Shape 112" descr="\\Es-sys-322\W&amp;N_Projects\Completed\CNX_Econ\Revised_Art\Art_Revisions\Final_Revisions_From Client\Batch_1\CNX_Econ_Batch_1\JPEG\CNX_Econ_C25_031.jpg"/>
          <p:cNvPicPr preferRelativeResize="0">
            <a:picLocks noGrp="1"/>
          </p:cNvPicPr>
          <p:nvPr>
            <p:ph type="pic" idx="2"/>
          </p:nvPr>
        </p:nvPicPr>
        <p:blipFill rotWithShape="1">
          <a:blip r:embed="rId3">
            <a:alphaModFix/>
          </a:blip>
          <a:srcRect t="3" b="2"/>
          <a:stretch/>
        </p:blipFill>
        <p:spPr>
          <a:xfrm>
            <a:off x="1558925" y="1122363"/>
            <a:ext cx="5859463" cy="3500437"/>
          </a:xfrm>
          <a:prstGeom prst="rect">
            <a:avLst/>
          </a:prstGeom>
          <a:noFill/>
          <a:ln>
            <a:noFill/>
          </a:ln>
        </p:spPr>
      </p:pic>
      <p:pic>
        <p:nvPicPr>
          <p:cNvPr id="113" name="Shape 11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a:t>What Determines Consumption </a:t>
            </a:r>
          </a:p>
          <a:p>
            <a:pPr lvl="0">
              <a:spcBef>
                <a:spcPts val="0"/>
              </a:spcBef>
              <a:buNone/>
            </a:pPr>
            <a:r>
              <a:rPr lang="en-US"/>
              <a:t>Expenditure?</a:t>
            </a:r>
          </a:p>
        </p:txBody>
      </p:sp>
      <p:sp>
        <p:nvSpPr>
          <p:cNvPr id="119" name="Shape 11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Consumption expenditure is spending by households and individuals on durable goods, nondurable goods, and services.</a:t>
            </a:r>
          </a:p>
          <a:p>
            <a:pPr lvl="0" rtl="0">
              <a:spcBef>
                <a:spcPts val="0"/>
              </a:spcBef>
              <a:buNone/>
            </a:pPr>
            <a:endParaRPr/>
          </a:p>
          <a:p>
            <a:pPr marL="457200" lvl="0" indent="-317500" rtl="0">
              <a:spcBef>
                <a:spcPts val="0"/>
              </a:spcBef>
              <a:buSzPct val="70000"/>
              <a:buChar char="●"/>
            </a:pPr>
            <a:r>
              <a:rPr lang="en-US"/>
              <a:t>Keynes identified three factors that affect consumption:</a:t>
            </a:r>
          </a:p>
          <a:p>
            <a:pPr lvl="0" rtl="0">
              <a:spcBef>
                <a:spcPts val="0"/>
              </a:spcBef>
              <a:buNone/>
            </a:pPr>
            <a:endParaRPr/>
          </a:p>
          <a:p>
            <a:pPr marL="914400" lvl="1" indent="-355600" rtl="0">
              <a:spcBef>
                <a:spcPts val="0"/>
              </a:spcBef>
              <a:spcAft>
                <a:spcPts val="0"/>
              </a:spcAft>
              <a:buSzPct val="100000"/>
            </a:pPr>
            <a:r>
              <a:rPr lang="en-US" b="1"/>
              <a:t>Disposable income</a:t>
            </a:r>
            <a:r>
              <a:rPr lang="en-US"/>
              <a:t> - income after taxes.</a:t>
            </a:r>
          </a:p>
          <a:p>
            <a:pPr marL="914400" lvl="1" indent="-355600" rtl="0">
              <a:spcBef>
                <a:spcPts val="0"/>
              </a:spcBef>
              <a:spcAft>
                <a:spcPts val="0"/>
              </a:spcAft>
              <a:buSzPct val="100000"/>
            </a:pPr>
            <a:r>
              <a:rPr lang="en-US"/>
              <a:t>Expected future income</a:t>
            </a:r>
          </a:p>
          <a:p>
            <a:pPr marL="914400" lvl="1" indent="-355600">
              <a:spcBef>
                <a:spcPts val="0"/>
              </a:spcBef>
              <a:buSzPct val="100000"/>
            </a:pPr>
            <a:r>
              <a:rPr lang="en-US"/>
              <a:t>Wealth or credit</a:t>
            </a:r>
          </a:p>
        </p:txBody>
      </p:sp>
      <p:pic>
        <p:nvPicPr>
          <p:cNvPr id="120" name="Shape 12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41325"/>
            <a:ext cx="8062800" cy="764400"/>
          </a:xfrm>
          <a:prstGeom prst="rect">
            <a:avLst/>
          </a:prstGeom>
        </p:spPr>
        <p:txBody>
          <a:bodyPr wrap="square" lIns="91425" tIns="91425" rIns="91425" bIns="91425" anchor="b" anchorCtr="0">
            <a:noAutofit/>
          </a:bodyPr>
          <a:lstStyle/>
          <a:p>
            <a:pPr lvl="0">
              <a:spcBef>
                <a:spcPts val="0"/>
              </a:spcBef>
              <a:buNone/>
            </a:pPr>
            <a:r>
              <a:rPr lang="en-US"/>
              <a:t>What Determines Investment </a:t>
            </a:r>
          </a:p>
          <a:p>
            <a:pPr lvl="0">
              <a:spcBef>
                <a:spcPts val="0"/>
              </a:spcBef>
              <a:buNone/>
            </a:pPr>
            <a:r>
              <a:rPr lang="en-US"/>
              <a:t>Expenditure?</a:t>
            </a:r>
          </a:p>
        </p:txBody>
      </p:sp>
      <p:sp>
        <p:nvSpPr>
          <p:cNvPr id="126" name="Shape 126"/>
          <p:cNvSpPr>
            <a:spLocks noGrp="1"/>
          </p:cNvSpPr>
          <p:nvPr>
            <p:ph type="pic" idx="2"/>
          </p:nvPr>
        </p:nvSpPr>
        <p:spPr>
          <a:xfrm>
            <a:off x="457200" y="1122369"/>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Spending on new capital goods is called investment expenditure.</a:t>
            </a:r>
          </a:p>
          <a:p>
            <a:pPr lvl="0" rtl="0">
              <a:spcBef>
                <a:spcPts val="0"/>
              </a:spcBef>
              <a:buNone/>
            </a:pPr>
            <a:r>
              <a:rPr lang="en-US"/>
              <a:t> </a:t>
            </a:r>
          </a:p>
          <a:p>
            <a:pPr marL="457200" lvl="0" indent="-317500" rtl="0">
              <a:spcBef>
                <a:spcPts val="0"/>
              </a:spcBef>
              <a:spcAft>
                <a:spcPts val="0"/>
              </a:spcAft>
              <a:buSzPct val="70000"/>
              <a:buChar char="●"/>
            </a:pPr>
            <a:r>
              <a:rPr lang="en-US"/>
              <a:t>These fall into four categories: </a:t>
            </a:r>
          </a:p>
          <a:p>
            <a:pPr marL="914400" lvl="1" indent="-355600" rtl="0">
              <a:spcBef>
                <a:spcPts val="0"/>
              </a:spcBef>
              <a:spcAft>
                <a:spcPts val="0"/>
              </a:spcAft>
              <a:buSzPct val="100000"/>
            </a:pPr>
            <a:r>
              <a:rPr lang="en-US"/>
              <a:t>producer’s durable equipment and software</a:t>
            </a:r>
          </a:p>
          <a:p>
            <a:pPr marL="914400" lvl="1" indent="-355600" rtl="0">
              <a:spcBef>
                <a:spcPts val="0"/>
              </a:spcBef>
              <a:spcAft>
                <a:spcPts val="0"/>
              </a:spcAft>
              <a:buSzPct val="100000"/>
            </a:pPr>
            <a:r>
              <a:rPr lang="en-US"/>
              <a:t>nonresidential structures (such as factories, offices, and retail locations)</a:t>
            </a:r>
          </a:p>
          <a:p>
            <a:pPr marL="914400" marR="0" lvl="1" indent="-355600" algn="l" rtl="0">
              <a:lnSpc>
                <a:spcPct val="100000"/>
              </a:lnSpc>
              <a:spcBef>
                <a:spcPts val="0"/>
              </a:spcBef>
              <a:spcAft>
                <a:spcPts val="0"/>
              </a:spcAft>
              <a:buClr>
                <a:srgbClr val="6CB255"/>
              </a:buClr>
              <a:buSzPct val="100000"/>
              <a:buFont typeface="Arial"/>
            </a:pPr>
            <a:r>
              <a:rPr lang="en-US"/>
              <a:t>changes in inventories </a:t>
            </a:r>
          </a:p>
          <a:p>
            <a:pPr marL="914400" marR="0" lvl="1" indent="-355600" algn="l" rtl="0">
              <a:lnSpc>
                <a:spcPct val="100000"/>
              </a:lnSpc>
              <a:spcBef>
                <a:spcPts val="0"/>
              </a:spcBef>
              <a:spcAft>
                <a:spcPts val="0"/>
              </a:spcAft>
              <a:buClr>
                <a:srgbClr val="6CB255"/>
              </a:buClr>
              <a:buSzPct val="100000"/>
              <a:buFont typeface="Arial"/>
            </a:pPr>
            <a:r>
              <a:rPr lang="en-US"/>
              <a:t>residential structures (such as single-family homes, townhouses, and apartment buildings)</a:t>
            </a:r>
          </a:p>
          <a:p>
            <a:pPr marR="0" lvl="0" indent="457200" algn="l" rtl="0">
              <a:lnSpc>
                <a:spcPct val="100000"/>
              </a:lnSpc>
              <a:spcBef>
                <a:spcPts val="400"/>
              </a:spcBef>
              <a:spcAft>
                <a:spcPts val="0"/>
              </a:spcAft>
              <a:buNone/>
            </a:pPr>
            <a:endParaRPr/>
          </a:p>
          <a:p>
            <a:pPr marL="457200" marR="0" lvl="0" indent="-317500" algn="l" rtl="0">
              <a:lnSpc>
                <a:spcPct val="100000"/>
              </a:lnSpc>
              <a:spcBef>
                <a:spcPts val="400"/>
              </a:spcBef>
              <a:spcAft>
                <a:spcPts val="0"/>
              </a:spcAft>
              <a:buSzPct val="70000"/>
              <a:buChar char="●"/>
            </a:pPr>
            <a:r>
              <a:rPr lang="en-US"/>
              <a:t>When a business decides to make an investment in physical or intangible assets, the firm considers both:</a:t>
            </a:r>
          </a:p>
          <a:p>
            <a:pPr marL="914400" marR="0" lvl="1" indent="-355600" algn="l" rtl="0">
              <a:lnSpc>
                <a:spcPct val="100000"/>
              </a:lnSpc>
              <a:spcBef>
                <a:spcPts val="0"/>
              </a:spcBef>
              <a:spcAft>
                <a:spcPts val="0"/>
              </a:spcAft>
              <a:buSzPct val="100000"/>
            </a:pPr>
            <a:r>
              <a:rPr lang="en-US"/>
              <a:t>the expected investment benefits (future profit expectations) </a:t>
            </a:r>
          </a:p>
          <a:p>
            <a:pPr marL="914400" marR="0" lvl="1" indent="-355600" algn="l" rtl="0">
              <a:lnSpc>
                <a:spcPct val="100000"/>
              </a:lnSpc>
              <a:spcBef>
                <a:spcPts val="0"/>
              </a:spcBef>
              <a:spcAft>
                <a:spcPts val="0"/>
              </a:spcAft>
              <a:buSzPct val="100000"/>
            </a:pPr>
            <a:r>
              <a:rPr lang="en-US"/>
              <a:t>the investment costs (interest rates)</a:t>
            </a:r>
          </a:p>
          <a:p>
            <a:pPr marR="0" lvl="0" algn="l" rtl="0">
              <a:lnSpc>
                <a:spcPct val="100000"/>
              </a:lnSpc>
              <a:spcBef>
                <a:spcPts val="400"/>
              </a:spcBef>
              <a:spcAft>
                <a:spcPts val="0"/>
              </a:spcAft>
              <a:buNone/>
            </a:pPr>
            <a:endParaRPr/>
          </a:p>
        </p:txBody>
      </p:sp>
      <p:pic>
        <p:nvPicPr>
          <p:cNvPr id="127" name="Shape 12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Determines Government Spending?</a:t>
            </a:r>
          </a:p>
        </p:txBody>
      </p:sp>
      <p:sp>
        <p:nvSpPr>
          <p:cNvPr id="133" name="Shape 133"/>
          <p:cNvSpPr>
            <a:spLocks noGrp="1"/>
          </p:cNvSpPr>
          <p:nvPr>
            <p:ph type="pic" idx="2"/>
          </p:nvPr>
        </p:nvSpPr>
        <p:spPr>
          <a:xfrm>
            <a:off x="457200" y="1122370"/>
            <a:ext cx="8062800" cy="517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Federal, state, and local government spending provides important public services such as national defense, transportation infrastructure, and education.</a:t>
            </a:r>
          </a:p>
          <a:p>
            <a:pPr lvl="0" rtl="0">
              <a:spcBef>
                <a:spcPts val="0"/>
              </a:spcBef>
              <a:buNone/>
            </a:pPr>
            <a:endParaRPr/>
          </a:p>
          <a:p>
            <a:pPr marL="457200" lvl="0" indent="-317500" rtl="0">
              <a:spcBef>
                <a:spcPts val="0"/>
              </a:spcBef>
              <a:spcAft>
                <a:spcPts val="0"/>
              </a:spcAft>
              <a:buSzPct val="70000"/>
              <a:buChar char="●"/>
            </a:pPr>
            <a:r>
              <a:rPr lang="en-US"/>
              <a:t>Keynes recognized that the government budget offered a powerful tool for influencing aggregate demand. </a:t>
            </a:r>
          </a:p>
          <a:p>
            <a:pPr marL="914400" lvl="1" indent="-355600" rtl="0">
              <a:spcBef>
                <a:spcPts val="0"/>
              </a:spcBef>
              <a:spcAft>
                <a:spcPts val="0"/>
              </a:spcAft>
              <a:buSzPct val="100000"/>
            </a:pPr>
            <a:r>
              <a:rPr lang="en-US"/>
              <a:t>More government spending could stimulate AD (or less government spending reduce it).</a:t>
            </a:r>
          </a:p>
          <a:p>
            <a:pPr marL="914400" lvl="1" indent="-355600" rtl="0">
              <a:spcBef>
                <a:spcPts val="0"/>
              </a:spcBef>
              <a:buSzPct val="100000"/>
            </a:pPr>
            <a:r>
              <a:rPr lang="en-US"/>
              <a:t>Lowering or raising tax rates could influence consumption and investment spending. </a:t>
            </a:r>
          </a:p>
          <a:p>
            <a:pPr lvl="0" rtl="0">
              <a:spcBef>
                <a:spcPts val="0"/>
              </a:spcBef>
              <a:buNone/>
            </a:pPr>
            <a:endParaRPr/>
          </a:p>
          <a:p>
            <a:pPr marL="457200" lvl="0" indent="-317500" rtl="0">
              <a:spcBef>
                <a:spcPts val="0"/>
              </a:spcBef>
              <a:buSzPct val="70000"/>
              <a:buChar char="●"/>
            </a:pPr>
            <a:r>
              <a:rPr lang="en-US"/>
              <a:t>Keynes concluded that during extreme times like deep recessions, only the government had the power and resources to move aggregate demand.</a:t>
            </a:r>
          </a:p>
        </p:txBody>
      </p:sp>
      <p:pic>
        <p:nvPicPr>
          <p:cNvPr id="134" name="Shape 13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What Determines Net Exports?</a:t>
            </a:r>
          </a:p>
        </p:txBody>
      </p:sp>
      <p:sp>
        <p:nvSpPr>
          <p:cNvPr id="140" name="Shape 140"/>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Since we define aggregate demand as spending on domestic goods and services, export expenditures add to AD, while import expenditures subtract from AD.</a:t>
            </a:r>
          </a:p>
          <a:p>
            <a:pPr lvl="0" rtl="0">
              <a:spcBef>
                <a:spcPts val="0"/>
              </a:spcBef>
              <a:buNone/>
            </a:pPr>
            <a:endParaRPr dirty="0"/>
          </a:p>
          <a:p>
            <a:pPr marL="457200" lvl="0" indent="-317500" rtl="0">
              <a:spcBef>
                <a:spcPts val="0"/>
              </a:spcBef>
              <a:spcAft>
                <a:spcPts val="0"/>
              </a:spcAft>
              <a:buSzPct val="70000"/>
              <a:buChar char="●"/>
            </a:pPr>
            <a:r>
              <a:rPr lang="en-US" dirty="0"/>
              <a:t>Two sets of factors can cause shifts in export and import demand: </a:t>
            </a:r>
          </a:p>
          <a:p>
            <a:pPr marL="914400" lvl="1" indent="-355600" rtl="0">
              <a:spcBef>
                <a:spcPts val="0"/>
              </a:spcBef>
              <a:spcAft>
                <a:spcPts val="0"/>
              </a:spcAft>
              <a:buSzPct val="100000"/>
            </a:pPr>
            <a:r>
              <a:rPr lang="en-US" dirty="0"/>
              <a:t>changes in relative growth rates between countries</a:t>
            </a:r>
          </a:p>
          <a:p>
            <a:pPr marL="914400" marR="0" lvl="1" indent="-355600" algn="l" rtl="0">
              <a:lnSpc>
                <a:spcPct val="100000"/>
              </a:lnSpc>
              <a:spcBef>
                <a:spcPts val="0"/>
              </a:spcBef>
              <a:spcAft>
                <a:spcPts val="0"/>
              </a:spcAft>
              <a:buClr>
                <a:srgbClr val="6CB255"/>
              </a:buClr>
              <a:buSzPct val="100000"/>
              <a:buFont typeface="Arial"/>
            </a:pPr>
            <a:r>
              <a:rPr lang="en-US" dirty="0"/>
              <a:t>changes in relative prices </a:t>
            </a:r>
            <a:r>
              <a:rPr lang="en-US" b="1" dirty="0">
                <a:solidFill>
                  <a:srgbClr val="FF0000"/>
                </a:solidFill>
              </a:rPr>
              <a:t>(including exchange rates)</a:t>
            </a:r>
            <a:r>
              <a:rPr lang="en-US" dirty="0"/>
              <a:t> between countries</a:t>
            </a:r>
          </a:p>
        </p:txBody>
      </p:sp>
      <p:pic>
        <p:nvPicPr>
          <p:cNvPr id="141" name="Shape 14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12.2 The Building Blocks of Keynesian Analysis</a:t>
            </a:r>
          </a:p>
        </p:txBody>
      </p:sp>
      <p:sp>
        <p:nvSpPr>
          <p:cNvPr id="147" name="Shape 147"/>
          <p:cNvSpPr>
            <a:spLocks noGrp="1"/>
          </p:cNvSpPr>
          <p:nvPr>
            <p:ph type="pic" idx="2"/>
          </p:nvPr>
        </p:nvSpPr>
        <p:spPr>
          <a:xfrm>
            <a:off x="457200" y="1122370"/>
            <a:ext cx="8062800" cy="5040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Keynesian economics focuses on explaining why recessions and depressions occur and offering a policy prescription for minimizing their effects.</a:t>
            </a:r>
          </a:p>
          <a:p>
            <a:pPr lvl="0" rtl="0">
              <a:spcBef>
                <a:spcPts val="0"/>
              </a:spcBef>
              <a:buNone/>
            </a:pPr>
            <a:endParaRPr/>
          </a:p>
          <a:p>
            <a:pPr marL="457200" lvl="0" indent="-317500" rtl="0">
              <a:spcBef>
                <a:spcPts val="0"/>
              </a:spcBef>
              <a:spcAft>
                <a:spcPts val="0"/>
              </a:spcAft>
              <a:buSzPct val="70000"/>
              <a:buChar char="●"/>
            </a:pPr>
            <a:r>
              <a:rPr lang="en-US"/>
              <a:t>The Keynesian view of recession is based on two key building blocks. </a:t>
            </a:r>
          </a:p>
          <a:p>
            <a:pPr marL="914400" lvl="1" indent="-355600" rtl="0">
              <a:spcBef>
                <a:spcPts val="0"/>
              </a:spcBef>
              <a:spcAft>
                <a:spcPts val="0"/>
              </a:spcAft>
              <a:buSzPct val="100000"/>
            </a:pPr>
            <a:r>
              <a:rPr lang="en-US"/>
              <a:t>Aggregate demand is not always automatically high enough to provide firms with an incentive to hire enough workers to reach full employment. </a:t>
            </a:r>
          </a:p>
          <a:p>
            <a:pPr marL="914400" lvl="1" indent="-355600" rtl="0">
              <a:spcBef>
                <a:spcPts val="0"/>
              </a:spcBef>
              <a:buSzPct val="100000"/>
            </a:pPr>
            <a:r>
              <a:rPr lang="en-US"/>
              <a:t>The macroeconomy may adjust only slowly to shifts in aggregate demand because of sticky wages and prices.</a:t>
            </a:r>
          </a:p>
          <a:p>
            <a:pPr lvl="0" indent="457200" rtl="0">
              <a:spcBef>
                <a:spcPts val="0"/>
              </a:spcBef>
              <a:buNone/>
            </a:pPr>
            <a:endParaRPr/>
          </a:p>
          <a:p>
            <a:pPr marL="457200" lvl="0" indent="-317500" rtl="0">
              <a:spcBef>
                <a:spcPts val="0"/>
              </a:spcBef>
              <a:buSzPct val="70000"/>
              <a:buChar char="●"/>
            </a:pPr>
            <a:r>
              <a:rPr lang="en-US" b="1"/>
              <a:t>Sticky wages and prices</a:t>
            </a:r>
            <a:r>
              <a:rPr lang="en-US"/>
              <a:t> - a situation where wages and prices do not fall in response to a decrease in demand, or do not rise in response to an increase in demand.</a:t>
            </a:r>
          </a:p>
        </p:txBody>
      </p:sp>
      <p:pic>
        <p:nvPicPr>
          <p:cNvPr id="148" name="Shape 14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Wage and Price Stickiness</a:t>
            </a:r>
          </a:p>
        </p:txBody>
      </p:sp>
      <p:sp>
        <p:nvSpPr>
          <p:cNvPr id="154" name="Shape 154"/>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Keynes pointed out that although AD fluctuated, prices and wages did not immediately respond as economists often expected. </a:t>
            </a:r>
          </a:p>
          <a:p>
            <a:pPr lvl="0" rtl="0">
              <a:spcBef>
                <a:spcPts val="0"/>
              </a:spcBef>
              <a:buNone/>
            </a:pPr>
            <a:endParaRPr/>
          </a:p>
          <a:p>
            <a:pPr marL="457200" lvl="0" indent="-317500" rtl="0">
              <a:spcBef>
                <a:spcPts val="0"/>
              </a:spcBef>
              <a:buSzPct val="70000"/>
              <a:buChar char="●"/>
            </a:pPr>
            <a:r>
              <a:rPr lang="en-US"/>
              <a:t>Instead, prices and wages are “sticky,” making it difficult to restore the economy to full employment and potential GDP. </a:t>
            </a:r>
          </a:p>
          <a:p>
            <a:pPr lvl="0" rtl="0">
              <a:spcBef>
                <a:spcPts val="0"/>
              </a:spcBef>
              <a:buNone/>
            </a:pPr>
            <a:endParaRPr/>
          </a:p>
          <a:p>
            <a:pPr marL="457200" lvl="0" indent="-317500" rtl="0">
              <a:spcBef>
                <a:spcPts val="0"/>
              </a:spcBef>
              <a:buSzPct val="70000"/>
              <a:buChar char="●"/>
            </a:pPr>
            <a:r>
              <a:rPr lang="en-US"/>
              <a:t>Keynes emphasized one particular reason why </a:t>
            </a:r>
            <a:r>
              <a:rPr lang="en-US" u="sng"/>
              <a:t>wages</a:t>
            </a:r>
            <a:r>
              <a:rPr lang="en-US"/>
              <a:t> were sticky: the coordination argument.</a:t>
            </a:r>
          </a:p>
          <a:p>
            <a:pPr lvl="0" rtl="0">
              <a:spcBef>
                <a:spcPts val="0"/>
              </a:spcBef>
              <a:buNone/>
            </a:pPr>
            <a:endParaRPr/>
          </a:p>
          <a:p>
            <a:pPr marL="457200" lvl="0" indent="-317500" rtl="0">
              <a:spcBef>
                <a:spcPts val="0"/>
              </a:spcBef>
              <a:buSzPct val="70000"/>
              <a:buChar char="●"/>
            </a:pPr>
            <a:r>
              <a:rPr lang="en-US" b="1"/>
              <a:t>Coordination argument </a:t>
            </a:r>
            <a:r>
              <a:rPr lang="en-US"/>
              <a:t>- downward wage and price flexibility requires perfect information about the level of lower compensation acceptable to other laborers and market participants.</a:t>
            </a:r>
          </a:p>
          <a:p>
            <a:pPr lvl="0">
              <a:spcBef>
                <a:spcPts val="0"/>
              </a:spcBef>
              <a:buNone/>
            </a:pPr>
            <a:endParaRPr/>
          </a:p>
        </p:txBody>
      </p:sp>
      <p:pic>
        <p:nvPicPr>
          <p:cNvPr id="155" name="Shape 15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Wage and Price Stickiness, Continued</a:t>
            </a:r>
          </a:p>
        </p:txBody>
      </p:sp>
      <p:sp>
        <p:nvSpPr>
          <p:cNvPr id="161" name="Shape 161"/>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Some modern economists have argued that along with wages, other prices may be sticky too.</a:t>
            </a:r>
          </a:p>
          <a:p>
            <a:pPr lvl="0" rtl="0">
              <a:spcBef>
                <a:spcPts val="0"/>
              </a:spcBef>
              <a:buNone/>
            </a:pPr>
            <a:endParaRPr/>
          </a:p>
          <a:p>
            <a:pPr marL="457200" lvl="0" indent="-317500" rtl="0">
              <a:spcBef>
                <a:spcPts val="0"/>
              </a:spcBef>
              <a:spcAft>
                <a:spcPts val="0"/>
              </a:spcAft>
              <a:buSzPct val="70000"/>
              <a:buChar char="●"/>
            </a:pPr>
            <a:r>
              <a:rPr lang="en-US"/>
              <a:t>When a firm considers changing prices, it must consider two sets of costs.</a:t>
            </a:r>
          </a:p>
          <a:p>
            <a:pPr marL="914400" lvl="1" indent="-355600" rtl="0">
              <a:spcBef>
                <a:spcPts val="0"/>
              </a:spcBef>
              <a:spcAft>
                <a:spcPts val="0"/>
              </a:spcAft>
              <a:buSzPct val="100000"/>
            </a:pPr>
            <a:r>
              <a:rPr lang="en-US"/>
              <a:t>changing prices uses company resources</a:t>
            </a:r>
          </a:p>
          <a:p>
            <a:pPr marL="914400" lvl="1" indent="-355600" rtl="0">
              <a:spcBef>
                <a:spcPts val="0"/>
              </a:spcBef>
              <a:buSzPct val="100000"/>
            </a:pPr>
            <a:r>
              <a:rPr lang="en-US"/>
              <a:t>frequent price changes may leave customers confused or angry</a:t>
            </a:r>
          </a:p>
          <a:p>
            <a:pPr lvl="0" indent="457200" rtl="0">
              <a:spcBef>
                <a:spcPts val="0"/>
              </a:spcBef>
              <a:buNone/>
            </a:pPr>
            <a:endParaRPr/>
          </a:p>
          <a:p>
            <a:pPr marL="457200" lvl="0" indent="-317500" rtl="0">
              <a:spcBef>
                <a:spcPts val="0"/>
              </a:spcBef>
              <a:buSzPct val="70000"/>
              <a:buChar char="●"/>
            </a:pPr>
            <a:r>
              <a:rPr lang="en-US" b="1"/>
              <a:t>Menu costs</a:t>
            </a:r>
            <a:r>
              <a:rPr lang="en-US"/>
              <a:t> - costs firms face in changing prices.</a:t>
            </a:r>
          </a:p>
        </p:txBody>
      </p:sp>
      <p:pic>
        <p:nvPicPr>
          <p:cNvPr id="162" name="Shape 16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CH.12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50000"/>
              </a:lnSpc>
              <a:spcBef>
                <a:spcPts val="0"/>
              </a:spcBef>
              <a:buNone/>
            </a:pPr>
            <a:r>
              <a:rPr lang="en-US" sz="2800" dirty="0">
                <a:solidFill>
                  <a:srgbClr val="FF0000"/>
                </a:solidFill>
              </a:rPr>
              <a:t>12.0 Who was J.M. Keynes?</a:t>
            </a:r>
          </a:p>
          <a:p>
            <a:pPr lvl="0" rtl="0">
              <a:lnSpc>
                <a:spcPct val="150000"/>
              </a:lnSpc>
              <a:spcBef>
                <a:spcPts val="0"/>
              </a:spcBef>
              <a:buNone/>
            </a:pPr>
            <a:r>
              <a:rPr lang="en-US" sz="2800" dirty="0"/>
              <a:t>12.1: Aggregate Demand in Keynesian Analysis</a:t>
            </a:r>
          </a:p>
          <a:p>
            <a:pPr lvl="0" rtl="0">
              <a:lnSpc>
                <a:spcPct val="150000"/>
              </a:lnSpc>
              <a:spcBef>
                <a:spcPts val="0"/>
              </a:spcBef>
              <a:buNone/>
            </a:pPr>
            <a:r>
              <a:rPr lang="en-US" sz="2800" dirty="0"/>
              <a:t>12.2: The Building Blocks of Keynesian Analysis</a:t>
            </a:r>
          </a:p>
          <a:p>
            <a:pPr lvl="0" rtl="0">
              <a:lnSpc>
                <a:spcPct val="115000"/>
              </a:lnSpc>
              <a:spcBef>
                <a:spcPts val="0"/>
              </a:spcBef>
              <a:buNone/>
            </a:pPr>
            <a:r>
              <a:rPr lang="en-US" sz="2800" dirty="0"/>
              <a:t>12.3: The Phillips Curve</a:t>
            </a:r>
          </a:p>
          <a:p>
            <a:pPr lvl="0" rtl="0">
              <a:lnSpc>
                <a:spcPct val="115000"/>
              </a:lnSpc>
              <a:spcBef>
                <a:spcPts val="0"/>
              </a:spcBef>
              <a:spcAft>
                <a:spcPts val="0"/>
              </a:spcAft>
              <a:buNone/>
            </a:pPr>
            <a:r>
              <a:rPr lang="en-US" sz="2800" dirty="0"/>
              <a:t>12.4: The Keynesian Perspective on Market </a:t>
            </a:r>
          </a:p>
          <a:p>
            <a:pPr lvl="0" indent="457200" rtl="0">
              <a:lnSpc>
                <a:spcPct val="115000"/>
              </a:lnSpc>
              <a:spcBef>
                <a:spcPts val="0"/>
              </a:spcBef>
              <a:buNone/>
            </a:pPr>
            <a:r>
              <a:rPr lang="en-US" sz="2800" dirty="0"/>
              <a:t>     Forces</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Shape 167"/>
          <p:cNvSpPr txBox="1">
            <a:spLocks noGrp="1"/>
          </p:cNvSpPr>
          <p:nvPr>
            <p:ph type="title"/>
          </p:nvPr>
        </p:nvSpPr>
        <p:spPr>
          <a:xfrm>
            <a:off x="457200" y="241325"/>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Prices and Falling Demand in the </a:t>
            </a:r>
          </a:p>
          <a:p>
            <a:pPr marL="0" marR="0" lvl="0" indent="0" algn="l" rtl="0">
              <a:spcBef>
                <a:spcPts val="0"/>
              </a:spcBef>
              <a:buClr>
                <a:srgbClr val="6CB255"/>
              </a:buClr>
              <a:buSzPct val="25000"/>
              <a:buFont typeface="Arial Black"/>
              <a:buNone/>
            </a:pPr>
            <a:r>
              <a:rPr lang="en-US"/>
              <a:t>Labor and Goods Market</a:t>
            </a:r>
          </a:p>
        </p:txBody>
      </p:sp>
      <p:pic>
        <p:nvPicPr>
          <p:cNvPr id="168" name="Shape 168"/>
          <p:cNvPicPr preferRelativeResize="0">
            <a:picLocks noGrp="1"/>
          </p:cNvPicPr>
          <p:nvPr>
            <p:ph type="pic" idx="2"/>
          </p:nvPr>
        </p:nvPicPr>
        <p:blipFill rotWithShape="1">
          <a:blip r:embed="rId3">
            <a:alphaModFix/>
          </a:blip>
          <a:srcRect/>
          <a:stretch/>
        </p:blipFill>
        <p:spPr>
          <a:xfrm>
            <a:off x="665400" y="1142300"/>
            <a:ext cx="7813200" cy="3205200"/>
          </a:xfrm>
          <a:prstGeom prst="rect">
            <a:avLst/>
          </a:prstGeom>
          <a:noFill/>
          <a:ln>
            <a:noFill/>
          </a:ln>
        </p:spPr>
      </p:pic>
      <p:sp>
        <p:nvSpPr>
          <p:cNvPr id="169" name="Shape 169"/>
          <p:cNvSpPr txBox="1">
            <a:spLocks noGrp="1"/>
          </p:cNvSpPr>
          <p:nvPr>
            <p:ph type="body" idx="1"/>
          </p:nvPr>
        </p:nvSpPr>
        <p:spPr>
          <a:xfrm>
            <a:off x="457200" y="4347500"/>
            <a:ext cx="8151000" cy="2385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a:t>In both (a) and (b), demand shifts left from D</a:t>
            </a:r>
            <a:r>
              <a:rPr lang="en-US" baseline="-25000"/>
              <a:t>0</a:t>
            </a:r>
            <a:r>
              <a:rPr lang="en-US"/>
              <a:t> to D</a:t>
            </a:r>
            <a:r>
              <a:rPr lang="en-US" baseline="-25000"/>
              <a:t>1</a:t>
            </a:r>
            <a:r>
              <a:rPr lang="en-US"/>
              <a:t>. </a:t>
            </a:r>
          </a:p>
          <a:p>
            <a:pPr marL="457200" marR="0" lvl="0" indent="-317500" algn="l" rtl="0">
              <a:spcBef>
                <a:spcPts val="0"/>
              </a:spcBef>
              <a:spcAft>
                <a:spcPts val="0"/>
              </a:spcAft>
              <a:buClr>
                <a:srgbClr val="6CB255"/>
              </a:buClr>
              <a:buSzPct val="70000"/>
              <a:buChar char="●"/>
            </a:pPr>
            <a:r>
              <a:rPr lang="en-US"/>
              <a:t>However, the wage in (a) and the price in (b) do not immediately decline. </a:t>
            </a:r>
          </a:p>
          <a:p>
            <a:pPr marL="457200" marR="0" lvl="0" indent="-317500" algn="l" rtl="0">
              <a:spcBef>
                <a:spcPts val="0"/>
              </a:spcBef>
              <a:spcAft>
                <a:spcPts val="0"/>
              </a:spcAft>
              <a:buClr>
                <a:srgbClr val="6CB255"/>
              </a:buClr>
              <a:buSzPct val="70000"/>
              <a:buChar char="●"/>
            </a:pPr>
            <a:r>
              <a:rPr lang="en-US"/>
              <a:t>In (a), the quantity demanded of labor at the original wage (W</a:t>
            </a:r>
            <a:r>
              <a:rPr lang="en-US" baseline="-25000"/>
              <a:t>0</a:t>
            </a:r>
            <a:r>
              <a:rPr lang="en-US"/>
              <a:t>) is Q</a:t>
            </a:r>
            <a:r>
              <a:rPr lang="en-US" baseline="-25000"/>
              <a:t>0</a:t>
            </a:r>
            <a:r>
              <a:rPr lang="en-US"/>
              <a:t>, but with the new demand curve for labor (D</a:t>
            </a:r>
            <a:r>
              <a:rPr lang="en-US" baseline="-25000"/>
              <a:t>1</a:t>
            </a:r>
            <a:r>
              <a:rPr lang="en-US"/>
              <a:t>), it will be Q</a:t>
            </a:r>
            <a:r>
              <a:rPr lang="en-US" baseline="-25000"/>
              <a:t>1</a:t>
            </a:r>
            <a:r>
              <a:rPr lang="en-US"/>
              <a:t>.</a:t>
            </a:r>
          </a:p>
          <a:p>
            <a:pPr marL="457200" marR="0" lvl="0" indent="-317500" algn="l" rtl="0">
              <a:spcBef>
                <a:spcPts val="0"/>
              </a:spcBef>
              <a:spcAft>
                <a:spcPts val="0"/>
              </a:spcAft>
              <a:buClr>
                <a:srgbClr val="6CB255"/>
              </a:buClr>
              <a:buSzPct val="70000"/>
              <a:buChar char="●"/>
            </a:pPr>
            <a:r>
              <a:rPr lang="en-US"/>
              <a:t>Similarly, in (b), the quantity demanded of goods at the original price (P</a:t>
            </a:r>
            <a:r>
              <a:rPr lang="en-US" baseline="-25000"/>
              <a:t>0</a:t>
            </a:r>
            <a:r>
              <a:rPr lang="en-US"/>
              <a:t>) is Q</a:t>
            </a:r>
            <a:r>
              <a:rPr lang="en-US" baseline="-25000"/>
              <a:t>0</a:t>
            </a:r>
            <a:r>
              <a:rPr lang="en-US"/>
              <a:t>, but at the new demand curve (D</a:t>
            </a:r>
            <a:r>
              <a:rPr lang="en-US" baseline="-25000"/>
              <a:t>1</a:t>
            </a:r>
            <a:r>
              <a:rPr lang="en-US"/>
              <a:t>) it will be Q</a:t>
            </a:r>
            <a:r>
              <a:rPr lang="en-US" baseline="-25000"/>
              <a:t>1</a:t>
            </a:r>
            <a:r>
              <a:rPr lang="en-US"/>
              <a:t>. </a:t>
            </a:r>
          </a:p>
        </p:txBody>
      </p:sp>
      <p:pic>
        <p:nvPicPr>
          <p:cNvPr id="170" name="Shape 170"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41325"/>
            <a:ext cx="8062800" cy="764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Sticky Prices and Falling Demand in the </a:t>
            </a:r>
          </a:p>
          <a:p>
            <a:pPr marL="0" marR="0" lvl="0" indent="0" algn="l" rtl="0">
              <a:spcBef>
                <a:spcPts val="0"/>
              </a:spcBef>
              <a:buClr>
                <a:srgbClr val="6CB255"/>
              </a:buClr>
              <a:buSzPct val="25000"/>
              <a:buFont typeface="Arial Black"/>
              <a:buNone/>
            </a:pPr>
            <a:r>
              <a:rPr lang="en-US"/>
              <a:t>Labor and Goods Market, Continued</a:t>
            </a:r>
          </a:p>
        </p:txBody>
      </p:sp>
      <p:pic>
        <p:nvPicPr>
          <p:cNvPr id="176" name="Shape 176"/>
          <p:cNvPicPr preferRelativeResize="0">
            <a:picLocks noGrp="1"/>
          </p:cNvPicPr>
          <p:nvPr>
            <p:ph type="pic" idx="2"/>
          </p:nvPr>
        </p:nvPicPr>
        <p:blipFill rotWithShape="1">
          <a:blip r:embed="rId3">
            <a:alphaModFix/>
          </a:blip>
          <a:srcRect/>
          <a:stretch/>
        </p:blipFill>
        <p:spPr>
          <a:xfrm>
            <a:off x="665400" y="1142300"/>
            <a:ext cx="7813200" cy="3205200"/>
          </a:xfrm>
          <a:prstGeom prst="rect">
            <a:avLst/>
          </a:prstGeom>
          <a:noFill/>
          <a:ln>
            <a:noFill/>
          </a:ln>
        </p:spPr>
      </p:pic>
      <p:sp>
        <p:nvSpPr>
          <p:cNvPr id="177" name="Shape 177"/>
          <p:cNvSpPr txBox="1">
            <a:spLocks noGrp="1"/>
          </p:cNvSpPr>
          <p:nvPr>
            <p:ph type="body" idx="1"/>
          </p:nvPr>
        </p:nvSpPr>
        <p:spPr>
          <a:xfrm>
            <a:off x="457200" y="4536325"/>
            <a:ext cx="8151000" cy="21972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Char char="●"/>
            </a:pPr>
            <a:r>
              <a:rPr lang="en-US"/>
              <a:t>An excess supply of labor will exist, which we call unemployment.</a:t>
            </a:r>
          </a:p>
          <a:p>
            <a:pPr marL="457200" marR="0" lvl="0" indent="-317500" algn="l" rtl="0">
              <a:spcBef>
                <a:spcPts val="0"/>
              </a:spcBef>
              <a:spcAft>
                <a:spcPts val="0"/>
              </a:spcAft>
              <a:buClr>
                <a:srgbClr val="6CB255"/>
              </a:buClr>
              <a:buSzPct val="70000"/>
              <a:buChar char="●"/>
            </a:pPr>
            <a:r>
              <a:rPr lang="en-US"/>
              <a:t>An excess supply of goods will also exist, where the quantity demanded is substantially less than the quantity supplied. </a:t>
            </a:r>
          </a:p>
          <a:p>
            <a:pPr marL="457200" marR="0" lvl="0" indent="-317500" algn="l" rtl="0">
              <a:spcBef>
                <a:spcPts val="0"/>
              </a:spcBef>
              <a:spcAft>
                <a:spcPts val="0"/>
              </a:spcAft>
              <a:buClr>
                <a:srgbClr val="6CB255"/>
              </a:buClr>
              <a:buSzPct val="70000"/>
              <a:buChar char="●"/>
            </a:pPr>
            <a:r>
              <a:rPr lang="en-US"/>
              <a:t>Thus, sticky wages and sticky prices, combined with a drop in demand, bring about unemployment and recession.</a:t>
            </a:r>
          </a:p>
        </p:txBody>
      </p:sp>
      <p:pic>
        <p:nvPicPr>
          <p:cNvPr id="178" name="Shape 178"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5"/>
            <a:ext cx="8062800" cy="7536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Jobs Lost/Gained in the </a:t>
            </a:r>
          </a:p>
          <a:p>
            <a:pPr marL="0" marR="0" lvl="0" indent="0" algn="l" rtl="0">
              <a:spcBef>
                <a:spcPts val="0"/>
              </a:spcBef>
              <a:buClr>
                <a:srgbClr val="6CB255"/>
              </a:buClr>
              <a:buSzPct val="25000"/>
              <a:buFont typeface="Arial Black"/>
              <a:buNone/>
            </a:pPr>
            <a:r>
              <a:rPr lang="en-US"/>
              <a:t>Recession/Recovery</a:t>
            </a:r>
          </a:p>
        </p:txBody>
      </p:sp>
      <p:pic>
        <p:nvPicPr>
          <p:cNvPr id="184" name="Shape 184" descr="CNX_Econ_C25_028.jpg"/>
          <p:cNvPicPr preferRelativeResize="0">
            <a:picLocks noGrp="1"/>
          </p:cNvPicPr>
          <p:nvPr>
            <p:ph type="pic" idx="2"/>
          </p:nvPr>
        </p:nvPicPr>
        <p:blipFill rotWithShape="1">
          <a:blip r:embed="rId3">
            <a:alphaModFix/>
          </a:blip>
          <a:srcRect/>
          <a:stretch/>
        </p:blipFill>
        <p:spPr>
          <a:xfrm>
            <a:off x="1017511" y="1122386"/>
            <a:ext cx="6942289" cy="3500071"/>
          </a:xfrm>
          <a:prstGeom prst="rect">
            <a:avLst/>
          </a:prstGeom>
          <a:noFill/>
          <a:ln>
            <a:noFill/>
          </a:ln>
        </p:spPr>
      </p:pic>
      <p:sp>
        <p:nvSpPr>
          <p:cNvPr id="185" name="Shape 185"/>
          <p:cNvSpPr txBox="1">
            <a:spLocks noGrp="1"/>
          </p:cNvSpPr>
          <p:nvPr>
            <p:ph type="body" idx="1"/>
          </p:nvPr>
        </p:nvSpPr>
        <p:spPr>
          <a:xfrm>
            <a:off x="457200" y="4843971"/>
            <a:ext cx="8062800" cy="1875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u="sng"/>
              <a:t>Discussion Questions</a:t>
            </a:r>
            <a:r>
              <a:rPr lang="en-US"/>
              <a:t>: </a:t>
            </a:r>
          </a:p>
          <a:p>
            <a:pPr marL="914400" marR="0" lvl="1" indent="-355600" algn="l" rtl="0">
              <a:spcBef>
                <a:spcPts val="0"/>
              </a:spcBef>
              <a:spcAft>
                <a:spcPts val="0"/>
              </a:spcAft>
              <a:buSzPct val="100000"/>
              <a:buChar char="○"/>
            </a:pPr>
            <a:r>
              <a:rPr lang="en-US"/>
              <a:t>Why is the pace of wage adjustments slow?</a:t>
            </a:r>
          </a:p>
          <a:p>
            <a:pPr marL="914400" marR="0" lvl="1" indent="-355600" algn="l" rtl="0">
              <a:spcBef>
                <a:spcPts val="0"/>
              </a:spcBef>
              <a:spcAft>
                <a:spcPts val="0"/>
              </a:spcAft>
              <a:buSzPct val="100000"/>
              <a:buChar char="○"/>
            </a:pPr>
            <a:r>
              <a:rPr lang="en-US"/>
              <a:t>What does the data in the charts above suggest about jobs lost and gained since the Great Recession in the U.S.</a:t>
            </a:r>
          </a:p>
        </p:txBody>
      </p:sp>
      <p:pic>
        <p:nvPicPr>
          <p:cNvPr id="186" name="Shape 186"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Shape 191"/>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Perspective of Recession</a:t>
            </a:r>
          </a:p>
        </p:txBody>
      </p:sp>
      <p:sp>
        <p:nvSpPr>
          <p:cNvPr id="192" name="Shape 192"/>
          <p:cNvSpPr txBox="1">
            <a:spLocks noGrp="1"/>
          </p:cNvSpPr>
          <p:nvPr>
            <p:ph type="body" idx="1"/>
          </p:nvPr>
        </p:nvSpPr>
        <p:spPr>
          <a:xfrm>
            <a:off x="457200" y="4479675"/>
            <a:ext cx="8062800" cy="212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t>The figure illustrates the two key assumptions behind Keynesian economics. </a:t>
            </a:r>
          </a:p>
          <a:p>
            <a:pPr marR="0" lvl="0" algn="l" rtl="0">
              <a:spcBef>
                <a:spcPts val="0"/>
              </a:spcBef>
              <a:spcAft>
                <a:spcPts val="0"/>
              </a:spcAft>
              <a:buNone/>
            </a:pPr>
            <a:endParaRPr sz="1900"/>
          </a:p>
          <a:p>
            <a:pPr marL="457200" marR="0" lvl="0" indent="-317500" algn="l" rtl="0">
              <a:spcBef>
                <a:spcPts val="0"/>
              </a:spcBef>
              <a:spcAft>
                <a:spcPts val="0"/>
              </a:spcAft>
              <a:buSzPct val="73684"/>
              <a:buChar char="●"/>
            </a:pPr>
            <a:r>
              <a:rPr lang="en-US" sz="1900"/>
              <a:t>A recession begins when aggregate demand declines from AD</a:t>
            </a:r>
            <a:r>
              <a:rPr lang="en-US" sz="1900" baseline="-25000"/>
              <a:t>0</a:t>
            </a:r>
            <a:r>
              <a:rPr lang="en-US" sz="1900"/>
              <a:t> to AD</a:t>
            </a:r>
            <a:r>
              <a:rPr lang="en-US" sz="1900" baseline="-25000"/>
              <a:t>1</a:t>
            </a:r>
            <a:r>
              <a:rPr lang="en-US" sz="1900"/>
              <a:t>. </a:t>
            </a:r>
          </a:p>
          <a:p>
            <a:pPr marL="0" marR="0" lvl="0" indent="0" algn="l" rtl="0">
              <a:spcBef>
                <a:spcPts val="0"/>
              </a:spcBef>
              <a:spcAft>
                <a:spcPts val="0"/>
              </a:spcAft>
              <a:buClr>
                <a:srgbClr val="6CB255"/>
              </a:buClr>
              <a:buSzPct val="25000"/>
              <a:buFont typeface="Arial"/>
              <a:buNone/>
            </a:pPr>
            <a:endParaRPr sz="1900"/>
          </a:p>
        </p:txBody>
      </p:sp>
      <p:pic>
        <p:nvPicPr>
          <p:cNvPr id="193" name="Shape 193" descr="\\Es-sys-322\W&amp;N_Projects\Completed\CNX_Econ\Revised_Art\Art_Revisions\Final_Revisions_From Client\Batch_1\CNX_Econ_Batch_1\JPEG\CNX_Econ_C25_035.jpg"/>
          <p:cNvPicPr preferRelativeResize="0">
            <a:picLocks noGrp="1"/>
          </p:cNvPicPr>
          <p:nvPr>
            <p:ph type="pic" idx="2"/>
          </p:nvPr>
        </p:nvPicPr>
        <p:blipFill rotWithShape="1">
          <a:blip r:embed="rId3">
            <a:alphaModFix/>
          </a:blip>
          <a:srcRect t="3" b="2"/>
          <a:stretch/>
        </p:blipFill>
        <p:spPr>
          <a:xfrm>
            <a:off x="1762050" y="1122375"/>
            <a:ext cx="5619900" cy="3357300"/>
          </a:xfrm>
          <a:prstGeom prst="rect">
            <a:avLst/>
          </a:prstGeom>
          <a:noFill/>
          <a:ln>
            <a:noFill/>
          </a:ln>
        </p:spPr>
      </p:pic>
      <p:pic>
        <p:nvPicPr>
          <p:cNvPr id="194" name="Shape 194"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457200" y="241325"/>
            <a:ext cx="8062800" cy="7215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Perspective of Recession, Continued</a:t>
            </a:r>
          </a:p>
        </p:txBody>
      </p:sp>
      <p:sp>
        <p:nvSpPr>
          <p:cNvPr id="200" name="Shape 200"/>
          <p:cNvSpPr txBox="1">
            <a:spLocks noGrp="1"/>
          </p:cNvSpPr>
          <p:nvPr>
            <p:ph type="body" idx="1"/>
          </p:nvPr>
        </p:nvSpPr>
        <p:spPr>
          <a:xfrm>
            <a:off x="457200" y="4479675"/>
            <a:ext cx="8062800" cy="212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3684"/>
              <a:buChar char="●"/>
            </a:pPr>
            <a:r>
              <a:rPr lang="en-US" sz="1900">
                <a:solidFill>
                  <a:schemeClr val="dk1"/>
                </a:solidFill>
              </a:rPr>
              <a:t>The recession persists because of the assumption of fixed wages and prices, which makes the SRAS flat below potential GDP. </a:t>
            </a:r>
          </a:p>
          <a:p>
            <a:pPr marL="457200" marR="0" lvl="0" indent="-317500" algn="l" rtl="0">
              <a:spcBef>
                <a:spcPts val="0"/>
              </a:spcBef>
              <a:spcAft>
                <a:spcPts val="0"/>
              </a:spcAft>
              <a:buSzPct val="73684"/>
              <a:buChar char="●"/>
            </a:pPr>
            <a:r>
              <a:rPr lang="en-US" sz="1900"/>
              <a:t>If that were not the case, the price level would fall also, raising GDP and limiting the recession. </a:t>
            </a:r>
          </a:p>
          <a:p>
            <a:pPr marL="457200" marR="0" lvl="0" indent="-317500" algn="l" rtl="0">
              <a:spcBef>
                <a:spcPts val="0"/>
              </a:spcBef>
              <a:spcAft>
                <a:spcPts val="0"/>
              </a:spcAft>
              <a:buSzPct val="73684"/>
              <a:buChar char="●"/>
            </a:pPr>
            <a:r>
              <a:rPr lang="en-US" sz="1900"/>
              <a:t>Instead the intersection E</a:t>
            </a:r>
            <a:r>
              <a:rPr lang="en-US" sz="1900" baseline="-25000"/>
              <a:t>1</a:t>
            </a:r>
            <a:r>
              <a:rPr lang="en-US" sz="1900"/>
              <a:t> occurs in the flat portion of the SRAS curve where GDP is less than potential.</a:t>
            </a:r>
          </a:p>
        </p:txBody>
      </p:sp>
      <p:pic>
        <p:nvPicPr>
          <p:cNvPr id="201" name="Shape 201" descr="\\Es-sys-322\W&amp;N_Projects\Completed\CNX_Econ\Revised_Art\Art_Revisions\Final_Revisions_From Client\Batch_1\CNX_Econ_Batch_1\JPEG\CNX_Econ_C25_035.jpg"/>
          <p:cNvPicPr preferRelativeResize="0">
            <a:picLocks noGrp="1"/>
          </p:cNvPicPr>
          <p:nvPr>
            <p:ph type="pic" idx="2"/>
          </p:nvPr>
        </p:nvPicPr>
        <p:blipFill rotWithShape="1">
          <a:blip r:embed="rId3">
            <a:alphaModFix/>
          </a:blip>
          <a:srcRect b="10"/>
          <a:stretch/>
        </p:blipFill>
        <p:spPr>
          <a:xfrm>
            <a:off x="1762050" y="1122375"/>
            <a:ext cx="5619900" cy="3357300"/>
          </a:xfrm>
          <a:prstGeom prst="rect">
            <a:avLst/>
          </a:prstGeom>
          <a:noFill/>
          <a:ln>
            <a:noFill/>
          </a:ln>
        </p:spPr>
      </p:pic>
      <p:pic>
        <p:nvPicPr>
          <p:cNvPr id="202" name="Shape 202"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457200" y="241325"/>
            <a:ext cx="8062800" cy="614700"/>
          </a:xfrm>
          <a:prstGeom prst="rect">
            <a:avLst/>
          </a:prstGeom>
        </p:spPr>
        <p:txBody>
          <a:bodyPr wrap="square" lIns="91425" tIns="91425" rIns="91425" bIns="91425" anchor="b" anchorCtr="0">
            <a:noAutofit/>
          </a:bodyPr>
          <a:lstStyle/>
          <a:p>
            <a:pPr lvl="0">
              <a:spcBef>
                <a:spcPts val="0"/>
              </a:spcBef>
              <a:buNone/>
            </a:pPr>
            <a:r>
              <a:rPr lang="en-US"/>
              <a:t>The Expenditure Multiplier</a:t>
            </a:r>
          </a:p>
        </p:txBody>
      </p:sp>
      <p:sp>
        <p:nvSpPr>
          <p:cNvPr id="208" name="Shape 208"/>
          <p:cNvSpPr>
            <a:spLocks noGrp="1"/>
          </p:cNvSpPr>
          <p:nvPr>
            <p:ph type="pic" idx="2"/>
          </p:nvPr>
        </p:nvSpPr>
        <p:spPr>
          <a:xfrm>
            <a:off x="457200" y="995000"/>
            <a:ext cx="8062800" cy="3627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Macroeconomic externality</a:t>
            </a:r>
            <a:r>
              <a:rPr lang="en-US"/>
              <a:t> - occurs when what happens at the macro level is different from and inferior to what happens at the micro level.</a:t>
            </a:r>
          </a:p>
          <a:p>
            <a:pPr lvl="0" rtl="0">
              <a:spcBef>
                <a:spcPts val="0"/>
              </a:spcBef>
              <a:buNone/>
            </a:pPr>
            <a:endParaRPr/>
          </a:p>
          <a:p>
            <a:pPr marL="457200" lvl="0" indent="-317500" rtl="0">
              <a:spcBef>
                <a:spcPts val="0"/>
              </a:spcBef>
              <a:spcAft>
                <a:spcPts val="0"/>
              </a:spcAft>
              <a:buSzPct val="70000"/>
              <a:buChar char="●"/>
            </a:pPr>
            <a:r>
              <a:rPr lang="en-US" b="1"/>
              <a:t>Expenditure multiplier</a:t>
            </a:r>
            <a:r>
              <a:rPr lang="en-US"/>
              <a:t> - Keynesian concept that asserts that a change in autonomous spending causes a more than proportionate change in real GDP.</a:t>
            </a:r>
          </a:p>
          <a:p>
            <a:pPr marL="914400" lvl="1" indent="-355600" rtl="0">
              <a:spcBef>
                <a:spcPts val="0"/>
              </a:spcBef>
              <a:buSzPct val="100000"/>
            </a:pPr>
            <a:r>
              <a:rPr lang="en-US"/>
              <a:t>The idea that not only does spending affect the equilibrium level of GDP, but that spending is powerful.</a:t>
            </a:r>
          </a:p>
          <a:p>
            <a:pPr lvl="0" algn="ctr" rtl="0">
              <a:spcBef>
                <a:spcPts val="0"/>
              </a:spcBef>
              <a:spcAft>
                <a:spcPts val="0"/>
              </a:spcAft>
              <a:buNone/>
            </a:pPr>
            <a:r>
              <a:rPr lang="en-US" u="sng"/>
              <a:t>Δ Y </a:t>
            </a:r>
            <a:r>
              <a:rPr lang="en-US"/>
              <a:t>        &gt;  1</a:t>
            </a:r>
          </a:p>
          <a:p>
            <a:pPr marL="2743200" lvl="0" indent="0" rtl="0">
              <a:spcBef>
                <a:spcPts val="0"/>
              </a:spcBef>
              <a:buNone/>
            </a:pPr>
            <a:r>
              <a:rPr lang="en-US"/>
              <a:t>Δ Spending </a:t>
            </a:r>
          </a:p>
          <a:p>
            <a:pPr marL="0" lvl="0" indent="0" rtl="0">
              <a:spcBef>
                <a:spcPts val="0"/>
              </a:spcBef>
              <a:buNone/>
            </a:pPr>
            <a:endParaRPr/>
          </a:p>
          <a:p>
            <a:pPr marL="457200" lvl="0" indent="-317500" rtl="0">
              <a:spcBef>
                <a:spcPts val="0"/>
              </a:spcBef>
              <a:spcAft>
                <a:spcPts val="0"/>
              </a:spcAft>
              <a:buSzPct val="70000"/>
              <a:buChar char="●"/>
            </a:pPr>
            <a:r>
              <a:rPr lang="en-US"/>
              <a:t>The reason for the expenditure multiplier is that one person’s spending becomes another person’s income, which leads to additional spending and additional income</a:t>
            </a:r>
          </a:p>
          <a:p>
            <a:pPr marL="914400" lvl="1" indent="-355600" rtl="0">
              <a:spcBef>
                <a:spcPts val="0"/>
              </a:spcBef>
              <a:buSzPct val="100000"/>
            </a:pPr>
            <a:r>
              <a:rPr lang="en-US"/>
              <a:t>The cumulative impact on GDP is larger than the initial increase in spending.</a:t>
            </a:r>
          </a:p>
        </p:txBody>
      </p:sp>
      <p:pic>
        <p:nvPicPr>
          <p:cNvPr id="209" name="Shape 209"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457200" y="449350"/>
            <a:ext cx="8062800" cy="481500"/>
          </a:xfrm>
          <a:prstGeom prst="rect">
            <a:avLst/>
          </a:prstGeom>
          <a:noFill/>
          <a:ln>
            <a:noFill/>
          </a:ln>
        </p:spPr>
        <p:txBody>
          <a:bodyPr wrap="square" lIns="91425" tIns="45700" rIns="91425" bIns="45700" anchor="b" anchorCtr="0">
            <a:noAutofit/>
          </a:bodyPr>
          <a:lstStyle/>
          <a:p>
            <a:pPr lvl="0" rtl="0">
              <a:spcBef>
                <a:spcPts val="0"/>
              </a:spcBef>
              <a:buClr>
                <a:schemeClr val="dk1"/>
              </a:buClr>
              <a:buSzPct val="45833"/>
              <a:buFont typeface="Arial"/>
              <a:buNone/>
            </a:pPr>
            <a:r>
              <a:rPr lang="en-US"/>
              <a:t>12.3 The Phillips Curve</a:t>
            </a:r>
          </a:p>
          <a:p>
            <a:pPr marL="0" marR="0" lvl="0" indent="0" algn="l" rtl="0">
              <a:spcBef>
                <a:spcPts val="0"/>
              </a:spcBef>
              <a:buClr>
                <a:srgbClr val="6CB255"/>
              </a:buClr>
              <a:buSzPct val="25000"/>
              <a:buFont typeface="Arial Black"/>
              <a:buNone/>
            </a:pPr>
            <a:endParaRPr/>
          </a:p>
        </p:txBody>
      </p:sp>
      <p:pic>
        <p:nvPicPr>
          <p:cNvPr id="215" name="Shape 215" descr="CNX_Econ_C25_034.jpg"/>
          <p:cNvPicPr preferRelativeResize="0">
            <a:picLocks noGrp="1"/>
          </p:cNvPicPr>
          <p:nvPr>
            <p:ph type="pic" idx="2"/>
          </p:nvPr>
        </p:nvPicPr>
        <p:blipFill rotWithShape="1">
          <a:blip r:embed="rId3">
            <a:alphaModFix/>
          </a:blip>
          <a:srcRect/>
          <a:stretch/>
        </p:blipFill>
        <p:spPr>
          <a:xfrm>
            <a:off x="1765861" y="1122386"/>
            <a:ext cx="5445589" cy="3500071"/>
          </a:xfrm>
          <a:prstGeom prst="rect">
            <a:avLst/>
          </a:prstGeom>
          <a:noFill/>
          <a:ln>
            <a:noFill/>
          </a:ln>
        </p:spPr>
      </p:pic>
      <p:sp>
        <p:nvSpPr>
          <p:cNvPr id="216" name="Shape 216"/>
          <p:cNvSpPr txBox="1">
            <a:spLocks noGrp="1"/>
          </p:cNvSpPr>
          <p:nvPr>
            <p:ph type="body" idx="1"/>
          </p:nvPr>
        </p:nvSpPr>
        <p:spPr>
          <a:xfrm>
            <a:off x="457199" y="4705582"/>
            <a:ext cx="8188037" cy="2009397"/>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Clr>
                <a:srgbClr val="6CB255"/>
              </a:buClr>
              <a:buSzPct val="70000"/>
              <a:buFont typeface="Arial"/>
              <a:buChar char="●"/>
            </a:pPr>
            <a:r>
              <a:rPr lang="en-US"/>
              <a:t>Recall the different zones in the AS curve.</a:t>
            </a:r>
          </a:p>
          <a:p>
            <a:pPr marR="0" lvl="0" algn="l" rtl="0">
              <a:spcBef>
                <a:spcPts val="0"/>
              </a:spcBef>
              <a:spcAft>
                <a:spcPts val="0"/>
              </a:spcAft>
              <a:buNone/>
            </a:pPr>
            <a:endParaRPr/>
          </a:p>
          <a:p>
            <a:pPr marL="457200" lvl="0" indent="-317500" rtl="0">
              <a:spcBef>
                <a:spcPts val="0"/>
              </a:spcBef>
              <a:buClr>
                <a:srgbClr val="6CB255"/>
              </a:buClr>
              <a:buSzPct val="70000"/>
              <a:buChar char="●"/>
            </a:pPr>
            <a:r>
              <a:rPr lang="en-US" b="1">
                <a:solidFill>
                  <a:schemeClr val="dk1"/>
                </a:solidFill>
              </a:rPr>
              <a:t>Phillips curve</a:t>
            </a:r>
            <a:r>
              <a:rPr lang="en-US">
                <a:solidFill>
                  <a:schemeClr val="dk1"/>
                </a:solidFill>
              </a:rPr>
              <a:t> -  the tradeoff between unemployment and inflation.</a:t>
            </a:r>
          </a:p>
        </p:txBody>
      </p:sp>
      <p:pic>
        <p:nvPicPr>
          <p:cNvPr id="217" name="Shape 217"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57200" y="241325"/>
            <a:ext cx="8062800" cy="74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 Keynesian Phillips Curve Tradeoff </a:t>
            </a:r>
          </a:p>
          <a:p>
            <a:pPr marL="0" marR="0" lvl="0" indent="0" algn="l" rtl="0">
              <a:spcBef>
                <a:spcPts val="0"/>
              </a:spcBef>
              <a:buClr>
                <a:srgbClr val="6CB255"/>
              </a:buClr>
              <a:buSzPct val="25000"/>
              <a:buFont typeface="Arial Black"/>
              <a:buNone/>
            </a:pPr>
            <a:r>
              <a:rPr lang="en-US"/>
              <a:t>between Unemployment and Inflation</a:t>
            </a:r>
          </a:p>
        </p:txBody>
      </p:sp>
      <p:pic>
        <p:nvPicPr>
          <p:cNvPr id="223" name="Shape 223" descr="CNX_Econ_C25_006.jpg"/>
          <p:cNvPicPr preferRelativeResize="0">
            <a:picLocks noGrp="1"/>
          </p:cNvPicPr>
          <p:nvPr>
            <p:ph type="pic" idx="2"/>
          </p:nvPr>
        </p:nvPicPr>
        <p:blipFill rotWithShape="1">
          <a:blip r:embed="rId3">
            <a:alphaModFix/>
          </a:blip>
          <a:srcRect/>
          <a:stretch/>
        </p:blipFill>
        <p:spPr>
          <a:xfrm>
            <a:off x="2301450" y="1046175"/>
            <a:ext cx="4541100" cy="3376500"/>
          </a:xfrm>
          <a:prstGeom prst="rect">
            <a:avLst/>
          </a:prstGeom>
          <a:noFill/>
          <a:ln>
            <a:noFill/>
          </a:ln>
        </p:spPr>
      </p:pic>
      <p:sp>
        <p:nvSpPr>
          <p:cNvPr id="224" name="Shape 224"/>
          <p:cNvSpPr txBox="1">
            <a:spLocks noGrp="1"/>
          </p:cNvSpPr>
          <p:nvPr>
            <p:ph type="body" idx="1"/>
          </p:nvPr>
        </p:nvSpPr>
        <p:spPr>
          <a:xfrm>
            <a:off x="457200" y="4422675"/>
            <a:ext cx="8062800" cy="22320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A Phillips curve illustrates a tradeoff between the unemployment rate and the inflation rate. </a:t>
            </a:r>
          </a:p>
          <a:p>
            <a:pPr marL="457200" marR="0" lvl="0" indent="-317500" algn="l" rtl="0">
              <a:spcBef>
                <a:spcPts val="0"/>
              </a:spcBef>
              <a:spcAft>
                <a:spcPts val="0"/>
              </a:spcAft>
              <a:buSzPct val="70000"/>
              <a:buChar char="●"/>
            </a:pPr>
            <a:r>
              <a:rPr lang="en-US"/>
              <a:t>If one is higher, the other must be lower.</a:t>
            </a:r>
          </a:p>
          <a:p>
            <a:pPr marL="457200" marR="0" lvl="0" indent="-317500" algn="l" rtl="0">
              <a:spcBef>
                <a:spcPts val="0"/>
              </a:spcBef>
              <a:spcAft>
                <a:spcPts val="0"/>
              </a:spcAft>
              <a:buSzPct val="70000"/>
              <a:buChar char="●"/>
            </a:pPr>
            <a:r>
              <a:rPr lang="en-US"/>
              <a:t>For example, point A illustrates a 5% inflation rate and a 4% unemployment.</a:t>
            </a:r>
          </a:p>
          <a:p>
            <a:pPr marL="457200" marR="0" lvl="0" indent="-317500" algn="l" rtl="0">
              <a:spcBef>
                <a:spcPts val="0"/>
              </a:spcBef>
              <a:spcAft>
                <a:spcPts val="0"/>
              </a:spcAft>
              <a:buSzPct val="70000"/>
              <a:buChar char="●"/>
            </a:pPr>
            <a:r>
              <a:rPr lang="en-US"/>
              <a:t>If the government attempts to reduce inflation to 2%, then it will experience a rise in unemployment to 7%, as point B shows.</a:t>
            </a:r>
          </a:p>
        </p:txBody>
      </p:sp>
      <p:pic>
        <p:nvPicPr>
          <p:cNvPr id="225" name="Shape 22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The Phillips Curve from 1960–1969</a:t>
            </a:r>
          </a:p>
        </p:txBody>
      </p:sp>
      <p:pic>
        <p:nvPicPr>
          <p:cNvPr id="231" name="Shape 231" descr="CNX_Econ_C25_032.jpg"/>
          <p:cNvPicPr preferRelativeResize="0">
            <a:picLocks noGrp="1"/>
          </p:cNvPicPr>
          <p:nvPr>
            <p:ph type="pic" idx="2"/>
          </p:nvPr>
        </p:nvPicPr>
        <p:blipFill rotWithShape="1">
          <a:blip r:embed="rId3">
            <a:alphaModFix/>
          </a:blip>
          <a:srcRect/>
          <a:stretch/>
        </p:blipFill>
        <p:spPr>
          <a:xfrm>
            <a:off x="2401457" y="1122386"/>
            <a:ext cx="4174396" cy="3500071"/>
          </a:xfrm>
          <a:prstGeom prst="rect">
            <a:avLst/>
          </a:prstGeom>
          <a:noFill/>
          <a:ln>
            <a:noFill/>
          </a:ln>
        </p:spPr>
      </p:pic>
      <p:sp>
        <p:nvSpPr>
          <p:cNvPr id="232" name="Shape 232"/>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This chart shows the negative relationship between unemployment and inflation.</a:t>
            </a:r>
          </a:p>
        </p:txBody>
      </p:sp>
      <p:pic>
        <p:nvPicPr>
          <p:cNvPr id="233" name="Shape 23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U.S. Phillips Curve, 1960–1979</a:t>
            </a:r>
          </a:p>
        </p:txBody>
      </p:sp>
      <p:pic>
        <p:nvPicPr>
          <p:cNvPr id="239" name="Shape 239" descr="CNX_Econ_C25_033.jpg"/>
          <p:cNvPicPr preferRelativeResize="0">
            <a:picLocks noGrp="1"/>
          </p:cNvPicPr>
          <p:nvPr>
            <p:ph type="pic" idx="2"/>
          </p:nvPr>
        </p:nvPicPr>
        <p:blipFill rotWithShape="1">
          <a:blip r:embed="rId3">
            <a:alphaModFix/>
          </a:blip>
          <a:srcRect/>
          <a:stretch/>
        </p:blipFill>
        <p:spPr>
          <a:xfrm>
            <a:off x="2401457" y="1122386"/>
            <a:ext cx="4174396" cy="3500071"/>
          </a:xfrm>
          <a:prstGeom prst="rect">
            <a:avLst/>
          </a:prstGeom>
          <a:noFill/>
          <a:ln>
            <a:noFill/>
          </a:ln>
        </p:spPr>
      </p:pic>
      <p:sp>
        <p:nvSpPr>
          <p:cNvPr id="240" name="Shape 240"/>
          <p:cNvSpPr txBox="1">
            <a:spLocks noGrp="1"/>
          </p:cNvSpPr>
          <p:nvPr>
            <p:ph type="body" idx="1"/>
          </p:nvPr>
        </p:nvSpPr>
        <p:spPr>
          <a:xfrm>
            <a:off x="457200" y="4843982"/>
            <a:ext cx="8062912" cy="1166382"/>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The tradeoff between unemployment and inflation appeared to break down during the 1970s as the Phillips Curve shifted out to the right.</a:t>
            </a:r>
          </a:p>
        </p:txBody>
      </p:sp>
      <p:pic>
        <p:nvPicPr>
          <p:cNvPr id="241" name="Shape 241"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4" name="Rectangle 3">
            <a:extLst>
              <a:ext uri="{FF2B5EF4-FFF2-40B4-BE49-F238E27FC236}">
                <a16:creationId xmlns:a16="http://schemas.microsoft.com/office/drawing/2014/main" id="{31BF3138-0D08-4EAD-97C3-9015CC204FE9}"/>
              </a:ext>
            </a:extLst>
          </p:cNvPr>
          <p:cNvSpPr/>
          <p:nvPr/>
        </p:nvSpPr>
        <p:spPr>
          <a:xfrm>
            <a:off x="2228850" y="1159490"/>
            <a:ext cx="6291150" cy="5324535"/>
          </a:xfrm>
          <a:prstGeom prst="rect">
            <a:avLst/>
          </a:prstGeom>
        </p:spPr>
        <p:txBody>
          <a:bodyPr wrap="square">
            <a:spAutoFit/>
          </a:bodyPr>
          <a:lstStyle/>
          <a:p>
            <a:r>
              <a:rPr lang="en-US" sz="2000" dirty="0"/>
              <a:t>John Maynard Keynes (1883-1946)  was the son of a Cambridge economist, and had a huge social and public life as a member of the Bloomsbury Group of prominent intellectuals and artists. He studied economics formally for only 8 weeks under Marshall, and never completed his degree. He moved quickly into public service at the India Office (in London), the Treasury, and the Bank of England. He eventually returned to academia to teach at Cambridge and to serve as editor of the </a:t>
            </a:r>
            <a:r>
              <a:rPr lang="en-US" sz="2000" i="1" dirty="0"/>
              <a:t>Economic Journal </a:t>
            </a:r>
            <a:r>
              <a:rPr lang="en-US" sz="2000" dirty="0"/>
              <a:t>(the premier British journal).  He was among the leaders of the Bretton Woods Conference after World War II that created the IMF and established a system of fixed exchange rates.  He wrote several books, but is best known for the ideas presented in </a:t>
            </a:r>
            <a:r>
              <a:rPr lang="en-US" sz="2000" i="1" dirty="0"/>
              <a:t>The General Theory of Employment, Interest and Money</a:t>
            </a:r>
            <a:r>
              <a:rPr lang="en-US" sz="2000" dirty="0"/>
              <a:t>, published in 1936</a:t>
            </a:r>
          </a:p>
        </p:txBody>
      </p:sp>
      <p:pic>
        <p:nvPicPr>
          <p:cNvPr id="5" name="Picture 4">
            <a:extLst>
              <a:ext uri="{FF2B5EF4-FFF2-40B4-BE49-F238E27FC236}">
                <a16:creationId xmlns:a16="http://schemas.microsoft.com/office/drawing/2014/main" id="{FD4E8065-FAC5-44B3-9303-6F15C6CC5DBC}"/>
              </a:ext>
            </a:extLst>
          </p:cNvPr>
          <p:cNvPicPr>
            <a:picLocks noChangeAspect="1"/>
          </p:cNvPicPr>
          <p:nvPr/>
        </p:nvPicPr>
        <p:blipFill>
          <a:blip r:embed="rId4"/>
          <a:stretch>
            <a:fillRect/>
          </a:stretch>
        </p:blipFill>
        <p:spPr>
          <a:xfrm>
            <a:off x="316138" y="1408807"/>
            <a:ext cx="1747140" cy="2465963"/>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457200" y="241325"/>
            <a:ext cx="8062800" cy="785700"/>
          </a:xfrm>
          <a:prstGeom prst="rect">
            <a:avLst/>
          </a:prstGeom>
        </p:spPr>
        <p:txBody>
          <a:bodyPr wrap="square" lIns="91425" tIns="91425" rIns="91425" bIns="91425" anchor="b" anchorCtr="0">
            <a:noAutofit/>
          </a:bodyPr>
          <a:lstStyle/>
          <a:p>
            <a:pPr lvl="0">
              <a:spcBef>
                <a:spcPts val="0"/>
              </a:spcBef>
              <a:buNone/>
            </a:pPr>
            <a:r>
              <a:rPr lang="en-US"/>
              <a:t>Keynesian Policy for Fighting </a:t>
            </a:r>
          </a:p>
          <a:p>
            <a:pPr lvl="0">
              <a:spcBef>
                <a:spcPts val="0"/>
              </a:spcBef>
              <a:buNone/>
            </a:pPr>
            <a:r>
              <a:rPr lang="en-US"/>
              <a:t>Unemployment and Inflation</a:t>
            </a:r>
          </a:p>
        </p:txBody>
      </p:sp>
      <p:sp>
        <p:nvSpPr>
          <p:cNvPr id="247" name="Shape 247"/>
          <p:cNvSpPr>
            <a:spLocks noGrp="1"/>
          </p:cNvSpPr>
          <p:nvPr>
            <p:ph type="pic" idx="2"/>
          </p:nvPr>
        </p:nvSpPr>
        <p:spPr>
          <a:xfrm>
            <a:off x="457200" y="1122375"/>
            <a:ext cx="8062800" cy="54894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a:t>Keynesian macroeconomics argues that the solution to a recession is expansionary fiscal policy.</a:t>
            </a:r>
          </a:p>
          <a:p>
            <a:pPr lvl="0" rtl="0">
              <a:spcBef>
                <a:spcPts val="0"/>
              </a:spcBef>
              <a:buNone/>
            </a:pPr>
            <a:endParaRPr sz="1800"/>
          </a:p>
          <a:p>
            <a:pPr marL="457200" lvl="0" indent="-317500" rtl="0">
              <a:spcBef>
                <a:spcPts val="0"/>
              </a:spcBef>
              <a:buSzPct val="77777"/>
              <a:buChar char="●"/>
            </a:pPr>
            <a:r>
              <a:rPr lang="en-US" sz="1800" b="1"/>
              <a:t>Expansionary fiscal policy</a:t>
            </a:r>
            <a:r>
              <a:rPr lang="en-US" sz="1800"/>
              <a:t> - tax cuts or increases in government spending designed to stimulate aggregate demand and move the economy out of recession.</a:t>
            </a:r>
          </a:p>
          <a:p>
            <a:pPr lvl="0" rtl="0">
              <a:spcBef>
                <a:spcPts val="0"/>
              </a:spcBef>
              <a:buNone/>
            </a:pPr>
            <a:endParaRPr sz="1800"/>
          </a:p>
          <a:p>
            <a:pPr marL="457200" lvl="0" indent="-317500" rtl="0">
              <a:spcBef>
                <a:spcPts val="0"/>
              </a:spcBef>
              <a:spcAft>
                <a:spcPts val="0"/>
              </a:spcAft>
              <a:buSzPct val="77777"/>
              <a:buChar char="●"/>
            </a:pPr>
            <a:r>
              <a:rPr lang="en-US" sz="1800"/>
              <a:t>When the economy is operating above potential GDP, unemployment is low, but inflationary rises in the price level are a concern. </a:t>
            </a:r>
          </a:p>
          <a:p>
            <a:pPr marL="914400" lvl="1" indent="-342900" rtl="0">
              <a:spcBef>
                <a:spcPts val="0"/>
              </a:spcBef>
              <a:spcAft>
                <a:spcPts val="0"/>
              </a:spcAft>
              <a:buSzPct val="100000"/>
            </a:pPr>
            <a:r>
              <a:rPr lang="en-US" sz="1800"/>
              <a:t>The Keynesian response would be contractionary fiscal policy, using tax increases or government spending cuts to shift AD to the left. </a:t>
            </a:r>
          </a:p>
          <a:p>
            <a:pPr marL="914400" lvl="1" indent="-342900" rtl="0">
              <a:spcBef>
                <a:spcPts val="0"/>
              </a:spcBef>
              <a:buSzPct val="100000"/>
            </a:pPr>
            <a:r>
              <a:rPr lang="en-US" sz="1800"/>
              <a:t>The result would be downward pressure on the price level, but very little reduction in output or very little rise in unemployment.</a:t>
            </a:r>
          </a:p>
          <a:p>
            <a:pPr lvl="0" indent="457200" rtl="0">
              <a:spcBef>
                <a:spcPts val="0"/>
              </a:spcBef>
              <a:buNone/>
            </a:pPr>
            <a:r>
              <a:rPr lang="en-US" sz="1800"/>
              <a:t> </a:t>
            </a:r>
          </a:p>
          <a:p>
            <a:pPr marL="457200" lvl="0" indent="-317500" rtl="0">
              <a:spcBef>
                <a:spcPts val="0"/>
              </a:spcBef>
              <a:buSzPct val="77777"/>
              <a:buChar char="●"/>
            </a:pPr>
            <a:r>
              <a:rPr lang="en-US" sz="1800" b="1"/>
              <a:t>Contractionary fiscal policy</a:t>
            </a:r>
            <a:r>
              <a:rPr lang="en-US" sz="1800"/>
              <a:t> - tax increases or cuts in government spending designed to decrease aggregate demand and reduce inflationary pressures</a:t>
            </a:r>
          </a:p>
        </p:txBody>
      </p:sp>
      <p:pic>
        <p:nvPicPr>
          <p:cNvPr id="248" name="Shape 24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Shape 253"/>
          <p:cNvSpPr txBox="1">
            <a:spLocks noGrp="1"/>
          </p:cNvSpPr>
          <p:nvPr>
            <p:ph type="title"/>
          </p:nvPr>
        </p:nvSpPr>
        <p:spPr>
          <a:xfrm>
            <a:off x="457200" y="241325"/>
            <a:ext cx="8062800" cy="8331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Fighting Recession and Inflation with Keynesian Policy</a:t>
            </a:r>
          </a:p>
        </p:txBody>
      </p:sp>
      <p:pic>
        <p:nvPicPr>
          <p:cNvPr id="254" name="Shape 254" descr="CNX_Econ_C25_010.jpg"/>
          <p:cNvPicPr preferRelativeResize="0">
            <a:picLocks noGrp="1"/>
          </p:cNvPicPr>
          <p:nvPr>
            <p:ph type="pic" idx="2"/>
          </p:nvPr>
        </p:nvPicPr>
        <p:blipFill rotWithShape="1">
          <a:blip r:embed="rId3">
            <a:alphaModFix/>
          </a:blip>
          <a:srcRect/>
          <a:stretch/>
        </p:blipFill>
        <p:spPr>
          <a:xfrm>
            <a:off x="2628945" y="1136788"/>
            <a:ext cx="3719400" cy="3318900"/>
          </a:xfrm>
          <a:prstGeom prst="rect">
            <a:avLst/>
          </a:prstGeom>
          <a:noFill/>
          <a:ln>
            <a:noFill/>
          </a:ln>
        </p:spPr>
      </p:pic>
      <p:sp>
        <p:nvSpPr>
          <p:cNvPr id="255" name="Shape 255"/>
          <p:cNvSpPr txBox="1">
            <a:spLocks noGrp="1"/>
          </p:cNvSpPr>
          <p:nvPr>
            <p:ph type="body" idx="1"/>
          </p:nvPr>
        </p:nvSpPr>
        <p:spPr>
          <a:xfrm>
            <a:off x="457200" y="4455699"/>
            <a:ext cx="8062800" cy="21669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If an economy is in recession, with an equilibrium at E</a:t>
            </a:r>
            <a:r>
              <a:rPr lang="en-US" baseline="-25000"/>
              <a:t>r</a:t>
            </a:r>
            <a:r>
              <a:rPr lang="en-US"/>
              <a:t>, then the Keynesian response would be to enact a policy to shift aggregate demand to the right from AD</a:t>
            </a:r>
            <a:r>
              <a:rPr lang="en-US" baseline="-25000"/>
              <a:t>r</a:t>
            </a:r>
            <a:r>
              <a:rPr lang="en-US"/>
              <a:t> toward AD</a:t>
            </a:r>
            <a:r>
              <a:rPr lang="en-US" baseline="-25000"/>
              <a:t>f</a:t>
            </a:r>
            <a:r>
              <a:rPr lang="en-US"/>
              <a:t>. </a:t>
            </a:r>
          </a:p>
          <a:p>
            <a:pPr marL="457200" marR="0" lvl="0" indent="-317500" algn="l" rtl="0">
              <a:spcBef>
                <a:spcPts val="0"/>
              </a:spcBef>
              <a:spcAft>
                <a:spcPts val="0"/>
              </a:spcAft>
              <a:buSzPct val="70000"/>
              <a:buChar char="●"/>
            </a:pPr>
            <a:r>
              <a:rPr lang="en-US"/>
              <a:t>If an economy is experiencing inflationary pressures with an equilibrium at E</a:t>
            </a:r>
            <a:r>
              <a:rPr lang="en-US" baseline="-25000"/>
              <a:t>i</a:t>
            </a:r>
            <a:r>
              <a:rPr lang="en-US"/>
              <a:t>, then the Keynesian response would be to enact a policy response to shift aggregate demand to the left, from AD</a:t>
            </a:r>
            <a:r>
              <a:rPr lang="en-US" baseline="-25000"/>
              <a:t>i</a:t>
            </a:r>
            <a:r>
              <a:rPr lang="en-US"/>
              <a:t> toward AD</a:t>
            </a:r>
            <a:r>
              <a:rPr lang="en-US" baseline="-25000"/>
              <a:t>f</a:t>
            </a:r>
            <a:r>
              <a:rPr lang="en-US"/>
              <a:t>.</a:t>
            </a:r>
          </a:p>
        </p:txBody>
      </p:sp>
      <p:pic>
        <p:nvPicPr>
          <p:cNvPr id="256" name="Shape 256"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a:spcBef>
                <a:spcPts val="0"/>
              </a:spcBef>
              <a:buNone/>
            </a:pPr>
            <a:r>
              <a:rPr lang="en-US"/>
              <a:t>12.4 The Keynesian Perspective on </a:t>
            </a:r>
          </a:p>
          <a:p>
            <a:pPr lvl="0">
              <a:spcBef>
                <a:spcPts val="0"/>
              </a:spcBef>
              <a:buNone/>
            </a:pPr>
            <a:r>
              <a:rPr lang="en-US"/>
              <a:t>Market Forces</a:t>
            </a:r>
          </a:p>
        </p:txBody>
      </p:sp>
      <p:sp>
        <p:nvSpPr>
          <p:cNvPr id="262" name="Shape 262"/>
          <p:cNvSpPr>
            <a:spLocks noGrp="1"/>
          </p:cNvSpPr>
          <p:nvPr>
            <p:ph type="pic" idx="2"/>
          </p:nvPr>
        </p:nvSpPr>
        <p:spPr>
          <a:xfrm>
            <a:off x="457200" y="1315975"/>
            <a:ext cx="8062800" cy="5391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Controversy has simmered over the extent to which government should play an active role in managing the economy.</a:t>
            </a:r>
          </a:p>
          <a:p>
            <a:pPr lvl="0" rtl="0">
              <a:spcBef>
                <a:spcPts val="0"/>
              </a:spcBef>
              <a:buNone/>
            </a:pPr>
            <a:endParaRPr dirty="0"/>
          </a:p>
          <a:p>
            <a:pPr marL="457200" lvl="0" indent="-317500" rtl="0">
              <a:spcBef>
                <a:spcPts val="0"/>
              </a:spcBef>
              <a:buSzPct val="70000"/>
              <a:buChar char="●"/>
            </a:pPr>
            <a:r>
              <a:rPr lang="en-US" dirty="0"/>
              <a:t>Some supporters of Keynesian economics advocated a high degree of government planning in all parts of the economy.</a:t>
            </a:r>
          </a:p>
          <a:p>
            <a:pPr lvl="0" rtl="0">
              <a:spcBef>
                <a:spcPts val="0"/>
              </a:spcBef>
              <a:buNone/>
            </a:pPr>
            <a:endParaRPr dirty="0"/>
          </a:p>
          <a:p>
            <a:pPr marL="457200" lvl="0" indent="-317500" rtl="0">
              <a:spcBef>
                <a:spcPts val="0"/>
              </a:spcBef>
              <a:buSzPct val="70000"/>
              <a:buChar char="●"/>
            </a:pPr>
            <a:r>
              <a:rPr lang="en-US" dirty="0"/>
              <a:t>However, Keynes was careful to separate the issue of aggregate demand from the issue of how well </a:t>
            </a:r>
            <a:r>
              <a:rPr lang="en-US" u="sng" dirty="0"/>
              <a:t>individual</a:t>
            </a:r>
            <a:r>
              <a:rPr lang="en-US" dirty="0"/>
              <a:t> markets worked.</a:t>
            </a:r>
          </a:p>
          <a:p>
            <a:pPr lvl="0" rtl="0">
              <a:spcBef>
                <a:spcPts val="0"/>
              </a:spcBef>
              <a:buNone/>
            </a:pPr>
            <a:endParaRPr sz="1800" dirty="0"/>
          </a:p>
          <a:p>
            <a:pPr lvl="0">
              <a:spcBef>
                <a:spcPts val="0"/>
              </a:spcBef>
              <a:buNone/>
            </a:pPr>
            <a:endParaRPr sz="1800" dirty="0"/>
          </a:p>
        </p:txBody>
      </p:sp>
      <p:pic>
        <p:nvPicPr>
          <p:cNvPr id="263" name="Shape 263"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457200" y="241325"/>
            <a:ext cx="8062800" cy="807300"/>
          </a:xfrm>
          <a:prstGeom prst="rect">
            <a:avLst/>
          </a:prstGeom>
        </p:spPr>
        <p:txBody>
          <a:bodyPr wrap="square" lIns="91425" tIns="91425" rIns="91425" bIns="91425" anchor="b" anchorCtr="0">
            <a:noAutofit/>
          </a:bodyPr>
          <a:lstStyle/>
          <a:p>
            <a:pPr lvl="0" rtl="0">
              <a:spcBef>
                <a:spcPts val="0"/>
              </a:spcBef>
              <a:buNone/>
            </a:pPr>
            <a:r>
              <a:rPr lang="en-US"/>
              <a:t>The Keynesian Perspective on </a:t>
            </a:r>
          </a:p>
          <a:p>
            <a:pPr lvl="0" rtl="0">
              <a:spcBef>
                <a:spcPts val="0"/>
              </a:spcBef>
              <a:buNone/>
            </a:pPr>
            <a:r>
              <a:rPr lang="en-US"/>
              <a:t>Market Forces, Continued</a:t>
            </a:r>
          </a:p>
        </p:txBody>
      </p:sp>
      <p:sp>
        <p:nvSpPr>
          <p:cNvPr id="269" name="Shape 269"/>
          <p:cNvSpPr>
            <a:spLocks noGrp="1"/>
          </p:cNvSpPr>
          <p:nvPr>
            <p:ph type="pic" idx="2"/>
          </p:nvPr>
        </p:nvSpPr>
        <p:spPr>
          <a:xfrm>
            <a:off x="457200" y="1166175"/>
            <a:ext cx="8062800" cy="55419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He argued that individual markets for goods and services were appropriate and useful, but that sometimes that level of aggregate demand was just too low.</a:t>
            </a:r>
          </a:p>
          <a:p>
            <a:pPr lvl="0" rtl="0">
              <a:spcBef>
                <a:spcPts val="0"/>
              </a:spcBef>
              <a:buNone/>
            </a:pPr>
            <a:endParaRPr/>
          </a:p>
          <a:p>
            <a:pPr marL="457200" lvl="0" indent="-317500" rtl="0">
              <a:spcBef>
                <a:spcPts val="0"/>
              </a:spcBef>
              <a:buSzPct val="70000"/>
              <a:buChar char="●"/>
            </a:pPr>
            <a:r>
              <a:rPr lang="en-US"/>
              <a:t>He also believed that, while government should ensure that overall level of aggregate demand is sufficient for an economy to reach full employment, this task did not imply that the government should attempt to set prices and wages, nor to take over and manage large corporations or entire industries directly.</a:t>
            </a:r>
          </a:p>
        </p:txBody>
      </p:sp>
      <p:pic>
        <p:nvPicPr>
          <p:cNvPr id="270" name="Shape 27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76" name="Shape 276"/>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77" name="Shape 277"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820200"/>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1314450"/>
            <a:ext cx="7788480" cy="5078313"/>
          </a:xfrm>
          <a:prstGeom prst="rect">
            <a:avLst/>
          </a:prstGeom>
          <a:noFill/>
        </p:spPr>
        <p:txBody>
          <a:bodyPr wrap="square" rtlCol="0">
            <a:spAutoFit/>
          </a:bodyPr>
          <a:lstStyle/>
          <a:p>
            <a:r>
              <a:rPr lang="en-US" sz="1800" dirty="0"/>
              <a:t>From the preface of </a:t>
            </a:r>
            <a:r>
              <a:rPr lang="en-US" sz="1800" i="1" dirty="0"/>
              <a:t>The General Theory</a:t>
            </a:r>
            <a:r>
              <a:rPr lang="en-US" sz="1800" dirty="0"/>
              <a:t>:</a:t>
            </a:r>
          </a:p>
          <a:p>
            <a:endParaRPr lang="en-US" sz="1800" dirty="0"/>
          </a:p>
          <a:p>
            <a:r>
              <a:rPr lang="en-US" sz="1800" i="1" dirty="0"/>
              <a:t>This book is chiefly addressed to my fellow economists. I hope that it will be intelligible to others…</a:t>
            </a:r>
          </a:p>
          <a:p>
            <a:endParaRPr lang="en-US" sz="1800" i="1" dirty="0"/>
          </a:p>
          <a:p>
            <a:r>
              <a:rPr lang="en-US" sz="1800" i="1" dirty="0"/>
              <a:t> A monetary economy, we shall find, is essentially one in which changing views about the future are capable of influencing the quantity of employment and not merely its direction...  We are thus led to a more general theory, which includes the classical theory with which we are familiar, as a special case...</a:t>
            </a:r>
          </a:p>
          <a:p>
            <a:endParaRPr lang="en-US" sz="1800" i="1" dirty="0"/>
          </a:p>
          <a:p>
            <a:r>
              <a:rPr lang="en-US" sz="1800" i="1" dirty="0"/>
              <a:t>The composition of this book has been for the author a long struggle of escape, and so must the reading of it be for most readers if the author’s assault upon them is to be successful,— a struggle of escape from habitual modes of thought and expression. The ideas which are here expressed so laboriously are extremely simple and should be obvious. The difficulty lies, not in the new ideas, but in escaping from the old ones, which ramify, for those brought up as most of us have been, into every corner of our minds.</a:t>
            </a:r>
          </a:p>
        </p:txBody>
      </p:sp>
    </p:spTree>
    <p:extLst>
      <p:ext uri="{BB962C8B-B14F-4D97-AF65-F5344CB8AC3E}">
        <p14:creationId xmlns:p14="http://schemas.microsoft.com/office/powerpoint/2010/main" val="1661245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6463308"/>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1800" dirty="0"/>
              <a:t>The outstanding faults of the economic society in which we live are its failure to provide for full employment and its arbitrary and inequitable distribution of wealth and incomes…</a:t>
            </a:r>
          </a:p>
          <a:p>
            <a:endParaRPr lang="en-US" sz="1800" dirty="0"/>
          </a:p>
          <a:p>
            <a:r>
              <a:rPr lang="en-US" sz="1800" dirty="0"/>
              <a:t>Since the end of the nineteenth century significant progress towards the removal of very great disparities of wealth and income has been achieved through the instrument of direct taxation … Many people would wish to see this process carried much further, but they are deterred by … the belief that the growth of capital depends upon the strength of the motive towards individual saving and that for a large proportion of this growth we are dependent on the savings of the rich out of their superfluity… We have seen that, up to the point where full employment prevails, the growth of capital depends not at all on a low propensity to consume but is, on the contrary, held back by it; and only in conditions of full employment is a low propensity to consume conducive to the growth of capital.</a:t>
            </a:r>
            <a:br>
              <a:rPr lang="en-US" sz="1800" dirty="0"/>
            </a:br>
            <a:br>
              <a:rPr lang="en-US" sz="1800" dirty="0"/>
            </a:br>
            <a:r>
              <a:rPr lang="en-US" sz="1800" dirty="0"/>
              <a:t>One of the chief social justifications of great inequality of wealth is, therefore, removed.</a:t>
            </a:r>
          </a:p>
          <a:p>
            <a:endParaRPr lang="en-US" sz="1800" dirty="0"/>
          </a:p>
          <a:p>
            <a:endParaRPr lang="en-US" sz="1800" dirty="0"/>
          </a:p>
          <a:p>
            <a:endParaRPr lang="en-US" sz="1800" dirty="0"/>
          </a:p>
        </p:txBody>
      </p:sp>
    </p:spTree>
    <p:extLst>
      <p:ext uri="{BB962C8B-B14F-4D97-AF65-F5344CB8AC3E}">
        <p14:creationId xmlns:p14="http://schemas.microsoft.com/office/powerpoint/2010/main" val="391292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6186309"/>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1800" dirty="0"/>
              <a:t> The State will have to exercise a guiding influence on the propensity to consume partly through its scheme of taxation, partly by fixing the rate of interest, and partly, perhaps, in other ways. Furthermore, it seems unlikely that the influence of banking policy on the rate of interest will be sufficient by itself to determine an optimum rate of investment. I conceive, therefore, that a somewhat comprehensive </a:t>
            </a:r>
            <a:r>
              <a:rPr lang="en-US" sz="1800" dirty="0" err="1"/>
              <a:t>socialisation</a:t>
            </a:r>
            <a:r>
              <a:rPr lang="en-US" sz="1800" dirty="0"/>
              <a:t> of investment will prove the only means of securing an approximation to full employment; though this need not exclude all manner of compromises and of devices by which public authority will co-operate with private initiative. But beyond this no obvious case is made out for a system of State Socialism which would embrace most of the economic life of the community. It is not the ownership of the instruments of production which it is important for the State to assume. If the State is able to determine the aggregate amount of resources devoted to augmenting the instruments and the basic rate of reward to those who own them, it will have accomplished all that is necessary. Moreover, the necessary measures of </a:t>
            </a:r>
            <a:r>
              <a:rPr lang="en-US" sz="1800" dirty="0" err="1"/>
              <a:t>socialisation</a:t>
            </a:r>
            <a:r>
              <a:rPr lang="en-US" sz="1800" dirty="0"/>
              <a:t> can be introduced gradually and without a break in the general traditions of society...</a:t>
            </a:r>
          </a:p>
          <a:p>
            <a:endParaRPr lang="en-US" sz="1800" dirty="0"/>
          </a:p>
          <a:p>
            <a:endParaRPr lang="en-US" sz="1800" dirty="0"/>
          </a:p>
        </p:txBody>
      </p:sp>
    </p:spTree>
    <p:extLst>
      <p:ext uri="{BB962C8B-B14F-4D97-AF65-F5344CB8AC3E}">
        <p14:creationId xmlns:p14="http://schemas.microsoft.com/office/powerpoint/2010/main" val="106564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5201424"/>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2000" dirty="0"/>
              <a:t>[I]f our central controls succeed in establishing an aggregate volume of output corresponding to full employment as nearly as is practicable, the classical theory comes into its own again from this point onwards. If we suppose the volume of output to be given, i.e. to be determined by forces outside the classical scheme of thought, then there is no objection to be raised against the classical analysis of the manner in which private self-interest will determine what in particular is produced, in what proportions the factors of production will be combined to produce it, and how the value of the final product will be distributed between them... Thus, apart from the necessity of central controls to bring about an adjustment between the propensity to consume and the inducement to invest, there is no more reason to </a:t>
            </a:r>
            <a:r>
              <a:rPr lang="en-US" sz="2000" dirty="0" err="1"/>
              <a:t>socialise</a:t>
            </a:r>
            <a:r>
              <a:rPr lang="en-US" sz="2000" dirty="0"/>
              <a:t> economic life than there was before...</a:t>
            </a:r>
          </a:p>
          <a:p>
            <a:endParaRPr lang="en-US" sz="1800" dirty="0"/>
          </a:p>
          <a:p>
            <a:endParaRPr lang="en-US" sz="1800" dirty="0"/>
          </a:p>
        </p:txBody>
      </p:sp>
    </p:spTree>
    <p:extLst>
      <p:ext uri="{BB962C8B-B14F-4D97-AF65-F5344CB8AC3E}">
        <p14:creationId xmlns:p14="http://schemas.microsoft.com/office/powerpoint/2010/main" val="281387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5632311"/>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1800" dirty="0"/>
              <a:t>There will still remain a wide field for the exercise of private initiative and responsibility. Within this field the traditional advantages of individualism will still hold good.</a:t>
            </a:r>
          </a:p>
          <a:p>
            <a:endParaRPr lang="en-US" sz="1800" dirty="0"/>
          </a:p>
          <a:p>
            <a:r>
              <a:rPr lang="en-US" sz="1800" dirty="0"/>
              <a:t>Let us stop for a moment to remind ourselves what these advantages are. They are partly advantages of efficiency — the advantages of </a:t>
            </a:r>
            <a:r>
              <a:rPr lang="en-US" sz="1800" dirty="0" err="1"/>
              <a:t>decentralisation</a:t>
            </a:r>
            <a:r>
              <a:rPr lang="en-US" sz="1800" dirty="0"/>
              <a:t> and of the play of self-interest. The advantage to efficiency of the </a:t>
            </a:r>
            <a:r>
              <a:rPr lang="en-US" sz="1800" dirty="0" err="1"/>
              <a:t>decentralisation</a:t>
            </a:r>
            <a:r>
              <a:rPr lang="en-US" sz="1800" dirty="0"/>
              <a:t> of decisions and of individual responsibility is even greater, perhaps, than the nineteenth century supposed; and the reaction against the appeal to self-interest may have gone too far. But, above all, individualism, if it can be purged of its defects and its abuses, is the best safeguard of personal liberty in the sense that, compared with any other system, it greatly widens the field for the exercise of personal choice. It is also the best safeguard of the variety of life, which emerges precisely from this extended field of personal choice, and the loss of which is the greatest of all the losses of the homogeneous or totalitarian state. </a:t>
            </a:r>
          </a:p>
          <a:p>
            <a:endParaRPr lang="en-US" sz="1800" dirty="0"/>
          </a:p>
          <a:p>
            <a:endParaRPr lang="en-US" sz="1800" dirty="0"/>
          </a:p>
        </p:txBody>
      </p:sp>
    </p:spTree>
    <p:extLst>
      <p:ext uri="{BB962C8B-B14F-4D97-AF65-F5344CB8AC3E}">
        <p14:creationId xmlns:p14="http://schemas.microsoft.com/office/powerpoint/2010/main" val="731765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41325"/>
            <a:ext cx="8062800" cy="604495"/>
          </a:xfrm>
          <a:prstGeom prst="rect">
            <a:avLst/>
          </a:prstGeom>
        </p:spPr>
        <p:txBody>
          <a:bodyPr wrap="square" lIns="91425" tIns="91425" rIns="91425" bIns="91425" anchor="b" anchorCtr="0">
            <a:noAutofit/>
          </a:bodyPr>
          <a:lstStyle/>
          <a:p>
            <a:pPr lvl="0">
              <a:spcBef>
                <a:spcPts val="0"/>
              </a:spcBef>
              <a:buNone/>
            </a:pPr>
            <a:r>
              <a:rPr lang="en-US" dirty="0">
                <a:solidFill>
                  <a:srgbClr val="FF0000"/>
                </a:solidFill>
              </a:rPr>
              <a:t>12.0 Who Was J.M. Keynes?</a:t>
            </a:r>
          </a:p>
        </p:txBody>
      </p:sp>
      <p:pic>
        <p:nvPicPr>
          <p:cNvPr id="105" name="Shape 10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TextBox 1">
            <a:extLst>
              <a:ext uri="{FF2B5EF4-FFF2-40B4-BE49-F238E27FC236}">
                <a16:creationId xmlns:a16="http://schemas.microsoft.com/office/drawing/2014/main" id="{6958E75B-A7FC-45B6-BF92-4B3B2C98EAC8}"/>
              </a:ext>
            </a:extLst>
          </p:cNvPr>
          <p:cNvSpPr txBox="1"/>
          <p:nvPr/>
        </p:nvSpPr>
        <p:spPr>
          <a:xfrm>
            <a:off x="342901" y="859186"/>
            <a:ext cx="7788480" cy="4524315"/>
          </a:xfrm>
          <a:prstGeom prst="rect">
            <a:avLst/>
          </a:prstGeom>
          <a:noFill/>
        </p:spPr>
        <p:txBody>
          <a:bodyPr wrap="square" rtlCol="0">
            <a:spAutoFit/>
          </a:bodyPr>
          <a:lstStyle/>
          <a:p>
            <a:r>
              <a:rPr lang="en-US" sz="1800" dirty="0"/>
              <a:t>From the Conclusions of </a:t>
            </a:r>
            <a:r>
              <a:rPr lang="en-US" sz="1800" i="1" dirty="0"/>
              <a:t>The General Theory</a:t>
            </a:r>
            <a:r>
              <a:rPr lang="en-US" sz="1800" dirty="0"/>
              <a:t>:</a:t>
            </a:r>
          </a:p>
          <a:p>
            <a:endParaRPr lang="en-US" sz="1800" dirty="0"/>
          </a:p>
          <a:p>
            <a:r>
              <a:rPr lang="en-US" sz="2400" dirty="0"/>
              <a:t>The authoritarian state systems of today seem to solve the problem of unemployment at the expense of efficiency and of freedom. It is certain that the world will not much longer tolerate the unemployment which, apart from brief intervals of excitement, is associated and in my opinion, inevitably associated with present-day capitalistic individualism. But it may be possible by a right analysis of the problem to cure the disease whilst preserving efficiency and freedom.</a:t>
            </a:r>
          </a:p>
          <a:p>
            <a:endParaRPr lang="en-US" sz="1800" dirty="0"/>
          </a:p>
          <a:p>
            <a:endParaRPr lang="en-US" sz="1800" dirty="0"/>
          </a:p>
        </p:txBody>
      </p:sp>
    </p:spTree>
    <p:extLst>
      <p:ext uri="{BB962C8B-B14F-4D97-AF65-F5344CB8AC3E}">
        <p14:creationId xmlns:p14="http://schemas.microsoft.com/office/powerpoint/2010/main" val="282972448"/>
      </p:ext>
    </p:extLst>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TotalTime>
  <Words>3241</Words>
  <Application>Microsoft Office PowerPoint</Application>
  <PresentationFormat>On-screen Show (4:3)</PresentationFormat>
  <Paragraphs>199</Paragraphs>
  <Slides>34</Slides>
  <Notes>34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34</vt:i4>
      </vt:variant>
    </vt:vector>
  </HeadingPairs>
  <TitlesOfParts>
    <vt:vector size="38" baseType="lpstr">
      <vt:lpstr>Arial</vt:lpstr>
      <vt:lpstr>Arial Black</vt:lpstr>
      <vt:lpstr>Essential</vt:lpstr>
      <vt:lpstr>Essential</vt:lpstr>
      <vt:lpstr>PowerPoint Presentation</vt:lpstr>
      <vt:lpstr>CH.12 OUTLINE</vt:lpstr>
      <vt:lpstr>12.0 Who Was J.M. Keynes?</vt:lpstr>
      <vt:lpstr>12.0 Who Was J.M. Keynes?</vt:lpstr>
      <vt:lpstr>12.0 Who Was J.M. Keynes?</vt:lpstr>
      <vt:lpstr>12.0 Who Was J.M. Keynes?</vt:lpstr>
      <vt:lpstr>12.0 Who Was J.M. Keynes?</vt:lpstr>
      <vt:lpstr>12.0 Who Was J.M. Keynes?</vt:lpstr>
      <vt:lpstr>12.0 Who Was J.M. Keynes?</vt:lpstr>
      <vt:lpstr>12.0 Who Was J.M. Keynes?</vt:lpstr>
      <vt:lpstr>12.1 Aggregate Demand in Keynesian  Analysis</vt:lpstr>
      <vt:lpstr>The Keynesian AD/AS Model</vt:lpstr>
      <vt:lpstr>What Determines Consumption  Expenditure?</vt:lpstr>
      <vt:lpstr>What Determines Investment  Expenditure?</vt:lpstr>
      <vt:lpstr>What Determines Government Spending?</vt:lpstr>
      <vt:lpstr>What Determines Net Exports?</vt:lpstr>
      <vt:lpstr>12.2 The Building Blocks of Keynesian Analysis</vt:lpstr>
      <vt:lpstr>Wage and Price Stickiness</vt:lpstr>
      <vt:lpstr>Wage and Price Stickiness, Continued</vt:lpstr>
      <vt:lpstr>Sticky Prices and Falling Demand in the  Labor and Goods Market</vt:lpstr>
      <vt:lpstr>Sticky Prices and Falling Demand in the  Labor and Goods Market, Continued</vt:lpstr>
      <vt:lpstr>Jobs Lost/Gained in the  Recession/Recovery</vt:lpstr>
      <vt:lpstr>A Keynesian Perspective of Recession</vt:lpstr>
      <vt:lpstr>A Keynesian Perspective of Recession, Continued</vt:lpstr>
      <vt:lpstr>The Expenditure Multiplier</vt:lpstr>
      <vt:lpstr>12.3 The Phillips Curve </vt:lpstr>
      <vt:lpstr>A Keynesian Phillips Curve Tradeoff  between Unemployment and Inflation</vt:lpstr>
      <vt:lpstr>The Phillips Curve from 1960–1969</vt:lpstr>
      <vt:lpstr>U.S. Phillips Curve, 1960–1979</vt:lpstr>
      <vt:lpstr>Keynesian Policy for Fighting  Unemployment and Inflation</vt:lpstr>
      <vt:lpstr>Fighting Recession and Inflation with Keynesian Policy</vt:lpstr>
      <vt:lpstr>12.4 The Keynesian Perspective on  Market Forces</vt:lpstr>
      <vt:lpstr>The Keynesian Perspective on  Market Forces,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dc:creator>
  <cp:lastModifiedBy>Gardner, H. Stephen</cp:lastModifiedBy>
  <cp:revision>9</cp:revision>
  <dcterms:modified xsi:type="dcterms:W3CDTF">2020-02-27T17:45:54Z</dcterms:modified>
</cp:coreProperties>
</file>