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59" d="100"/>
          <a:sy n="59" d="100"/>
        </p:scale>
        <p:origin x="134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9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10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75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8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50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01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56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069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447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326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42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72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13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46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03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20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3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66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09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50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93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15" name="Shape 15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09660" cy="260351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rgbClr val="6CB255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8670" marR="0" lvl="1" indent="-344169" algn="l" rtl="0">
              <a:spcBef>
                <a:spcPts val="5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8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rgbClr val="6CB255"/>
              </a:buClr>
              <a:buSzPct val="87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6CB255"/>
              </a:buClr>
              <a:buSzPct val="16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6CB255"/>
              </a:buClr>
              <a:buSzPct val="180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/>
          <p:nvPr/>
        </p:nvSpPr>
        <p:spPr>
          <a:xfrm>
            <a:off x="0" y="789677"/>
            <a:ext cx="9144000" cy="7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47" name="Shape 47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00" cy="2603700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800" cy="35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800" cy="11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700" cy="46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200" cy="46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rgbClr val="6CB255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8670" marR="0" lvl="1" indent="-344169" algn="l" rtl="0">
              <a:spcBef>
                <a:spcPts val="5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8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4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rgbClr val="6CB255"/>
              </a:buClr>
              <a:buSzPct val="87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6CB255"/>
              </a:buClr>
              <a:buSzPct val="16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6CB255"/>
              </a:buClr>
              <a:buSzPct val="180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PRINCIPLES OF MACROECONOMICS 2e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lang="en-US" sz="2000" b="1" dirty="0">
                <a:solidFill>
                  <a:srgbClr val="212F62"/>
                </a:solidFill>
              </a:rPr>
              <a:t>9</a:t>
            </a:r>
            <a:r>
              <a:rPr lang="en-US" sz="2000" b="1" i="0" u="none" strike="noStrike" cap="none" dirty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 Inflation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75" name="Shape 75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5485024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92" y="2546251"/>
            <a:ext cx="2071016" cy="26798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8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Practical Solutions for the Substitution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and the Quality/New Goods Biases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457200" y="1122372"/>
            <a:ext cx="8062800" cy="455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To allow for some substitution between goods, the Bureau of Labor Statistics uses alternative mathematical methods for calculating the CPI.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Updates the basket of goods behind the CPI more frequently, so that it can include new and improved goods more rapidly.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The substitution bias and quality/new goods bias has been somewhat reduced.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>
              <a:spcBef>
                <a:spcPts val="0"/>
              </a:spcBef>
              <a:buSzPct val="70000"/>
              <a:buChar char="●"/>
            </a:pPr>
            <a:r>
              <a:rPr lang="en-US"/>
              <a:t>The rise in the CPI most likely overstates the true rise in inflation by only about 0.5% per year.</a:t>
            </a:r>
          </a:p>
        </p:txBody>
      </p:sp>
      <p:pic>
        <p:nvPicPr>
          <p:cNvPr id="133" name="Shape 133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Additional Price Indices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457200" y="1122375"/>
            <a:ext cx="8062800" cy="499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 b="1"/>
              <a:t>Producer Price Index (PPI)</a:t>
            </a:r>
            <a:r>
              <a:rPr lang="en-US"/>
              <a:t> - a measure of inflation based on prices paid for supplies and inputs by producers of goods and services.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Different industries, commodities, and stages of processing.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b="1"/>
              <a:t>International Price Index</a:t>
            </a:r>
            <a:r>
              <a:rPr lang="en-US"/>
              <a:t> - a measure of inflation based on the prices of merchandise that are exported or imported.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b="1"/>
              <a:t>Employment Cost Index</a:t>
            </a:r>
            <a:r>
              <a:rPr lang="en-US"/>
              <a:t> - a measure of inflation based on wages paid in the labor market.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>
              <a:spcBef>
                <a:spcPts val="0"/>
              </a:spcBef>
              <a:buSzPct val="70000"/>
              <a:buChar char="●"/>
            </a:pPr>
            <a:r>
              <a:rPr lang="en-US" b="1"/>
              <a:t>GDP deflator</a:t>
            </a:r>
            <a:r>
              <a:rPr lang="en-US"/>
              <a:t> - a measure of inflation based on the prices of all the GDP components (consumption, investment, government, exports minus imports).</a:t>
            </a:r>
          </a:p>
        </p:txBody>
      </p:sp>
      <p:pic>
        <p:nvPicPr>
          <p:cNvPr id="140" name="Shape 140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881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9.3 How the U.S. and Other Countries Experience Inflation</a:t>
            </a:r>
          </a:p>
        </p:txBody>
      </p:sp>
      <p:sp>
        <p:nvSpPr>
          <p:cNvPr id="146" name="Shape 146"/>
          <p:cNvSpPr>
            <a:spLocks noGrp="1"/>
          </p:cNvSpPr>
          <p:nvPr>
            <p:ph type="pic" idx="2"/>
          </p:nvPr>
        </p:nvSpPr>
        <p:spPr>
          <a:xfrm>
            <a:off x="457200" y="1122370"/>
            <a:ext cx="8062800" cy="49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3684"/>
              <a:buChar char="●"/>
            </a:pPr>
            <a:r>
              <a:rPr lang="en-US" sz="1900"/>
              <a:t>Notable waves of U.S. inflation: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900"/>
              <a:t>after World War I 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900"/>
              <a:t>after World War II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-US" sz="1900"/>
              <a:t>the 1970s</a:t>
            </a:r>
          </a:p>
          <a:p>
            <a:pPr lvl="0" rtl="0">
              <a:spcBef>
                <a:spcPts val="0"/>
              </a:spcBef>
              <a:buNone/>
            </a:pPr>
            <a:endParaRPr sz="19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3684"/>
              <a:buChar char="●"/>
            </a:pPr>
            <a:r>
              <a:rPr lang="en-US" sz="1900" b="1"/>
              <a:t>Deflation</a:t>
            </a:r>
            <a:r>
              <a:rPr lang="en-US" sz="1900"/>
              <a:t> - severe negative inflation.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-US" sz="1900"/>
              <a:t>when most prices in the economy are falling.</a:t>
            </a:r>
          </a:p>
          <a:p>
            <a:pPr lvl="0" rtl="0">
              <a:spcBef>
                <a:spcPts val="0"/>
              </a:spcBef>
              <a:buNone/>
            </a:pPr>
            <a:endParaRPr sz="19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3684"/>
              <a:buChar char="●"/>
            </a:pPr>
            <a:r>
              <a:rPr lang="en-US" sz="1900"/>
              <a:t>Notable periods of U.S. deflation: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900"/>
              <a:t>following the 1920-21 recession 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-US" sz="1900"/>
              <a:t>the Great Depression of the 1930s</a:t>
            </a:r>
          </a:p>
          <a:p>
            <a:pPr lvl="0" indent="457200" rtl="0">
              <a:spcBef>
                <a:spcPts val="0"/>
              </a:spcBef>
              <a:buNone/>
            </a:pPr>
            <a:endParaRPr sz="19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3684"/>
              <a:buChar char="●"/>
            </a:pPr>
            <a:r>
              <a:rPr lang="en-US" sz="1900" b="1"/>
              <a:t>Hyperinflation</a:t>
            </a:r>
            <a:r>
              <a:rPr lang="en-US" sz="1900"/>
              <a:t> - an outburst of high inflation that often occurs (although not exclusively) when economies shift from a controlled economy to a market-oriented economy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-US" sz="1900"/>
              <a:t>The closest the United States has ever reached hyperinflation was during the 1860–1865 Civil War, in the Confederate states.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CNX_Econ2e_C22_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53261"/>
            <a:ext cx="4302125" cy="55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U.S. Price Level and Inflation Rates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606925" y="110761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100000"/>
              <a:buFont typeface="Arial"/>
              <a:buAutoNum type="alphaLcParenBoth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price level rose relatively little over the first half of the twentieth century.  </a:t>
            </a:r>
            <a:r>
              <a:rPr lang="en-US" sz="1800">
                <a:solidFill>
                  <a:schemeClr val="dk1"/>
                </a:solidFill>
              </a:rPr>
              <a:t>Afterwards, it gradually increases until about 1973, then increases more rapidly through the remainder of the 1970s and beyond, with periodic dips, until 2016, when it reached around 240.</a:t>
            </a:r>
          </a:p>
          <a:p>
            <a:pPr marL="342900" marR="0" lvl="0" indent="-35560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ct val="100000"/>
              <a:buFont typeface="Arial"/>
              <a:buAutoNum type="alphaLcParenBoth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chemeClr val="dk1"/>
                </a:solidFill>
              </a:rPr>
              <a:t>n 1916, the graph starts out with inflation at almost 8%, jumps to about 17% in 1917, drops drastically to close to –11% in 1921, goes up and down periodically, with peaks in the 1940s and the 1970s, until settling to around 1.3% in 2016.</a:t>
            </a:r>
          </a:p>
        </p:txBody>
      </p:sp>
      <p:pic>
        <p:nvPicPr>
          <p:cNvPr id="155" name="Shape 155" descr="OSX-Stacked-TM-RGB-300dpi-20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7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Countries with Relatively Low Inflation </a:t>
            </a:r>
          </a:p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Rates, 1960–2016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/>
              <a:t>This chart shows the annual percentage change in consumer prices compared with the previous year’s consumer prices in the United States, the United Kingdom, Japan, and Germany.</a:t>
            </a:r>
          </a:p>
        </p:txBody>
      </p:sp>
      <p:pic>
        <p:nvPicPr>
          <p:cNvPr id="162" name="Shape 162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NX_Econ2e_C22_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538" y="1053261"/>
            <a:ext cx="6806924" cy="363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Countries with Relatively High Inflation </a:t>
            </a:r>
          </a:p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Rates, 1980–2016</a:t>
            </a:r>
          </a:p>
        </p:txBody>
      </p:sp>
      <p:pic>
        <p:nvPicPr>
          <p:cNvPr id="169" name="Shape 169" descr="CNX_Econv1-2_C22_0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425" r="-3425"/>
          <a:stretch/>
        </p:blipFill>
        <p:spPr>
          <a:xfrm>
            <a:off x="4489450" y="1108075"/>
            <a:ext cx="4256400" cy="5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10761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charts show </a:t>
            </a:r>
            <a:r>
              <a:rPr lang="en-US" sz="1800">
                <a:solidFill>
                  <a:schemeClr val="dk1"/>
                </a:solidFill>
              </a:rPr>
              <a:t>inflation rates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Brazil, China, and Russia. </a:t>
            </a:r>
          </a:p>
          <a:p>
            <a:pPr marL="342900" marR="0" lvl="0" indent="-358775" algn="l" rtl="0">
              <a:spcBef>
                <a:spcPts val="910"/>
              </a:spcBef>
              <a:spcAft>
                <a:spcPts val="0"/>
              </a:spcAft>
              <a:buClr>
                <a:srgbClr val="6CB255"/>
              </a:buClr>
              <a:buSzPct val="100000"/>
              <a:buFont typeface="Arial"/>
              <a:buAutoNum type="alphaLcParenBoth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these, Brazil and Russia experienced hyperinflation at some point between the mid-1980s and mid-1990s. </a:t>
            </a:r>
          </a:p>
          <a:p>
            <a:pPr marL="342900" marR="0" lvl="0" indent="-342900" algn="l" rtl="0">
              <a:spcBef>
                <a:spcPts val="910"/>
              </a:spcBef>
              <a:spcAft>
                <a:spcPts val="0"/>
              </a:spcAft>
              <a:buClr>
                <a:srgbClr val="6CB255"/>
              </a:buClr>
              <a:buSzPct val="86111"/>
              <a:buFont typeface="Arial"/>
              <a:buAutoNum type="alphaLcParenBoth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not as high, China and Nigeria also had high inflation rates in the mid-1990s. Even though their inflation rates have come down over the last two decades, several of these countries continue to see significant inflation rates.</a:t>
            </a:r>
            <a:r>
              <a:rPr lang="en-US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(Sources: http://research.stlouisfed.org/fred2/series/FPCPITOTLZGBRA; http://research.stlouisfed.org/fred2/series/CHNCPIALLMINMEI; http://research.stlouisfed.org/fred2/series/FPCPITOTLZGRUS)</a:t>
            </a:r>
          </a:p>
        </p:txBody>
      </p:sp>
      <p:pic>
        <p:nvPicPr>
          <p:cNvPr id="171" name="Shape 171" descr="OSX-Stacked-TM-RGB-300dpi-20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9.4 The Confusion Over Inflation</a:t>
            </a:r>
          </a:p>
        </p:txBody>
      </p:sp>
      <p:sp>
        <p:nvSpPr>
          <p:cNvPr id="177" name="Shape 177"/>
          <p:cNvSpPr>
            <a:spLocks noGrp="1"/>
          </p:cNvSpPr>
          <p:nvPr>
            <p:ph type="pic" idx="2"/>
          </p:nvPr>
        </p:nvSpPr>
        <p:spPr>
          <a:xfrm>
            <a:off x="457200" y="1122370"/>
            <a:ext cx="8062800" cy="495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If other economic variables (prices, wages, and interest rates) </a:t>
            </a:r>
            <a:r>
              <a:rPr lang="en-US" u="sng"/>
              <a:t>do</a:t>
            </a:r>
            <a:r>
              <a:rPr lang="en-US"/>
              <a:t> </a:t>
            </a:r>
            <a:r>
              <a:rPr lang="en-US" u="sng"/>
              <a:t>not</a:t>
            </a:r>
            <a:r>
              <a:rPr lang="en-US"/>
              <a:t> move in sync with inflation, or if they adjust for inflation only after a </a:t>
            </a:r>
            <a:r>
              <a:rPr lang="en-US" u="sng"/>
              <a:t>time lag</a:t>
            </a:r>
            <a:r>
              <a:rPr lang="en-US"/>
              <a:t>, then inflation can cause three types of problems: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unintended redistributions of purchasing power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blurred price signals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difficulties in long-term planning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881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Unintended Redistributions of Purchasing Power</a:t>
            </a:r>
          </a:p>
        </p:txBody>
      </p:sp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457200" y="1122369"/>
            <a:ext cx="8062800" cy="553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/>
              <a:t>People are hurt by inflation when: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they are holding cash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they have financial asset investments where the nominal return does not keep up with inflation (also can be exacerbated by taxes)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wages lag behind inflation 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ct val="77777"/>
            </a:pPr>
            <a:r>
              <a:rPr lang="en-US"/>
              <a:t>wage adjustments are often somewhat sticky and occur only once or twice a year.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they are a retiree receiving a private company </a:t>
            </a:r>
            <a:r>
              <a:rPr lang="en-US" u="sng"/>
              <a:t>defined</a:t>
            </a:r>
            <a:r>
              <a:rPr lang="en-US"/>
              <a:t> pension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/>
              <a:t>Ordinary people can sometimes benefit from inflation.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A borrower paying a fixed interest rate can </a:t>
            </a:r>
            <a:r>
              <a:rPr lang="en-US">
                <a:solidFill>
                  <a:schemeClr val="dk1"/>
                </a:solidFill>
              </a:rPr>
              <a:t>end up better off, because they can repay their loans in dollars that are worth less than originally expected.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U.S. Minimum Wage and Inflation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84450" y="4691575"/>
            <a:ext cx="8375100" cy="224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sz="1800"/>
              <a:t>After adjusting for inflation, the federal minimum wage dropped more than 30 percent from 1967 to 2010, even though the nominal figure climbed from $1.40 to $7.25 per hour.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sz="1800"/>
              <a:t>Increases in the minimum wage between 2008 and 2010 kept the decline from being worse - as it would have been if the wage had remained the same as it did from 1997 through 2007. </a:t>
            </a:r>
            <a:r>
              <a:rPr lang="en-US" sz="1600"/>
              <a:t>(Sources: http://www.dol.gov/whd/minwage/chart.htm; http://data.bls.gov/cgi-bin/surveymost?cu)</a:t>
            </a:r>
          </a:p>
        </p:txBody>
      </p:sp>
      <p:pic>
        <p:nvPicPr>
          <p:cNvPr id="192" name="Shape 192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CNX_Econ2e_C22_0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100" y="906675"/>
            <a:ext cx="5023926" cy="38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Blurred Price Signals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457200" y="1122371"/>
            <a:ext cx="8062800" cy="47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Prices are the messengers in a market economy, conveying information about conditions of demand and supply.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Inflation blurs those price messages.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Inflation means that we perceive price signals more vaguely, like static on the radio 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>
              <a:spcBef>
                <a:spcPts val="0"/>
              </a:spcBef>
              <a:buSzPct val="70000"/>
              <a:buChar char="●"/>
            </a:pPr>
            <a:r>
              <a:rPr lang="en-US"/>
              <a:t>When the levels and changes of prices become </a:t>
            </a:r>
            <a:r>
              <a:rPr lang="en-US" u="sng"/>
              <a:t>uncertain</a:t>
            </a:r>
            <a:r>
              <a:rPr lang="en-US"/>
              <a:t>, businesses and individuals find it </a:t>
            </a:r>
            <a:r>
              <a:rPr lang="en-US" u="sng"/>
              <a:t>harder to react</a:t>
            </a:r>
            <a:r>
              <a:rPr lang="en-US"/>
              <a:t> to economic signals.</a:t>
            </a:r>
          </a:p>
        </p:txBody>
      </p:sp>
      <p:pic>
        <p:nvPicPr>
          <p:cNvPr id="200" name="Shape 200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CH.9 OUTLINE</a:t>
            </a:r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457200" y="1122376"/>
            <a:ext cx="8062800" cy="523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9.1: Tracking Inflation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9.2: How to Measure Changes in the Cost of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       Living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9.3: How the U.S. and Other Countries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       Experience Inflation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9.4: The Confusion Over Inflation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9.5: Indexing and Its Limitations</a:t>
            </a:r>
          </a:p>
        </p:txBody>
      </p:sp>
      <p:pic>
        <p:nvPicPr>
          <p:cNvPr id="82" name="Shape 82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6400" cy="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Problems of Long-Term Planning</a:t>
            </a:r>
          </a:p>
        </p:txBody>
      </p:sp>
      <p:sp>
        <p:nvSpPr>
          <p:cNvPr id="206" name="Shape 206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800" cy="3500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Inflation can make long-term planning difficult.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Planning for retirement in unknown future dollar levels.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/>
              <a:t>More time spent by businesses finding ways of profiting from inflation vs. less time spent on productivity, innovation, or quality of service.</a:t>
            </a:r>
          </a:p>
        </p:txBody>
      </p:sp>
      <p:pic>
        <p:nvPicPr>
          <p:cNvPr id="207" name="Shape 207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8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U.S. Inflation Rate and U.S. Labor </a:t>
            </a:r>
          </a:p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Productivity, 1961–2014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4843971"/>
            <a:ext cx="8062800" cy="18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70000"/>
              <a:buFont typeface="Arial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the last several decades in the United States, there have been times when </a:t>
            </a:r>
            <a:r>
              <a:rPr lang="en-US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rising inflation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rates have been closely followed by </a:t>
            </a:r>
            <a:r>
              <a:rPr lang="en-US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productivity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rates and </a:t>
            </a:r>
            <a:r>
              <a:rPr lang="en-US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inflation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rates have corresponded to </a:t>
            </a:r>
            <a:r>
              <a:rPr lang="en-US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productivit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rates.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70000"/>
              <a:buFont typeface="Arial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graph shows, however, this correlation does not always exist.</a:t>
            </a:r>
          </a:p>
        </p:txBody>
      </p:sp>
      <p:pic>
        <p:nvPicPr>
          <p:cNvPr id="214" name="Shape 214" descr="CNX_Econv1-2_C22_0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0812" r="-40812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OSX-Stacked-TM-RGB-300dpi-20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9.5 Indexing and Its Limitations</a:t>
            </a:r>
          </a:p>
        </p:txBody>
      </p:sp>
      <p:sp>
        <p:nvSpPr>
          <p:cNvPr id="221" name="Shape 221"/>
          <p:cNvSpPr>
            <a:spLocks noGrp="1"/>
          </p:cNvSpPr>
          <p:nvPr>
            <p:ph type="pic" idx="2"/>
          </p:nvPr>
        </p:nvSpPr>
        <p:spPr>
          <a:xfrm>
            <a:off x="457200" y="1122370"/>
            <a:ext cx="8062800" cy="522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b="1"/>
              <a:t>Indexed</a:t>
            </a:r>
            <a:r>
              <a:rPr lang="en-US"/>
              <a:t> - a price, wage, or interest rate is adjusted automatically for inflation.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Examples of indexing arrangements in </a:t>
            </a:r>
            <a:r>
              <a:rPr lang="en-US" u="sng"/>
              <a:t>private markets</a:t>
            </a:r>
            <a:r>
              <a:rPr lang="en-US"/>
              <a:t>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 b="1"/>
              <a:t>Cost-of-living adjustments (COLAs)</a:t>
            </a:r>
            <a:r>
              <a:rPr lang="en-US"/>
              <a:t> - a contractual provision that wage increases will keep up with inflation.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 b="1"/>
              <a:t>Adjustable-rate mortgage (ARM)</a:t>
            </a:r>
            <a:r>
              <a:rPr lang="en-US"/>
              <a:t> - a type of loan a borrower uses to purchase a home in which the interest rate varies with market interest rates.</a:t>
            </a:r>
          </a:p>
        </p:txBody>
      </p:sp>
      <p:pic>
        <p:nvPicPr>
          <p:cNvPr id="222" name="Shape 222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Indexing in Government Programs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457200" y="1122370"/>
            <a:ext cx="8062800" cy="522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/>
              <a:t>Examples of indexing arrangements in </a:t>
            </a:r>
            <a:r>
              <a:rPr lang="en-US" u="sng"/>
              <a:t>government programs</a:t>
            </a:r>
            <a:r>
              <a:rPr lang="en-US"/>
              <a:t>: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The U.S. income tax code is designed so income levels where higher tax rates kick in are indexed to rise automatically with inflation.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ct val="100000"/>
              <a:buFont typeface="Arial"/>
            </a:pPr>
            <a:r>
              <a:rPr lang="en-US"/>
              <a:t>The level of Social Security benefits increases each year along with the Consumer Price Index.</a:t>
            </a:r>
          </a:p>
          <a:p>
            <a:pPr marL="1371600" lvl="2" indent="-317500" rtl="0">
              <a:spcBef>
                <a:spcPts val="0"/>
              </a:spcBef>
              <a:buSzPct val="70000"/>
            </a:pPr>
            <a:r>
              <a:rPr lang="en-US" sz="2000"/>
              <a:t>An indexed increase in the Social Security tax base accompanies the indexed rise in the benefit level.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2000"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U.S. government offers indexed bonds promising to pay a certain real rate of interest above whatever inflation rate occurs.</a:t>
            </a:r>
          </a:p>
        </p:txBody>
      </p:sp>
      <p:pic>
        <p:nvPicPr>
          <p:cNvPr id="229" name="Shape 229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Big Bucks in Zimbabwe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3729233"/>
            <a:ext cx="8062800" cy="18779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sz="1800" dirty="0"/>
              <a:t>This bill was worth 100 trillion Zimbabwean dollars when issued in 2008.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sz="1800" dirty="0"/>
              <a:t>Unfortunately, they were worth only about 40 U.S. cents in 2015 when the government abandoned the local currency, and allowed the use of several foreign currencies, including the U.S. dollar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sz="1800" dirty="0"/>
              <a:t>On 24 June 2019, the Reserve Bank of Zimbabwe abolished the multiple currency system and replaced it with a new Zimbabwe RTGS Dollar. Unfortunately, though, rapid inflation has continued, and at this moment (1/30/2020) 1 USD = 362 ZWD</a:t>
            </a:r>
            <a:endParaRPr lang="en-US" sz="1600" dirty="0"/>
          </a:p>
        </p:txBody>
      </p:sp>
      <p:pic>
        <p:nvPicPr>
          <p:cNvPr id="90" name="Shape 90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20" y="845495"/>
            <a:ext cx="5458957" cy="28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9.1 Tracking Inflation</a:t>
            </a:r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457200" y="1122371"/>
            <a:ext cx="8062800" cy="474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 b="1" dirty="0"/>
              <a:t>Inflation</a:t>
            </a:r>
            <a:r>
              <a:rPr lang="en-US" dirty="0"/>
              <a:t> - an ongoing rise in the general level of prices in an entire economy.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dirty="0"/>
              <a:t>Inflation does not refer to a change in relative (individual) prices.</a:t>
            </a:r>
          </a:p>
          <a:p>
            <a:pPr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 b="1" dirty="0"/>
              <a:t>Basket of goods and services</a:t>
            </a:r>
            <a:r>
              <a:rPr lang="en-US" dirty="0"/>
              <a:t> - a hypothetical group of different items, with specified quantities of each one meant to represent a “typical” set of consumer purchases.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dirty="0"/>
              <a:t>Used to calculate the price level, by looking at how the prices of those items change over time.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 dirty="0"/>
              <a:t>Computed using a weighted average.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7" name="Shape 97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Index Numbers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457200" y="1122369"/>
            <a:ext cx="8062800" cy="539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 b="1" dirty="0"/>
              <a:t>Index number</a:t>
            </a:r>
            <a:r>
              <a:rPr lang="en-US" dirty="0"/>
              <a:t> - a unit-free number derived from the price level over a number of years, which makes computing inflation rates easier, since the index number has values around 100.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 dirty="0"/>
              <a:t>no dollar signs or other units attached.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b="1" dirty="0"/>
              <a:t>Base year</a:t>
            </a:r>
            <a:r>
              <a:rPr lang="en-US" dirty="0"/>
              <a:t> - arbitrary year whose value as an index number economists define as 100. Generally is the year for which the quantity weights are chosen.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dirty="0"/>
              <a:t>Indexing allows easier eyeballing of the inflation numbers between different years.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buSzPct val="70000"/>
              <a:buChar char="●"/>
            </a:pPr>
            <a:r>
              <a:rPr lang="en-US" dirty="0"/>
              <a:t>Inflation Calculation: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 dirty="0"/>
              <a:t>(Level in new year - Level in prior year)</a:t>
            </a:r>
            <a:r>
              <a:rPr lang="en-US" sz="1900" dirty="0"/>
              <a:t>  x 100  =  Percentage change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-US" sz="1900" dirty="0"/>
              <a:t>  	  Level in prior year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4" name="Shape 104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9.1 Tracking Inflation</a:t>
            </a:r>
          </a:p>
        </p:txBody>
      </p:sp>
      <p:pic>
        <p:nvPicPr>
          <p:cNvPr id="97" name="Shape 97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" y="1375434"/>
            <a:ext cx="5570782" cy="29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6175" y="909465"/>
            <a:ext cx="4546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Calculating an Annual Rate of Inflation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11" y="4307968"/>
            <a:ext cx="5660306" cy="212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4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41325"/>
            <a:ext cx="8062800" cy="881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9.2 How to Measure Changes in the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Cost of Living</a:t>
            </a:r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457200" y="1046169"/>
            <a:ext cx="8062800" cy="535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3684"/>
              <a:buChar char="●"/>
            </a:pPr>
            <a:r>
              <a:rPr lang="en-US" sz="1900" b="1" dirty="0"/>
              <a:t>Consumer Price Index (CPI)</a:t>
            </a:r>
            <a:r>
              <a:rPr lang="en-US" sz="1900" dirty="0"/>
              <a:t> - a measure of inflation that U.S. government statisticians calculate based on the price level from a fixed basket of goods and services that represents the average consumer's purchases.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-US" sz="1900" dirty="0"/>
              <a:t>Change in fixed basket of goods and services vs. change in cost of living</a:t>
            </a:r>
          </a:p>
          <a:p>
            <a:pPr lvl="0" rtl="0">
              <a:spcBef>
                <a:spcPts val="0"/>
              </a:spcBef>
              <a:buNone/>
            </a:pPr>
            <a:endParaRPr sz="1900" dirty="0"/>
          </a:p>
          <a:p>
            <a:pPr marL="457200" lvl="0" indent="-317500" rtl="0">
              <a:spcBef>
                <a:spcPts val="0"/>
              </a:spcBef>
              <a:buSzPct val="73684"/>
              <a:buChar char="●"/>
            </a:pPr>
            <a:r>
              <a:rPr lang="en-US" sz="1900" b="1" dirty="0"/>
              <a:t>Substitution bias</a:t>
            </a:r>
            <a:r>
              <a:rPr lang="en-US" sz="1900" dirty="0"/>
              <a:t> - an inflation rate calculated using a fixed basket of goods </a:t>
            </a:r>
            <a:r>
              <a:rPr lang="en-US" sz="1900" b="1" dirty="0">
                <a:solidFill>
                  <a:srgbClr val="FF0000"/>
                </a:solidFill>
              </a:rPr>
              <a:t>[from the past]</a:t>
            </a:r>
            <a:r>
              <a:rPr lang="en-US" sz="1900" dirty="0"/>
              <a:t> over time tends to overstate the true rise in the cost of living, because it does not take into account that the person can </a:t>
            </a:r>
            <a:r>
              <a:rPr lang="en-US" sz="1900" u="sng" dirty="0"/>
              <a:t>substitute</a:t>
            </a:r>
            <a:r>
              <a:rPr lang="en-US" sz="1900" dirty="0"/>
              <a:t> away from goods whose prices rise considerably.</a:t>
            </a:r>
          </a:p>
          <a:p>
            <a:pPr lvl="0" rtl="0">
              <a:spcBef>
                <a:spcPts val="0"/>
              </a:spcBef>
              <a:buNone/>
            </a:pPr>
            <a:endParaRPr sz="1900" dirty="0"/>
          </a:p>
          <a:p>
            <a:pPr marL="457200" lvl="0" indent="-317500">
              <a:spcBef>
                <a:spcPts val="0"/>
              </a:spcBef>
              <a:buSzPct val="73684"/>
              <a:buChar char="●"/>
            </a:pPr>
            <a:r>
              <a:rPr lang="en-US" sz="1900" b="1" dirty="0"/>
              <a:t>Quality/new goods bias - </a:t>
            </a:r>
            <a:r>
              <a:rPr lang="en-US" sz="1900" dirty="0"/>
              <a:t>inflation calculated using a fixed basket of goods over time tends to overstate the true rise in cost of living, because it does not account for </a:t>
            </a:r>
            <a:r>
              <a:rPr lang="en-US" sz="1900" u="sng" dirty="0"/>
              <a:t>improvements</a:t>
            </a:r>
            <a:r>
              <a:rPr lang="en-US" sz="1900" dirty="0"/>
              <a:t> in the </a:t>
            </a:r>
            <a:r>
              <a:rPr lang="en-US" sz="1900" u="sng" dirty="0"/>
              <a:t>quality</a:t>
            </a:r>
            <a:r>
              <a:rPr lang="en-US" sz="1900" dirty="0"/>
              <a:t> of existing goods or the </a:t>
            </a:r>
            <a:r>
              <a:rPr lang="en-US" sz="1900" u="sng" dirty="0"/>
              <a:t>invention</a:t>
            </a:r>
            <a:r>
              <a:rPr lang="en-US" sz="1900" dirty="0"/>
              <a:t> of new goods.</a:t>
            </a:r>
          </a:p>
        </p:txBody>
      </p:sp>
      <p:pic>
        <p:nvPicPr>
          <p:cNvPr id="111" name="Shape 111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CB255"/>
              </a:buClr>
              <a:buSzPct val="25000"/>
              <a:buFont typeface="Arial Black"/>
              <a:buNone/>
            </a:pPr>
            <a:r>
              <a:rPr lang="en-US"/>
              <a:t>The Weighting of CPI Components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4691576"/>
            <a:ext cx="8062800" cy="131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/>
              <a:t>Of the eight categories used to generate the Consumer Price Index, housing is the highest at 42.7%.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/>
              <a:t>The next highest category, food and beverage at 15.3%, is less than half the size of housing.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/>
              <a:t>Other goods and services, and apparel, are the lowest at 3.4% and 3.3%, respectively. </a:t>
            </a:r>
            <a:r>
              <a:rPr lang="en-US" sz="1800"/>
              <a:t>(Source: www.bls.gov/cpi)</a:t>
            </a:r>
          </a:p>
        </p:txBody>
      </p:sp>
      <p:pic>
        <p:nvPicPr>
          <p:cNvPr id="118" name="Shape 118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CNX_Econ2e_C22_00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867" y="1213562"/>
            <a:ext cx="6708266" cy="347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CPI and Core Inflation Index</a:t>
            </a:r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800" cy="3500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en-US" b="1"/>
              <a:t>Core inflation index</a:t>
            </a:r>
            <a:r>
              <a:rPr lang="en-US"/>
              <a:t> - takes the CPI and excludes volatile economic variables, like energy and food prices.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Economists can have a better sense of the underlying trends in prices that affect the cost of living.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-US"/>
              <a:t>A preferred gauge from which to make important government policy changes.</a:t>
            </a:r>
          </a:p>
        </p:txBody>
      </p:sp>
      <p:pic>
        <p:nvPicPr>
          <p:cNvPr id="126" name="Shape 126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" y="3243891"/>
            <a:ext cx="7594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1866</Words>
  <Application>Microsoft Office PowerPoint</Application>
  <PresentationFormat>On-screen Show (4:3)</PresentationFormat>
  <Paragraphs>150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Essential</vt:lpstr>
      <vt:lpstr>Essential</vt:lpstr>
      <vt:lpstr>PowerPoint Presentation</vt:lpstr>
      <vt:lpstr>CH.9 OUTLINE</vt:lpstr>
      <vt:lpstr>Big Bucks in Zimbabwe</vt:lpstr>
      <vt:lpstr>9.1 Tracking Inflation</vt:lpstr>
      <vt:lpstr>Index Numbers</vt:lpstr>
      <vt:lpstr>9.1 Tracking Inflation</vt:lpstr>
      <vt:lpstr>9.2 How to Measure Changes in the  Cost of Living</vt:lpstr>
      <vt:lpstr>The Weighting of CPI Components</vt:lpstr>
      <vt:lpstr>The CPI and Core Inflation Index</vt:lpstr>
      <vt:lpstr>Practical Solutions for the Substitution and the Quality/New Goods Biases</vt:lpstr>
      <vt:lpstr>Additional Price Indices</vt:lpstr>
      <vt:lpstr>9.3 How the U.S. and Other Countries Experience Inflation</vt:lpstr>
      <vt:lpstr>U.S. Price Level and Inflation Rates</vt:lpstr>
      <vt:lpstr>Countries with Relatively Low Inflation  Rates, 1960–2016</vt:lpstr>
      <vt:lpstr>Countries with Relatively High Inflation  Rates, 1980–2016</vt:lpstr>
      <vt:lpstr>9.4 The Confusion Over Inflation</vt:lpstr>
      <vt:lpstr>Unintended Redistributions of Purchasing Power</vt:lpstr>
      <vt:lpstr>U.S. Minimum Wage and Inflation</vt:lpstr>
      <vt:lpstr>Blurred Price Signals</vt:lpstr>
      <vt:lpstr>Problems of Long-Term Planning</vt:lpstr>
      <vt:lpstr>U.S. Inflation Rate and U.S. Labor  Productivity, 1961–2014</vt:lpstr>
      <vt:lpstr>9.5 Indexing and Its Limitations</vt:lpstr>
      <vt:lpstr>Indexing in Government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Gardner, H. Stephen</cp:lastModifiedBy>
  <cp:revision>13</cp:revision>
  <dcterms:modified xsi:type="dcterms:W3CDTF">2020-02-03T00:23:35Z</dcterms:modified>
</cp:coreProperties>
</file>