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 id="2147483657" r:id="rId2"/>
  </p:sldMasterIdLst>
  <p:notesMasterIdLst>
    <p:notesMasterId r:id="rId32"/>
  </p:notesMasterIdLst>
  <p:sldIdLst>
    <p:sldId id="256" r:id="rId3"/>
    <p:sldId id="257" r:id="rId4"/>
    <p:sldId id="259" r:id="rId5"/>
    <p:sldId id="283" r:id="rId6"/>
    <p:sldId id="281" r:id="rId7"/>
    <p:sldId id="282" r:id="rId8"/>
    <p:sldId id="261" r:id="rId9"/>
    <p:sldId id="284" r:id="rId10"/>
    <p:sldId id="263" r:id="rId11"/>
    <p:sldId id="264" r:id="rId12"/>
    <p:sldId id="265" r:id="rId13"/>
    <p:sldId id="266" r:id="rId14"/>
    <p:sldId id="267" r:id="rId15"/>
    <p:sldId id="285" r:id="rId16"/>
    <p:sldId id="268" r:id="rId17"/>
    <p:sldId id="286" r:id="rId18"/>
    <p:sldId id="287" r:id="rId19"/>
    <p:sldId id="269" r:id="rId20"/>
    <p:sldId id="270" r:id="rId21"/>
    <p:sldId id="271" r:id="rId22"/>
    <p:sldId id="273" r:id="rId23"/>
    <p:sldId id="274" r:id="rId24"/>
    <p:sldId id="275" r:id="rId25"/>
    <p:sldId id="276" r:id="rId26"/>
    <p:sldId id="277" r:id="rId27"/>
    <p:sldId id="278" r:id="rId28"/>
    <p:sldId id="279" r:id="rId29"/>
    <p:sldId id="280" r:id="rId30"/>
    <p:sldId id="288" r:id="rId3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0"/>
  </p:normalViewPr>
  <p:slideViewPr>
    <p:cSldViewPr snapToGrid="0" snapToObjects="1">
      <p:cViewPr>
        <p:scale>
          <a:sx n="88" d="100"/>
          <a:sy n="88" d="100"/>
        </p:scale>
        <p:origin x="-1032"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192592111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25849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30" name="Shape 1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59620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22905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146" name="Shape 1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31967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61059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610594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095260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095260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1095260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68" name="Shape 1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43700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76" name="Shape 1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4561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700148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 name="Shape 18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212880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98" name="Shape 1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6157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206" name="Shape 2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76031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5" name="Shape 21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206996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22" name="Shape 2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62037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231" name="Shape 2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14148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0" name="Shape 24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768657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7" name="Shape 24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8461621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4" name="Shape 2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033719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4" name="Shape 2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03371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62161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62161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62161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62161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51803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51803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468051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11"/>
        <p:cNvGrpSpPr/>
        <p:nvPr/>
      </p:nvGrpSpPr>
      <p:grpSpPr>
        <a:xfrm>
          <a:off x="0" y="0"/>
          <a:ext cx="0" cy="0"/>
          <a:chOff x="0" y="0"/>
          <a:chExt cx="0" cy="0"/>
        </a:xfrm>
      </p:grpSpPr>
      <p:sp>
        <p:nvSpPr>
          <p:cNvPr id="12" name="Shape 12"/>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15" name="Shape 15" descr="medium_covers_Page_2.png"/>
          <p:cNvPicPr preferRelativeResize="0"/>
          <p:nvPr/>
        </p:nvPicPr>
        <p:blipFill rotWithShape="1">
          <a:blip r:embed="rId2">
            <a:alphaModFix/>
          </a:blip>
          <a:srcRect/>
          <a:stretch/>
        </p:blipFill>
        <p:spPr>
          <a:xfrm>
            <a:off x="3562758" y="2517424"/>
            <a:ext cx="2009660" cy="2603511"/>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16"/>
        <p:cNvGrpSpPr/>
        <p:nvPr/>
      </p:nvGrpSpPr>
      <p:grpSpPr>
        <a:xfrm>
          <a:off x="0" y="0"/>
          <a:ext cx="0" cy="0"/>
          <a:chOff x="0" y="0"/>
          <a:chExt cx="0" cy="0"/>
        </a:xfrm>
      </p:grpSpPr>
      <p:sp>
        <p:nvSpPr>
          <p:cNvPr id="17" name="Shape 17"/>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0" name="Shape 20"/>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1" name="Shape 21"/>
          <p:cNvSpPr>
            <a:spLocks noGrp="1"/>
          </p:cNvSpPr>
          <p:nvPr>
            <p:ph type="pic" idx="2"/>
          </p:nvPr>
        </p:nvSpPr>
        <p:spPr>
          <a:xfrm>
            <a:off x="457199" y="1122386"/>
            <a:ext cx="8062913" cy="3500071"/>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1"/>
          </p:nvPr>
        </p:nvSpPr>
        <p:spPr>
          <a:xfrm>
            <a:off x="457200" y="4843982"/>
            <a:ext cx="8062912" cy="1166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575050" y="1600200"/>
            <a:ext cx="5111750" cy="448056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2"/>
          </p:nvPr>
        </p:nvSpPr>
        <p:spPr>
          <a:xfrm>
            <a:off x="457200" y="1600200"/>
            <a:ext cx="3008313" cy="448056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33" name="Shape 33"/>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36" name="Shape 36"/>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43"/>
        <p:cNvGrpSpPr/>
        <p:nvPr/>
      </p:nvGrpSpPr>
      <p:grpSpPr>
        <a:xfrm>
          <a:off x="0" y="0"/>
          <a:ext cx="0" cy="0"/>
          <a:chOff x="0" y="0"/>
          <a:chExt cx="0" cy="0"/>
        </a:xfrm>
      </p:grpSpPr>
      <p:sp>
        <p:nvSpPr>
          <p:cNvPr id="44" name="Shape 44"/>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6" name="Shape 46"/>
          <p:cNvSpPr txBox="1"/>
          <p:nvPr/>
        </p:nvSpPr>
        <p:spPr>
          <a:xfrm>
            <a:off x="0" y="789677"/>
            <a:ext cx="9144000" cy="709200"/>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47" name="Shape 47" descr="medium_covers_Page_2.png"/>
          <p:cNvPicPr preferRelativeResize="0"/>
          <p:nvPr/>
        </p:nvPicPr>
        <p:blipFill rotWithShape="1">
          <a:blip r:embed="rId2">
            <a:alphaModFix/>
          </a:blip>
          <a:srcRect/>
          <a:stretch/>
        </p:blipFill>
        <p:spPr>
          <a:xfrm>
            <a:off x="3562758" y="2517424"/>
            <a:ext cx="2010600" cy="2603700"/>
          </a:xfrm>
          <a:prstGeom prst="rect">
            <a:avLst/>
          </a:prstGeom>
          <a:noFill/>
          <a:ln>
            <a:noFill/>
          </a:ln>
          <a:effectLst>
            <a:reflection stA="52000" endA="300" endPos="35000" fadeDir="5400012" sy="-100000" algn="bl" rotWithShape="0"/>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48"/>
        <p:cNvGrpSpPr/>
        <p:nvPr/>
      </p:nvGrpSpPr>
      <p:grpSpPr>
        <a:xfrm>
          <a:off x="0" y="0"/>
          <a:ext cx="0" cy="0"/>
          <a:chOff x="0" y="0"/>
          <a:chExt cx="0" cy="0"/>
        </a:xfrm>
      </p:grpSpPr>
      <p:sp>
        <p:nvSpPr>
          <p:cNvPr id="49" name="Shape 49"/>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52" name="Shape 52"/>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3" name="Shape 53"/>
          <p:cNvSpPr>
            <a:spLocks noGrp="1"/>
          </p:cNvSpPr>
          <p:nvPr>
            <p:ph type="pic" idx="2"/>
          </p:nvPr>
        </p:nvSpPr>
        <p:spPr>
          <a:xfrm>
            <a:off x="457199" y="1122386"/>
            <a:ext cx="8062800" cy="35001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body" idx="1"/>
          </p:nvPr>
        </p:nvSpPr>
        <p:spPr>
          <a:xfrm>
            <a:off x="457200" y="4843982"/>
            <a:ext cx="8062800" cy="1166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7" name="Shape 57"/>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0" name="Shape 60"/>
          <p:cNvSpPr>
            <a:spLocks noGrp="1"/>
          </p:cNvSpPr>
          <p:nvPr>
            <p:ph type="pic" idx="2"/>
          </p:nvPr>
        </p:nvSpPr>
        <p:spPr>
          <a:xfrm>
            <a:off x="457199" y="1107618"/>
            <a:ext cx="4031700" cy="4607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body" idx="1"/>
          </p:nvPr>
        </p:nvSpPr>
        <p:spPr>
          <a:xfrm>
            <a:off x="4606925" y="1107618"/>
            <a:ext cx="3913200" cy="4607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3575050" y="1600200"/>
            <a:ext cx="5111700" cy="448050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3008400" cy="448050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8" name="Shape 68"/>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1.jpg"/><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7" name="Shape 7"/>
          <p:cNvSpPr txBox="1">
            <a:spLocks noGrp="1"/>
          </p:cNvSpPr>
          <p:nvPr>
            <p:ph type="body" idx="1"/>
          </p:nvPr>
        </p:nvSpPr>
        <p:spPr>
          <a:xfrm>
            <a:off x="457200" y="1752600"/>
            <a:ext cx="7620000" cy="4373563"/>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0" name="Shape 10"/>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39" name="Shape 39"/>
          <p:cNvSpPr txBox="1">
            <a:spLocks noGrp="1"/>
          </p:cNvSpPr>
          <p:nvPr>
            <p:ph type="body" idx="1"/>
          </p:nvPr>
        </p:nvSpPr>
        <p:spPr>
          <a:xfrm>
            <a:off x="457200" y="1752600"/>
            <a:ext cx="7620000" cy="4373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5.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s://www.brookings.edu/blog/up-front/2019/03/06/what-is-u/" TargetMode="External"/><Relationship Id="rId4" Type="http://schemas.openxmlformats.org/officeDocument/2006/relationships/image" Target="../media/image17.pn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72"/>
        <p:cNvGrpSpPr/>
        <p:nvPr/>
      </p:nvGrpSpPr>
      <p:grpSpPr>
        <a:xfrm>
          <a:off x="0" y="0"/>
          <a:ext cx="0" cy="0"/>
          <a:chOff x="0" y="0"/>
          <a:chExt cx="0" cy="0"/>
        </a:xfrm>
      </p:grpSpPr>
      <p:sp>
        <p:nvSpPr>
          <p:cNvPr id="73" name="Shape 73"/>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600" b="0" i="0" u="none" strike="noStrike" cap="none" dirty="0">
                <a:solidFill>
                  <a:srgbClr val="6CB255"/>
                </a:solidFill>
                <a:latin typeface="Arial Black"/>
                <a:ea typeface="Arial Black"/>
                <a:cs typeface="Arial Black"/>
                <a:sym typeface="Arial Black"/>
              </a:rPr>
              <a:t>PRINCIPLES OF </a:t>
            </a:r>
            <a:r>
              <a:rPr lang="en-US" sz="3600" b="0" i="0" u="none" strike="noStrike" cap="none" dirty="0" smtClean="0">
                <a:solidFill>
                  <a:srgbClr val="6CB255"/>
                </a:solidFill>
                <a:latin typeface="Arial Black"/>
                <a:ea typeface="Arial Black"/>
                <a:cs typeface="Arial Black"/>
                <a:sym typeface="Arial Black"/>
              </a:rPr>
              <a:t>MACROECONOMICS 2e</a:t>
            </a:r>
            <a:endParaRPr lang="en-US" sz="3600" b="0" i="0" u="none" strike="noStrike" cap="none" dirty="0">
              <a:solidFill>
                <a:srgbClr val="6CB255"/>
              </a:solidFill>
              <a:latin typeface="Arial Black"/>
              <a:ea typeface="Arial Black"/>
              <a:cs typeface="Arial Black"/>
              <a:sym typeface="Arial Black"/>
            </a:endParaRPr>
          </a:p>
          <a:p>
            <a:pPr marL="0" marR="0" lvl="0" indent="0" algn="ctr" rtl="0">
              <a:spcBef>
                <a:spcPts val="0"/>
              </a:spcBef>
              <a:spcAft>
                <a:spcPts val="0"/>
              </a:spcAft>
              <a:buClr>
                <a:srgbClr val="212F62"/>
              </a:buClr>
              <a:buSzPct val="25000"/>
              <a:buFont typeface="Arial"/>
              <a:buNone/>
            </a:pPr>
            <a:r>
              <a:rPr lang="en-US" sz="2000" b="1" i="0" u="none" strike="noStrike" cap="none" dirty="0">
                <a:solidFill>
                  <a:srgbClr val="212F62"/>
                </a:solidFill>
                <a:latin typeface="Arial"/>
                <a:ea typeface="Arial"/>
                <a:cs typeface="Arial"/>
                <a:sym typeface="Arial"/>
              </a:rPr>
              <a:t>Chapter </a:t>
            </a:r>
            <a:r>
              <a:rPr lang="en-US" sz="2000" b="1" dirty="0">
                <a:solidFill>
                  <a:srgbClr val="212F62"/>
                </a:solidFill>
              </a:rPr>
              <a:t>8</a:t>
            </a:r>
            <a:r>
              <a:rPr lang="en-US" sz="2000" b="1" i="0" u="none" strike="noStrike" cap="none" dirty="0">
                <a:solidFill>
                  <a:srgbClr val="212F62"/>
                </a:solidFill>
                <a:latin typeface="Arial"/>
                <a:ea typeface="Arial"/>
                <a:cs typeface="Arial"/>
                <a:sym typeface="Arial"/>
              </a:rPr>
              <a:t> Unemployment</a:t>
            </a:r>
          </a:p>
          <a:p>
            <a:pPr marL="0" marR="0" lvl="0" indent="0" algn="ctr" rtl="0">
              <a:spcBef>
                <a:spcPts val="0"/>
              </a:spcBef>
              <a:buClr>
                <a:schemeClr val="dk1"/>
              </a:buClr>
              <a:buSzPct val="25000"/>
              <a:buFont typeface="Arial"/>
              <a:buNone/>
            </a:pPr>
            <a:r>
              <a:rPr lang="en-US" sz="1600" b="0" i="0" u="none" strike="noStrike" cap="none" dirty="0">
                <a:solidFill>
                  <a:schemeClr val="dk1"/>
                </a:solidFill>
                <a:latin typeface="Arial"/>
                <a:ea typeface="Arial"/>
                <a:cs typeface="Arial"/>
                <a:sym typeface="Arial"/>
              </a:rPr>
              <a:t>PowerPoint Image Slideshow</a:t>
            </a:r>
          </a:p>
        </p:txBody>
      </p:sp>
      <p:pic>
        <p:nvPicPr>
          <p:cNvPr id="75" name="Shape 75" descr="OSX-Stacked-TM-RGB-300dpi-2016.jpg"/>
          <p:cNvPicPr preferRelativeResize="0"/>
          <p:nvPr/>
        </p:nvPicPr>
        <p:blipFill rotWithShape="1">
          <a:blip r:embed="rId3">
            <a:alphaModFix/>
          </a:blip>
          <a:srcRect/>
          <a:stretch/>
        </p:blipFill>
        <p:spPr>
          <a:xfrm>
            <a:off x="7610087" y="5606050"/>
            <a:ext cx="1222295" cy="833203"/>
          </a:xfrm>
          <a:prstGeom prst="rect">
            <a:avLst/>
          </a:prstGeom>
          <a:noFill/>
          <a:ln>
            <a:noFill/>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36492" y="2546251"/>
            <a:ext cx="2071016" cy="2679895"/>
          </a:xfrm>
          <a:prstGeom prst="rect">
            <a:avLst/>
          </a:prstGeom>
          <a:effectLst>
            <a:reflection blurRad="6350" stA="52000" endA="300" endPos="3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Unemployment Rates by Group - Gender</a:t>
            </a:r>
          </a:p>
        </p:txBody>
      </p:sp>
      <p:sp>
        <p:nvSpPr>
          <p:cNvPr id="133" name="Shape 133"/>
          <p:cNvSpPr txBox="1">
            <a:spLocks noGrp="1"/>
          </p:cNvSpPr>
          <p:nvPr>
            <p:ph type="body" idx="1"/>
          </p:nvPr>
        </p:nvSpPr>
        <p:spPr>
          <a:xfrm>
            <a:off x="457200" y="4843981"/>
            <a:ext cx="8062912" cy="1787727"/>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Clr>
                <a:srgbClr val="6CB255"/>
              </a:buClr>
              <a:buSzPct val="70000"/>
              <a:buFont typeface="Arial"/>
              <a:buChar char="●"/>
            </a:pPr>
            <a:r>
              <a:rPr lang="en-US" b="0" i="0" u="none" strike="noStrike" cap="none">
                <a:solidFill>
                  <a:srgbClr val="000000"/>
                </a:solidFill>
                <a:latin typeface="Arial"/>
                <a:ea typeface="Arial"/>
                <a:cs typeface="Arial"/>
                <a:sym typeface="Arial"/>
              </a:rPr>
              <a:t>Unemployment rates for men used to be lower than unemployment rates for women</a:t>
            </a:r>
            <a:r>
              <a:rPr lang="en-US"/>
              <a:t>.</a:t>
            </a:r>
          </a:p>
          <a:p>
            <a:pPr marL="457200" marR="0" lvl="0" indent="-317500" algn="l" rtl="0">
              <a:spcBef>
                <a:spcPts val="0"/>
              </a:spcBef>
              <a:spcAft>
                <a:spcPts val="0"/>
              </a:spcAft>
              <a:buClr>
                <a:srgbClr val="6CB255"/>
              </a:buClr>
              <a:buSzPct val="77777"/>
              <a:buFont typeface="Arial"/>
              <a:buChar char="●"/>
            </a:pPr>
            <a:r>
              <a:rPr lang="en-US"/>
              <a:t>I</a:t>
            </a:r>
            <a:r>
              <a:rPr lang="en-US" b="0" i="0" u="none" strike="noStrike" cap="none">
                <a:solidFill>
                  <a:srgbClr val="000000"/>
                </a:solidFill>
                <a:latin typeface="Arial"/>
                <a:ea typeface="Arial"/>
                <a:cs typeface="Arial"/>
                <a:sym typeface="Arial"/>
              </a:rPr>
              <a:t>n recent decades, the two rates have been very close, often with the unemployment rate for men somewhat higher. </a:t>
            </a:r>
            <a:r>
              <a:rPr lang="en-US" sz="1800">
                <a:solidFill>
                  <a:schemeClr val="dk1"/>
                </a:solidFill>
              </a:rPr>
              <a:t>(Source: www.bls.gov)</a:t>
            </a:r>
          </a:p>
          <a:p>
            <a:pPr marR="0" lvl="0" algn="l" rtl="0">
              <a:spcBef>
                <a:spcPts val="0"/>
              </a:spcBef>
              <a:spcAft>
                <a:spcPts val="0"/>
              </a:spcAft>
              <a:buNone/>
            </a:pPr>
            <a:endParaRPr/>
          </a:p>
          <a:p>
            <a:pPr marR="0" lvl="0" algn="l" rtl="0">
              <a:spcBef>
                <a:spcPts val="840"/>
              </a:spcBef>
              <a:spcAft>
                <a:spcPts val="0"/>
              </a:spcAft>
              <a:buNone/>
            </a:pPr>
            <a:endParaRPr/>
          </a:p>
        </p:txBody>
      </p:sp>
      <p:pic>
        <p:nvPicPr>
          <p:cNvPr id="134" name="Shape 134" descr="OSX-Stacked-TM-RGB-300dpi-2016.jpg"/>
          <p:cNvPicPr preferRelativeResize="0"/>
          <p:nvPr/>
        </p:nvPicPr>
        <p:blipFill rotWithShape="1">
          <a:blip r:embed="rId3">
            <a:alphaModFix/>
          </a:blip>
          <a:srcRect/>
          <a:stretch/>
        </p:blipFill>
        <p:spPr>
          <a:xfrm>
            <a:off x="7610087" y="227959"/>
            <a:ext cx="1222295" cy="833203"/>
          </a:xfrm>
          <a:prstGeom prst="rect">
            <a:avLst/>
          </a:prstGeom>
          <a:noFill/>
          <a:ln>
            <a:noFill/>
          </a:ln>
        </p:spPr>
      </p:pic>
      <p:pic>
        <p:nvPicPr>
          <p:cNvPr id="135" name="Shape 135" descr="macro CNX_Econ2e_C08_04.jpg"/>
          <p:cNvPicPr preferRelativeResize="0"/>
          <p:nvPr/>
        </p:nvPicPr>
        <p:blipFill>
          <a:blip r:embed="rId4">
            <a:alphaModFix/>
          </a:blip>
          <a:stretch>
            <a:fillRect/>
          </a:stretch>
        </p:blipFill>
        <p:spPr>
          <a:xfrm>
            <a:off x="2265164" y="1053261"/>
            <a:ext cx="4613672" cy="3638320"/>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457200" y="241326"/>
            <a:ext cx="8062800" cy="6594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Unemployment Rates by Group - Age</a:t>
            </a:r>
          </a:p>
        </p:txBody>
      </p:sp>
      <p:sp>
        <p:nvSpPr>
          <p:cNvPr id="141" name="Shape 141"/>
          <p:cNvSpPr txBox="1">
            <a:spLocks noGrp="1"/>
          </p:cNvSpPr>
          <p:nvPr>
            <p:ph type="body" idx="1"/>
          </p:nvPr>
        </p:nvSpPr>
        <p:spPr>
          <a:xfrm>
            <a:off x="457200" y="4843981"/>
            <a:ext cx="8062800" cy="1787700"/>
          </a:xfrm>
          <a:prstGeom prst="rect">
            <a:avLst/>
          </a:prstGeom>
          <a:noFill/>
          <a:ln>
            <a:noFill/>
          </a:ln>
        </p:spPr>
        <p:txBody>
          <a:bodyPr wrap="square" lIns="91425" tIns="45700" rIns="91425" bIns="45700" anchor="t" anchorCtr="0">
            <a:noAutofit/>
          </a:bodyPr>
          <a:lstStyle/>
          <a:p>
            <a:pPr marL="457200" marR="0" lvl="0" indent="-317500" algn="l" rtl="0">
              <a:spcBef>
                <a:spcPts val="840"/>
              </a:spcBef>
              <a:spcAft>
                <a:spcPts val="0"/>
              </a:spcAft>
              <a:buClr>
                <a:srgbClr val="6CB255"/>
              </a:buClr>
              <a:buSzPct val="77777"/>
              <a:buFont typeface="Arial"/>
              <a:buChar char="●"/>
            </a:pPr>
            <a:r>
              <a:rPr lang="en-US" b="0" i="0" u="none" strike="noStrike" cap="none">
                <a:solidFill>
                  <a:srgbClr val="000000"/>
                </a:solidFill>
                <a:latin typeface="Arial"/>
                <a:ea typeface="Arial"/>
                <a:cs typeface="Arial"/>
                <a:sym typeface="Arial"/>
              </a:rPr>
              <a:t>Unemployment rates are highest for the very young and become lower with age. </a:t>
            </a:r>
            <a:r>
              <a:rPr lang="en-US" sz="1800">
                <a:solidFill>
                  <a:schemeClr val="dk1"/>
                </a:solidFill>
              </a:rPr>
              <a:t>(Source: www.bls.gov)</a:t>
            </a:r>
          </a:p>
          <a:p>
            <a:pPr marR="0" lvl="0" algn="l" rtl="0">
              <a:spcBef>
                <a:spcPts val="840"/>
              </a:spcBef>
              <a:spcAft>
                <a:spcPts val="0"/>
              </a:spcAft>
              <a:buNone/>
            </a:pPr>
            <a:endParaRPr/>
          </a:p>
        </p:txBody>
      </p:sp>
      <p:pic>
        <p:nvPicPr>
          <p:cNvPr id="142" name="Shape 142" descr="OSX-Stacked-TM-RGB-300dpi-2016.jpg"/>
          <p:cNvPicPr preferRelativeResize="0"/>
          <p:nvPr/>
        </p:nvPicPr>
        <p:blipFill rotWithShape="1">
          <a:blip r:embed="rId3">
            <a:alphaModFix/>
          </a:blip>
          <a:srcRect/>
          <a:stretch/>
        </p:blipFill>
        <p:spPr>
          <a:xfrm>
            <a:off x="7610087" y="227959"/>
            <a:ext cx="1222295" cy="833203"/>
          </a:xfrm>
          <a:prstGeom prst="rect">
            <a:avLst/>
          </a:prstGeom>
          <a:noFill/>
          <a:ln>
            <a:noFill/>
          </a:ln>
        </p:spPr>
      </p:pic>
      <p:pic>
        <p:nvPicPr>
          <p:cNvPr id="143" name="Shape 143" descr="macro CNX_Econ2e_C08_05.jpg"/>
          <p:cNvPicPr preferRelativeResize="0"/>
          <p:nvPr/>
        </p:nvPicPr>
        <p:blipFill>
          <a:blip r:embed="rId4">
            <a:alphaModFix/>
          </a:blip>
          <a:stretch>
            <a:fillRect/>
          </a:stretch>
        </p:blipFill>
        <p:spPr>
          <a:xfrm>
            <a:off x="2496856" y="1053126"/>
            <a:ext cx="4150287" cy="3638455"/>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241325"/>
            <a:ext cx="8062800" cy="8331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Unemployment Rates by Group - Race and Ethnicity</a:t>
            </a:r>
          </a:p>
        </p:txBody>
      </p:sp>
      <p:sp>
        <p:nvSpPr>
          <p:cNvPr id="149" name="Shape 149"/>
          <p:cNvSpPr txBox="1">
            <a:spLocks noGrp="1"/>
          </p:cNvSpPr>
          <p:nvPr>
            <p:ph type="body" idx="1"/>
          </p:nvPr>
        </p:nvSpPr>
        <p:spPr>
          <a:xfrm>
            <a:off x="457200" y="4843981"/>
            <a:ext cx="8062800" cy="1787700"/>
          </a:xfrm>
          <a:prstGeom prst="rect">
            <a:avLst/>
          </a:prstGeom>
          <a:noFill/>
          <a:ln>
            <a:noFill/>
          </a:ln>
        </p:spPr>
        <p:txBody>
          <a:bodyPr wrap="square" lIns="91425" tIns="45700" rIns="91425" bIns="45700" anchor="t" anchorCtr="0">
            <a:noAutofit/>
          </a:bodyPr>
          <a:lstStyle/>
          <a:p>
            <a:pPr marL="457200" marR="0" lvl="0" indent="-317500" algn="l" rtl="0">
              <a:spcBef>
                <a:spcPts val="840"/>
              </a:spcBef>
              <a:spcAft>
                <a:spcPts val="0"/>
              </a:spcAft>
              <a:buClr>
                <a:srgbClr val="6CB255"/>
              </a:buClr>
              <a:buSzPct val="77777"/>
              <a:buFont typeface="Arial"/>
              <a:buChar char="●"/>
            </a:pPr>
            <a:r>
              <a:rPr lang="en-US" b="0" i="0" u="none" strike="noStrike" cap="none">
                <a:solidFill>
                  <a:srgbClr val="000000"/>
                </a:solidFill>
                <a:latin typeface="Arial"/>
                <a:ea typeface="Arial"/>
                <a:cs typeface="Arial"/>
                <a:sym typeface="Arial"/>
              </a:rPr>
              <a:t>Although unemployment rates for all groups tend to rise and fall together, the unemployment rate for whites has been lower than the unemployment rate for blacks and Hispanics in recent decades. </a:t>
            </a:r>
            <a:r>
              <a:rPr lang="en-US" sz="1800" b="0" i="0" u="none" strike="noStrike" cap="none">
                <a:solidFill>
                  <a:srgbClr val="000000"/>
                </a:solidFill>
                <a:latin typeface="Arial"/>
                <a:ea typeface="Arial"/>
                <a:cs typeface="Arial"/>
                <a:sym typeface="Arial"/>
              </a:rPr>
              <a:t>(Source: www.bls.gov)</a:t>
            </a:r>
          </a:p>
        </p:txBody>
      </p:sp>
      <p:pic>
        <p:nvPicPr>
          <p:cNvPr id="150" name="Shape 150" descr="OSX-Stacked-TM-RGB-300dpi-2016.jpg"/>
          <p:cNvPicPr preferRelativeResize="0"/>
          <p:nvPr/>
        </p:nvPicPr>
        <p:blipFill rotWithShape="1">
          <a:blip r:embed="rId3">
            <a:alphaModFix/>
          </a:blip>
          <a:srcRect/>
          <a:stretch/>
        </p:blipFill>
        <p:spPr>
          <a:xfrm>
            <a:off x="7610087" y="227959"/>
            <a:ext cx="1222295" cy="833203"/>
          </a:xfrm>
          <a:prstGeom prst="rect">
            <a:avLst/>
          </a:prstGeom>
          <a:noFill/>
          <a:ln>
            <a:noFill/>
          </a:ln>
        </p:spPr>
      </p:pic>
      <p:pic>
        <p:nvPicPr>
          <p:cNvPr id="151" name="Shape 151" descr="macro CNX_Econ2e_C08_06.jpg"/>
          <p:cNvPicPr preferRelativeResize="0"/>
          <p:nvPr/>
        </p:nvPicPr>
        <p:blipFill>
          <a:blip r:embed="rId4">
            <a:alphaModFix/>
          </a:blip>
          <a:stretch>
            <a:fillRect/>
          </a:stretch>
        </p:blipFill>
        <p:spPr>
          <a:xfrm>
            <a:off x="2371478" y="1053126"/>
            <a:ext cx="4401044" cy="3638455"/>
          </a:xfrm>
          <a:prstGeom prst="rect">
            <a:avLst/>
          </a:prstGeom>
          <a:noFill/>
          <a:ln>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International Unemployment Comparisons</a:t>
            </a:r>
          </a:p>
        </p:txBody>
      </p:sp>
      <p:sp>
        <p:nvSpPr>
          <p:cNvPr id="157" name="Shape 157"/>
          <p:cNvSpPr>
            <a:spLocks noGrp="1"/>
          </p:cNvSpPr>
          <p:nvPr>
            <p:ph type="pic" idx="2"/>
          </p:nvPr>
        </p:nvSpPr>
        <p:spPr>
          <a:xfrm>
            <a:off x="457200" y="1122376"/>
            <a:ext cx="8062800" cy="52758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From an international perspective, the U.S. unemployment rate typically has looked a little better than average.</a:t>
            </a:r>
          </a:p>
          <a:p>
            <a:pPr lvl="0" rtl="0">
              <a:spcBef>
                <a:spcPts val="0"/>
              </a:spcBef>
              <a:buNone/>
            </a:pPr>
            <a:endParaRPr/>
          </a:p>
          <a:p>
            <a:pPr marL="457200" lvl="0" indent="-317500" rtl="0">
              <a:spcBef>
                <a:spcPts val="0"/>
              </a:spcBef>
              <a:spcAft>
                <a:spcPts val="0"/>
              </a:spcAft>
              <a:buSzPct val="70000"/>
              <a:buChar char="●"/>
            </a:pPr>
            <a:r>
              <a:rPr lang="en-US"/>
              <a:t>Caution when comparing cross-country unemployment rates due to:</a:t>
            </a:r>
          </a:p>
          <a:p>
            <a:pPr marL="914400" lvl="1" indent="-355600" rtl="0">
              <a:spcBef>
                <a:spcPts val="0"/>
              </a:spcBef>
              <a:buSzPct val="100000"/>
            </a:pPr>
            <a:r>
              <a:rPr lang="en-US"/>
              <a:t>Different definitions of unemployment</a:t>
            </a:r>
          </a:p>
          <a:p>
            <a:pPr lvl="0" indent="457200" rtl="0">
              <a:spcBef>
                <a:spcPts val="0"/>
              </a:spcBef>
              <a:buNone/>
            </a:pPr>
            <a:endParaRPr/>
          </a:p>
          <a:p>
            <a:pPr marL="914400" lvl="1" indent="-355600" rtl="0">
              <a:spcBef>
                <a:spcPts val="0"/>
              </a:spcBef>
              <a:spcAft>
                <a:spcPts val="0"/>
              </a:spcAft>
              <a:buSzPct val="100000"/>
            </a:pPr>
            <a:r>
              <a:rPr lang="en-US"/>
              <a:t>Survey tools for measuring unemployment</a:t>
            </a:r>
          </a:p>
          <a:p>
            <a:pPr marL="1371600" lvl="2" indent="-317500" rtl="0">
              <a:spcBef>
                <a:spcPts val="0"/>
              </a:spcBef>
              <a:buSzPct val="77777"/>
            </a:pPr>
            <a:r>
              <a:rPr lang="en-US">
                <a:solidFill>
                  <a:schemeClr val="dk1"/>
                </a:solidFill>
              </a:rPr>
              <a:t>Poorer countries lack resources and technical capabilities in their statistical agencies.</a:t>
            </a:r>
          </a:p>
          <a:p>
            <a:pPr marL="914400" lvl="0" indent="0" rtl="0">
              <a:spcBef>
                <a:spcPts val="0"/>
              </a:spcBef>
              <a:buNone/>
            </a:pPr>
            <a:endParaRPr>
              <a:solidFill>
                <a:schemeClr val="dk1"/>
              </a:solidFill>
            </a:endParaRPr>
          </a:p>
          <a:p>
            <a:pPr marL="914400" lvl="1" indent="-355600" rtl="0">
              <a:spcBef>
                <a:spcPts val="0"/>
              </a:spcBef>
              <a:spcAft>
                <a:spcPts val="0"/>
              </a:spcAft>
              <a:buSzPct val="100000"/>
            </a:pPr>
            <a:r>
              <a:rPr lang="en-US"/>
              <a:t>Different labor markets</a:t>
            </a:r>
          </a:p>
          <a:p>
            <a:pPr marL="1371600" lvl="2" indent="-317500" rtl="0">
              <a:spcBef>
                <a:spcPts val="0"/>
              </a:spcBef>
              <a:buSzPct val="77777"/>
            </a:pPr>
            <a:r>
              <a:rPr lang="en-US"/>
              <a:t>In low-income countries, workers are not involved in the labor market through an employer who pays them regularly, but in short-term work, subsistence activities, and barter.</a:t>
            </a:r>
          </a:p>
        </p:txBody>
      </p:sp>
      <p:pic>
        <p:nvPicPr>
          <p:cNvPr id="158" name="Shape 158"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International Unemployment Comparisons</a:t>
            </a:r>
          </a:p>
        </p:txBody>
      </p:sp>
      <p:pic>
        <p:nvPicPr>
          <p:cNvPr id="158" name="Shape 158"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6107" y="1130059"/>
            <a:ext cx="6047841" cy="5478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624878" y="813655"/>
            <a:ext cx="3368230" cy="307777"/>
          </a:xfrm>
          <a:prstGeom prst="rect">
            <a:avLst/>
          </a:prstGeom>
          <a:noFill/>
        </p:spPr>
        <p:txBody>
          <a:bodyPr wrap="none" rtlCol="0">
            <a:spAutoFit/>
          </a:bodyPr>
          <a:lstStyle/>
          <a:p>
            <a:r>
              <a:rPr lang="en-US" b="1" dirty="0" smtClean="0"/>
              <a:t>OECD Labor Force Statistics for 2018</a:t>
            </a:r>
            <a:endParaRPr lang="en-US" b="1" dirty="0"/>
          </a:p>
        </p:txBody>
      </p:sp>
    </p:spTree>
    <p:extLst>
      <p:ext uri="{BB962C8B-B14F-4D97-AF65-F5344CB8AC3E}">
        <p14:creationId xmlns:p14="http://schemas.microsoft.com/office/powerpoint/2010/main" val="19381916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241325"/>
            <a:ext cx="8062800" cy="820500"/>
          </a:xfrm>
          <a:prstGeom prst="rect">
            <a:avLst/>
          </a:prstGeom>
        </p:spPr>
        <p:txBody>
          <a:bodyPr wrap="square" lIns="91425" tIns="91425" rIns="91425" bIns="91425" anchor="b" anchorCtr="0">
            <a:noAutofit/>
          </a:bodyPr>
          <a:lstStyle/>
          <a:p>
            <a:pPr lvl="0">
              <a:spcBef>
                <a:spcPts val="0"/>
              </a:spcBef>
              <a:buNone/>
            </a:pPr>
            <a:r>
              <a:rPr lang="en-US" dirty="0"/>
              <a:t>8.3 What Causes Changes in Unemployment over the Short Run</a:t>
            </a:r>
          </a:p>
        </p:txBody>
      </p:sp>
      <p:sp>
        <p:nvSpPr>
          <p:cNvPr id="164" name="Shape 164"/>
          <p:cNvSpPr>
            <a:spLocks noGrp="1"/>
          </p:cNvSpPr>
          <p:nvPr>
            <p:ph type="pic" idx="2"/>
          </p:nvPr>
        </p:nvSpPr>
        <p:spPr>
          <a:xfrm>
            <a:off x="457200" y="1533401"/>
            <a:ext cx="8062800" cy="3089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Cyclical unemployment</a:t>
            </a:r>
            <a:r>
              <a:rPr lang="en-US"/>
              <a:t> - unemployment closely tied to the business cycle, like higher unemployment during a recession.</a:t>
            </a:r>
          </a:p>
          <a:p>
            <a:pPr lvl="0" rtl="0">
              <a:spcBef>
                <a:spcPts val="0"/>
              </a:spcBef>
              <a:buNone/>
            </a:pPr>
            <a:endParaRPr/>
          </a:p>
          <a:p>
            <a:pPr marL="457200" lvl="0" indent="-317500">
              <a:spcBef>
                <a:spcPts val="0"/>
              </a:spcBef>
              <a:buSzPct val="70000"/>
              <a:buChar char="●"/>
            </a:pPr>
            <a:r>
              <a:rPr lang="en-US"/>
              <a:t>From the standpoint of the supply-and-demand model of competitive and flexible labor markets, unemployment represents something of a puzzle.</a:t>
            </a:r>
          </a:p>
        </p:txBody>
      </p:sp>
      <p:pic>
        <p:nvPicPr>
          <p:cNvPr id="165" name="Shape 165" descr="OSX-Stacked-TM-RGB-300dpi-2016.jpg"/>
          <p:cNvPicPr preferRelativeResize="0"/>
          <p:nvPr/>
        </p:nvPicPr>
        <p:blipFill rotWithShape="1">
          <a:blip r:embed="rId3">
            <a:alphaModFix/>
          </a:blip>
          <a:srcRect/>
          <a:stretch/>
        </p:blipFill>
        <p:spPr>
          <a:xfrm>
            <a:off x="7649487" y="608959"/>
            <a:ext cx="1226400" cy="833700"/>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241325"/>
            <a:ext cx="8062800" cy="820500"/>
          </a:xfrm>
          <a:prstGeom prst="rect">
            <a:avLst/>
          </a:prstGeom>
        </p:spPr>
        <p:txBody>
          <a:bodyPr wrap="square" lIns="91425" tIns="91425" rIns="91425" bIns="91425" anchor="b" anchorCtr="0">
            <a:noAutofit/>
          </a:bodyPr>
          <a:lstStyle/>
          <a:p>
            <a:pPr lvl="0">
              <a:spcBef>
                <a:spcPts val="0"/>
              </a:spcBef>
              <a:buNone/>
            </a:pPr>
            <a:r>
              <a:rPr lang="en-US" dirty="0" smtClean="0">
                <a:solidFill>
                  <a:srgbClr val="FF0000"/>
                </a:solidFill>
              </a:rPr>
              <a:t>8.2.5 Categories of Unemployment</a:t>
            </a:r>
            <a:endParaRPr lang="en-US" dirty="0">
              <a:solidFill>
                <a:srgbClr val="FF0000"/>
              </a:solidFill>
            </a:endParaRPr>
          </a:p>
        </p:txBody>
      </p:sp>
      <p:sp>
        <p:nvSpPr>
          <p:cNvPr id="164" name="Shape 164"/>
          <p:cNvSpPr>
            <a:spLocks noGrp="1"/>
          </p:cNvSpPr>
          <p:nvPr>
            <p:ph type="pic" idx="2"/>
          </p:nvPr>
        </p:nvSpPr>
        <p:spPr>
          <a:xfrm>
            <a:off x="457200" y="1265982"/>
            <a:ext cx="8062800" cy="3089100"/>
          </a:xfrm>
          <a:prstGeom prst="rect">
            <a:avLst/>
          </a:prstGeom>
        </p:spPr>
        <p:txBody>
          <a:bodyPr wrap="square" lIns="91425" tIns="91425" rIns="91425" bIns="91425" anchor="t" anchorCtr="0">
            <a:noAutofit/>
          </a:bodyPr>
          <a:lstStyle/>
          <a:p>
            <a:pPr marL="457200" lvl="0" indent="-317500">
              <a:spcBef>
                <a:spcPts val="0"/>
              </a:spcBef>
              <a:buChar char="●"/>
            </a:pPr>
            <a:r>
              <a:rPr lang="en-US" b="1" dirty="0" smtClean="0"/>
              <a:t>Frictional </a:t>
            </a:r>
            <a:r>
              <a:rPr lang="en-US" b="1" dirty="0"/>
              <a:t>unemployment</a:t>
            </a:r>
            <a:r>
              <a:rPr lang="en-US" dirty="0"/>
              <a:t> - unemployment that occurs as workers move between </a:t>
            </a:r>
            <a:r>
              <a:rPr lang="en-US" dirty="0" smtClean="0"/>
              <a:t>jobs. Not necessarily a problem. May just be a sign of a dynamic economy.</a:t>
            </a:r>
          </a:p>
          <a:p>
            <a:pPr marL="914400" lvl="1" indent="-317500">
              <a:spcBef>
                <a:spcPts val="0"/>
              </a:spcBef>
              <a:buChar char="●"/>
            </a:pPr>
            <a:r>
              <a:rPr lang="en-US" dirty="0" smtClean="0"/>
              <a:t>Policy interventions – Probably none</a:t>
            </a:r>
          </a:p>
          <a:p>
            <a:pPr marL="457200" lvl="0" indent="-317500" rtl="0">
              <a:spcBef>
                <a:spcPts val="0"/>
              </a:spcBef>
              <a:buSzPct val="70000"/>
              <a:buChar char="●"/>
            </a:pPr>
            <a:r>
              <a:rPr lang="en-US" b="1" dirty="0" smtClean="0"/>
              <a:t>Cyclical </a:t>
            </a:r>
            <a:r>
              <a:rPr lang="en-US" b="1" dirty="0"/>
              <a:t>unemployment</a:t>
            </a:r>
            <a:r>
              <a:rPr lang="en-US" dirty="0"/>
              <a:t> - unemployment closely tied to the business cycle, like higher unemployment during a recession</a:t>
            </a:r>
            <a:r>
              <a:rPr lang="en-US" dirty="0" smtClean="0"/>
              <a:t>.</a:t>
            </a:r>
          </a:p>
          <a:p>
            <a:pPr marL="914400" lvl="1" indent="-317500">
              <a:spcBef>
                <a:spcPts val="0"/>
              </a:spcBef>
              <a:buSzPct val="70000"/>
              <a:buChar char="●"/>
            </a:pPr>
            <a:r>
              <a:rPr lang="en-US" dirty="0" smtClean="0"/>
              <a:t>Policy interventions – fiscal &amp; monetary policy to moderate the business cycle and short-term unemployment assistance.</a:t>
            </a:r>
            <a:endParaRPr lang="en-US" dirty="0" smtClean="0"/>
          </a:p>
          <a:p>
            <a:pPr marL="457200" lvl="0" indent="-317500">
              <a:spcBef>
                <a:spcPts val="0"/>
              </a:spcBef>
              <a:buChar char="●"/>
            </a:pPr>
            <a:r>
              <a:rPr lang="en-US" b="1" dirty="0"/>
              <a:t>Structural Unemployment</a:t>
            </a:r>
            <a:r>
              <a:rPr lang="en-US" dirty="0"/>
              <a:t> - unemployment that occurs because </a:t>
            </a:r>
            <a:r>
              <a:rPr lang="en-US" dirty="0" smtClean="0"/>
              <a:t>the structure of the economy is changing (perhaps driven by technology and/or globalization), and individuals </a:t>
            </a:r>
            <a:r>
              <a:rPr lang="en-US" dirty="0"/>
              <a:t>lack skills valued by </a:t>
            </a:r>
            <a:r>
              <a:rPr lang="en-US" dirty="0" smtClean="0"/>
              <a:t>employers or live in the wrong locations.</a:t>
            </a:r>
          </a:p>
          <a:p>
            <a:pPr marL="914400" lvl="1" indent="-317500">
              <a:spcBef>
                <a:spcPts val="0"/>
              </a:spcBef>
              <a:buChar char="●"/>
            </a:pPr>
            <a:r>
              <a:rPr lang="en-US" dirty="0" smtClean="0"/>
              <a:t>Policy interventions – worker retraining and relocation.  Possible shifts in trade and industrial policy to create more jobs.</a:t>
            </a:r>
          </a:p>
          <a:p>
            <a:pPr marL="457200" lvl="0" indent="-317500">
              <a:spcBef>
                <a:spcPts val="0"/>
              </a:spcBef>
              <a:buChar char="●"/>
            </a:pPr>
            <a:endParaRPr lang="en-US" dirty="0"/>
          </a:p>
          <a:p>
            <a:pPr lvl="0" rtl="0">
              <a:spcBef>
                <a:spcPts val="0"/>
              </a:spcBef>
              <a:buNone/>
            </a:pPr>
            <a:endParaRPr dirty="0"/>
          </a:p>
        </p:txBody>
      </p:sp>
      <p:pic>
        <p:nvPicPr>
          <p:cNvPr id="165" name="Shape 165" descr="OSX-Stacked-TM-RGB-300dpi-2016.jpg"/>
          <p:cNvPicPr preferRelativeResize="0"/>
          <p:nvPr/>
        </p:nvPicPr>
        <p:blipFill rotWithShape="1">
          <a:blip r:embed="rId3">
            <a:alphaModFix/>
          </a:blip>
          <a:srcRect/>
          <a:stretch/>
        </p:blipFill>
        <p:spPr>
          <a:xfrm>
            <a:off x="7649487" y="608959"/>
            <a:ext cx="1226400" cy="833700"/>
          </a:xfrm>
          <a:prstGeom prst="rect">
            <a:avLst/>
          </a:prstGeom>
          <a:noFill/>
          <a:ln>
            <a:noFill/>
          </a:ln>
        </p:spPr>
      </p:pic>
    </p:spTree>
    <p:extLst>
      <p:ext uri="{BB962C8B-B14F-4D97-AF65-F5344CB8AC3E}">
        <p14:creationId xmlns:p14="http://schemas.microsoft.com/office/powerpoint/2010/main" val="490068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241325"/>
            <a:ext cx="8062800" cy="820500"/>
          </a:xfrm>
          <a:prstGeom prst="rect">
            <a:avLst/>
          </a:prstGeom>
        </p:spPr>
        <p:txBody>
          <a:bodyPr wrap="square" lIns="91425" tIns="91425" rIns="91425" bIns="91425" anchor="b" anchorCtr="0">
            <a:noAutofit/>
          </a:bodyPr>
          <a:lstStyle/>
          <a:p>
            <a:pPr lvl="0">
              <a:spcBef>
                <a:spcPts val="0"/>
              </a:spcBef>
              <a:buNone/>
            </a:pPr>
            <a:r>
              <a:rPr lang="en-US" dirty="0" smtClean="0">
                <a:solidFill>
                  <a:srgbClr val="FF0000"/>
                </a:solidFill>
              </a:rPr>
              <a:t>8.2.6 Unemployment Benefits</a:t>
            </a:r>
            <a:endParaRPr lang="en-US" dirty="0">
              <a:solidFill>
                <a:srgbClr val="FF0000"/>
              </a:solidFill>
            </a:endParaRPr>
          </a:p>
        </p:txBody>
      </p:sp>
      <p:sp>
        <p:nvSpPr>
          <p:cNvPr id="164" name="Shape 164"/>
          <p:cNvSpPr>
            <a:spLocks noGrp="1"/>
          </p:cNvSpPr>
          <p:nvPr>
            <p:ph type="pic" idx="2"/>
          </p:nvPr>
        </p:nvSpPr>
        <p:spPr>
          <a:xfrm>
            <a:off x="457200" y="1442659"/>
            <a:ext cx="8062800" cy="3089100"/>
          </a:xfrm>
          <a:prstGeom prst="rect">
            <a:avLst/>
          </a:prstGeom>
        </p:spPr>
        <p:txBody>
          <a:bodyPr wrap="square" lIns="91425" tIns="91425" rIns="91425" bIns="91425" anchor="t" anchorCtr="0">
            <a:noAutofit/>
          </a:bodyPr>
          <a:lstStyle/>
          <a:p>
            <a:pPr marL="457200" lvl="0" indent="-317500">
              <a:spcBef>
                <a:spcPts val="0"/>
              </a:spcBef>
              <a:buChar char="●"/>
            </a:pPr>
            <a:r>
              <a:rPr lang="en-US" b="1" dirty="0" smtClean="0"/>
              <a:t>Eligibility requirements vary from state to state, but with similarities.  Here are the requirements in Texas:</a:t>
            </a:r>
          </a:p>
          <a:p>
            <a:pPr marL="914400" lvl="1" indent="-317500">
              <a:spcBef>
                <a:spcPts val="0"/>
              </a:spcBef>
              <a:buChar char="●"/>
            </a:pPr>
            <a:r>
              <a:rPr lang="en-US" sz="1800" dirty="0"/>
              <a:t>You must have earned wages in at least two of the four </a:t>
            </a:r>
            <a:r>
              <a:rPr lang="en-US" sz="1800" dirty="0" smtClean="0"/>
              <a:t>previous calendar </a:t>
            </a:r>
            <a:r>
              <a:rPr lang="en-US" sz="1800" dirty="0"/>
              <a:t>quarters that make up </a:t>
            </a:r>
            <a:r>
              <a:rPr lang="en-US" sz="1800" dirty="0" smtClean="0"/>
              <a:t>your “base period</a:t>
            </a:r>
            <a:r>
              <a:rPr lang="en-US" sz="1800" dirty="0"/>
              <a:t>” (earliest four of the five complete calendar quarters before you filed your claim for </a:t>
            </a:r>
            <a:r>
              <a:rPr lang="en-US" sz="1800" dirty="0" smtClean="0"/>
              <a:t>benefits).</a:t>
            </a:r>
            <a:endParaRPr lang="en-US" sz="1800" dirty="0"/>
          </a:p>
          <a:p>
            <a:pPr marL="914400" lvl="1" indent="-317500">
              <a:spcBef>
                <a:spcPts val="0"/>
              </a:spcBef>
              <a:buChar char="●"/>
            </a:pPr>
            <a:r>
              <a:rPr lang="en-US" sz="1800" dirty="0"/>
              <a:t>Your earnings during the entire base period must be at least 37 times your weekly benefit amount. Your weekly benefit amount is the total you earned in your highest paid quarter divided by 25, up to a current maximum of $454</a:t>
            </a:r>
            <a:r>
              <a:rPr lang="en-US" sz="1800" dirty="0" smtClean="0"/>
              <a:t>.</a:t>
            </a:r>
          </a:p>
          <a:p>
            <a:pPr marL="914400" lvl="1" indent="-317500">
              <a:spcBef>
                <a:spcPts val="0"/>
              </a:spcBef>
              <a:buChar char="●"/>
            </a:pPr>
            <a:r>
              <a:rPr lang="en-US" sz="1800" dirty="0"/>
              <a:t>You must be unemployed through no fault of your own, as defined by Texas </a:t>
            </a:r>
            <a:r>
              <a:rPr lang="en-US" sz="1800" dirty="0" smtClean="0"/>
              <a:t>law (downsizing, layoff, etc., rather than fired for cause or quitting without something like a medical reason)</a:t>
            </a:r>
            <a:endParaRPr lang="en-US" sz="1800" dirty="0"/>
          </a:p>
          <a:p>
            <a:pPr marL="914400" lvl="1" indent="-317500">
              <a:spcBef>
                <a:spcPts val="0"/>
              </a:spcBef>
              <a:buChar char="●"/>
            </a:pPr>
            <a:r>
              <a:rPr lang="en-US" sz="1800" dirty="0"/>
              <a:t>You must be available to work</a:t>
            </a:r>
            <a:r>
              <a:rPr lang="en-US" sz="1800" dirty="0" smtClean="0"/>
              <a:t>.</a:t>
            </a:r>
          </a:p>
          <a:p>
            <a:pPr marL="914400" lvl="1" indent="-317500">
              <a:spcBef>
                <a:spcPts val="0"/>
              </a:spcBef>
              <a:buChar char="●"/>
            </a:pPr>
            <a:r>
              <a:rPr lang="en-US" sz="1800" dirty="0"/>
              <a:t>Benefits are available for up to 26 weeks. </a:t>
            </a:r>
            <a:r>
              <a:rPr lang="en-US" sz="1800" dirty="0" smtClean="0"/>
              <a:t>Between 2008 and 2012, Texans could </a:t>
            </a:r>
            <a:r>
              <a:rPr lang="en-US" sz="1800" dirty="0"/>
              <a:t>apply </a:t>
            </a:r>
            <a:r>
              <a:rPr lang="en-US" sz="1800" dirty="0" smtClean="0"/>
              <a:t>for up </a:t>
            </a:r>
            <a:r>
              <a:rPr lang="en-US" sz="1800" dirty="0"/>
              <a:t>to 47 weeks of additional </a:t>
            </a:r>
            <a:r>
              <a:rPr lang="en-US" sz="1800" dirty="0" smtClean="0"/>
              <a:t>extended benefits.</a:t>
            </a:r>
          </a:p>
          <a:p>
            <a:pPr marL="914400" lvl="1" indent="-317500">
              <a:spcBef>
                <a:spcPts val="0"/>
              </a:spcBef>
              <a:buChar char="●"/>
            </a:pPr>
            <a:endParaRPr lang="en-US" dirty="0" smtClean="0"/>
          </a:p>
          <a:p>
            <a:pPr marL="457200" lvl="0" indent="-317500" rtl="0">
              <a:spcBef>
                <a:spcPts val="0"/>
              </a:spcBef>
              <a:buSzPct val="70000"/>
              <a:buChar char="●"/>
            </a:pPr>
            <a:endParaRPr lang="en-US" dirty="0" smtClean="0"/>
          </a:p>
          <a:p>
            <a:pPr marL="457200" lvl="0" indent="-317500">
              <a:spcBef>
                <a:spcPts val="0"/>
              </a:spcBef>
              <a:buChar char="●"/>
            </a:pPr>
            <a:endParaRPr lang="en-US" dirty="0"/>
          </a:p>
          <a:p>
            <a:pPr lvl="0" rtl="0">
              <a:spcBef>
                <a:spcPts val="0"/>
              </a:spcBef>
              <a:buNone/>
            </a:pPr>
            <a:endParaRPr dirty="0"/>
          </a:p>
        </p:txBody>
      </p:sp>
      <p:pic>
        <p:nvPicPr>
          <p:cNvPr id="165" name="Shape 165" descr="OSX-Stacked-TM-RGB-300dpi-2016.jpg"/>
          <p:cNvPicPr preferRelativeResize="0"/>
          <p:nvPr/>
        </p:nvPicPr>
        <p:blipFill rotWithShape="1">
          <a:blip r:embed="rId3">
            <a:alphaModFix/>
          </a:blip>
          <a:srcRect/>
          <a:stretch/>
        </p:blipFill>
        <p:spPr>
          <a:xfrm>
            <a:off x="7649487" y="608959"/>
            <a:ext cx="1226400" cy="833700"/>
          </a:xfrm>
          <a:prstGeom prst="rect">
            <a:avLst/>
          </a:prstGeom>
          <a:noFill/>
          <a:ln>
            <a:noFill/>
          </a:ln>
        </p:spPr>
      </p:pic>
    </p:spTree>
    <p:extLst>
      <p:ext uri="{BB962C8B-B14F-4D97-AF65-F5344CB8AC3E}">
        <p14:creationId xmlns:p14="http://schemas.microsoft.com/office/powerpoint/2010/main" val="6340192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7200" y="604587"/>
            <a:ext cx="8062800" cy="702600"/>
          </a:xfrm>
          <a:prstGeom prst="rect">
            <a:avLst/>
          </a:prstGeom>
          <a:noFill/>
          <a:ln>
            <a:noFill/>
          </a:ln>
        </p:spPr>
        <p:txBody>
          <a:bodyPr wrap="square" lIns="91425" tIns="45700" rIns="91425" bIns="45700" anchor="b" anchorCtr="0">
            <a:noAutofit/>
          </a:bodyPr>
          <a:lstStyle/>
          <a:p>
            <a:pPr lvl="0">
              <a:buSzPct val="25000"/>
            </a:pPr>
            <a:r>
              <a:rPr lang="en-US" dirty="0"/>
              <a:t>8.3 </a:t>
            </a:r>
            <a:r>
              <a:rPr lang="en-US" dirty="0" smtClean="0"/>
              <a:t>Causes of Short-Run Unemployment</a:t>
            </a:r>
            <a:r>
              <a:rPr lang="en-US" dirty="0"/>
              <a:t/>
            </a:r>
            <a:br>
              <a:rPr lang="en-US" dirty="0"/>
            </a:br>
            <a:r>
              <a:rPr lang="en-US" dirty="0" smtClean="0"/>
              <a:t/>
            </a:r>
            <a:br>
              <a:rPr lang="en-US" dirty="0" smtClean="0"/>
            </a:br>
            <a:r>
              <a:rPr lang="en-US" sz="2000" dirty="0" smtClean="0"/>
              <a:t>Equilibrium </a:t>
            </a:r>
            <a:r>
              <a:rPr lang="en-US" sz="2000" dirty="0"/>
              <a:t>in the </a:t>
            </a:r>
            <a:r>
              <a:rPr lang="en-US" sz="2000" dirty="0" smtClean="0"/>
              <a:t>Labor </a:t>
            </a:r>
            <a:r>
              <a:rPr lang="en-US" sz="2000" dirty="0"/>
              <a:t>Market</a:t>
            </a:r>
          </a:p>
        </p:txBody>
      </p:sp>
      <p:sp>
        <p:nvSpPr>
          <p:cNvPr id="171" name="Shape 171"/>
          <p:cNvSpPr txBox="1">
            <a:spLocks noGrp="1"/>
          </p:cNvSpPr>
          <p:nvPr>
            <p:ph type="body" idx="1"/>
          </p:nvPr>
        </p:nvSpPr>
        <p:spPr>
          <a:xfrm>
            <a:off x="457200" y="4921610"/>
            <a:ext cx="8062800" cy="15222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dirty="0"/>
              <a:t>In a labor market with flexible wages, the equilibrium will occur at wage W</a:t>
            </a:r>
            <a:r>
              <a:rPr lang="en-US" baseline="-25000" dirty="0"/>
              <a:t>e</a:t>
            </a:r>
            <a:r>
              <a:rPr lang="en-US" dirty="0"/>
              <a:t> and quantity </a:t>
            </a:r>
            <a:r>
              <a:rPr lang="en-US" dirty="0" err="1"/>
              <a:t>Q</a:t>
            </a:r>
            <a:r>
              <a:rPr lang="en-US" baseline="-25000" dirty="0" err="1"/>
              <a:t>e</a:t>
            </a:r>
            <a:r>
              <a:rPr lang="en-US" dirty="0"/>
              <a:t>, </a:t>
            </a:r>
          </a:p>
          <a:p>
            <a:pPr marL="457200" marR="0" lvl="0" indent="-317500" algn="l" rtl="0">
              <a:spcBef>
                <a:spcPts val="0"/>
              </a:spcBef>
              <a:spcAft>
                <a:spcPts val="0"/>
              </a:spcAft>
              <a:buSzPct val="70000"/>
              <a:buChar char="●"/>
            </a:pPr>
            <a:r>
              <a:rPr lang="en-US" dirty="0"/>
              <a:t>Here the number of people who want jobs (shown by S) equals the number of jobs available (shown by D).</a:t>
            </a:r>
          </a:p>
        </p:txBody>
      </p:sp>
      <p:pic>
        <p:nvPicPr>
          <p:cNvPr id="172" name="Shape 172" descr="CNX_Econ_C21_006.jpg"/>
          <p:cNvPicPr preferRelativeResize="0">
            <a:picLocks noGrp="1"/>
          </p:cNvPicPr>
          <p:nvPr>
            <p:ph type="pic" idx="2"/>
          </p:nvPr>
        </p:nvPicPr>
        <p:blipFill rotWithShape="1">
          <a:blip r:embed="rId3">
            <a:alphaModFix/>
          </a:blip>
          <a:srcRect/>
          <a:stretch/>
        </p:blipFill>
        <p:spPr>
          <a:xfrm>
            <a:off x="2272701" y="1303541"/>
            <a:ext cx="4431908" cy="3500071"/>
          </a:xfrm>
          <a:prstGeom prst="rect">
            <a:avLst/>
          </a:prstGeom>
          <a:noFill/>
          <a:ln>
            <a:noFill/>
          </a:ln>
        </p:spPr>
      </p:pic>
      <p:pic>
        <p:nvPicPr>
          <p:cNvPr id="173" name="Shape 173"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Sticky Wages in the Labor Market</a:t>
            </a:r>
          </a:p>
        </p:txBody>
      </p:sp>
      <p:sp>
        <p:nvSpPr>
          <p:cNvPr id="179" name="Shape 179"/>
          <p:cNvSpPr txBox="1">
            <a:spLocks noGrp="1"/>
          </p:cNvSpPr>
          <p:nvPr>
            <p:ph type="body" idx="1"/>
          </p:nvPr>
        </p:nvSpPr>
        <p:spPr>
          <a:xfrm>
            <a:off x="457200" y="4800850"/>
            <a:ext cx="8062912" cy="1166382"/>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dirty="0"/>
              <a:t>Because the wage rate is stuck at W, above the equilibrium, the number of those who want jobs (Q</a:t>
            </a:r>
            <a:r>
              <a:rPr lang="en-US" baseline="-25000" dirty="0"/>
              <a:t>s</a:t>
            </a:r>
            <a:r>
              <a:rPr lang="en-US" dirty="0"/>
              <a:t>) is greater than the number of job openings (</a:t>
            </a:r>
            <a:r>
              <a:rPr lang="en-US" dirty="0" err="1"/>
              <a:t>Q</a:t>
            </a:r>
            <a:r>
              <a:rPr lang="en-US" baseline="-25000" dirty="0" err="1"/>
              <a:t>d</a:t>
            </a:r>
            <a:r>
              <a:rPr lang="en-US" dirty="0"/>
              <a:t>). </a:t>
            </a:r>
          </a:p>
          <a:p>
            <a:pPr marL="457200" marR="0" lvl="0" indent="-317500" algn="l" rtl="0">
              <a:spcBef>
                <a:spcPts val="0"/>
              </a:spcBef>
              <a:spcAft>
                <a:spcPts val="0"/>
              </a:spcAft>
              <a:buSzPct val="70000"/>
              <a:buChar char="●"/>
            </a:pPr>
            <a:r>
              <a:rPr lang="en-US" dirty="0"/>
              <a:t>The result is unemployment, shown by the bracket in the figure.</a:t>
            </a:r>
          </a:p>
        </p:txBody>
      </p:sp>
      <p:pic>
        <p:nvPicPr>
          <p:cNvPr id="180" name="Shape 180" descr="CNX_Econ_C21_013.jpg"/>
          <p:cNvPicPr preferRelativeResize="0">
            <a:picLocks noGrp="1"/>
          </p:cNvPicPr>
          <p:nvPr>
            <p:ph type="pic" idx="2"/>
          </p:nvPr>
        </p:nvPicPr>
        <p:blipFill rotWithShape="1">
          <a:blip r:embed="rId3">
            <a:alphaModFix/>
          </a:blip>
          <a:srcRect/>
          <a:stretch/>
        </p:blipFill>
        <p:spPr>
          <a:xfrm>
            <a:off x="2265483" y="1420248"/>
            <a:ext cx="4446344" cy="3500071"/>
          </a:xfrm>
          <a:prstGeom prst="rect">
            <a:avLst/>
          </a:prstGeom>
          <a:noFill/>
          <a:ln>
            <a:noFill/>
          </a:ln>
        </p:spPr>
      </p:pic>
      <p:pic>
        <p:nvPicPr>
          <p:cNvPr id="181" name="Shape 181"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rtl="0">
              <a:spcBef>
                <a:spcPts val="0"/>
              </a:spcBef>
              <a:buNone/>
            </a:pPr>
            <a:r>
              <a:rPr lang="en-US"/>
              <a:t>CH.8 OUTLINE</a:t>
            </a:r>
          </a:p>
        </p:txBody>
      </p:sp>
      <p:sp>
        <p:nvSpPr>
          <p:cNvPr id="81" name="Shape 81"/>
          <p:cNvSpPr>
            <a:spLocks noGrp="1"/>
          </p:cNvSpPr>
          <p:nvPr>
            <p:ph type="pic" idx="2"/>
          </p:nvPr>
        </p:nvSpPr>
        <p:spPr>
          <a:xfrm>
            <a:off x="457200" y="1122376"/>
            <a:ext cx="8062800" cy="5232300"/>
          </a:xfrm>
          <a:prstGeom prst="rect">
            <a:avLst/>
          </a:prstGeom>
        </p:spPr>
        <p:txBody>
          <a:bodyPr wrap="square" lIns="91425" tIns="91425" rIns="91425" bIns="91425" anchor="t" anchorCtr="0">
            <a:noAutofit/>
          </a:bodyPr>
          <a:lstStyle/>
          <a:p>
            <a:pPr lvl="0" rtl="0">
              <a:lnSpc>
                <a:spcPct val="115000"/>
              </a:lnSpc>
              <a:spcBef>
                <a:spcPts val="0"/>
              </a:spcBef>
              <a:buNone/>
            </a:pPr>
            <a:r>
              <a:rPr lang="en-US" sz="2800" dirty="0" smtClean="0">
                <a:solidFill>
                  <a:srgbClr val="FF0000"/>
                </a:solidFill>
              </a:rPr>
              <a:t>8.0: Why is Unemployment a Problem?</a:t>
            </a:r>
          </a:p>
          <a:p>
            <a:pPr lvl="0" rtl="0">
              <a:lnSpc>
                <a:spcPct val="115000"/>
              </a:lnSpc>
              <a:spcBef>
                <a:spcPts val="0"/>
              </a:spcBef>
              <a:buNone/>
            </a:pPr>
            <a:r>
              <a:rPr lang="en-US" sz="2800" dirty="0" smtClean="0"/>
              <a:t>8.1</a:t>
            </a:r>
            <a:r>
              <a:rPr lang="en-US" sz="2800" dirty="0"/>
              <a:t>: How the Unemployment Rate is Defined and </a:t>
            </a:r>
          </a:p>
          <a:p>
            <a:pPr marL="457200" lvl="0" indent="0" rtl="0">
              <a:lnSpc>
                <a:spcPct val="150000"/>
              </a:lnSpc>
              <a:spcBef>
                <a:spcPts val="0"/>
              </a:spcBef>
              <a:buNone/>
            </a:pPr>
            <a:r>
              <a:rPr lang="en-US" sz="2800" dirty="0"/>
              <a:t>  Computed</a:t>
            </a:r>
          </a:p>
          <a:p>
            <a:pPr lvl="0" rtl="0">
              <a:lnSpc>
                <a:spcPct val="115000"/>
              </a:lnSpc>
              <a:spcBef>
                <a:spcPts val="0"/>
              </a:spcBef>
              <a:buNone/>
            </a:pPr>
            <a:r>
              <a:rPr lang="en-US" sz="2800" dirty="0"/>
              <a:t>8.2: Patterns of Unemployment</a:t>
            </a:r>
          </a:p>
          <a:p>
            <a:pPr lvl="0" rtl="0">
              <a:lnSpc>
                <a:spcPct val="115000"/>
              </a:lnSpc>
              <a:spcBef>
                <a:spcPts val="0"/>
              </a:spcBef>
              <a:buNone/>
            </a:pPr>
            <a:r>
              <a:rPr lang="en-US" sz="2800" dirty="0"/>
              <a:t>8.3: What Causes Changes in Unemployment </a:t>
            </a:r>
          </a:p>
          <a:p>
            <a:pPr lvl="0" indent="457200" rtl="0">
              <a:lnSpc>
                <a:spcPct val="150000"/>
              </a:lnSpc>
              <a:spcBef>
                <a:spcPts val="0"/>
              </a:spcBef>
              <a:buNone/>
            </a:pPr>
            <a:r>
              <a:rPr lang="en-US" sz="2800" dirty="0"/>
              <a:t>   Over the Short Run</a:t>
            </a:r>
          </a:p>
          <a:p>
            <a:pPr lvl="0" rtl="0">
              <a:lnSpc>
                <a:spcPct val="115000"/>
              </a:lnSpc>
              <a:spcBef>
                <a:spcPts val="0"/>
              </a:spcBef>
              <a:buNone/>
            </a:pPr>
            <a:r>
              <a:rPr lang="en-US" sz="2800" dirty="0"/>
              <a:t>8.4: What Causes Changes in Unemployment </a:t>
            </a:r>
          </a:p>
          <a:p>
            <a:pPr lvl="0" indent="457200" rtl="0">
              <a:lnSpc>
                <a:spcPct val="115000"/>
              </a:lnSpc>
              <a:spcBef>
                <a:spcPts val="0"/>
              </a:spcBef>
              <a:buNone/>
            </a:pPr>
            <a:r>
              <a:rPr lang="en-US" sz="2800" dirty="0"/>
              <a:t>   Over the Long Run</a:t>
            </a:r>
          </a:p>
        </p:txBody>
      </p:sp>
      <p:pic>
        <p:nvPicPr>
          <p:cNvPr id="82" name="Shape 82"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Why Wages Might Be Sticky Downward</a:t>
            </a:r>
          </a:p>
        </p:txBody>
      </p:sp>
      <p:sp>
        <p:nvSpPr>
          <p:cNvPr id="187" name="Shape 187"/>
          <p:cNvSpPr>
            <a:spLocks noGrp="1"/>
          </p:cNvSpPr>
          <p:nvPr>
            <p:ph type="pic" idx="2"/>
          </p:nvPr>
        </p:nvSpPr>
        <p:spPr>
          <a:xfrm>
            <a:off x="457200" y="1122369"/>
            <a:ext cx="8062800" cy="53832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dirty="0"/>
              <a:t>Implicit contract </a:t>
            </a:r>
            <a:r>
              <a:rPr lang="en-US" dirty="0"/>
              <a:t>- an unwritten agreement </a:t>
            </a:r>
            <a:r>
              <a:rPr lang="en-US" dirty="0" smtClean="0"/>
              <a:t>that </a:t>
            </a:r>
            <a:r>
              <a:rPr lang="en-US" dirty="0"/>
              <a:t>the employer will try to keep wages from falling when the economy </a:t>
            </a:r>
            <a:r>
              <a:rPr lang="en-US" dirty="0" smtClean="0"/>
              <a:t>is, </a:t>
            </a:r>
            <a:r>
              <a:rPr lang="en-US" dirty="0"/>
              <a:t>and the employee will not expect huge salary increases when the economy or the business is strong</a:t>
            </a:r>
            <a:r>
              <a:rPr lang="en-US" dirty="0" smtClean="0"/>
              <a:t>. Form of insurance.</a:t>
            </a:r>
            <a:endParaRPr dirty="0"/>
          </a:p>
          <a:p>
            <a:pPr marL="457200" lvl="0" indent="-317500" rtl="0">
              <a:spcBef>
                <a:spcPts val="0"/>
              </a:spcBef>
              <a:buSzPct val="70000"/>
              <a:buChar char="●"/>
            </a:pPr>
            <a:r>
              <a:rPr lang="en-US" b="1" dirty="0"/>
              <a:t>Efficiency wage theory</a:t>
            </a:r>
            <a:r>
              <a:rPr lang="en-US" dirty="0"/>
              <a:t> - the theory that the productivity of workers, either individually or as a group, will increase if the employer pays them more</a:t>
            </a:r>
            <a:r>
              <a:rPr lang="en-US" dirty="0" smtClean="0"/>
              <a:t>. </a:t>
            </a:r>
          </a:p>
          <a:p>
            <a:pPr marL="457200" lvl="0" indent="-317500" rtl="0">
              <a:spcBef>
                <a:spcPts val="0"/>
              </a:spcBef>
              <a:buSzPct val="70000"/>
              <a:buChar char="●"/>
            </a:pPr>
            <a:r>
              <a:rPr lang="en-US" b="1" dirty="0" smtClean="0"/>
              <a:t>Adverse </a:t>
            </a:r>
            <a:r>
              <a:rPr lang="en-US" b="1" dirty="0"/>
              <a:t>selection of wage cuts argument</a:t>
            </a:r>
            <a:r>
              <a:rPr lang="en-US" dirty="0"/>
              <a:t> - if employers reduce wages for all workers, the best will </a:t>
            </a:r>
            <a:r>
              <a:rPr lang="en-US" dirty="0" smtClean="0"/>
              <a:t>leave.</a:t>
            </a:r>
          </a:p>
          <a:p>
            <a:pPr marL="457200" lvl="0" indent="-317500">
              <a:spcBef>
                <a:spcPts val="0"/>
              </a:spcBef>
              <a:buChar char="●"/>
            </a:pPr>
            <a:r>
              <a:rPr lang="en-US" b="1" dirty="0"/>
              <a:t>Insider-outsider model</a:t>
            </a:r>
            <a:r>
              <a:rPr lang="en-US" dirty="0"/>
              <a:t> - those already working for the firm are “insiders” who know the procedures; the other workers are “outsiders” who are recent or prospective hires</a:t>
            </a:r>
            <a:r>
              <a:rPr lang="en-US" dirty="0" smtClean="0"/>
              <a:t>. Similar to above.</a:t>
            </a:r>
            <a:endParaRPr lang="en-US" dirty="0"/>
          </a:p>
          <a:p>
            <a:pPr marL="457200" lvl="0" indent="-317500">
              <a:spcBef>
                <a:spcPts val="0"/>
              </a:spcBef>
              <a:buChar char="●"/>
            </a:pPr>
            <a:r>
              <a:rPr lang="en-US" b="1" dirty="0"/>
              <a:t>Relative wage coordination argument</a:t>
            </a:r>
            <a:r>
              <a:rPr lang="en-US" dirty="0"/>
              <a:t> - across-the-board wage cuts are hard for an economy to implement, and workers fight against them</a:t>
            </a:r>
            <a:r>
              <a:rPr lang="en-US" dirty="0" smtClean="0"/>
              <a:t>. Especially true for </a:t>
            </a:r>
            <a:r>
              <a:rPr lang="en-US" i="1" dirty="0" smtClean="0"/>
              <a:t>real</a:t>
            </a:r>
            <a:r>
              <a:rPr lang="en-US" dirty="0" smtClean="0"/>
              <a:t> (price-adjusted) wages.</a:t>
            </a:r>
            <a:endParaRPr lang="en-US" dirty="0"/>
          </a:p>
          <a:p>
            <a:pPr marL="457200" lvl="0" indent="-317500">
              <a:spcBef>
                <a:spcPts val="0"/>
              </a:spcBef>
              <a:buSzPct val="70000"/>
              <a:buChar char="●"/>
            </a:pPr>
            <a:endParaRPr lang="en-US" dirty="0"/>
          </a:p>
        </p:txBody>
      </p:sp>
      <p:pic>
        <p:nvPicPr>
          <p:cNvPr id="188" name="Shape 188"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457200" y="241325"/>
            <a:ext cx="8062800" cy="10335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Rising Wage and Low Unemployment: </a:t>
            </a:r>
          </a:p>
          <a:p>
            <a:pPr marL="0" marR="0" lvl="0" indent="0" algn="l" rtl="0">
              <a:spcBef>
                <a:spcPts val="0"/>
              </a:spcBef>
              <a:buClr>
                <a:srgbClr val="6CB255"/>
              </a:buClr>
              <a:buSzPct val="25000"/>
              <a:buFont typeface="Arial Black"/>
              <a:buNone/>
            </a:pPr>
            <a:r>
              <a:rPr lang="en-US"/>
              <a:t>Where Is the Unemployment in Supply and Demand?</a:t>
            </a:r>
          </a:p>
        </p:txBody>
      </p:sp>
      <p:sp>
        <p:nvSpPr>
          <p:cNvPr id="201" name="Shape 201"/>
          <p:cNvSpPr txBox="1">
            <a:spLocks noGrp="1"/>
          </p:cNvSpPr>
          <p:nvPr>
            <p:ph type="body" idx="1"/>
          </p:nvPr>
        </p:nvSpPr>
        <p:spPr>
          <a:xfrm>
            <a:off x="457200" y="4843981"/>
            <a:ext cx="8062800" cy="1926300"/>
          </a:xfrm>
          <a:prstGeom prst="rect">
            <a:avLst/>
          </a:prstGeom>
          <a:noFill/>
          <a:ln>
            <a:noFill/>
          </a:ln>
        </p:spPr>
        <p:txBody>
          <a:bodyPr wrap="square" lIns="91425" tIns="45700" rIns="91425" bIns="45700" anchor="t" anchorCtr="0">
            <a:noAutofit/>
          </a:bodyPr>
          <a:lstStyle/>
          <a:p>
            <a:pPr marL="342900" marR="0" lvl="0" indent="-368300" algn="l" rtl="0">
              <a:spcBef>
                <a:spcPts val="0"/>
              </a:spcBef>
              <a:spcAft>
                <a:spcPts val="0"/>
              </a:spcAft>
              <a:buClr>
                <a:srgbClr val="6CB255"/>
              </a:buClr>
              <a:buSzPct val="100000"/>
              <a:buFont typeface="Arial"/>
              <a:buAutoNum type="alphaLcParenBoth"/>
            </a:pPr>
            <a:r>
              <a:rPr lang="en-US" b="0" i="0" u="none" strike="noStrike" cap="none">
                <a:solidFill>
                  <a:srgbClr val="000000"/>
                </a:solidFill>
                <a:latin typeface="Arial"/>
                <a:ea typeface="Arial"/>
                <a:cs typeface="Arial"/>
                <a:sym typeface="Arial"/>
              </a:rPr>
              <a:t>In a labor market where wages are able to rise, an increase in the demand for labor from D</a:t>
            </a:r>
            <a:r>
              <a:rPr lang="en-US" b="0" i="0" u="none" strike="noStrike" cap="none" baseline="-25000">
                <a:solidFill>
                  <a:srgbClr val="000000"/>
                </a:solidFill>
                <a:latin typeface="Arial"/>
                <a:ea typeface="Arial"/>
                <a:cs typeface="Arial"/>
                <a:sym typeface="Arial"/>
              </a:rPr>
              <a:t>0</a:t>
            </a:r>
            <a:r>
              <a:rPr lang="en-US" b="0" i="0" u="none" strike="noStrike" cap="none">
                <a:solidFill>
                  <a:srgbClr val="000000"/>
                </a:solidFill>
                <a:latin typeface="Arial"/>
                <a:ea typeface="Arial"/>
                <a:cs typeface="Arial"/>
                <a:sym typeface="Arial"/>
              </a:rPr>
              <a:t> to D</a:t>
            </a:r>
            <a:r>
              <a:rPr lang="en-US" b="0" i="0" u="none" strike="noStrike" cap="none" baseline="-25000">
                <a:solidFill>
                  <a:srgbClr val="000000"/>
                </a:solidFill>
                <a:latin typeface="Arial"/>
                <a:ea typeface="Arial"/>
                <a:cs typeface="Arial"/>
                <a:sym typeface="Arial"/>
              </a:rPr>
              <a:t>1</a:t>
            </a:r>
            <a:r>
              <a:rPr lang="en-US" b="0" i="0" u="none" strike="noStrike" cap="none">
                <a:solidFill>
                  <a:srgbClr val="000000"/>
                </a:solidFill>
                <a:latin typeface="Arial"/>
                <a:ea typeface="Arial"/>
                <a:cs typeface="Arial"/>
                <a:sym typeface="Arial"/>
              </a:rPr>
              <a:t> leads to an increase in equilibrium quantity of labor hired from Q</a:t>
            </a:r>
            <a:r>
              <a:rPr lang="en-US" b="0" i="0" u="none" strike="noStrike" cap="none" baseline="-25000">
                <a:solidFill>
                  <a:srgbClr val="000000"/>
                </a:solidFill>
                <a:latin typeface="Arial"/>
                <a:ea typeface="Arial"/>
                <a:cs typeface="Arial"/>
                <a:sym typeface="Arial"/>
              </a:rPr>
              <a:t>0</a:t>
            </a:r>
            <a:r>
              <a:rPr lang="en-US" b="0" i="0" u="none" strike="noStrike" cap="none">
                <a:solidFill>
                  <a:srgbClr val="000000"/>
                </a:solidFill>
                <a:latin typeface="Arial"/>
                <a:ea typeface="Arial"/>
                <a:cs typeface="Arial"/>
                <a:sym typeface="Arial"/>
              </a:rPr>
              <a:t> to Q</a:t>
            </a:r>
            <a:r>
              <a:rPr lang="en-US" b="0" i="0" u="none" strike="noStrike" cap="none" baseline="-25000">
                <a:solidFill>
                  <a:srgbClr val="000000"/>
                </a:solidFill>
                <a:latin typeface="Arial"/>
                <a:ea typeface="Arial"/>
                <a:cs typeface="Arial"/>
                <a:sym typeface="Arial"/>
              </a:rPr>
              <a:t>1</a:t>
            </a:r>
            <a:r>
              <a:rPr lang="en-US" b="0" i="0" u="none" strike="noStrike" cap="none">
                <a:solidFill>
                  <a:srgbClr val="000000"/>
                </a:solidFill>
                <a:latin typeface="Arial"/>
                <a:ea typeface="Arial"/>
                <a:cs typeface="Arial"/>
                <a:sym typeface="Arial"/>
              </a:rPr>
              <a:t> and a rise in the equilibrium wage from W</a:t>
            </a:r>
            <a:r>
              <a:rPr lang="en-US" b="0" i="0" u="none" strike="noStrike" cap="none" baseline="-25000">
                <a:solidFill>
                  <a:srgbClr val="000000"/>
                </a:solidFill>
                <a:latin typeface="Arial"/>
                <a:ea typeface="Arial"/>
                <a:cs typeface="Arial"/>
                <a:sym typeface="Arial"/>
              </a:rPr>
              <a:t>0</a:t>
            </a:r>
            <a:r>
              <a:rPr lang="en-US" b="0" i="0" u="none" strike="noStrike" cap="none">
                <a:solidFill>
                  <a:srgbClr val="000000"/>
                </a:solidFill>
                <a:latin typeface="Arial"/>
                <a:ea typeface="Arial"/>
                <a:cs typeface="Arial"/>
                <a:sym typeface="Arial"/>
              </a:rPr>
              <a:t> to W</a:t>
            </a:r>
            <a:r>
              <a:rPr lang="en-US" b="0" i="0" u="none" strike="noStrike" cap="none" baseline="-25000">
                <a:solidFill>
                  <a:srgbClr val="000000"/>
                </a:solidFill>
                <a:latin typeface="Arial"/>
                <a:ea typeface="Arial"/>
                <a:cs typeface="Arial"/>
                <a:sym typeface="Arial"/>
              </a:rPr>
              <a:t>1</a:t>
            </a:r>
            <a:r>
              <a:rPr lang="en-US" b="0" i="0" u="none" strike="noStrike" cap="none">
                <a:solidFill>
                  <a:srgbClr val="000000"/>
                </a:solidFill>
                <a:latin typeface="Arial"/>
                <a:ea typeface="Arial"/>
                <a:cs typeface="Arial"/>
                <a:sym typeface="Arial"/>
              </a:rPr>
              <a:t>. </a:t>
            </a:r>
          </a:p>
          <a:p>
            <a:pPr marR="0" lvl="0" algn="l" rtl="0">
              <a:spcBef>
                <a:spcPts val="920"/>
              </a:spcBef>
              <a:spcAft>
                <a:spcPts val="0"/>
              </a:spcAft>
              <a:buNone/>
            </a:pPr>
            <a:endParaRPr sz="1600" b="0" i="0" u="none" strike="noStrike" cap="none">
              <a:solidFill>
                <a:srgbClr val="000000"/>
              </a:solidFill>
              <a:latin typeface="Arial"/>
              <a:ea typeface="Arial"/>
              <a:cs typeface="Arial"/>
              <a:sym typeface="Arial"/>
            </a:endParaRPr>
          </a:p>
        </p:txBody>
      </p:sp>
      <p:pic>
        <p:nvPicPr>
          <p:cNvPr id="202" name="Shape 202" descr="CNX_Econ_C21_014.jpg"/>
          <p:cNvPicPr preferRelativeResize="0">
            <a:picLocks noGrp="1"/>
          </p:cNvPicPr>
          <p:nvPr>
            <p:ph type="pic" idx="2"/>
          </p:nvPr>
        </p:nvPicPr>
        <p:blipFill rotWithShape="1">
          <a:blip r:embed="rId3">
            <a:alphaModFix/>
          </a:blip>
          <a:srcRect/>
          <a:stretch/>
        </p:blipFill>
        <p:spPr>
          <a:xfrm>
            <a:off x="532053" y="1274786"/>
            <a:ext cx="7913100" cy="3500100"/>
          </a:xfrm>
          <a:prstGeom prst="rect">
            <a:avLst/>
          </a:prstGeom>
          <a:noFill/>
          <a:ln>
            <a:noFill/>
          </a:ln>
        </p:spPr>
      </p:pic>
      <p:pic>
        <p:nvPicPr>
          <p:cNvPr id="203" name="Shape 203"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457200" y="241325"/>
            <a:ext cx="8062800" cy="10335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Rising Wage and Low Unemployment: </a:t>
            </a:r>
          </a:p>
          <a:p>
            <a:pPr marL="0" marR="0" lvl="0" indent="0" algn="l" rtl="0">
              <a:spcBef>
                <a:spcPts val="0"/>
              </a:spcBef>
              <a:buClr>
                <a:srgbClr val="6CB255"/>
              </a:buClr>
              <a:buSzPct val="25000"/>
              <a:buFont typeface="Arial Black"/>
              <a:buNone/>
            </a:pPr>
            <a:r>
              <a:rPr lang="en-US"/>
              <a:t>Where Is the Unemployment in Supply and Demand?</a:t>
            </a:r>
          </a:p>
        </p:txBody>
      </p:sp>
      <p:sp>
        <p:nvSpPr>
          <p:cNvPr id="209" name="Shape 209"/>
          <p:cNvSpPr txBox="1">
            <a:spLocks noGrp="1"/>
          </p:cNvSpPr>
          <p:nvPr>
            <p:ph type="body" idx="1"/>
          </p:nvPr>
        </p:nvSpPr>
        <p:spPr>
          <a:xfrm>
            <a:off x="457200" y="4533231"/>
            <a:ext cx="8062800" cy="1926300"/>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rgbClr val="6CB255"/>
              </a:buClr>
              <a:buSzPct val="80000"/>
              <a:buFont typeface="Arial"/>
              <a:buAutoNum type="alphaLcParenBoth"/>
            </a:pPr>
            <a:endParaRPr/>
          </a:p>
          <a:p>
            <a:pPr marL="342900" marR="0" lvl="0" indent="-368300" algn="l" rtl="0">
              <a:spcBef>
                <a:spcPts val="920"/>
              </a:spcBef>
              <a:spcAft>
                <a:spcPts val="0"/>
              </a:spcAft>
              <a:buClr>
                <a:srgbClr val="6CB255"/>
              </a:buClr>
              <a:buSzPct val="100000"/>
              <a:buFont typeface="Arial"/>
              <a:buAutoNum type="alphaLcParenBoth"/>
            </a:pPr>
            <a:r>
              <a:rPr lang="en-US" b="0" i="0" u="none" strike="noStrike" cap="none">
                <a:solidFill>
                  <a:srgbClr val="000000"/>
                </a:solidFill>
                <a:latin typeface="Arial"/>
                <a:ea typeface="Arial"/>
                <a:cs typeface="Arial"/>
                <a:sym typeface="Arial"/>
              </a:rPr>
              <a:t>In a labor market where wages do not decline, a fall in the demand for labor from D</a:t>
            </a:r>
            <a:r>
              <a:rPr lang="en-US" b="0" i="0" u="none" strike="noStrike" cap="none" baseline="-25000">
                <a:solidFill>
                  <a:srgbClr val="000000"/>
                </a:solidFill>
                <a:latin typeface="Arial"/>
                <a:ea typeface="Arial"/>
                <a:cs typeface="Arial"/>
                <a:sym typeface="Arial"/>
              </a:rPr>
              <a:t>0</a:t>
            </a:r>
            <a:r>
              <a:rPr lang="en-US" b="0" i="0" u="none" strike="noStrike" cap="none">
                <a:solidFill>
                  <a:srgbClr val="000000"/>
                </a:solidFill>
                <a:latin typeface="Arial"/>
                <a:ea typeface="Arial"/>
                <a:cs typeface="Arial"/>
                <a:sym typeface="Arial"/>
              </a:rPr>
              <a:t> to D</a:t>
            </a:r>
            <a:r>
              <a:rPr lang="en-US" b="0" i="0" u="none" strike="noStrike" cap="none" baseline="-25000">
                <a:solidFill>
                  <a:srgbClr val="000000"/>
                </a:solidFill>
                <a:latin typeface="Arial"/>
                <a:ea typeface="Arial"/>
                <a:cs typeface="Arial"/>
                <a:sym typeface="Arial"/>
              </a:rPr>
              <a:t>1</a:t>
            </a:r>
            <a:r>
              <a:rPr lang="en-US" b="0" i="0" u="none" strike="noStrike" cap="none">
                <a:solidFill>
                  <a:srgbClr val="000000"/>
                </a:solidFill>
                <a:latin typeface="Arial"/>
                <a:ea typeface="Arial"/>
                <a:cs typeface="Arial"/>
                <a:sym typeface="Arial"/>
              </a:rPr>
              <a:t> leads to a decline in the quantity of labor demanded at the original wage (W</a:t>
            </a:r>
            <a:r>
              <a:rPr lang="en-US" b="0" i="0" u="none" strike="noStrike" cap="none" baseline="-25000">
                <a:solidFill>
                  <a:srgbClr val="000000"/>
                </a:solidFill>
                <a:latin typeface="Arial"/>
                <a:ea typeface="Arial"/>
                <a:cs typeface="Arial"/>
                <a:sym typeface="Arial"/>
              </a:rPr>
              <a:t>0</a:t>
            </a:r>
            <a:r>
              <a:rPr lang="en-US" b="0" i="0" u="none" strike="noStrike" cap="none">
                <a:solidFill>
                  <a:srgbClr val="000000"/>
                </a:solidFill>
                <a:latin typeface="Arial"/>
                <a:ea typeface="Arial"/>
                <a:cs typeface="Arial"/>
                <a:sym typeface="Arial"/>
              </a:rPr>
              <a:t>) from Q</a:t>
            </a:r>
            <a:r>
              <a:rPr lang="en-US" b="0" i="0" u="none" strike="noStrike" cap="none" baseline="-25000">
                <a:solidFill>
                  <a:srgbClr val="000000"/>
                </a:solidFill>
                <a:latin typeface="Arial"/>
                <a:ea typeface="Arial"/>
                <a:cs typeface="Arial"/>
                <a:sym typeface="Arial"/>
              </a:rPr>
              <a:t>0</a:t>
            </a:r>
            <a:r>
              <a:rPr lang="en-US" b="0" i="0" u="none" strike="noStrike" cap="none">
                <a:solidFill>
                  <a:srgbClr val="000000"/>
                </a:solidFill>
                <a:latin typeface="Arial"/>
                <a:ea typeface="Arial"/>
                <a:cs typeface="Arial"/>
                <a:sym typeface="Arial"/>
              </a:rPr>
              <a:t> to Q</a:t>
            </a:r>
            <a:r>
              <a:rPr lang="en-US" b="0" i="0" u="none" strike="noStrike" cap="none" baseline="-25000">
                <a:solidFill>
                  <a:srgbClr val="000000"/>
                </a:solidFill>
                <a:latin typeface="Arial"/>
                <a:ea typeface="Arial"/>
                <a:cs typeface="Arial"/>
                <a:sym typeface="Arial"/>
              </a:rPr>
              <a:t>2</a:t>
            </a:r>
            <a:r>
              <a:rPr lang="en-US" b="0" i="0" u="none" strike="noStrike" cap="none">
                <a:solidFill>
                  <a:srgbClr val="000000"/>
                </a:solidFill>
                <a:latin typeface="Arial"/>
                <a:ea typeface="Arial"/>
                <a:cs typeface="Arial"/>
                <a:sym typeface="Arial"/>
              </a:rPr>
              <a:t>. These workers will want to work at the prevailing wage (W</a:t>
            </a:r>
            <a:r>
              <a:rPr lang="en-US" b="0" i="0" u="none" strike="noStrike" cap="none" baseline="-25000">
                <a:solidFill>
                  <a:srgbClr val="000000"/>
                </a:solidFill>
                <a:latin typeface="Arial"/>
                <a:ea typeface="Arial"/>
                <a:cs typeface="Arial"/>
                <a:sym typeface="Arial"/>
              </a:rPr>
              <a:t>0</a:t>
            </a:r>
            <a:r>
              <a:rPr lang="en-US" b="0" i="0" u="none" strike="noStrike" cap="none">
                <a:solidFill>
                  <a:srgbClr val="000000"/>
                </a:solidFill>
                <a:latin typeface="Arial"/>
                <a:ea typeface="Arial"/>
                <a:cs typeface="Arial"/>
                <a:sym typeface="Arial"/>
              </a:rPr>
              <a:t>), but will not be able to find jobs.</a:t>
            </a:r>
          </a:p>
        </p:txBody>
      </p:sp>
      <p:pic>
        <p:nvPicPr>
          <p:cNvPr id="210" name="Shape 210" descr="OSX-Stacked-TM-RGB-300dpi-2016.jpg"/>
          <p:cNvPicPr preferRelativeResize="0"/>
          <p:nvPr/>
        </p:nvPicPr>
        <p:blipFill rotWithShape="1">
          <a:blip r:embed="rId3">
            <a:alphaModFix/>
          </a:blip>
          <a:srcRect/>
          <a:stretch/>
        </p:blipFill>
        <p:spPr>
          <a:xfrm>
            <a:off x="7610087" y="227959"/>
            <a:ext cx="1222295" cy="833203"/>
          </a:xfrm>
          <a:prstGeom prst="rect">
            <a:avLst/>
          </a:prstGeom>
          <a:noFill/>
          <a:ln>
            <a:noFill/>
          </a:ln>
        </p:spPr>
      </p:pic>
      <p:sp>
        <p:nvSpPr>
          <p:cNvPr id="211" name="Shape 211"/>
          <p:cNvSpPr txBox="1"/>
          <p:nvPr/>
        </p:nvSpPr>
        <p:spPr>
          <a:xfrm>
            <a:off x="300050" y="4501625"/>
            <a:ext cx="439200" cy="439200"/>
          </a:xfrm>
          <a:prstGeom prst="rect">
            <a:avLst/>
          </a:prstGeom>
          <a:solidFill>
            <a:srgbClr val="FFFFFF"/>
          </a:solidFill>
          <a:ln>
            <a:noFill/>
          </a:ln>
        </p:spPr>
        <p:txBody>
          <a:bodyPr wrap="square" lIns="91425" tIns="91425" rIns="91425" bIns="91425" anchor="t" anchorCtr="0">
            <a:noAutofit/>
          </a:bodyPr>
          <a:lstStyle/>
          <a:p>
            <a:pPr lvl="0">
              <a:spcBef>
                <a:spcPts val="0"/>
              </a:spcBef>
              <a:buNone/>
            </a:pPr>
            <a:endParaRPr/>
          </a:p>
        </p:txBody>
      </p:sp>
      <p:pic>
        <p:nvPicPr>
          <p:cNvPr id="212" name="Shape 212" descr="CNX_Econ_C21_014.jpg"/>
          <p:cNvPicPr preferRelativeResize="0">
            <a:picLocks noGrp="1"/>
          </p:cNvPicPr>
          <p:nvPr>
            <p:ph type="pic" idx="2"/>
          </p:nvPr>
        </p:nvPicPr>
        <p:blipFill rotWithShape="1">
          <a:blip r:embed="rId4">
            <a:alphaModFix/>
          </a:blip>
          <a:srcRect/>
          <a:stretch/>
        </p:blipFill>
        <p:spPr>
          <a:xfrm>
            <a:off x="532053" y="1274786"/>
            <a:ext cx="7913100" cy="3500100"/>
          </a:xfrm>
          <a:prstGeom prst="rect">
            <a:avLst/>
          </a:prstGeom>
          <a:noFill/>
          <a:ln>
            <a:noFill/>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457200" y="241325"/>
            <a:ext cx="8062800" cy="767100"/>
          </a:xfrm>
          <a:prstGeom prst="rect">
            <a:avLst/>
          </a:prstGeom>
        </p:spPr>
        <p:txBody>
          <a:bodyPr wrap="square" lIns="91425" tIns="91425" rIns="91425" bIns="91425" anchor="b" anchorCtr="0">
            <a:noAutofit/>
          </a:bodyPr>
          <a:lstStyle/>
          <a:p>
            <a:pPr lvl="0">
              <a:spcBef>
                <a:spcPts val="0"/>
              </a:spcBef>
              <a:buNone/>
            </a:pPr>
            <a:r>
              <a:rPr lang="en-US"/>
              <a:t>8.4 What Causes Changes in </a:t>
            </a:r>
          </a:p>
          <a:p>
            <a:pPr lvl="0">
              <a:spcBef>
                <a:spcPts val="0"/>
              </a:spcBef>
              <a:buNone/>
            </a:pPr>
            <a:r>
              <a:rPr lang="en-US"/>
              <a:t>Unemployment over the Long Run</a:t>
            </a:r>
          </a:p>
        </p:txBody>
      </p:sp>
      <p:sp>
        <p:nvSpPr>
          <p:cNvPr id="218" name="Shape 218"/>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dirty="0"/>
              <a:t>Natural rate of unemployment</a:t>
            </a:r>
            <a:r>
              <a:rPr lang="en-US" dirty="0"/>
              <a:t> - the unemployment rate that would exist in a growing and healthy economy from the combination of economic, social, and political factors that exist at a given time</a:t>
            </a:r>
            <a:r>
              <a:rPr lang="en-US" dirty="0" smtClean="0"/>
              <a:t>.</a:t>
            </a:r>
            <a:endParaRPr dirty="0"/>
          </a:p>
          <a:p>
            <a:pPr marL="457200" lvl="0" indent="-317500">
              <a:spcBef>
                <a:spcPts val="0"/>
              </a:spcBef>
              <a:buSzPct val="70000"/>
              <a:buChar char="●"/>
            </a:pPr>
            <a:r>
              <a:rPr lang="en-US" dirty="0"/>
              <a:t>Economists consider the economy to be at full employment when the actual unemployment rate is equal to the natural unemployment rate.</a:t>
            </a:r>
          </a:p>
        </p:txBody>
      </p:sp>
      <p:pic>
        <p:nvPicPr>
          <p:cNvPr id="219" name="Shape 219"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72600" y="314792"/>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dirty="0" smtClean="0"/>
              <a:t>Unexpected Productivity </a:t>
            </a:r>
            <a:r>
              <a:rPr lang="en-US" dirty="0"/>
              <a:t>Shifts and the Natural </a:t>
            </a:r>
            <a:r>
              <a:rPr lang="en-US" dirty="0" smtClean="0"/>
              <a:t>Rate of </a:t>
            </a:r>
            <a:r>
              <a:rPr lang="en-US" dirty="0"/>
              <a:t>Unemployment</a:t>
            </a:r>
          </a:p>
        </p:txBody>
      </p:sp>
      <p:sp>
        <p:nvSpPr>
          <p:cNvPr id="225" name="Shape 225"/>
          <p:cNvSpPr txBox="1">
            <a:spLocks noGrp="1"/>
          </p:cNvSpPr>
          <p:nvPr>
            <p:ph type="body" idx="1"/>
          </p:nvPr>
        </p:nvSpPr>
        <p:spPr>
          <a:xfrm>
            <a:off x="609600" y="4517300"/>
            <a:ext cx="8062800" cy="2197500"/>
          </a:xfrm>
          <a:prstGeom prst="rect">
            <a:avLst/>
          </a:prstGeom>
          <a:noFill/>
          <a:ln>
            <a:noFill/>
          </a:ln>
        </p:spPr>
        <p:txBody>
          <a:bodyPr wrap="square" lIns="91425" tIns="45700" rIns="91425" bIns="45700" anchor="t" anchorCtr="0">
            <a:noAutofit/>
          </a:bodyPr>
          <a:lstStyle/>
          <a:p>
            <a:pPr marL="342900" marR="0" lvl="0" indent="-355600" algn="l" rtl="0">
              <a:spcBef>
                <a:spcPts val="0"/>
              </a:spcBef>
              <a:spcAft>
                <a:spcPts val="0"/>
              </a:spcAft>
              <a:buClr>
                <a:srgbClr val="6CB255"/>
              </a:buClr>
              <a:buSzPct val="77777"/>
              <a:buFont typeface="Arial"/>
              <a:buChar char="●"/>
            </a:pPr>
            <a:r>
              <a:rPr lang="en-US" sz="1800" b="0" i="0" u="none" strike="noStrike" cap="none">
                <a:solidFill>
                  <a:srgbClr val="000000"/>
                </a:solidFill>
                <a:latin typeface="Arial"/>
                <a:ea typeface="Arial"/>
                <a:cs typeface="Arial"/>
                <a:sym typeface="Arial"/>
              </a:rPr>
              <a:t>Productivity is rising, increasing the demand for labor. Employers and workers become used to the pattern of wage increases. </a:t>
            </a:r>
          </a:p>
          <a:p>
            <a:pPr marL="342900" marR="0" lvl="0" indent="-355600" algn="l" rtl="0">
              <a:spcBef>
                <a:spcPts val="0"/>
              </a:spcBef>
              <a:spcAft>
                <a:spcPts val="0"/>
              </a:spcAft>
              <a:buClr>
                <a:srgbClr val="6CB255"/>
              </a:buClr>
              <a:buSzPct val="77777"/>
              <a:buFont typeface="Arial"/>
              <a:buChar char="●"/>
            </a:pPr>
            <a:r>
              <a:rPr lang="en-US" sz="1800" b="0" i="0" u="none" strike="noStrike" cap="none">
                <a:solidFill>
                  <a:srgbClr val="000000"/>
                </a:solidFill>
                <a:latin typeface="Arial"/>
                <a:ea typeface="Arial"/>
                <a:cs typeface="Arial"/>
                <a:sym typeface="Arial"/>
              </a:rPr>
              <a:t>Then productivity suddenly stops increasing. </a:t>
            </a:r>
          </a:p>
          <a:p>
            <a:pPr marL="342900" marR="0" lvl="0" indent="-355600" algn="l" rtl="0">
              <a:spcBef>
                <a:spcPts val="0"/>
              </a:spcBef>
              <a:spcAft>
                <a:spcPts val="0"/>
              </a:spcAft>
              <a:buClr>
                <a:srgbClr val="6CB255"/>
              </a:buClr>
              <a:buSzPct val="77777"/>
              <a:buFont typeface="Arial"/>
              <a:buChar char="●"/>
            </a:pPr>
            <a:r>
              <a:rPr lang="en-US" sz="1800"/>
              <a:t>T</a:t>
            </a:r>
            <a:r>
              <a:rPr lang="en-US" sz="1800" b="0" i="0" u="none" strike="noStrike" cap="none">
                <a:solidFill>
                  <a:srgbClr val="000000"/>
                </a:solidFill>
                <a:latin typeface="Arial"/>
                <a:ea typeface="Arial"/>
                <a:cs typeface="Arial"/>
                <a:sym typeface="Arial"/>
              </a:rPr>
              <a:t>he expectations of employers and workers for wage increases do not shift immediately, so wages keep rising as before</a:t>
            </a:r>
            <a:r>
              <a:rPr lang="en-US" sz="1800"/>
              <a:t>.</a:t>
            </a:r>
          </a:p>
          <a:p>
            <a:pPr marL="342900" marR="0" lvl="0" indent="-355600" algn="l" rtl="0">
              <a:spcBef>
                <a:spcPts val="0"/>
              </a:spcBef>
              <a:spcAft>
                <a:spcPts val="0"/>
              </a:spcAft>
              <a:buClr>
                <a:srgbClr val="6CB255"/>
              </a:buClr>
              <a:buSzPct val="77777"/>
              <a:buFont typeface="Arial"/>
              <a:buChar char="●"/>
            </a:pPr>
            <a:r>
              <a:rPr lang="en-US" sz="1800"/>
              <a:t>However,</a:t>
            </a:r>
            <a:r>
              <a:rPr lang="en-US" sz="1800" b="0" i="0" u="none" strike="noStrike" cap="none">
                <a:solidFill>
                  <a:srgbClr val="000000"/>
                </a:solidFill>
                <a:latin typeface="Arial"/>
                <a:ea typeface="Arial"/>
                <a:cs typeface="Arial"/>
                <a:sym typeface="Arial"/>
              </a:rPr>
              <a:t> the demand for labor has not increased, so at wage W</a:t>
            </a:r>
            <a:r>
              <a:rPr lang="en-US" sz="1800" b="0" i="0" u="none" strike="noStrike" cap="none" baseline="-25000">
                <a:solidFill>
                  <a:srgbClr val="000000"/>
                </a:solidFill>
                <a:latin typeface="Arial"/>
                <a:ea typeface="Arial"/>
                <a:cs typeface="Arial"/>
                <a:sym typeface="Arial"/>
              </a:rPr>
              <a:t>4</a:t>
            </a:r>
            <a:r>
              <a:rPr lang="en-US" sz="1800" b="0" i="0" u="none" strike="noStrike" cap="none">
                <a:solidFill>
                  <a:srgbClr val="000000"/>
                </a:solidFill>
                <a:latin typeface="Arial"/>
                <a:ea typeface="Arial"/>
                <a:cs typeface="Arial"/>
                <a:sym typeface="Arial"/>
              </a:rPr>
              <a:t>, unemployment exists where the quantity supplied of labor exceeds the quantity demanded. </a:t>
            </a:r>
          </a:p>
        </p:txBody>
      </p:sp>
      <p:pic>
        <p:nvPicPr>
          <p:cNvPr id="226" name="Shape 226" descr="CNX_Econ_C21_015.jpg"/>
          <p:cNvPicPr preferRelativeResize="0">
            <a:picLocks noGrp="1"/>
          </p:cNvPicPr>
          <p:nvPr>
            <p:ph type="pic" idx="2"/>
          </p:nvPr>
        </p:nvPicPr>
        <p:blipFill rotWithShape="1">
          <a:blip r:embed="rId3">
            <a:alphaModFix/>
          </a:blip>
          <a:srcRect/>
          <a:stretch/>
        </p:blipFill>
        <p:spPr>
          <a:xfrm>
            <a:off x="457199" y="1075100"/>
            <a:ext cx="8062800" cy="3442200"/>
          </a:xfrm>
          <a:prstGeom prst="rect">
            <a:avLst/>
          </a:prstGeom>
          <a:noFill/>
          <a:ln>
            <a:noFill/>
          </a:ln>
        </p:spPr>
      </p:pic>
      <p:pic>
        <p:nvPicPr>
          <p:cNvPr id="227" name="Shape 227"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
        <p:nvSpPr>
          <p:cNvPr id="228" name="Shape 228"/>
          <p:cNvSpPr txBox="1"/>
          <p:nvPr/>
        </p:nvSpPr>
        <p:spPr>
          <a:xfrm>
            <a:off x="215500" y="4453000"/>
            <a:ext cx="514200" cy="379800"/>
          </a:xfrm>
          <a:prstGeom prst="rect">
            <a:avLst/>
          </a:prstGeom>
          <a:noFill/>
          <a:ln>
            <a:noFill/>
          </a:ln>
        </p:spPr>
        <p:txBody>
          <a:bodyPr wrap="square" lIns="91425" tIns="91425" rIns="91425" bIns="91425" anchor="t" anchorCtr="0">
            <a:noAutofit/>
          </a:bodyPr>
          <a:lstStyle/>
          <a:p>
            <a:pPr lvl="0">
              <a:spcBef>
                <a:spcPts val="0"/>
              </a:spcBef>
              <a:buNone/>
            </a:pPr>
            <a:r>
              <a:rPr lang="en-US" sz="1800">
                <a:solidFill>
                  <a:srgbClr val="6CB255"/>
                </a:solidFill>
              </a:rPr>
              <a:t>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457200" y="241326"/>
            <a:ext cx="8062800" cy="6594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dirty="0" smtClean="0"/>
              <a:t>Unexpected Productivity </a:t>
            </a:r>
            <a:r>
              <a:rPr lang="en-US" dirty="0"/>
              <a:t>Shifts and the Natural Rate of Unemployment</a:t>
            </a:r>
          </a:p>
        </p:txBody>
      </p:sp>
      <p:sp>
        <p:nvSpPr>
          <p:cNvPr id="234" name="Shape 234"/>
          <p:cNvSpPr txBox="1">
            <a:spLocks noGrp="1"/>
          </p:cNvSpPr>
          <p:nvPr>
            <p:ph type="body" idx="1"/>
          </p:nvPr>
        </p:nvSpPr>
        <p:spPr>
          <a:xfrm>
            <a:off x="609600" y="4593500"/>
            <a:ext cx="8062800" cy="2121000"/>
          </a:xfrm>
          <a:prstGeom prst="rect">
            <a:avLst/>
          </a:prstGeom>
          <a:noFill/>
          <a:ln>
            <a:noFill/>
          </a:ln>
        </p:spPr>
        <p:txBody>
          <a:bodyPr wrap="square" lIns="91425" tIns="45700" rIns="91425" bIns="45700" anchor="t" anchorCtr="0">
            <a:noAutofit/>
          </a:bodyPr>
          <a:lstStyle/>
          <a:p>
            <a:pPr marL="342900" marR="0" lvl="0" indent="-355600" algn="l" rtl="0">
              <a:spcBef>
                <a:spcPts val="0"/>
              </a:spcBef>
              <a:spcAft>
                <a:spcPts val="0"/>
              </a:spcAft>
              <a:buClr>
                <a:srgbClr val="6CB255"/>
              </a:buClr>
              <a:buSzPct val="77777"/>
              <a:buFont typeface="Arial"/>
              <a:buChar char="●"/>
            </a:pPr>
            <a:r>
              <a:rPr lang="en-US" sz="1800" b="0" i="0" u="none" strike="noStrike" cap="none" dirty="0">
                <a:solidFill>
                  <a:srgbClr val="000000"/>
                </a:solidFill>
                <a:latin typeface="Arial"/>
                <a:ea typeface="Arial"/>
                <a:cs typeface="Arial"/>
                <a:sym typeface="Arial"/>
              </a:rPr>
              <a:t>The rate of productivity increase has been zero for a time, so employers and workers have come to accept the equilibrium wage level (W). </a:t>
            </a:r>
          </a:p>
          <a:p>
            <a:pPr marL="342900" marR="0" lvl="0" indent="-355600" algn="l" rtl="0">
              <a:spcBef>
                <a:spcPts val="0"/>
              </a:spcBef>
              <a:spcAft>
                <a:spcPts val="0"/>
              </a:spcAft>
              <a:buClr>
                <a:srgbClr val="6CB255"/>
              </a:buClr>
              <a:buSzPct val="77777"/>
              <a:buFont typeface="Arial"/>
              <a:buChar char="●"/>
            </a:pPr>
            <a:r>
              <a:rPr lang="en-US" sz="1800" b="0" i="0" u="none" strike="noStrike" cap="none" dirty="0">
                <a:solidFill>
                  <a:srgbClr val="000000"/>
                </a:solidFill>
                <a:latin typeface="Arial"/>
                <a:ea typeface="Arial"/>
                <a:cs typeface="Arial"/>
                <a:sym typeface="Arial"/>
              </a:rPr>
              <a:t>Then productivity increases unexpectedly, shifting demand for labor from D</a:t>
            </a:r>
            <a:r>
              <a:rPr lang="en-US" sz="1800" b="0" i="0" u="none" strike="noStrike" cap="none" baseline="-25000" dirty="0">
                <a:solidFill>
                  <a:srgbClr val="000000"/>
                </a:solidFill>
                <a:latin typeface="Arial"/>
                <a:ea typeface="Arial"/>
                <a:cs typeface="Arial"/>
                <a:sym typeface="Arial"/>
              </a:rPr>
              <a:t>0</a:t>
            </a:r>
            <a:r>
              <a:rPr lang="en-US" sz="1800" b="0" i="0" u="none" strike="noStrike" cap="none" dirty="0">
                <a:solidFill>
                  <a:srgbClr val="000000"/>
                </a:solidFill>
                <a:latin typeface="Arial"/>
                <a:ea typeface="Arial"/>
                <a:cs typeface="Arial"/>
                <a:sym typeface="Arial"/>
              </a:rPr>
              <a:t> to D</a:t>
            </a:r>
            <a:r>
              <a:rPr lang="en-US" sz="1800" b="0" i="0" u="none" strike="noStrike" cap="none" baseline="-25000" dirty="0">
                <a:solidFill>
                  <a:srgbClr val="000000"/>
                </a:solidFill>
                <a:latin typeface="Arial"/>
                <a:ea typeface="Arial"/>
                <a:cs typeface="Arial"/>
                <a:sym typeface="Arial"/>
              </a:rPr>
              <a:t>1</a:t>
            </a:r>
            <a:r>
              <a:rPr lang="en-US" sz="1800" b="0" i="0" u="none" strike="noStrike" cap="none" dirty="0">
                <a:solidFill>
                  <a:srgbClr val="000000"/>
                </a:solidFill>
                <a:latin typeface="Arial"/>
                <a:ea typeface="Arial"/>
                <a:cs typeface="Arial"/>
                <a:sym typeface="Arial"/>
              </a:rPr>
              <a:t>. </a:t>
            </a:r>
          </a:p>
          <a:p>
            <a:pPr marL="342900" marR="0" lvl="0" indent="-355600" algn="l" rtl="0">
              <a:spcBef>
                <a:spcPts val="0"/>
              </a:spcBef>
              <a:spcAft>
                <a:spcPts val="0"/>
              </a:spcAft>
              <a:buClr>
                <a:srgbClr val="6CB255"/>
              </a:buClr>
              <a:buSzPct val="77777"/>
              <a:buFont typeface="Arial"/>
              <a:buChar char="●"/>
            </a:pPr>
            <a:r>
              <a:rPr lang="en-US" sz="1800" b="0" i="0" u="none" strike="noStrike" cap="none" dirty="0">
                <a:solidFill>
                  <a:srgbClr val="000000"/>
                </a:solidFill>
                <a:latin typeface="Arial"/>
                <a:ea typeface="Arial"/>
                <a:cs typeface="Arial"/>
                <a:sym typeface="Arial"/>
              </a:rPr>
              <a:t>At the wage (W), this means that the quantity demanded of labor exceeds the quantity supplied, and with job offers plentiful, the unemployment rate will be </a:t>
            </a:r>
            <a:r>
              <a:rPr lang="en-US" sz="1800" b="0" i="0" u="none" strike="noStrike" cap="none" dirty="0" smtClean="0">
                <a:solidFill>
                  <a:srgbClr val="000000"/>
                </a:solidFill>
                <a:latin typeface="Arial"/>
                <a:ea typeface="Arial"/>
                <a:cs typeface="Arial"/>
                <a:sym typeface="Arial"/>
              </a:rPr>
              <a:t>low (below its “natural” rate.</a:t>
            </a:r>
            <a:endParaRPr lang="en-US" sz="1800" b="0" i="0" u="none" strike="noStrike" cap="none" dirty="0">
              <a:solidFill>
                <a:srgbClr val="000000"/>
              </a:solidFill>
              <a:latin typeface="Arial"/>
              <a:ea typeface="Arial"/>
              <a:cs typeface="Arial"/>
              <a:sym typeface="Arial"/>
            </a:endParaRPr>
          </a:p>
        </p:txBody>
      </p:sp>
      <p:pic>
        <p:nvPicPr>
          <p:cNvPr id="235" name="Shape 235" descr="CNX_Econ_C21_015.jpg"/>
          <p:cNvPicPr preferRelativeResize="0">
            <a:picLocks noGrp="1"/>
          </p:cNvPicPr>
          <p:nvPr>
            <p:ph type="pic" idx="2"/>
          </p:nvPr>
        </p:nvPicPr>
        <p:blipFill rotWithShape="1">
          <a:blip r:embed="rId3">
            <a:alphaModFix/>
          </a:blip>
          <a:srcRect/>
          <a:stretch/>
        </p:blipFill>
        <p:spPr>
          <a:xfrm>
            <a:off x="457199" y="1151300"/>
            <a:ext cx="8062800" cy="3442200"/>
          </a:xfrm>
          <a:prstGeom prst="rect">
            <a:avLst/>
          </a:prstGeom>
          <a:noFill/>
          <a:ln>
            <a:noFill/>
          </a:ln>
        </p:spPr>
      </p:pic>
      <p:pic>
        <p:nvPicPr>
          <p:cNvPr id="236" name="Shape 236"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
        <p:nvSpPr>
          <p:cNvPr id="237" name="Shape 237"/>
          <p:cNvSpPr txBox="1"/>
          <p:nvPr/>
        </p:nvSpPr>
        <p:spPr>
          <a:xfrm>
            <a:off x="194100" y="4529225"/>
            <a:ext cx="514200" cy="379800"/>
          </a:xfrm>
          <a:prstGeom prst="rect">
            <a:avLst/>
          </a:prstGeom>
          <a:noFill/>
          <a:ln>
            <a:noFill/>
          </a:ln>
        </p:spPr>
        <p:txBody>
          <a:bodyPr wrap="square" lIns="91425" tIns="91425" rIns="91425" bIns="91425" anchor="t" anchorCtr="0">
            <a:noAutofit/>
          </a:bodyPr>
          <a:lstStyle/>
          <a:p>
            <a:pPr lvl="0" rtl="0">
              <a:spcBef>
                <a:spcPts val="0"/>
              </a:spcBef>
              <a:buNone/>
            </a:pPr>
            <a:r>
              <a:rPr lang="en-US" sz="1800">
                <a:solidFill>
                  <a:srgbClr val="6CB255"/>
                </a:solidFill>
              </a:rPr>
              <a:t>b)</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title"/>
          </p:nvPr>
        </p:nvSpPr>
        <p:spPr>
          <a:xfrm>
            <a:off x="457200" y="241475"/>
            <a:ext cx="8062800" cy="766800"/>
          </a:xfrm>
          <a:prstGeom prst="rect">
            <a:avLst/>
          </a:prstGeom>
        </p:spPr>
        <p:txBody>
          <a:bodyPr wrap="square" lIns="91425" tIns="91425" rIns="91425" bIns="91425" anchor="b" anchorCtr="0">
            <a:noAutofit/>
          </a:bodyPr>
          <a:lstStyle/>
          <a:p>
            <a:pPr lvl="0">
              <a:spcBef>
                <a:spcPts val="0"/>
              </a:spcBef>
              <a:buNone/>
            </a:pPr>
            <a:r>
              <a:rPr lang="en-US"/>
              <a:t>Public Policy and the Natural Rate of Unemployment</a:t>
            </a:r>
          </a:p>
        </p:txBody>
      </p:sp>
      <p:sp>
        <p:nvSpPr>
          <p:cNvPr id="243" name="Shape 243"/>
          <p:cNvSpPr>
            <a:spLocks noGrp="1"/>
          </p:cNvSpPr>
          <p:nvPr>
            <p:ph type="pic" idx="2"/>
          </p:nvPr>
        </p:nvSpPr>
        <p:spPr>
          <a:xfrm>
            <a:off x="457200" y="1122369"/>
            <a:ext cx="8062800" cy="53724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a:t>On the supply side of the labor market, public policies to assist the unemployed can affect how eager people are to find work.</a:t>
            </a:r>
          </a:p>
          <a:p>
            <a:pPr marL="914400" lvl="1" indent="-355600" rtl="0">
              <a:spcBef>
                <a:spcPts val="0"/>
              </a:spcBef>
              <a:buSzPct val="100000"/>
            </a:pPr>
            <a:r>
              <a:rPr lang="en-US"/>
              <a:t>Example: unemployment insurance, welfare benefits, food stamps, and government medical benefits may make the opportunity cost of unemployment lower -&gt; a worker may be less eager to seek a new job.</a:t>
            </a:r>
          </a:p>
          <a:p>
            <a:pPr marL="0" lvl="0" indent="0" rtl="0">
              <a:spcBef>
                <a:spcPts val="0"/>
              </a:spcBef>
              <a:buNone/>
            </a:pPr>
            <a:endParaRPr>
              <a:solidFill>
                <a:srgbClr val="000000"/>
              </a:solidFill>
            </a:endParaRPr>
          </a:p>
          <a:p>
            <a:pPr marL="457200" lvl="0" indent="-317500" rtl="0">
              <a:spcBef>
                <a:spcPts val="0"/>
              </a:spcBef>
              <a:spcAft>
                <a:spcPts val="0"/>
              </a:spcAft>
              <a:buSzPct val="70000"/>
              <a:buChar char="●"/>
            </a:pPr>
            <a:r>
              <a:rPr lang="en-US"/>
              <a:t>What seems to matter most is how long the assistance lasts.</a:t>
            </a:r>
          </a:p>
          <a:p>
            <a:pPr marL="914400" lvl="1" indent="-355600" rtl="0">
              <a:spcBef>
                <a:spcPts val="0"/>
              </a:spcBef>
              <a:buSzPct val="100000"/>
            </a:pPr>
            <a:r>
              <a:rPr lang="en-US"/>
              <a:t>Short term benefits (weeks/months) vs. long term benefits (years)</a:t>
            </a:r>
          </a:p>
          <a:p>
            <a:pPr lvl="0" indent="457200" rtl="0">
              <a:spcBef>
                <a:spcPts val="0"/>
              </a:spcBef>
              <a:buNone/>
            </a:pPr>
            <a:endParaRPr/>
          </a:p>
          <a:p>
            <a:pPr marL="457200" lvl="0" indent="-317500" rtl="0">
              <a:spcBef>
                <a:spcPts val="0"/>
              </a:spcBef>
              <a:buSzPct val="70000"/>
              <a:buChar char="●"/>
            </a:pPr>
            <a:r>
              <a:rPr lang="en-US"/>
              <a:t>Government assistance for job search or retraining can sometimes encourage people back to work sooner.</a:t>
            </a:r>
          </a:p>
        </p:txBody>
      </p:sp>
      <p:pic>
        <p:nvPicPr>
          <p:cNvPr id="244" name="Shape 244"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a:spLocks noGrp="1"/>
          </p:cNvSpPr>
          <p:nvPr>
            <p:ph type="title"/>
          </p:nvPr>
        </p:nvSpPr>
        <p:spPr>
          <a:xfrm>
            <a:off x="457200" y="241475"/>
            <a:ext cx="8062800" cy="766800"/>
          </a:xfrm>
          <a:prstGeom prst="rect">
            <a:avLst/>
          </a:prstGeom>
        </p:spPr>
        <p:txBody>
          <a:bodyPr wrap="square" lIns="91425" tIns="91425" rIns="91425" bIns="91425" anchor="b" anchorCtr="0">
            <a:noAutofit/>
          </a:bodyPr>
          <a:lstStyle/>
          <a:p>
            <a:pPr lvl="0" rtl="0">
              <a:spcBef>
                <a:spcPts val="0"/>
              </a:spcBef>
              <a:buNone/>
            </a:pPr>
            <a:r>
              <a:rPr lang="en-US"/>
              <a:t>Public Policy and the Natural Rate of Unemployment, Continued</a:t>
            </a:r>
          </a:p>
        </p:txBody>
      </p:sp>
      <p:sp>
        <p:nvSpPr>
          <p:cNvPr id="250" name="Shape 250"/>
          <p:cNvSpPr>
            <a:spLocks noGrp="1"/>
          </p:cNvSpPr>
          <p:nvPr>
            <p:ph type="pic" idx="2"/>
          </p:nvPr>
        </p:nvSpPr>
        <p:spPr>
          <a:xfrm>
            <a:off x="457200" y="1565550"/>
            <a:ext cx="8062800" cy="49293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a:t>On the demand side of the labor market some public policies can affect the willingness of firms to hire:</a:t>
            </a:r>
          </a:p>
          <a:p>
            <a:pPr marL="914400" marR="0" lvl="1" indent="-355600" algn="l" rtl="0">
              <a:lnSpc>
                <a:spcPct val="100000"/>
              </a:lnSpc>
              <a:spcBef>
                <a:spcPts val="0"/>
              </a:spcBef>
              <a:spcAft>
                <a:spcPts val="0"/>
              </a:spcAft>
              <a:buClr>
                <a:srgbClr val="6CB255"/>
              </a:buClr>
              <a:buSzPct val="100000"/>
              <a:buFont typeface="Arial"/>
            </a:pPr>
            <a:r>
              <a:rPr lang="en-US"/>
              <a:t>Government rules </a:t>
            </a:r>
          </a:p>
          <a:p>
            <a:pPr marL="914400" marR="0" lvl="1" indent="-355600" algn="l" rtl="0">
              <a:lnSpc>
                <a:spcPct val="100000"/>
              </a:lnSpc>
              <a:spcBef>
                <a:spcPts val="0"/>
              </a:spcBef>
              <a:spcAft>
                <a:spcPts val="0"/>
              </a:spcAft>
              <a:buClr>
                <a:srgbClr val="6CB255"/>
              </a:buClr>
              <a:buSzPct val="100000"/>
              <a:buFont typeface="Arial"/>
            </a:pPr>
            <a:r>
              <a:rPr lang="en-US"/>
              <a:t>Social institutions </a:t>
            </a:r>
          </a:p>
          <a:p>
            <a:pPr marL="914400" marR="0" lvl="1" indent="-355600" algn="l" rtl="0">
              <a:lnSpc>
                <a:spcPct val="100000"/>
              </a:lnSpc>
              <a:spcBef>
                <a:spcPts val="0"/>
              </a:spcBef>
              <a:spcAft>
                <a:spcPts val="0"/>
              </a:spcAft>
              <a:buClr>
                <a:srgbClr val="6CB255"/>
              </a:buClr>
              <a:buSzPct val="100000"/>
              <a:buFont typeface="Arial"/>
            </a:pPr>
            <a:r>
              <a:rPr lang="en-US"/>
              <a:t>Presence of unions</a:t>
            </a:r>
          </a:p>
        </p:txBody>
      </p:sp>
      <p:pic>
        <p:nvPicPr>
          <p:cNvPr id="251" name="Shape 251"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457200" y="241325"/>
            <a:ext cx="8062800" cy="833700"/>
          </a:xfrm>
          <a:prstGeom prst="rect">
            <a:avLst/>
          </a:prstGeom>
        </p:spPr>
        <p:txBody>
          <a:bodyPr wrap="square" lIns="91425" tIns="91425" rIns="91425" bIns="91425" anchor="b" anchorCtr="0">
            <a:noAutofit/>
          </a:bodyPr>
          <a:lstStyle/>
          <a:p>
            <a:pPr lvl="0">
              <a:spcBef>
                <a:spcPts val="0"/>
              </a:spcBef>
              <a:buNone/>
            </a:pPr>
            <a:r>
              <a:rPr lang="en-US"/>
              <a:t>The Natural Rate of Unemployment in </a:t>
            </a:r>
          </a:p>
          <a:p>
            <a:pPr lvl="0">
              <a:spcBef>
                <a:spcPts val="0"/>
              </a:spcBef>
              <a:buNone/>
            </a:pPr>
            <a:r>
              <a:rPr lang="en-US"/>
              <a:t>Recent Years</a:t>
            </a:r>
          </a:p>
        </p:txBody>
      </p:sp>
      <p:sp>
        <p:nvSpPr>
          <p:cNvPr id="257" name="Shape 257"/>
          <p:cNvSpPr>
            <a:spLocks noGrp="1"/>
          </p:cNvSpPr>
          <p:nvPr>
            <p:ph type="pic" idx="2"/>
          </p:nvPr>
        </p:nvSpPr>
        <p:spPr>
          <a:xfrm>
            <a:off x="457200" y="1122371"/>
            <a:ext cx="8062800" cy="49008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dirty="0"/>
              <a:t>Underlying economic, social, and political factors that determine the natural rate of unemployment can change over time, which means that the natural rate of unemployment can change over time too.</a:t>
            </a:r>
          </a:p>
          <a:p>
            <a:pPr lvl="0" rtl="0">
              <a:spcBef>
                <a:spcPts val="0"/>
              </a:spcBef>
              <a:buNone/>
            </a:pPr>
            <a:endParaRPr dirty="0"/>
          </a:p>
          <a:p>
            <a:pPr marL="457200" lvl="0" indent="-317500" rtl="0">
              <a:spcBef>
                <a:spcPts val="0"/>
              </a:spcBef>
              <a:buSzPct val="70000"/>
              <a:buChar char="●"/>
            </a:pPr>
            <a:r>
              <a:rPr lang="en-US" dirty="0"/>
              <a:t>Estimates by economists of the natural rate of unemployment in the U.S. economy </a:t>
            </a:r>
            <a:r>
              <a:rPr lang="en-US" dirty="0" smtClean="0"/>
              <a:t>are </a:t>
            </a:r>
            <a:r>
              <a:rPr lang="en-US" dirty="0"/>
              <a:t>about 4.5 to 5.5</a:t>
            </a:r>
            <a:r>
              <a:rPr lang="en-US" dirty="0" smtClean="0"/>
              <a:t>% , </a:t>
            </a:r>
            <a:r>
              <a:rPr lang="en-US" dirty="0"/>
              <a:t>which is a lower estimate than previously</a:t>
            </a:r>
            <a:r>
              <a:rPr lang="en-US" dirty="0" smtClean="0"/>
              <a:t>. </a:t>
            </a:r>
            <a:r>
              <a:rPr lang="en-US" dirty="0" smtClean="0">
                <a:solidFill>
                  <a:srgbClr val="FF0000"/>
                </a:solidFill>
              </a:rPr>
              <a:t>(This is from the textbook – see next slide for an update)</a:t>
            </a:r>
            <a:r>
              <a:rPr lang="en-US" dirty="0" smtClean="0"/>
              <a:t> </a:t>
            </a:r>
            <a:endParaRPr lang="en-US" dirty="0"/>
          </a:p>
          <a:p>
            <a:pPr lvl="0" rtl="0">
              <a:spcBef>
                <a:spcPts val="0"/>
              </a:spcBef>
              <a:buNone/>
            </a:pPr>
            <a:endParaRPr dirty="0"/>
          </a:p>
          <a:p>
            <a:pPr marL="457200" lvl="0" indent="-317500" rtl="0">
              <a:spcBef>
                <a:spcPts val="0"/>
              </a:spcBef>
              <a:spcAft>
                <a:spcPts val="0"/>
              </a:spcAft>
              <a:buSzPct val="70000"/>
              <a:buChar char="●"/>
            </a:pPr>
            <a:r>
              <a:rPr lang="en-US" dirty="0"/>
              <a:t>Reasons for this lower rate:</a:t>
            </a:r>
          </a:p>
          <a:p>
            <a:pPr marL="914400" lvl="1" indent="-355600" rtl="0">
              <a:spcBef>
                <a:spcPts val="0"/>
              </a:spcBef>
              <a:spcAft>
                <a:spcPts val="0"/>
              </a:spcAft>
              <a:buSzPct val="100000"/>
            </a:pPr>
            <a:r>
              <a:rPr lang="en-US" dirty="0"/>
              <a:t>Internet as a job seeking tool</a:t>
            </a:r>
          </a:p>
          <a:p>
            <a:pPr marL="914400" lvl="1" indent="-355600" rtl="0">
              <a:spcBef>
                <a:spcPts val="0"/>
              </a:spcBef>
              <a:spcAft>
                <a:spcPts val="0"/>
              </a:spcAft>
              <a:buSzPct val="100000"/>
            </a:pPr>
            <a:r>
              <a:rPr lang="en-US" dirty="0"/>
              <a:t>Growth of the temporary worker industry</a:t>
            </a:r>
          </a:p>
          <a:p>
            <a:pPr marL="914400" lvl="1" indent="-355600" rtl="0">
              <a:spcBef>
                <a:spcPts val="0"/>
              </a:spcBef>
              <a:buSzPct val="100000"/>
            </a:pPr>
            <a:r>
              <a:rPr lang="en-US" dirty="0"/>
              <a:t>Aging of the “baby boom generation”</a:t>
            </a:r>
          </a:p>
        </p:txBody>
      </p:sp>
      <p:pic>
        <p:nvPicPr>
          <p:cNvPr id="258" name="Shape 258"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457200" y="241325"/>
            <a:ext cx="8062800" cy="833700"/>
          </a:xfrm>
          <a:prstGeom prst="rect">
            <a:avLst/>
          </a:prstGeom>
        </p:spPr>
        <p:txBody>
          <a:bodyPr wrap="square" lIns="91425" tIns="91425" rIns="91425" bIns="91425" anchor="b" anchorCtr="0">
            <a:noAutofit/>
          </a:bodyPr>
          <a:lstStyle/>
          <a:p>
            <a:pPr lvl="0">
              <a:spcBef>
                <a:spcPts val="0"/>
              </a:spcBef>
              <a:buNone/>
            </a:pPr>
            <a:r>
              <a:rPr lang="en-US"/>
              <a:t>The Natural Rate of Unemployment in </a:t>
            </a:r>
          </a:p>
          <a:p>
            <a:pPr lvl="0">
              <a:spcBef>
                <a:spcPts val="0"/>
              </a:spcBef>
              <a:buNone/>
            </a:pPr>
            <a:r>
              <a:rPr lang="en-US"/>
              <a:t>Recent Years</a:t>
            </a:r>
          </a:p>
        </p:txBody>
      </p:sp>
      <p:pic>
        <p:nvPicPr>
          <p:cNvPr id="258" name="Shape 258"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1191" y="1057275"/>
            <a:ext cx="5103512" cy="30006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914400" y="4057923"/>
            <a:ext cx="6573328" cy="2554545"/>
          </a:xfrm>
          <a:prstGeom prst="rect">
            <a:avLst/>
          </a:prstGeom>
        </p:spPr>
        <p:txBody>
          <a:bodyPr wrap="square">
            <a:spAutoFit/>
          </a:bodyPr>
          <a:lstStyle/>
          <a:p>
            <a:r>
              <a:rPr lang="en-US" sz="1600" dirty="0"/>
              <a:t>Most estimates suggest that u* has declined since the 1980s, and is now somewhere around 4.5 percent. The Congressional Budget Office puts it at 4.6 percent. The latest projections from Federal Reserve policymakers puts it between 4.2 percent and 4.5 percent.  A recent estimate by Richard Crump, a New York Fed economist, Marc </a:t>
            </a:r>
            <a:r>
              <a:rPr lang="en-US" sz="1600" dirty="0" err="1"/>
              <a:t>Giannoni</a:t>
            </a:r>
            <a:r>
              <a:rPr lang="en-US" sz="1600" dirty="0"/>
              <a:t>, a Federal Reserve Bank of Dallas economist, and Stefano </a:t>
            </a:r>
            <a:r>
              <a:rPr lang="en-US" sz="1600" dirty="0" err="1"/>
              <a:t>Eusepi</a:t>
            </a:r>
            <a:r>
              <a:rPr lang="en-US" sz="1600" dirty="0"/>
              <a:t> and </a:t>
            </a:r>
            <a:r>
              <a:rPr lang="en-US" sz="1600" dirty="0" err="1"/>
              <a:t>Ayşegül</a:t>
            </a:r>
            <a:r>
              <a:rPr lang="en-US" sz="1600" dirty="0"/>
              <a:t> </a:t>
            </a:r>
            <a:r>
              <a:rPr lang="en-US" sz="1600" dirty="0" err="1"/>
              <a:t>Şahin</a:t>
            </a:r>
            <a:r>
              <a:rPr lang="en-US" sz="1600" dirty="0"/>
              <a:t> of the University of Texas at Austin put it at 4.1 percent</a:t>
            </a:r>
            <a:r>
              <a:rPr lang="en-US" sz="1600" dirty="0" smtClean="0"/>
              <a:t>.  </a:t>
            </a:r>
            <a:r>
              <a:rPr lang="en-US" sz="1600" dirty="0" smtClean="0">
                <a:solidFill>
                  <a:srgbClr val="FF0000"/>
                </a:solidFill>
              </a:rPr>
              <a:t>(all of which are above the current rate – 3.5%)</a:t>
            </a:r>
          </a:p>
          <a:p>
            <a:endParaRPr lang="en-US" sz="1600" dirty="0" smtClean="0">
              <a:solidFill>
                <a:srgbClr val="FF0000"/>
              </a:solidFill>
            </a:endParaRPr>
          </a:p>
          <a:p>
            <a:r>
              <a:rPr lang="en-US" sz="1600" dirty="0" smtClean="0">
                <a:solidFill>
                  <a:schemeClr val="tx1"/>
                </a:solidFill>
              </a:rPr>
              <a:t>Source</a:t>
            </a:r>
            <a:r>
              <a:rPr lang="en-US" sz="1600" dirty="0">
                <a:solidFill>
                  <a:schemeClr val="tx1"/>
                </a:solidFill>
              </a:rPr>
              <a:t>: </a:t>
            </a:r>
            <a:r>
              <a:rPr lang="en-US" sz="1600" dirty="0">
                <a:solidFill>
                  <a:schemeClr val="tx1"/>
                </a:solidFill>
                <a:hlinkClick r:id="rId5"/>
              </a:rPr>
              <a:t>https://www.brookings.edu/blog/up-front/2019/03/06/what-is-u</a:t>
            </a:r>
            <a:r>
              <a:rPr lang="en-US" sz="1600" dirty="0" smtClean="0">
                <a:solidFill>
                  <a:schemeClr val="tx1"/>
                </a:solidFill>
                <a:hlinkClick r:id="rId5"/>
              </a:rPr>
              <a:t>/</a:t>
            </a:r>
            <a:r>
              <a:rPr lang="en-US" sz="1600" dirty="0" smtClean="0">
                <a:solidFill>
                  <a:schemeClr val="tx1"/>
                </a:solidFill>
              </a:rPr>
              <a:t> </a:t>
            </a:r>
            <a:endParaRPr lang="en-US" sz="1600" dirty="0">
              <a:solidFill>
                <a:schemeClr val="tx1"/>
              </a:solidFill>
            </a:endParaRPr>
          </a:p>
        </p:txBody>
      </p:sp>
    </p:spTree>
    <p:extLst>
      <p:ext uri="{BB962C8B-B14F-4D97-AF65-F5344CB8AC3E}">
        <p14:creationId xmlns:p14="http://schemas.microsoft.com/office/powerpoint/2010/main" val="2908130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dirty="0">
                <a:solidFill>
                  <a:srgbClr val="FF0000"/>
                </a:solidFill>
              </a:rPr>
              <a:t>8.1 </a:t>
            </a:r>
            <a:r>
              <a:rPr lang="en-US" dirty="0" smtClean="0">
                <a:solidFill>
                  <a:srgbClr val="FF0000"/>
                </a:solidFill>
              </a:rPr>
              <a:t>Why is Unemployment a Problem?</a:t>
            </a:r>
            <a:endParaRPr lang="en-US" dirty="0">
              <a:solidFill>
                <a:srgbClr val="FF0000"/>
              </a:solidFill>
            </a:endParaRPr>
          </a:p>
        </p:txBody>
      </p:sp>
      <p:sp>
        <p:nvSpPr>
          <p:cNvPr id="96" name="Shape 96"/>
          <p:cNvSpPr>
            <a:spLocks noGrp="1"/>
          </p:cNvSpPr>
          <p:nvPr>
            <p:ph type="pic" idx="2"/>
          </p:nvPr>
        </p:nvSpPr>
        <p:spPr>
          <a:xfrm>
            <a:off x="457200" y="1122369"/>
            <a:ext cx="8062800" cy="5248500"/>
          </a:xfrm>
          <a:prstGeom prst="rect">
            <a:avLst/>
          </a:prstGeom>
        </p:spPr>
        <p:txBody>
          <a:bodyPr wrap="square" lIns="91425" tIns="91425" rIns="91425" bIns="91425" anchor="t" anchorCtr="0">
            <a:noAutofit/>
          </a:bodyPr>
          <a:lstStyle/>
          <a:p>
            <a:pPr marL="342900" lvl="0" indent="-342900" rtl="0">
              <a:spcBef>
                <a:spcPts val="0"/>
              </a:spcBef>
              <a:buFont typeface="Arial" panose="020B0604020202020204" pitchFamily="34" charset="0"/>
              <a:buChar char="•"/>
            </a:pPr>
            <a:r>
              <a:rPr lang="en-US" sz="2400" dirty="0" smtClean="0"/>
              <a:t>Individual and Family Issues</a:t>
            </a:r>
          </a:p>
          <a:p>
            <a:pPr marL="800100" lvl="1" indent="-342900">
              <a:spcBef>
                <a:spcPts val="0"/>
              </a:spcBef>
              <a:buFont typeface="Arial" panose="020B0604020202020204" pitchFamily="34" charset="0"/>
              <a:buChar char="•"/>
            </a:pPr>
            <a:r>
              <a:rPr lang="en-US" sz="2400" dirty="0" smtClean="0"/>
              <a:t>Insufficient income</a:t>
            </a:r>
          </a:p>
          <a:p>
            <a:pPr marL="800100" lvl="1" indent="-342900">
              <a:spcBef>
                <a:spcPts val="0"/>
              </a:spcBef>
              <a:buFont typeface="Arial" panose="020B0604020202020204" pitchFamily="34" charset="0"/>
              <a:buChar char="•"/>
            </a:pPr>
            <a:r>
              <a:rPr lang="en-US" sz="2400" dirty="0" smtClean="0"/>
              <a:t>Loss of self esteem</a:t>
            </a:r>
          </a:p>
          <a:p>
            <a:pPr marL="800100" lvl="1" indent="-342900">
              <a:spcBef>
                <a:spcPts val="0"/>
              </a:spcBef>
              <a:buFont typeface="Arial" panose="020B0604020202020204" pitchFamily="34" charset="0"/>
              <a:buChar char="•"/>
            </a:pPr>
            <a:r>
              <a:rPr lang="en-US" sz="2400" dirty="0" smtClean="0"/>
              <a:t>In long run – loss of skills</a:t>
            </a:r>
          </a:p>
          <a:p>
            <a:pPr marL="800100" lvl="1" indent="-342900">
              <a:spcBef>
                <a:spcPts val="0"/>
              </a:spcBef>
              <a:buFont typeface="Arial" panose="020B0604020202020204" pitchFamily="34" charset="0"/>
              <a:buChar char="•"/>
            </a:pPr>
            <a:r>
              <a:rPr lang="en-US" sz="2400" dirty="0" smtClean="0"/>
              <a:t>Physical and emotional health – possible addiction</a:t>
            </a:r>
          </a:p>
          <a:p>
            <a:pPr marL="342900" lvl="0" indent="-342900" rtl="0">
              <a:spcBef>
                <a:spcPts val="0"/>
              </a:spcBef>
              <a:buFont typeface="Arial" panose="020B0604020202020204" pitchFamily="34" charset="0"/>
              <a:buChar char="•"/>
            </a:pPr>
            <a:r>
              <a:rPr lang="en-US" sz="2400" dirty="0" smtClean="0"/>
              <a:t>Broader Economic Costs</a:t>
            </a:r>
          </a:p>
          <a:p>
            <a:pPr marL="800100" lvl="1" indent="-342900">
              <a:spcBef>
                <a:spcPts val="0"/>
              </a:spcBef>
              <a:buFont typeface="Arial" panose="020B0604020202020204" pitchFamily="34" charset="0"/>
              <a:buChar char="•"/>
            </a:pPr>
            <a:r>
              <a:rPr lang="en-US" sz="2400" dirty="0" smtClean="0"/>
              <a:t>Loss of output, demand, and skills</a:t>
            </a:r>
          </a:p>
          <a:p>
            <a:pPr marL="800100" lvl="1" indent="-342900">
              <a:spcBef>
                <a:spcPts val="0"/>
              </a:spcBef>
              <a:buFont typeface="Arial" panose="020B0604020202020204" pitchFamily="34" charset="0"/>
              <a:buChar char="•"/>
            </a:pPr>
            <a:r>
              <a:rPr lang="en-US" sz="2400" dirty="0" smtClean="0"/>
              <a:t>Payment of unemployment benefits and other support</a:t>
            </a:r>
          </a:p>
          <a:p>
            <a:pPr marL="342900" lvl="0" indent="-342900" rtl="0">
              <a:spcBef>
                <a:spcPts val="0"/>
              </a:spcBef>
              <a:buFont typeface="Arial" panose="020B0604020202020204" pitchFamily="34" charset="0"/>
              <a:buChar char="•"/>
            </a:pPr>
            <a:r>
              <a:rPr lang="en-US" sz="2400" dirty="0" smtClean="0"/>
              <a:t>Social Issues</a:t>
            </a:r>
          </a:p>
          <a:p>
            <a:pPr marL="800100" lvl="1" indent="-342900">
              <a:spcBef>
                <a:spcPts val="0"/>
              </a:spcBef>
              <a:buFont typeface="Arial" panose="020B0604020202020204" pitchFamily="34" charset="0"/>
              <a:buChar char="•"/>
            </a:pPr>
            <a:r>
              <a:rPr lang="en-US" sz="2400" dirty="0" smtClean="0"/>
              <a:t>Inequality, violence, and other crime</a:t>
            </a:r>
          </a:p>
          <a:p>
            <a:pPr marL="342900" lvl="0" indent="-342900" rtl="0">
              <a:spcBef>
                <a:spcPts val="0"/>
              </a:spcBef>
              <a:buFont typeface="Arial" panose="020B0604020202020204" pitchFamily="34" charset="0"/>
              <a:buChar char="•"/>
            </a:pPr>
            <a:r>
              <a:rPr lang="en-US" sz="2400" dirty="0" smtClean="0"/>
              <a:t>Policy Implications</a:t>
            </a:r>
          </a:p>
          <a:p>
            <a:pPr marL="800100" lvl="1" indent="-342900">
              <a:spcBef>
                <a:spcPts val="0"/>
              </a:spcBef>
              <a:buFont typeface="Arial" panose="020B0604020202020204" pitchFamily="34" charset="0"/>
              <a:buChar char="•"/>
            </a:pPr>
            <a:r>
              <a:rPr lang="en-US" sz="2400" dirty="0" smtClean="0"/>
              <a:t>Rise of populism, protectionism</a:t>
            </a:r>
            <a:endParaRPr sz="2400" dirty="0"/>
          </a:p>
          <a:p>
            <a:pPr lvl="0">
              <a:spcBef>
                <a:spcPts val="0"/>
              </a:spcBef>
              <a:buNone/>
            </a:pPr>
            <a:endParaRPr dirty="0"/>
          </a:p>
        </p:txBody>
      </p:sp>
      <p:pic>
        <p:nvPicPr>
          <p:cNvPr id="97" name="Shape 9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8.1 How the Unemployment Rate is </a:t>
            </a:r>
          </a:p>
          <a:p>
            <a:pPr lvl="0">
              <a:spcBef>
                <a:spcPts val="0"/>
              </a:spcBef>
              <a:buNone/>
            </a:pPr>
            <a:r>
              <a:rPr lang="en-US"/>
              <a:t>Defined and Computed</a:t>
            </a:r>
          </a:p>
        </p:txBody>
      </p:sp>
      <p:sp>
        <p:nvSpPr>
          <p:cNvPr id="96" name="Shape 96"/>
          <p:cNvSpPr>
            <a:spLocks noGrp="1"/>
          </p:cNvSpPr>
          <p:nvPr>
            <p:ph type="pic" idx="2"/>
          </p:nvPr>
        </p:nvSpPr>
        <p:spPr>
          <a:xfrm>
            <a:off x="457200" y="1122369"/>
            <a:ext cx="8062800" cy="52485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dirty="0"/>
              <a:t>The adult </a:t>
            </a:r>
            <a:r>
              <a:rPr lang="en-US" dirty="0" smtClean="0"/>
              <a:t>(over 16) population </a:t>
            </a:r>
            <a:r>
              <a:rPr lang="en-US" dirty="0"/>
              <a:t>consists of:</a:t>
            </a:r>
          </a:p>
          <a:p>
            <a:pPr marL="914400" lvl="1" indent="-355600" rtl="0">
              <a:spcBef>
                <a:spcPts val="0"/>
              </a:spcBef>
              <a:spcAft>
                <a:spcPts val="0"/>
              </a:spcAft>
              <a:buSzPct val="100000"/>
            </a:pPr>
            <a:r>
              <a:rPr lang="en-US" b="1" dirty="0"/>
              <a:t>Employed</a:t>
            </a:r>
            <a:r>
              <a:rPr lang="en-US" dirty="0"/>
              <a:t> - currently working for pay</a:t>
            </a:r>
            <a:r>
              <a:rPr lang="en-US" dirty="0" smtClean="0"/>
              <a:t>.</a:t>
            </a:r>
          </a:p>
          <a:p>
            <a:pPr marL="1600200" lvl="2" indent="-355600">
              <a:spcBef>
                <a:spcPts val="0"/>
              </a:spcBef>
            </a:pPr>
            <a:r>
              <a:rPr lang="en-US" sz="1600" dirty="0" smtClean="0"/>
              <a:t>More specifically</a:t>
            </a:r>
            <a:r>
              <a:rPr lang="en-US" sz="1600" dirty="0"/>
              <a:t>: </a:t>
            </a:r>
            <a:r>
              <a:rPr lang="en-US" sz="1600" dirty="0" smtClean="0"/>
              <a:t>“Persons </a:t>
            </a:r>
            <a:r>
              <a:rPr lang="en-US" sz="1600" dirty="0"/>
              <a:t>who did any work for pay or profit during the survey reference week; persons who did at least 15 hours of unpaid work in a family-operated enterprise; and persons who were temporarily absent from their regular jobs because of illness, vacation, bad weather, industrial dispute, or </a:t>
            </a:r>
            <a:r>
              <a:rPr lang="en-US" sz="1600" dirty="0" smtClean="0"/>
              <a:t>personal </a:t>
            </a:r>
            <a:r>
              <a:rPr lang="en-US" sz="1600" dirty="0"/>
              <a:t>reasons</a:t>
            </a:r>
            <a:r>
              <a:rPr lang="en-US" sz="1600" dirty="0" smtClean="0"/>
              <a:t>.”</a:t>
            </a:r>
            <a:endParaRPr lang="en-US" sz="1600" dirty="0"/>
          </a:p>
          <a:p>
            <a:pPr marL="914400" lvl="1" indent="-355600" rtl="0">
              <a:spcBef>
                <a:spcPts val="0"/>
              </a:spcBef>
              <a:spcAft>
                <a:spcPts val="0"/>
              </a:spcAft>
              <a:buSzPct val="100000"/>
            </a:pPr>
            <a:r>
              <a:rPr lang="en-US" b="1" dirty="0"/>
              <a:t>Unemployed</a:t>
            </a:r>
            <a:r>
              <a:rPr lang="en-US" dirty="0"/>
              <a:t> - out of work and actively looking for a job.</a:t>
            </a:r>
          </a:p>
          <a:p>
            <a:pPr marL="914400" lvl="1" indent="-355600" rtl="0">
              <a:spcBef>
                <a:spcPts val="0"/>
              </a:spcBef>
              <a:spcAft>
                <a:spcPts val="0"/>
              </a:spcAft>
              <a:buSzPct val="100000"/>
            </a:pPr>
            <a:r>
              <a:rPr lang="en-US" b="1" dirty="0"/>
              <a:t>Out of the labor force</a:t>
            </a:r>
            <a:r>
              <a:rPr lang="en-US" dirty="0"/>
              <a:t> - those who are not working and not looking for work, whether they want employment or not.</a:t>
            </a:r>
          </a:p>
          <a:p>
            <a:pPr marL="1371600" lvl="2" indent="-317500" rtl="0">
              <a:spcBef>
                <a:spcPts val="0"/>
              </a:spcBef>
              <a:buSzPct val="77777"/>
            </a:pPr>
            <a:r>
              <a:rPr lang="en-US" dirty="0"/>
              <a:t>also termed “not in the labor force</a:t>
            </a:r>
            <a:r>
              <a:rPr lang="en-US" dirty="0" smtClean="0"/>
              <a:t>”</a:t>
            </a:r>
            <a:br>
              <a:rPr lang="en-US" dirty="0" smtClean="0"/>
            </a:br>
            <a:endParaRPr dirty="0"/>
          </a:p>
          <a:p>
            <a:pPr marL="457200" lvl="0" indent="-317500" rtl="0">
              <a:spcBef>
                <a:spcPts val="0"/>
              </a:spcBef>
              <a:buSzPct val="70000"/>
              <a:buChar char="●"/>
            </a:pPr>
            <a:r>
              <a:rPr lang="en-US" b="1" dirty="0"/>
              <a:t>Labor force </a:t>
            </a:r>
            <a:r>
              <a:rPr lang="en-US" dirty="0"/>
              <a:t>- the number of employed plus the unemployed. </a:t>
            </a:r>
            <a:endParaRPr dirty="0"/>
          </a:p>
          <a:p>
            <a:pPr marL="457200" lvl="0" indent="-317500" rtl="0">
              <a:spcBef>
                <a:spcPts val="0"/>
              </a:spcBef>
              <a:buSzPct val="70000"/>
              <a:buChar char="●"/>
            </a:pPr>
            <a:r>
              <a:rPr lang="en-US" b="1" dirty="0"/>
              <a:t>Unemployment rate</a:t>
            </a:r>
            <a:r>
              <a:rPr lang="en-US" dirty="0"/>
              <a:t> - the percentage of adults who are in the labor force and thus seeking jobs, but who do not have jobs</a:t>
            </a:r>
            <a:r>
              <a:rPr lang="en-US" dirty="0" smtClean="0"/>
              <a:t>.</a:t>
            </a:r>
            <a:endParaRPr dirty="0"/>
          </a:p>
          <a:p>
            <a:pPr lvl="0" algn="ctr" rtl="0">
              <a:spcBef>
                <a:spcPts val="0"/>
              </a:spcBef>
              <a:spcAft>
                <a:spcPts val="0"/>
              </a:spcAft>
              <a:buNone/>
            </a:pPr>
            <a:r>
              <a:rPr lang="en-US" dirty="0"/>
              <a:t>Unemployment rate =  </a:t>
            </a:r>
            <a:r>
              <a:rPr lang="en-US" u="sng" dirty="0"/>
              <a:t>Unemployed people</a:t>
            </a:r>
            <a:r>
              <a:rPr lang="en-US" dirty="0"/>
              <a:t>  x 100</a:t>
            </a:r>
          </a:p>
          <a:p>
            <a:pPr marL="2286000" lvl="0" indent="457200" rtl="0">
              <a:spcBef>
                <a:spcPts val="0"/>
              </a:spcBef>
              <a:buNone/>
            </a:pPr>
            <a:r>
              <a:rPr lang="en-US" dirty="0"/>
              <a:t>                  Total labor force</a:t>
            </a:r>
          </a:p>
          <a:p>
            <a:pPr lvl="0" rtl="0">
              <a:spcBef>
                <a:spcPts val="0"/>
              </a:spcBef>
              <a:buNone/>
            </a:pPr>
            <a:endParaRPr dirty="0"/>
          </a:p>
          <a:p>
            <a:pPr lvl="0">
              <a:spcBef>
                <a:spcPts val="0"/>
              </a:spcBef>
              <a:buNone/>
            </a:pPr>
            <a:endParaRPr dirty="0"/>
          </a:p>
        </p:txBody>
      </p:sp>
      <p:pic>
        <p:nvPicPr>
          <p:cNvPr id="97" name="Shape 9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extLst>
      <p:ext uri="{BB962C8B-B14F-4D97-AF65-F5344CB8AC3E}">
        <p14:creationId xmlns:p14="http://schemas.microsoft.com/office/powerpoint/2010/main" val="1692562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8.1 How the Unemployment Rate is </a:t>
            </a:r>
          </a:p>
          <a:p>
            <a:pPr lvl="0">
              <a:spcBef>
                <a:spcPts val="0"/>
              </a:spcBef>
              <a:buNone/>
            </a:pPr>
            <a:r>
              <a:rPr lang="en-US"/>
              <a:t>Defined and Computed</a:t>
            </a:r>
          </a:p>
        </p:txBody>
      </p:sp>
      <p:pic>
        <p:nvPicPr>
          <p:cNvPr id="97" name="Shape 9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3" name="TextBox 2"/>
          <p:cNvSpPr txBox="1"/>
          <p:nvPr/>
        </p:nvSpPr>
        <p:spPr>
          <a:xfrm>
            <a:off x="2165230" y="5423053"/>
            <a:ext cx="4055919" cy="307777"/>
          </a:xfrm>
          <a:prstGeom prst="rect">
            <a:avLst/>
          </a:prstGeom>
          <a:noFill/>
        </p:spPr>
        <p:txBody>
          <a:bodyPr wrap="none" rtlCol="0">
            <a:spAutoFit/>
          </a:bodyPr>
          <a:lstStyle/>
          <a:p>
            <a:r>
              <a:rPr lang="en-US" dirty="0"/>
              <a:t>https://www.bls.gov/news.release/empsit.t01.htm</a:t>
            </a: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625" y="1690688"/>
            <a:ext cx="7524750" cy="3476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33586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8.1 How the Unemployment Rate is </a:t>
            </a:r>
          </a:p>
          <a:p>
            <a:pPr lvl="0">
              <a:spcBef>
                <a:spcPts val="0"/>
              </a:spcBef>
              <a:buNone/>
            </a:pPr>
            <a:r>
              <a:rPr lang="en-US"/>
              <a:t>Defined and Computed</a:t>
            </a:r>
          </a:p>
        </p:txBody>
      </p:sp>
      <p:pic>
        <p:nvPicPr>
          <p:cNvPr id="97" name="Shape 9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240" y="1122425"/>
            <a:ext cx="8166338" cy="5275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423358" y="6415090"/>
            <a:ext cx="3857146" cy="307777"/>
          </a:xfrm>
          <a:prstGeom prst="rect">
            <a:avLst/>
          </a:prstGeom>
          <a:noFill/>
        </p:spPr>
        <p:txBody>
          <a:bodyPr wrap="none" rtlCol="0">
            <a:spAutoFit/>
          </a:bodyPr>
          <a:lstStyle/>
          <a:p>
            <a:r>
              <a:rPr lang="en-US" dirty="0"/>
              <a:t>https://www.bls.gov/web/empsit/cpseea38.htm</a:t>
            </a:r>
          </a:p>
        </p:txBody>
      </p:sp>
    </p:spTree>
    <p:extLst>
      <p:ext uri="{BB962C8B-B14F-4D97-AF65-F5344CB8AC3E}">
        <p14:creationId xmlns:p14="http://schemas.microsoft.com/office/powerpoint/2010/main" val="1769266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2" name="Shape 112"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3565" y="1144586"/>
            <a:ext cx="7720102" cy="55406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4235570" y="6445319"/>
            <a:ext cx="4055919" cy="307777"/>
          </a:xfrm>
          <a:prstGeom prst="rect">
            <a:avLst/>
          </a:prstGeom>
          <a:noFill/>
        </p:spPr>
        <p:txBody>
          <a:bodyPr wrap="none" rtlCol="0">
            <a:spAutoFit/>
          </a:bodyPr>
          <a:lstStyle/>
          <a:p>
            <a:r>
              <a:rPr lang="en-US" dirty="0"/>
              <a:t>https://www.bls.gov/news.release/empsit.t15.htm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Hidden Unemployment</a:t>
            </a:r>
          </a:p>
        </p:txBody>
      </p:sp>
      <p:sp>
        <p:nvSpPr>
          <p:cNvPr id="111" name="Shape 111"/>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“Hidden unemployment” - people who are mislabeled in the categorization of employed, unemployed, or out of the labor force.</a:t>
            </a:r>
          </a:p>
          <a:p>
            <a:pPr lvl="0" rtl="0">
              <a:spcBef>
                <a:spcPts val="0"/>
              </a:spcBef>
              <a:buNone/>
            </a:pPr>
            <a:endParaRPr/>
          </a:p>
          <a:p>
            <a:pPr marL="914400" lvl="1" indent="-355600" rtl="0">
              <a:spcBef>
                <a:spcPts val="0"/>
              </a:spcBef>
              <a:buSzPct val="100000"/>
            </a:pPr>
            <a:r>
              <a:rPr lang="en-US"/>
              <a:t>Part-time or temporary workers looking for full-time or permanent work.</a:t>
            </a:r>
          </a:p>
          <a:p>
            <a:pPr lvl="0" indent="457200" rtl="0">
              <a:spcBef>
                <a:spcPts val="0"/>
              </a:spcBef>
              <a:buNone/>
            </a:pPr>
            <a:endParaRPr/>
          </a:p>
          <a:p>
            <a:pPr marL="914400" lvl="1" indent="-355600" rtl="0">
              <a:spcBef>
                <a:spcPts val="0"/>
              </a:spcBef>
              <a:buSzPct val="100000"/>
            </a:pPr>
            <a:r>
              <a:rPr lang="en-US" b="1"/>
              <a:t>Underemployed</a:t>
            </a:r>
            <a:r>
              <a:rPr lang="en-US"/>
              <a:t> - individuals who are employed in a job that is below their skills. </a:t>
            </a:r>
          </a:p>
          <a:p>
            <a:pPr lvl="0" indent="457200" rtl="0">
              <a:spcBef>
                <a:spcPts val="0"/>
              </a:spcBef>
              <a:buNone/>
            </a:pPr>
            <a:endParaRPr/>
          </a:p>
          <a:p>
            <a:pPr marL="914400" lvl="1" indent="-355600" rtl="0">
              <a:spcBef>
                <a:spcPts val="0"/>
              </a:spcBef>
              <a:buSzPct val="100000"/>
            </a:pPr>
            <a:r>
              <a:rPr lang="en-US" b="1"/>
              <a:t>Discouraged workers </a:t>
            </a:r>
            <a:r>
              <a:rPr lang="en-US"/>
              <a:t>- those who have stopped looking for employment due to the lack of suitable positions available.</a:t>
            </a:r>
          </a:p>
        </p:txBody>
      </p:sp>
      <p:pic>
        <p:nvPicPr>
          <p:cNvPr id="112" name="Shape 112"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extLst>
      <p:ext uri="{BB962C8B-B14F-4D97-AF65-F5344CB8AC3E}">
        <p14:creationId xmlns:p14="http://schemas.microsoft.com/office/powerpoint/2010/main" val="527513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lvl="0" rtl="0">
              <a:spcBef>
                <a:spcPts val="0"/>
              </a:spcBef>
              <a:buClr>
                <a:schemeClr val="dk1"/>
              </a:buClr>
              <a:buSzPct val="45833"/>
              <a:buFont typeface="Arial"/>
              <a:buNone/>
            </a:pPr>
            <a:r>
              <a:rPr lang="en-US"/>
              <a:t>8.2 Patterns of Unemployment</a:t>
            </a:r>
          </a:p>
        </p:txBody>
      </p:sp>
      <p:sp>
        <p:nvSpPr>
          <p:cNvPr id="125" name="Shape 125"/>
          <p:cNvSpPr txBox="1">
            <a:spLocks noGrp="1"/>
          </p:cNvSpPr>
          <p:nvPr>
            <p:ph type="body" idx="1"/>
          </p:nvPr>
        </p:nvSpPr>
        <p:spPr>
          <a:xfrm>
            <a:off x="457200" y="4539175"/>
            <a:ext cx="8062800" cy="22236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7777"/>
              <a:buChar char="●"/>
            </a:pPr>
            <a:r>
              <a:rPr lang="en-US" sz="1800"/>
              <a:t>The U.S. unemployment rate moves up and down as the economy moves in and out of recessions. </a:t>
            </a:r>
          </a:p>
          <a:p>
            <a:pPr marL="457200" marR="0" lvl="0" indent="-317500" algn="l" rtl="0">
              <a:spcBef>
                <a:spcPts val="0"/>
              </a:spcBef>
              <a:spcAft>
                <a:spcPts val="0"/>
              </a:spcAft>
              <a:buSzPct val="77777"/>
              <a:buChar char="●"/>
            </a:pPr>
            <a:r>
              <a:rPr lang="en-US" sz="1800"/>
              <a:t>However, over time, the unemployment rate seems to return to a range of 4% to 6%. </a:t>
            </a:r>
          </a:p>
          <a:p>
            <a:pPr marL="457200" marR="0" lvl="0" indent="-317500" algn="l" rtl="0">
              <a:spcBef>
                <a:spcPts val="0"/>
              </a:spcBef>
              <a:spcAft>
                <a:spcPts val="0"/>
              </a:spcAft>
              <a:buSzPct val="77777"/>
              <a:buChar char="●"/>
            </a:pPr>
            <a:r>
              <a:rPr lang="en-US" sz="1800"/>
              <a:t>There does not seem to be a long-term trend toward the rate moving generally higher or generally lower. </a:t>
            </a:r>
            <a:r>
              <a:rPr lang="en-US" sz="1600"/>
              <a:t>(Source: Federal Reserve Economic Data (FRED) https://research.stlouisfed.org/fred2/series/LRUN64TTUSA156S0)</a:t>
            </a:r>
          </a:p>
        </p:txBody>
      </p:sp>
      <p:pic>
        <p:nvPicPr>
          <p:cNvPr id="126" name="Shape 126" descr="OSX-Stacked-TM-RGB-300dpi-2016.jpg"/>
          <p:cNvPicPr preferRelativeResize="0"/>
          <p:nvPr/>
        </p:nvPicPr>
        <p:blipFill rotWithShape="1">
          <a:blip r:embed="rId3">
            <a:alphaModFix/>
          </a:blip>
          <a:srcRect/>
          <a:stretch/>
        </p:blipFill>
        <p:spPr>
          <a:xfrm>
            <a:off x="7610087" y="227959"/>
            <a:ext cx="1222295" cy="833203"/>
          </a:xfrm>
          <a:prstGeom prst="rect">
            <a:avLst/>
          </a:prstGeom>
          <a:noFill/>
          <a:ln>
            <a:noFill/>
          </a:ln>
        </p:spPr>
      </p:pic>
      <p:pic>
        <p:nvPicPr>
          <p:cNvPr id="127" name="Shape 127" descr="CNX_Econ2e_C21_03.jpg"/>
          <p:cNvPicPr preferRelativeResize="0"/>
          <p:nvPr/>
        </p:nvPicPr>
        <p:blipFill>
          <a:blip r:embed="rId4">
            <a:alphaModFix/>
          </a:blip>
          <a:stretch>
            <a:fillRect/>
          </a:stretch>
        </p:blipFill>
        <p:spPr>
          <a:xfrm>
            <a:off x="1803326" y="900861"/>
            <a:ext cx="5537348" cy="3638322"/>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2025</Words>
  <Application>Microsoft Office PowerPoint</Application>
  <PresentationFormat>On-screen Show (4:3)</PresentationFormat>
  <Paragraphs>158</Paragraphs>
  <Slides>29</Slides>
  <Notes>29</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Essential</vt:lpstr>
      <vt:lpstr>Essential</vt:lpstr>
      <vt:lpstr>PowerPoint Presentation</vt:lpstr>
      <vt:lpstr>CH.8 OUTLINE</vt:lpstr>
      <vt:lpstr>8.1 Why is Unemployment a Problem?</vt:lpstr>
      <vt:lpstr>8.1 How the Unemployment Rate is  Defined and Computed</vt:lpstr>
      <vt:lpstr>8.1 How the Unemployment Rate is  Defined and Computed</vt:lpstr>
      <vt:lpstr>8.1 How the Unemployment Rate is  Defined and Computed</vt:lpstr>
      <vt:lpstr>PowerPoint Presentation</vt:lpstr>
      <vt:lpstr>Hidden Unemployment</vt:lpstr>
      <vt:lpstr>8.2 Patterns of Unemployment</vt:lpstr>
      <vt:lpstr>Unemployment Rates by Group - Gender</vt:lpstr>
      <vt:lpstr>Unemployment Rates by Group - Age</vt:lpstr>
      <vt:lpstr>Unemployment Rates by Group - Race and Ethnicity</vt:lpstr>
      <vt:lpstr>International Unemployment Comparisons</vt:lpstr>
      <vt:lpstr>International Unemployment Comparisons</vt:lpstr>
      <vt:lpstr>8.3 What Causes Changes in Unemployment over the Short Run</vt:lpstr>
      <vt:lpstr>8.2.5 Categories of Unemployment</vt:lpstr>
      <vt:lpstr>8.2.6 Unemployment Benefits</vt:lpstr>
      <vt:lpstr>8.3 Causes of Short-Run Unemployment  Equilibrium in the Labor Market</vt:lpstr>
      <vt:lpstr>Sticky Wages in the Labor Market</vt:lpstr>
      <vt:lpstr>Why Wages Might Be Sticky Downward</vt:lpstr>
      <vt:lpstr>Rising Wage and Low Unemployment:  Where Is the Unemployment in Supply and Demand?</vt:lpstr>
      <vt:lpstr>Rising Wage and Low Unemployment:  Where Is the Unemployment in Supply and Demand?</vt:lpstr>
      <vt:lpstr>8.4 What Causes Changes in  Unemployment over the Long Run</vt:lpstr>
      <vt:lpstr>Unexpected Productivity Shifts and the Natural Rate of Unemployment</vt:lpstr>
      <vt:lpstr>Unexpected Productivity Shifts and the Natural Rate of Unemployment</vt:lpstr>
      <vt:lpstr>Public Policy and the Natural Rate of Unemployment</vt:lpstr>
      <vt:lpstr>Public Policy and the Natural Rate of Unemployment, Continued</vt:lpstr>
      <vt:lpstr>The Natural Rate of Unemployment in  Recent Years</vt:lpstr>
      <vt:lpstr>The Natural Rate of Unemployment in  Recent Years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dc:creator>
  <cp:lastModifiedBy>Steve</cp:lastModifiedBy>
  <cp:revision>22</cp:revision>
  <dcterms:modified xsi:type="dcterms:W3CDTF">2020-01-28T18:12:53Z</dcterms:modified>
</cp:coreProperties>
</file>