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36"/>
  </p:notesMasterIdLst>
  <p:sldIdLst>
    <p:sldId id="256" r:id="rId2"/>
    <p:sldId id="257" r:id="rId3"/>
    <p:sldId id="260" r:id="rId4"/>
    <p:sldId id="261" r:id="rId5"/>
    <p:sldId id="262" r:id="rId6"/>
    <p:sldId id="263" r:id="rId7"/>
    <p:sldId id="264" r:id="rId8"/>
    <p:sldId id="289" r:id="rId9"/>
    <p:sldId id="265" r:id="rId10"/>
    <p:sldId id="266" r:id="rId11"/>
    <p:sldId id="267" r:id="rId12"/>
    <p:sldId id="268" r:id="rId13"/>
    <p:sldId id="269" r:id="rId14"/>
    <p:sldId id="270" r:id="rId15"/>
    <p:sldId id="271" r:id="rId16"/>
    <p:sldId id="272" r:id="rId17"/>
    <p:sldId id="29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1" r:id="rId32"/>
    <p:sldId id="287" r:id="rId33"/>
    <p:sldId id="286" r:id="rId34"/>
    <p:sldId id="292"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p:scale>
          <a:sx n="88" d="100"/>
          <a:sy n="8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766477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9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490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217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2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9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54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96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273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273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996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58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407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72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160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5327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3817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833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355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727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071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0656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23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231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0792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079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348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77318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7731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521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12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54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16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16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084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hyperlink" Target="https://www.nber.org/cycles/cyclesmai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hyperlink" Target="https://www.statista.com/statistics/274326/big-mac-index-global-prices-for-a-big-ma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Shape 41"/>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600" b="0" i="0" u="none" strike="noStrike" cap="none" dirty="0">
                <a:solidFill>
                  <a:srgbClr val="6CB255"/>
                </a:solidFill>
                <a:latin typeface="Arial Black"/>
                <a:ea typeface="Arial Black"/>
                <a:cs typeface="Arial Black"/>
                <a:sym typeface="Arial Black"/>
              </a:rPr>
              <a:t>PRINCIPLES OF </a:t>
            </a:r>
            <a:r>
              <a:rPr lang="en-US" sz="3600" b="0" i="0" u="none" strike="noStrike" cap="none" dirty="0" smtClean="0">
                <a:solidFill>
                  <a:srgbClr val="6CB255"/>
                </a:solidFill>
                <a:latin typeface="Arial Black"/>
                <a:ea typeface="Arial Black"/>
                <a:cs typeface="Arial Black"/>
                <a:sym typeface="Arial Black"/>
              </a:rPr>
              <a:t>MACROECONOMICS 2e</a:t>
            </a:r>
            <a:endParaRPr lang="en-US" sz="3600" b="0" i="0" u="none" strike="noStrike" cap="none" dirty="0">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212F62"/>
              </a:buClr>
              <a:buSzPct val="25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6</a:t>
            </a:r>
            <a:r>
              <a:rPr lang="en-US" sz="2000" b="1" i="0" u="none" strike="noStrike" cap="none" dirty="0">
                <a:solidFill>
                  <a:srgbClr val="212F62"/>
                </a:solidFill>
                <a:latin typeface="Arial"/>
                <a:ea typeface="Arial"/>
                <a:cs typeface="Arial"/>
                <a:sym typeface="Arial"/>
              </a:rPr>
              <a:t> The Macroeconomic Perspective</a:t>
            </a:r>
          </a:p>
          <a:p>
            <a:pPr marL="0" marR="0" lvl="0" indent="0" algn="ctr" rtl="0">
              <a:spcBef>
                <a:spcPts val="0"/>
              </a:spcBef>
              <a:buClr>
                <a:schemeClr val="dk1"/>
              </a:buClr>
              <a:buSzPct val="25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43" name="Shape 43" descr="OSX-Stacked-TM-RGB-300dpi-2016.jpg"/>
          <p:cNvPicPr preferRelativeResize="0"/>
          <p:nvPr/>
        </p:nvPicPr>
        <p:blipFill rotWithShape="1">
          <a:blip r:embed="rId3">
            <a:alphaModFix/>
          </a:blip>
          <a:srcRect/>
          <a:stretch/>
        </p:blipFill>
        <p:spPr>
          <a:xfrm>
            <a:off x="7610087" y="5531355"/>
            <a:ext cx="1226434" cy="8335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GDP Using Demand</a:t>
            </a:r>
          </a:p>
        </p:txBody>
      </p:sp>
      <p:sp>
        <p:nvSpPr>
          <p:cNvPr id="117" name="Shape 117"/>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a:spcBef>
                <a:spcPts val="0"/>
              </a:spcBef>
              <a:buSzPct val="70000"/>
              <a:buChar char="●"/>
            </a:pPr>
            <a:r>
              <a:rPr lang="en-US"/>
              <a:t>Based on the four components of </a:t>
            </a:r>
            <a:r>
              <a:rPr lang="en-US" u="sng"/>
              <a:t>demand</a:t>
            </a:r>
            <a:r>
              <a:rPr lang="en-US"/>
              <a:t>, GDP can be measured as:</a:t>
            </a:r>
          </a:p>
          <a:p>
            <a:pPr lvl="0">
              <a:spcBef>
                <a:spcPts val="0"/>
              </a:spcBef>
              <a:buNone/>
            </a:pPr>
            <a:endParaRPr/>
          </a:p>
          <a:p>
            <a:pPr marL="0" lvl="0" indent="0" algn="ctr" rtl="0">
              <a:spcBef>
                <a:spcPts val="0"/>
              </a:spcBef>
              <a:buNone/>
            </a:pPr>
            <a:r>
              <a:rPr lang="en-US"/>
              <a:t>GDP = Consumption + Investment + Government + Trade balance</a:t>
            </a:r>
          </a:p>
          <a:p>
            <a:pPr marL="0" lvl="0" indent="0" algn="ctr" rtl="0">
              <a:spcBef>
                <a:spcPts val="0"/>
              </a:spcBef>
              <a:buNone/>
            </a:pPr>
            <a:endParaRPr/>
          </a:p>
          <a:p>
            <a:pPr marL="0" lvl="0" indent="-69850" algn="ctr">
              <a:spcBef>
                <a:spcPts val="0"/>
              </a:spcBef>
              <a:buClr>
                <a:schemeClr val="dk1"/>
              </a:buClr>
              <a:buSzPct val="55000"/>
              <a:buFont typeface="Arial"/>
              <a:buNone/>
            </a:pPr>
            <a:r>
              <a:rPr lang="en-US"/>
              <a:t>OR</a:t>
            </a:r>
          </a:p>
          <a:p>
            <a:pPr lvl="0" algn="ctr" rtl="0">
              <a:spcBef>
                <a:spcPts val="0"/>
              </a:spcBef>
              <a:buNone/>
            </a:pPr>
            <a:r>
              <a:rPr lang="en-US"/>
              <a:t>   </a:t>
            </a:r>
          </a:p>
          <a:p>
            <a:pPr lvl="0" algn="ctr">
              <a:spcBef>
                <a:spcPts val="0"/>
              </a:spcBef>
              <a:buNone/>
            </a:pPr>
            <a:r>
              <a:rPr lang="en-US"/>
              <a:t>GDP = C + I + G + (X – M)</a:t>
            </a:r>
          </a:p>
        </p:txBody>
      </p:sp>
      <p:pic>
        <p:nvPicPr>
          <p:cNvPr id="118" name="Shape 118"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GDP Measured by What is Produced</a:t>
            </a:r>
          </a:p>
        </p:txBody>
      </p:sp>
      <p:sp>
        <p:nvSpPr>
          <p:cNvPr id="124" name="Shape 124"/>
          <p:cNvSpPr>
            <a:spLocks noGrp="1"/>
          </p:cNvSpPr>
          <p:nvPr>
            <p:ph type="pic" idx="2"/>
          </p:nvPr>
        </p:nvSpPr>
        <p:spPr>
          <a:xfrm>
            <a:off x="457200" y="1122370"/>
            <a:ext cx="8062800" cy="51192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Production can be divided into five main parts:  </a:t>
            </a:r>
          </a:p>
          <a:p>
            <a:pPr marL="914400" lvl="1" indent="-355600" rtl="0">
              <a:spcBef>
                <a:spcPts val="0"/>
              </a:spcBef>
              <a:spcAft>
                <a:spcPts val="0"/>
              </a:spcAft>
              <a:buSzPct val="100000"/>
            </a:pPr>
            <a:r>
              <a:rPr lang="en-US" b="1">
                <a:solidFill>
                  <a:schemeClr val="dk1"/>
                </a:solidFill>
              </a:rPr>
              <a:t>Durable goods</a:t>
            </a:r>
            <a:r>
              <a:rPr lang="en-US">
                <a:solidFill>
                  <a:schemeClr val="dk1"/>
                </a:solidFill>
              </a:rPr>
              <a:t> - long-lasting good like a car or a refrigerator.</a:t>
            </a:r>
          </a:p>
          <a:p>
            <a:pPr marL="914400" lvl="1" indent="-355600" rtl="0">
              <a:spcBef>
                <a:spcPts val="0"/>
              </a:spcBef>
              <a:spcAft>
                <a:spcPts val="0"/>
              </a:spcAft>
              <a:buSzPct val="100000"/>
            </a:pPr>
            <a:r>
              <a:rPr lang="en-US" b="1">
                <a:solidFill>
                  <a:schemeClr val="dk1"/>
                </a:solidFill>
              </a:rPr>
              <a:t>Nondurable goods</a:t>
            </a:r>
            <a:r>
              <a:rPr lang="en-US">
                <a:solidFill>
                  <a:schemeClr val="dk1"/>
                </a:solidFill>
              </a:rPr>
              <a:t> - short-lived good like food and clothing.</a:t>
            </a:r>
          </a:p>
          <a:p>
            <a:pPr marL="914400" lvl="1" indent="-355600" rtl="0">
              <a:spcBef>
                <a:spcPts val="0"/>
              </a:spcBef>
              <a:spcAft>
                <a:spcPts val="0"/>
              </a:spcAft>
              <a:buSzPct val="100000"/>
            </a:pPr>
            <a:r>
              <a:rPr lang="en-US" b="1">
                <a:solidFill>
                  <a:schemeClr val="dk1"/>
                </a:solidFill>
              </a:rPr>
              <a:t>Services</a:t>
            </a:r>
            <a:r>
              <a:rPr lang="en-US">
                <a:solidFill>
                  <a:schemeClr val="dk1"/>
                </a:solidFill>
              </a:rPr>
              <a:t> - product which is intangible (in contrast to goods) such as entertainment, healthcare, or education.</a:t>
            </a:r>
          </a:p>
          <a:p>
            <a:pPr marL="914400" lvl="1" indent="-355600" rtl="0">
              <a:spcBef>
                <a:spcPts val="0"/>
              </a:spcBef>
              <a:spcAft>
                <a:spcPts val="0"/>
              </a:spcAft>
              <a:buSzPct val="100000"/>
            </a:pPr>
            <a:r>
              <a:rPr lang="en-US" b="1">
                <a:solidFill>
                  <a:schemeClr val="dk1"/>
                </a:solidFill>
              </a:rPr>
              <a:t>Structures</a:t>
            </a:r>
            <a:r>
              <a:rPr lang="en-US">
                <a:solidFill>
                  <a:schemeClr val="dk1"/>
                </a:solidFill>
              </a:rPr>
              <a:t> - building used as residence, factory, office building, retail store, or for other purposes.</a:t>
            </a:r>
          </a:p>
          <a:p>
            <a:pPr marL="914400" lvl="1" indent="-355600" rtl="0">
              <a:spcBef>
                <a:spcPts val="0"/>
              </a:spcBef>
              <a:buSzPct val="100000"/>
            </a:pPr>
            <a:r>
              <a:rPr lang="en-US">
                <a:solidFill>
                  <a:schemeClr val="dk1"/>
                </a:solidFill>
              </a:rPr>
              <a:t>Change in </a:t>
            </a:r>
            <a:r>
              <a:rPr lang="en-US" b="1">
                <a:solidFill>
                  <a:schemeClr val="dk1"/>
                </a:solidFill>
              </a:rPr>
              <a:t>inventories</a:t>
            </a:r>
            <a:r>
              <a:rPr lang="en-US">
                <a:solidFill>
                  <a:schemeClr val="dk1"/>
                </a:solidFill>
              </a:rPr>
              <a:t> - good that has been produced, but not yet been sold.</a:t>
            </a:r>
          </a:p>
          <a:p>
            <a:pPr lvl="0" rtl="0">
              <a:spcBef>
                <a:spcPts val="0"/>
              </a:spcBef>
              <a:buNone/>
            </a:pPr>
            <a:endParaRPr/>
          </a:p>
          <a:p>
            <a:pPr marL="457200" lvl="0" indent="-317500" rtl="0">
              <a:spcBef>
                <a:spcPts val="0"/>
              </a:spcBef>
              <a:buSzPct val="70000"/>
              <a:buChar char="●"/>
            </a:pPr>
            <a:r>
              <a:rPr lang="en-US"/>
              <a:t>Every market transaction must have both a buyer and a seller, so GDP must be the same whether measured by what is demanded or by what is produced.</a:t>
            </a:r>
          </a:p>
        </p:txBody>
      </p:sp>
      <p:pic>
        <p:nvPicPr>
          <p:cNvPr id="125" name="Shape 12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41325"/>
            <a:ext cx="8062800" cy="733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Percentage of Components of GDP on the Production Side</a:t>
            </a:r>
          </a:p>
        </p:txBody>
      </p:sp>
      <p:sp>
        <p:nvSpPr>
          <p:cNvPr id="131" name="Shape 131"/>
          <p:cNvSpPr txBox="1">
            <a:spLocks noGrp="1"/>
          </p:cNvSpPr>
          <p:nvPr>
            <p:ph type="body" idx="1"/>
          </p:nvPr>
        </p:nvSpPr>
        <p:spPr>
          <a:xfrm>
            <a:off x="457200" y="5176777"/>
            <a:ext cx="8062800" cy="1317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Services make up over 60 percent of the production side components of GDP in the United States. </a:t>
            </a:r>
          </a:p>
          <a:p>
            <a:pPr marL="457200" marR="0" lvl="0" indent="-317500" algn="l" rtl="0">
              <a:spcBef>
                <a:spcPts val="0"/>
              </a:spcBef>
              <a:spcAft>
                <a:spcPts val="0"/>
              </a:spcAft>
              <a:buSzPct val="70000"/>
              <a:buChar char="●"/>
            </a:pPr>
            <a:r>
              <a:rPr lang="en-US"/>
              <a:t>Note that </a:t>
            </a:r>
            <a:r>
              <a:rPr lang="en-US">
                <a:solidFill>
                  <a:schemeClr val="dk1"/>
                </a:solidFill>
              </a:rPr>
              <a:t>the change in inventories is not shown since it is typically less than 1% of GDP.</a:t>
            </a:r>
          </a:p>
        </p:txBody>
      </p:sp>
      <p:pic>
        <p:nvPicPr>
          <p:cNvPr id="132" name="Shape 132"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pic>
        <p:nvPicPr>
          <p:cNvPr id="133" name="Shape 133" descr="CNX_Econ2e_C19_05.jpg"/>
          <p:cNvPicPr preferRelativeResize="0"/>
          <p:nvPr/>
        </p:nvPicPr>
        <p:blipFill>
          <a:blip r:embed="rId4">
            <a:alphaModFix/>
          </a:blip>
          <a:stretch>
            <a:fillRect/>
          </a:stretch>
        </p:blipFill>
        <p:spPr>
          <a:xfrm>
            <a:off x="1718350" y="1213950"/>
            <a:ext cx="5707300" cy="35251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41325"/>
            <a:ext cx="8062800" cy="5418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Types of Production</a:t>
            </a:r>
          </a:p>
        </p:txBody>
      </p:sp>
      <p:sp>
        <p:nvSpPr>
          <p:cNvPr id="139" name="Shape 139"/>
          <p:cNvSpPr txBox="1">
            <a:spLocks noGrp="1"/>
          </p:cNvSpPr>
          <p:nvPr>
            <p:ph type="body" idx="1"/>
          </p:nvPr>
        </p:nvSpPr>
        <p:spPr>
          <a:xfrm>
            <a:off x="4987925" y="1107626"/>
            <a:ext cx="3913200" cy="5550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Char char="●"/>
            </a:pPr>
            <a:r>
              <a:rPr lang="en-US">
                <a:solidFill>
                  <a:srgbClr val="000000"/>
                </a:solidFill>
              </a:rPr>
              <a:t>Services are the largest single component of total supply, representing over 60 percent of GDP, up from about 45 percent in the early 1960s. </a:t>
            </a:r>
          </a:p>
          <a:p>
            <a:pPr marR="0" lvl="0" algn="l" rtl="0">
              <a:spcBef>
                <a:spcPts val="0"/>
              </a:spcBef>
              <a:spcAft>
                <a:spcPts val="0"/>
              </a:spcAft>
              <a:buNone/>
            </a:pPr>
            <a:endParaRPr>
              <a:solidFill>
                <a:srgbClr val="000000"/>
              </a:solidFill>
            </a:endParaRPr>
          </a:p>
          <a:p>
            <a:pPr marL="457200" marR="0" lvl="0" indent="-317500" algn="l" rtl="0">
              <a:spcBef>
                <a:spcPts val="0"/>
              </a:spcBef>
              <a:spcAft>
                <a:spcPts val="0"/>
              </a:spcAft>
              <a:buClr>
                <a:srgbClr val="6CB255"/>
              </a:buClr>
              <a:buSzPct val="70000"/>
              <a:buChar char="●"/>
            </a:pPr>
            <a:r>
              <a:rPr lang="en-US">
                <a:solidFill>
                  <a:srgbClr val="000000"/>
                </a:solidFill>
              </a:rPr>
              <a:t>Durable and nondurable goods constitute the manufacturing sector, and they have declined from 45 percent of GDP in 1960 to about 30 percent in 2016.</a:t>
            </a:r>
          </a:p>
          <a:p>
            <a:pPr marR="0" lvl="0" algn="l" rtl="0">
              <a:spcBef>
                <a:spcPts val="0"/>
              </a:spcBef>
              <a:spcAft>
                <a:spcPts val="0"/>
              </a:spcAft>
              <a:buNone/>
            </a:pPr>
            <a:endParaRPr>
              <a:solidFill>
                <a:srgbClr val="000000"/>
              </a:solidFill>
            </a:endParaRPr>
          </a:p>
        </p:txBody>
      </p:sp>
      <p:pic>
        <p:nvPicPr>
          <p:cNvPr id="140" name="Shape 140"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pic>
        <p:nvPicPr>
          <p:cNvPr id="141" name="Shape 141" descr="CNX_Econ2e_C19_06.jpg"/>
          <p:cNvPicPr preferRelativeResize="0"/>
          <p:nvPr/>
        </p:nvPicPr>
        <p:blipFill>
          <a:blip r:embed="rId4">
            <a:alphaModFix/>
          </a:blip>
          <a:stretch>
            <a:fillRect/>
          </a:stretch>
        </p:blipFill>
        <p:spPr>
          <a:xfrm>
            <a:off x="152400" y="1262077"/>
            <a:ext cx="4835524" cy="48288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41325"/>
            <a:ext cx="8062800" cy="5283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Types of Production, Continued</a:t>
            </a:r>
          </a:p>
        </p:txBody>
      </p:sp>
      <p:sp>
        <p:nvSpPr>
          <p:cNvPr id="147" name="Shape 147"/>
          <p:cNvSpPr txBox="1">
            <a:spLocks noGrp="1"/>
          </p:cNvSpPr>
          <p:nvPr>
            <p:ph type="body" idx="1"/>
          </p:nvPr>
        </p:nvSpPr>
        <p:spPr>
          <a:xfrm>
            <a:off x="4987925" y="1107626"/>
            <a:ext cx="3913200" cy="5550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Char char="●"/>
            </a:pPr>
            <a:r>
              <a:rPr lang="en-US">
                <a:solidFill>
                  <a:srgbClr val="000000"/>
                </a:solidFill>
              </a:rPr>
              <a:t>Nondurable goods used to be larger than durable goods, but in recent years, nondurable goods have been dropping to below the share of durable goods, which is less than 20% of GDP. </a:t>
            </a:r>
          </a:p>
          <a:p>
            <a:pPr marR="0" lvl="0" algn="l" rtl="0">
              <a:spcBef>
                <a:spcPts val="0"/>
              </a:spcBef>
              <a:spcAft>
                <a:spcPts val="0"/>
              </a:spcAft>
              <a:buNone/>
            </a:pPr>
            <a:endParaRPr>
              <a:solidFill>
                <a:srgbClr val="000000"/>
              </a:solidFill>
            </a:endParaRPr>
          </a:p>
          <a:p>
            <a:pPr marL="457200" marR="0" lvl="0" indent="-317500" algn="l" rtl="0">
              <a:spcBef>
                <a:spcPts val="0"/>
              </a:spcBef>
              <a:spcAft>
                <a:spcPts val="0"/>
              </a:spcAft>
              <a:buClr>
                <a:srgbClr val="6CB255"/>
              </a:buClr>
              <a:buSzPct val="70000"/>
              <a:buChar char="●"/>
            </a:pPr>
            <a:r>
              <a:rPr lang="en-US">
                <a:solidFill>
                  <a:srgbClr val="000000"/>
                </a:solidFill>
              </a:rPr>
              <a:t>Structures hover around 10% of GDP. </a:t>
            </a:r>
          </a:p>
          <a:p>
            <a:pPr marR="0" lvl="0" algn="l" rtl="0">
              <a:spcBef>
                <a:spcPts val="0"/>
              </a:spcBef>
              <a:spcAft>
                <a:spcPts val="0"/>
              </a:spcAft>
              <a:buNone/>
            </a:pPr>
            <a:endParaRPr>
              <a:solidFill>
                <a:srgbClr val="000000"/>
              </a:solidFill>
            </a:endParaRPr>
          </a:p>
          <a:p>
            <a:pPr marL="457200" marR="0" lvl="0" indent="-317500" algn="l" rtl="0">
              <a:spcBef>
                <a:spcPts val="0"/>
              </a:spcBef>
              <a:spcAft>
                <a:spcPts val="0"/>
              </a:spcAft>
              <a:buClr>
                <a:srgbClr val="6CB255"/>
              </a:buClr>
              <a:buSzPct val="70000"/>
              <a:buChar char="●"/>
            </a:pPr>
            <a:r>
              <a:rPr lang="en-US">
                <a:solidFill>
                  <a:srgbClr val="000000"/>
                </a:solidFill>
              </a:rPr>
              <a:t>The change in inventories is not shown here since it is typically less than 1% of GDP.</a:t>
            </a:r>
          </a:p>
        </p:txBody>
      </p:sp>
      <p:pic>
        <p:nvPicPr>
          <p:cNvPr id="148" name="Shape 148"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149" name="Shape 149" descr="CNX_Econ2e_C19_06.jpg"/>
          <p:cNvPicPr preferRelativeResize="0"/>
          <p:nvPr/>
        </p:nvPicPr>
        <p:blipFill>
          <a:blip r:embed="rId4">
            <a:alphaModFix/>
          </a:blip>
          <a:stretch>
            <a:fillRect/>
          </a:stretch>
        </p:blipFill>
        <p:spPr>
          <a:xfrm>
            <a:off x="152400" y="1262076"/>
            <a:ext cx="4835524" cy="482889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The Problem of Double Counting</a:t>
            </a:r>
          </a:p>
        </p:txBody>
      </p:sp>
      <p:sp>
        <p:nvSpPr>
          <p:cNvPr id="155" name="Shape 155"/>
          <p:cNvSpPr>
            <a:spLocks noGrp="1"/>
          </p:cNvSpPr>
          <p:nvPr>
            <p:ph type="pic" idx="2"/>
          </p:nvPr>
        </p:nvSpPr>
        <p:spPr>
          <a:xfrm>
            <a:off x="457200" y="1122376"/>
            <a:ext cx="8062800" cy="56172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Final goods and services</a:t>
            </a:r>
            <a:r>
              <a:rPr lang="en-US"/>
              <a:t> - output used directly for consumption, investment, government, and trade purposes.</a:t>
            </a:r>
          </a:p>
          <a:p>
            <a:pPr marL="914400" lvl="1" indent="-355600" rtl="0">
              <a:spcBef>
                <a:spcPts val="0"/>
              </a:spcBef>
              <a:buSzPct val="100000"/>
            </a:pPr>
            <a:r>
              <a:rPr lang="en-US"/>
              <a:t>Goods at the furthest stage of production at the end of a year.</a:t>
            </a:r>
          </a:p>
          <a:p>
            <a:pPr lvl="0" algn="ctr" rtl="0">
              <a:spcBef>
                <a:spcPts val="0"/>
              </a:spcBef>
              <a:buNone/>
            </a:pPr>
            <a:r>
              <a:rPr lang="en-US"/>
              <a:t>-vs.-</a:t>
            </a:r>
          </a:p>
          <a:p>
            <a:pPr marL="457200" lvl="0" indent="-317500" rtl="0">
              <a:spcBef>
                <a:spcPts val="0"/>
              </a:spcBef>
              <a:spcAft>
                <a:spcPts val="0"/>
              </a:spcAft>
              <a:buSzPct val="70000"/>
              <a:buChar char="●"/>
            </a:pPr>
            <a:r>
              <a:rPr lang="en-US" b="1"/>
              <a:t>Intermediate goods</a:t>
            </a:r>
            <a:r>
              <a:rPr lang="en-US"/>
              <a:t> - output provided to other businesses at an intermediate stage of production, not for final users.</a:t>
            </a:r>
          </a:p>
          <a:p>
            <a:pPr marL="914400" lvl="1" indent="-355600" rtl="0">
              <a:spcBef>
                <a:spcPts val="0"/>
              </a:spcBef>
              <a:buSzPct val="100000"/>
            </a:pPr>
            <a:r>
              <a:rPr lang="en-US"/>
              <a:t>Excluded from GDP calculation.</a:t>
            </a:r>
          </a:p>
          <a:p>
            <a:pPr lvl="0" indent="457200" rtl="0">
              <a:spcBef>
                <a:spcPts val="0"/>
              </a:spcBef>
              <a:buNone/>
            </a:pPr>
            <a:endParaRPr/>
          </a:p>
          <a:p>
            <a:pPr lvl="0" indent="457200" rtl="0">
              <a:spcBef>
                <a:spcPts val="0"/>
              </a:spcBef>
              <a:buNone/>
            </a:pPr>
            <a:endParaRPr/>
          </a:p>
          <a:p>
            <a:pPr marL="457200" lvl="0" indent="-317500" rtl="0">
              <a:spcBef>
                <a:spcPts val="0"/>
              </a:spcBef>
              <a:spcAft>
                <a:spcPts val="0"/>
              </a:spcAft>
              <a:buSzPct val="70000"/>
              <a:buChar char="●"/>
            </a:pPr>
            <a:r>
              <a:rPr lang="en-US" b="1"/>
              <a:t>Double counting</a:t>
            </a:r>
            <a:r>
              <a:rPr lang="en-US"/>
              <a:t> - output that is counted more than once as it travels through the stages of production.</a:t>
            </a:r>
          </a:p>
          <a:p>
            <a:pPr marL="914400" lvl="1" indent="-355600" rtl="0">
              <a:spcBef>
                <a:spcPts val="0"/>
              </a:spcBef>
              <a:buSzPct val="100000"/>
            </a:pPr>
            <a:r>
              <a:rPr lang="en-US"/>
              <a:t>A potential mistake to avoid in measuring GDP.</a:t>
            </a:r>
          </a:p>
          <a:p>
            <a:pPr lvl="0" indent="457200" rtl="0">
              <a:spcBef>
                <a:spcPts val="0"/>
              </a:spcBef>
              <a:buNone/>
            </a:pPr>
            <a:endParaRPr/>
          </a:p>
          <a:p>
            <a:pPr marL="457200" lvl="0" indent="-317500" rtl="0">
              <a:spcBef>
                <a:spcPts val="0"/>
              </a:spcBef>
              <a:buSzPct val="70000"/>
              <a:buChar char="●"/>
            </a:pPr>
            <a:r>
              <a:rPr lang="en-US"/>
              <a:t>GDP is the dollar value of all </a:t>
            </a:r>
            <a:r>
              <a:rPr lang="en-US" i="1" u="sng"/>
              <a:t>final</a:t>
            </a:r>
            <a:r>
              <a:rPr lang="en-US" u="sng"/>
              <a:t> goods and services</a:t>
            </a:r>
            <a:r>
              <a:rPr lang="en-US"/>
              <a:t> produced in the economy in a year.</a:t>
            </a:r>
          </a:p>
        </p:txBody>
      </p:sp>
      <p:pic>
        <p:nvPicPr>
          <p:cNvPr id="156" name="Shape 156"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Other Ways to Measure the Economy</a:t>
            </a:r>
          </a:p>
        </p:txBody>
      </p:sp>
      <p:sp>
        <p:nvSpPr>
          <p:cNvPr id="162" name="Shape 162"/>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dirty="0"/>
              <a:t>Gross national product (GNP)</a:t>
            </a:r>
            <a:r>
              <a:rPr lang="en-US" dirty="0"/>
              <a:t> - includes what is produced domestically and what is produced by domestic labor and business abroad in a year</a:t>
            </a:r>
            <a:r>
              <a:rPr lang="en-US" dirty="0" smtClean="0"/>
              <a:t>. (see next page)</a:t>
            </a:r>
            <a:endParaRPr lang="en-US" dirty="0"/>
          </a:p>
          <a:p>
            <a:pPr lvl="0" rtl="0">
              <a:spcBef>
                <a:spcPts val="0"/>
              </a:spcBef>
              <a:buNone/>
            </a:pPr>
            <a:endParaRPr b="1" dirty="0"/>
          </a:p>
          <a:p>
            <a:pPr marL="457200" lvl="0" indent="-317500" rtl="0">
              <a:spcBef>
                <a:spcPts val="0"/>
              </a:spcBef>
              <a:buSzPct val="70000"/>
              <a:buChar char="●"/>
            </a:pPr>
            <a:r>
              <a:rPr lang="en-US" b="1" dirty="0"/>
              <a:t>Net national product (NNP)</a:t>
            </a:r>
            <a:r>
              <a:rPr lang="en-US" dirty="0"/>
              <a:t> - GNP minus the value of depreciation.</a:t>
            </a:r>
          </a:p>
          <a:p>
            <a:pPr lvl="0" rtl="0">
              <a:spcBef>
                <a:spcPts val="0"/>
              </a:spcBef>
              <a:buNone/>
            </a:pPr>
            <a:endParaRPr dirty="0"/>
          </a:p>
          <a:p>
            <a:pPr marL="457200" lvl="0" indent="-317500" rtl="0">
              <a:spcBef>
                <a:spcPts val="0"/>
              </a:spcBef>
              <a:buSzPct val="70000"/>
              <a:buChar char="●"/>
            </a:pPr>
            <a:r>
              <a:rPr lang="en-US" b="1" dirty="0"/>
              <a:t>Depreciation</a:t>
            </a:r>
            <a:r>
              <a:rPr lang="en-US" dirty="0"/>
              <a:t> - the process by which capital ages over time and therefore loses its value.</a:t>
            </a:r>
          </a:p>
          <a:p>
            <a:pPr lvl="0" rtl="0">
              <a:spcBef>
                <a:spcPts val="0"/>
              </a:spcBef>
              <a:buNone/>
            </a:pPr>
            <a:endParaRPr dirty="0"/>
          </a:p>
          <a:p>
            <a:pPr marL="457200" lvl="0" indent="-317500" rtl="0">
              <a:spcBef>
                <a:spcPts val="0"/>
              </a:spcBef>
              <a:buSzPct val="70000"/>
              <a:buChar char="●"/>
            </a:pPr>
            <a:r>
              <a:rPr lang="en-US" dirty="0"/>
              <a:t>NNP can be further subdivided into </a:t>
            </a:r>
            <a:r>
              <a:rPr lang="en-US" b="1" dirty="0"/>
              <a:t>national income</a:t>
            </a:r>
            <a:r>
              <a:rPr lang="en-US" dirty="0"/>
              <a:t> - includes all income earned: wages, profits, rent, and profit income.</a:t>
            </a:r>
          </a:p>
        </p:txBody>
      </p:sp>
      <p:pic>
        <p:nvPicPr>
          <p:cNvPr id="163" name="Shape 16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Other Ways to Measure the Economy</a:t>
            </a:r>
          </a:p>
        </p:txBody>
      </p:sp>
      <p:pic>
        <p:nvPicPr>
          <p:cNvPr id="163" name="Shape 16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44" y="901335"/>
            <a:ext cx="6836014" cy="555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25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41325"/>
            <a:ext cx="8062800" cy="833700"/>
          </a:xfrm>
          <a:prstGeom prst="rect">
            <a:avLst/>
          </a:prstGeom>
        </p:spPr>
        <p:txBody>
          <a:bodyPr wrap="square" lIns="91425" tIns="91425" rIns="91425" bIns="91425" anchor="b" anchorCtr="0">
            <a:noAutofit/>
          </a:bodyPr>
          <a:lstStyle/>
          <a:p>
            <a:pPr lvl="0">
              <a:spcBef>
                <a:spcPts val="0"/>
              </a:spcBef>
              <a:buNone/>
            </a:pPr>
            <a:r>
              <a:rPr lang="en-US"/>
              <a:t>6.2 Adjusting Nominal Values to </a:t>
            </a:r>
          </a:p>
          <a:p>
            <a:pPr lvl="0">
              <a:spcBef>
                <a:spcPts val="0"/>
              </a:spcBef>
              <a:buNone/>
            </a:pPr>
            <a:r>
              <a:rPr lang="en-US"/>
              <a:t>Real Values</a:t>
            </a:r>
          </a:p>
        </p:txBody>
      </p:sp>
      <p:sp>
        <p:nvSpPr>
          <p:cNvPr id="169" name="Shape 169"/>
          <p:cNvSpPr>
            <a:spLocks noGrp="1"/>
          </p:cNvSpPr>
          <p:nvPr>
            <p:ph type="pic" idx="2"/>
          </p:nvPr>
        </p:nvSpPr>
        <p:spPr>
          <a:xfrm>
            <a:off x="457199" y="12747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Nominal value</a:t>
            </a:r>
            <a:r>
              <a:rPr lang="en-US"/>
              <a:t> - the economic statistic actually announced at that time; not adjusted for inflation.</a:t>
            </a:r>
          </a:p>
          <a:p>
            <a:pPr lvl="0" algn="ctr" rtl="0">
              <a:spcBef>
                <a:spcPts val="0"/>
              </a:spcBef>
              <a:buNone/>
            </a:pPr>
            <a:r>
              <a:rPr lang="en-US"/>
              <a:t> -vs.-</a:t>
            </a:r>
          </a:p>
          <a:p>
            <a:pPr marL="457200" lvl="0" indent="-317500" rtl="0">
              <a:spcBef>
                <a:spcPts val="0"/>
              </a:spcBef>
              <a:buSzPct val="70000"/>
              <a:buChar char="●"/>
            </a:pPr>
            <a:r>
              <a:rPr lang="en-US" b="1"/>
              <a:t>Real value</a:t>
            </a:r>
            <a:r>
              <a:rPr lang="en-US"/>
              <a:t> -  an economic statistic after it has been adjusted for inflation.</a:t>
            </a:r>
          </a:p>
          <a:p>
            <a:pPr lvl="0" rtl="0">
              <a:spcBef>
                <a:spcPts val="0"/>
              </a:spcBef>
              <a:buNone/>
            </a:pPr>
            <a:endParaRPr/>
          </a:p>
          <a:p>
            <a:pPr lvl="0" rtl="0">
              <a:spcBef>
                <a:spcPts val="0"/>
              </a:spcBef>
              <a:buNone/>
            </a:pPr>
            <a:endParaRPr/>
          </a:p>
          <a:p>
            <a:pPr marL="457200" lvl="0" indent="-317500" rtl="0">
              <a:spcBef>
                <a:spcPts val="0"/>
              </a:spcBef>
              <a:buSzPct val="70000"/>
              <a:buChar char="●"/>
            </a:pPr>
            <a:r>
              <a:rPr lang="en-US"/>
              <a:t>Generally, the </a:t>
            </a:r>
            <a:r>
              <a:rPr lang="en-US" u="sng"/>
              <a:t>real value</a:t>
            </a:r>
            <a:r>
              <a:rPr lang="en-US"/>
              <a:t> is more important.</a:t>
            </a:r>
          </a:p>
        </p:txBody>
      </p:sp>
      <p:pic>
        <p:nvPicPr>
          <p:cNvPr id="170" name="Shape 17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U.S. Nominal GDP, 1960–2010</a:t>
            </a:r>
          </a:p>
        </p:txBody>
      </p:sp>
      <p:sp>
        <p:nvSpPr>
          <p:cNvPr id="176" name="Shape 176"/>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Nominal GDP values have risen exponentially from 1960 through 2010, according to the BEA.</a:t>
            </a:r>
          </a:p>
        </p:txBody>
      </p:sp>
      <p:pic>
        <p:nvPicPr>
          <p:cNvPr id="177" name="Shape 177" descr="CNX_Econ_C19_009.jpg"/>
          <p:cNvPicPr preferRelativeResize="0">
            <a:picLocks noGrp="1"/>
          </p:cNvPicPr>
          <p:nvPr>
            <p:ph type="pic" idx="2"/>
          </p:nvPr>
        </p:nvPicPr>
        <p:blipFill rotWithShape="1">
          <a:blip r:embed="rId3">
            <a:alphaModFix/>
          </a:blip>
          <a:srcRect/>
          <a:stretch/>
        </p:blipFill>
        <p:spPr>
          <a:xfrm>
            <a:off x="2213609" y="1122386"/>
            <a:ext cx="4550092" cy="3500071"/>
          </a:xfrm>
          <a:prstGeom prst="rect">
            <a:avLst/>
          </a:prstGeom>
          <a:noFill/>
          <a:ln>
            <a:noFill/>
          </a:ln>
        </p:spPr>
      </p:pic>
      <p:pic>
        <p:nvPicPr>
          <p:cNvPr id="178" name="Shape 178"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CH.6 OUTLINE</a:t>
            </a:r>
          </a:p>
        </p:txBody>
      </p:sp>
      <p:sp>
        <p:nvSpPr>
          <p:cNvPr id="49" name="Shape 49"/>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buNone/>
            </a:pPr>
            <a:r>
              <a:rPr lang="en-US" sz="2800"/>
              <a:t>6.1: Measuring the Size of the Economy: Gross </a:t>
            </a:r>
          </a:p>
          <a:p>
            <a:pPr marL="457200" lvl="0" indent="0" rtl="0">
              <a:lnSpc>
                <a:spcPct val="150000"/>
              </a:lnSpc>
              <a:spcBef>
                <a:spcPts val="0"/>
              </a:spcBef>
              <a:buNone/>
            </a:pPr>
            <a:r>
              <a:rPr lang="en-US" sz="2800"/>
              <a:t>  Domestic Product</a:t>
            </a:r>
          </a:p>
          <a:p>
            <a:pPr lvl="0" rtl="0">
              <a:lnSpc>
                <a:spcPct val="115000"/>
              </a:lnSpc>
              <a:spcBef>
                <a:spcPts val="0"/>
              </a:spcBef>
              <a:buNone/>
            </a:pPr>
            <a:r>
              <a:rPr lang="en-US" sz="2800"/>
              <a:t>6.2: Adjusting Nominal Values to Real Values</a:t>
            </a:r>
          </a:p>
          <a:p>
            <a:pPr lvl="0" rtl="0">
              <a:lnSpc>
                <a:spcPct val="115000"/>
              </a:lnSpc>
              <a:spcBef>
                <a:spcPts val="0"/>
              </a:spcBef>
              <a:buNone/>
            </a:pPr>
            <a:r>
              <a:rPr lang="en-US" sz="2800"/>
              <a:t>6.3: Tracking Real GDP over Time</a:t>
            </a:r>
          </a:p>
          <a:p>
            <a:pPr lvl="0" rtl="0">
              <a:lnSpc>
                <a:spcPct val="115000"/>
              </a:lnSpc>
              <a:spcBef>
                <a:spcPts val="0"/>
              </a:spcBef>
              <a:buNone/>
            </a:pPr>
            <a:r>
              <a:rPr lang="en-US" sz="2800"/>
              <a:t>6.4: Comparing GDP among Countries</a:t>
            </a:r>
          </a:p>
          <a:p>
            <a:pPr lvl="0" rtl="0">
              <a:lnSpc>
                <a:spcPct val="115000"/>
              </a:lnSpc>
              <a:spcBef>
                <a:spcPts val="0"/>
              </a:spcBef>
              <a:buNone/>
            </a:pPr>
            <a:r>
              <a:rPr lang="en-US" sz="2800"/>
              <a:t>6.5: How Well GDP Measures the Well-Being of </a:t>
            </a:r>
          </a:p>
          <a:p>
            <a:pPr marL="457200" lvl="0" indent="0" rtl="0">
              <a:lnSpc>
                <a:spcPct val="115000"/>
              </a:lnSpc>
              <a:spcBef>
                <a:spcPts val="0"/>
              </a:spcBef>
              <a:buNone/>
            </a:pPr>
            <a:r>
              <a:rPr lang="en-US" sz="2800"/>
              <a:t>  Society</a:t>
            </a:r>
          </a:p>
        </p:txBody>
      </p:sp>
      <p:pic>
        <p:nvPicPr>
          <p:cNvPr id="50" name="Shape 5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GDP Deflator, 1960–2010</a:t>
            </a:r>
          </a:p>
        </p:txBody>
      </p:sp>
      <p:sp>
        <p:nvSpPr>
          <p:cNvPr id="184" name="Shape 184"/>
          <p:cNvSpPr txBox="1">
            <a:spLocks noGrp="1"/>
          </p:cNvSpPr>
          <p:nvPr>
            <p:ph type="body" idx="1"/>
          </p:nvPr>
        </p:nvSpPr>
        <p:spPr>
          <a:xfrm>
            <a:off x="457200" y="4704050"/>
            <a:ext cx="8062800" cy="18306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The GDP deflator is a </a:t>
            </a:r>
            <a:r>
              <a:rPr lang="en-US" u="sng"/>
              <a:t>price index</a:t>
            </a:r>
            <a:r>
              <a:rPr lang="en-US"/>
              <a:t> measuring the average prices of all goods and services included in the economy.</a:t>
            </a:r>
          </a:p>
          <a:p>
            <a:pPr marR="0" lvl="0" algn="l" rtl="0">
              <a:spcBef>
                <a:spcPts val="0"/>
              </a:spcBef>
              <a:spcAft>
                <a:spcPts val="0"/>
              </a:spcAft>
              <a:buNone/>
            </a:pPr>
            <a:endParaRPr/>
          </a:p>
          <a:p>
            <a:pPr marL="457200" marR="0" lvl="0" indent="-317500" algn="l" rtl="0">
              <a:spcBef>
                <a:spcPts val="0"/>
              </a:spcBef>
              <a:spcAft>
                <a:spcPts val="0"/>
              </a:spcAft>
              <a:buSzPct val="87500"/>
              <a:buChar char="●"/>
            </a:pPr>
            <a:r>
              <a:rPr lang="en-US"/>
              <a:t>Much like nominal GDP, the GDP deflator has risen exponentially from 1960 through 2010. </a:t>
            </a:r>
            <a:r>
              <a:rPr lang="en-US" sz="1600"/>
              <a:t>(Source: BEA)</a:t>
            </a:r>
          </a:p>
        </p:txBody>
      </p:sp>
      <p:pic>
        <p:nvPicPr>
          <p:cNvPr id="185" name="Shape 185" descr="CNX_Econ_C19_010.jpg"/>
          <p:cNvPicPr preferRelativeResize="0">
            <a:picLocks noGrp="1"/>
          </p:cNvPicPr>
          <p:nvPr>
            <p:ph type="pic" idx="2"/>
          </p:nvPr>
        </p:nvPicPr>
        <p:blipFill rotWithShape="1">
          <a:blip r:embed="rId3">
            <a:alphaModFix/>
          </a:blip>
          <a:srcRect/>
          <a:stretch/>
        </p:blipFill>
        <p:spPr>
          <a:xfrm>
            <a:off x="2213609" y="1122386"/>
            <a:ext cx="4550092" cy="3500071"/>
          </a:xfrm>
          <a:prstGeom prst="rect">
            <a:avLst/>
          </a:prstGeom>
          <a:noFill/>
          <a:ln>
            <a:noFill/>
          </a:ln>
        </p:spPr>
      </p:pic>
      <p:pic>
        <p:nvPicPr>
          <p:cNvPr id="186" name="Shape 186"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Calculating Real GDP</a:t>
            </a:r>
          </a:p>
        </p:txBody>
      </p:sp>
      <p:sp>
        <p:nvSpPr>
          <p:cNvPr id="192" name="Shape 192"/>
          <p:cNvSpPr>
            <a:spLocks noGrp="1"/>
          </p:cNvSpPr>
          <p:nvPr>
            <p:ph type="pic" idx="2"/>
          </p:nvPr>
        </p:nvSpPr>
        <p:spPr>
          <a:xfrm>
            <a:off x="457200" y="1122370"/>
            <a:ext cx="8062800" cy="5180100"/>
          </a:xfrm>
          <a:prstGeom prst="rect">
            <a:avLst/>
          </a:prstGeom>
        </p:spPr>
        <p:txBody>
          <a:bodyPr wrap="square" lIns="91425" tIns="91425" rIns="91425" bIns="91425" anchor="t" anchorCtr="0">
            <a:noAutofit/>
          </a:bodyPr>
          <a:lstStyle/>
          <a:p>
            <a:pPr lvl="0" algn="ctr" rtl="0">
              <a:spcBef>
                <a:spcPts val="0"/>
              </a:spcBef>
              <a:spcAft>
                <a:spcPts val="0"/>
              </a:spcAft>
              <a:buNone/>
            </a:pPr>
            <a:endParaRPr/>
          </a:p>
          <a:p>
            <a:pPr lvl="0" algn="ctr">
              <a:spcBef>
                <a:spcPts val="0"/>
              </a:spcBef>
              <a:spcAft>
                <a:spcPts val="0"/>
              </a:spcAft>
              <a:buNone/>
            </a:pPr>
            <a:r>
              <a:rPr lang="en-US"/>
              <a:t>Real GDP =   </a:t>
            </a:r>
            <a:r>
              <a:rPr lang="en-US" u="sng"/>
              <a:t> Nominal GDP</a:t>
            </a:r>
          </a:p>
          <a:p>
            <a:pPr marL="2286000" lvl="0" indent="457200" rtl="0">
              <a:spcBef>
                <a:spcPts val="0"/>
              </a:spcBef>
              <a:spcAft>
                <a:spcPts val="0"/>
              </a:spcAft>
              <a:buNone/>
            </a:pPr>
            <a:r>
              <a:rPr lang="en-US"/>
              <a:t>                Price Index / 100</a:t>
            </a:r>
          </a:p>
          <a:p>
            <a:pPr marL="0" lvl="0" indent="0" rtl="0">
              <a:spcBef>
                <a:spcPts val="0"/>
              </a:spcBef>
              <a:buNone/>
            </a:pPr>
            <a:endParaRPr/>
          </a:p>
          <a:p>
            <a:pPr marL="457200" lvl="0" indent="-317500" rtl="0">
              <a:spcBef>
                <a:spcPts val="0"/>
              </a:spcBef>
              <a:spcAft>
                <a:spcPts val="0"/>
              </a:spcAft>
              <a:buSzPct val="70000"/>
              <a:buChar char="●"/>
            </a:pPr>
            <a:r>
              <a:rPr lang="en-US"/>
              <a:t>Notes: </a:t>
            </a:r>
          </a:p>
          <a:p>
            <a:pPr marL="914400" lvl="1" indent="-355600" rtl="0">
              <a:spcBef>
                <a:spcPts val="0"/>
              </a:spcBef>
              <a:buSzPct val="100000"/>
            </a:pPr>
            <a:r>
              <a:rPr lang="en-US"/>
              <a:t>Price index is the same as GDP deflator.</a:t>
            </a:r>
          </a:p>
          <a:p>
            <a:pPr lvl="0" indent="457200" rtl="0">
              <a:spcBef>
                <a:spcPts val="0"/>
              </a:spcBef>
              <a:buNone/>
            </a:pPr>
            <a:endParaRPr/>
          </a:p>
          <a:p>
            <a:pPr marL="914400" lvl="1" indent="-355600" rtl="0">
              <a:spcBef>
                <a:spcPts val="0"/>
              </a:spcBef>
              <a:spcAft>
                <a:spcPts val="0"/>
              </a:spcAft>
              <a:buSzPct val="100000"/>
            </a:pPr>
            <a:r>
              <a:rPr lang="en-US"/>
              <a:t>For simplicity, the price index is traditionally published after being multiplied by 100 in order to get an integer number.</a:t>
            </a:r>
          </a:p>
          <a:p>
            <a:pPr marL="1371600" lvl="2" indent="-342900" rtl="0">
              <a:spcBef>
                <a:spcPts val="0"/>
              </a:spcBef>
              <a:buSzPct val="100000"/>
            </a:pPr>
            <a:r>
              <a:rPr lang="en-US"/>
              <a:t>So, remember to divide the published price index by 100 when doing the math.</a:t>
            </a:r>
          </a:p>
          <a:p>
            <a:pPr marL="914400" lvl="0" indent="0" rtl="0">
              <a:spcBef>
                <a:spcPts val="0"/>
              </a:spcBef>
              <a:buNone/>
            </a:pPr>
            <a:endParaRPr/>
          </a:p>
          <a:p>
            <a:pPr marL="914400" lvl="1" indent="-355600" rtl="0">
              <a:spcBef>
                <a:spcPts val="0"/>
              </a:spcBef>
              <a:spcAft>
                <a:spcPts val="0"/>
              </a:spcAft>
              <a:buSzPct val="100000"/>
            </a:pPr>
            <a:r>
              <a:rPr lang="en-US"/>
              <a:t>Whenever a real statistic is computed, one year (or period) is called the base year (or base period). </a:t>
            </a:r>
          </a:p>
          <a:p>
            <a:pPr marL="1371600" lvl="2" indent="-342900" rtl="0">
              <a:spcBef>
                <a:spcPts val="0"/>
              </a:spcBef>
              <a:buSzPct val="100000"/>
            </a:pPr>
            <a:r>
              <a:rPr lang="en-US"/>
              <a:t>The base year is the year whose prices we use to compute the real statistic.</a:t>
            </a:r>
          </a:p>
          <a:p>
            <a:pPr marL="2286000" lvl="0" indent="457200">
              <a:spcBef>
                <a:spcPts val="0"/>
              </a:spcBef>
              <a:buNone/>
            </a:pPr>
            <a:endParaRPr/>
          </a:p>
        </p:txBody>
      </p:sp>
      <p:pic>
        <p:nvPicPr>
          <p:cNvPr id="193" name="Shape 19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Example: Calculating Real GDP</a:t>
            </a:r>
          </a:p>
        </p:txBody>
      </p:sp>
      <p:sp>
        <p:nvSpPr>
          <p:cNvPr id="199" name="Shape 199"/>
          <p:cNvSpPr>
            <a:spLocks noGrp="1"/>
          </p:cNvSpPr>
          <p:nvPr>
            <p:ph type="pic" idx="2"/>
          </p:nvPr>
        </p:nvSpPr>
        <p:spPr>
          <a:xfrm>
            <a:off x="457200" y="3533775"/>
            <a:ext cx="8062800" cy="3146100"/>
          </a:xfrm>
          <a:prstGeom prst="rect">
            <a:avLst/>
          </a:prstGeom>
        </p:spPr>
        <p:txBody>
          <a:bodyPr wrap="square" lIns="91425" tIns="91425" rIns="91425" bIns="91425" anchor="t" anchorCtr="0">
            <a:noAutofit/>
          </a:bodyPr>
          <a:lstStyle/>
          <a:p>
            <a:pPr marL="457200" lvl="0" indent="-317500" rtl="0">
              <a:spcBef>
                <a:spcPts val="0"/>
              </a:spcBef>
              <a:buSzPct val="77777"/>
              <a:buChar char="●"/>
            </a:pPr>
            <a:r>
              <a:rPr lang="en-US" sz="1800"/>
              <a:t>To calculate the real GDP in 1960:</a:t>
            </a:r>
          </a:p>
          <a:p>
            <a:pPr lvl="0" algn="ctr">
              <a:spcBef>
                <a:spcPts val="0"/>
              </a:spcBef>
              <a:buClr>
                <a:schemeClr val="dk1"/>
              </a:buClr>
              <a:buSzPct val="61111"/>
              <a:buFont typeface="Arial"/>
              <a:buNone/>
            </a:pPr>
            <a:r>
              <a:rPr lang="en-US" sz="1800"/>
              <a:t>Real GDP = </a:t>
            </a:r>
            <a:r>
              <a:rPr lang="en-US" sz="1800" u="sng"/>
              <a:t>Nominal GDP</a:t>
            </a:r>
          </a:p>
          <a:p>
            <a:pPr marL="3657600" lvl="0" indent="-69850">
              <a:spcBef>
                <a:spcPts val="0"/>
              </a:spcBef>
              <a:buClr>
                <a:schemeClr val="dk1"/>
              </a:buClr>
              <a:buSzPct val="61111"/>
              <a:buFont typeface="Arial"/>
              <a:buNone/>
            </a:pPr>
            <a:r>
              <a:rPr lang="en-US" sz="1800"/>
              <a:t>   Price Index / 100</a:t>
            </a:r>
          </a:p>
          <a:p>
            <a:pPr marL="0" lvl="0" indent="-69850" algn="ctr" rtl="0">
              <a:spcBef>
                <a:spcPts val="0"/>
              </a:spcBef>
              <a:buClr>
                <a:schemeClr val="dk1"/>
              </a:buClr>
              <a:buSzPct val="61111"/>
              <a:buFont typeface="Arial"/>
              <a:buNone/>
            </a:pPr>
            <a:r>
              <a:rPr lang="en-US" sz="1800"/>
              <a:t>                = </a:t>
            </a:r>
            <a:r>
              <a:rPr lang="en-US" sz="1800" u="sng"/>
              <a:t>$543.3 billion</a:t>
            </a:r>
          </a:p>
          <a:p>
            <a:pPr marL="3657600" lvl="0" indent="387350">
              <a:spcBef>
                <a:spcPts val="0"/>
              </a:spcBef>
              <a:buClr>
                <a:schemeClr val="dk1"/>
              </a:buClr>
              <a:buSzPct val="61111"/>
              <a:buFont typeface="Arial"/>
              <a:buNone/>
            </a:pPr>
            <a:r>
              <a:rPr lang="en-US" sz="1800"/>
              <a:t>19 / 100</a:t>
            </a:r>
          </a:p>
          <a:p>
            <a:pPr marL="3200400" lvl="0" indent="457200" rtl="0">
              <a:spcBef>
                <a:spcPts val="0"/>
              </a:spcBef>
              <a:buNone/>
            </a:pPr>
            <a:r>
              <a:rPr lang="en-US" sz="1800"/>
              <a:t>= $2,859.5 billion</a:t>
            </a:r>
          </a:p>
          <a:p>
            <a:pPr marL="457200" lvl="0" indent="-317500" rtl="0">
              <a:spcBef>
                <a:spcPts val="0"/>
              </a:spcBef>
              <a:spcAft>
                <a:spcPts val="0"/>
              </a:spcAft>
              <a:buSzPct val="77777"/>
              <a:buChar char="●"/>
            </a:pPr>
            <a:r>
              <a:rPr lang="en-US" sz="1800"/>
              <a:t>2005 is the base year.</a:t>
            </a:r>
          </a:p>
          <a:p>
            <a:pPr marL="457200" lvl="0" indent="-342900">
              <a:spcBef>
                <a:spcPts val="0"/>
              </a:spcBef>
              <a:buSzPct val="100000"/>
              <a:buChar char="●"/>
            </a:pPr>
            <a:r>
              <a:rPr lang="en-US" sz="1800"/>
              <a:t>Question:  What will the Real GDP be in 2005?  Why?</a:t>
            </a:r>
          </a:p>
        </p:txBody>
      </p:sp>
      <p:pic>
        <p:nvPicPr>
          <p:cNvPr id="200" name="Shape 200" descr="CNX_Econ2e_C19_08.jpg"/>
          <p:cNvPicPr preferRelativeResize="0"/>
          <p:nvPr/>
        </p:nvPicPr>
        <p:blipFill>
          <a:blip r:embed="rId3">
            <a:alphaModFix/>
          </a:blip>
          <a:stretch>
            <a:fillRect/>
          </a:stretch>
        </p:blipFill>
        <p:spPr>
          <a:xfrm>
            <a:off x="676275" y="1114425"/>
            <a:ext cx="7791450" cy="2495550"/>
          </a:xfrm>
          <a:prstGeom prst="rect">
            <a:avLst/>
          </a:prstGeom>
          <a:noFill/>
          <a:ln>
            <a:noFill/>
          </a:ln>
        </p:spPr>
      </p:pic>
      <p:sp>
        <p:nvSpPr>
          <p:cNvPr id="201" name="Shape 201"/>
          <p:cNvSpPr txBox="1"/>
          <p:nvPr/>
        </p:nvSpPr>
        <p:spPr>
          <a:xfrm>
            <a:off x="6297875" y="2428925"/>
            <a:ext cx="915300" cy="259500"/>
          </a:xfrm>
          <a:prstGeom prst="rect">
            <a:avLst/>
          </a:prstGeom>
          <a:solidFill>
            <a:srgbClr val="000000"/>
          </a:solidFill>
          <a:ln>
            <a:noFill/>
          </a:ln>
        </p:spPr>
        <p:txBody>
          <a:bodyPr wrap="square" lIns="91425" tIns="91425" rIns="91425" bIns="91425" anchor="t" anchorCtr="0">
            <a:noAutofit/>
          </a:bodyPr>
          <a:lstStyle/>
          <a:p>
            <a:pPr lvl="0">
              <a:spcBef>
                <a:spcPts val="0"/>
              </a:spcBef>
              <a:buNone/>
            </a:pPr>
            <a:endParaRPr/>
          </a:p>
        </p:txBody>
      </p:sp>
      <p:sp>
        <p:nvSpPr>
          <p:cNvPr id="202" name="Shape 202"/>
          <p:cNvSpPr txBox="1"/>
          <p:nvPr/>
        </p:nvSpPr>
        <p:spPr>
          <a:xfrm>
            <a:off x="5062775" y="2428925"/>
            <a:ext cx="1071900" cy="452100"/>
          </a:xfrm>
          <a:prstGeom prst="rect">
            <a:avLst/>
          </a:prstGeom>
          <a:solidFill>
            <a:srgbClr val="000000"/>
          </a:solidFill>
          <a:ln>
            <a:noFill/>
          </a:ln>
        </p:spPr>
        <p:txBody>
          <a:bodyPr wrap="square" lIns="91425" tIns="91425" rIns="91425" bIns="91425" anchor="t" anchorCtr="0">
            <a:noAutofit/>
          </a:bodyPr>
          <a:lstStyle/>
          <a:p>
            <a:pPr lvl="0">
              <a:spcBef>
                <a:spcPts val="0"/>
              </a:spcBef>
              <a:buNone/>
            </a:pPr>
            <a:endParaRPr/>
          </a:p>
        </p:txBody>
      </p:sp>
      <p:pic>
        <p:nvPicPr>
          <p:cNvPr id="203" name="Shape 203" descr="OSX-Stacked-TM-RGB-300dpi-2016.jpg"/>
          <p:cNvPicPr preferRelativeResize="0"/>
          <p:nvPr/>
        </p:nvPicPr>
        <p:blipFill rotWithShape="1">
          <a:blip r:embed="rId4">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41325"/>
            <a:ext cx="8062800" cy="720600"/>
          </a:xfrm>
          <a:prstGeom prst="rect">
            <a:avLst/>
          </a:prstGeom>
        </p:spPr>
        <p:txBody>
          <a:bodyPr wrap="square" lIns="91425" tIns="91425" rIns="91425" bIns="91425" anchor="b" anchorCtr="0">
            <a:noAutofit/>
          </a:bodyPr>
          <a:lstStyle/>
          <a:p>
            <a:pPr lvl="0">
              <a:spcBef>
                <a:spcPts val="0"/>
              </a:spcBef>
              <a:buNone/>
            </a:pPr>
            <a:r>
              <a:rPr lang="en-US"/>
              <a:t>Example: Calculating Real GDP, </a:t>
            </a:r>
          </a:p>
          <a:p>
            <a:pPr lvl="0" rtl="0">
              <a:spcBef>
                <a:spcPts val="0"/>
              </a:spcBef>
              <a:buNone/>
            </a:pPr>
            <a:r>
              <a:rPr lang="en-US"/>
              <a:t>Continued</a:t>
            </a:r>
          </a:p>
        </p:txBody>
      </p:sp>
      <p:sp>
        <p:nvSpPr>
          <p:cNvPr id="209" name="Shape 209"/>
          <p:cNvSpPr>
            <a:spLocks noGrp="1"/>
          </p:cNvSpPr>
          <p:nvPr>
            <p:ph type="pic" idx="2"/>
          </p:nvPr>
        </p:nvSpPr>
        <p:spPr>
          <a:xfrm>
            <a:off x="457200" y="3533775"/>
            <a:ext cx="8062800" cy="3146100"/>
          </a:xfrm>
          <a:prstGeom prst="rect">
            <a:avLst/>
          </a:prstGeom>
        </p:spPr>
        <p:txBody>
          <a:bodyPr wrap="square" lIns="91425" tIns="91425" rIns="91425" bIns="91425" anchor="t" anchorCtr="0">
            <a:noAutofit/>
          </a:bodyPr>
          <a:lstStyle/>
          <a:p>
            <a:pPr marL="457200" lvl="0" indent="-317500" rtl="0">
              <a:spcBef>
                <a:spcPts val="0"/>
              </a:spcBef>
              <a:buSzPct val="77777"/>
              <a:buChar char="●"/>
            </a:pPr>
            <a:r>
              <a:rPr lang="en-US" sz="1800"/>
              <a:t>To calculate the real GDP in 2010:</a:t>
            </a:r>
          </a:p>
          <a:p>
            <a:pPr lvl="0" algn="ctr" rtl="0">
              <a:spcBef>
                <a:spcPts val="0"/>
              </a:spcBef>
              <a:buNone/>
            </a:pPr>
            <a:r>
              <a:rPr lang="en-US" sz="1800"/>
              <a:t>Real GDP = </a:t>
            </a:r>
            <a:r>
              <a:rPr lang="en-US" sz="1800" u="sng"/>
              <a:t>Nominal GDP</a:t>
            </a:r>
          </a:p>
          <a:p>
            <a:pPr marL="3657600" lvl="0" indent="0" rtl="0">
              <a:spcBef>
                <a:spcPts val="0"/>
              </a:spcBef>
              <a:buNone/>
            </a:pPr>
            <a:r>
              <a:rPr lang="en-US" sz="1800"/>
              <a:t>   Price Index / 100</a:t>
            </a:r>
          </a:p>
          <a:p>
            <a:pPr marL="0" lvl="0" indent="0" algn="ctr" rtl="0">
              <a:spcBef>
                <a:spcPts val="0"/>
              </a:spcBef>
              <a:buNone/>
            </a:pPr>
            <a:r>
              <a:rPr lang="en-US" sz="1800"/>
              <a:t>                     = </a:t>
            </a:r>
            <a:r>
              <a:rPr lang="en-US" sz="1800" u="sng"/>
              <a:t>$14,958.3 billion</a:t>
            </a:r>
          </a:p>
          <a:p>
            <a:pPr marL="3657600" lvl="0" indent="457200" rtl="0">
              <a:spcBef>
                <a:spcPts val="0"/>
              </a:spcBef>
              <a:buNone/>
            </a:pPr>
            <a:r>
              <a:rPr lang="en-US" sz="1800"/>
              <a:t>110 / 100</a:t>
            </a:r>
          </a:p>
          <a:p>
            <a:pPr marL="3200400" lvl="0" indent="457200" rtl="0">
              <a:spcBef>
                <a:spcPts val="0"/>
              </a:spcBef>
              <a:buNone/>
            </a:pPr>
            <a:r>
              <a:rPr lang="en-US" sz="1800"/>
              <a:t>= $13,598.5 billion</a:t>
            </a:r>
          </a:p>
          <a:p>
            <a:pPr marL="457200" lvl="0" indent="-317500" rtl="0">
              <a:spcBef>
                <a:spcPts val="0"/>
              </a:spcBef>
              <a:buSzPct val="77777"/>
              <a:buChar char="●"/>
            </a:pPr>
            <a:r>
              <a:rPr lang="en-US" sz="1800"/>
              <a:t>As long as inflation is positive (prices increase on average from year to year) real GDP should be less than nominal GDP in any year </a:t>
            </a:r>
            <a:r>
              <a:rPr lang="en-US" sz="1800" i="1"/>
              <a:t>after</a:t>
            </a:r>
            <a:r>
              <a:rPr lang="en-US" sz="1800"/>
              <a:t> the base year.</a:t>
            </a:r>
          </a:p>
        </p:txBody>
      </p:sp>
      <p:pic>
        <p:nvPicPr>
          <p:cNvPr id="210" name="Shape 210" descr="CNX_Econ2e_C19_08.jpg"/>
          <p:cNvPicPr preferRelativeResize="0"/>
          <p:nvPr/>
        </p:nvPicPr>
        <p:blipFill>
          <a:blip r:embed="rId3">
            <a:alphaModFix/>
          </a:blip>
          <a:stretch>
            <a:fillRect/>
          </a:stretch>
        </p:blipFill>
        <p:spPr>
          <a:xfrm>
            <a:off x="676275" y="1114425"/>
            <a:ext cx="7791450" cy="2495550"/>
          </a:xfrm>
          <a:prstGeom prst="rect">
            <a:avLst/>
          </a:prstGeom>
          <a:noFill/>
          <a:ln>
            <a:noFill/>
          </a:ln>
        </p:spPr>
      </p:pic>
      <p:pic>
        <p:nvPicPr>
          <p:cNvPr id="211" name="Shape 211" descr="OSX-Stacked-TM-RGB-300dpi-2016.jpg"/>
          <p:cNvPicPr preferRelativeResize="0"/>
          <p:nvPr/>
        </p:nvPicPr>
        <p:blipFill rotWithShape="1">
          <a:blip r:embed="rId4">
            <a:alphaModFix/>
          </a:blip>
          <a:srcRect/>
          <a:stretch/>
        </p:blipFill>
        <p:spPr>
          <a:xfrm>
            <a:off x="7610087" y="227959"/>
            <a:ext cx="1226400" cy="833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41325"/>
            <a:ext cx="8062800" cy="5499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U.S. Nominal and Real GDP, 1960–2012</a:t>
            </a:r>
          </a:p>
        </p:txBody>
      </p:sp>
      <p:sp>
        <p:nvSpPr>
          <p:cNvPr id="217" name="Shape 217"/>
          <p:cNvSpPr txBox="1">
            <a:spLocks noGrp="1"/>
          </p:cNvSpPr>
          <p:nvPr>
            <p:ph type="body" idx="1"/>
          </p:nvPr>
        </p:nvSpPr>
        <p:spPr>
          <a:xfrm>
            <a:off x="457200" y="4470077"/>
            <a:ext cx="8062800" cy="2106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The black line measures U.S. GDP in real dollars, where all dollar values are converted to 2005 dollars. </a:t>
            </a:r>
          </a:p>
          <a:p>
            <a:pPr marL="457200" marR="0" lvl="0" indent="-317500" algn="l" rtl="0">
              <a:spcBef>
                <a:spcPts val="0"/>
              </a:spcBef>
              <a:spcAft>
                <a:spcPts val="0"/>
              </a:spcAft>
              <a:buSzPct val="77777"/>
              <a:buChar char="●"/>
            </a:pPr>
            <a:r>
              <a:rPr lang="en-US" sz="1800"/>
              <a:t>Since we express real GDP in 2005 dollars, the two lines cross in 2005. </a:t>
            </a:r>
          </a:p>
          <a:p>
            <a:pPr marL="457200" marR="0" lvl="0" indent="-317500" algn="l" rtl="0">
              <a:spcBef>
                <a:spcPts val="0"/>
              </a:spcBef>
              <a:spcAft>
                <a:spcPts val="0"/>
              </a:spcAft>
              <a:buSzPct val="77777"/>
              <a:buChar char="●"/>
            </a:pPr>
            <a:r>
              <a:rPr lang="en-US" sz="1800"/>
              <a:t>Real GDP will appear higher than nominal GDP in the years before 2005, because dollars were worth less in 2005 than in previous years. </a:t>
            </a:r>
          </a:p>
          <a:p>
            <a:pPr marL="457200" marR="0" lvl="0" indent="-317500" algn="l" rtl="0">
              <a:spcBef>
                <a:spcPts val="0"/>
              </a:spcBef>
              <a:spcAft>
                <a:spcPts val="0"/>
              </a:spcAft>
              <a:buSzPct val="77777"/>
              <a:buChar char="●"/>
            </a:pPr>
            <a:r>
              <a:rPr lang="en-US" sz="1800"/>
              <a:t>Conversely, real GDP will appear lower in the years after 2005, because dollars were worth more in 2005 than in later years.</a:t>
            </a:r>
          </a:p>
        </p:txBody>
      </p:sp>
      <p:pic>
        <p:nvPicPr>
          <p:cNvPr id="218" name="Shape 218" descr="CNX_Econ_C19_013.jpg"/>
          <p:cNvPicPr preferRelativeResize="0">
            <a:picLocks noGrp="1"/>
          </p:cNvPicPr>
          <p:nvPr>
            <p:ph type="pic" idx="2"/>
          </p:nvPr>
        </p:nvPicPr>
        <p:blipFill rotWithShape="1">
          <a:blip r:embed="rId3">
            <a:alphaModFix/>
          </a:blip>
          <a:srcRect/>
          <a:stretch/>
        </p:blipFill>
        <p:spPr>
          <a:xfrm>
            <a:off x="1563596" y="969986"/>
            <a:ext cx="5850000" cy="3500100"/>
          </a:xfrm>
          <a:prstGeom prst="rect">
            <a:avLst/>
          </a:prstGeom>
          <a:noFill/>
          <a:ln>
            <a:noFill/>
          </a:ln>
        </p:spPr>
      </p:pic>
      <p:pic>
        <p:nvPicPr>
          <p:cNvPr id="219" name="Shape 219"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41325"/>
            <a:ext cx="8062800" cy="720600"/>
          </a:xfrm>
          <a:prstGeom prst="rect">
            <a:avLst/>
          </a:prstGeom>
        </p:spPr>
        <p:txBody>
          <a:bodyPr wrap="square" lIns="91425" tIns="91425" rIns="91425" bIns="91425" anchor="b" anchorCtr="0">
            <a:noAutofit/>
          </a:bodyPr>
          <a:lstStyle/>
          <a:p>
            <a:pPr lvl="0">
              <a:spcBef>
                <a:spcPts val="0"/>
              </a:spcBef>
              <a:buNone/>
            </a:pPr>
            <a:r>
              <a:rPr lang="en-US"/>
              <a:t>Example: Calculating Real GDP </a:t>
            </a:r>
          </a:p>
          <a:p>
            <a:pPr lvl="0" rtl="0">
              <a:spcBef>
                <a:spcPts val="0"/>
              </a:spcBef>
              <a:buNone/>
            </a:pPr>
            <a:r>
              <a:rPr lang="en-US"/>
              <a:t>Growth Rate</a:t>
            </a:r>
          </a:p>
        </p:txBody>
      </p:sp>
      <p:sp>
        <p:nvSpPr>
          <p:cNvPr id="225" name="Shape 225"/>
          <p:cNvSpPr>
            <a:spLocks noGrp="1"/>
          </p:cNvSpPr>
          <p:nvPr>
            <p:ph type="pic" idx="2"/>
          </p:nvPr>
        </p:nvSpPr>
        <p:spPr>
          <a:xfrm>
            <a:off x="155275" y="3609975"/>
            <a:ext cx="8755811" cy="3146100"/>
          </a:xfrm>
          <a:prstGeom prst="rect">
            <a:avLst/>
          </a:prstGeom>
        </p:spPr>
        <p:txBody>
          <a:bodyPr wrap="square" lIns="91425" tIns="91425" rIns="91425" bIns="91425" anchor="t" anchorCtr="0">
            <a:noAutofit/>
          </a:bodyPr>
          <a:lstStyle/>
          <a:p>
            <a:pPr marL="457200" lvl="0" indent="-317500" rtl="0">
              <a:spcBef>
                <a:spcPts val="0"/>
              </a:spcBef>
              <a:buSzPct val="77777"/>
              <a:buChar char="●"/>
            </a:pPr>
            <a:r>
              <a:rPr lang="en-US" sz="1800" dirty="0"/>
              <a:t>What was </a:t>
            </a:r>
            <a:r>
              <a:rPr lang="en-US" sz="1800" dirty="0" smtClean="0"/>
              <a:t>real </a:t>
            </a:r>
            <a:r>
              <a:rPr lang="en-US" sz="1800" dirty="0"/>
              <a:t>GDP </a:t>
            </a:r>
            <a:r>
              <a:rPr lang="en-US" sz="1800" dirty="0" smtClean="0"/>
              <a:t>percentage growth from </a:t>
            </a:r>
            <a:r>
              <a:rPr lang="en-US" sz="1800" dirty="0"/>
              <a:t>1960 to 2010</a:t>
            </a:r>
            <a:r>
              <a:rPr lang="en-US" sz="1800" dirty="0" smtClean="0"/>
              <a:t>? </a:t>
            </a:r>
            <a:r>
              <a:rPr lang="en-US" sz="1800" dirty="0"/>
              <a:t> </a:t>
            </a:r>
            <a:r>
              <a:rPr lang="en-US" sz="1400" b="1" dirty="0" smtClean="0">
                <a:solidFill>
                  <a:srgbClr val="FF0000"/>
                </a:solidFill>
              </a:rPr>
              <a:t>[Gardner: </a:t>
            </a:r>
            <a:r>
              <a:rPr lang="en-US" sz="1400" b="1" dirty="0" smtClean="0">
                <a:solidFill>
                  <a:srgbClr val="FF0000"/>
                </a:solidFill>
              </a:rPr>
              <a:t>Corrected]</a:t>
            </a:r>
            <a:endParaRPr lang="en-US" sz="1400" b="1" dirty="0">
              <a:solidFill>
                <a:srgbClr val="FF0000"/>
              </a:solidFill>
            </a:endParaRPr>
          </a:p>
          <a:p>
            <a:pPr marL="0" lvl="0" indent="0" algn="ctr" rtl="0">
              <a:spcBef>
                <a:spcPts val="0"/>
              </a:spcBef>
              <a:spcAft>
                <a:spcPts val="0"/>
              </a:spcAft>
              <a:buNone/>
            </a:pPr>
            <a:r>
              <a:rPr lang="en-US" sz="1800" u="sng" dirty="0"/>
              <a:t>2010 real GDP – 1960 real GDP</a:t>
            </a:r>
            <a:r>
              <a:rPr lang="en-US" sz="1800" dirty="0"/>
              <a:t> </a:t>
            </a:r>
            <a:r>
              <a:rPr lang="en-US" sz="1800" dirty="0" smtClean="0"/>
              <a:t>  x100 =  </a:t>
            </a:r>
            <a:r>
              <a:rPr lang="en-US" sz="1800" dirty="0"/>
              <a:t>% change</a:t>
            </a:r>
          </a:p>
          <a:p>
            <a:pPr marL="1828800" lvl="0" indent="457200" rtl="0">
              <a:spcBef>
                <a:spcPts val="0"/>
              </a:spcBef>
              <a:buNone/>
            </a:pPr>
            <a:r>
              <a:rPr lang="en-US" sz="1800" dirty="0"/>
              <a:t>1960 real GDP </a:t>
            </a:r>
            <a:r>
              <a:rPr lang="en-US" sz="1800" dirty="0" smtClean="0"/>
              <a:t> </a:t>
            </a:r>
            <a:endParaRPr lang="en-US" sz="1800" dirty="0"/>
          </a:p>
          <a:p>
            <a:pPr marL="1828800" lvl="0" indent="457200">
              <a:spcBef>
                <a:spcPts val="0"/>
              </a:spcBef>
              <a:buNone/>
            </a:pPr>
            <a:endParaRPr sz="1800" dirty="0"/>
          </a:p>
          <a:p>
            <a:pPr marL="2743200" lvl="0" indent="0" algn="l" rtl="0">
              <a:spcBef>
                <a:spcPts val="0"/>
              </a:spcBef>
              <a:spcAft>
                <a:spcPts val="0"/>
              </a:spcAft>
              <a:buNone/>
            </a:pPr>
            <a:r>
              <a:rPr lang="en-US" sz="1800" dirty="0"/>
              <a:t>    </a:t>
            </a:r>
            <a:r>
              <a:rPr lang="en-US" sz="1800" u="sng" dirty="0"/>
              <a:t>13,598.5 – 2,859.5</a:t>
            </a:r>
            <a:r>
              <a:rPr lang="en-US" sz="1800" dirty="0"/>
              <a:t> </a:t>
            </a:r>
            <a:r>
              <a:rPr lang="en-US" sz="1800" dirty="0" smtClean="0"/>
              <a:t> x 100 = </a:t>
            </a:r>
            <a:r>
              <a:rPr lang="en-US" sz="1800" dirty="0"/>
              <a:t>376%</a:t>
            </a:r>
          </a:p>
          <a:p>
            <a:pPr marL="2743200" lvl="0" indent="457200" rtl="0">
              <a:spcBef>
                <a:spcPts val="0"/>
              </a:spcBef>
              <a:buNone/>
            </a:pPr>
            <a:r>
              <a:rPr lang="en-US" sz="1800" dirty="0" smtClean="0"/>
              <a:t>       2,859.5  </a:t>
            </a:r>
            <a:endParaRPr lang="en-US" sz="1800" dirty="0"/>
          </a:p>
          <a:p>
            <a:pPr marL="457200" lvl="0" indent="-317500" rtl="0">
              <a:spcBef>
                <a:spcPts val="0"/>
              </a:spcBef>
              <a:buSzPct val="77777"/>
              <a:buChar char="●"/>
            </a:pPr>
            <a:r>
              <a:rPr lang="en-US" sz="1800" dirty="0"/>
              <a:t>The U.S. economy increased real production of goods and services by nearly a factor of four since 1960</a:t>
            </a:r>
            <a:r>
              <a:rPr lang="en-US" sz="1800" dirty="0" smtClean="0"/>
              <a:t>.  376%/50 =  about 7.5%/year – between now and 2029, the CBO expects only 1.8%/year.</a:t>
            </a:r>
            <a:endParaRPr lang="en-US" sz="1800" dirty="0"/>
          </a:p>
        </p:txBody>
      </p:sp>
      <p:pic>
        <p:nvPicPr>
          <p:cNvPr id="226" name="Shape 226" descr="CNX_Econ2e_C19_08.jpg"/>
          <p:cNvPicPr preferRelativeResize="0"/>
          <p:nvPr/>
        </p:nvPicPr>
        <p:blipFill>
          <a:blip r:embed="rId3">
            <a:alphaModFix/>
          </a:blip>
          <a:stretch>
            <a:fillRect/>
          </a:stretch>
        </p:blipFill>
        <p:spPr>
          <a:xfrm>
            <a:off x="676275" y="1114425"/>
            <a:ext cx="7791450" cy="2495550"/>
          </a:xfrm>
          <a:prstGeom prst="rect">
            <a:avLst/>
          </a:prstGeom>
          <a:noFill/>
          <a:ln>
            <a:noFill/>
          </a:ln>
        </p:spPr>
      </p:pic>
      <p:pic>
        <p:nvPicPr>
          <p:cNvPr id="227" name="Shape 227" descr="OSX-Stacked-TM-RGB-300dpi-2016.jpg"/>
          <p:cNvPicPr preferRelativeResize="0"/>
          <p:nvPr/>
        </p:nvPicPr>
        <p:blipFill rotWithShape="1">
          <a:blip r:embed="rId4">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6.3 Tracking Real GDP over Time</a:t>
            </a:r>
          </a:p>
        </p:txBody>
      </p:sp>
      <p:sp>
        <p:nvSpPr>
          <p:cNvPr id="233" name="Shape 233"/>
          <p:cNvSpPr>
            <a:spLocks noGrp="1"/>
          </p:cNvSpPr>
          <p:nvPr>
            <p:ph type="pic" idx="2"/>
          </p:nvPr>
        </p:nvSpPr>
        <p:spPr>
          <a:xfrm>
            <a:off x="457200" y="1122371"/>
            <a:ext cx="8062800" cy="4729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Governments report GDP growth as an annualized rate. </a:t>
            </a:r>
          </a:p>
          <a:p>
            <a:pPr lvl="0" rtl="0">
              <a:spcBef>
                <a:spcPts val="0"/>
              </a:spcBef>
              <a:buNone/>
            </a:pPr>
            <a:endParaRPr/>
          </a:p>
          <a:p>
            <a:pPr marL="914400" lvl="1" indent="-355600" rtl="0">
              <a:spcBef>
                <a:spcPts val="0"/>
              </a:spcBef>
              <a:buSzPct val="100000"/>
            </a:pPr>
            <a:r>
              <a:rPr lang="en-US"/>
              <a:t>When analyzing growth in a quarter, the calculated growth in real GDP for the quarter is multiplied by four when it is reported (as if the economy were growing at that rate for a full year).</a:t>
            </a:r>
          </a:p>
          <a:p>
            <a:pPr lvl="0" indent="457200" rtl="0">
              <a:spcBef>
                <a:spcPts val="0"/>
              </a:spcBef>
              <a:buNone/>
            </a:pPr>
            <a:endParaRPr/>
          </a:p>
          <a:p>
            <a:pPr marL="457200" lvl="0" indent="-317500" rtl="0">
              <a:spcBef>
                <a:spcPts val="0"/>
              </a:spcBef>
              <a:buSzPct val="70000"/>
              <a:buChar char="●"/>
            </a:pPr>
            <a:r>
              <a:rPr lang="en-US" b="1"/>
              <a:t>Recession</a:t>
            </a:r>
            <a:r>
              <a:rPr lang="en-US"/>
              <a:t> - a significant decline in national output/GDP.</a:t>
            </a:r>
          </a:p>
          <a:p>
            <a:pPr lvl="0" rtl="0">
              <a:spcBef>
                <a:spcPts val="0"/>
              </a:spcBef>
              <a:buNone/>
            </a:pPr>
            <a:endParaRPr/>
          </a:p>
          <a:p>
            <a:pPr marL="457200" lvl="0" indent="-317500" rtl="0">
              <a:spcBef>
                <a:spcPts val="0"/>
              </a:spcBef>
              <a:buSzPct val="70000"/>
              <a:buChar char="●"/>
            </a:pPr>
            <a:r>
              <a:rPr lang="en-US" b="1"/>
              <a:t>Depression</a:t>
            </a:r>
            <a:r>
              <a:rPr lang="en-US"/>
              <a:t> - an especially lengthy and deep decline in output.</a:t>
            </a:r>
          </a:p>
        </p:txBody>
      </p:sp>
      <p:pic>
        <p:nvPicPr>
          <p:cNvPr id="234" name="Shape 234"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U.S. GDP, 1900–2016</a:t>
            </a:r>
          </a:p>
        </p:txBody>
      </p:sp>
      <p:sp>
        <p:nvSpPr>
          <p:cNvPr id="240" name="Shape 240"/>
          <p:cNvSpPr txBox="1">
            <a:spLocks noGrp="1"/>
          </p:cNvSpPr>
          <p:nvPr>
            <p:ph type="body" idx="1"/>
          </p:nvPr>
        </p:nvSpPr>
        <p:spPr>
          <a:xfrm>
            <a:off x="457200" y="4843971"/>
            <a:ext cx="8062800" cy="18546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Real GDP in the United States in 2016 (in 2009 dollars) was about $16.7 trillion.</a:t>
            </a:r>
          </a:p>
          <a:p>
            <a:pPr marL="457200" marR="0" lvl="0" indent="-317500" algn="l" rtl="0">
              <a:spcBef>
                <a:spcPts val="0"/>
              </a:spcBef>
              <a:spcAft>
                <a:spcPts val="0"/>
              </a:spcAft>
              <a:buSzPct val="87500"/>
              <a:buChar char="●"/>
            </a:pPr>
            <a:r>
              <a:rPr lang="en-US"/>
              <a:t>After adjusting to remove the effects of inflation, this represents a roughly 20-fold increase in the economy’s production of goods and services since the start of the twentieth century. </a:t>
            </a:r>
            <a:r>
              <a:rPr lang="en-US" sz="1600"/>
              <a:t>(Source: bea.gov)</a:t>
            </a:r>
          </a:p>
        </p:txBody>
      </p:sp>
      <p:pic>
        <p:nvPicPr>
          <p:cNvPr id="241" name="Shape 241" descr="CNX_Econ_C19_005.jpg"/>
          <p:cNvPicPr preferRelativeResize="0">
            <a:picLocks noGrp="1"/>
          </p:cNvPicPr>
          <p:nvPr>
            <p:ph type="pic" idx="2"/>
          </p:nvPr>
        </p:nvPicPr>
        <p:blipFill rotWithShape="1">
          <a:blip r:embed="rId3">
            <a:alphaModFix/>
          </a:blip>
          <a:srcRect l="-25902" r="-25901"/>
          <a:stretch/>
        </p:blipFill>
        <p:spPr>
          <a:xfrm>
            <a:off x="457199" y="1122386"/>
            <a:ext cx="8062913" cy="3500071"/>
          </a:xfrm>
          <a:prstGeom prst="rect">
            <a:avLst/>
          </a:prstGeom>
          <a:noFill/>
          <a:ln>
            <a:noFill/>
          </a:ln>
        </p:spPr>
      </p:pic>
      <p:pic>
        <p:nvPicPr>
          <p:cNvPr id="242" name="Shape 242"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Patterns of Recessions and Expansions</a:t>
            </a:r>
          </a:p>
        </p:txBody>
      </p:sp>
      <p:sp>
        <p:nvSpPr>
          <p:cNvPr id="248" name="Shape 248"/>
          <p:cNvSpPr>
            <a:spLocks noGrp="1"/>
          </p:cNvSpPr>
          <p:nvPr>
            <p:ph type="pic" idx="2"/>
          </p:nvPr>
        </p:nvSpPr>
        <p:spPr>
          <a:xfrm>
            <a:off x="457200" y="1122371"/>
            <a:ext cx="8062800" cy="4822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dirty="0"/>
              <a:t>Peak</a:t>
            </a:r>
            <a:r>
              <a:rPr lang="en-US" dirty="0"/>
              <a:t> - during the business cycle, the highest point of output before a recession begins.</a:t>
            </a:r>
          </a:p>
          <a:p>
            <a:pPr lvl="0" rtl="0">
              <a:spcBef>
                <a:spcPts val="0"/>
              </a:spcBef>
              <a:buNone/>
            </a:pPr>
            <a:endParaRPr dirty="0"/>
          </a:p>
          <a:p>
            <a:pPr marL="457200" lvl="0" indent="-317500" rtl="0">
              <a:spcBef>
                <a:spcPts val="0"/>
              </a:spcBef>
              <a:buSzPct val="70000"/>
              <a:buChar char="●"/>
            </a:pPr>
            <a:r>
              <a:rPr lang="en-US" b="1" dirty="0"/>
              <a:t>Trough</a:t>
            </a:r>
            <a:r>
              <a:rPr lang="en-US" dirty="0"/>
              <a:t> - during the business cycle, the lowest point of output in a recession, before a recovery begins. </a:t>
            </a:r>
          </a:p>
          <a:p>
            <a:pPr lvl="0" rtl="0">
              <a:spcBef>
                <a:spcPts val="0"/>
              </a:spcBef>
              <a:buNone/>
            </a:pPr>
            <a:endParaRPr dirty="0"/>
          </a:p>
          <a:p>
            <a:pPr marL="457200" lvl="0" indent="-317500" rtl="0">
              <a:spcBef>
                <a:spcPts val="0"/>
              </a:spcBef>
              <a:buSzPct val="70000"/>
              <a:buChar char="●"/>
            </a:pPr>
            <a:r>
              <a:rPr lang="en-US" dirty="0"/>
              <a:t>A </a:t>
            </a:r>
            <a:r>
              <a:rPr lang="en-US" u="sng" dirty="0"/>
              <a:t>recession</a:t>
            </a:r>
            <a:r>
              <a:rPr lang="en-US" dirty="0"/>
              <a:t> lasts from peak to trough, and an economic </a:t>
            </a:r>
            <a:r>
              <a:rPr lang="en-US" u="sng" dirty="0"/>
              <a:t>upswing</a:t>
            </a:r>
            <a:r>
              <a:rPr lang="en-US" dirty="0"/>
              <a:t> runs from trough to peak. </a:t>
            </a:r>
          </a:p>
          <a:p>
            <a:pPr lvl="0" rtl="0">
              <a:spcBef>
                <a:spcPts val="0"/>
              </a:spcBef>
              <a:buNone/>
            </a:pPr>
            <a:endParaRPr dirty="0"/>
          </a:p>
          <a:p>
            <a:pPr marL="457200" lvl="0" indent="-317500" rtl="0">
              <a:spcBef>
                <a:spcPts val="0"/>
              </a:spcBef>
              <a:buSzPct val="70000"/>
              <a:buChar char="●"/>
            </a:pPr>
            <a:r>
              <a:rPr lang="en-US" b="1" dirty="0"/>
              <a:t>Business cycle</a:t>
            </a:r>
            <a:r>
              <a:rPr lang="en-US" dirty="0"/>
              <a:t> - the economy's relatively short-term movement in and out of </a:t>
            </a:r>
            <a:r>
              <a:rPr lang="en-US" dirty="0" smtClean="0"/>
              <a:t>recession</a:t>
            </a:r>
          </a:p>
          <a:p>
            <a:pPr marL="457200" lvl="0" indent="-317500" rtl="0">
              <a:spcBef>
                <a:spcPts val="0"/>
              </a:spcBef>
              <a:buSzPct val="70000"/>
              <a:buChar char="●"/>
            </a:pPr>
            <a:endParaRPr lang="en-US" dirty="0"/>
          </a:p>
          <a:p>
            <a:pPr marL="457200" lvl="0" indent="-317500" rtl="0">
              <a:spcBef>
                <a:spcPts val="0"/>
              </a:spcBef>
              <a:buSzPct val="70000"/>
              <a:buChar char="●"/>
            </a:pPr>
            <a:r>
              <a:rPr lang="en-US" dirty="0" smtClean="0"/>
              <a:t>“Official” dates are set by the National Bureau of Economic Research – </a:t>
            </a:r>
            <a:r>
              <a:rPr lang="en-US" dirty="0" smtClean="0">
                <a:hlinkClick r:id="rId3"/>
              </a:rPr>
              <a:t>look here</a:t>
            </a:r>
            <a:endParaRPr lang="en-US" dirty="0"/>
          </a:p>
        </p:txBody>
      </p:sp>
      <p:pic>
        <p:nvPicPr>
          <p:cNvPr id="249" name="Shape 249" descr="OSX-Stacked-TM-RGB-300dpi-2016.jpg"/>
          <p:cNvPicPr preferRelativeResize="0"/>
          <p:nvPr/>
        </p:nvPicPr>
        <p:blipFill rotWithShape="1">
          <a:blip r:embed="rId4">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6.4 Comparing GDP among Countries</a:t>
            </a:r>
          </a:p>
        </p:txBody>
      </p:sp>
      <p:sp>
        <p:nvSpPr>
          <p:cNvPr id="255" name="Shape 255"/>
          <p:cNvSpPr>
            <a:spLocks noGrp="1"/>
          </p:cNvSpPr>
          <p:nvPr>
            <p:ph type="pic" idx="2"/>
          </p:nvPr>
        </p:nvSpPr>
        <p:spPr>
          <a:xfrm>
            <a:off x="457200" y="1109550"/>
            <a:ext cx="8062800" cy="5378400"/>
          </a:xfrm>
          <a:prstGeom prst="rect">
            <a:avLst/>
          </a:prstGeom>
        </p:spPr>
        <p:txBody>
          <a:bodyPr wrap="square" lIns="91425" tIns="91425" rIns="91425" bIns="91425" anchor="t" anchorCtr="0">
            <a:noAutofit/>
          </a:bodyPr>
          <a:lstStyle/>
          <a:p>
            <a:pPr lvl="0" rtl="0">
              <a:spcBef>
                <a:spcPts val="0"/>
              </a:spcBef>
              <a:buNone/>
            </a:pPr>
            <a:endParaRPr dirty="0"/>
          </a:p>
          <a:p>
            <a:pPr marL="457200" lvl="0" indent="-317500" rtl="0">
              <a:spcBef>
                <a:spcPts val="0"/>
              </a:spcBef>
              <a:buSzPct val="70000"/>
              <a:buChar char="●"/>
            </a:pPr>
            <a:r>
              <a:rPr lang="en-US" dirty="0"/>
              <a:t>To compare the GDP of countries with different currencies, it is necessary to convert to a “common denominator” using an exchange rate.</a:t>
            </a:r>
          </a:p>
          <a:p>
            <a:pPr lvl="0" rtl="0">
              <a:spcBef>
                <a:spcPts val="0"/>
              </a:spcBef>
              <a:buNone/>
            </a:pPr>
            <a:endParaRPr dirty="0"/>
          </a:p>
          <a:p>
            <a:pPr marL="457200" lvl="0" indent="-317500" rtl="0">
              <a:spcBef>
                <a:spcPts val="0"/>
              </a:spcBef>
              <a:buSzPct val="70000"/>
              <a:buChar char="●"/>
            </a:pPr>
            <a:r>
              <a:rPr lang="en-US" b="1" dirty="0" smtClean="0">
                <a:solidFill>
                  <a:srgbClr val="FF0000"/>
                </a:solidFill>
              </a:rPr>
              <a:t>[Market] </a:t>
            </a:r>
            <a:r>
              <a:rPr lang="en-US" b="1" dirty="0" smtClean="0"/>
              <a:t>Exchange </a:t>
            </a:r>
            <a:r>
              <a:rPr lang="en-US" b="1" dirty="0"/>
              <a:t>rate</a:t>
            </a:r>
            <a:r>
              <a:rPr lang="en-US" dirty="0"/>
              <a:t> - the value or price of one currency in terms of another currency</a:t>
            </a:r>
            <a:r>
              <a:rPr lang="en-US" dirty="0" smtClean="0"/>
              <a:t>.</a:t>
            </a:r>
          </a:p>
          <a:p>
            <a:pPr marL="457200" lvl="0" indent="-317500" rtl="0">
              <a:spcBef>
                <a:spcPts val="0"/>
              </a:spcBef>
              <a:buSzPct val="70000"/>
              <a:buChar char="●"/>
            </a:pPr>
            <a:r>
              <a:rPr lang="en-US" b="1" dirty="0" smtClean="0">
                <a:solidFill>
                  <a:srgbClr val="FF0000"/>
                </a:solidFill>
              </a:rPr>
              <a:t>Purchasing Power Parity Exchange Rate </a:t>
            </a:r>
            <a:r>
              <a:rPr lang="en-US" dirty="0" smtClean="0">
                <a:solidFill>
                  <a:srgbClr val="FF0000"/>
                </a:solidFill>
              </a:rPr>
              <a:t>– a calculated, imaginary exchange rate that would allow an amount of money, say $100, buy the same collection of goods in another country and currency. The </a:t>
            </a:r>
            <a:r>
              <a:rPr lang="en-US" dirty="0" smtClean="0">
                <a:solidFill>
                  <a:srgbClr val="FF0000"/>
                </a:solidFill>
                <a:hlinkClick r:id="rId3"/>
              </a:rPr>
              <a:t>Big Mac Index </a:t>
            </a:r>
            <a:r>
              <a:rPr lang="en-US" dirty="0" smtClean="0">
                <a:solidFill>
                  <a:srgbClr val="FF0000"/>
                </a:solidFill>
              </a:rPr>
              <a:t>of international prices is a simplified example.</a:t>
            </a:r>
          </a:p>
          <a:p>
            <a:pPr marL="457200" lvl="0" indent="-317500" rtl="0">
              <a:spcBef>
                <a:spcPts val="0"/>
              </a:spcBef>
              <a:buSzPct val="70000"/>
              <a:buChar char="●"/>
            </a:pPr>
            <a:r>
              <a:rPr lang="en-US" dirty="0" smtClean="0">
                <a:solidFill>
                  <a:srgbClr val="FF0000"/>
                </a:solidFill>
              </a:rPr>
              <a:t>[Gardner additions]</a:t>
            </a:r>
            <a:endParaRPr lang="en-US" dirty="0">
              <a:solidFill>
                <a:srgbClr val="FF0000"/>
              </a:solidFill>
            </a:endParaRPr>
          </a:p>
          <a:p>
            <a:pPr lvl="0" rtl="0">
              <a:spcBef>
                <a:spcPts val="0"/>
              </a:spcBef>
              <a:buNone/>
            </a:pPr>
            <a:endParaRPr dirty="0"/>
          </a:p>
          <a:p>
            <a:pPr lvl="0" rtl="0">
              <a:spcBef>
                <a:spcPts val="0"/>
              </a:spcBef>
              <a:buNone/>
            </a:pPr>
            <a:endParaRPr sz="1800" dirty="0"/>
          </a:p>
        </p:txBody>
      </p:sp>
      <p:pic>
        <p:nvPicPr>
          <p:cNvPr id="256" name="Shape 256" descr="OSX-Stacked-TM-RGB-300dpi-2016.jpg"/>
          <p:cNvPicPr preferRelativeResize="0"/>
          <p:nvPr/>
        </p:nvPicPr>
        <p:blipFill rotWithShape="1">
          <a:blip r:embed="rId4">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6.1 Measuring the Size of the Economy: </a:t>
            </a:r>
          </a:p>
          <a:p>
            <a:pPr lvl="0">
              <a:spcBef>
                <a:spcPts val="0"/>
              </a:spcBef>
              <a:buNone/>
            </a:pPr>
            <a:r>
              <a:rPr lang="en-US"/>
              <a:t>Gross Domestic Product</a:t>
            </a:r>
          </a:p>
        </p:txBody>
      </p:sp>
      <p:sp>
        <p:nvSpPr>
          <p:cNvPr id="72" name="Shape 72"/>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Gross domestic product (GDP)</a:t>
            </a:r>
            <a:r>
              <a:rPr lang="en-US"/>
              <a:t> - the value of the output of all final goods and services produced within a country in a given year.</a:t>
            </a:r>
          </a:p>
          <a:p>
            <a:pPr marL="914400" lvl="1" indent="-355600" rtl="0">
              <a:spcBef>
                <a:spcPts val="0"/>
              </a:spcBef>
              <a:buSzPct val="100000"/>
            </a:pPr>
            <a:r>
              <a:rPr lang="en-US"/>
              <a:t>Measures the size of a nation’s overall economy.</a:t>
            </a:r>
          </a:p>
          <a:p>
            <a:pPr lvl="0" indent="457200" rtl="0">
              <a:spcBef>
                <a:spcPts val="0"/>
              </a:spcBef>
              <a:buNone/>
            </a:pPr>
            <a:endParaRPr/>
          </a:p>
          <a:p>
            <a:pPr marL="457200" lvl="0" indent="-317500" rtl="0">
              <a:spcBef>
                <a:spcPts val="0"/>
              </a:spcBef>
              <a:spcAft>
                <a:spcPts val="0"/>
              </a:spcAft>
              <a:buSzPct val="70000"/>
              <a:buChar char="●"/>
            </a:pPr>
            <a:r>
              <a:rPr lang="en-US"/>
              <a:t>An economy's GDP can be measured by either:</a:t>
            </a:r>
          </a:p>
          <a:p>
            <a:pPr marL="914400" lvl="1" indent="-355600" rtl="0">
              <a:spcBef>
                <a:spcPts val="0"/>
              </a:spcBef>
              <a:spcAft>
                <a:spcPts val="0"/>
              </a:spcAft>
              <a:buSzPct val="100000"/>
            </a:pPr>
            <a:r>
              <a:rPr lang="en-US"/>
              <a:t>the total dollar value of what consumers purchase in the economy.</a:t>
            </a:r>
          </a:p>
          <a:p>
            <a:pPr marL="914400" lvl="1" indent="-355600" rtl="0">
              <a:spcBef>
                <a:spcPts val="0"/>
              </a:spcBef>
              <a:buSzPct val="100000"/>
            </a:pPr>
            <a:r>
              <a:rPr lang="en-US"/>
              <a:t>the total dollar value of what the country produces.</a:t>
            </a:r>
          </a:p>
        </p:txBody>
      </p:sp>
      <p:pic>
        <p:nvPicPr>
          <p:cNvPr id="73" name="Shape 7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41325"/>
            <a:ext cx="8062800" cy="825900"/>
          </a:xfrm>
          <a:prstGeom prst="rect">
            <a:avLst/>
          </a:prstGeom>
        </p:spPr>
        <p:txBody>
          <a:bodyPr wrap="square" lIns="91425" tIns="91425" rIns="91425" bIns="91425" anchor="b" anchorCtr="0">
            <a:noAutofit/>
          </a:bodyPr>
          <a:lstStyle/>
          <a:p>
            <a:pPr lvl="0" rtl="0">
              <a:spcBef>
                <a:spcPts val="0"/>
              </a:spcBef>
              <a:buNone/>
            </a:pPr>
            <a:r>
              <a:rPr lang="en-US"/>
              <a:t>Example: Converting GDP to a Common Currency</a:t>
            </a:r>
          </a:p>
        </p:txBody>
      </p:sp>
      <p:sp>
        <p:nvSpPr>
          <p:cNvPr id="262" name="Shape 262"/>
          <p:cNvSpPr>
            <a:spLocks noGrp="1"/>
          </p:cNvSpPr>
          <p:nvPr>
            <p:ph type="pic" idx="2"/>
          </p:nvPr>
        </p:nvSpPr>
        <p:spPr>
          <a:xfrm>
            <a:off x="457200" y="1109550"/>
            <a:ext cx="8062800" cy="53784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dirty="0"/>
              <a:t>Example: Compare Brazil’s GDP in 2013 of 4.8 trillion reals with the U.S. GDP of $16.6 trillion for the same year.</a:t>
            </a:r>
          </a:p>
          <a:p>
            <a:pPr marL="914400" lvl="1" indent="-355600" rtl="0">
              <a:spcBef>
                <a:spcPts val="0"/>
              </a:spcBef>
              <a:buSzPct val="100000"/>
            </a:pPr>
            <a:r>
              <a:rPr lang="en-US" dirty="0"/>
              <a:t>In 2013, the exchange rate was 2.157 reals = $1.</a:t>
            </a:r>
          </a:p>
          <a:p>
            <a:pPr lvl="0" indent="457200" rtl="0">
              <a:spcBef>
                <a:spcPts val="0"/>
              </a:spcBef>
              <a:buNone/>
            </a:pPr>
            <a:endParaRPr dirty="0"/>
          </a:p>
          <a:p>
            <a:pPr marL="914400" lvl="1" indent="-355600" rtl="0">
              <a:spcBef>
                <a:spcPts val="0"/>
              </a:spcBef>
              <a:buSzPct val="100000"/>
            </a:pPr>
            <a:r>
              <a:rPr lang="en-US" dirty="0"/>
              <a:t>Convert Brazil’s GDP into U.S. dollars:</a:t>
            </a:r>
          </a:p>
          <a:p>
            <a:pPr lvl="0" indent="457200" rtl="0">
              <a:spcBef>
                <a:spcPts val="0"/>
              </a:spcBef>
              <a:buNone/>
            </a:pPr>
            <a:endParaRPr dirty="0"/>
          </a:p>
          <a:p>
            <a:pPr marL="457200" lvl="0" indent="0" rtl="0">
              <a:spcBef>
                <a:spcPts val="0"/>
              </a:spcBef>
              <a:spcAft>
                <a:spcPts val="0"/>
              </a:spcAft>
              <a:buNone/>
            </a:pPr>
            <a:r>
              <a:rPr lang="en-US" dirty="0"/>
              <a:t>    Brazil's GDP in $U.S.   =        </a:t>
            </a:r>
            <a:r>
              <a:rPr lang="en-US" u="sng" dirty="0"/>
              <a:t>Brazil's GDP in reals</a:t>
            </a:r>
          </a:p>
          <a:p>
            <a:pPr marL="3200400" lvl="0" indent="457200" rtl="0">
              <a:spcBef>
                <a:spcPts val="0"/>
              </a:spcBef>
              <a:buNone/>
            </a:pPr>
            <a:r>
              <a:rPr lang="en-US" dirty="0"/>
              <a:t>    Exchange rate (reals/$ U.S.)</a:t>
            </a:r>
          </a:p>
          <a:p>
            <a:pPr marL="3200400" lvl="0" indent="0" rtl="0">
              <a:spcBef>
                <a:spcPts val="0"/>
              </a:spcBef>
              <a:spcAft>
                <a:spcPts val="0"/>
              </a:spcAft>
              <a:buNone/>
            </a:pPr>
            <a:r>
              <a:rPr lang="en-US" dirty="0"/>
              <a:t>  =           </a:t>
            </a:r>
            <a:r>
              <a:rPr lang="en-US" u="sng" dirty="0"/>
              <a:t>4.845 trillion reals</a:t>
            </a:r>
          </a:p>
          <a:p>
            <a:pPr marL="3200400" lvl="0" indent="0" rtl="0">
              <a:spcBef>
                <a:spcPts val="0"/>
              </a:spcBef>
              <a:buNone/>
            </a:pPr>
            <a:r>
              <a:rPr lang="en-US" dirty="0"/>
              <a:t>            2.157 reals per $ U.S.</a:t>
            </a:r>
          </a:p>
          <a:p>
            <a:pPr marL="3200400" lvl="0" indent="0" rtl="0">
              <a:spcBef>
                <a:spcPts val="0"/>
              </a:spcBef>
              <a:buNone/>
            </a:pPr>
            <a:r>
              <a:rPr lang="en-US" dirty="0"/>
              <a:t>  = $2.246 trillion GDP </a:t>
            </a:r>
          </a:p>
          <a:p>
            <a:pPr marL="457200" lvl="0" indent="-317500" rtl="0">
              <a:spcBef>
                <a:spcPts val="0"/>
              </a:spcBef>
              <a:spcAft>
                <a:spcPts val="0"/>
              </a:spcAft>
              <a:buSzPct val="70000"/>
              <a:buChar char="●"/>
            </a:pPr>
            <a:r>
              <a:rPr lang="en-US" dirty="0"/>
              <a:t>Compare this value to the GDP in the United States in the same year. </a:t>
            </a:r>
          </a:p>
          <a:p>
            <a:pPr marL="457200" lvl="0" indent="-317500" rtl="0">
              <a:spcBef>
                <a:spcPts val="0"/>
              </a:spcBef>
              <a:buSzPct val="70000"/>
              <a:buChar char="●"/>
            </a:pPr>
            <a:r>
              <a:rPr lang="en-US" dirty="0"/>
              <a:t>The U.S. GDP was $16.6 trillion in 2013, which is nearly eight times that of GDP in Brazil.</a:t>
            </a:r>
          </a:p>
        </p:txBody>
      </p:sp>
      <p:pic>
        <p:nvPicPr>
          <p:cNvPr id="263" name="Shape 26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41325"/>
            <a:ext cx="8062800" cy="825900"/>
          </a:xfrm>
          <a:prstGeom prst="rect">
            <a:avLst/>
          </a:prstGeom>
        </p:spPr>
        <p:txBody>
          <a:bodyPr wrap="square" lIns="91425" tIns="91425" rIns="91425" bIns="91425" anchor="b" anchorCtr="0">
            <a:noAutofit/>
          </a:bodyPr>
          <a:lstStyle/>
          <a:p>
            <a:pPr lvl="0" rtl="0">
              <a:spcBef>
                <a:spcPts val="0"/>
              </a:spcBef>
              <a:buNone/>
            </a:pPr>
            <a:r>
              <a:rPr lang="en-US"/>
              <a:t>Example: Converting GDP to a Common Currency</a:t>
            </a:r>
          </a:p>
        </p:txBody>
      </p:sp>
      <p:pic>
        <p:nvPicPr>
          <p:cNvPr id="263" name="Shape 26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416050"/>
            <a:ext cx="8559800"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13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6.5 How Well GDP Measures the </a:t>
            </a:r>
          </a:p>
          <a:p>
            <a:pPr lvl="0">
              <a:spcBef>
                <a:spcPts val="0"/>
              </a:spcBef>
              <a:buNone/>
            </a:pPr>
            <a:r>
              <a:rPr lang="en-US"/>
              <a:t>Well-Being of Society</a:t>
            </a:r>
          </a:p>
        </p:txBody>
      </p:sp>
      <p:sp>
        <p:nvSpPr>
          <p:cNvPr id="276" name="Shape 276"/>
          <p:cNvSpPr>
            <a:spLocks noGrp="1"/>
          </p:cNvSpPr>
          <p:nvPr>
            <p:ph type="pic" idx="2"/>
          </p:nvPr>
        </p:nvSpPr>
        <p:spPr>
          <a:xfrm>
            <a:off x="457200" y="1122371"/>
            <a:ext cx="8062800" cy="47187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dirty="0"/>
              <a:t>Standard of living</a:t>
            </a:r>
            <a:r>
              <a:rPr lang="en-US" dirty="0"/>
              <a:t> - all elements that affect people’s happiness and well-being, whether they are bought and sold in the market or not.</a:t>
            </a:r>
          </a:p>
          <a:p>
            <a:pPr lvl="0" rtl="0">
              <a:spcBef>
                <a:spcPts val="0"/>
              </a:spcBef>
              <a:buNone/>
            </a:pPr>
            <a:endParaRPr dirty="0"/>
          </a:p>
          <a:p>
            <a:pPr marL="457200" lvl="0" indent="-317500" rtl="0">
              <a:spcBef>
                <a:spcPts val="0"/>
              </a:spcBef>
              <a:buSzPct val="70000"/>
              <a:buChar char="●"/>
            </a:pPr>
            <a:r>
              <a:rPr lang="en-US" dirty="0"/>
              <a:t>Difference between GDP and standard of living.</a:t>
            </a:r>
          </a:p>
          <a:p>
            <a:pPr lvl="0" rtl="0">
              <a:spcBef>
                <a:spcPts val="0"/>
              </a:spcBef>
              <a:buNone/>
            </a:pPr>
            <a:endParaRPr dirty="0"/>
          </a:p>
          <a:p>
            <a:pPr marL="914400" lvl="1" indent="-355600" rtl="0">
              <a:spcBef>
                <a:spcPts val="0"/>
              </a:spcBef>
              <a:spcAft>
                <a:spcPts val="0"/>
              </a:spcAft>
              <a:buSzPct val="100000"/>
            </a:pPr>
            <a:r>
              <a:rPr lang="en-US" dirty="0"/>
              <a:t>GDP does </a:t>
            </a:r>
            <a:r>
              <a:rPr lang="en-US" u="sng" dirty="0"/>
              <a:t>not</a:t>
            </a:r>
            <a:r>
              <a:rPr lang="en-US" dirty="0"/>
              <a:t> include:</a:t>
            </a:r>
          </a:p>
          <a:p>
            <a:pPr marL="1371600" lvl="2" indent="-317500" rtl="0">
              <a:spcBef>
                <a:spcPts val="0"/>
              </a:spcBef>
              <a:spcAft>
                <a:spcPts val="0"/>
              </a:spcAft>
              <a:buSzPct val="70000"/>
            </a:pPr>
            <a:r>
              <a:rPr lang="en-US" sz="2000" dirty="0" smtClean="0"/>
              <a:t>Population size</a:t>
            </a:r>
          </a:p>
          <a:p>
            <a:pPr marL="1371600" lvl="2" indent="-317500" rtl="0">
              <a:spcBef>
                <a:spcPts val="0"/>
              </a:spcBef>
              <a:spcAft>
                <a:spcPts val="0"/>
              </a:spcAft>
              <a:buSzPct val="70000"/>
            </a:pPr>
            <a:r>
              <a:rPr lang="en-US" sz="2000" dirty="0" smtClean="0"/>
              <a:t>leisure </a:t>
            </a:r>
            <a:r>
              <a:rPr lang="en-US" sz="2000" dirty="0"/>
              <a:t>time</a:t>
            </a:r>
          </a:p>
          <a:p>
            <a:pPr marL="1371600" lvl="2" indent="-317500" rtl="0">
              <a:spcBef>
                <a:spcPts val="0"/>
              </a:spcBef>
              <a:spcAft>
                <a:spcPts val="0"/>
              </a:spcAft>
              <a:buSzPct val="70000"/>
            </a:pPr>
            <a:r>
              <a:rPr lang="en-US" sz="2000" dirty="0"/>
              <a:t>actual levels of environmental cleanliness, health, and learning</a:t>
            </a:r>
          </a:p>
          <a:p>
            <a:pPr marL="1371600" lvl="2" indent="-317500" rtl="0">
              <a:spcBef>
                <a:spcPts val="0"/>
              </a:spcBef>
              <a:spcAft>
                <a:spcPts val="0"/>
              </a:spcAft>
              <a:buSzPct val="70000"/>
            </a:pPr>
            <a:r>
              <a:rPr lang="en-US" sz="2000" dirty="0"/>
              <a:t>production that is not exchanged in the </a:t>
            </a:r>
            <a:r>
              <a:rPr lang="en-US" sz="2000" dirty="0" smtClean="0"/>
              <a:t>market</a:t>
            </a:r>
          </a:p>
          <a:p>
            <a:pPr marL="1828800" lvl="3" indent="-317500">
              <a:spcBef>
                <a:spcPts val="0"/>
              </a:spcBef>
              <a:buSzPct val="70000"/>
            </a:pPr>
            <a:r>
              <a:rPr lang="en-US" sz="2000" dirty="0" smtClean="0"/>
              <a:t>[Gardner: There are exceptions – food produced at home, </a:t>
            </a:r>
            <a:r>
              <a:rPr lang="en-US" sz="2000" dirty="0" err="1" smtClean="0"/>
              <a:t>etc</a:t>
            </a:r>
            <a:r>
              <a:rPr lang="en-US" sz="2000" dirty="0" smtClean="0"/>
              <a:t>]</a:t>
            </a:r>
            <a:endParaRPr lang="en-US" sz="2000" dirty="0"/>
          </a:p>
          <a:p>
            <a:pPr marL="1371600" lvl="2" indent="-317500" rtl="0">
              <a:spcBef>
                <a:spcPts val="0"/>
              </a:spcBef>
              <a:spcAft>
                <a:spcPts val="0"/>
              </a:spcAft>
              <a:buSzPct val="70000"/>
            </a:pPr>
            <a:r>
              <a:rPr lang="en-US" sz="2000" dirty="0"/>
              <a:t>the level of inequality in society</a:t>
            </a:r>
          </a:p>
          <a:p>
            <a:pPr marL="1371600" lvl="2" indent="-317500" rtl="0">
              <a:spcBef>
                <a:spcPts val="0"/>
              </a:spcBef>
              <a:buSzPct val="70000"/>
            </a:pPr>
            <a:r>
              <a:rPr lang="en-US" sz="2000" dirty="0"/>
              <a:t>what technology and products are available</a:t>
            </a:r>
          </a:p>
        </p:txBody>
      </p:sp>
      <p:pic>
        <p:nvPicPr>
          <p:cNvPr id="277" name="Shape 27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dirty="0"/>
              <a:t>GDP Per </a:t>
            </a:r>
            <a:r>
              <a:rPr lang="en-US" dirty="0" smtClean="0"/>
              <a:t>Capita and the </a:t>
            </a:r>
            <a:br>
              <a:rPr lang="en-US" dirty="0" smtClean="0"/>
            </a:br>
            <a:r>
              <a:rPr lang="en-US" dirty="0" smtClean="0">
                <a:solidFill>
                  <a:srgbClr val="FF0000"/>
                </a:solidFill>
              </a:rPr>
              <a:t>Human Development Index</a:t>
            </a:r>
            <a:endParaRPr lang="en-US" dirty="0">
              <a:solidFill>
                <a:srgbClr val="FF0000"/>
              </a:solidFill>
            </a:endParaRPr>
          </a:p>
        </p:txBody>
      </p:sp>
      <p:sp>
        <p:nvSpPr>
          <p:cNvPr id="269" name="Shape 269"/>
          <p:cNvSpPr>
            <a:spLocks noGrp="1"/>
          </p:cNvSpPr>
          <p:nvPr>
            <p:ph type="pic" idx="2"/>
          </p:nvPr>
        </p:nvSpPr>
        <p:spPr>
          <a:xfrm>
            <a:off x="457200" y="1122371"/>
            <a:ext cx="8062800" cy="3423749"/>
          </a:xfrm>
          <a:prstGeom prst="rect">
            <a:avLst/>
          </a:prstGeom>
        </p:spPr>
        <p:txBody>
          <a:bodyPr wrap="square" lIns="91425" tIns="91425" rIns="91425" bIns="91425" anchor="t" anchorCtr="0">
            <a:noAutofit/>
          </a:bodyPr>
          <a:lstStyle/>
          <a:p>
            <a:pPr marL="482600" indent="-342900">
              <a:spcBef>
                <a:spcPts val="0"/>
              </a:spcBef>
              <a:buFont typeface="Arial" panose="020B0604020202020204" pitchFamily="34" charset="0"/>
              <a:buChar char="•"/>
            </a:pPr>
            <a:r>
              <a:rPr lang="en-US" dirty="0"/>
              <a:t>A country such as China that has a huge GDP on a total basis may have a smaller (relative to other countries) GDP on a per-capita </a:t>
            </a:r>
            <a:r>
              <a:rPr lang="en-US" dirty="0" smtClean="0"/>
              <a:t>basis</a:t>
            </a:r>
            <a:endParaRPr lang="en-US" dirty="0"/>
          </a:p>
          <a:p>
            <a:pPr marL="482600" lvl="0" indent="-342900">
              <a:spcBef>
                <a:spcPts val="0"/>
              </a:spcBef>
              <a:buFont typeface="Arial" panose="020B0604020202020204" pitchFamily="34" charset="0"/>
              <a:buChar char="•"/>
            </a:pPr>
            <a:r>
              <a:rPr lang="en-US" b="1" dirty="0"/>
              <a:t>GDP per capita</a:t>
            </a:r>
            <a:r>
              <a:rPr lang="en-US" dirty="0"/>
              <a:t> - the GDP divided by the population.</a:t>
            </a:r>
          </a:p>
          <a:p>
            <a:pPr marL="914400" lvl="0" indent="457200">
              <a:spcBef>
                <a:spcPts val="0"/>
              </a:spcBef>
              <a:spcAft>
                <a:spcPts val="0"/>
              </a:spcAft>
            </a:pPr>
            <a:endParaRPr lang="en-US" dirty="0"/>
          </a:p>
          <a:p>
            <a:pPr marL="914400" lvl="0" indent="457200">
              <a:spcBef>
                <a:spcPts val="0"/>
              </a:spcBef>
              <a:spcAft>
                <a:spcPts val="0"/>
              </a:spcAft>
            </a:pPr>
            <a:r>
              <a:rPr lang="en-US" dirty="0"/>
              <a:t>GDP per capita   =      </a:t>
            </a:r>
            <a:r>
              <a:rPr lang="en-US" u="sng" dirty="0"/>
              <a:t>GDP</a:t>
            </a:r>
          </a:p>
          <a:p>
            <a:pPr marL="3200400" lvl="0">
              <a:spcBef>
                <a:spcPts val="0"/>
              </a:spcBef>
            </a:pPr>
            <a:r>
              <a:rPr lang="en-US" dirty="0"/>
              <a:t>      population</a:t>
            </a:r>
          </a:p>
          <a:p>
            <a:pPr marL="482600" lvl="0" indent="-342900">
              <a:spcBef>
                <a:spcPts val="0"/>
              </a:spcBef>
              <a:buFont typeface="Arial" panose="020B0604020202020204" pitchFamily="34" charset="0"/>
              <a:buChar char="•"/>
            </a:pPr>
            <a:r>
              <a:rPr lang="en-US" b="1" dirty="0" smtClean="0"/>
              <a:t>Human Development Index </a:t>
            </a:r>
            <a:r>
              <a:rPr lang="en-US" b="1" dirty="0"/>
              <a:t>- </a:t>
            </a:r>
            <a:r>
              <a:rPr lang="en-US" dirty="0"/>
              <a:t>Developed by the United Nations Development Program, and published in its annual Human Development </a:t>
            </a:r>
            <a:r>
              <a:rPr lang="en-US" dirty="0" smtClean="0"/>
              <a:t>Report, it is an average of three </a:t>
            </a:r>
            <a:r>
              <a:rPr lang="en-US" dirty="0"/>
              <a:t>components: health (life expectancy), educational attainment (mean of years of schooling for adults aged 25 years and more and expected years of schooling for children of school entering age), and access to resources (</a:t>
            </a:r>
            <a:r>
              <a:rPr lang="en-US" dirty="0" smtClean="0"/>
              <a:t>GNP </a:t>
            </a:r>
            <a:r>
              <a:rPr lang="en-US" dirty="0"/>
              <a:t>per capita at purchasing power parity, </a:t>
            </a:r>
            <a:r>
              <a:rPr lang="en-US" dirty="0" smtClean="0"/>
              <a:t>adjusted to </a:t>
            </a:r>
            <a:r>
              <a:rPr lang="en-US" dirty="0"/>
              <a:t>reflect diminishing returns from income).</a:t>
            </a:r>
            <a:endParaRPr lang="en-US" dirty="0" smtClean="0"/>
          </a:p>
        </p:txBody>
      </p:sp>
      <p:pic>
        <p:nvPicPr>
          <p:cNvPr id="270" name="Shape 27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315109"/>
            <a:ext cx="8062800" cy="659400"/>
          </a:xfrm>
          <a:prstGeom prst="rect">
            <a:avLst/>
          </a:prstGeom>
        </p:spPr>
        <p:txBody>
          <a:bodyPr wrap="square" lIns="91425" tIns="91425" rIns="91425" bIns="91425" anchor="b" anchorCtr="0">
            <a:noAutofit/>
          </a:bodyPr>
          <a:lstStyle/>
          <a:p>
            <a:pPr lvl="0">
              <a:spcBef>
                <a:spcPts val="0"/>
              </a:spcBef>
              <a:buNone/>
            </a:pPr>
            <a:r>
              <a:rPr lang="en-US" dirty="0"/>
              <a:t>GDP Per </a:t>
            </a:r>
            <a:r>
              <a:rPr lang="en-US" dirty="0" smtClean="0"/>
              <a:t>Capita (X Rate &amp; PPP)and the </a:t>
            </a:r>
            <a:br>
              <a:rPr lang="en-US" dirty="0" smtClean="0"/>
            </a:br>
            <a:r>
              <a:rPr lang="en-US" dirty="0" smtClean="0">
                <a:solidFill>
                  <a:srgbClr val="FF0000"/>
                </a:solidFill>
              </a:rPr>
              <a:t>Human Development Index</a:t>
            </a:r>
            <a:endParaRPr lang="en-US" dirty="0">
              <a:solidFill>
                <a:srgbClr val="FF0000"/>
              </a:solidFill>
            </a:endParaRPr>
          </a:p>
        </p:txBody>
      </p:sp>
      <p:pic>
        <p:nvPicPr>
          <p:cNvPr id="270" name="Shape 27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558" y="1478581"/>
            <a:ext cx="6369529" cy="513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73192" y="1070895"/>
            <a:ext cx="6356227" cy="307777"/>
          </a:xfrm>
          <a:prstGeom prst="rect">
            <a:avLst/>
          </a:prstGeom>
          <a:noFill/>
        </p:spPr>
        <p:txBody>
          <a:bodyPr wrap="none" rtlCol="0">
            <a:spAutoFit/>
          </a:bodyPr>
          <a:lstStyle/>
          <a:p>
            <a:r>
              <a:rPr lang="en-US" b="1" dirty="0" smtClean="0">
                <a:solidFill>
                  <a:srgbClr val="FF0000"/>
                </a:solidFill>
              </a:rPr>
              <a:t>Rankings in 2014 among 34 countries (not all listed here), ordered by HDI</a:t>
            </a:r>
            <a:endParaRPr lang="en-US" b="1" dirty="0">
              <a:solidFill>
                <a:srgbClr val="FF0000"/>
              </a:solidFill>
            </a:endParaRPr>
          </a:p>
        </p:txBody>
      </p:sp>
    </p:spTree>
    <p:extLst>
      <p:ext uri="{BB962C8B-B14F-4D97-AF65-F5344CB8AC3E}">
        <p14:creationId xmlns:p14="http://schemas.microsoft.com/office/powerpoint/2010/main" val="262154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GDP Measured by Components of Demand</a:t>
            </a:r>
          </a:p>
        </p:txBody>
      </p:sp>
      <p:sp>
        <p:nvSpPr>
          <p:cNvPr id="79" name="Shape 79"/>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Who buys all of a country’s production?</a:t>
            </a:r>
          </a:p>
          <a:p>
            <a:pPr lvl="0" rtl="0">
              <a:spcBef>
                <a:spcPts val="0"/>
              </a:spcBef>
              <a:buNone/>
            </a:pPr>
            <a:endParaRPr/>
          </a:p>
          <a:p>
            <a:pPr marL="457200" lvl="0" indent="-317500" rtl="0">
              <a:spcBef>
                <a:spcPts val="0"/>
              </a:spcBef>
              <a:spcAft>
                <a:spcPts val="0"/>
              </a:spcAft>
              <a:buSzPct val="70000"/>
              <a:buChar char="●"/>
            </a:pPr>
            <a:r>
              <a:rPr lang="en-US"/>
              <a:t>Demand for production can be divided into four main parts:  </a:t>
            </a:r>
          </a:p>
          <a:p>
            <a:pPr marL="914400" lvl="1" indent="-355600" rtl="0">
              <a:spcBef>
                <a:spcPts val="0"/>
              </a:spcBef>
              <a:spcAft>
                <a:spcPts val="0"/>
              </a:spcAft>
              <a:buSzPct val="100000"/>
            </a:pPr>
            <a:r>
              <a:rPr lang="en-US"/>
              <a:t>consumer spending (consumption)</a:t>
            </a:r>
          </a:p>
          <a:p>
            <a:pPr marL="914400" lvl="1" indent="-355600" rtl="0">
              <a:spcBef>
                <a:spcPts val="0"/>
              </a:spcBef>
              <a:spcAft>
                <a:spcPts val="0"/>
              </a:spcAft>
              <a:buSzPct val="100000"/>
            </a:pPr>
            <a:r>
              <a:rPr lang="en-US"/>
              <a:t>business spending (investment)</a:t>
            </a:r>
          </a:p>
          <a:p>
            <a:pPr marL="914400" lvl="1" indent="-355600" rtl="0">
              <a:spcBef>
                <a:spcPts val="0"/>
              </a:spcBef>
              <a:spcAft>
                <a:spcPts val="0"/>
              </a:spcAft>
              <a:buSzPct val="100000"/>
            </a:pPr>
            <a:r>
              <a:rPr lang="en-US"/>
              <a:t>government spending on goods and services</a:t>
            </a:r>
          </a:p>
          <a:p>
            <a:pPr marL="914400" lvl="1" indent="-355600" rtl="0">
              <a:spcBef>
                <a:spcPts val="0"/>
              </a:spcBef>
              <a:buSzPct val="100000"/>
            </a:pPr>
            <a:r>
              <a:rPr lang="en-US"/>
              <a:t>spending on net exports</a:t>
            </a:r>
          </a:p>
          <a:p>
            <a:pPr lvl="0" indent="457200" rtl="0">
              <a:spcBef>
                <a:spcPts val="0"/>
              </a:spcBef>
              <a:buNone/>
            </a:pPr>
            <a:endParaRPr/>
          </a:p>
          <a:p>
            <a:pPr lvl="0" rtl="0">
              <a:spcBef>
                <a:spcPts val="0"/>
              </a:spcBef>
              <a:buNone/>
            </a:pPr>
            <a:endParaRPr/>
          </a:p>
        </p:txBody>
      </p:sp>
      <p:pic>
        <p:nvPicPr>
          <p:cNvPr id="80" name="Shape 8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Percentage of Components of 2016 </a:t>
            </a:r>
          </a:p>
          <a:p>
            <a:pPr marL="0" marR="0" lvl="0" indent="0" algn="l" rtl="0">
              <a:spcBef>
                <a:spcPts val="0"/>
              </a:spcBef>
              <a:buClr>
                <a:srgbClr val="6CB255"/>
              </a:buClr>
              <a:buSzPct val="25000"/>
              <a:buFont typeface="Arial Black"/>
              <a:buNone/>
            </a:pPr>
            <a:r>
              <a:rPr lang="en-US"/>
              <a:t>U.S. GDP on the Demand Side</a:t>
            </a:r>
          </a:p>
        </p:txBody>
      </p:sp>
      <p:sp>
        <p:nvSpPr>
          <p:cNvPr id="86" name="Shape 86"/>
          <p:cNvSpPr txBox="1">
            <a:spLocks noGrp="1"/>
          </p:cNvSpPr>
          <p:nvPr>
            <p:ph type="body" idx="1"/>
          </p:nvPr>
        </p:nvSpPr>
        <p:spPr>
          <a:xfrm>
            <a:off x="457200" y="5072582"/>
            <a:ext cx="8062800" cy="1166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CB255"/>
              </a:buClr>
              <a:buSzPct val="25000"/>
              <a:buFont typeface="Arial"/>
              <a:buNone/>
            </a:pPr>
            <a:r>
              <a:rPr lang="en-US" b="0" i="0" u="none" strike="noStrike" cap="none">
                <a:solidFill>
                  <a:srgbClr val="000000"/>
                </a:solidFill>
                <a:latin typeface="Arial"/>
                <a:ea typeface="Arial"/>
                <a:cs typeface="Arial"/>
                <a:sym typeface="Arial"/>
              </a:rPr>
              <a:t>Consumption makes up over half of the demand side components of the GDP. </a:t>
            </a:r>
            <a:r>
              <a:rPr lang="en-US" sz="1800" b="0" i="0" u="none" strike="noStrike" cap="none">
                <a:solidFill>
                  <a:srgbClr val="000000"/>
                </a:solidFill>
                <a:latin typeface="Arial"/>
                <a:ea typeface="Arial"/>
                <a:cs typeface="Arial"/>
                <a:sym typeface="Arial"/>
              </a:rPr>
              <a:t>(Source: http://bea.gov/iTable/index_nipa.cfm)</a:t>
            </a:r>
          </a:p>
        </p:txBody>
      </p:sp>
      <p:pic>
        <p:nvPicPr>
          <p:cNvPr id="87" name="Shape 87"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pic>
        <p:nvPicPr>
          <p:cNvPr id="88" name="Shape 88" descr="CNX_Econ2e_C19_03.jpg"/>
          <p:cNvPicPr preferRelativeResize="0"/>
          <p:nvPr/>
        </p:nvPicPr>
        <p:blipFill>
          <a:blip r:embed="rId4">
            <a:alphaModFix/>
          </a:blip>
          <a:stretch>
            <a:fillRect/>
          </a:stretch>
        </p:blipFill>
        <p:spPr>
          <a:xfrm>
            <a:off x="2083151" y="1213950"/>
            <a:ext cx="4977699" cy="36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41325"/>
            <a:ext cx="8062800" cy="487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Components of GDP on the Demand Side</a:t>
            </a:r>
          </a:p>
        </p:txBody>
      </p:sp>
      <p:sp>
        <p:nvSpPr>
          <p:cNvPr id="94" name="Shape 94"/>
          <p:cNvSpPr txBox="1">
            <a:spLocks noGrp="1"/>
          </p:cNvSpPr>
          <p:nvPr>
            <p:ph type="body" idx="1"/>
          </p:nvPr>
        </p:nvSpPr>
        <p:spPr>
          <a:xfrm>
            <a:off x="510050" y="4691575"/>
            <a:ext cx="7957200" cy="18783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6CB255"/>
              </a:buClr>
              <a:buSzPct val="77777"/>
              <a:buFont typeface="Arial"/>
              <a:buChar char="●"/>
            </a:pPr>
            <a:r>
              <a:rPr lang="en-US" sz="1800"/>
              <a:t>For graph (a): </a:t>
            </a:r>
          </a:p>
          <a:p>
            <a:pPr marR="0" lvl="1"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Consumption is about two-thirds of GDP, but it moves relatively little over time. </a:t>
            </a:r>
          </a:p>
          <a:p>
            <a:pPr marR="0" lvl="1"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Business investment hovers around 15% of GDP, but it increases and declines more than consumption. </a:t>
            </a:r>
          </a:p>
          <a:p>
            <a:pPr marR="0" lvl="1"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Government spending on goods and services is around 20% of GDP.</a:t>
            </a:r>
          </a:p>
        </p:txBody>
      </p:sp>
      <p:pic>
        <p:nvPicPr>
          <p:cNvPr id="95" name="Shape 95"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pic>
        <p:nvPicPr>
          <p:cNvPr id="96" name="Shape 96" descr="CNX_Econ2e_C19_04.jpg"/>
          <p:cNvPicPr preferRelativeResize="0"/>
          <p:nvPr/>
        </p:nvPicPr>
        <p:blipFill>
          <a:blip r:embed="rId4">
            <a:alphaModFix/>
          </a:blip>
          <a:stretch>
            <a:fillRect/>
          </a:stretch>
        </p:blipFill>
        <p:spPr>
          <a:xfrm>
            <a:off x="385803" y="1137751"/>
            <a:ext cx="8372394" cy="347763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41326"/>
            <a:ext cx="8062800" cy="6594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Components of GDP on the Demand Side, Continued</a:t>
            </a:r>
          </a:p>
        </p:txBody>
      </p:sp>
      <p:sp>
        <p:nvSpPr>
          <p:cNvPr id="102" name="Shape 102"/>
          <p:cNvSpPr txBox="1">
            <a:spLocks noGrp="1"/>
          </p:cNvSpPr>
          <p:nvPr>
            <p:ph type="body" idx="1"/>
          </p:nvPr>
        </p:nvSpPr>
        <p:spPr>
          <a:xfrm>
            <a:off x="457200" y="4615374"/>
            <a:ext cx="7957200" cy="2118000"/>
          </a:xfrm>
          <a:prstGeom prst="rect">
            <a:avLst/>
          </a:prstGeom>
          <a:noFill/>
          <a:ln>
            <a:noFill/>
          </a:ln>
        </p:spPr>
        <p:txBody>
          <a:bodyPr wrap="square" lIns="91425" tIns="45700" rIns="91425" bIns="45700" anchor="t" anchorCtr="0">
            <a:noAutofit/>
          </a:bodyPr>
          <a:lstStyle/>
          <a:p>
            <a:pPr marL="342900" lvl="0" indent="-342900" rtl="0">
              <a:spcBef>
                <a:spcPts val="0"/>
              </a:spcBef>
              <a:spcAft>
                <a:spcPts val="0"/>
              </a:spcAft>
              <a:buClr>
                <a:srgbClr val="6CB255"/>
              </a:buClr>
              <a:buSzPct val="77777"/>
              <a:buFont typeface="Arial"/>
              <a:buChar char="●"/>
            </a:pPr>
            <a:r>
              <a:rPr lang="en-US" sz="1800">
                <a:solidFill>
                  <a:schemeClr val="dk1"/>
                </a:solidFill>
              </a:rPr>
              <a:t>For graph (b):  </a:t>
            </a:r>
          </a:p>
          <a:p>
            <a:pPr lvl="1" rtl="0">
              <a:spcBef>
                <a:spcPts val="0"/>
              </a:spcBef>
              <a:spcAft>
                <a:spcPts val="0"/>
              </a:spcAft>
              <a:buSzPct val="77777"/>
              <a:buChar char="○"/>
            </a:pPr>
            <a:r>
              <a:rPr lang="en-US" sz="1800" b="0" i="0" u="none" strike="noStrike" cap="none">
                <a:solidFill>
                  <a:srgbClr val="000000"/>
                </a:solidFill>
                <a:latin typeface="Arial"/>
                <a:ea typeface="Arial"/>
                <a:cs typeface="Arial"/>
                <a:sym typeface="Arial"/>
              </a:rPr>
              <a:t>Exports are added to total demand for goods and services, while imports are subtracted from total demand. </a:t>
            </a:r>
          </a:p>
          <a:p>
            <a:pPr lvl="1" rtl="0">
              <a:spcBef>
                <a:spcPts val="0"/>
              </a:spcBef>
              <a:spcAft>
                <a:spcPts val="0"/>
              </a:spcAft>
              <a:buSzPct val="77777"/>
              <a:buChar char="○"/>
            </a:pPr>
            <a:r>
              <a:rPr lang="en-US" sz="1800" b="0" i="0" u="none" strike="noStrike" cap="none">
                <a:solidFill>
                  <a:srgbClr val="000000"/>
                </a:solidFill>
                <a:latin typeface="Arial"/>
                <a:ea typeface="Arial"/>
                <a:cs typeface="Arial"/>
                <a:sym typeface="Arial"/>
              </a:rPr>
              <a:t>If exports exceed imports, as in most of the 1960s and 1970s in the U.S. economy, a trade surplus exists. </a:t>
            </a:r>
          </a:p>
          <a:p>
            <a:pPr lvl="1" rtl="0">
              <a:spcBef>
                <a:spcPts val="0"/>
              </a:spcBef>
              <a:spcAft>
                <a:spcPts val="0"/>
              </a:spcAft>
              <a:buSzPct val="77777"/>
              <a:buChar char="○"/>
            </a:pPr>
            <a:r>
              <a:rPr lang="en-US" sz="1800" b="0" i="0" u="none" strike="noStrike" cap="none">
                <a:solidFill>
                  <a:srgbClr val="000000"/>
                </a:solidFill>
                <a:latin typeface="Arial"/>
                <a:ea typeface="Arial"/>
                <a:cs typeface="Arial"/>
                <a:sym typeface="Arial"/>
              </a:rPr>
              <a:t>If imports exceed exports, as in recent years, then a trade deficit exists. (Source: http://bea.gov/iTable/index_nipa.cfm)</a:t>
            </a:r>
          </a:p>
        </p:txBody>
      </p:sp>
      <p:pic>
        <p:nvPicPr>
          <p:cNvPr id="103" name="Shape 10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104" name="Shape 104" descr="CNX_Econ2e_C19_04.jpg"/>
          <p:cNvPicPr preferRelativeResize="0"/>
          <p:nvPr/>
        </p:nvPicPr>
        <p:blipFill>
          <a:blip r:embed="rId4">
            <a:alphaModFix/>
          </a:blip>
          <a:stretch>
            <a:fillRect/>
          </a:stretch>
        </p:blipFill>
        <p:spPr>
          <a:xfrm>
            <a:off x="385803" y="1137751"/>
            <a:ext cx="8372394" cy="34776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41326"/>
            <a:ext cx="8062800" cy="6594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dirty="0"/>
              <a:t>Components of GDP on the Demand Side, </a:t>
            </a:r>
            <a:r>
              <a:rPr lang="en-US" dirty="0" smtClean="0"/>
              <a:t>Continued [</a:t>
            </a:r>
            <a:r>
              <a:rPr lang="en-US" smtClean="0"/>
              <a:t>Gardner addition]</a:t>
            </a:r>
            <a:endParaRPr lang="en-US"/>
          </a:p>
        </p:txBody>
      </p:sp>
      <p:pic>
        <p:nvPicPr>
          <p:cNvPr id="103" name="Shape 10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65" y="1833568"/>
            <a:ext cx="8660921" cy="332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00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Net Export Component</a:t>
            </a:r>
          </a:p>
        </p:txBody>
      </p:sp>
      <p:sp>
        <p:nvSpPr>
          <p:cNvPr id="110" name="Shape 110"/>
          <p:cNvSpPr>
            <a:spLocks noGrp="1"/>
          </p:cNvSpPr>
          <p:nvPr>
            <p:ph type="pic" idx="2"/>
          </p:nvPr>
        </p:nvSpPr>
        <p:spPr>
          <a:xfrm>
            <a:off x="457200" y="1122372"/>
            <a:ext cx="8062800" cy="4374000"/>
          </a:xfrm>
          <a:prstGeom prst="rect">
            <a:avLst/>
          </a:prstGeom>
        </p:spPr>
        <p:txBody>
          <a:bodyPr wrap="square" lIns="91425" tIns="91425" rIns="91425" bIns="91425" anchor="t" anchorCtr="0">
            <a:noAutofit/>
          </a:bodyPr>
          <a:lstStyle/>
          <a:p>
            <a:pPr marL="457200" marR="0" lvl="0" indent="-317500" algn="l" rtl="0">
              <a:lnSpc>
                <a:spcPct val="100000"/>
              </a:lnSpc>
              <a:spcBef>
                <a:spcPts val="400"/>
              </a:spcBef>
              <a:spcAft>
                <a:spcPts val="600"/>
              </a:spcAft>
              <a:buSzPct val="70000"/>
              <a:buChar char="●"/>
            </a:pPr>
            <a:r>
              <a:rPr lang="en-US"/>
              <a:t>The GDP net export component, or trade balance, is equal to the dollar value of exports (X) minus the dollar value of imports (M). </a:t>
            </a:r>
          </a:p>
          <a:p>
            <a:pPr lvl="0" indent="457200" rtl="0">
              <a:spcBef>
                <a:spcPts val="0"/>
              </a:spcBef>
              <a:buNone/>
            </a:pPr>
            <a:endParaRPr/>
          </a:p>
          <a:p>
            <a:pPr marL="457200" lvl="0" indent="-317500" rtl="0">
              <a:spcBef>
                <a:spcPts val="0"/>
              </a:spcBef>
              <a:spcAft>
                <a:spcPts val="0"/>
              </a:spcAft>
              <a:buSzPct val="70000"/>
              <a:buChar char="●"/>
            </a:pPr>
            <a:r>
              <a:rPr lang="en-US" b="1"/>
              <a:t>Trade balance</a:t>
            </a:r>
            <a:r>
              <a:rPr lang="en-US"/>
              <a:t> - the gap between exports and imports.</a:t>
            </a:r>
          </a:p>
          <a:p>
            <a:pPr marL="914400" lvl="1" indent="-355600" rtl="0">
              <a:spcBef>
                <a:spcPts val="0"/>
              </a:spcBef>
              <a:buSzPct val="100000"/>
            </a:pPr>
            <a:r>
              <a:rPr lang="en-US"/>
              <a:t>Trade balance = </a:t>
            </a:r>
            <a:r>
              <a:rPr lang="en-US">
                <a:solidFill>
                  <a:schemeClr val="dk1"/>
                </a:solidFill>
              </a:rPr>
              <a:t>(X – M)</a:t>
            </a:r>
          </a:p>
          <a:p>
            <a:pPr lvl="0" rtl="0">
              <a:spcBef>
                <a:spcPts val="0"/>
              </a:spcBef>
              <a:buNone/>
            </a:pPr>
            <a:endParaRPr b="1"/>
          </a:p>
          <a:p>
            <a:pPr marL="457200" lvl="0" indent="-317500" rtl="0">
              <a:spcBef>
                <a:spcPts val="0"/>
              </a:spcBef>
              <a:buSzPct val="70000"/>
              <a:buChar char="●"/>
            </a:pPr>
            <a:r>
              <a:rPr lang="en-US" b="1"/>
              <a:t>Trade surplus</a:t>
            </a:r>
            <a:r>
              <a:rPr lang="en-US"/>
              <a:t> - when a country’s exports are larger than its imports; calculated as exports – imports.</a:t>
            </a:r>
          </a:p>
          <a:p>
            <a:pPr lvl="0" rtl="0">
              <a:spcBef>
                <a:spcPts val="0"/>
              </a:spcBef>
              <a:buNone/>
            </a:pPr>
            <a:endParaRPr/>
          </a:p>
          <a:p>
            <a:pPr marL="457200" lvl="0" indent="-317500" rtl="0">
              <a:spcBef>
                <a:spcPts val="0"/>
              </a:spcBef>
              <a:buSzPct val="70000"/>
              <a:buChar char="●"/>
            </a:pPr>
            <a:r>
              <a:rPr lang="en-US" b="1"/>
              <a:t>Trade deficit</a:t>
            </a:r>
            <a:r>
              <a:rPr lang="en-US"/>
              <a:t> - when a country’s imports exceed exports; calculated as imports – exports.</a:t>
            </a:r>
          </a:p>
        </p:txBody>
      </p:sp>
      <p:pic>
        <p:nvPicPr>
          <p:cNvPr id="111" name="Shape 11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2246</Words>
  <Application>Microsoft Office PowerPoint</Application>
  <PresentationFormat>On-screen Show (4:3)</PresentationFormat>
  <Paragraphs>225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Essential</vt:lpstr>
      <vt:lpstr>PowerPoint Presentation</vt:lpstr>
      <vt:lpstr>CH.6 OUTLINE</vt:lpstr>
      <vt:lpstr>6.1 Measuring the Size of the Economy:  Gross Domestic Product</vt:lpstr>
      <vt:lpstr>GDP Measured by Components of Demand</vt:lpstr>
      <vt:lpstr>Percentage of Components of 2016  U.S. GDP on the Demand Side</vt:lpstr>
      <vt:lpstr>Components of GDP on the Demand Side</vt:lpstr>
      <vt:lpstr>Components of GDP on the Demand Side, Continued</vt:lpstr>
      <vt:lpstr>Components of GDP on the Demand Side, Continued [Gardner addition]</vt:lpstr>
      <vt:lpstr>Net Export Component</vt:lpstr>
      <vt:lpstr>GDP Using Demand</vt:lpstr>
      <vt:lpstr>GDP Measured by What is Produced</vt:lpstr>
      <vt:lpstr>Percentage of Components of GDP on the Production Side</vt:lpstr>
      <vt:lpstr>Types of Production</vt:lpstr>
      <vt:lpstr>Types of Production, Continued</vt:lpstr>
      <vt:lpstr>The Problem of Double Counting</vt:lpstr>
      <vt:lpstr>Other Ways to Measure the Economy</vt:lpstr>
      <vt:lpstr>Other Ways to Measure the Economy</vt:lpstr>
      <vt:lpstr>6.2 Adjusting Nominal Values to  Real Values</vt:lpstr>
      <vt:lpstr>U.S. Nominal GDP, 1960–2010</vt:lpstr>
      <vt:lpstr>GDP Deflator, 1960–2010</vt:lpstr>
      <vt:lpstr>Calculating Real GDP</vt:lpstr>
      <vt:lpstr>Example: Calculating Real GDP</vt:lpstr>
      <vt:lpstr>Example: Calculating Real GDP,  Continued</vt:lpstr>
      <vt:lpstr>U.S. Nominal and Real GDP, 1960–2012</vt:lpstr>
      <vt:lpstr>Example: Calculating Real GDP  Growth Rate</vt:lpstr>
      <vt:lpstr>6.3 Tracking Real GDP over Time</vt:lpstr>
      <vt:lpstr>U.S. GDP, 1900–2016</vt:lpstr>
      <vt:lpstr>Patterns of Recessions and Expansions</vt:lpstr>
      <vt:lpstr>6.4 Comparing GDP among Countries</vt:lpstr>
      <vt:lpstr>Example: Converting GDP to a Common Currency</vt:lpstr>
      <vt:lpstr>Example: Converting GDP to a Common Currency</vt:lpstr>
      <vt:lpstr>6.5 How Well GDP Measures the  Well-Being of Society</vt:lpstr>
      <vt:lpstr>GDP Per Capita and the  Human Development Index</vt:lpstr>
      <vt:lpstr>GDP Per Capita (X Rate &amp; PPP)and the  Human Development Index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15</cp:revision>
  <dcterms:modified xsi:type="dcterms:W3CDTF">2020-01-21T17:56:27Z</dcterms:modified>
</cp:coreProperties>
</file>