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57" r:id="rId2"/>
  </p:sldMasterIdLst>
  <p:notesMasterIdLst>
    <p:notesMasterId r:id="rId16"/>
  </p:notesMasterIdLst>
  <p:sldIdLst>
    <p:sldId id="256" r:id="rId3"/>
    <p:sldId id="257" r:id="rId4"/>
    <p:sldId id="260" r:id="rId5"/>
    <p:sldId id="266" r:id="rId6"/>
    <p:sldId id="267" r:id="rId7"/>
    <p:sldId id="270" r:id="rId8"/>
    <p:sldId id="269" r:id="rId9"/>
    <p:sldId id="268" r:id="rId10"/>
    <p:sldId id="261" r:id="rId11"/>
    <p:sldId id="271" r:id="rId12"/>
    <p:sldId id="273" r:id="rId13"/>
    <p:sldId id="272" r:id="rId14"/>
    <p:sldId id="274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81" d="100"/>
          <a:sy n="81" d="100"/>
        </p:scale>
        <p:origin x="-57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8237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51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6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74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</a:p>
        </p:txBody>
      </p:sp>
      <p:pic>
        <p:nvPicPr>
          <p:cNvPr id="15" name="Shape 15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09660" cy="260351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1520" marR="0" lvl="1" indent="-337819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rgbClr val="6CB255"/>
              </a:buClr>
              <a:buSzPct val="4375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8670" marR="0" lvl="1" indent="-344169" algn="l" rtl="0">
              <a:spcBef>
                <a:spcPts val="5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48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rgbClr val="6CB255"/>
              </a:buClr>
              <a:buSzPct val="87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6CB255"/>
              </a:buClr>
              <a:buSzPct val="166666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6CB255"/>
              </a:buClr>
              <a:buSzPct val="180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6CB255"/>
              </a:buClr>
              <a:buSzPct val="2000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6CB255"/>
              </a:buClr>
              <a:buSzPct val="2000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/>
          <p:nvPr/>
        </p:nvSpPr>
        <p:spPr>
          <a:xfrm>
            <a:off x="0" y="789677"/>
            <a:ext cx="9144000" cy="70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 Black"/>
              <a:buNone/>
            </a:pPr>
            <a:r>
              <a:rPr lang="en-US" sz="35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 Black"/>
              <a:buNone/>
            </a:pPr>
            <a:endParaRPr sz="1800" b="0" i="0" u="none" strike="noStrike" cap="non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</a:p>
        </p:txBody>
      </p:sp>
      <p:pic>
        <p:nvPicPr>
          <p:cNvPr id="47" name="Shape 47" descr="medium_covers_Page_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758" y="2517424"/>
            <a:ext cx="2010600" cy="2603700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 rot="-5400000">
            <a:off x="8044762" y="683868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457199" y="1122386"/>
            <a:ext cx="8062800" cy="35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4843982"/>
            <a:ext cx="8062800" cy="116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1520" marR="0" lvl="1" indent="-337819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 rot="-5400000">
            <a:off x="8044762" y="683868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457199" y="1107618"/>
            <a:ext cx="4031700" cy="460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606925" y="1107618"/>
            <a:ext cx="3913200" cy="46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None/>
              <a:defRPr sz="2000" b="0" i="0" u="none" strike="noStrike" cap="non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1520" marR="0" lvl="1" indent="-337819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57300" marR="0" lvl="2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2286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00" cy="44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600"/>
              </a:spcAft>
              <a:buClr>
                <a:srgbClr val="6CB255"/>
              </a:buClr>
              <a:buSzPct val="4375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8670" marR="0" lvl="1" indent="-344169" algn="l" rtl="0">
              <a:spcBef>
                <a:spcPts val="56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48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 Black"/>
              <a:buAutoNum type="alphaLcParenR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400" cy="448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rgbClr val="6CB255"/>
              </a:buClr>
              <a:buSzPct val="87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rgbClr val="6CB255"/>
              </a:buClr>
              <a:buSzPct val="166666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rgbClr val="6CB255"/>
              </a:buClr>
              <a:buSzPct val="180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rgbClr val="6CB255"/>
              </a:buClr>
              <a:buSzPct val="2000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rgbClr val="6CB255"/>
              </a:buClr>
              <a:buSzPct val="2000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2"/>
              </a:buClr>
              <a:buSzPct val="177777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 rot="-5400000">
            <a:off x="8044762" y="683868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 rot="-5400000">
            <a:off x="8044814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CB255"/>
              </a:buClr>
              <a:buSzPct val="58333"/>
              <a:buFont typeface="Arial Black"/>
              <a:buNone/>
              <a:defRPr sz="2400" b="0" i="0" u="none" strike="noStrike" cap="non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SzPct val="77777"/>
              <a:buNone/>
              <a:defRPr sz="1800"/>
            </a:lvl2pPr>
            <a:lvl3pPr lvl="2" indent="0" rtl="0">
              <a:spcBef>
                <a:spcPts val="0"/>
              </a:spcBef>
              <a:buSzPct val="77777"/>
              <a:buNone/>
              <a:defRPr sz="1800"/>
            </a:lvl3pPr>
            <a:lvl4pPr lvl="3" indent="0" rtl="0">
              <a:spcBef>
                <a:spcPts val="0"/>
              </a:spcBef>
              <a:buSzPct val="77777"/>
              <a:buNone/>
              <a:defRPr sz="1800"/>
            </a:lvl4pPr>
            <a:lvl5pPr lvl="4" indent="0" rtl="0">
              <a:spcBef>
                <a:spcPts val="0"/>
              </a:spcBef>
              <a:buSzPct val="77777"/>
              <a:buNone/>
              <a:defRPr sz="1800"/>
            </a:lvl5pPr>
            <a:lvl6pPr lvl="5" indent="0" rtl="0">
              <a:spcBef>
                <a:spcPts val="0"/>
              </a:spcBef>
              <a:buSzPct val="77777"/>
              <a:buNone/>
              <a:defRPr sz="1800"/>
            </a:lvl6pPr>
            <a:lvl7pPr lvl="6" indent="0" rtl="0">
              <a:spcBef>
                <a:spcPts val="0"/>
              </a:spcBef>
              <a:buSzPct val="77777"/>
              <a:buNone/>
              <a:defRPr sz="1800"/>
            </a:lvl7pPr>
            <a:lvl8pPr lvl="7" indent="0" rtl="0">
              <a:spcBef>
                <a:spcPts val="0"/>
              </a:spcBef>
              <a:buSzPct val="77777"/>
              <a:buNone/>
              <a:defRPr sz="1800"/>
            </a:lvl8pPr>
            <a:lvl9pPr lvl="8" indent="0" rtl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rgbClr val="6CB255"/>
              </a:buClr>
              <a:buSzPct val="7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63500" algn="l" rtl="0">
              <a:spcBef>
                <a:spcPts val="400"/>
              </a:spcBef>
              <a:buClr>
                <a:srgbClr val="6CB255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6CB25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 rot="-5400000">
            <a:off x="8044762" y="683868"/>
            <a:ext cx="1315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0" y="789677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ct val="25000"/>
              <a:buFont typeface="Arial Black"/>
              <a:buNone/>
            </a:pPr>
            <a:r>
              <a:rPr lang="en-US" sz="3600" b="0" i="0" u="none" strike="noStrike" cap="none" dirty="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PRINCIPLES OF </a:t>
            </a:r>
            <a:r>
              <a:rPr lang="en-US" sz="3600" b="0" i="0" u="none" strike="noStrike" cap="none" dirty="0" smtClean="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MACROECONOMICS 2e</a:t>
            </a:r>
            <a:endParaRPr lang="en-US" sz="3600" b="0" i="0" u="none" strike="noStrike" cap="none" dirty="0">
              <a:solidFill>
                <a:srgbClr val="6CB25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ct val="25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Appendix B The Expenditure-Output Model</a:t>
            </a:r>
            <a:endParaRPr lang="en-US" sz="2000" b="1" dirty="0">
              <a:solidFill>
                <a:srgbClr val="212F62"/>
              </a:solidFill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</a:p>
        </p:txBody>
      </p:sp>
      <p:pic>
        <p:nvPicPr>
          <p:cNvPr id="75" name="Shape 75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5629704"/>
            <a:ext cx="1222295" cy="83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92" y="2546251"/>
            <a:ext cx="2071016" cy="26798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5738"/>
            <a:ext cx="90487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166" y="226243"/>
            <a:ext cx="467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on the Keynesian Multiplier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9" y="791603"/>
            <a:ext cx="6400537" cy="58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6" y="989815"/>
            <a:ext cx="8751786" cy="539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5934" y="268632"/>
            <a:ext cx="588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Recessionary and Inflationary Gaps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29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317" y="787288"/>
            <a:ext cx="77182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the Keynesian Multiplier is 2, and we want to close an Inflationary Gap of $100 billion, we might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Increase G by $50 billion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Decrease G by $50 billion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Increase G by $200 billion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Decrease G by $200 billion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8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41326"/>
            <a:ext cx="8062800" cy="65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Circular Flow of Income and Expenditures</a:t>
            </a:r>
            <a:endParaRPr lang="en-US" dirty="0"/>
          </a:p>
        </p:txBody>
      </p:sp>
      <p:pic>
        <p:nvPicPr>
          <p:cNvPr id="82" name="Shape 82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6400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08" y="2035833"/>
            <a:ext cx="6457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0415" y="2035833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Injections</a:t>
            </a:r>
            <a:endParaRPr lang="en-US" sz="24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611" y="2016500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dobe Gothic Std B" pitchFamily="34" charset="-128"/>
                <a:ea typeface="Adobe Gothic Std B" pitchFamily="34" charset="-128"/>
              </a:rPr>
              <a:t>Withdrawals</a:t>
            </a:r>
            <a:endParaRPr lang="en-US" sz="24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508" y="583145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rapidly does income circulate through the economy?  That depends on the </a:t>
            </a:r>
            <a:r>
              <a:rPr lang="en-US" dirty="0" err="1" smtClean="0"/>
              <a:t>effciency</a:t>
            </a:r>
            <a:endParaRPr lang="en-US" dirty="0" smtClean="0"/>
          </a:p>
          <a:p>
            <a:r>
              <a:rPr lang="en-US" dirty="0" smtClean="0"/>
              <a:t>of the firms and on injections to and withdrawals from the flow of income.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OSX-Stacked-TM-RGB-300dpi-2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0087" y="227959"/>
            <a:ext cx="1226400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8" y="1105401"/>
            <a:ext cx="8688723" cy="52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684" y="415328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Axes of the Model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2" y="996949"/>
            <a:ext cx="8643203" cy="314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28600"/>
            <a:ext cx="79914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677430" y="2752493"/>
            <a:ext cx="4938165" cy="3303971"/>
            <a:chOff x="1814778" y="2300140"/>
            <a:chExt cx="4938165" cy="3303971"/>
          </a:xfrm>
        </p:grpSpPr>
        <p:grpSp>
          <p:nvGrpSpPr>
            <p:cNvPr id="11" name="Group 10"/>
            <p:cNvGrpSpPr/>
            <p:nvPr/>
          </p:nvGrpSpPr>
          <p:grpSpPr>
            <a:xfrm>
              <a:off x="2243579" y="2300140"/>
              <a:ext cx="4119514" cy="3035431"/>
              <a:chOff x="2243579" y="2300140"/>
              <a:chExt cx="4119514" cy="3035431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2243579" y="2300140"/>
                <a:ext cx="47134" cy="303543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43579" y="5335571"/>
                <a:ext cx="4119514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267146" y="2978870"/>
                <a:ext cx="3869703" cy="169682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6363093" y="514244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Y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14778" y="4430845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-25000" dirty="0" smtClean="0"/>
                <a:t>0</a:t>
              </a:r>
              <a:endParaRPr lang="en-US" sz="24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0370524">
              <a:off x="3849525" y="3824922"/>
              <a:ext cx="907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-c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t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36849" y="274803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34" y="508459"/>
            <a:ext cx="6951876" cy="180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6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4" y="216914"/>
            <a:ext cx="7178779" cy="627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315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323975"/>
            <a:ext cx="8763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547" y="527901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Finding the Same Answer Graphically – The “Keynesian Cross” Diagram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18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On-screen Show (4:3)</PresentationFormat>
  <Paragraphs>21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Essential</vt:lpstr>
      <vt:lpstr>Essential</vt:lpstr>
      <vt:lpstr>PowerPoint Presentation</vt:lpstr>
      <vt:lpstr>Circular Flow of Income and Expenditures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</cp:lastModifiedBy>
  <cp:revision>26</cp:revision>
  <dcterms:modified xsi:type="dcterms:W3CDTF">2020-02-25T05:59:54Z</dcterms:modified>
</cp:coreProperties>
</file>