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256" r:id="rId2"/>
    <p:sldId id="295" r:id="rId3"/>
    <p:sldId id="296" r:id="rId4"/>
    <p:sldId id="297" r:id="rId5"/>
    <p:sldId id="298" r:id="rId6"/>
    <p:sldId id="313" r:id="rId7"/>
    <p:sldId id="299" r:id="rId8"/>
    <p:sldId id="300" r:id="rId9"/>
    <p:sldId id="301" r:id="rId10"/>
    <p:sldId id="303" r:id="rId11"/>
    <p:sldId id="312" r:id="rId12"/>
    <p:sldId id="302" r:id="rId13"/>
    <p:sldId id="304" r:id="rId14"/>
    <p:sldId id="305" r:id="rId15"/>
    <p:sldId id="306" r:id="rId16"/>
    <p:sldId id="307" r:id="rId17"/>
    <p:sldId id="308" r:id="rId18"/>
    <p:sldId id="309" r:id="rId19"/>
    <p:sldId id="310" r:id="rId20"/>
    <p:sldId id="311" r:id="rId21"/>
    <p:sldId id="314" r:id="rId22"/>
    <p:sldId id="315" r:id="rId23"/>
    <p:sldId id="316" r:id="rId24"/>
    <p:sldId id="317"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B0"/>
    <a:srgbClr val="006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6" y="70"/>
      </p:cViewPr>
      <p:guideLst>
        <p:guide orient="horz" pos="1620"/>
        <p:guide pos="2880"/>
      </p:guideLst>
    </p:cSldViewPr>
  </p:slideViewPr>
  <p:notesTextViewPr>
    <p:cViewPr>
      <p:scale>
        <a:sx n="1" d="1"/>
        <a:sy n="1" d="1"/>
      </p:scale>
      <p:origin x="0" y="0"/>
    </p:cViewPr>
  </p:notesTextViewPr>
  <p:sorterViewPr>
    <p:cViewPr>
      <p:scale>
        <a:sx n="100" d="100"/>
        <a:sy n="100" d="100"/>
      </p:scale>
      <p:origin x="0" y="12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A265C-13CE-4581-94B0-C50A54BC8E3E}" type="datetimeFigureOut">
              <a:rPr lang="en-US" smtClean="0"/>
              <a:t>11/28/2020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41B96-7A6E-492D-8A9D-E58A12E16183}" type="slidenum">
              <a:rPr lang="en-US" smtClean="0"/>
              <a:t>‹#›</a:t>
            </a:fld>
            <a:endParaRPr lang="en-US" dirty="0"/>
          </a:p>
        </p:txBody>
      </p:sp>
    </p:spTree>
    <p:extLst>
      <p:ext uri="{BB962C8B-B14F-4D97-AF65-F5344CB8AC3E}">
        <p14:creationId xmlns:p14="http://schemas.microsoft.com/office/powerpoint/2010/main" val="332697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a:t>
            </a:fld>
            <a:endParaRPr lang="en-US" dirty="0"/>
          </a:p>
        </p:txBody>
      </p:sp>
    </p:spTree>
    <p:extLst>
      <p:ext uri="{BB962C8B-B14F-4D97-AF65-F5344CB8AC3E}">
        <p14:creationId xmlns:p14="http://schemas.microsoft.com/office/powerpoint/2010/main" val="279297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11</a:t>
            </a:fld>
            <a:endParaRPr lang="en-US" dirty="0"/>
          </a:p>
        </p:txBody>
      </p:sp>
    </p:spTree>
    <p:extLst>
      <p:ext uri="{BB962C8B-B14F-4D97-AF65-F5344CB8AC3E}">
        <p14:creationId xmlns:p14="http://schemas.microsoft.com/office/powerpoint/2010/main" val="102025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12</a:t>
            </a:fld>
            <a:endParaRPr lang="en-US" dirty="0"/>
          </a:p>
        </p:txBody>
      </p:sp>
    </p:spTree>
    <p:extLst>
      <p:ext uri="{BB962C8B-B14F-4D97-AF65-F5344CB8AC3E}">
        <p14:creationId xmlns:p14="http://schemas.microsoft.com/office/powerpoint/2010/main" val="369908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13</a:t>
            </a:fld>
            <a:endParaRPr lang="en-US" dirty="0"/>
          </a:p>
        </p:txBody>
      </p:sp>
    </p:spTree>
    <p:extLst>
      <p:ext uri="{BB962C8B-B14F-4D97-AF65-F5344CB8AC3E}">
        <p14:creationId xmlns:p14="http://schemas.microsoft.com/office/powerpoint/2010/main" val="28889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14</a:t>
            </a:fld>
            <a:endParaRPr lang="en-US" dirty="0"/>
          </a:p>
        </p:txBody>
      </p:sp>
    </p:spTree>
    <p:extLst>
      <p:ext uri="{BB962C8B-B14F-4D97-AF65-F5344CB8AC3E}">
        <p14:creationId xmlns:p14="http://schemas.microsoft.com/office/powerpoint/2010/main" val="234551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15</a:t>
            </a:fld>
            <a:endParaRPr lang="en-US" dirty="0"/>
          </a:p>
        </p:txBody>
      </p:sp>
    </p:spTree>
    <p:extLst>
      <p:ext uri="{BB962C8B-B14F-4D97-AF65-F5344CB8AC3E}">
        <p14:creationId xmlns:p14="http://schemas.microsoft.com/office/powerpoint/2010/main" val="306337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16</a:t>
            </a:fld>
            <a:endParaRPr lang="en-US" dirty="0"/>
          </a:p>
        </p:txBody>
      </p:sp>
    </p:spTree>
    <p:extLst>
      <p:ext uri="{BB962C8B-B14F-4D97-AF65-F5344CB8AC3E}">
        <p14:creationId xmlns:p14="http://schemas.microsoft.com/office/powerpoint/2010/main" val="340782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17</a:t>
            </a:fld>
            <a:endParaRPr lang="en-US" dirty="0"/>
          </a:p>
        </p:txBody>
      </p:sp>
    </p:spTree>
    <p:extLst>
      <p:ext uri="{BB962C8B-B14F-4D97-AF65-F5344CB8AC3E}">
        <p14:creationId xmlns:p14="http://schemas.microsoft.com/office/powerpoint/2010/main" val="293985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18</a:t>
            </a:fld>
            <a:endParaRPr lang="en-US" dirty="0"/>
          </a:p>
        </p:txBody>
      </p:sp>
    </p:spTree>
    <p:extLst>
      <p:ext uri="{BB962C8B-B14F-4D97-AF65-F5344CB8AC3E}">
        <p14:creationId xmlns:p14="http://schemas.microsoft.com/office/powerpoint/2010/main" val="1464303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19</a:t>
            </a:fld>
            <a:endParaRPr lang="en-US" dirty="0"/>
          </a:p>
        </p:txBody>
      </p:sp>
    </p:spTree>
    <p:extLst>
      <p:ext uri="{BB962C8B-B14F-4D97-AF65-F5344CB8AC3E}">
        <p14:creationId xmlns:p14="http://schemas.microsoft.com/office/powerpoint/2010/main" val="20220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20</a:t>
            </a:fld>
            <a:endParaRPr lang="en-US" dirty="0"/>
          </a:p>
        </p:txBody>
      </p:sp>
    </p:spTree>
    <p:extLst>
      <p:ext uri="{BB962C8B-B14F-4D97-AF65-F5344CB8AC3E}">
        <p14:creationId xmlns:p14="http://schemas.microsoft.com/office/powerpoint/2010/main" val="261716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3</a:t>
            </a:fld>
            <a:endParaRPr lang="en-US" dirty="0"/>
          </a:p>
        </p:txBody>
      </p:sp>
    </p:spTree>
    <p:extLst>
      <p:ext uri="{BB962C8B-B14F-4D97-AF65-F5344CB8AC3E}">
        <p14:creationId xmlns:p14="http://schemas.microsoft.com/office/powerpoint/2010/main" val="4223474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21</a:t>
            </a:fld>
            <a:endParaRPr lang="en-US" dirty="0"/>
          </a:p>
        </p:txBody>
      </p:sp>
    </p:spTree>
    <p:extLst>
      <p:ext uri="{BB962C8B-B14F-4D97-AF65-F5344CB8AC3E}">
        <p14:creationId xmlns:p14="http://schemas.microsoft.com/office/powerpoint/2010/main" val="160592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22</a:t>
            </a:fld>
            <a:endParaRPr lang="en-US" dirty="0"/>
          </a:p>
        </p:txBody>
      </p:sp>
    </p:spTree>
    <p:extLst>
      <p:ext uri="{BB962C8B-B14F-4D97-AF65-F5344CB8AC3E}">
        <p14:creationId xmlns:p14="http://schemas.microsoft.com/office/powerpoint/2010/main" val="220235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23</a:t>
            </a:fld>
            <a:endParaRPr lang="en-US" dirty="0"/>
          </a:p>
        </p:txBody>
      </p:sp>
    </p:spTree>
    <p:extLst>
      <p:ext uri="{BB962C8B-B14F-4D97-AF65-F5344CB8AC3E}">
        <p14:creationId xmlns:p14="http://schemas.microsoft.com/office/powerpoint/2010/main" val="123746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24</a:t>
            </a:fld>
            <a:endParaRPr lang="en-US" dirty="0"/>
          </a:p>
        </p:txBody>
      </p:sp>
    </p:spTree>
    <p:extLst>
      <p:ext uri="{BB962C8B-B14F-4D97-AF65-F5344CB8AC3E}">
        <p14:creationId xmlns:p14="http://schemas.microsoft.com/office/powerpoint/2010/main" val="423921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4</a:t>
            </a:fld>
            <a:endParaRPr lang="en-US" dirty="0"/>
          </a:p>
        </p:txBody>
      </p:sp>
    </p:spTree>
    <p:extLst>
      <p:ext uri="{BB962C8B-B14F-4D97-AF65-F5344CB8AC3E}">
        <p14:creationId xmlns:p14="http://schemas.microsoft.com/office/powerpoint/2010/main" val="255984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5</a:t>
            </a:fld>
            <a:endParaRPr lang="en-US" dirty="0"/>
          </a:p>
        </p:txBody>
      </p:sp>
    </p:spTree>
    <p:extLst>
      <p:ext uri="{BB962C8B-B14F-4D97-AF65-F5344CB8AC3E}">
        <p14:creationId xmlns:p14="http://schemas.microsoft.com/office/powerpoint/2010/main" val="271371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6</a:t>
            </a:fld>
            <a:endParaRPr lang="en-US" dirty="0"/>
          </a:p>
        </p:txBody>
      </p:sp>
    </p:spTree>
    <p:extLst>
      <p:ext uri="{BB962C8B-B14F-4D97-AF65-F5344CB8AC3E}">
        <p14:creationId xmlns:p14="http://schemas.microsoft.com/office/powerpoint/2010/main" val="381275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7</a:t>
            </a:fld>
            <a:endParaRPr lang="en-US" dirty="0"/>
          </a:p>
        </p:txBody>
      </p:sp>
    </p:spTree>
    <p:extLst>
      <p:ext uri="{BB962C8B-B14F-4D97-AF65-F5344CB8AC3E}">
        <p14:creationId xmlns:p14="http://schemas.microsoft.com/office/powerpoint/2010/main" val="216280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8</a:t>
            </a:fld>
            <a:endParaRPr lang="en-US" dirty="0"/>
          </a:p>
        </p:txBody>
      </p:sp>
    </p:spTree>
    <p:extLst>
      <p:ext uri="{BB962C8B-B14F-4D97-AF65-F5344CB8AC3E}">
        <p14:creationId xmlns:p14="http://schemas.microsoft.com/office/powerpoint/2010/main" val="120004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9</a:t>
            </a:fld>
            <a:endParaRPr lang="en-US" dirty="0"/>
          </a:p>
        </p:txBody>
      </p:sp>
    </p:spTree>
    <p:extLst>
      <p:ext uri="{BB962C8B-B14F-4D97-AF65-F5344CB8AC3E}">
        <p14:creationId xmlns:p14="http://schemas.microsoft.com/office/powerpoint/2010/main" val="320843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10</a:t>
            </a:fld>
            <a:endParaRPr lang="en-US" dirty="0"/>
          </a:p>
        </p:txBody>
      </p:sp>
    </p:spTree>
    <p:extLst>
      <p:ext uri="{BB962C8B-B14F-4D97-AF65-F5344CB8AC3E}">
        <p14:creationId xmlns:p14="http://schemas.microsoft.com/office/powerpoint/2010/main" val="32001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3E286B-C7F5-4550-9B56-F316B0D834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2257426"/>
            <a:ext cx="457200" cy="330994"/>
          </a:xfrm>
        </p:spPr>
        <p:txBody>
          <a:bodyPr/>
          <a:lstStyle/>
          <a:p>
            <a:fld id="{DA3E286B-C7F5-4550-9B56-F316B0D83482}" type="slidenum">
              <a:rPr lang="en-US" smtClean="0"/>
              <a:t>‹#›</a:t>
            </a:fld>
            <a:endParaRPr lang="en-US" dirty="0"/>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228601"/>
            <a:ext cx="1447800" cy="4388644"/>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769779"/>
            <a:ext cx="457200" cy="330994"/>
          </a:xfrm>
        </p:spPr>
        <p:txBody>
          <a:bodyPr/>
          <a:lstStyle/>
          <a:p>
            <a:fld id="{DA3E286B-C7F5-4550-9B56-F316B0D83482}" type="slidenum">
              <a:rPr lang="en-US" smtClean="0"/>
              <a:t>‹#›</a:t>
            </a:fld>
            <a:endParaRPr lang="en-US" dirty="0"/>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a:t>Click to edit Master title style</a:t>
            </a:r>
          </a:p>
        </p:txBody>
      </p:sp>
      <p:sp>
        <p:nvSpPr>
          <p:cNvPr id="5" name="Date Placeholder 4"/>
          <p:cNvSpPr>
            <a:spLocks noGrp="1"/>
          </p:cNvSpPr>
          <p:nvPr>
            <p:ph type="dt" sz="half" idx="10"/>
          </p:nvPr>
        </p:nvSpPr>
        <p:spPr>
          <a:xfrm>
            <a:off x="5791200" y="4807458"/>
            <a:ext cx="3044952" cy="274320"/>
          </a:xfrm>
        </p:spPr>
        <p:txBody>
          <a:bodyPr/>
          <a:lstStyle/>
          <a:p>
            <a:fld id="{025FB44E-FCBD-474D-AA28-2E63AC37A713}" type="datetimeFigureOut">
              <a:rPr lang="en-US" smtClean="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3E286B-C7F5-4550-9B56-F316B0D83482}" type="slidenum">
              <a:rPr lang="en-US" smtClean="0"/>
              <a:t>‹#›</a:t>
            </a:fld>
            <a:endParaRPr lang="en-US" dirty="0"/>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8" name="Footer Placeholder 7"/>
          <p:cNvSpPr>
            <a:spLocks noGrp="1"/>
          </p:cNvSpPr>
          <p:nvPr>
            <p:ph type="ftr" sz="quarter" idx="11"/>
          </p:nvPr>
        </p:nvSpPr>
        <p:spPr>
          <a:xfrm>
            <a:off x="304800" y="4807458"/>
            <a:ext cx="3581400" cy="274320"/>
          </a:xfrm>
        </p:spPr>
        <p:txBody>
          <a:bodyPr/>
          <a:lstStyle/>
          <a:p>
            <a:endParaRPr lang="en-US" dirty="0"/>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DA3E286B-C7F5-4550-9B56-F316B0D8348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777015"/>
            <a:ext cx="457200" cy="330994"/>
          </a:xfrm>
        </p:spPr>
        <p:txBody>
          <a:bodyPr/>
          <a:lstStyle/>
          <a:p>
            <a:fld id="{DA3E286B-C7F5-4550-9B56-F316B0D8348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DA3E286B-C7F5-4550-9B56-F316B0D8348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25FB44E-FCBD-474D-AA28-2E63AC37A713}" type="datetimeFigureOut">
              <a:rPr lang="en-US" smtClean="0"/>
              <a:t>11/28/2020</a:t>
            </a:fld>
            <a:endParaRPr lang="en-US" dirty="0"/>
          </a:p>
        </p:txBody>
      </p:sp>
      <p:sp>
        <p:nvSpPr>
          <p:cNvPr id="6" name="Footer Placeholder 5"/>
          <p:cNvSpPr>
            <a:spLocks noGrp="1"/>
          </p:cNvSpPr>
          <p:nvPr>
            <p:ph type="ftr" sz="quarter" idx="11"/>
          </p:nvPr>
        </p:nvSpPr>
        <p:spPr>
          <a:xfrm>
            <a:off x="301752" y="4808136"/>
            <a:ext cx="3383280" cy="27432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p>
            <a:fld id="{DA3E286B-C7F5-4550-9B56-F316B0D83482}" type="slidenum">
              <a:rPr lang="en-US" smtClean="0"/>
              <a:t>‹#›</a:t>
            </a:fld>
            <a:endParaRPr lang="en-US"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4803738"/>
            <a:ext cx="3044952" cy="274320"/>
          </a:xfrm>
        </p:spPr>
        <p:txBody>
          <a:bodyPr/>
          <a:lstStyle/>
          <a:p>
            <a:fld id="{025FB44E-FCBD-474D-AA28-2E63AC37A713}" type="datetimeFigureOut">
              <a:rPr lang="en-US" smtClean="0"/>
              <a:t>11/28/2020</a:t>
            </a:fld>
            <a:endParaRPr lang="en-US" dirty="0"/>
          </a:p>
        </p:txBody>
      </p:sp>
      <p:sp>
        <p:nvSpPr>
          <p:cNvPr id="6" name="Footer Placeholder 5"/>
          <p:cNvSpPr>
            <a:spLocks noGrp="1"/>
          </p:cNvSpPr>
          <p:nvPr>
            <p:ph type="ftr" sz="quarter" idx="11"/>
          </p:nvPr>
        </p:nvSpPr>
        <p:spPr>
          <a:xfrm>
            <a:off x="301752" y="4808136"/>
            <a:ext cx="3584448" cy="27432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025FB44E-FCBD-474D-AA28-2E63AC37A713}" type="datetimeFigureOut">
              <a:rPr lang="en-US" smtClean="0"/>
              <a:t>11/28/2020</a:t>
            </a:fld>
            <a:endParaRPr lang="en-US" dirty="0"/>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A3E286B-C7F5-4550-9B56-F316B0D83482}" type="slidenum">
              <a:rPr lang="en-US" smtClean="0"/>
              <a:t>‹#›</a:t>
            </a:fld>
            <a:endParaRPr lang="en-US" dirty="0"/>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belprize.org/uploads/2018/06/friedman-lecture-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xtpgkX588n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faculty.gmu.edu/bcaplan/whyaust.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iltonfriedman.hoover.org/friedman_images/Collections/2016c21/Stanford_01_01_199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y8l47ilD0II" TargetMode="External"/><Relationship Id="rId3" Type="http://schemas.openxmlformats.org/officeDocument/2006/relationships/image" Target="../media/image15.png"/><Relationship Id="rId7" Type="http://schemas.openxmlformats.org/officeDocument/2006/relationships/hyperlink" Target="https://www.youtube.com/watch?v=GTQnarzmTO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d0nERTFo-Sk&amp;t=74s" TargetMode="External"/><Relationship Id="rId5" Type="http://schemas.openxmlformats.org/officeDocument/2006/relationships/hyperlink" Target="https://www.youtube.com/watch?v=ZRICNB8kqoA" TargetMode="External"/><Relationship Id="rId4" Type="http://schemas.openxmlformats.org/officeDocument/2006/relationships/hyperlink" Target="https://www.amazon.com/Keynes-Hayek-Defined-Modern-Economics/dp/039334363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19052"/>
            <a:ext cx="8839200" cy="1508105"/>
          </a:xfrm>
          <a:prstGeom prst="rect">
            <a:avLst/>
          </a:prstGeom>
          <a:noFill/>
        </p:spPr>
        <p:txBody>
          <a:bodyPr wrap="square" rtlCol="0">
            <a:spAutoFit/>
          </a:bodyPr>
          <a:lstStyle/>
          <a:p>
            <a:pPr algn="ctr"/>
            <a:r>
              <a:rPr lang="en-US" sz="3600" dirty="0"/>
              <a:t>Austrian Economics, Milton Friedman, and The Chicago School</a:t>
            </a:r>
            <a:br>
              <a:rPr lang="en-US" sz="2800" dirty="0"/>
            </a:br>
            <a:endParaRPr lang="en-US" sz="2000" dirty="0"/>
          </a:p>
        </p:txBody>
      </p:sp>
      <p:pic>
        <p:nvPicPr>
          <p:cNvPr id="3" name="Picture 2">
            <a:extLst>
              <a:ext uri="{FF2B5EF4-FFF2-40B4-BE49-F238E27FC236}">
                <a16:creationId xmlns:a16="http://schemas.microsoft.com/office/drawing/2014/main" id="{A73D7736-69BB-4209-82A4-9EE2C42A81A6}"/>
              </a:ext>
            </a:extLst>
          </p:cNvPr>
          <p:cNvPicPr>
            <a:picLocks noChangeAspect="1"/>
          </p:cNvPicPr>
          <p:nvPr/>
        </p:nvPicPr>
        <p:blipFill>
          <a:blip r:embed="rId2"/>
          <a:stretch>
            <a:fillRect/>
          </a:stretch>
        </p:blipFill>
        <p:spPr>
          <a:xfrm>
            <a:off x="256995" y="2163893"/>
            <a:ext cx="954594" cy="1447800"/>
          </a:xfrm>
          <a:prstGeom prst="rect">
            <a:avLst/>
          </a:prstGeom>
        </p:spPr>
      </p:pic>
      <p:sp>
        <p:nvSpPr>
          <p:cNvPr id="7" name="TextBox 6">
            <a:extLst>
              <a:ext uri="{FF2B5EF4-FFF2-40B4-BE49-F238E27FC236}">
                <a16:creationId xmlns:a16="http://schemas.microsoft.com/office/drawing/2014/main" id="{CFCFD5E5-E672-42B5-B04B-001F8D4E031B}"/>
              </a:ext>
            </a:extLst>
          </p:cNvPr>
          <p:cNvSpPr txBox="1"/>
          <p:nvPr/>
        </p:nvSpPr>
        <p:spPr>
          <a:xfrm>
            <a:off x="177932" y="3658801"/>
            <a:ext cx="1003800" cy="738664"/>
          </a:xfrm>
          <a:prstGeom prst="rect">
            <a:avLst/>
          </a:prstGeom>
          <a:noFill/>
        </p:spPr>
        <p:txBody>
          <a:bodyPr wrap="none" rtlCol="0">
            <a:spAutoFit/>
          </a:bodyPr>
          <a:lstStyle/>
          <a:p>
            <a:pPr algn="ctr"/>
            <a:r>
              <a:rPr lang="en-US" sz="1400" dirty="0"/>
              <a:t>Carl </a:t>
            </a:r>
            <a:br>
              <a:rPr lang="en-US" sz="1400" dirty="0"/>
            </a:br>
            <a:r>
              <a:rPr lang="en-US" sz="1400" dirty="0"/>
              <a:t>Menger</a:t>
            </a:r>
            <a:br>
              <a:rPr lang="en-US" sz="1400" dirty="0"/>
            </a:br>
            <a:r>
              <a:rPr lang="en-US" sz="1400" dirty="0"/>
              <a:t>1840-1921</a:t>
            </a:r>
          </a:p>
        </p:txBody>
      </p:sp>
      <p:pic>
        <p:nvPicPr>
          <p:cNvPr id="9" name="Picture 8">
            <a:extLst>
              <a:ext uri="{FF2B5EF4-FFF2-40B4-BE49-F238E27FC236}">
                <a16:creationId xmlns:a16="http://schemas.microsoft.com/office/drawing/2014/main" id="{BE31F610-A40A-44E9-9077-4639D16A289E}"/>
              </a:ext>
            </a:extLst>
          </p:cNvPr>
          <p:cNvPicPr>
            <a:picLocks noChangeAspect="1"/>
          </p:cNvPicPr>
          <p:nvPr/>
        </p:nvPicPr>
        <p:blipFill>
          <a:blip r:embed="rId3"/>
          <a:stretch>
            <a:fillRect/>
          </a:stretch>
        </p:blipFill>
        <p:spPr>
          <a:xfrm>
            <a:off x="2656864" y="2217589"/>
            <a:ext cx="1073599" cy="1425155"/>
          </a:xfrm>
          <a:prstGeom prst="rect">
            <a:avLst/>
          </a:prstGeom>
        </p:spPr>
      </p:pic>
      <p:sp>
        <p:nvSpPr>
          <p:cNvPr id="10" name="TextBox 9">
            <a:extLst>
              <a:ext uri="{FF2B5EF4-FFF2-40B4-BE49-F238E27FC236}">
                <a16:creationId xmlns:a16="http://schemas.microsoft.com/office/drawing/2014/main" id="{74BDCBBB-540A-461B-A51F-12129903B7F4}"/>
              </a:ext>
            </a:extLst>
          </p:cNvPr>
          <p:cNvSpPr txBox="1"/>
          <p:nvPr/>
        </p:nvSpPr>
        <p:spPr>
          <a:xfrm>
            <a:off x="2595707" y="3699141"/>
            <a:ext cx="1143000" cy="738664"/>
          </a:xfrm>
          <a:prstGeom prst="rect">
            <a:avLst/>
          </a:prstGeom>
          <a:noFill/>
        </p:spPr>
        <p:txBody>
          <a:bodyPr wrap="square" rtlCol="0">
            <a:spAutoFit/>
          </a:bodyPr>
          <a:lstStyle/>
          <a:p>
            <a:pPr algn="ctr"/>
            <a:r>
              <a:rPr lang="en-US" sz="1400" dirty="0"/>
              <a:t>Ludwig </a:t>
            </a:r>
            <a:br>
              <a:rPr lang="en-US" sz="1400" dirty="0"/>
            </a:br>
            <a:r>
              <a:rPr lang="en-US" sz="1400" dirty="0"/>
              <a:t>von Mises</a:t>
            </a:r>
            <a:br>
              <a:rPr lang="en-US" sz="1400" dirty="0"/>
            </a:br>
            <a:r>
              <a:rPr lang="en-US" sz="1400" dirty="0"/>
              <a:t>1881-1973</a:t>
            </a:r>
          </a:p>
        </p:txBody>
      </p:sp>
      <p:pic>
        <p:nvPicPr>
          <p:cNvPr id="12" name="Picture 11">
            <a:extLst>
              <a:ext uri="{FF2B5EF4-FFF2-40B4-BE49-F238E27FC236}">
                <a16:creationId xmlns:a16="http://schemas.microsoft.com/office/drawing/2014/main" id="{9794C2CC-F981-44D7-9878-D531303DC67F}"/>
              </a:ext>
            </a:extLst>
          </p:cNvPr>
          <p:cNvPicPr>
            <a:picLocks noChangeAspect="1"/>
          </p:cNvPicPr>
          <p:nvPr/>
        </p:nvPicPr>
        <p:blipFill>
          <a:blip r:embed="rId4"/>
          <a:stretch>
            <a:fillRect/>
          </a:stretch>
        </p:blipFill>
        <p:spPr>
          <a:xfrm>
            <a:off x="3938785" y="2171452"/>
            <a:ext cx="1026243" cy="1453246"/>
          </a:xfrm>
          <a:prstGeom prst="rect">
            <a:avLst/>
          </a:prstGeom>
        </p:spPr>
      </p:pic>
      <p:sp>
        <p:nvSpPr>
          <p:cNvPr id="13" name="TextBox 12">
            <a:extLst>
              <a:ext uri="{FF2B5EF4-FFF2-40B4-BE49-F238E27FC236}">
                <a16:creationId xmlns:a16="http://schemas.microsoft.com/office/drawing/2014/main" id="{1B168C5F-AFAD-464E-AE8F-9DD3830AC1BC}"/>
              </a:ext>
            </a:extLst>
          </p:cNvPr>
          <p:cNvSpPr txBox="1"/>
          <p:nvPr/>
        </p:nvSpPr>
        <p:spPr>
          <a:xfrm>
            <a:off x="3983239" y="3683532"/>
            <a:ext cx="1026243" cy="738664"/>
          </a:xfrm>
          <a:prstGeom prst="rect">
            <a:avLst/>
          </a:prstGeom>
          <a:noFill/>
        </p:spPr>
        <p:txBody>
          <a:bodyPr wrap="none" rtlCol="0">
            <a:spAutoFit/>
          </a:bodyPr>
          <a:lstStyle/>
          <a:p>
            <a:pPr algn="ctr"/>
            <a:r>
              <a:rPr lang="en-US" sz="1400" dirty="0"/>
              <a:t>Friedrich </a:t>
            </a:r>
            <a:br>
              <a:rPr lang="en-US" sz="1400" dirty="0"/>
            </a:br>
            <a:r>
              <a:rPr lang="en-US" sz="1400" dirty="0"/>
              <a:t>von Hayek</a:t>
            </a:r>
            <a:br>
              <a:rPr lang="en-US" sz="1400" dirty="0"/>
            </a:br>
            <a:r>
              <a:rPr lang="en-US" sz="1400" dirty="0"/>
              <a:t>1899-1992</a:t>
            </a:r>
          </a:p>
        </p:txBody>
      </p:sp>
      <p:pic>
        <p:nvPicPr>
          <p:cNvPr id="15" name="Picture 14">
            <a:extLst>
              <a:ext uri="{FF2B5EF4-FFF2-40B4-BE49-F238E27FC236}">
                <a16:creationId xmlns:a16="http://schemas.microsoft.com/office/drawing/2014/main" id="{59527DA8-B041-4465-B69C-643C2A70A65D}"/>
              </a:ext>
            </a:extLst>
          </p:cNvPr>
          <p:cNvPicPr>
            <a:picLocks noChangeAspect="1"/>
          </p:cNvPicPr>
          <p:nvPr/>
        </p:nvPicPr>
        <p:blipFill>
          <a:blip r:embed="rId5"/>
          <a:stretch>
            <a:fillRect/>
          </a:stretch>
        </p:blipFill>
        <p:spPr>
          <a:xfrm>
            <a:off x="5149925" y="2163893"/>
            <a:ext cx="1073598" cy="1447799"/>
          </a:xfrm>
          <a:prstGeom prst="rect">
            <a:avLst/>
          </a:prstGeom>
        </p:spPr>
      </p:pic>
      <p:sp>
        <p:nvSpPr>
          <p:cNvPr id="16" name="TextBox 15">
            <a:extLst>
              <a:ext uri="{FF2B5EF4-FFF2-40B4-BE49-F238E27FC236}">
                <a16:creationId xmlns:a16="http://schemas.microsoft.com/office/drawing/2014/main" id="{1477B56E-4E6E-47DE-84C7-4C408198B964}"/>
              </a:ext>
            </a:extLst>
          </p:cNvPr>
          <p:cNvSpPr txBox="1"/>
          <p:nvPr/>
        </p:nvSpPr>
        <p:spPr>
          <a:xfrm>
            <a:off x="5166235" y="3624698"/>
            <a:ext cx="1181101" cy="738664"/>
          </a:xfrm>
          <a:prstGeom prst="rect">
            <a:avLst/>
          </a:prstGeom>
          <a:noFill/>
        </p:spPr>
        <p:txBody>
          <a:bodyPr wrap="square" rtlCol="0">
            <a:spAutoFit/>
          </a:bodyPr>
          <a:lstStyle/>
          <a:p>
            <a:pPr algn="ctr"/>
            <a:r>
              <a:rPr lang="en-US" sz="1400" dirty="0"/>
              <a:t>Joseph Schumpeter</a:t>
            </a:r>
            <a:br>
              <a:rPr lang="en-US" sz="1400" dirty="0"/>
            </a:br>
            <a:r>
              <a:rPr lang="en-US" sz="1400" dirty="0"/>
              <a:t>1883-1950</a:t>
            </a:r>
          </a:p>
        </p:txBody>
      </p:sp>
      <p:pic>
        <p:nvPicPr>
          <p:cNvPr id="20" name="Picture 19">
            <a:extLst>
              <a:ext uri="{FF2B5EF4-FFF2-40B4-BE49-F238E27FC236}">
                <a16:creationId xmlns:a16="http://schemas.microsoft.com/office/drawing/2014/main" id="{6CBB0A6E-8E2A-438A-AF6D-0FD90686846F}"/>
              </a:ext>
            </a:extLst>
          </p:cNvPr>
          <p:cNvPicPr>
            <a:picLocks noChangeAspect="1"/>
          </p:cNvPicPr>
          <p:nvPr/>
        </p:nvPicPr>
        <p:blipFill>
          <a:blip r:embed="rId6"/>
          <a:stretch>
            <a:fillRect/>
          </a:stretch>
        </p:blipFill>
        <p:spPr>
          <a:xfrm>
            <a:off x="6400800" y="2134639"/>
            <a:ext cx="1150027" cy="1508105"/>
          </a:xfrm>
          <a:prstGeom prst="rect">
            <a:avLst/>
          </a:prstGeom>
        </p:spPr>
      </p:pic>
      <p:sp>
        <p:nvSpPr>
          <p:cNvPr id="21" name="TextBox 20">
            <a:extLst>
              <a:ext uri="{FF2B5EF4-FFF2-40B4-BE49-F238E27FC236}">
                <a16:creationId xmlns:a16="http://schemas.microsoft.com/office/drawing/2014/main" id="{D411C157-AB81-4355-B474-D9F3671F193A}"/>
              </a:ext>
            </a:extLst>
          </p:cNvPr>
          <p:cNvSpPr txBox="1"/>
          <p:nvPr/>
        </p:nvSpPr>
        <p:spPr>
          <a:xfrm>
            <a:off x="6510548" y="3695331"/>
            <a:ext cx="1031051" cy="738664"/>
          </a:xfrm>
          <a:prstGeom prst="rect">
            <a:avLst/>
          </a:prstGeom>
          <a:noFill/>
        </p:spPr>
        <p:txBody>
          <a:bodyPr wrap="none" rtlCol="0">
            <a:spAutoFit/>
          </a:bodyPr>
          <a:lstStyle/>
          <a:p>
            <a:pPr algn="ctr"/>
            <a:r>
              <a:rPr lang="en-US" sz="1400" dirty="0"/>
              <a:t>Milton </a:t>
            </a:r>
            <a:br>
              <a:rPr lang="en-US" sz="1400" dirty="0"/>
            </a:br>
            <a:r>
              <a:rPr lang="en-US" sz="1400" dirty="0"/>
              <a:t>Friedman</a:t>
            </a:r>
          </a:p>
          <a:p>
            <a:pPr algn="ctr"/>
            <a:r>
              <a:rPr lang="en-US" sz="1400" dirty="0"/>
              <a:t>1912-2006</a:t>
            </a:r>
          </a:p>
        </p:txBody>
      </p:sp>
      <p:pic>
        <p:nvPicPr>
          <p:cNvPr id="23" name="Picture 22">
            <a:extLst>
              <a:ext uri="{FF2B5EF4-FFF2-40B4-BE49-F238E27FC236}">
                <a16:creationId xmlns:a16="http://schemas.microsoft.com/office/drawing/2014/main" id="{73334EAE-DC49-4BC3-8815-B85217F52C6D}"/>
              </a:ext>
            </a:extLst>
          </p:cNvPr>
          <p:cNvPicPr>
            <a:picLocks noChangeAspect="1"/>
          </p:cNvPicPr>
          <p:nvPr/>
        </p:nvPicPr>
        <p:blipFill>
          <a:blip r:embed="rId7"/>
          <a:stretch>
            <a:fillRect/>
          </a:stretch>
        </p:blipFill>
        <p:spPr>
          <a:xfrm>
            <a:off x="7695580" y="2120944"/>
            <a:ext cx="1000431" cy="1490749"/>
          </a:xfrm>
          <a:prstGeom prst="rect">
            <a:avLst/>
          </a:prstGeom>
        </p:spPr>
      </p:pic>
      <p:sp>
        <p:nvSpPr>
          <p:cNvPr id="24" name="TextBox 23">
            <a:extLst>
              <a:ext uri="{FF2B5EF4-FFF2-40B4-BE49-F238E27FC236}">
                <a16:creationId xmlns:a16="http://schemas.microsoft.com/office/drawing/2014/main" id="{CCB0C47B-1BA9-467D-B719-B1BD626FAB1F}"/>
              </a:ext>
            </a:extLst>
          </p:cNvPr>
          <p:cNvSpPr txBox="1"/>
          <p:nvPr/>
        </p:nvSpPr>
        <p:spPr>
          <a:xfrm>
            <a:off x="7740860" y="3655178"/>
            <a:ext cx="1029449" cy="738664"/>
          </a:xfrm>
          <a:prstGeom prst="rect">
            <a:avLst/>
          </a:prstGeom>
          <a:noFill/>
        </p:spPr>
        <p:txBody>
          <a:bodyPr wrap="none" rtlCol="0">
            <a:spAutoFit/>
          </a:bodyPr>
          <a:lstStyle/>
          <a:p>
            <a:pPr algn="ctr"/>
            <a:r>
              <a:rPr lang="en-US" sz="1400" dirty="0"/>
              <a:t>Gary </a:t>
            </a:r>
          </a:p>
          <a:p>
            <a:pPr algn="ctr"/>
            <a:r>
              <a:rPr lang="en-US" sz="1400" dirty="0"/>
              <a:t>Becker</a:t>
            </a:r>
            <a:br>
              <a:rPr lang="en-US" sz="1400" dirty="0"/>
            </a:br>
            <a:r>
              <a:rPr lang="en-US" sz="1400" dirty="0"/>
              <a:t>1930-2014</a:t>
            </a:r>
          </a:p>
        </p:txBody>
      </p:sp>
      <p:pic>
        <p:nvPicPr>
          <p:cNvPr id="26" name="Picture 25">
            <a:extLst>
              <a:ext uri="{FF2B5EF4-FFF2-40B4-BE49-F238E27FC236}">
                <a16:creationId xmlns:a16="http://schemas.microsoft.com/office/drawing/2014/main" id="{352DBCC0-8718-4F4E-AE2A-3C7A62676FE0}"/>
              </a:ext>
            </a:extLst>
          </p:cNvPr>
          <p:cNvPicPr>
            <a:picLocks noChangeAspect="1"/>
          </p:cNvPicPr>
          <p:nvPr/>
        </p:nvPicPr>
        <p:blipFill>
          <a:blip r:embed="rId8"/>
          <a:stretch>
            <a:fillRect/>
          </a:stretch>
        </p:blipFill>
        <p:spPr>
          <a:xfrm>
            <a:off x="1416501" y="2190563"/>
            <a:ext cx="1032041" cy="1434135"/>
          </a:xfrm>
          <a:prstGeom prst="rect">
            <a:avLst/>
          </a:prstGeom>
        </p:spPr>
      </p:pic>
      <p:sp>
        <p:nvSpPr>
          <p:cNvPr id="29" name="TextBox 28">
            <a:extLst>
              <a:ext uri="{FF2B5EF4-FFF2-40B4-BE49-F238E27FC236}">
                <a16:creationId xmlns:a16="http://schemas.microsoft.com/office/drawing/2014/main" id="{E6366628-0D1E-4FCE-B5AA-B88780CC666D}"/>
              </a:ext>
            </a:extLst>
          </p:cNvPr>
          <p:cNvSpPr txBox="1"/>
          <p:nvPr/>
        </p:nvSpPr>
        <p:spPr>
          <a:xfrm>
            <a:off x="1245879" y="3655178"/>
            <a:ext cx="1447800" cy="738664"/>
          </a:xfrm>
          <a:prstGeom prst="rect">
            <a:avLst/>
          </a:prstGeom>
          <a:noFill/>
        </p:spPr>
        <p:txBody>
          <a:bodyPr wrap="square">
            <a:spAutoFit/>
          </a:bodyPr>
          <a:lstStyle/>
          <a:p>
            <a:pPr algn="ctr"/>
            <a:r>
              <a:rPr lang="en-US" sz="1400" dirty="0"/>
              <a:t>Eugen von</a:t>
            </a:r>
          </a:p>
          <a:p>
            <a:pPr algn="ctr"/>
            <a:r>
              <a:rPr lang="en-US" sz="1400" dirty="0"/>
              <a:t>Böhm-Bawerk</a:t>
            </a:r>
            <a:br>
              <a:rPr lang="en-US" sz="1400" dirty="0"/>
            </a:br>
            <a:r>
              <a:rPr lang="en-US" sz="1400" dirty="0"/>
              <a:t>1851-1914</a:t>
            </a:r>
          </a:p>
        </p:txBody>
      </p:sp>
    </p:spTree>
    <p:extLst>
      <p:ext uri="{BB962C8B-B14F-4D97-AF65-F5344CB8AC3E}">
        <p14:creationId xmlns:p14="http://schemas.microsoft.com/office/powerpoint/2010/main" val="966148925"/>
      </p:ext>
    </p:extLst>
  </p:cSld>
  <p:clrMapOvr>
    <a:masterClrMapping/>
  </p:clrMapOvr>
  <mc:AlternateContent xmlns:mc="http://schemas.openxmlformats.org/markup-compatibility/2006" xmlns:p14="http://schemas.microsoft.com/office/powerpoint/2010/main">
    <mc:Choice Requires="p14">
      <p:transition spd="slow" p14:dur="2000" advTm="43295"/>
    </mc:Choice>
    <mc:Fallback xmlns="">
      <p:transition spd="slow" advTm="432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Bolivian Money Growth (blue) and Inflation (red)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4A3B9C-280A-45E6-A1B7-9DD8A1BC7E13}"/>
              </a:ext>
            </a:extLst>
          </p:cNvPr>
          <p:cNvPicPr>
            <a:picLocks noChangeAspect="1"/>
          </p:cNvPicPr>
          <p:nvPr/>
        </p:nvPicPr>
        <p:blipFill>
          <a:blip r:embed="rId3"/>
          <a:stretch>
            <a:fillRect/>
          </a:stretch>
        </p:blipFill>
        <p:spPr>
          <a:xfrm>
            <a:off x="1163595" y="1158567"/>
            <a:ext cx="6810714" cy="3287703"/>
          </a:xfrm>
          <a:prstGeom prst="rect">
            <a:avLst/>
          </a:prstGeom>
        </p:spPr>
      </p:pic>
      <p:sp>
        <p:nvSpPr>
          <p:cNvPr id="7" name="TextBox 6">
            <a:extLst>
              <a:ext uri="{FF2B5EF4-FFF2-40B4-BE49-F238E27FC236}">
                <a16:creationId xmlns:a16="http://schemas.microsoft.com/office/drawing/2014/main" id="{490CDF36-A913-4D85-B8E8-DBEF90A26B2B}"/>
              </a:ext>
            </a:extLst>
          </p:cNvPr>
          <p:cNvSpPr txBox="1"/>
          <p:nvPr/>
        </p:nvSpPr>
        <p:spPr>
          <a:xfrm>
            <a:off x="3372797" y="4476750"/>
            <a:ext cx="4278735" cy="307777"/>
          </a:xfrm>
          <a:prstGeom prst="rect">
            <a:avLst/>
          </a:prstGeom>
          <a:noFill/>
        </p:spPr>
        <p:txBody>
          <a:bodyPr wrap="none" rtlCol="0">
            <a:spAutoFit/>
          </a:bodyPr>
          <a:lstStyle/>
          <a:p>
            <a:r>
              <a:rPr lang="en-US" sz="1400" dirty="0"/>
              <a:t>Source: World Bank World Development Indicators</a:t>
            </a:r>
          </a:p>
        </p:txBody>
      </p:sp>
    </p:spTree>
    <p:extLst>
      <p:ext uri="{BB962C8B-B14F-4D97-AF65-F5344CB8AC3E}">
        <p14:creationId xmlns:p14="http://schemas.microsoft.com/office/powerpoint/2010/main" val="2071310345"/>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Bolivian Money Growth (blue) and Inflation (red)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D5F1D3-6CB2-464F-8708-94E9D1F08211}"/>
              </a:ext>
            </a:extLst>
          </p:cNvPr>
          <p:cNvPicPr>
            <a:picLocks noChangeAspect="1"/>
          </p:cNvPicPr>
          <p:nvPr/>
        </p:nvPicPr>
        <p:blipFill>
          <a:blip r:embed="rId3"/>
          <a:stretch>
            <a:fillRect/>
          </a:stretch>
        </p:blipFill>
        <p:spPr>
          <a:xfrm>
            <a:off x="1447800" y="1352550"/>
            <a:ext cx="6096000" cy="3028643"/>
          </a:xfrm>
          <a:prstGeom prst="rect">
            <a:avLst/>
          </a:prstGeom>
        </p:spPr>
      </p:pic>
      <p:sp>
        <p:nvSpPr>
          <p:cNvPr id="5" name="TextBox 4">
            <a:extLst>
              <a:ext uri="{FF2B5EF4-FFF2-40B4-BE49-F238E27FC236}">
                <a16:creationId xmlns:a16="http://schemas.microsoft.com/office/drawing/2014/main" id="{ADA140AD-3626-4988-BFC9-569364A66692}"/>
              </a:ext>
            </a:extLst>
          </p:cNvPr>
          <p:cNvSpPr txBox="1"/>
          <p:nvPr/>
        </p:nvSpPr>
        <p:spPr>
          <a:xfrm>
            <a:off x="3372797" y="4476750"/>
            <a:ext cx="4278735" cy="307777"/>
          </a:xfrm>
          <a:prstGeom prst="rect">
            <a:avLst/>
          </a:prstGeom>
          <a:noFill/>
        </p:spPr>
        <p:txBody>
          <a:bodyPr wrap="none" rtlCol="0">
            <a:spAutoFit/>
          </a:bodyPr>
          <a:lstStyle/>
          <a:p>
            <a:r>
              <a:rPr lang="en-US" sz="1400" dirty="0"/>
              <a:t>Source: World Bank World Development Indicators</a:t>
            </a:r>
          </a:p>
        </p:txBody>
      </p:sp>
    </p:spTree>
    <p:extLst>
      <p:ext uri="{BB962C8B-B14F-4D97-AF65-F5344CB8AC3E}">
        <p14:creationId xmlns:p14="http://schemas.microsoft.com/office/powerpoint/2010/main" val="352095893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Inflation: Friedman Prescription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9366AEB-3E2E-4B72-9B35-CAA6F33675AD}"/>
              </a:ext>
            </a:extLst>
          </p:cNvPr>
          <p:cNvSpPr txBox="1"/>
          <p:nvPr/>
        </p:nvSpPr>
        <p:spPr>
          <a:xfrm>
            <a:off x="762005" y="1267628"/>
            <a:ext cx="7924792" cy="1446550"/>
          </a:xfrm>
          <a:prstGeom prst="rect">
            <a:avLst/>
          </a:prstGeom>
          <a:noFill/>
        </p:spPr>
        <p:txBody>
          <a:bodyPr wrap="square" rtlCol="0">
            <a:spAutoFit/>
          </a:bodyPr>
          <a:lstStyle/>
          <a:p>
            <a:pPr algn="ctr"/>
            <a:r>
              <a:rPr lang="en-US" sz="2400" dirty="0"/>
              <a:t>The “Constant Monetary Growth Rule”</a:t>
            </a:r>
          </a:p>
          <a:p>
            <a:r>
              <a:rPr lang="en-US" sz="1600" dirty="0"/>
              <a:t>If  the velocity of circulation of money (V) is constant (based on institutional factors, as assumed in the simple Quantity Theory, and if real GDP (y) is growing, on average, by, say 4%/year, then the Money Supply (M) can also grow by about 4%/year without causing inflation of prices (P).</a:t>
            </a:r>
          </a:p>
        </p:txBody>
      </p:sp>
      <p:sp>
        <p:nvSpPr>
          <p:cNvPr id="5" name="TextBox 4">
            <a:extLst>
              <a:ext uri="{FF2B5EF4-FFF2-40B4-BE49-F238E27FC236}">
                <a16:creationId xmlns:a16="http://schemas.microsoft.com/office/drawing/2014/main" id="{C33D85F0-B74A-4F5D-BD9A-5795BCE4D844}"/>
              </a:ext>
            </a:extLst>
          </p:cNvPr>
          <p:cNvSpPr txBox="1"/>
          <p:nvPr/>
        </p:nvSpPr>
        <p:spPr>
          <a:xfrm>
            <a:off x="2133600" y="2796983"/>
            <a:ext cx="4572000" cy="461665"/>
          </a:xfrm>
          <a:prstGeom prst="rect">
            <a:avLst/>
          </a:prstGeom>
          <a:noFill/>
        </p:spPr>
        <p:txBody>
          <a:bodyPr wrap="square">
            <a:spAutoFit/>
          </a:bodyPr>
          <a:lstStyle/>
          <a:p>
            <a:pPr algn="ctr"/>
            <a:r>
              <a:rPr lang="en-US" sz="2400" dirty="0"/>
              <a:t>MV = P</a:t>
            </a:r>
            <a:r>
              <a:rPr lang="en-US" sz="800" dirty="0"/>
              <a:t> </a:t>
            </a:r>
            <a:r>
              <a:rPr lang="en-US" sz="2400" dirty="0"/>
              <a:t>y</a:t>
            </a:r>
          </a:p>
        </p:txBody>
      </p:sp>
      <p:cxnSp>
        <p:nvCxnSpPr>
          <p:cNvPr id="6" name="Straight Connector 5">
            <a:extLst>
              <a:ext uri="{FF2B5EF4-FFF2-40B4-BE49-F238E27FC236}">
                <a16:creationId xmlns:a16="http://schemas.microsoft.com/office/drawing/2014/main" id="{A484F429-52B5-4C5A-A792-5AF29919EFCC}"/>
              </a:ext>
            </a:extLst>
          </p:cNvPr>
          <p:cNvCxnSpPr/>
          <p:nvPr/>
        </p:nvCxnSpPr>
        <p:spPr>
          <a:xfrm>
            <a:off x="4114800" y="287318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8D7E09-2D6C-40FA-B55C-60B2D6016DC7}"/>
              </a:ext>
            </a:extLst>
          </p:cNvPr>
          <p:cNvCxnSpPr/>
          <p:nvPr/>
        </p:nvCxnSpPr>
        <p:spPr>
          <a:xfrm>
            <a:off x="4648200" y="2860229"/>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EC68F6-1C74-40B5-A8A2-1277E4B3926C}"/>
              </a:ext>
            </a:extLst>
          </p:cNvPr>
          <p:cNvCxnSpPr/>
          <p:nvPr/>
        </p:nvCxnSpPr>
        <p:spPr>
          <a:xfrm flipV="1">
            <a:off x="3962400" y="2677920"/>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BAB98E-C25A-4F32-B236-1DC83A9B3BA5}"/>
              </a:ext>
            </a:extLst>
          </p:cNvPr>
          <p:cNvCxnSpPr/>
          <p:nvPr/>
        </p:nvCxnSpPr>
        <p:spPr>
          <a:xfrm flipV="1">
            <a:off x="4953000" y="2725926"/>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758970-0E2B-4979-9727-6FE4AADC8095}"/>
              </a:ext>
            </a:extLst>
          </p:cNvPr>
          <p:cNvSpPr txBox="1"/>
          <p:nvPr/>
        </p:nvSpPr>
        <p:spPr>
          <a:xfrm>
            <a:off x="3573769" y="2653720"/>
            <a:ext cx="396262" cy="276999"/>
          </a:xfrm>
          <a:prstGeom prst="rect">
            <a:avLst/>
          </a:prstGeom>
          <a:noFill/>
        </p:spPr>
        <p:txBody>
          <a:bodyPr wrap="none" rtlCol="0">
            <a:spAutoFit/>
          </a:bodyPr>
          <a:lstStyle/>
          <a:p>
            <a:r>
              <a:rPr lang="en-US" sz="1200" dirty="0"/>
              <a:t>4%</a:t>
            </a:r>
          </a:p>
        </p:txBody>
      </p:sp>
      <p:sp>
        <p:nvSpPr>
          <p:cNvPr id="13" name="TextBox 12">
            <a:extLst>
              <a:ext uri="{FF2B5EF4-FFF2-40B4-BE49-F238E27FC236}">
                <a16:creationId xmlns:a16="http://schemas.microsoft.com/office/drawing/2014/main" id="{40242B96-9C29-44DE-B01F-97DB1D816267}"/>
              </a:ext>
            </a:extLst>
          </p:cNvPr>
          <p:cNvSpPr txBox="1"/>
          <p:nvPr/>
        </p:nvSpPr>
        <p:spPr>
          <a:xfrm>
            <a:off x="4953000" y="2644583"/>
            <a:ext cx="396262" cy="276999"/>
          </a:xfrm>
          <a:prstGeom prst="rect">
            <a:avLst/>
          </a:prstGeom>
          <a:noFill/>
        </p:spPr>
        <p:txBody>
          <a:bodyPr wrap="none" rtlCol="0">
            <a:spAutoFit/>
          </a:bodyPr>
          <a:lstStyle/>
          <a:p>
            <a:r>
              <a:rPr lang="en-US" sz="1200" dirty="0"/>
              <a:t>4%</a:t>
            </a:r>
          </a:p>
        </p:txBody>
      </p:sp>
      <p:sp>
        <p:nvSpPr>
          <p:cNvPr id="14" name="TextBox 13">
            <a:extLst>
              <a:ext uri="{FF2B5EF4-FFF2-40B4-BE49-F238E27FC236}">
                <a16:creationId xmlns:a16="http://schemas.microsoft.com/office/drawing/2014/main" id="{9C567037-AA49-42FD-A4BF-019F10F2A5B3}"/>
              </a:ext>
            </a:extLst>
          </p:cNvPr>
          <p:cNvSpPr txBox="1"/>
          <p:nvPr/>
        </p:nvSpPr>
        <p:spPr>
          <a:xfrm>
            <a:off x="914400" y="3321894"/>
            <a:ext cx="7620000" cy="1323439"/>
          </a:xfrm>
          <a:prstGeom prst="rect">
            <a:avLst/>
          </a:prstGeom>
          <a:noFill/>
        </p:spPr>
        <p:txBody>
          <a:bodyPr wrap="square" rtlCol="0">
            <a:spAutoFit/>
          </a:bodyPr>
          <a:lstStyle/>
          <a:p>
            <a:r>
              <a:rPr lang="en-US" sz="1600" dirty="0"/>
              <a:t>So Friedman suggested that the Central Bank (such as the Federal Reserve) should maintain a slow and steady growth of the money supply, regardless of whether the economy is in a boom or recession – don’t try to “fine tune” the economy. But there were two problems: (1) the constant velocity assumption has not remained true and (2) the Fed has a “dual mandate” to control inflation and unemployment.</a:t>
            </a:r>
          </a:p>
        </p:txBody>
      </p:sp>
    </p:spTree>
    <p:extLst>
      <p:ext uri="{BB962C8B-B14F-4D97-AF65-F5344CB8AC3E}">
        <p14:creationId xmlns:p14="http://schemas.microsoft.com/office/powerpoint/2010/main" val="83470729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M2 velocity was somewhat stable before 1990, but not after</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0C47CBE-ABD8-40F2-953E-6A039BA6A9AF}"/>
              </a:ext>
            </a:extLst>
          </p:cNvPr>
          <p:cNvPicPr>
            <a:picLocks noChangeAspect="1"/>
          </p:cNvPicPr>
          <p:nvPr/>
        </p:nvPicPr>
        <p:blipFill>
          <a:blip r:embed="rId3"/>
          <a:stretch>
            <a:fillRect/>
          </a:stretch>
        </p:blipFill>
        <p:spPr>
          <a:xfrm>
            <a:off x="1778977" y="1047750"/>
            <a:ext cx="4844557" cy="1802990"/>
          </a:xfrm>
          <a:prstGeom prst="rect">
            <a:avLst/>
          </a:prstGeom>
        </p:spPr>
      </p:pic>
      <p:pic>
        <p:nvPicPr>
          <p:cNvPr id="4" name="Picture 3">
            <a:extLst>
              <a:ext uri="{FF2B5EF4-FFF2-40B4-BE49-F238E27FC236}">
                <a16:creationId xmlns:a16="http://schemas.microsoft.com/office/drawing/2014/main" id="{22FEB03B-C150-436B-8B00-1617F9971B3B}"/>
              </a:ext>
            </a:extLst>
          </p:cNvPr>
          <p:cNvPicPr>
            <a:picLocks noChangeAspect="1"/>
          </p:cNvPicPr>
          <p:nvPr/>
        </p:nvPicPr>
        <p:blipFill>
          <a:blip r:embed="rId4"/>
          <a:stretch>
            <a:fillRect/>
          </a:stretch>
        </p:blipFill>
        <p:spPr>
          <a:xfrm>
            <a:off x="1801837" y="2952750"/>
            <a:ext cx="4744912" cy="1802990"/>
          </a:xfrm>
          <a:prstGeom prst="rect">
            <a:avLst/>
          </a:prstGeom>
        </p:spPr>
      </p:pic>
    </p:spTree>
    <p:extLst>
      <p:ext uri="{BB962C8B-B14F-4D97-AF65-F5344CB8AC3E}">
        <p14:creationId xmlns:p14="http://schemas.microsoft.com/office/powerpoint/2010/main" val="1625083858"/>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1450"/>
            <a:ext cx="8686800" cy="569214"/>
          </a:xfrm>
        </p:spPr>
        <p:txBody>
          <a:bodyPr>
            <a:noAutofit/>
          </a:bodyPr>
          <a:lstStyle/>
          <a:p>
            <a:r>
              <a:rPr lang="en-US" sz="2000" dirty="0"/>
              <a:t>So the relationship between Money Growth and Inflation has broken down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94E0D42-5FAD-46D0-9013-F3B0BCC11A3C}"/>
              </a:ext>
            </a:extLst>
          </p:cNvPr>
          <p:cNvPicPr>
            <a:picLocks noChangeAspect="1"/>
          </p:cNvPicPr>
          <p:nvPr/>
        </p:nvPicPr>
        <p:blipFill>
          <a:blip r:embed="rId3"/>
          <a:stretch>
            <a:fillRect/>
          </a:stretch>
        </p:blipFill>
        <p:spPr>
          <a:xfrm>
            <a:off x="1066800" y="1276350"/>
            <a:ext cx="6934200" cy="3399220"/>
          </a:xfrm>
          <a:prstGeom prst="rect">
            <a:avLst/>
          </a:prstGeom>
        </p:spPr>
      </p:pic>
    </p:spTree>
    <p:extLst>
      <p:ext uri="{BB962C8B-B14F-4D97-AF65-F5344CB8AC3E}">
        <p14:creationId xmlns:p14="http://schemas.microsoft.com/office/powerpoint/2010/main" val="112258730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on Unemployment</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8FD35D-3EA5-4346-8821-F0693856B015}"/>
              </a:ext>
            </a:extLst>
          </p:cNvPr>
          <p:cNvSpPr txBox="1"/>
          <p:nvPr/>
        </p:nvSpPr>
        <p:spPr>
          <a:xfrm>
            <a:off x="301752" y="1276350"/>
            <a:ext cx="8537448" cy="3216265"/>
          </a:xfrm>
          <a:prstGeom prst="rect">
            <a:avLst/>
          </a:prstGeom>
          <a:noFill/>
        </p:spPr>
        <p:txBody>
          <a:bodyPr wrap="square" rtlCol="0">
            <a:spAutoFit/>
          </a:bodyPr>
          <a:lstStyle/>
          <a:p>
            <a:pPr>
              <a:spcAft>
                <a:spcPts val="600"/>
              </a:spcAft>
            </a:pPr>
            <a:r>
              <a:rPr lang="en-US" dirty="0"/>
              <a:t>In his </a:t>
            </a:r>
            <a:r>
              <a:rPr lang="en-US" dirty="0">
                <a:hlinkClick r:id="rId3"/>
              </a:rPr>
              <a:t>Nobel Lecture, “Inflation and Unemployment</a:t>
            </a:r>
            <a:r>
              <a:rPr lang="en-US" dirty="0"/>
              <a:t>,” and elsewhere, Friedman argued  against the notion that there is a stable Phillips Curve – a stable long-term trade-off between inflation and unemployment.  Yes, in the short run, if the central bank stimulates the economy with rapid monetary growth, it will cause inflation to accelerate and unemployment to fall temporarily, but then people will start expecting the higher inflation, and unemployment will return to its “natural” level, determined by institutional factors, such as the availability of job search information and assistance.  If inflation continues to accelerate, it may cause institutional inefficiencies that will increase unemployment in the long run.</a:t>
            </a:r>
          </a:p>
          <a:p>
            <a:r>
              <a:rPr lang="en-US" dirty="0"/>
              <a:t>So what can be done? Reduce the natural rate of unemployment by improving institutions and market flexibility – NOT inflationary macro policies.</a:t>
            </a:r>
          </a:p>
        </p:txBody>
      </p:sp>
    </p:spTree>
    <p:extLst>
      <p:ext uri="{BB962C8B-B14F-4D97-AF65-F5344CB8AC3E}">
        <p14:creationId xmlns:p14="http://schemas.microsoft.com/office/powerpoint/2010/main" val="4271232520"/>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on Foreign Exchange Markets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7F24E99-511E-4118-9DB9-718A040D7DF4}"/>
              </a:ext>
            </a:extLst>
          </p:cNvPr>
          <p:cNvSpPr txBox="1"/>
          <p:nvPr/>
        </p:nvSpPr>
        <p:spPr>
          <a:xfrm>
            <a:off x="533400" y="1276350"/>
            <a:ext cx="7010400" cy="3416320"/>
          </a:xfrm>
          <a:prstGeom prst="rect">
            <a:avLst/>
          </a:prstGeom>
          <a:noFill/>
        </p:spPr>
        <p:txBody>
          <a:bodyPr wrap="square" rtlCol="0">
            <a:spAutoFit/>
          </a:bodyPr>
          <a:lstStyle/>
          <a:p>
            <a:r>
              <a:rPr lang="en-US" dirty="0"/>
              <a:t>The Bretton Woods system, adopted in the major countries after World War II (with Keynes’s involvement) to rebuild global trade, was based on the U.S. Dollar as a central currency with other countries maintaining fixed exchange rates against the Dollar.</a:t>
            </a:r>
          </a:p>
          <a:p>
            <a:endParaRPr lang="en-US" dirty="0"/>
          </a:p>
          <a:p>
            <a:r>
              <a:rPr lang="en-US" dirty="0"/>
              <a:t>Friedman argued that an exchange rate is a price, and markets do not operate well with fixed/inflexible prices, so the world should move to floating exchange rates.</a:t>
            </a:r>
          </a:p>
          <a:p>
            <a:endParaRPr lang="en-US" dirty="0"/>
          </a:p>
          <a:p>
            <a:r>
              <a:rPr lang="en-US" dirty="0"/>
              <a:t>That happened after 1971, not so much because of Friedman’s advice, but because inflationary policies caused the fixed-rate system to fall apart.</a:t>
            </a:r>
          </a:p>
        </p:txBody>
      </p:sp>
    </p:spTree>
    <p:extLst>
      <p:ext uri="{BB962C8B-B14F-4D97-AF65-F5344CB8AC3E}">
        <p14:creationId xmlns:p14="http://schemas.microsoft.com/office/powerpoint/2010/main" val="127585785"/>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on Poverty Programs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5713612-7C44-4239-80C3-89484B8A4271}"/>
              </a:ext>
            </a:extLst>
          </p:cNvPr>
          <p:cNvSpPr txBox="1"/>
          <p:nvPr/>
        </p:nvSpPr>
        <p:spPr>
          <a:xfrm>
            <a:off x="762000" y="1581150"/>
            <a:ext cx="7315200" cy="2431435"/>
          </a:xfrm>
          <a:prstGeom prst="rect">
            <a:avLst/>
          </a:prstGeom>
          <a:noFill/>
        </p:spPr>
        <p:txBody>
          <a:bodyPr wrap="square">
            <a:spAutoFit/>
          </a:bodyPr>
          <a:lstStyle/>
          <a:p>
            <a:r>
              <a:rPr lang="en-US" sz="2400" dirty="0"/>
              <a:t>“Most of the present welfare programs should never have been enacted.  If they had not been, many of the people now dependent on them would have become self-reliant individuals instead of wards of the state.”</a:t>
            </a:r>
            <a:br>
              <a:rPr lang="en-US" sz="2400" dirty="0"/>
            </a:br>
            <a:r>
              <a:rPr lang="en-US" sz="800" dirty="0"/>
              <a:t>      </a:t>
            </a:r>
          </a:p>
          <a:p>
            <a:r>
              <a:rPr lang="en-US" sz="2400" dirty="0"/>
              <a:t>Milton and Rose Friedman, </a:t>
            </a:r>
            <a:r>
              <a:rPr lang="en-US" sz="2400" i="1" dirty="0"/>
              <a:t>Free to Choose</a:t>
            </a:r>
            <a:r>
              <a:rPr lang="en-US" sz="2400" dirty="0"/>
              <a:t>, 1979</a:t>
            </a:r>
          </a:p>
        </p:txBody>
      </p:sp>
    </p:spTree>
    <p:extLst>
      <p:ext uri="{BB962C8B-B14F-4D97-AF65-F5344CB8AC3E}">
        <p14:creationId xmlns:p14="http://schemas.microsoft.com/office/powerpoint/2010/main" val="40149407"/>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Proposal on Poverty</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C345E6D-F528-4569-B2EC-C3E2127E1EE7}"/>
              </a:ext>
            </a:extLst>
          </p:cNvPr>
          <p:cNvSpPr txBox="1"/>
          <p:nvPr/>
        </p:nvSpPr>
        <p:spPr>
          <a:xfrm>
            <a:off x="407848" y="1094065"/>
            <a:ext cx="4283411" cy="3293209"/>
          </a:xfrm>
          <a:prstGeom prst="rect">
            <a:avLst/>
          </a:prstGeom>
          <a:noFill/>
        </p:spPr>
        <p:txBody>
          <a:bodyPr wrap="square">
            <a:spAutoFit/>
          </a:bodyPr>
          <a:lstStyle/>
          <a:p>
            <a:r>
              <a:rPr lang="en-US" sz="1600" dirty="0"/>
              <a:t>Replace existing programs with a “</a:t>
            </a:r>
            <a:r>
              <a:rPr lang="en-US" sz="1600" b="1" dirty="0"/>
              <a:t>negative income tax</a:t>
            </a:r>
            <a:r>
              <a:rPr lang="en-US" sz="1600" dirty="0"/>
              <a:t>” – cash benefits that decline fractionally as a person earns income. Advantages:</a:t>
            </a:r>
          </a:p>
          <a:p>
            <a:pPr marL="285750" indent="-285750">
              <a:buFont typeface="Arial" panose="020B0604020202020204" pitchFamily="34" charset="0"/>
              <a:buChar char="•"/>
            </a:pPr>
            <a:r>
              <a:rPr lang="en-US" sz="1600" dirty="0"/>
              <a:t>Maintains work incentives – no sudden loss of benefits (remember J.S. Mill).</a:t>
            </a:r>
          </a:p>
          <a:p>
            <a:pPr marL="285750" indent="-285750">
              <a:buFont typeface="Arial" panose="020B0604020202020204" pitchFamily="34" charset="0"/>
              <a:buChar char="•"/>
            </a:pPr>
            <a:r>
              <a:rPr lang="en-US" sz="1600" dirty="0"/>
              <a:t>Cash gives the poor more discretion, choice, and dignity </a:t>
            </a:r>
          </a:p>
          <a:p>
            <a:pPr marL="285750" indent="-285750">
              <a:buFont typeface="Arial" panose="020B0604020202020204" pitchFamily="34" charset="0"/>
              <a:buChar char="•"/>
            </a:pPr>
            <a:r>
              <a:rPr lang="en-US" sz="1600" dirty="0"/>
              <a:t>Cheaper to manage than multiple programs.</a:t>
            </a:r>
          </a:p>
          <a:p>
            <a:pPr marL="285750" indent="-285750">
              <a:buFont typeface="Arial" panose="020B0604020202020204" pitchFamily="34" charset="0"/>
              <a:buChar char="•"/>
            </a:pPr>
            <a:r>
              <a:rPr lang="en-US" sz="1600" dirty="0"/>
              <a:t>More targeted than a Universal Basic Income program, so the poor could be helped more for the same cost. </a:t>
            </a:r>
          </a:p>
        </p:txBody>
      </p:sp>
      <p:cxnSp>
        <p:nvCxnSpPr>
          <p:cNvPr id="7" name="Straight Connector 6">
            <a:extLst>
              <a:ext uri="{FF2B5EF4-FFF2-40B4-BE49-F238E27FC236}">
                <a16:creationId xmlns:a16="http://schemas.microsoft.com/office/drawing/2014/main" id="{A615DB14-C951-4053-A0A1-16E1811DFB33}"/>
              </a:ext>
            </a:extLst>
          </p:cNvPr>
          <p:cNvCxnSpPr>
            <a:cxnSpLocks/>
          </p:cNvCxnSpPr>
          <p:nvPr/>
        </p:nvCxnSpPr>
        <p:spPr>
          <a:xfrm flipV="1">
            <a:off x="5117364" y="1652401"/>
            <a:ext cx="2286000" cy="23536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DDBACF-88E8-481D-B0DA-6D4CC2095296}"/>
              </a:ext>
            </a:extLst>
          </p:cNvPr>
          <p:cNvCxnSpPr/>
          <p:nvPr/>
        </p:nvCxnSpPr>
        <p:spPr>
          <a:xfrm>
            <a:off x="5105400" y="1352550"/>
            <a:ext cx="0" cy="266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6AD242-4210-48C6-AC71-864200E3EABF}"/>
              </a:ext>
            </a:extLst>
          </p:cNvPr>
          <p:cNvCxnSpPr/>
          <p:nvPr/>
        </p:nvCxnSpPr>
        <p:spPr>
          <a:xfrm>
            <a:off x="5105400" y="401955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DA2E2B9-2F98-4E4C-80FB-30E539F90E65}"/>
              </a:ext>
            </a:extLst>
          </p:cNvPr>
          <p:cNvSpPr/>
          <p:nvPr/>
        </p:nvSpPr>
        <p:spPr>
          <a:xfrm>
            <a:off x="5367242" y="3729569"/>
            <a:ext cx="235581" cy="263770"/>
          </a:xfrm>
          <a:custGeom>
            <a:avLst/>
            <a:gdLst>
              <a:gd name="connsiteX0" fmla="*/ 0 w 235581"/>
              <a:gd name="connsiteY0" fmla="*/ 0 h 263770"/>
              <a:gd name="connsiteX1" fmla="*/ 155643 w 235581"/>
              <a:gd name="connsiteY1" fmla="*/ 70039 h 263770"/>
              <a:gd name="connsiteX2" fmla="*/ 225682 w 235581"/>
              <a:gd name="connsiteY2" fmla="*/ 241246 h 263770"/>
              <a:gd name="connsiteX3" fmla="*/ 233464 w 235581"/>
              <a:gd name="connsiteY3" fmla="*/ 256810 h 263770"/>
            </a:gdLst>
            <a:ahLst/>
            <a:cxnLst>
              <a:cxn ang="0">
                <a:pos x="connsiteX0" y="connsiteY0"/>
              </a:cxn>
              <a:cxn ang="0">
                <a:pos x="connsiteX1" y="connsiteY1"/>
              </a:cxn>
              <a:cxn ang="0">
                <a:pos x="connsiteX2" y="connsiteY2"/>
              </a:cxn>
              <a:cxn ang="0">
                <a:pos x="connsiteX3" y="connsiteY3"/>
              </a:cxn>
            </a:cxnLst>
            <a:rect l="l" t="t" r="r" b="b"/>
            <a:pathLst>
              <a:path w="235581" h="263770">
                <a:moveTo>
                  <a:pt x="0" y="0"/>
                </a:moveTo>
                <a:cubicBezTo>
                  <a:pt x="59014" y="14915"/>
                  <a:pt x="118029" y="29831"/>
                  <a:pt x="155643" y="70039"/>
                </a:cubicBezTo>
                <a:cubicBezTo>
                  <a:pt x="193257" y="110247"/>
                  <a:pt x="212712" y="210117"/>
                  <a:pt x="225682" y="241246"/>
                </a:cubicBezTo>
                <a:cubicBezTo>
                  <a:pt x="238652" y="272375"/>
                  <a:pt x="236058" y="264592"/>
                  <a:pt x="233464" y="25681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699224C-BD7B-424B-9495-6C99666F2C2C}"/>
              </a:ext>
            </a:extLst>
          </p:cNvPr>
          <p:cNvSpPr txBox="1"/>
          <p:nvPr/>
        </p:nvSpPr>
        <p:spPr>
          <a:xfrm>
            <a:off x="5358643" y="3653667"/>
            <a:ext cx="482824" cy="338554"/>
          </a:xfrm>
          <a:prstGeom prst="rect">
            <a:avLst/>
          </a:prstGeom>
          <a:noFill/>
        </p:spPr>
        <p:txBody>
          <a:bodyPr wrap="none" rtlCol="0">
            <a:spAutoFit/>
          </a:bodyPr>
          <a:lstStyle/>
          <a:p>
            <a:r>
              <a:rPr lang="en-US" sz="1600" dirty="0"/>
              <a:t>45</a:t>
            </a:r>
            <a:r>
              <a:rPr lang="en-US" sz="1600" baseline="30000" dirty="0"/>
              <a:t>o</a:t>
            </a:r>
          </a:p>
        </p:txBody>
      </p:sp>
      <p:sp>
        <p:nvSpPr>
          <p:cNvPr id="21" name="TextBox 20">
            <a:extLst>
              <a:ext uri="{FF2B5EF4-FFF2-40B4-BE49-F238E27FC236}">
                <a16:creationId xmlns:a16="http://schemas.microsoft.com/office/drawing/2014/main" id="{BA76C7E8-D7A9-4AB3-BF2E-7F6AC23C570D}"/>
              </a:ext>
            </a:extLst>
          </p:cNvPr>
          <p:cNvSpPr txBox="1"/>
          <p:nvPr/>
        </p:nvSpPr>
        <p:spPr>
          <a:xfrm>
            <a:off x="6705600" y="4021787"/>
            <a:ext cx="1640193" cy="338554"/>
          </a:xfrm>
          <a:prstGeom prst="rect">
            <a:avLst/>
          </a:prstGeom>
          <a:noFill/>
        </p:spPr>
        <p:txBody>
          <a:bodyPr wrap="none" rtlCol="0">
            <a:spAutoFit/>
          </a:bodyPr>
          <a:lstStyle/>
          <a:p>
            <a:r>
              <a:rPr lang="en-US" sz="1600" dirty="0"/>
              <a:t>Pre-Tax Income</a:t>
            </a:r>
          </a:p>
        </p:txBody>
      </p:sp>
      <p:sp>
        <p:nvSpPr>
          <p:cNvPr id="22" name="TextBox 21">
            <a:extLst>
              <a:ext uri="{FF2B5EF4-FFF2-40B4-BE49-F238E27FC236}">
                <a16:creationId xmlns:a16="http://schemas.microsoft.com/office/drawing/2014/main" id="{9A7CE0B9-768C-4554-9F62-38BC481C8AED}"/>
              </a:ext>
            </a:extLst>
          </p:cNvPr>
          <p:cNvSpPr txBox="1"/>
          <p:nvPr/>
        </p:nvSpPr>
        <p:spPr>
          <a:xfrm rot="18677234">
            <a:off x="6114590" y="1715169"/>
            <a:ext cx="1640193" cy="338554"/>
          </a:xfrm>
          <a:prstGeom prst="rect">
            <a:avLst/>
          </a:prstGeom>
          <a:noFill/>
        </p:spPr>
        <p:txBody>
          <a:bodyPr wrap="none" rtlCol="0">
            <a:spAutoFit/>
          </a:bodyPr>
          <a:lstStyle/>
          <a:p>
            <a:r>
              <a:rPr lang="en-US" sz="1600" dirty="0"/>
              <a:t>Pre-Tax Income</a:t>
            </a:r>
          </a:p>
        </p:txBody>
      </p:sp>
      <p:sp>
        <p:nvSpPr>
          <p:cNvPr id="23" name="TextBox 22">
            <a:extLst>
              <a:ext uri="{FF2B5EF4-FFF2-40B4-BE49-F238E27FC236}">
                <a16:creationId xmlns:a16="http://schemas.microsoft.com/office/drawing/2014/main" id="{28F36518-8B66-4F14-AF9D-B3ED527C82EB}"/>
              </a:ext>
            </a:extLst>
          </p:cNvPr>
          <p:cNvSpPr txBox="1"/>
          <p:nvPr/>
        </p:nvSpPr>
        <p:spPr>
          <a:xfrm rot="19817661">
            <a:off x="6728532" y="2061476"/>
            <a:ext cx="1790875" cy="338554"/>
          </a:xfrm>
          <a:prstGeom prst="rect">
            <a:avLst/>
          </a:prstGeom>
          <a:noFill/>
        </p:spPr>
        <p:txBody>
          <a:bodyPr wrap="none" rtlCol="0">
            <a:spAutoFit/>
          </a:bodyPr>
          <a:lstStyle/>
          <a:p>
            <a:r>
              <a:rPr lang="en-US" sz="1600" dirty="0"/>
              <a:t>After-Tax Income</a:t>
            </a:r>
          </a:p>
        </p:txBody>
      </p:sp>
      <p:sp>
        <p:nvSpPr>
          <p:cNvPr id="24" name="TextBox 23">
            <a:extLst>
              <a:ext uri="{FF2B5EF4-FFF2-40B4-BE49-F238E27FC236}">
                <a16:creationId xmlns:a16="http://schemas.microsoft.com/office/drawing/2014/main" id="{8AF2E519-FD62-4827-B09B-FFF0402C371F}"/>
              </a:ext>
            </a:extLst>
          </p:cNvPr>
          <p:cNvSpPr txBox="1"/>
          <p:nvPr/>
        </p:nvSpPr>
        <p:spPr>
          <a:xfrm>
            <a:off x="4797308" y="1253469"/>
            <a:ext cx="325730" cy="369332"/>
          </a:xfrm>
          <a:prstGeom prst="rect">
            <a:avLst/>
          </a:prstGeom>
          <a:noFill/>
        </p:spPr>
        <p:txBody>
          <a:bodyPr wrap="none" rtlCol="0">
            <a:spAutoFit/>
          </a:bodyPr>
          <a:lstStyle/>
          <a:p>
            <a:r>
              <a:rPr lang="en-US" dirty="0"/>
              <a:t>$</a:t>
            </a:r>
          </a:p>
        </p:txBody>
      </p:sp>
      <p:sp>
        <p:nvSpPr>
          <p:cNvPr id="25" name="Freeform: Shape 24">
            <a:extLst>
              <a:ext uri="{FF2B5EF4-FFF2-40B4-BE49-F238E27FC236}">
                <a16:creationId xmlns:a16="http://schemas.microsoft.com/office/drawing/2014/main" id="{C36EB2F3-1274-4939-B22F-00D0C0499F48}"/>
              </a:ext>
            </a:extLst>
          </p:cNvPr>
          <p:cNvSpPr/>
          <p:nvPr/>
        </p:nvSpPr>
        <p:spPr>
          <a:xfrm>
            <a:off x="5117397" y="1974532"/>
            <a:ext cx="2712072" cy="1498060"/>
          </a:xfrm>
          <a:custGeom>
            <a:avLst/>
            <a:gdLst>
              <a:gd name="connsiteX0" fmla="*/ 0 w 2712072"/>
              <a:gd name="connsiteY0" fmla="*/ 1498060 h 1498060"/>
              <a:gd name="connsiteX1" fmla="*/ 2712072 w 2712072"/>
              <a:gd name="connsiteY1" fmla="*/ 0 h 1498060"/>
              <a:gd name="connsiteX2" fmla="*/ 2712072 w 2712072"/>
              <a:gd name="connsiteY2" fmla="*/ 0 h 1498060"/>
            </a:gdLst>
            <a:ahLst/>
            <a:cxnLst>
              <a:cxn ang="0">
                <a:pos x="connsiteX0" y="connsiteY0"/>
              </a:cxn>
              <a:cxn ang="0">
                <a:pos x="connsiteX1" y="connsiteY1"/>
              </a:cxn>
              <a:cxn ang="0">
                <a:pos x="connsiteX2" y="connsiteY2"/>
              </a:cxn>
            </a:cxnLst>
            <a:rect l="l" t="t" r="r" b="b"/>
            <a:pathLst>
              <a:path w="2712072" h="1498060">
                <a:moveTo>
                  <a:pt x="0" y="1498060"/>
                </a:moveTo>
                <a:lnTo>
                  <a:pt x="2712072" y="0"/>
                </a:lnTo>
                <a:lnTo>
                  <a:pt x="2712072" y="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0A14E63-3D0C-4F80-90AD-6AC44DF404CD}"/>
              </a:ext>
            </a:extLst>
          </p:cNvPr>
          <p:cNvSpPr txBox="1"/>
          <p:nvPr/>
        </p:nvSpPr>
        <p:spPr>
          <a:xfrm>
            <a:off x="98818" y="4501160"/>
            <a:ext cx="8940268" cy="338554"/>
          </a:xfrm>
          <a:prstGeom prst="rect">
            <a:avLst/>
          </a:prstGeom>
          <a:noFill/>
        </p:spPr>
        <p:txBody>
          <a:bodyPr wrap="none" rtlCol="0">
            <a:spAutoFit/>
          </a:bodyPr>
          <a:lstStyle/>
          <a:p>
            <a:r>
              <a:rPr lang="en-US" sz="1600" dirty="0"/>
              <a:t>The Earned Income Tax Credit, introduced by President Ford and increased by others, is similar. </a:t>
            </a:r>
          </a:p>
        </p:txBody>
      </p:sp>
      <p:sp>
        <p:nvSpPr>
          <p:cNvPr id="30" name="TextBox 29">
            <a:extLst>
              <a:ext uri="{FF2B5EF4-FFF2-40B4-BE49-F238E27FC236}">
                <a16:creationId xmlns:a16="http://schemas.microsoft.com/office/drawing/2014/main" id="{72492DB4-C740-4960-B463-AD7BECA10F81}"/>
              </a:ext>
            </a:extLst>
          </p:cNvPr>
          <p:cNvSpPr txBox="1"/>
          <p:nvPr/>
        </p:nvSpPr>
        <p:spPr>
          <a:xfrm>
            <a:off x="4453354" y="3337886"/>
            <a:ext cx="705642"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Minimum</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income</a:t>
            </a:r>
          </a:p>
        </p:txBody>
      </p:sp>
      <p:sp>
        <p:nvSpPr>
          <p:cNvPr id="31" name="TextBox 30">
            <a:extLst>
              <a:ext uri="{FF2B5EF4-FFF2-40B4-BE49-F238E27FC236}">
                <a16:creationId xmlns:a16="http://schemas.microsoft.com/office/drawing/2014/main" id="{AACA50F4-0DCE-4DBB-AB3B-874354242A13}"/>
              </a:ext>
            </a:extLst>
          </p:cNvPr>
          <p:cNvSpPr txBox="1"/>
          <p:nvPr/>
        </p:nvSpPr>
        <p:spPr>
          <a:xfrm>
            <a:off x="7676791" y="2600822"/>
            <a:ext cx="1332788" cy="954107"/>
          </a:xfrm>
          <a:prstGeom prst="rect">
            <a:avLst/>
          </a:prstGeom>
          <a:noFill/>
        </p:spPr>
        <p:txBody>
          <a:bodyPr wrap="square" rtlCol="0">
            <a:spAutoFit/>
          </a:bodyPr>
          <a:lstStyle/>
          <a:p>
            <a:pPr algn="ctr"/>
            <a:r>
              <a:rPr lang="en-US" sz="1400" dirty="0">
                <a:hlinkClick r:id="rId3"/>
              </a:rPr>
              <a:t>See Friedman speak on the negative income tax</a:t>
            </a:r>
            <a:endParaRPr lang="en-US" sz="1400" dirty="0"/>
          </a:p>
        </p:txBody>
      </p:sp>
    </p:spTree>
    <p:extLst>
      <p:ext uri="{BB962C8B-B14F-4D97-AF65-F5344CB8AC3E}">
        <p14:creationId xmlns:p14="http://schemas.microsoft.com/office/powerpoint/2010/main" val="112106707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on Education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B184C36-BC43-4270-B79C-6348113091C9}"/>
              </a:ext>
            </a:extLst>
          </p:cNvPr>
          <p:cNvSpPr txBox="1"/>
          <p:nvPr/>
        </p:nvSpPr>
        <p:spPr>
          <a:xfrm>
            <a:off x="609600" y="1657350"/>
            <a:ext cx="8153400" cy="1938992"/>
          </a:xfrm>
          <a:prstGeom prst="rect">
            <a:avLst/>
          </a:prstGeom>
          <a:noFill/>
        </p:spPr>
        <p:txBody>
          <a:bodyPr wrap="square">
            <a:spAutoFit/>
          </a:bodyPr>
          <a:lstStyle/>
          <a:p>
            <a:r>
              <a:rPr lang="en-US" altLang="en-US" sz="2400" dirty="0"/>
              <a:t>Public school systems are bureaucratic and monopolistic, so they have little competitive pressure to operate efficiently, provide choice, and deliver a high-quality product. Monopoly power reduces the incentive of the individual to act in the public interest.</a:t>
            </a:r>
            <a:endParaRPr lang="en-US" sz="2400" dirty="0"/>
          </a:p>
        </p:txBody>
      </p:sp>
    </p:spTree>
    <p:extLst>
      <p:ext uri="{BB962C8B-B14F-4D97-AF65-F5344CB8AC3E}">
        <p14:creationId xmlns:p14="http://schemas.microsoft.com/office/powerpoint/2010/main" val="362487741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050DB5-E015-4B26-A098-38DC8C789037}"/>
              </a:ext>
            </a:extLst>
          </p:cNvPr>
          <p:cNvSpPr txBox="1"/>
          <p:nvPr/>
        </p:nvSpPr>
        <p:spPr>
          <a:xfrm>
            <a:off x="381000" y="1200150"/>
            <a:ext cx="8001000" cy="3539430"/>
          </a:xfrm>
          <a:prstGeom prst="rect">
            <a:avLst/>
          </a:prstGeom>
          <a:noFill/>
        </p:spPr>
        <p:txBody>
          <a:bodyPr wrap="square" rtlCol="0">
            <a:spAutoFit/>
          </a:bodyPr>
          <a:lstStyle/>
          <a:p>
            <a:r>
              <a:rPr lang="en-US" sz="1600" dirty="0"/>
              <a:t>I’m blending a bit of Austrian economics into this lecture that’s mainly about Milton Friedman, who is associated with Monetarism and the approach of the “Chicago School.”  However, it should be understood that the Austrian economists and the followers of Friedman have both similarities and differences.</a:t>
            </a:r>
          </a:p>
          <a:p>
            <a:pPr marL="285750" indent="-285750">
              <a:buFont typeface="Arial" panose="020B0604020202020204" pitchFamily="34" charset="0"/>
              <a:buChar char="•"/>
            </a:pPr>
            <a:r>
              <a:rPr lang="en-US" sz="1600" dirty="0"/>
              <a:t>Similarities – Most of these authors had/have a strong preference for protecting individual liberties and restricting governmental intervention in the economy – including their opposition to Keynesian attempts to tame the business cycle. </a:t>
            </a:r>
          </a:p>
          <a:p>
            <a:pPr marL="285750" indent="-285750">
              <a:buFont typeface="Arial" panose="020B0604020202020204" pitchFamily="34" charset="0"/>
              <a:buChar char="•"/>
            </a:pPr>
            <a:r>
              <a:rPr lang="en-US" sz="1600" dirty="0"/>
              <a:t>Differences – Austrian economics is rooted in a radically subjective theory of value, while Chicago and other neoclassical economists follow the Marshallian “scissors” synthesis of objective and subjective factors. Members of the Austrian School are/were opposed to using calculus or modern statistical analysis in their work while it is fully accepted in Chicago/neoclassical economics.</a:t>
            </a:r>
            <a:br>
              <a:rPr lang="en-US" sz="1600" dirty="0"/>
            </a:br>
            <a:br>
              <a:rPr lang="en-US" sz="1600" dirty="0"/>
            </a:br>
            <a:r>
              <a:rPr lang="en-US" sz="1600" dirty="0"/>
              <a:t>For more, see Bryan Caplan’s “</a:t>
            </a:r>
            <a:r>
              <a:rPr lang="en-US" sz="1600" dirty="0">
                <a:hlinkClick r:id="rId3"/>
              </a:rPr>
              <a:t>Why I Am Not An Austrian Economist</a:t>
            </a:r>
            <a:r>
              <a:rPr lang="en-US" sz="1600" dirty="0"/>
              <a:t>.”</a:t>
            </a:r>
          </a:p>
        </p:txBody>
      </p:sp>
    </p:spTree>
    <p:extLst>
      <p:ext uri="{BB962C8B-B14F-4D97-AF65-F5344CB8AC3E}">
        <p14:creationId xmlns:p14="http://schemas.microsoft.com/office/powerpoint/2010/main" val="65166650"/>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Education Proposal</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901105-941D-4CC5-BAD3-52C11EF5231A}"/>
              </a:ext>
            </a:extLst>
          </p:cNvPr>
          <p:cNvSpPr txBox="1"/>
          <p:nvPr/>
        </p:nvSpPr>
        <p:spPr>
          <a:xfrm>
            <a:off x="381001" y="1248311"/>
            <a:ext cx="8153399" cy="1323439"/>
          </a:xfrm>
          <a:prstGeom prst="rect">
            <a:avLst/>
          </a:prstGeom>
          <a:noFill/>
        </p:spPr>
        <p:txBody>
          <a:bodyPr wrap="square">
            <a:spAutoFit/>
          </a:bodyPr>
          <a:lstStyle/>
          <a:p>
            <a:r>
              <a:rPr lang="en-US" sz="2000" b="1" dirty="0"/>
              <a:t>School Choice Program</a:t>
            </a:r>
            <a:r>
              <a:rPr lang="en-US" sz="2000" dirty="0"/>
              <a:t>:  Allow families (especially those with children in low-performing schools) to select their own schools in an open “marketplace,” paying with publicly-funded vouchers.</a:t>
            </a:r>
          </a:p>
          <a:p>
            <a:r>
              <a:rPr lang="en-US" sz="2000" dirty="0"/>
              <a:t>          Milton and Rose Friedman, </a:t>
            </a:r>
            <a:r>
              <a:rPr lang="en-US" sz="2000" i="1" dirty="0"/>
              <a:t>Free to Choose</a:t>
            </a:r>
            <a:r>
              <a:rPr lang="en-US" sz="2000" dirty="0"/>
              <a:t>, 1979</a:t>
            </a:r>
          </a:p>
        </p:txBody>
      </p:sp>
      <p:sp>
        <p:nvSpPr>
          <p:cNvPr id="4" name="TextBox 3">
            <a:extLst>
              <a:ext uri="{FF2B5EF4-FFF2-40B4-BE49-F238E27FC236}">
                <a16:creationId xmlns:a16="http://schemas.microsoft.com/office/drawing/2014/main" id="{417FFD7A-F90A-484F-8616-973C42CB13B5}"/>
              </a:ext>
            </a:extLst>
          </p:cNvPr>
          <p:cNvSpPr txBox="1"/>
          <p:nvPr/>
        </p:nvSpPr>
        <p:spPr>
          <a:xfrm>
            <a:off x="339041" y="2647950"/>
            <a:ext cx="8382000" cy="2185214"/>
          </a:xfrm>
          <a:prstGeom prst="rect">
            <a:avLst/>
          </a:prstGeom>
          <a:noFill/>
        </p:spPr>
        <p:txBody>
          <a:bodyPr wrap="square" rtlCol="0">
            <a:spAutoFit/>
          </a:bodyPr>
          <a:lstStyle/>
          <a:p>
            <a:r>
              <a:rPr lang="en-US" dirty="0"/>
              <a:t>Note, again the similarity to John Stuart Mill’s position “</a:t>
            </a:r>
            <a:r>
              <a:rPr lang="en-US" sz="1800" dirty="0">
                <a:effectLst/>
              </a:rPr>
              <a:t>that the government must claim no monopoly for its education, either in the lower or in the higher branches; must exert neither authority nor influence to induce the people to resort to its teachers in preference to others, and must confer no peculiar advantages on those who have been instructed by them.”</a:t>
            </a:r>
          </a:p>
          <a:p>
            <a:endParaRPr lang="en-US" sz="1000" dirty="0"/>
          </a:p>
          <a:p>
            <a:r>
              <a:rPr lang="en-US" sz="1800" dirty="0">
                <a:effectLst/>
              </a:rPr>
              <a:t>In the U.S., this has become a left/right ideological struggle, but “liberal” Sweden has a school choice program with state-controlled standards.  </a:t>
            </a:r>
            <a:r>
              <a:rPr lang="en-US" dirty="0"/>
              <a:t> </a:t>
            </a:r>
          </a:p>
        </p:txBody>
      </p:sp>
    </p:spTree>
    <p:extLst>
      <p:ext uri="{BB962C8B-B14F-4D97-AF65-F5344CB8AC3E}">
        <p14:creationId xmlns:p14="http://schemas.microsoft.com/office/powerpoint/2010/main" val="292610049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on Drug Crime</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E91610-9447-4788-9E7B-2F0F4AC5711F}"/>
              </a:ext>
            </a:extLst>
          </p:cNvPr>
          <p:cNvSpPr txBox="1"/>
          <p:nvPr/>
        </p:nvSpPr>
        <p:spPr>
          <a:xfrm>
            <a:off x="314074" y="1428750"/>
            <a:ext cx="8382000" cy="2585323"/>
          </a:xfrm>
          <a:prstGeom prst="rect">
            <a:avLst/>
          </a:prstGeom>
          <a:noFill/>
        </p:spPr>
        <p:txBody>
          <a:bodyPr wrap="square">
            <a:spAutoFit/>
          </a:bodyPr>
          <a:lstStyle/>
          <a:p>
            <a:r>
              <a:rPr lang="en-US" dirty="0"/>
              <a:t>Our system of drug laws and controls, like the attempted Prohibition of alcohol, isn’t solving the drug problem, but it is “destroying our poorer neighborhoods in city after city, creating a climate that is destructive to the people who live there.”</a:t>
            </a:r>
          </a:p>
          <a:p>
            <a:r>
              <a:rPr lang="en-US" dirty="0"/>
              <a:t>This is an example of “the philosophical disagreement between Plato's view that it is right for some of us ("philosopher kings") to tell others of us what they must do because it is good for them, and the doctrine of John Stuart Mill that the role of government is simply to prevent people from doing harm to others…”</a:t>
            </a:r>
          </a:p>
          <a:p>
            <a:pPr algn="r"/>
            <a:br>
              <a:rPr lang="en-US" dirty="0"/>
            </a:br>
            <a:r>
              <a:rPr lang="en-US" dirty="0"/>
              <a:t>                     </a:t>
            </a:r>
            <a:r>
              <a:rPr lang="en-US" dirty="0">
                <a:hlinkClick r:id="rId3"/>
              </a:rPr>
              <a:t>Milton Friedman, “The War We Are Losing,” 1991</a:t>
            </a:r>
            <a:endParaRPr lang="en-US" dirty="0"/>
          </a:p>
        </p:txBody>
      </p:sp>
    </p:spTree>
    <p:extLst>
      <p:ext uri="{BB962C8B-B14F-4D97-AF65-F5344CB8AC3E}">
        <p14:creationId xmlns:p14="http://schemas.microsoft.com/office/powerpoint/2010/main" val="215188276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B073628-7AD0-4892-B4D1-1050FB38F9A8}"/>
              </a:ext>
            </a:extLst>
          </p:cNvPr>
          <p:cNvPicPr>
            <a:picLocks noChangeAspect="1"/>
          </p:cNvPicPr>
          <p:nvPr/>
        </p:nvPicPr>
        <p:blipFill>
          <a:blip r:embed="rId3"/>
          <a:stretch>
            <a:fillRect/>
          </a:stretch>
        </p:blipFill>
        <p:spPr>
          <a:xfrm>
            <a:off x="762000" y="142875"/>
            <a:ext cx="7491132" cy="4857750"/>
          </a:xfrm>
          <a:prstGeom prst="rect">
            <a:avLst/>
          </a:prstGeom>
        </p:spPr>
      </p:pic>
    </p:spTree>
    <p:extLst>
      <p:ext uri="{BB962C8B-B14F-4D97-AF65-F5344CB8AC3E}">
        <p14:creationId xmlns:p14="http://schemas.microsoft.com/office/powerpoint/2010/main" val="282160408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Friedman on Drug Crime - Solutions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0D7EFC-D5F6-45D8-B0BE-E39428E25ADB}"/>
              </a:ext>
            </a:extLst>
          </p:cNvPr>
          <p:cNvSpPr txBox="1"/>
          <p:nvPr/>
        </p:nvSpPr>
        <p:spPr>
          <a:xfrm>
            <a:off x="1295400" y="1513649"/>
            <a:ext cx="6477000" cy="1200329"/>
          </a:xfrm>
          <a:prstGeom prst="rect">
            <a:avLst/>
          </a:prstGeom>
          <a:noFill/>
        </p:spPr>
        <p:txBody>
          <a:bodyPr wrap="square">
            <a:spAutoFit/>
          </a:bodyPr>
          <a:lstStyle/>
          <a:p>
            <a:r>
              <a:rPr lang="en-US" dirty="0"/>
              <a:t>“We could … eliminate drugs if we were willing to … cut off the hands of a drug offender; if we were willing to impose capital punishment on drug dealers… Those are cures that are clearly worse than the disease.” </a:t>
            </a:r>
          </a:p>
        </p:txBody>
      </p:sp>
      <p:sp>
        <p:nvSpPr>
          <p:cNvPr id="4" name="TextBox 3">
            <a:extLst>
              <a:ext uri="{FF2B5EF4-FFF2-40B4-BE49-F238E27FC236}">
                <a16:creationId xmlns:a16="http://schemas.microsoft.com/office/drawing/2014/main" id="{8997E030-F180-4772-AF9F-629B395A3C12}"/>
              </a:ext>
            </a:extLst>
          </p:cNvPr>
          <p:cNvSpPr txBox="1"/>
          <p:nvPr/>
        </p:nvSpPr>
        <p:spPr>
          <a:xfrm>
            <a:off x="747548" y="1135724"/>
            <a:ext cx="2581156" cy="369332"/>
          </a:xfrm>
          <a:prstGeom prst="rect">
            <a:avLst/>
          </a:prstGeom>
          <a:noFill/>
        </p:spPr>
        <p:txBody>
          <a:bodyPr wrap="none" rtlCol="0">
            <a:spAutoFit/>
          </a:bodyPr>
          <a:lstStyle/>
          <a:p>
            <a:r>
              <a:rPr lang="en-US" b="1" dirty="0"/>
              <a:t>The Wrong Solution</a:t>
            </a:r>
          </a:p>
        </p:txBody>
      </p:sp>
      <p:sp>
        <p:nvSpPr>
          <p:cNvPr id="6" name="TextBox 5">
            <a:extLst>
              <a:ext uri="{FF2B5EF4-FFF2-40B4-BE49-F238E27FC236}">
                <a16:creationId xmlns:a16="http://schemas.microsoft.com/office/drawing/2014/main" id="{965E30BB-DB61-418C-8C52-1A06426CBE4A}"/>
              </a:ext>
            </a:extLst>
          </p:cNvPr>
          <p:cNvSpPr txBox="1"/>
          <p:nvPr/>
        </p:nvSpPr>
        <p:spPr>
          <a:xfrm>
            <a:off x="747548" y="2758809"/>
            <a:ext cx="5032147" cy="369332"/>
          </a:xfrm>
          <a:prstGeom prst="rect">
            <a:avLst/>
          </a:prstGeom>
          <a:noFill/>
        </p:spPr>
        <p:txBody>
          <a:bodyPr wrap="none" rtlCol="0">
            <a:spAutoFit/>
          </a:bodyPr>
          <a:lstStyle/>
          <a:p>
            <a:r>
              <a:rPr lang="en-US" b="1" dirty="0"/>
              <a:t>Friedman’s Proposal - Decriminalization</a:t>
            </a:r>
          </a:p>
        </p:txBody>
      </p:sp>
      <p:sp>
        <p:nvSpPr>
          <p:cNvPr id="10" name="TextBox 9">
            <a:extLst>
              <a:ext uri="{FF2B5EF4-FFF2-40B4-BE49-F238E27FC236}">
                <a16:creationId xmlns:a16="http://schemas.microsoft.com/office/drawing/2014/main" id="{52E8FAF8-51C3-4669-8CD1-F3C411A71932}"/>
              </a:ext>
            </a:extLst>
          </p:cNvPr>
          <p:cNvSpPr txBox="1"/>
          <p:nvPr/>
        </p:nvSpPr>
        <p:spPr>
          <a:xfrm>
            <a:off x="1320362" y="3111719"/>
            <a:ext cx="6477000" cy="1477328"/>
          </a:xfrm>
          <a:prstGeom prst="rect">
            <a:avLst/>
          </a:prstGeom>
          <a:noFill/>
        </p:spPr>
        <p:txBody>
          <a:bodyPr wrap="square">
            <a:spAutoFit/>
          </a:bodyPr>
          <a:lstStyle/>
          <a:p>
            <a:r>
              <a:rPr lang="en-US" dirty="0"/>
              <a:t>Decriminalize drug use for people over 18 years old. Drug use would increase, Friedman concedes, unless prevention becomes effective, but associated drug crime and use of dangerous street drugs would decline. Resources saved from enforcement could be used for prevention and rehabilitation.</a:t>
            </a:r>
          </a:p>
        </p:txBody>
      </p:sp>
    </p:spTree>
    <p:extLst>
      <p:ext uri="{BB962C8B-B14F-4D97-AF65-F5344CB8AC3E}">
        <p14:creationId xmlns:p14="http://schemas.microsoft.com/office/powerpoint/2010/main" val="42619762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Continuing Chicago Tradition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02A66A0-8CA2-43D8-B99E-B3CDDAF0FF56}"/>
              </a:ext>
            </a:extLst>
          </p:cNvPr>
          <p:cNvSpPr txBox="1"/>
          <p:nvPr/>
        </p:nvSpPr>
        <p:spPr>
          <a:xfrm>
            <a:off x="381000" y="1276350"/>
            <a:ext cx="7162800" cy="1754326"/>
          </a:xfrm>
          <a:prstGeom prst="rect">
            <a:avLst/>
          </a:prstGeom>
          <a:noFill/>
        </p:spPr>
        <p:txBody>
          <a:bodyPr wrap="square" rtlCol="0">
            <a:spAutoFit/>
          </a:bodyPr>
          <a:lstStyle/>
          <a:p>
            <a:r>
              <a:rPr lang="en-US" dirty="0"/>
              <a:t>After Friedman’s retirement from U. Chicago in 1977 and move to the Hoover Institution at Stanford, the neoclassical tradition was continued by a cast of super-stars in economics, many of whom received Nobel prizes, and it continues as one of the top few departments in the world. </a:t>
            </a:r>
            <a:r>
              <a:rPr lang="en-US" b="1" dirty="0"/>
              <a:t>Gary Becker’s </a:t>
            </a:r>
            <a:r>
              <a:rPr lang="en-US" dirty="0"/>
              <a:t>(1930-2014) influence extends into sociology and political science, because he played an</a:t>
            </a:r>
          </a:p>
        </p:txBody>
      </p:sp>
      <p:pic>
        <p:nvPicPr>
          <p:cNvPr id="4" name="Picture 3">
            <a:extLst>
              <a:ext uri="{FF2B5EF4-FFF2-40B4-BE49-F238E27FC236}">
                <a16:creationId xmlns:a16="http://schemas.microsoft.com/office/drawing/2014/main" id="{013E12EB-BA4C-4DE7-8390-5800B687866C}"/>
              </a:ext>
            </a:extLst>
          </p:cNvPr>
          <p:cNvPicPr>
            <a:picLocks noChangeAspect="1"/>
          </p:cNvPicPr>
          <p:nvPr/>
        </p:nvPicPr>
        <p:blipFill>
          <a:blip r:embed="rId3"/>
          <a:stretch>
            <a:fillRect/>
          </a:stretch>
        </p:blipFill>
        <p:spPr>
          <a:xfrm>
            <a:off x="7620000" y="1276350"/>
            <a:ext cx="1005927" cy="1487553"/>
          </a:xfrm>
          <a:prstGeom prst="rect">
            <a:avLst/>
          </a:prstGeom>
        </p:spPr>
      </p:pic>
      <p:sp>
        <p:nvSpPr>
          <p:cNvPr id="7" name="TextBox 6">
            <a:extLst>
              <a:ext uri="{FF2B5EF4-FFF2-40B4-BE49-F238E27FC236}">
                <a16:creationId xmlns:a16="http://schemas.microsoft.com/office/drawing/2014/main" id="{E8F3CFFE-E8BD-43BE-8978-9F3634EFD0EA}"/>
              </a:ext>
            </a:extLst>
          </p:cNvPr>
          <p:cNvSpPr txBox="1"/>
          <p:nvPr/>
        </p:nvSpPr>
        <p:spPr>
          <a:xfrm>
            <a:off x="396888" y="2966197"/>
            <a:ext cx="8289911" cy="1554272"/>
          </a:xfrm>
          <a:prstGeom prst="rect">
            <a:avLst/>
          </a:prstGeom>
          <a:noFill/>
        </p:spPr>
        <p:txBody>
          <a:bodyPr wrap="square">
            <a:spAutoFit/>
          </a:bodyPr>
          <a:lstStyle/>
          <a:p>
            <a:pPr>
              <a:spcAft>
                <a:spcPts val="600"/>
              </a:spcAft>
            </a:pPr>
            <a:r>
              <a:rPr lang="en-US" dirty="0"/>
              <a:t>important role in popularizing the rational-choice (utility-maximizing) framework to issues such as marriage, immigration, racial discrimination, and terrorism.</a:t>
            </a:r>
          </a:p>
          <a:p>
            <a:r>
              <a:rPr lang="en-US" dirty="0"/>
              <a:t>Super-stars on the Chicago faculty today include Michael Kremer, James Heckman, Steve Levitt, Thomas Sargent, David Galenson, and many others.</a:t>
            </a:r>
          </a:p>
        </p:txBody>
      </p:sp>
    </p:spTree>
    <p:extLst>
      <p:ext uri="{BB962C8B-B14F-4D97-AF65-F5344CB8AC3E}">
        <p14:creationId xmlns:p14="http://schemas.microsoft.com/office/powerpoint/2010/main" val="183566013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Austrians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8D6C3F-2754-4213-9A1F-352BE75DA85B}"/>
              </a:ext>
            </a:extLst>
          </p:cNvPr>
          <p:cNvPicPr>
            <a:picLocks noChangeAspect="1"/>
          </p:cNvPicPr>
          <p:nvPr/>
        </p:nvPicPr>
        <p:blipFill>
          <a:blip r:embed="rId3"/>
          <a:stretch>
            <a:fillRect/>
          </a:stretch>
        </p:blipFill>
        <p:spPr>
          <a:xfrm>
            <a:off x="7467600" y="1200150"/>
            <a:ext cx="957155" cy="1444877"/>
          </a:xfrm>
          <a:prstGeom prst="rect">
            <a:avLst/>
          </a:prstGeom>
        </p:spPr>
      </p:pic>
      <p:sp>
        <p:nvSpPr>
          <p:cNvPr id="4" name="TextBox 3">
            <a:extLst>
              <a:ext uri="{FF2B5EF4-FFF2-40B4-BE49-F238E27FC236}">
                <a16:creationId xmlns:a16="http://schemas.microsoft.com/office/drawing/2014/main" id="{7BF1CA15-2E3D-42C1-87D8-BC22CA2194C4}"/>
              </a:ext>
            </a:extLst>
          </p:cNvPr>
          <p:cNvSpPr txBox="1"/>
          <p:nvPr/>
        </p:nvSpPr>
        <p:spPr>
          <a:xfrm>
            <a:off x="304800" y="1276350"/>
            <a:ext cx="7086600" cy="1661993"/>
          </a:xfrm>
          <a:prstGeom prst="rect">
            <a:avLst/>
          </a:prstGeom>
          <a:noFill/>
        </p:spPr>
        <p:txBody>
          <a:bodyPr wrap="square" rtlCol="0">
            <a:spAutoFit/>
          </a:bodyPr>
          <a:lstStyle/>
          <a:p>
            <a:r>
              <a:rPr lang="en-US" sz="1700" b="1" dirty="0"/>
              <a:t>Carl Menger </a:t>
            </a:r>
            <a:r>
              <a:rPr lang="en-US" sz="1700" dirty="0"/>
              <a:t>(1840-1921) is known as the father of the Austrian </a:t>
            </a:r>
          </a:p>
          <a:p>
            <a:r>
              <a:rPr lang="en-US" sz="1700" dirty="0"/>
              <a:t>School of economics. A professor at he University of Vienna, he was one of the founders of the Marginal Revolution, offering a subjective theory of value as a substitute for the labor theory of value, and he argued for a deductive approach to analysis in contrast with the inductivism of the German Historical School.</a:t>
            </a:r>
          </a:p>
        </p:txBody>
      </p:sp>
      <p:pic>
        <p:nvPicPr>
          <p:cNvPr id="5" name="Picture 4">
            <a:extLst>
              <a:ext uri="{FF2B5EF4-FFF2-40B4-BE49-F238E27FC236}">
                <a16:creationId xmlns:a16="http://schemas.microsoft.com/office/drawing/2014/main" id="{11B53648-B539-42C8-976E-90B4D2AA3EB0}"/>
              </a:ext>
            </a:extLst>
          </p:cNvPr>
          <p:cNvPicPr>
            <a:picLocks noChangeAspect="1"/>
          </p:cNvPicPr>
          <p:nvPr/>
        </p:nvPicPr>
        <p:blipFill>
          <a:blip r:embed="rId4"/>
          <a:stretch>
            <a:fillRect/>
          </a:stretch>
        </p:blipFill>
        <p:spPr>
          <a:xfrm>
            <a:off x="7467600" y="3028950"/>
            <a:ext cx="1036410" cy="1438781"/>
          </a:xfrm>
          <a:prstGeom prst="rect">
            <a:avLst/>
          </a:prstGeom>
        </p:spPr>
      </p:pic>
      <p:sp>
        <p:nvSpPr>
          <p:cNvPr id="8" name="TextBox 7">
            <a:extLst>
              <a:ext uri="{FF2B5EF4-FFF2-40B4-BE49-F238E27FC236}">
                <a16:creationId xmlns:a16="http://schemas.microsoft.com/office/drawing/2014/main" id="{006A1EFB-4052-486D-B83D-D989788AD1B3}"/>
              </a:ext>
            </a:extLst>
          </p:cNvPr>
          <p:cNvSpPr txBox="1"/>
          <p:nvPr/>
        </p:nvSpPr>
        <p:spPr>
          <a:xfrm>
            <a:off x="304800" y="3017216"/>
            <a:ext cx="6994398" cy="1661993"/>
          </a:xfrm>
          <a:prstGeom prst="rect">
            <a:avLst/>
          </a:prstGeom>
          <a:noFill/>
        </p:spPr>
        <p:txBody>
          <a:bodyPr wrap="square">
            <a:spAutoFit/>
          </a:bodyPr>
          <a:lstStyle/>
          <a:p>
            <a:r>
              <a:rPr lang="en-US" sz="1700" b="1" dirty="0"/>
              <a:t>Eugen von Böhm-Bawerk </a:t>
            </a:r>
            <a:r>
              <a:rPr lang="en-US" sz="1700" dirty="0"/>
              <a:t>(1851-1914) was a follower of Menger at in Innsbruck and Vienna who developed a theory of the interest rate based on the concept of “time preference” (we would prefer to be satisfied sooner rather than later), but he may be best known for his criticism of Marx’s theory of exploitation based on flaws in the labor theory of value. </a:t>
            </a:r>
          </a:p>
        </p:txBody>
      </p:sp>
    </p:spTree>
    <p:extLst>
      <p:ext uri="{BB962C8B-B14F-4D97-AF65-F5344CB8AC3E}">
        <p14:creationId xmlns:p14="http://schemas.microsoft.com/office/powerpoint/2010/main" val="908374438"/>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Austrians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6DDF87F-5B29-46BD-AF4A-2B42531EAF15}"/>
              </a:ext>
            </a:extLst>
          </p:cNvPr>
          <p:cNvPicPr>
            <a:picLocks noChangeAspect="1"/>
          </p:cNvPicPr>
          <p:nvPr/>
        </p:nvPicPr>
        <p:blipFill>
          <a:blip r:embed="rId3"/>
          <a:stretch>
            <a:fillRect/>
          </a:stretch>
        </p:blipFill>
        <p:spPr>
          <a:xfrm>
            <a:off x="7462306" y="1258581"/>
            <a:ext cx="1072989" cy="1426588"/>
          </a:xfrm>
          <a:prstGeom prst="rect">
            <a:avLst/>
          </a:prstGeom>
        </p:spPr>
      </p:pic>
      <p:sp>
        <p:nvSpPr>
          <p:cNvPr id="6" name="TextBox 5">
            <a:extLst>
              <a:ext uri="{FF2B5EF4-FFF2-40B4-BE49-F238E27FC236}">
                <a16:creationId xmlns:a16="http://schemas.microsoft.com/office/drawing/2014/main" id="{392202B2-E7A6-4833-80B3-1ADD742EDA92}"/>
              </a:ext>
            </a:extLst>
          </p:cNvPr>
          <p:cNvSpPr txBox="1"/>
          <p:nvPr/>
        </p:nvSpPr>
        <p:spPr>
          <a:xfrm>
            <a:off x="228600" y="1210332"/>
            <a:ext cx="7086600" cy="1569660"/>
          </a:xfrm>
          <a:prstGeom prst="rect">
            <a:avLst/>
          </a:prstGeom>
          <a:noFill/>
        </p:spPr>
        <p:txBody>
          <a:bodyPr wrap="square">
            <a:spAutoFit/>
          </a:bodyPr>
          <a:lstStyle/>
          <a:p>
            <a:r>
              <a:rPr lang="en-US" sz="1600" b="1" dirty="0"/>
              <a:t>Ludwig von Mises </a:t>
            </a:r>
            <a:r>
              <a:rPr lang="en-US" sz="1600" dirty="0"/>
              <a:t>(1881-1973) earned a doctorate at the University of Vienna and worked closely with Böhm-Bawerk in his early career. He held public and academic posts in Austria and Switzerland but came to the U.S. in 1940 and taught at New York University for 24 years. He was a voluminous writer on Austrian methodology and monetary theory but may be best known for his argument against the possible efficiency of socialism.</a:t>
            </a:r>
          </a:p>
        </p:txBody>
      </p:sp>
      <p:pic>
        <p:nvPicPr>
          <p:cNvPr id="5" name="Picture 4">
            <a:extLst>
              <a:ext uri="{FF2B5EF4-FFF2-40B4-BE49-F238E27FC236}">
                <a16:creationId xmlns:a16="http://schemas.microsoft.com/office/drawing/2014/main" id="{25A7EE95-E8A5-41DA-B0F9-3B4C7E083C4B}"/>
              </a:ext>
            </a:extLst>
          </p:cNvPr>
          <p:cNvPicPr>
            <a:picLocks noChangeAspect="1"/>
          </p:cNvPicPr>
          <p:nvPr/>
        </p:nvPicPr>
        <p:blipFill>
          <a:blip r:embed="rId4"/>
          <a:stretch>
            <a:fillRect/>
          </a:stretch>
        </p:blipFill>
        <p:spPr>
          <a:xfrm>
            <a:off x="7511078" y="2800350"/>
            <a:ext cx="1024217" cy="1457070"/>
          </a:xfrm>
          <a:prstGeom prst="rect">
            <a:avLst/>
          </a:prstGeom>
        </p:spPr>
      </p:pic>
      <p:sp>
        <p:nvSpPr>
          <p:cNvPr id="10" name="TextBox 9">
            <a:extLst>
              <a:ext uri="{FF2B5EF4-FFF2-40B4-BE49-F238E27FC236}">
                <a16:creationId xmlns:a16="http://schemas.microsoft.com/office/drawing/2014/main" id="{24331399-B988-4400-8DEE-9A160D298791}"/>
              </a:ext>
            </a:extLst>
          </p:cNvPr>
          <p:cNvSpPr txBox="1"/>
          <p:nvPr/>
        </p:nvSpPr>
        <p:spPr>
          <a:xfrm>
            <a:off x="251460" y="2764752"/>
            <a:ext cx="7696200" cy="2308324"/>
          </a:xfrm>
          <a:prstGeom prst="rect">
            <a:avLst/>
          </a:prstGeom>
          <a:noFill/>
        </p:spPr>
        <p:txBody>
          <a:bodyPr wrap="square">
            <a:spAutoFit/>
          </a:bodyPr>
          <a:lstStyle/>
          <a:p>
            <a:r>
              <a:rPr lang="en-US" sz="1600" b="1" dirty="0"/>
              <a:t>Friedrich von Hayek </a:t>
            </a:r>
            <a:r>
              <a:rPr lang="en-US" sz="1600" dirty="0"/>
              <a:t>(1899-1992), also trained at the University of Vienna, gained his greatest recognition in economics (and a Nobel prize) for his 1945 article, “The Use of Knowledge in Society,” describing the efficiency with </a:t>
            </a:r>
            <a:br>
              <a:rPr lang="en-US" sz="1600" dirty="0"/>
            </a:br>
            <a:r>
              <a:rPr lang="en-US" sz="1600" dirty="0"/>
              <a:t>which the market system delivers information to those who need it. He also </a:t>
            </a:r>
            <a:br>
              <a:rPr lang="en-US" sz="1600" dirty="0"/>
            </a:br>
            <a:r>
              <a:rPr lang="en-US" sz="1600" dirty="0"/>
              <a:t>worked on monetary theory and business cycles, became better known for </a:t>
            </a:r>
            <a:br>
              <a:rPr lang="en-US" sz="1600" dirty="0"/>
            </a:br>
            <a:r>
              <a:rPr lang="en-US" sz="1600" dirty="0"/>
              <a:t>his </a:t>
            </a:r>
            <a:r>
              <a:rPr lang="en-US" sz="1600" i="1" dirty="0"/>
              <a:t>The Road to Serfdom</a:t>
            </a:r>
            <a:r>
              <a:rPr lang="en-US" sz="1600" dirty="0"/>
              <a:t>, warning that economic planning could lead to </a:t>
            </a:r>
            <a:br>
              <a:rPr lang="en-US" sz="1600" dirty="0"/>
            </a:br>
            <a:r>
              <a:rPr lang="en-US" sz="1600" dirty="0"/>
              <a:t>despotism. However, he supported intervention in some cases, drawing criticism from Ayn Rand.</a:t>
            </a:r>
          </a:p>
          <a:p>
            <a:endParaRPr lang="en-US" sz="1600" dirty="0"/>
          </a:p>
        </p:txBody>
      </p:sp>
    </p:spTree>
    <p:extLst>
      <p:ext uri="{BB962C8B-B14F-4D97-AF65-F5344CB8AC3E}">
        <p14:creationId xmlns:p14="http://schemas.microsoft.com/office/powerpoint/2010/main" val="371984290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Austrians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2935C8D-3122-4CA5-A98F-ACB634FD06DE}"/>
              </a:ext>
            </a:extLst>
          </p:cNvPr>
          <p:cNvPicPr>
            <a:picLocks noChangeAspect="1"/>
          </p:cNvPicPr>
          <p:nvPr/>
        </p:nvPicPr>
        <p:blipFill>
          <a:blip r:embed="rId3"/>
          <a:stretch>
            <a:fillRect/>
          </a:stretch>
        </p:blipFill>
        <p:spPr>
          <a:xfrm>
            <a:off x="7315200" y="1123950"/>
            <a:ext cx="1377789" cy="1855318"/>
          </a:xfrm>
          <a:prstGeom prst="rect">
            <a:avLst/>
          </a:prstGeom>
        </p:spPr>
      </p:pic>
      <p:sp>
        <p:nvSpPr>
          <p:cNvPr id="6" name="TextBox 5">
            <a:extLst>
              <a:ext uri="{FF2B5EF4-FFF2-40B4-BE49-F238E27FC236}">
                <a16:creationId xmlns:a16="http://schemas.microsoft.com/office/drawing/2014/main" id="{A8B45CEC-56CE-456F-B3B9-20BF1B726082}"/>
              </a:ext>
            </a:extLst>
          </p:cNvPr>
          <p:cNvSpPr txBox="1"/>
          <p:nvPr/>
        </p:nvSpPr>
        <p:spPr>
          <a:xfrm>
            <a:off x="304800" y="1123950"/>
            <a:ext cx="6929628" cy="1815882"/>
          </a:xfrm>
          <a:prstGeom prst="rect">
            <a:avLst/>
          </a:prstGeom>
          <a:noFill/>
        </p:spPr>
        <p:txBody>
          <a:bodyPr wrap="square">
            <a:spAutoFit/>
          </a:bodyPr>
          <a:lstStyle/>
          <a:p>
            <a:r>
              <a:rPr lang="en-US" sz="1600" b="1" dirty="0"/>
              <a:t>Joseph Schumpeter </a:t>
            </a:r>
            <a:r>
              <a:rPr lang="en-US" sz="1600" dirty="0"/>
              <a:t>(1883-1950) was considered by Peter Drucker, the famous management theorist, to be one of the “two greatest economists of this century” (together with Keynes). He was born in Moravia, then part of Austria-Hungary (now part of the Czech Republic) and studied under Böhm-Bawerk at the University of Vienna where he earned his PhD. He held a series of public, financial, and academic appointments in Europe, but moved to the U.S. in 1940 and spent much of his career at Harvard. </a:t>
            </a:r>
          </a:p>
        </p:txBody>
      </p:sp>
      <p:sp>
        <p:nvSpPr>
          <p:cNvPr id="5" name="TextBox 4">
            <a:extLst>
              <a:ext uri="{FF2B5EF4-FFF2-40B4-BE49-F238E27FC236}">
                <a16:creationId xmlns:a16="http://schemas.microsoft.com/office/drawing/2014/main" id="{6FD897A4-C6C0-46A6-BF18-24EA5A6B36FC}"/>
              </a:ext>
            </a:extLst>
          </p:cNvPr>
          <p:cNvSpPr txBox="1"/>
          <p:nvPr/>
        </p:nvSpPr>
        <p:spPr>
          <a:xfrm>
            <a:off x="301752" y="2956408"/>
            <a:ext cx="8461248" cy="1815882"/>
          </a:xfrm>
          <a:prstGeom prst="rect">
            <a:avLst/>
          </a:prstGeom>
          <a:noFill/>
        </p:spPr>
        <p:txBody>
          <a:bodyPr wrap="square" rtlCol="0">
            <a:spAutoFit/>
          </a:bodyPr>
          <a:lstStyle/>
          <a:p>
            <a:r>
              <a:rPr lang="en-US" sz="1600" dirty="0"/>
              <a:t>Like the other Austrians, Schumpeter was critical of socialism, and warned that it could lead to dictatorship, but he rejected the methodological constraints of the Austrian School, and it’s difficult to put him in any conventional category.  Obviously, Drucker loved him because of his emphasis on the importance of entrepreneurship – that capitalist competition was not so much about prices, but more about new products and productions processes and higher quality. Competition was a process of “creative destruction,” so he had little concern about the rise of “big business,” and thought the business cycle was part of the creative process.</a:t>
            </a:r>
          </a:p>
        </p:txBody>
      </p:sp>
    </p:spTree>
    <p:extLst>
      <p:ext uri="{BB962C8B-B14F-4D97-AF65-F5344CB8AC3E}">
        <p14:creationId xmlns:p14="http://schemas.microsoft.com/office/powerpoint/2010/main" val="174269590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647700"/>
          </a:xfrm>
        </p:spPr>
        <p:txBody>
          <a:bodyPr>
            <a:noAutofit/>
          </a:bodyPr>
          <a:lstStyle/>
          <a:p>
            <a:pPr algn="l"/>
            <a:r>
              <a:rPr lang="en-US" sz="2000" b="1" i="0" u="none" strike="noStrike" baseline="0" dirty="0">
                <a:latin typeface="Times-Bold"/>
              </a:rPr>
              <a:t>Joseph A. Schumpeter, </a:t>
            </a:r>
            <a:r>
              <a:rPr lang="en-US" sz="2000" b="1" i="1" u="none" strike="noStrike" baseline="0" dirty="0">
                <a:latin typeface="Times-Bold"/>
              </a:rPr>
              <a:t>Capitalism, Socialism and Democracy</a:t>
            </a:r>
            <a:r>
              <a:rPr lang="en-US" sz="2000" b="1" i="0" u="none" strike="noStrike" baseline="0" dirty="0">
                <a:latin typeface="Times-Bold"/>
              </a:rPr>
              <a:t>, 3</a:t>
            </a:r>
            <a:r>
              <a:rPr lang="en-US" sz="2000" b="1" i="0" u="none" strike="noStrike" baseline="30000" dirty="0">
                <a:latin typeface="Times-Bold"/>
              </a:rPr>
              <a:t>rd</a:t>
            </a:r>
            <a:r>
              <a:rPr lang="en-US" sz="2000" b="1" i="0" u="none" strike="noStrike" baseline="0" dirty="0">
                <a:latin typeface="Times-Bold"/>
              </a:rPr>
              <a:t> ed., 1950</a:t>
            </a:r>
            <a:br>
              <a:rPr lang="en-US" sz="2000" b="1" i="0" u="none" strike="noStrike" baseline="0" dirty="0">
                <a:latin typeface="Times-Bold"/>
              </a:rPr>
            </a:br>
            <a:r>
              <a:rPr lang="en-US" sz="2000" b="1" i="0" u="none" strike="noStrike" baseline="0" dirty="0">
                <a:latin typeface="Times-Bold"/>
              </a:rPr>
              <a:t>Chapter VII: The Process of Creative Destruction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D897A4-C6C0-46A6-BF18-24EA5A6B36FC}"/>
              </a:ext>
            </a:extLst>
          </p:cNvPr>
          <p:cNvSpPr txBox="1"/>
          <p:nvPr/>
        </p:nvSpPr>
        <p:spPr>
          <a:xfrm>
            <a:off x="225552" y="1200150"/>
            <a:ext cx="8461248" cy="3585597"/>
          </a:xfrm>
          <a:prstGeom prst="rect">
            <a:avLst/>
          </a:prstGeom>
          <a:noFill/>
        </p:spPr>
        <p:txBody>
          <a:bodyPr wrap="square" rtlCol="0">
            <a:spAutoFit/>
          </a:bodyPr>
          <a:lstStyle/>
          <a:p>
            <a:r>
              <a:rPr lang="en-US" sz="1600" dirty="0"/>
              <a:t>“The opening up of new markets, foreign or domestic, and the organizational development</a:t>
            </a:r>
          </a:p>
          <a:p>
            <a:pPr>
              <a:spcAft>
                <a:spcPts val="600"/>
              </a:spcAft>
            </a:pPr>
            <a:r>
              <a:rPr lang="en-US" sz="1600" dirty="0"/>
              <a:t>from the craft shop and factory to such concerns as U. S. Steel illustrate the same process of industrial mutation … that incessantly revolutionizes the economic structure from within, incessantly destroying the old one, incessantly creating a new one. This process of </a:t>
            </a:r>
            <a:r>
              <a:rPr lang="en-US" sz="1600" i="1" dirty="0"/>
              <a:t>Creative Destruction </a:t>
            </a:r>
            <a:r>
              <a:rPr lang="en-US" sz="1600" dirty="0"/>
              <a:t>is the essential fact about capitalism. It is what capitalism consists in and what every capitalist concern has got to live in…</a:t>
            </a:r>
          </a:p>
          <a:p>
            <a:pPr algn="l"/>
            <a:r>
              <a:rPr lang="en-US" sz="1800" b="0" i="0" u="none" strike="noStrike" baseline="0" dirty="0">
                <a:latin typeface="TimesNewRomanMS"/>
              </a:rPr>
              <a:t>But economists who … look for example at the behavior of an oligopolist industry - an industry which consists of a few big firms - and observe the well-known moves and countermoves within it that seem to aim at nothing but high prices and restrictions of</a:t>
            </a:r>
          </a:p>
          <a:p>
            <a:pPr algn="l"/>
            <a:r>
              <a:rPr lang="en-US" sz="1800" b="0" i="0" u="none" strike="noStrike" baseline="0" dirty="0">
                <a:latin typeface="TimesNewRomanMS"/>
              </a:rPr>
              <a:t>output are [looking only at] the momentary situation as if there were no past or future to it and think that they have understood… In other words, the problem that is usually being visualized is how capitalism administers existing structures, whereas the relevant problem is how it creates and destroys them.”</a:t>
            </a:r>
            <a:endParaRPr lang="en-US" sz="1600" dirty="0"/>
          </a:p>
        </p:txBody>
      </p:sp>
    </p:spTree>
    <p:extLst>
      <p:ext uri="{BB962C8B-B14F-4D97-AF65-F5344CB8AC3E}">
        <p14:creationId xmlns:p14="http://schemas.microsoft.com/office/powerpoint/2010/main" val="135066258"/>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Milton Friedman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EF63B0-51EA-484C-B01A-0787A8BDDB52}"/>
              </a:ext>
            </a:extLst>
          </p:cNvPr>
          <p:cNvPicPr>
            <a:picLocks noChangeAspect="1"/>
          </p:cNvPicPr>
          <p:nvPr/>
        </p:nvPicPr>
        <p:blipFill>
          <a:blip r:embed="rId3"/>
          <a:stretch>
            <a:fillRect/>
          </a:stretch>
        </p:blipFill>
        <p:spPr>
          <a:xfrm>
            <a:off x="7919294" y="1123951"/>
            <a:ext cx="929149" cy="1219200"/>
          </a:xfrm>
          <a:prstGeom prst="rect">
            <a:avLst/>
          </a:prstGeom>
        </p:spPr>
      </p:pic>
      <p:sp>
        <p:nvSpPr>
          <p:cNvPr id="4" name="TextBox 3">
            <a:extLst>
              <a:ext uri="{FF2B5EF4-FFF2-40B4-BE49-F238E27FC236}">
                <a16:creationId xmlns:a16="http://schemas.microsoft.com/office/drawing/2014/main" id="{5A9D49EA-C9A2-43FB-8935-E88B6CF3FC8E}"/>
              </a:ext>
            </a:extLst>
          </p:cNvPr>
          <p:cNvSpPr txBox="1"/>
          <p:nvPr/>
        </p:nvSpPr>
        <p:spPr>
          <a:xfrm>
            <a:off x="228600" y="1154490"/>
            <a:ext cx="7239000" cy="1323439"/>
          </a:xfrm>
          <a:prstGeom prst="rect">
            <a:avLst/>
          </a:prstGeom>
          <a:noFill/>
        </p:spPr>
        <p:txBody>
          <a:bodyPr wrap="square" rtlCol="0">
            <a:spAutoFit/>
          </a:bodyPr>
          <a:lstStyle/>
          <a:p>
            <a:r>
              <a:rPr lang="en-US" sz="1600" dirty="0"/>
              <a:t>Although some would claim this for Schumpeter or Hayek*, I would argue that the most influential economist of the 20</a:t>
            </a:r>
            <a:r>
              <a:rPr lang="en-US" sz="1600" baseline="30000" dirty="0"/>
              <a:t>th</a:t>
            </a:r>
            <a:r>
              <a:rPr lang="en-US" sz="1600" dirty="0"/>
              <a:t> century, other  than Keynes, was </a:t>
            </a:r>
            <a:r>
              <a:rPr lang="en-US" sz="1600" b="1" dirty="0"/>
              <a:t>Milton Friedman </a:t>
            </a:r>
            <a:r>
              <a:rPr lang="en-US" sz="1600" dirty="0"/>
              <a:t>(1912-2006). Born in Brooklyn, New York, of immigrant Jewish parents, Friedman earned his BA at Rutgers, his MA at U. Chicago, and his PhD at Columbia U. After earlier academic appointments he spent most of </a:t>
            </a:r>
          </a:p>
        </p:txBody>
      </p:sp>
      <p:sp>
        <p:nvSpPr>
          <p:cNvPr id="5" name="TextBox 4">
            <a:extLst>
              <a:ext uri="{FF2B5EF4-FFF2-40B4-BE49-F238E27FC236}">
                <a16:creationId xmlns:a16="http://schemas.microsoft.com/office/drawing/2014/main" id="{F3F0B627-090D-41B1-B650-4A55B0E4275E}"/>
              </a:ext>
            </a:extLst>
          </p:cNvPr>
          <p:cNvSpPr txBox="1"/>
          <p:nvPr/>
        </p:nvSpPr>
        <p:spPr>
          <a:xfrm>
            <a:off x="228600" y="4027169"/>
            <a:ext cx="8455152" cy="738664"/>
          </a:xfrm>
          <a:prstGeom prst="rect">
            <a:avLst/>
          </a:prstGeom>
          <a:noFill/>
        </p:spPr>
        <p:txBody>
          <a:bodyPr wrap="square" rtlCol="0">
            <a:spAutoFit/>
          </a:bodyPr>
          <a:lstStyle/>
          <a:p>
            <a:r>
              <a:rPr lang="en-US" sz="1400" dirty="0"/>
              <a:t>* I noted Peter Drucker’s adulation of Schumpeter in the previous slide. On Hayek, see Nicholas Wapshott’s book, </a:t>
            </a:r>
            <a:r>
              <a:rPr lang="en-US" sz="1400" dirty="0">
                <a:hlinkClick r:id="rId4"/>
              </a:rPr>
              <a:t>Keynes Hayek: The Clash that Defined Modern Economics </a:t>
            </a:r>
            <a:r>
              <a:rPr lang="en-US" sz="1400" dirty="0"/>
              <a:t>or  </a:t>
            </a:r>
            <a:r>
              <a:rPr lang="en-US" sz="1400" dirty="0">
                <a:hlinkClick r:id="rId5"/>
              </a:rPr>
              <a:t>this lecture by Wapshott </a:t>
            </a:r>
            <a:r>
              <a:rPr lang="en-US" sz="1400" dirty="0"/>
              <a:t>or the  humorous Keynes/Hayek “rap battles,” </a:t>
            </a:r>
            <a:r>
              <a:rPr lang="en-US" sz="1400" dirty="0">
                <a:hlinkClick r:id="rId6"/>
              </a:rPr>
              <a:t>rounds one </a:t>
            </a:r>
            <a:r>
              <a:rPr lang="en-US" sz="1400" dirty="0"/>
              <a:t> and  </a:t>
            </a:r>
            <a:r>
              <a:rPr lang="en-US" sz="1400" dirty="0">
                <a:hlinkClick r:id="rId7"/>
              </a:rPr>
              <a:t>two</a:t>
            </a:r>
            <a:r>
              <a:rPr lang="en-US" sz="1400" dirty="0"/>
              <a:t>. Or see </a:t>
            </a:r>
            <a:r>
              <a:rPr lang="en-US" sz="1400" dirty="0">
                <a:hlinkClick r:id="rId8"/>
              </a:rPr>
              <a:t>Hayek himself on Keynes</a:t>
            </a:r>
            <a:r>
              <a:rPr lang="en-US" sz="1400" dirty="0"/>
              <a:t>.</a:t>
            </a:r>
          </a:p>
        </p:txBody>
      </p:sp>
      <p:sp>
        <p:nvSpPr>
          <p:cNvPr id="6" name="TextBox 5">
            <a:extLst>
              <a:ext uri="{FF2B5EF4-FFF2-40B4-BE49-F238E27FC236}">
                <a16:creationId xmlns:a16="http://schemas.microsoft.com/office/drawing/2014/main" id="{471A459C-5B5B-4885-A30B-08A53051DDDA}"/>
              </a:ext>
            </a:extLst>
          </p:cNvPr>
          <p:cNvSpPr txBox="1"/>
          <p:nvPr/>
        </p:nvSpPr>
        <p:spPr>
          <a:xfrm>
            <a:off x="213360" y="2381250"/>
            <a:ext cx="8534400" cy="1569660"/>
          </a:xfrm>
          <a:prstGeom prst="rect">
            <a:avLst/>
          </a:prstGeom>
          <a:noFill/>
        </p:spPr>
        <p:txBody>
          <a:bodyPr wrap="square" rtlCol="0">
            <a:spAutoFit/>
          </a:bodyPr>
          <a:lstStyle/>
          <a:p>
            <a:r>
              <a:rPr lang="en-US" sz="1600" dirty="0"/>
              <a:t>his career (1946-1977) at U. Chicago where he continued a tradition of rigorous incentives-based neoclassical economics (following the lead of Frank Knight, Jacob Viner, and other) and moved it more strongly in a market-oriented rejection of Keynesian “fine tuning” and other forms of governmental intervention, an emphasis on a steady monetary policy and flexible exchange rates, etc. We’ve seen that he argued in favor of theories that predict well, even if based on unrealistic assumptions. He won the Nobel price in 1976.</a:t>
            </a:r>
          </a:p>
        </p:txBody>
      </p:sp>
    </p:spTree>
    <p:extLst>
      <p:ext uri="{BB962C8B-B14F-4D97-AF65-F5344CB8AC3E}">
        <p14:creationId xmlns:p14="http://schemas.microsoft.com/office/powerpoint/2010/main" val="3617497225"/>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Few of the Issues Addressed by Friedman</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7CA2495-38CC-4A97-90A1-BDC2A3DC5215}"/>
              </a:ext>
            </a:extLst>
          </p:cNvPr>
          <p:cNvSpPr txBox="1"/>
          <p:nvPr/>
        </p:nvSpPr>
        <p:spPr>
          <a:xfrm>
            <a:off x="990600" y="1581150"/>
            <a:ext cx="7315200" cy="2677656"/>
          </a:xfrm>
          <a:prstGeom prst="rect">
            <a:avLst/>
          </a:prstGeom>
          <a:noFill/>
        </p:spPr>
        <p:txBody>
          <a:bodyPr wrap="square">
            <a:spAutoFit/>
          </a:bodyPr>
          <a:lstStyle/>
          <a:p>
            <a:pPr marL="285750" indent="-285750" eaLnBrk="1" hangingPunct="1">
              <a:buFont typeface="Arial" panose="020B0604020202020204" pitchFamily="34" charset="0"/>
              <a:buChar char="•"/>
            </a:pPr>
            <a:r>
              <a:rPr lang="en-US" altLang="en-US" sz="2800" dirty="0"/>
              <a:t>Inflation</a:t>
            </a:r>
          </a:p>
          <a:p>
            <a:pPr marL="285750" indent="-285750" eaLnBrk="1" hangingPunct="1">
              <a:buFont typeface="Arial" panose="020B0604020202020204" pitchFamily="34" charset="0"/>
              <a:buChar char="•"/>
            </a:pPr>
            <a:r>
              <a:rPr lang="en-US" altLang="en-US" sz="2800" dirty="0"/>
              <a:t>Unemployment</a:t>
            </a:r>
          </a:p>
          <a:p>
            <a:pPr marL="285750" indent="-285750" eaLnBrk="1" hangingPunct="1">
              <a:buFont typeface="Arial" panose="020B0604020202020204" pitchFamily="34" charset="0"/>
              <a:buChar char="•"/>
            </a:pPr>
            <a:r>
              <a:rPr lang="en-US" altLang="en-US" sz="2800" dirty="0"/>
              <a:t>International Balances of Payments</a:t>
            </a:r>
          </a:p>
          <a:p>
            <a:pPr marL="285750" indent="-285750" eaLnBrk="1" hangingPunct="1">
              <a:buFont typeface="Arial" panose="020B0604020202020204" pitchFamily="34" charset="0"/>
              <a:buChar char="•"/>
            </a:pPr>
            <a:r>
              <a:rPr lang="en-US" altLang="en-US" sz="2800" dirty="0"/>
              <a:t>Poverty</a:t>
            </a:r>
          </a:p>
          <a:p>
            <a:pPr marL="285750" indent="-285750" eaLnBrk="1" hangingPunct="1">
              <a:buFont typeface="Arial" panose="020B0604020202020204" pitchFamily="34" charset="0"/>
              <a:buChar char="•"/>
            </a:pPr>
            <a:r>
              <a:rPr lang="en-US" altLang="en-US" sz="2800" dirty="0"/>
              <a:t>Ineffective Schools</a:t>
            </a:r>
          </a:p>
          <a:p>
            <a:pPr marL="285750" indent="-285750" eaLnBrk="1" hangingPunct="1">
              <a:buFont typeface="Arial" panose="020B0604020202020204" pitchFamily="34" charset="0"/>
              <a:buChar char="•"/>
            </a:pPr>
            <a:r>
              <a:rPr lang="en-US" altLang="en-US" sz="2800" dirty="0"/>
              <a:t>Drug Crime and Addiction</a:t>
            </a:r>
          </a:p>
        </p:txBody>
      </p:sp>
    </p:spTree>
    <p:extLst>
      <p:ext uri="{BB962C8B-B14F-4D97-AF65-F5344CB8AC3E}">
        <p14:creationId xmlns:p14="http://schemas.microsoft.com/office/powerpoint/2010/main" val="270763303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Inflation: Analysis</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C123314-8B4A-4A6A-8551-0C0322492B97}"/>
              </a:ext>
            </a:extLst>
          </p:cNvPr>
          <p:cNvSpPr txBox="1"/>
          <p:nvPr/>
        </p:nvSpPr>
        <p:spPr>
          <a:xfrm>
            <a:off x="1143000" y="1657350"/>
            <a:ext cx="6324600" cy="2246769"/>
          </a:xfrm>
          <a:prstGeom prst="rect">
            <a:avLst/>
          </a:prstGeom>
          <a:noFill/>
        </p:spPr>
        <p:txBody>
          <a:bodyPr wrap="square">
            <a:spAutoFit/>
          </a:bodyPr>
          <a:lstStyle/>
          <a:p>
            <a:r>
              <a:rPr lang="en-US" sz="2800" dirty="0"/>
              <a:t>“Inflation is always and everywhere a monetary phenomenon.” </a:t>
            </a:r>
            <a:br>
              <a:rPr lang="en-US" sz="2800" dirty="0"/>
            </a:br>
            <a:br>
              <a:rPr lang="en-US" sz="2800" dirty="0"/>
            </a:br>
            <a:r>
              <a:rPr lang="en-US" sz="2800" dirty="0"/>
              <a:t>Milton Friedman, </a:t>
            </a:r>
            <a:r>
              <a:rPr lang="en-US" sz="2800" i="1" dirty="0"/>
              <a:t>Studies in the Quantity Theory of Money</a:t>
            </a:r>
            <a:r>
              <a:rPr lang="en-US" sz="2800" dirty="0"/>
              <a:t>, 1956</a:t>
            </a:r>
          </a:p>
        </p:txBody>
      </p:sp>
    </p:spTree>
    <p:extLst>
      <p:ext uri="{BB962C8B-B14F-4D97-AF65-F5344CB8AC3E}">
        <p14:creationId xmlns:p14="http://schemas.microsoft.com/office/powerpoint/2010/main" val="731377603"/>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7356</TotalTime>
  <Words>2478</Words>
  <Application>Microsoft Office PowerPoint</Application>
  <PresentationFormat>On-screen Show (16:9)</PresentationFormat>
  <Paragraphs>126</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Georgia</vt:lpstr>
      <vt:lpstr>Times-Bold</vt:lpstr>
      <vt:lpstr>TimesNewRomanMS</vt:lpstr>
      <vt:lpstr>Wingdings</vt:lpstr>
      <vt:lpstr>Wingdings 2</vt:lpstr>
      <vt:lpstr>Civic</vt:lpstr>
      <vt:lpstr>PowerPoint Presentation</vt:lpstr>
      <vt:lpstr>Introduction</vt:lpstr>
      <vt:lpstr>Austrians</vt:lpstr>
      <vt:lpstr>Austrians</vt:lpstr>
      <vt:lpstr>Austrians</vt:lpstr>
      <vt:lpstr>Joseph A. Schumpeter, Capitalism, Socialism and Democracy, 3rd ed., 1950 Chapter VII: The Process of Creative Destruction</vt:lpstr>
      <vt:lpstr>Milton Friedman</vt:lpstr>
      <vt:lpstr>A Few of the Issues Addressed by Friedman</vt:lpstr>
      <vt:lpstr>Inflation: Analysis</vt:lpstr>
      <vt:lpstr>Bolivian Money Growth (blue) and Inflation (red)</vt:lpstr>
      <vt:lpstr>Bolivian Money Growth (blue) and Inflation (red)</vt:lpstr>
      <vt:lpstr>Inflation: Friedman Prescription</vt:lpstr>
      <vt:lpstr>M2 velocity was somewhat stable before 1990, but not after</vt:lpstr>
      <vt:lpstr>So the relationship between Money Growth and Inflation has broken down</vt:lpstr>
      <vt:lpstr>Friedman on Unemployment</vt:lpstr>
      <vt:lpstr>Friedman on Foreign Exchange Markets</vt:lpstr>
      <vt:lpstr>Friedman on Poverty Programs</vt:lpstr>
      <vt:lpstr>Friedman Proposal on Poverty</vt:lpstr>
      <vt:lpstr>Friedman on Education</vt:lpstr>
      <vt:lpstr>Friedman Education Proposal</vt:lpstr>
      <vt:lpstr>Friedman on Drug Crime</vt:lpstr>
      <vt:lpstr>PowerPoint Presentation</vt:lpstr>
      <vt:lpstr>Friedman on Drug Crime - Solutions</vt:lpstr>
      <vt:lpstr>The Continuing Chicago Tradition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Marx</dc:title>
  <dc:creator>Steve</dc:creator>
  <cp:lastModifiedBy>Steve Gardner</cp:lastModifiedBy>
  <cp:revision>215</cp:revision>
  <dcterms:created xsi:type="dcterms:W3CDTF">2019-10-16T18:54:22Z</dcterms:created>
  <dcterms:modified xsi:type="dcterms:W3CDTF">2020-12-01T03:49:14Z</dcterms:modified>
</cp:coreProperties>
</file>