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7"/>
  </p:notesMasterIdLst>
  <p:handoutMasterIdLst>
    <p:handoutMasterId r:id="rId368"/>
  </p:handoutMasterIdLst>
  <p:sldIdLst>
    <p:sldId id="257" r:id="rId2"/>
    <p:sldId id="390" r:id="rId3"/>
    <p:sldId id="288" r:id="rId4"/>
    <p:sldId id="260" r:id="rId5"/>
    <p:sldId id="358" r:id="rId6"/>
    <p:sldId id="357" r:id="rId7"/>
    <p:sldId id="397" r:id="rId8"/>
    <p:sldId id="355" r:id="rId9"/>
    <p:sldId id="356" r:id="rId10"/>
    <p:sldId id="399" r:id="rId11"/>
    <p:sldId id="284" r:id="rId12"/>
    <p:sldId id="400" r:id="rId13"/>
    <p:sldId id="272" r:id="rId14"/>
    <p:sldId id="273" r:id="rId15"/>
    <p:sldId id="274" r:id="rId16"/>
    <p:sldId id="287" r:id="rId17"/>
    <p:sldId id="276" r:id="rId18"/>
    <p:sldId id="388" r:id="rId19"/>
    <p:sldId id="294" r:id="rId20"/>
    <p:sldId id="389" r:id="rId21"/>
    <p:sldId id="392" r:id="rId22"/>
    <p:sldId id="393" r:id="rId23"/>
    <p:sldId id="394" r:id="rId24"/>
    <p:sldId id="395" r:id="rId25"/>
    <p:sldId id="401" r:id="rId26"/>
    <p:sldId id="402" r:id="rId27"/>
    <p:sldId id="403" r:id="rId28"/>
    <p:sldId id="404" r:id="rId29"/>
    <p:sldId id="405" r:id="rId30"/>
    <p:sldId id="406" r:id="rId31"/>
    <p:sldId id="407" r:id="rId32"/>
    <p:sldId id="408" r:id="rId33"/>
    <p:sldId id="409" r:id="rId34"/>
    <p:sldId id="410" r:id="rId35"/>
    <p:sldId id="411" r:id="rId36"/>
    <p:sldId id="412" r:id="rId37"/>
    <p:sldId id="413" r:id="rId38"/>
    <p:sldId id="414" r:id="rId39"/>
    <p:sldId id="415" r:id="rId40"/>
    <p:sldId id="416" r:id="rId41"/>
    <p:sldId id="417" r:id="rId42"/>
    <p:sldId id="418" r:id="rId43"/>
    <p:sldId id="419" r:id="rId44"/>
    <p:sldId id="420" r:id="rId45"/>
    <p:sldId id="421" r:id="rId46"/>
    <p:sldId id="422" r:id="rId47"/>
    <p:sldId id="423" r:id="rId48"/>
    <p:sldId id="424" r:id="rId49"/>
    <p:sldId id="425" r:id="rId50"/>
    <p:sldId id="426" r:id="rId51"/>
    <p:sldId id="427" r:id="rId52"/>
    <p:sldId id="428" r:id="rId53"/>
    <p:sldId id="429" r:id="rId54"/>
    <p:sldId id="430" r:id="rId55"/>
    <p:sldId id="431" r:id="rId56"/>
    <p:sldId id="432" r:id="rId57"/>
    <p:sldId id="433" r:id="rId58"/>
    <p:sldId id="434" r:id="rId59"/>
    <p:sldId id="435" r:id="rId60"/>
    <p:sldId id="436" r:id="rId61"/>
    <p:sldId id="437" r:id="rId62"/>
    <p:sldId id="438" r:id="rId63"/>
    <p:sldId id="439" r:id="rId64"/>
    <p:sldId id="440" r:id="rId65"/>
    <p:sldId id="441" r:id="rId66"/>
    <p:sldId id="442" r:id="rId67"/>
    <p:sldId id="443" r:id="rId68"/>
    <p:sldId id="444" r:id="rId69"/>
    <p:sldId id="445" r:id="rId70"/>
    <p:sldId id="446" r:id="rId71"/>
    <p:sldId id="447" r:id="rId72"/>
    <p:sldId id="448" r:id="rId73"/>
    <p:sldId id="449" r:id="rId74"/>
    <p:sldId id="450" r:id="rId75"/>
    <p:sldId id="451" r:id="rId76"/>
    <p:sldId id="452" r:id="rId77"/>
    <p:sldId id="453" r:id="rId78"/>
    <p:sldId id="454" r:id="rId79"/>
    <p:sldId id="455" r:id="rId80"/>
    <p:sldId id="456" r:id="rId81"/>
    <p:sldId id="457" r:id="rId82"/>
    <p:sldId id="458" r:id="rId83"/>
    <p:sldId id="459" r:id="rId84"/>
    <p:sldId id="460" r:id="rId85"/>
    <p:sldId id="461" r:id="rId86"/>
    <p:sldId id="462" r:id="rId87"/>
    <p:sldId id="463" r:id="rId88"/>
    <p:sldId id="464" r:id="rId89"/>
    <p:sldId id="465" r:id="rId90"/>
    <p:sldId id="466" r:id="rId91"/>
    <p:sldId id="467" r:id="rId92"/>
    <p:sldId id="468" r:id="rId93"/>
    <p:sldId id="469" r:id="rId94"/>
    <p:sldId id="470" r:id="rId95"/>
    <p:sldId id="471" r:id="rId96"/>
    <p:sldId id="472" r:id="rId97"/>
    <p:sldId id="473" r:id="rId98"/>
    <p:sldId id="474" r:id="rId99"/>
    <p:sldId id="475" r:id="rId100"/>
    <p:sldId id="476" r:id="rId101"/>
    <p:sldId id="477" r:id="rId102"/>
    <p:sldId id="478" r:id="rId103"/>
    <p:sldId id="479" r:id="rId104"/>
    <p:sldId id="480" r:id="rId105"/>
    <p:sldId id="481" r:id="rId106"/>
    <p:sldId id="482" r:id="rId107"/>
    <p:sldId id="483" r:id="rId108"/>
    <p:sldId id="484" r:id="rId109"/>
    <p:sldId id="485" r:id="rId110"/>
    <p:sldId id="486" r:id="rId111"/>
    <p:sldId id="487" r:id="rId112"/>
    <p:sldId id="488" r:id="rId113"/>
    <p:sldId id="489" r:id="rId114"/>
    <p:sldId id="490" r:id="rId115"/>
    <p:sldId id="491" r:id="rId116"/>
    <p:sldId id="492" r:id="rId117"/>
    <p:sldId id="493" r:id="rId118"/>
    <p:sldId id="494" r:id="rId119"/>
    <p:sldId id="495" r:id="rId120"/>
    <p:sldId id="496" r:id="rId121"/>
    <p:sldId id="497" r:id="rId122"/>
    <p:sldId id="498" r:id="rId123"/>
    <p:sldId id="499" r:id="rId124"/>
    <p:sldId id="500" r:id="rId125"/>
    <p:sldId id="501" r:id="rId126"/>
    <p:sldId id="502" r:id="rId127"/>
    <p:sldId id="503" r:id="rId128"/>
    <p:sldId id="504" r:id="rId129"/>
    <p:sldId id="505" r:id="rId130"/>
    <p:sldId id="506" r:id="rId131"/>
    <p:sldId id="507" r:id="rId132"/>
    <p:sldId id="508" r:id="rId133"/>
    <p:sldId id="509" r:id="rId134"/>
    <p:sldId id="510" r:id="rId135"/>
    <p:sldId id="511" r:id="rId136"/>
    <p:sldId id="512" r:id="rId137"/>
    <p:sldId id="513" r:id="rId138"/>
    <p:sldId id="514" r:id="rId139"/>
    <p:sldId id="515" r:id="rId140"/>
    <p:sldId id="516" r:id="rId141"/>
    <p:sldId id="517" r:id="rId142"/>
    <p:sldId id="518" r:id="rId143"/>
    <p:sldId id="519" r:id="rId144"/>
    <p:sldId id="520" r:id="rId145"/>
    <p:sldId id="521" r:id="rId146"/>
    <p:sldId id="522" r:id="rId147"/>
    <p:sldId id="523" r:id="rId148"/>
    <p:sldId id="524" r:id="rId149"/>
    <p:sldId id="525" r:id="rId150"/>
    <p:sldId id="526" r:id="rId151"/>
    <p:sldId id="527" r:id="rId152"/>
    <p:sldId id="528" r:id="rId153"/>
    <p:sldId id="529" r:id="rId154"/>
    <p:sldId id="530" r:id="rId155"/>
    <p:sldId id="531" r:id="rId156"/>
    <p:sldId id="532" r:id="rId157"/>
    <p:sldId id="533" r:id="rId158"/>
    <p:sldId id="534" r:id="rId159"/>
    <p:sldId id="535" r:id="rId160"/>
    <p:sldId id="536" r:id="rId161"/>
    <p:sldId id="537" r:id="rId162"/>
    <p:sldId id="538" r:id="rId163"/>
    <p:sldId id="539" r:id="rId164"/>
    <p:sldId id="540" r:id="rId165"/>
    <p:sldId id="541" r:id="rId166"/>
    <p:sldId id="542" r:id="rId167"/>
    <p:sldId id="543" r:id="rId168"/>
    <p:sldId id="544" r:id="rId169"/>
    <p:sldId id="545" r:id="rId170"/>
    <p:sldId id="546" r:id="rId171"/>
    <p:sldId id="547" r:id="rId172"/>
    <p:sldId id="548" r:id="rId173"/>
    <p:sldId id="549" r:id="rId174"/>
    <p:sldId id="550" r:id="rId175"/>
    <p:sldId id="551" r:id="rId176"/>
    <p:sldId id="552" r:id="rId177"/>
    <p:sldId id="553" r:id="rId178"/>
    <p:sldId id="554" r:id="rId179"/>
    <p:sldId id="555" r:id="rId180"/>
    <p:sldId id="556" r:id="rId181"/>
    <p:sldId id="557" r:id="rId182"/>
    <p:sldId id="558" r:id="rId183"/>
    <p:sldId id="559" r:id="rId184"/>
    <p:sldId id="560" r:id="rId185"/>
    <p:sldId id="561" r:id="rId186"/>
    <p:sldId id="562" r:id="rId187"/>
    <p:sldId id="563" r:id="rId188"/>
    <p:sldId id="564" r:id="rId189"/>
    <p:sldId id="565" r:id="rId190"/>
    <p:sldId id="566" r:id="rId191"/>
    <p:sldId id="567" r:id="rId192"/>
    <p:sldId id="568" r:id="rId193"/>
    <p:sldId id="569" r:id="rId194"/>
    <p:sldId id="570" r:id="rId195"/>
    <p:sldId id="571" r:id="rId196"/>
    <p:sldId id="572" r:id="rId197"/>
    <p:sldId id="573" r:id="rId198"/>
    <p:sldId id="574" r:id="rId199"/>
    <p:sldId id="575" r:id="rId200"/>
    <p:sldId id="576" r:id="rId201"/>
    <p:sldId id="577" r:id="rId202"/>
    <p:sldId id="578" r:id="rId203"/>
    <p:sldId id="579" r:id="rId204"/>
    <p:sldId id="580" r:id="rId205"/>
    <p:sldId id="581" r:id="rId206"/>
    <p:sldId id="582" r:id="rId207"/>
    <p:sldId id="583" r:id="rId208"/>
    <p:sldId id="584" r:id="rId209"/>
    <p:sldId id="585" r:id="rId210"/>
    <p:sldId id="586" r:id="rId211"/>
    <p:sldId id="587" r:id="rId212"/>
    <p:sldId id="588" r:id="rId213"/>
    <p:sldId id="589" r:id="rId214"/>
    <p:sldId id="590" r:id="rId215"/>
    <p:sldId id="591" r:id="rId216"/>
    <p:sldId id="592" r:id="rId217"/>
    <p:sldId id="593" r:id="rId218"/>
    <p:sldId id="594" r:id="rId219"/>
    <p:sldId id="595" r:id="rId220"/>
    <p:sldId id="596" r:id="rId221"/>
    <p:sldId id="597" r:id="rId222"/>
    <p:sldId id="598" r:id="rId223"/>
    <p:sldId id="599" r:id="rId224"/>
    <p:sldId id="600" r:id="rId225"/>
    <p:sldId id="601" r:id="rId226"/>
    <p:sldId id="602" r:id="rId227"/>
    <p:sldId id="603" r:id="rId228"/>
    <p:sldId id="604" r:id="rId229"/>
    <p:sldId id="605" r:id="rId230"/>
    <p:sldId id="606" r:id="rId231"/>
    <p:sldId id="607" r:id="rId232"/>
    <p:sldId id="608" r:id="rId233"/>
    <p:sldId id="609" r:id="rId234"/>
    <p:sldId id="610" r:id="rId235"/>
    <p:sldId id="611" r:id="rId236"/>
    <p:sldId id="612" r:id="rId237"/>
    <p:sldId id="613" r:id="rId238"/>
    <p:sldId id="614" r:id="rId239"/>
    <p:sldId id="615" r:id="rId240"/>
    <p:sldId id="616" r:id="rId241"/>
    <p:sldId id="617" r:id="rId242"/>
    <p:sldId id="618" r:id="rId243"/>
    <p:sldId id="619" r:id="rId244"/>
    <p:sldId id="620" r:id="rId245"/>
    <p:sldId id="621" r:id="rId246"/>
    <p:sldId id="622" r:id="rId247"/>
    <p:sldId id="623" r:id="rId248"/>
    <p:sldId id="624" r:id="rId249"/>
    <p:sldId id="625" r:id="rId250"/>
    <p:sldId id="626" r:id="rId251"/>
    <p:sldId id="627" r:id="rId252"/>
    <p:sldId id="628" r:id="rId253"/>
    <p:sldId id="629" r:id="rId254"/>
    <p:sldId id="630" r:id="rId255"/>
    <p:sldId id="631" r:id="rId256"/>
    <p:sldId id="632" r:id="rId257"/>
    <p:sldId id="633" r:id="rId258"/>
    <p:sldId id="634" r:id="rId259"/>
    <p:sldId id="635" r:id="rId260"/>
    <p:sldId id="636" r:id="rId261"/>
    <p:sldId id="637" r:id="rId262"/>
    <p:sldId id="638" r:id="rId263"/>
    <p:sldId id="639" r:id="rId264"/>
    <p:sldId id="640" r:id="rId265"/>
    <p:sldId id="641" r:id="rId266"/>
    <p:sldId id="642" r:id="rId267"/>
    <p:sldId id="643" r:id="rId268"/>
    <p:sldId id="644" r:id="rId269"/>
    <p:sldId id="645" r:id="rId270"/>
    <p:sldId id="646" r:id="rId271"/>
    <p:sldId id="647" r:id="rId272"/>
    <p:sldId id="648" r:id="rId273"/>
    <p:sldId id="649" r:id="rId274"/>
    <p:sldId id="650" r:id="rId275"/>
    <p:sldId id="651" r:id="rId276"/>
    <p:sldId id="652" r:id="rId277"/>
    <p:sldId id="653" r:id="rId278"/>
    <p:sldId id="654" r:id="rId279"/>
    <p:sldId id="655" r:id="rId280"/>
    <p:sldId id="656" r:id="rId281"/>
    <p:sldId id="657" r:id="rId282"/>
    <p:sldId id="658" r:id="rId283"/>
    <p:sldId id="659" r:id="rId284"/>
    <p:sldId id="660" r:id="rId285"/>
    <p:sldId id="661" r:id="rId286"/>
    <p:sldId id="662" r:id="rId287"/>
    <p:sldId id="663" r:id="rId288"/>
    <p:sldId id="664" r:id="rId289"/>
    <p:sldId id="665" r:id="rId290"/>
    <p:sldId id="666" r:id="rId291"/>
    <p:sldId id="667" r:id="rId292"/>
    <p:sldId id="668" r:id="rId293"/>
    <p:sldId id="669" r:id="rId294"/>
    <p:sldId id="670" r:id="rId295"/>
    <p:sldId id="671" r:id="rId296"/>
    <p:sldId id="672" r:id="rId297"/>
    <p:sldId id="673" r:id="rId298"/>
    <p:sldId id="674" r:id="rId299"/>
    <p:sldId id="675" r:id="rId300"/>
    <p:sldId id="676" r:id="rId301"/>
    <p:sldId id="677" r:id="rId302"/>
    <p:sldId id="678" r:id="rId303"/>
    <p:sldId id="679" r:id="rId304"/>
    <p:sldId id="680" r:id="rId305"/>
    <p:sldId id="681" r:id="rId306"/>
    <p:sldId id="682" r:id="rId307"/>
    <p:sldId id="683" r:id="rId308"/>
    <p:sldId id="684" r:id="rId309"/>
    <p:sldId id="685" r:id="rId310"/>
    <p:sldId id="686" r:id="rId311"/>
    <p:sldId id="687" r:id="rId312"/>
    <p:sldId id="688" r:id="rId313"/>
    <p:sldId id="689" r:id="rId314"/>
    <p:sldId id="690" r:id="rId315"/>
    <p:sldId id="691" r:id="rId316"/>
    <p:sldId id="692" r:id="rId317"/>
    <p:sldId id="693" r:id="rId318"/>
    <p:sldId id="694" r:id="rId319"/>
    <p:sldId id="695" r:id="rId320"/>
    <p:sldId id="696" r:id="rId321"/>
    <p:sldId id="697" r:id="rId322"/>
    <p:sldId id="698" r:id="rId323"/>
    <p:sldId id="699" r:id="rId324"/>
    <p:sldId id="700" r:id="rId325"/>
    <p:sldId id="701" r:id="rId326"/>
    <p:sldId id="702" r:id="rId327"/>
    <p:sldId id="703" r:id="rId328"/>
    <p:sldId id="704" r:id="rId329"/>
    <p:sldId id="705" r:id="rId330"/>
    <p:sldId id="706" r:id="rId331"/>
    <p:sldId id="707" r:id="rId332"/>
    <p:sldId id="708" r:id="rId333"/>
    <p:sldId id="709" r:id="rId334"/>
    <p:sldId id="710" r:id="rId335"/>
    <p:sldId id="711" r:id="rId336"/>
    <p:sldId id="712" r:id="rId337"/>
    <p:sldId id="713" r:id="rId338"/>
    <p:sldId id="714" r:id="rId339"/>
    <p:sldId id="715" r:id="rId340"/>
    <p:sldId id="716" r:id="rId341"/>
    <p:sldId id="717" r:id="rId342"/>
    <p:sldId id="718" r:id="rId343"/>
    <p:sldId id="719" r:id="rId344"/>
    <p:sldId id="720" r:id="rId345"/>
    <p:sldId id="721" r:id="rId346"/>
    <p:sldId id="722" r:id="rId347"/>
    <p:sldId id="723" r:id="rId348"/>
    <p:sldId id="724" r:id="rId349"/>
    <p:sldId id="725" r:id="rId350"/>
    <p:sldId id="726" r:id="rId351"/>
    <p:sldId id="727" r:id="rId352"/>
    <p:sldId id="728" r:id="rId353"/>
    <p:sldId id="729" r:id="rId354"/>
    <p:sldId id="730" r:id="rId355"/>
    <p:sldId id="731" r:id="rId356"/>
    <p:sldId id="732" r:id="rId357"/>
    <p:sldId id="733" r:id="rId358"/>
    <p:sldId id="734" r:id="rId359"/>
    <p:sldId id="735" r:id="rId360"/>
    <p:sldId id="736" r:id="rId361"/>
    <p:sldId id="737" r:id="rId362"/>
    <p:sldId id="738" r:id="rId363"/>
    <p:sldId id="739" r:id="rId364"/>
    <p:sldId id="740" r:id="rId365"/>
    <p:sldId id="741" r:id="rId3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66FF"/>
    <a:srgbClr val="33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678" autoAdjust="0"/>
    <p:restoredTop sz="94660"/>
  </p:normalViewPr>
  <p:slideViewPr>
    <p:cSldViewPr>
      <p:cViewPr>
        <p:scale>
          <a:sx n="30" d="100"/>
          <a:sy n="30" d="100"/>
        </p:scale>
        <p:origin x="-2292" y="-924"/>
      </p:cViewPr>
      <p:guideLst>
        <p:guide orient="horz" pos="2160"/>
        <p:guide pos="2880"/>
      </p:guideLst>
    </p:cSldViewPr>
  </p:slideViewPr>
  <p:notesTextViewPr>
    <p:cViewPr>
      <p:scale>
        <a:sx n="100" d="100"/>
        <a:sy n="100" d="100"/>
      </p:scale>
      <p:origin x="0" y="0"/>
    </p:cViewPr>
  </p:notesTextViewPr>
  <p:sorterViewPr>
    <p:cViewPr>
      <p:scale>
        <a:sx n="60" d="100"/>
        <a:sy n="60" d="100"/>
      </p:scale>
      <p:origin x="0" y="970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slide" Target="slides/slide344.xml"/><Relationship Id="rId366" Type="http://schemas.openxmlformats.org/officeDocument/2006/relationships/slide" Target="slides/slide365.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slide" Target="slides/slide355.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notesMaster" Target="notesMasters/notesMaster1.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handoutMaster" Target="handoutMasters/handoutMaster1.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presProps" Target="presProps.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viewProps" Target="viewProps.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350" Type="http://schemas.openxmlformats.org/officeDocument/2006/relationships/slide" Target="slides/slide349.xml"/><Relationship Id="rId355" Type="http://schemas.openxmlformats.org/officeDocument/2006/relationships/slide" Target="slides/slide354.xml"/><Relationship Id="rId37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tableStyles" Target="tableStyles.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225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225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225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C7678F9B-CBAA-4BEE-815B-0E9A149F2E09}" type="slidenum">
              <a:rPr lang="en-US"/>
              <a:pPr>
                <a:defRPr/>
              </a:pPr>
              <a:t>‹#›</a:t>
            </a:fld>
            <a:endParaRPr lang="en-US"/>
          </a:p>
        </p:txBody>
      </p:sp>
    </p:spTree>
    <p:extLst>
      <p:ext uri="{BB962C8B-B14F-4D97-AF65-F5344CB8AC3E}">
        <p14:creationId xmlns:p14="http://schemas.microsoft.com/office/powerpoint/2010/main" val="4113671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2153D9F2-F2D8-4F1B-8CD9-7BAFD9A4AC2A}" type="datetimeFigureOut">
              <a:rPr lang="en-US"/>
              <a:pPr>
                <a:defRPr/>
              </a:pPr>
              <a:t>4/24/2017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4293FEF1-C09B-40D0-A7F4-BC845A2218EE}" type="slidenum">
              <a:rPr lang="en-US"/>
              <a:pPr>
                <a:defRPr/>
              </a:pPr>
              <a:t>‹#›</a:t>
            </a:fld>
            <a:endParaRPr lang="en-US"/>
          </a:p>
        </p:txBody>
      </p:sp>
    </p:spTree>
    <p:extLst>
      <p:ext uri="{BB962C8B-B14F-4D97-AF65-F5344CB8AC3E}">
        <p14:creationId xmlns:p14="http://schemas.microsoft.com/office/powerpoint/2010/main" val="26726881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19B3488-8748-4A9A-9186-5C5A14D8CDD5}"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67ABEF4-FD8E-478B-B424-7A62C47CDD3A}" type="slidenum">
              <a:rPr lang="en-US" smtClean="0"/>
              <a:pPr eaLnBrk="1" hangingPunct="1"/>
              <a:t>10</a:t>
            </a:fld>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5B914A6B-7E4D-48C6-946A-BC1674997F69}" type="slidenum">
              <a:rPr lang="en-US" sz="1200" smtClean="0"/>
              <a:pPr eaLnBrk="1" hangingPunct="1"/>
              <a:t>104</a:t>
            </a:fld>
            <a:endParaRPr lang="en-US" sz="120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38780613-AB16-4E50-A54F-728C26ADB941}" type="slidenum">
              <a:rPr lang="en-US" sz="1200" smtClean="0"/>
              <a:pPr eaLnBrk="1" hangingPunct="1"/>
              <a:t>105</a:t>
            </a:fld>
            <a:endParaRPr lang="en-US" sz="120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5498024B-326E-45BA-85A8-31C760C009BE}" type="slidenum">
              <a:rPr lang="en-US" sz="1200" smtClean="0"/>
              <a:pPr eaLnBrk="1" hangingPunct="1"/>
              <a:t>106</a:t>
            </a:fld>
            <a:endParaRPr lang="en-US" sz="120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EE007CD7-AB8F-47DD-971C-A10543C8B2A7}" type="slidenum">
              <a:rPr lang="en-US" sz="1200" smtClean="0"/>
              <a:pPr eaLnBrk="1" hangingPunct="1"/>
              <a:t>107</a:t>
            </a:fld>
            <a:endParaRPr lang="en-US" sz="120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CA98AD39-9566-4D45-B0BE-292BC7A11805}" type="slidenum">
              <a:rPr lang="en-US" sz="1200" smtClean="0"/>
              <a:pPr eaLnBrk="1" hangingPunct="1"/>
              <a:t>108</a:t>
            </a:fld>
            <a:endParaRPr lang="en-US" sz="1200"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FC09BB30-3E5F-4653-83A8-FCC0B0F60D25}" type="slidenum">
              <a:rPr lang="en-US" sz="1200" smtClean="0"/>
              <a:pPr eaLnBrk="1" hangingPunct="1"/>
              <a:t>109</a:t>
            </a:fld>
            <a:endParaRPr lang="en-US" sz="120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3CF3CA7A-046E-44B4-872D-F0E885F39230}" type="slidenum">
              <a:rPr lang="en-US" sz="1200" smtClean="0"/>
              <a:pPr eaLnBrk="1" hangingPunct="1"/>
              <a:t>110</a:t>
            </a:fld>
            <a:endParaRPr lang="en-US" sz="1200"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2E61B3C1-5220-4AAB-B90C-FB93F02C345B}" type="slidenum">
              <a:rPr lang="en-US" sz="1200" smtClean="0"/>
              <a:pPr eaLnBrk="1" hangingPunct="1"/>
              <a:t>111</a:t>
            </a:fld>
            <a:endParaRPr lang="en-US" sz="120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CA719A43-EF6A-4F2E-BC66-00C9979EAB67}" type="slidenum">
              <a:rPr lang="en-US" sz="1200" smtClean="0"/>
              <a:pPr eaLnBrk="1" hangingPunct="1"/>
              <a:t>112</a:t>
            </a:fld>
            <a:endParaRPr lang="en-US" sz="120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6A3FC4C7-4A0F-4BE6-B7D5-57BB8EC71AA7}" type="slidenum">
              <a:rPr lang="en-US" sz="1200" smtClean="0"/>
              <a:pPr eaLnBrk="1" hangingPunct="1"/>
              <a:t>113</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02EB228-7C80-46B4-BA34-9E904945AF64}" type="slidenum">
              <a:rPr lang="en-US" smtClean="0"/>
              <a:pPr eaLnBrk="1" hangingPunct="1"/>
              <a:t>11</a:t>
            </a:fld>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662F01D-6091-48A1-8555-7533C63A80A1}" type="slidenum">
              <a:rPr lang="en-US" smtClean="0"/>
              <a:pPr eaLnBrk="1" hangingPunct="1"/>
              <a:t>114</a:t>
            </a:fld>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F75E947-97C5-4613-9258-0ACDAC70841A}" type="slidenum">
              <a:rPr lang="en-US" smtClean="0"/>
              <a:pPr eaLnBrk="1" hangingPunct="1"/>
              <a:t>115</a:t>
            </a:fld>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888C74F-9E02-4CC1-9A0B-A5D127906416}" type="slidenum">
              <a:rPr lang="en-US" smtClean="0"/>
              <a:pPr eaLnBrk="1" hangingPunct="1"/>
              <a:t>116</a:t>
            </a:fld>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8653BAA-308C-42B6-B2D8-BB71305C5A0A}" type="slidenum">
              <a:rPr lang="en-US" smtClean="0"/>
              <a:pPr eaLnBrk="1" hangingPunct="1"/>
              <a:t>117</a:t>
            </a:fld>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E6BEE9E-AC67-48D3-AE7D-B9AF46ACC14C}" type="slidenum">
              <a:rPr lang="en-US" smtClean="0"/>
              <a:pPr eaLnBrk="1" hangingPunct="1"/>
              <a:t>118</a:t>
            </a:fld>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E3DC6CF-4EC3-458C-B23D-F2E4980CEB98}" type="slidenum">
              <a:rPr lang="en-US" smtClean="0"/>
              <a:pPr eaLnBrk="1" hangingPunct="1"/>
              <a:t>119</a:t>
            </a:fld>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75250E9-026F-42BA-A6DE-4102566CE98E}" type="slidenum">
              <a:rPr lang="en-US" smtClean="0"/>
              <a:pPr eaLnBrk="1" hangingPunct="1"/>
              <a:t>120</a:t>
            </a:fld>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B55465B-CE82-4487-BEEF-189F27B6B950}" type="slidenum">
              <a:rPr lang="en-US" smtClean="0"/>
              <a:pPr eaLnBrk="1" hangingPunct="1"/>
              <a:t>121</a:t>
            </a:fld>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2720507-02E7-43F7-9E86-E66EB88BBC1F}" type="slidenum">
              <a:rPr lang="en-US" smtClean="0"/>
              <a:pPr eaLnBrk="1" hangingPunct="1"/>
              <a:t>122</a:t>
            </a:fld>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6DCB18E-EAB9-4980-8742-3C35B1F6AC68}" type="slidenum">
              <a:rPr lang="en-US" smtClean="0"/>
              <a:pPr eaLnBrk="1" hangingPunct="1"/>
              <a:t>123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6C101E1-F27D-4F66-90A3-C2E721E570B9}" type="slidenum">
              <a:rPr lang="en-US" smtClean="0"/>
              <a:pPr eaLnBrk="1" hangingPunct="1"/>
              <a:t>12</a:t>
            </a:fld>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9135EF-21CD-4F8A-A4B3-AAF9F6F6780A}" type="slidenum">
              <a:rPr lang="en-US" smtClean="0"/>
              <a:pPr eaLnBrk="1" hangingPunct="1"/>
              <a:t>124</a:t>
            </a:fld>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3306D5B-809D-44AB-830A-D2A755C38212}" type="slidenum">
              <a:rPr lang="en-US" smtClean="0"/>
              <a:pPr eaLnBrk="1" hangingPunct="1"/>
              <a:t>125</a:t>
            </a:fld>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D82DAB9-C0D2-4FD4-AB34-10D305E1DEDA}" type="slidenum">
              <a:rPr lang="en-US" smtClean="0"/>
              <a:pPr eaLnBrk="1" hangingPunct="1"/>
              <a:t>126</a:t>
            </a:fld>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ABBDFF7-D1ED-4673-B40D-3D46BB050A4D}" type="slidenum">
              <a:rPr lang="en-US" smtClean="0"/>
              <a:pPr eaLnBrk="1" hangingPunct="1"/>
              <a:t>127</a:t>
            </a:fld>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5724BA44-4F21-4658-86DB-FF4A477BE35B}" type="slidenum">
              <a:rPr lang="en-US" sz="1200" smtClean="0"/>
              <a:pPr eaLnBrk="1" hangingPunct="1"/>
              <a:t>150</a:t>
            </a:fld>
            <a:endParaRPr lang="en-US" sz="1200"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0D40C604-2249-4A68-8269-AB7FCB2017B5}" type="slidenum">
              <a:rPr lang="en-US" sz="1200" smtClean="0"/>
              <a:pPr eaLnBrk="1" hangingPunct="1"/>
              <a:t>151</a:t>
            </a:fld>
            <a:endParaRPr lang="en-US" sz="1200"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0E10D0C8-5EA1-4D6D-9E52-80EF73360D0A}" type="slidenum">
              <a:rPr lang="en-US" sz="1200" smtClean="0"/>
              <a:pPr eaLnBrk="1" hangingPunct="1"/>
              <a:t>152</a:t>
            </a:fld>
            <a:endParaRPr lang="en-US" sz="1200"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CCBEE540-EE78-416A-898B-9B89744E8542}" type="slidenum">
              <a:rPr lang="en-US" sz="1200" smtClean="0"/>
              <a:pPr eaLnBrk="1" hangingPunct="1"/>
              <a:t>153</a:t>
            </a:fld>
            <a:endParaRPr lang="en-US" sz="1200"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62F9777A-7F79-4D50-AE6F-59810C21DA77}" type="slidenum">
              <a:rPr lang="en-US" sz="1200" smtClean="0"/>
              <a:pPr eaLnBrk="1" hangingPunct="1"/>
              <a:t>154</a:t>
            </a:fld>
            <a:endParaRPr lang="en-US" sz="1200"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34A76555-B649-4E94-A3CF-6B19CC3EA77A}" type="slidenum">
              <a:rPr lang="en-US" sz="1200" smtClean="0"/>
              <a:pPr eaLnBrk="1" hangingPunct="1"/>
              <a:t>155</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F8E3AD0-B1D7-431A-AE4D-0B999B5FB9A2}" type="slidenum">
              <a:rPr lang="en-US" smtClean="0"/>
              <a:pPr eaLnBrk="1" hangingPunct="1"/>
              <a:t>13</a:t>
            </a:fld>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CDA2F7B4-45B3-49E0-919D-2D4418A68964}" type="slidenum">
              <a:rPr lang="en-US" sz="1200" smtClean="0"/>
              <a:pPr eaLnBrk="1" hangingPunct="1"/>
              <a:t>156</a:t>
            </a:fld>
            <a:endParaRPr lang="en-US" sz="1200"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719FA344-1FC0-4EF4-8D7C-E757809467B3}" type="slidenum">
              <a:rPr lang="en-US" sz="1200" smtClean="0"/>
              <a:pPr eaLnBrk="1" hangingPunct="1"/>
              <a:t>157</a:t>
            </a:fld>
            <a:endParaRPr lang="en-US" sz="1200"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E44F4264-1AF1-47C9-80B5-37B42825FA23}" type="slidenum">
              <a:rPr lang="en-US" sz="1200" smtClean="0"/>
              <a:pPr eaLnBrk="1" hangingPunct="1"/>
              <a:t>158</a:t>
            </a:fld>
            <a:endParaRPr lang="en-US" sz="1200"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6D399CBE-F055-4CE3-9E8D-CB2FA8CEC639}" type="slidenum">
              <a:rPr lang="en-US" sz="1200" smtClean="0"/>
              <a:pPr eaLnBrk="1" hangingPunct="1"/>
              <a:t>159</a:t>
            </a:fld>
            <a:endParaRPr lang="en-US" sz="1200"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212FCF43-E6C5-43E2-A8A9-16F3DCA892B1}" type="slidenum">
              <a:rPr lang="en-US" sz="1200" smtClean="0"/>
              <a:pPr eaLnBrk="1" hangingPunct="1"/>
              <a:t>160</a:t>
            </a:fld>
            <a:endParaRPr lang="en-US" sz="1200"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DC76665A-46FE-4F7E-BED3-E39E44D71C17}" type="slidenum">
              <a:rPr lang="en-US" sz="1200" smtClean="0"/>
              <a:pPr eaLnBrk="1" hangingPunct="1"/>
              <a:t>161</a:t>
            </a:fld>
            <a:endParaRPr lang="en-US" sz="1200"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BEAB32D8-941E-4E06-AF42-33CDCC771C8C}" type="slidenum">
              <a:rPr lang="en-US" sz="1200" smtClean="0"/>
              <a:pPr eaLnBrk="1" hangingPunct="1"/>
              <a:t>162</a:t>
            </a:fld>
            <a:endParaRPr lang="en-US" sz="1200"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A05F3237-0407-4F58-BE5E-FDBB197DB3B8}" type="slidenum">
              <a:rPr lang="en-US" sz="1200" smtClean="0"/>
              <a:pPr eaLnBrk="1" hangingPunct="1"/>
              <a:t>163</a:t>
            </a:fld>
            <a:endParaRPr lang="en-US" sz="1200"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4DD7451F-6A42-4FDA-9750-E122BD785FC3}" type="slidenum">
              <a:rPr lang="en-US" sz="1200" smtClean="0"/>
              <a:pPr eaLnBrk="1" hangingPunct="1"/>
              <a:t>164</a:t>
            </a:fld>
            <a:endParaRPr lang="en-US" sz="1200"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A4AEC6DD-699E-4A7D-A90D-3DA42213FABB}" type="slidenum">
              <a:rPr lang="en-US" sz="1200" smtClean="0"/>
              <a:pPr eaLnBrk="1" hangingPunct="1"/>
              <a:t>165</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F43E9BD-FF8F-4110-BEE0-88B3C4ACE7B9}" type="slidenum">
              <a:rPr lang="en-US" smtClean="0"/>
              <a:pPr eaLnBrk="1" hangingPunct="1"/>
              <a:t>14</a:t>
            </a:fld>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5467BCE8-8E55-401C-89ED-735D6ECEF29B}" type="slidenum">
              <a:rPr lang="en-US" sz="1200" smtClean="0"/>
              <a:pPr eaLnBrk="1" hangingPunct="1"/>
              <a:t>166</a:t>
            </a:fld>
            <a:endParaRPr lang="en-US" sz="1200"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8D51EB0C-CDC6-4CDB-B4B3-4C2888BC4CCF}" type="slidenum">
              <a:rPr lang="en-US" sz="1200" smtClean="0"/>
              <a:pPr eaLnBrk="1" hangingPunct="1"/>
              <a:t>167</a:t>
            </a:fld>
            <a:endParaRPr lang="en-US" sz="1200"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85FF3F2A-933B-4B1B-BC72-94DF320D6B87}" type="slidenum">
              <a:rPr lang="en-US" sz="1200" smtClean="0"/>
              <a:pPr eaLnBrk="1" hangingPunct="1"/>
              <a:t>168</a:t>
            </a:fld>
            <a:endParaRPr lang="en-US" sz="1200"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7807ED1D-E824-477E-B718-449BF212090E}" type="slidenum">
              <a:rPr lang="en-US" sz="1200" smtClean="0"/>
              <a:pPr eaLnBrk="1" hangingPunct="1"/>
              <a:t>169</a:t>
            </a:fld>
            <a:endParaRPr lang="en-US" sz="1200"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F79C5DDE-4603-4ABB-A627-F04C7B85CA32}" type="slidenum">
              <a:rPr lang="en-US" sz="1200" smtClean="0"/>
              <a:pPr eaLnBrk="1" hangingPunct="1"/>
              <a:t>170</a:t>
            </a:fld>
            <a:endParaRPr lang="en-US" sz="1200" smtClean="0"/>
          </a:p>
        </p:txBody>
      </p:sp>
      <p:sp>
        <p:nvSpPr>
          <p:cNvPr id="178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8A9E6E3E-D476-4D99-ADE3-849A7F69E0DD}" type="slidenum">
              <a:rPr lang="en-US" sz="1200" smtClean="0"/>
              <a:pPr eaLnBrk="1" hangingPunct="1"/>
              <a:t>171</a:t>
            </a:fld>
            <a:endParaRPr lang="en-US" sz="1200"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4ED49517-9565-4969-8780-6A7B02F252CC}" type="slidenum">
              <a:rPr lang="en-US" sz="1200" smtClean="0"/>
              <a:pPr eaLnBrk="1" hangingPunct="1"/>
              <a:t>172</a:t>
            </a:fld>
            <a:endParaRPr lang="en-US" sz="1200" smtClean="0"/>
          </a:p>
        </p:txBody>
      </p:sp>
      <p:sp>
        <p:nvSpPr>
          <p:cNvPr id="180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DCB09D66-38E2-464F-B844-C5D11F59B1F5}" type="slidenum">
              <a:rPr lang="en-US" sz="1200" smtClean="0"/>
              <a:pPr eaLnBrk="1" hangingPunct="1"/>
              <a:t>173</a:t>
            </a:fld>
            <a:endParaRPr lang="en-US" sz="1200" smtClean="0"/>
          </a:p>
        </p:txBody>
      </p:sp>
      <p:sp>
        <p:nvSpPr>
          <p:cNvPr id="181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5140E5F9-2B38-4DA4-A33A-25B01CD4BA45}" type="slidenum">
              <a:rPr lang="en-US" sz="1200" smtClean="0"/>
              <a:pPr eaLnBrk="1" hangingPunct="1"/>
              <a:t>174</a:t>
            </a:fld>
            <a:endParaRPr lang="en-US" sz="1200" smtClean="0"/>
          </a:p>
        </p:txBody>
      </p:sp>
      <p:sp>
        <p:nvSpPr>
          <p:cNvPr id="183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DDB95156-495D-46B4-9A5D-F5C5960AA44E}" type="slidenum">
              <a:rPr lang="en-US" sz="1200" smtClean="0"/>
              <a:pPr eaLnBrk="1" hangingPunct="1"/>
              <a:t>175</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FA55F4A-1878-4616-8F55-9D1729D05734}" type="slidenum">
              <a:rPr lang="en-US" smtClean="0"/>
              <a:pPr eaLnBrk="1" hangingPunct="1"/>
              <a:t>15</a:t>
            </a:fld>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0B0D2AF9-C06E-48B2-BE2C-F7CDE96FF8E8}" type="slidenum">
              <a:rPr lang="en-US" sz="1200" smtClean="0"/>
              <a:pPr eaLnBrk="1" hangingPunct="1"/>
              <a:t>176</a:t>
            </a:fld>
            <a:endParaRPr lang="en-US" sz="1200"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901F542E-7E64-43E4-8547-034A264996B2}" type="slidenum">
              <a:rPr lang="en-US" sz="1200" smtClean="0"/>
              <a:pPr eaLnBrk="1" hangingPunct="1"/>
              <a:t>177</a:t>
            </a:fld>
            <a:endParaRPr lang="en-US" sz="1200"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2C697229-438F-4491-8663-02EA15157FC4}" type="slidenum">
              <a:rPr lang="en-US" sz="1200" smtClean="0"/>
              <a:pPr eaLnBrk="1" hangingPunct="1"/>
              <a:t>178</a:t>
            </a:fld>
            <a:endParaRPr lang="en-US" sz="1200"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6C734775-C235-48FA-A312-439A631CC786}" type="slidenum">
              <a:rPr lang="en-US" sz="1200" smtClean="0"/>
              <a:pPr eaLnBrk="1" hangingPunct="1"/>
              <a:t>179</a:t>
            </a:fld>
            <a:endParaRPr lang="en-US" sz="1200"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2F29B60E-2023-40AE-AD0B-E57C4E6462F0}" type="slidenum">
              <a:rPr lang="en-US" sz="1200" smtClean="0"/>
              <a:pPr eaLnBrk="1" hangingPunct="1"/>
              <a:t>180</a:t>
            </a:fld>
            <a:endParaRPr lang="en-US" sz="1200"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F451114C-1769-403C-B917-C8B7756687C0}" type="slidenum">
              <a:rPr lang="en-US" sz="1200" smtClean="0"/>
              <a:pPr eaLnBrk="1" hangingPunct="1"/>
              <a:t>181</a:t>
            </a:fld>
            <a:endParaRPr lang="en-US" sz="1200"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62281997-7554-4C7D-A423-A252972490EC}" type="slidenum">
              <a:rPr lang="en-US" sz="1200" smtClean="0"/>
              <a:pPr eaLnBrk="1" hangingPunct="1"/>
              <a:t>182</a:t>
            </a:fld>
            <a:endParaRPr lang="en-US" sz="1200"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DE2392F0-F46F-490F-B9D2-692D00359830}" type="slidenum">
              <a:rPr lang="en-US" sz="1200" smtClean="0"/>
              <a:pPr eaLnBrk="1" hangingPunct="1"/>
              <a:t>183</a:t>
            </a:fld>
            <a:endParaRPr lang="en-US" sz="1200"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CB212F0C-4E16-4F3D-AF58-04A41EF3EC3E}" type="slidenum">
              <a:rPr lang="en-US" sz="1200" smtClean="0"/>
              <a:pPr eaLnBrk="1" hangingPunct="1"/>
              <a:t>184</a:t>
            </a:fld>
            <a:endParaRPr lang="en-US" sz="1200"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F649D440-D755-49BA-8F92-19431AEB8838}" type="slidenum">
              <a:rPr lang="en-US" sz="1200" smtClean="0"/>
              <a:pPr eaLnBrk="1" hangingPunct="1"/>
              <a:t>185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7C500DF-944D-4493-B565-AD1D07836C80}" type="slidenum">
              <a:rPr lang="en-US" smtClean="0"/>
              <a:pPr eaLnBrk="1" hangingPunct="1"/>
              <a:t>16</a:t>
            </a:fld>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440CA9D8-4DB5-438D-B138-68F7AA836D5C}" type="slidenum">
              <a:rPr lang="en-US" sz="1200" smtClean="0"/>
              <a:pPr eaLnBrk="1" hangingPunct="1"/>
              <a:t>186</a:t>
            </a:fld>
            <a:endParaRPr lang="en-US" sz="1200"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BA688EF1-634F-4C1F-89C3-5EA57FF9485B}" type="slidenum">
              <a:rPr lang="en-US" sz="1200" smtClean="0"/>
              <a:pPr eaLnBrk="1" hangingPunct="1"/>
              <a:t>187</a:t>
            </a:fld>
            <a:endParaRPr lang="en-US" sz="1200"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D48ADF27-DDE3-4768-9F79-3C68ED41FCDB}" type="slidenum">
              <a:rPr lang="en-US" sz="1200" smtClean="0"/>
              <a:pPr eaLnBrk="1" hangingPunct="1"/>
              <a:t>188</a:t>
            </a:fld>
            <a:endParaRPr lang="en-US" sz="1200"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33826A2E-9858-42CA-944B-F8AD67B6449C}" type="slidenum">
              <a:rPr lang="en-US" sz="1200" smtClean="0"/>
              <a:pPr eaLnBrk="1" hangingPunct="1"/>
              <a:t>189</a:t>
            </a:fld>
            <a:endParaRPr lang="en-US" sz="1200"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FDF84445-B61F-4D0F-BE86-288EEE658275}" type="slidenum">
              <a:rPr lang="en-US" sz="1200" smtClean="0"/>
              <a:pPr eaLnBrk="1" hangingPunct="1"/>
              <a:t>190</a:t>
            </a:fld>
            <a:endParaRPr lang="en-US" sz="1200"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2F3859F1-DC4B-42BA-BFD8-84DC0296C0A5}" type="slidenum">
              <a:rPr lang="en-US" sz="1200" smtClean="0"/>
              <a:pPr eaLnBrk="1" hangingPunct="1"/>
              <a:t>191</a:t>
            </a:fld>
            <a:endParaRPr lang="en-US" sz="1200"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A3916BAE-B675-424A-809E-138460702692}" type="slidenum">
              <a:rPr lang="en-US" sz="1200" smtClean="0"/>
              <a:pPr eaLnBrk="1" hangingPunct="1"/>
              <a:t>192</a:t>
            </a:fld>
            <a:endParaRPr lang="en-US" sz="1200"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8D3BFE42-AB89-4FCA-B535-895C8D517E2B}" type="slidenum">
              <a:rPr lang="en-US" sz="1200" smtClean="0"/>
              <a:pPr eaLnBrk="1" hangingPunct="1"/>
              <a:t>193</a:t>
            </a:fld>
            <a:endParaRPr lang="en-US" sz="1200"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FFACA228-3996-43A3-9587-44CC25833483}" type="slidenum">
              <a:rPr lang="en-US" sz="1200" smtClean="0"/>
              <a:pPr eaLnBrk="1" hangingPunct="1"/>
              <a:t>194</a:t>
            </a:fld>
            <a:endParaRPr lang="en-US" sz="1200"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2D56D352-C23D-4DF2-9380-948255206E5E}" type="slidenum">
              <a:rPr lang="en-US" sz="1200" smtClean="0"/>
              <a:pPr eaLnBrk="1" hangingPunct="1"/>
              <a:t>195</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959A608-AE14-4B37-AF94-2E908AF5CA0B}" type="slidenum">
              <a:rPr lang="en-US" smtClean="0"/>
              <a:pPr eaLnBrk="1" hangingPunct="1"/>
              <a:t>17</a:t>
            </a:fld>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A593AFE7-A329-4228-88CA-84032B6760AB}" type="slidenum">
              <a:rPr lang="en-US" sz="1200" smtClean="0"/>
              <a:pPr eaLnBrk="1" hangingPunct="1"/>
              <a:t>196</a:t>
            </a:fld>
            <a:endParaRPr lang="en-US" sz="1200"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5BB886BE-C4A7-4290-99F9-6F2A6F067164}" type="slidenum">
              <a:rPr lang="en-US" sz="1200" smtClean="0"/>
              <a:pPr eaLnBrk="1" hangingPunct="1"/>
              <a:t>197</a:t>
            </a:fld>
            <a:endParaRPr lang="en-US" sz="1200"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AB5C54D5-A391-4FAF-B213-FA52C8ED8E87}" type="slidenum">
              <a:rPr lang="en-US" sz="1200" smtClean="0"/>
              <a:pPr eaLnBrk="1" hangingPunct="1"/>
              <a:t>198</a:t>
            </a:fld>
            <a:endParaRPr lang="en-US" sz="1200"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35124E2F-A3DC-470A-9874-F01D9C3C3C81}" type="slidenum">
              <a:rPr lang="en-US" sz="1200" smtClean="0"/>
              <a:pPr eaLnBrk="1" hangingPunct="1"/>
              <a:t>199</a:t>
            </a:fld>
            <a:endParaRPr lang="en-US" sz="1200"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C3057EAE-0DC5-45BE-AB8B-FF8CB9AE53D9}" type="slidenum">
              <a:rPr lang="en-US" sz="1200" smtClean="0"/>
              <a:pPr eaLnBrk="1" hangingPunct="1"/>
              <a:t>200</a:t>
            </a:fld>
            <a:endParaRPr lang="en-US" sz="1200"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1F382D2B-8E58-476E-8CFF-0BC907AF7632}" type="slidenum">
              <a:rPr lang="en-US" sz="1200" smtClean="0"/>
              <a:pPr eaLnBrk="1" hangingPunct="1"/>
              <a:t>201</a:t>
            </a:fld>
            <a:endParaRPr lang="en-US" sz="1200"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8D97F61D-E22F-4227-9754-15B8FC63476B}" type="slidenum">
              <a:rPr lang="en-US" sz="1200" smtClean="0"/>
              <a:pPr eaLnBrk="1" hangingPunct="1"/>
              <a:t>202</a:t>
            </a:fld>
            <a:endParaRPr lang="en-US" sz="1200"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884DB731-421F-4DC7-BB04-15424D181142}" type="slidenum">
              <a:rPr lang="en-US" sz="1200" smtClean="0"/>
              <a:pPr eaLnBrk="1" hangingPunct="1"/>
              <a:t>203</a:t>
            </a:fld>
            <a:endParaRPr lang="en-US" sz="1200"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AA78B4A4-8058-4A5F-AC56-BDEA03657128}" type="slidenum">
              <a:rPr lang="en-US" sz="1200" smtClean="0"/>
              <a:pPr eaLnBrk="1" hangingPunct="1"/>
              <a:t>204</a:t>
            </a:fld>
            <a:endParaRPr lang="en-US" sz="1200"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ED0E04DE-CEE1-470F-B0F6-EAA3845A0FE2}" type="slidenum">
              <a:rPr lang="en-US" sz="1200" smtClean="0"/>
              <a:pPr eaLnBrk="1" hangingPunct="1"/>
              <a:t>205</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87549DA-8E39-4A82-A302-32DCE423ABCF}" type="slidenum">
              <a:rPr lang="en-US" smtClean="0"/>
              <a:pPr eaLnBrk="1" hangingPunct="1"/>
              <a:t>18</a:t>
            </a:fld>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5BB52C78-3DF6-4DB7-A3FC-F17B9253F151}" type="slidenum">
              <a:rPr lang="en-US" sz="1200" smtClean="0"/>
              <a:pPr eaLnBrk="1" hangingPunct="1"/>
              <a:t>206</a:t>
            </a:fld>
            <a:endParaRPr lang="en-US" sz="1200"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3A445062-E2CC-435D-AEB3-D140AD08D63C}" type="slidenum">
              <a:rPr lang="en-US" sz="1200" smtClean="0"/>
              <a:pPr eaLnBrk="1" hangingPunct="1"/>
              <a:t>207</a:t>
            </a:fld>
            <a:endParaRPr lang="en-US" sz="1200"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531026DC-E5E6-491D-9AF9-E6287F6F08D8}" type="slidenum">
              <a:rPr lang="en-US" sz="1200" smtClean="0"/>
              <a:pPr eaLnBrk="1" hangingPunct="1"/>
              <a:t>208</a:t>
            </a:fld>
            <a:endParaRPr lang="en-US" sz="1200"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7FE32CBC-0F4A-49FF-9E88-AD92BFEA8F76}" type="slidenum">
              <a:rPr lang="en-US" sz="1200" smtClean="0"/>
              <a:pPr eaLnBrk="1" hangingPunct="1"/>
              <a:t>209</a:t>
            </a:fld>
            <a:endParaRPr lang="en-US" sz="1200"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3D2AE654-EF47-454D-90EA-4A4CEE7D26F1}" type="slidenum">
              <a:rPr lang="en-US" sz="1200" smtClean="0"/>
              <a:pPr eaLnBrk="1" hangingPunct="1"/>
              <a:t>210</a:t>
            </a:fld>
            <a:endParaRPr lang="en-US" sz="1200"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0173F796-BC40-4BC5-86A5-2F32C7A0EA5B}" type="slidenum">
              <a:rPr lang="en-US" sz="1200" smtClean="0"/>
              <a:pPr eaLnBrk="1" hangingPunct="1"/>
              <a:t>211</a:t>
            </a:fld>
            <a:endParaRPr lang="en-US" sz="1200"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053A2908-A6C0-4738-B9CF-F068B8C85368}" type="slidenum">
              <a:rPr lang="en-US" sz="1200" smtClean="0"/>
              <a:pPr eaLnBrk="1" hangingPunct="1"/>
              <a:t>212</a:t>
            </a:fld>
            <a:endParaRPr lang="en-US" sz="1200"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A67BF0F3-79D5-4190-8C23-834439DE3C7E}" type="slidenum">
              <a:rPr lang="en-US" sz="1200" smtClean="0"/>
              <a:pPr eaLnBrk="1" hangingPunct="1"/>
              <a:t>213</a:t>
            </a:fld>
            <a:endParaRPr lang="en-US" sz="1200"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FA74D0B4-8E11-4E38-85D3-23AC8CF4EF30}" type="slidenum">
              <a:rPr lang="en-US" sz="1200" smtClean="0"/>
              <a:pPr eaLnBrk="1" hangingPunct="1"/>
              <a:t>214</a:t>
            </a:fld>
            <a:endParaRPr lang="en-US" sz="1200"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48498C60-31B3-4181-9B65-DD27A598812A}" type="slidenum">
              <a:rPr lang="en-US" sz="1200" smtClean="0"/>
              <a:pPr eaLnBrk="1" hangingPunct="1"/>
              <a:t>215</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D32B258-4028-4FA4-AA07-A5F0EA677D5D}" type="slidenum">
              <a:rPr lang="en-US" smtClean="0"/>
              <a:pPr eaLnBrk="1" hangingPunct="1"/>
              <a:t>19</a:t>
            </a:fld>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154A692F-ED39-4FCF-A42E-FB997B0A07E2}" type="slidenum">
              <a:rPr lang="en-US" sz="1200" smtClean="0"/>
              <a:pPr eaLnBrk="1" hangingPunct="1"/>
              <a:t>216</a:t>
            </a:fld>
            <a:endParaRPr lang="en-US" sz="1200"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75B3533-2072-4157-B7DD-1E238E099C5A}" type="slidenum">
              <a:rPr lang="en-US" sz="1200" smtClean="0"/>
              <a:pPr eaLnBrk="1" hangingPunct="1"/>
              <a:t>217</a:t>
            </a:fld>
            <a:endParaRPr lang="en-US" sz="1200"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6692AA5B-97D3-4A88-8884-B9EA9254664E}" type="slidenum">
              <a:rPr lang="en-US" sz="1200" smtClean="0"/>
              <a:pPr eaLnBrk="1" hangingPunct="1"/>
              <a:t>218</a:t>
            </a:fld>
            <a:endParaRPr lang="en-US" sz="1200"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017C4302-4D64-4623-88FE-1708ECCC358F}" type="slidenum">
              <a:rPr lang="en-US" sz="1200" smtClean="0"/>
              <a:pPr eaLnBrk="1" hangingPunct="1"/>
              <a:t>219</a:t>
            </a:fld>
            <a:endParaRPr lang="en-US" sz="1200"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03C9B10C-0D32-4448-A9F7-15F6E33D4077}" type="slidenum">
              <a:rPr lang="en-US" sz="1200" smtClean="0"/>
              <a:pPr eaLnBrk="1" hangingPunct="1"/>
              <a:t>220</a:t>
            </a:fld>
            <a:endParaRPr lang="en-US" sz="1200"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8D3F8CA8-7C56-4363-93F8-986F0D8DD8C6}" type="slidenum">
              <a:rPr lang="en-US" sz="1200" smtClean="0"/>
              <a:pPr eaLnBrk="1" hangingPunct="1"/>
              <a:t>221</a:t>
            </a:fld>
            <a:endParaRPr lang="en-US" sz="1200"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28D71F9-0F6E-4F65-923D-8D5B68B4CB7E}" type="slidenum">
              <a:rPr lang="en-US" sz="1200" smtClean="0"/>
              <a:pPr eaLnBrk="1" hangingPunct="1"/>
              <a:t>222</a:t>
            </a:fld>
            <a:endParaRPr lang="en-US" sz="1200"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51CDC1F2-AA46-48EE-A6A4-BC8233BE9D9F}" type="slidenum">
              <a:rPr lang="en-US" sz="1200" smtClean="0"/>
              <a:pPr eaLnBrk="1" hangingPunct="1"/>
              <a:t>223</a:t>
            </a:fld>
            <a:endParaRPr lang="en-US" sz="1200"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170A0112-954E-4678-BBCB-067DBDD1AAA7}" type="slidenum">
              <a:rPr lang="en-US" sz="1200" smtClean="0"/>
              <a:pPr eaLnBrk="1" hangingPunct="1"/>
              <a:t>224</a:t>
            </a:fld>
            <a:endParaRPr lang="en-US" sz="1200"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712259F8-3A57-447A-98C6-A7DC14A280A7}" type="slidenum">
              <a:rPr lang="en-US" sz="1200" smtClean="0"/>
              <a:pPr eaLnBrk="1" hangingPunct="1"/>
              <a:t>225</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9373717-C607-40A4-A2A9-46B45CE82B03}"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C5DEC95-5962-426B-B157-501834AAB3CC}" type="slidenum">
              <a:rPr lang="en-US" smtClean="0"/>
              <a:pPr eaLnBrk="1" hangingPunct="1"/>
              <a:t>20</a:t>
            </a:fld>
            <a:endParaRPr lang="en-US"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FB95BE6B-E7E1-45BA-B322-69EE16746042}" type="slidenum">
              <a:rPr lang="en-US" sz="1200" smtClean="0"/>
              <a:pPr eaLnBrk="1" hangingPunct="1"/>
              <a:t>226</a:t>
            </a:fld>
            <a:endParaRPr lang="en-US" sz="1200"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8F4189AA-37D9-43DE-BBB0-BB60EB6B66F8}" type="slidenum">
              <a:rPr lang="en-US" sz="1200" smtClean="0"/>
              <a:pPr eaLnBrk="1" hangingPunct="1"/>
              <a:t>227</a:t>
            </a:fld>
            <a:endParaRPr lang="en-US" sz="1200"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6921BAF-F149-4553-946B-6A48D1B21AD2}" type="slidenum">
              <a:rPr lang="en-US" sz="1200" smtClean="0"/>
              <a:pPr eaLnBrk="1" hangingPunct="1"/>
              <a:t>228</a:t>
            </a:fld>
            <a:endParaRPr lang="en-US" sz="1200"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D482C47D-3B2B-41B4-8208-9E4B7ABE661B}" type="slidenum">
              <a:rPr lang="en-US" sz="1200" smtClean="0"/>
              <a:pPr eaLnBrk="1" hangingPunct="1"/>
              <a:t>229</a:t>
            </a:fld>
            <a:endParaRPr lang="en-US" sz="1200"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72817771-2D2D-4334-A871-71B0668FA885}" type="slidenum">
              <a:rPr lang="en-US" sz="1200" smtClean="0"/>
              <a:pPr eaLnBrk="1" hangingPunct="1"/>
              <a:t>230</a:t>
            </a:fld>
            <a:endParaRPr lang="en-US" sz="1200" smtClean="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CEE55771-0335-4DE9-A91F-CB9574CF6CBD}" type="slidenum">
              <a:rPr lang="en-US" sz="1200" smtClean="0"/>
              <a:pPr eaLnBrk="1" hangingPunct="1"/>
              <a:t>231</a:t>
            </a:fld>
            <a:endParaRPr lang="en-US" sz="1200"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104565A7-BE24-48D1-92FE-AB3BFA7776F0}" type="slidenum">
              <a:rPr lang="en-US" sz="1200" smtClean="0"/>
              <a:pPr eaLnBrk="1" hangingPunct="1"/>
              <a:t>232</a:t>
            </a:fld>
            <a:endParaRPr lang="en-US" sz="1200" smtClean="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8A75EBF9-B015-401E-ABDD-BEBC66769C5B}" type="slidenum">
              <a:rPr lang="en-US" sz="1200" smtClean="0"/>
              <a:pPr eaLnBrk="1" hangingPunct="1"/>
              <a:t>233</a:t>
            </a:fld>
            <a:endParaRPr lang="en-US" sz="1200" smtClean="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2615A15A-836C-436A-974C-AE9149C13FD7}" type="slidenum">
              <a:rPr lang="en-US" sz="1200" smtClean="0"/>
              <a:pPr eaLnBrk="1" hangingPunct="1"/>
              <a:t>234</a:t>
            </a:fld>
            <a:endParaRPr lang="en-US" sz="1200"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8B60FC2D-9B53-4048-A8C1-C719D1188F14}" type="slidenum">
              <a:rPr lang="en-US" sz="1200" smtClean="0"/>
              <a:pPr eaLnBrk="1" hangingPunct="1"/>
              <a:t>235</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572C7C6-F89D-4525-BCAE-4D0411E94F3D}" type="slidenum">
              <a:rPr lang="en-US" smtClean="0"/>
              <a:pPr eaLnBrk="1" hangingPunct="1"/>
              <a:t>21</a:t>
            </a:fld>
            <a:endParaRPr lang="en-US"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7CC57F6-2734-4E94-B3B5-BEB9662F8CDA}" type="slidenum">
              <a:rPr lang="en-US" sz="1200" smtClean="0"/>
              <a:pPr eaLnBrk="1" hangingPunct="1"/>
              <a:t>236</a:t>
            </a:fld>
            <a:endParaRPr lang="en-US" sz="1200" smtClean="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BFD730CD-02F0-4743-B253-B8CC2FA06144}" type="slidenum">
              <a:rPr lang="en-US" sz="1200" smtClean="0"/>
              <a:pPr eaLnBrk="1" hangingPunct="1"/>
              <a:t>237</a:t>
            </a:fld>
            <a:endParaRPr lang="en-US" sz="1200" smtClean="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FC86AD56-EB01-4535-917D-4397FFFD3F57}" type="slidenum">
              <a:rPr lang="en-US" sz="1200" smtClean="0"/>
              <a:pPr eaLnBrk="1" hangingPunct="1"/>
              <a:t>238</a:t>
            </a:fld>
            <a:endParaRPr lang="en-US" sz="1200" smtClean="0"/>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2A517621-77D0-4D48-8A21-521C179D66E3}" type="slidenum">
              <a:rPr lang="en-US" sz="1200" smtClean="0"/>
              <a:pPr eaLnBrk="1" hangingPunct="1"/>
              <a:t>239</a:t>
            </a:fld>
            <a:endParaRPr lang="en-US" sz="1200" smtClean="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35B1466-B9BE-4B76-BDF1-95E2EEFBDCE2}" type="slidenum">
              <a:rPr lang="en-US" sz="1200" smtClean="0"/>
              <a:pPr eaLnBrk="1" hangingPunct="1"/>
              <a:t>240</a:t>
            </a:fld>
            <a:endParaRPr lang="en-US" sz="1200" smtClean="0"/>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FFEFEDA-A307-42BF-9C9C-7645A6C9C858}" type="slidenum">
              <a:rPr lang="en-US" sz="1200" smtClean="0"/>
              <a:pPr eaLnBrk="1" hangingPunct="1"/>
              <a:t>241</a:t>
            </a:fld>
            <a:endParaRPr lang="en-US" sz="1200" smtClean="0"/>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9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B718475F-DB37-4853-A84C-7AF0E6DD8E5D}" type="slidenum">
              <a:rPr lang="en-US" sz="1200" smtClean="0"/>
              <a:pPr eaLnBrk="1" hangingPunct="1"/>
              <a:t>242</a:t>
            </a:fld>
            <a:endParaRPr lang="en-US" sz="1200" smtClean="0"/>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B3D78C1-7F09-406D-BB77-086A893BD0B6}" type="slidenum">
              <a:rPr lang="en-US" sz="1200" smtClean="0"/>
              <a:pPr eaLnBrk="1" hangingPunct="1"/>
              <a:t>243</a:t>
            </a:fld>
            <a:endParaRPr lang="en-US" sz="1200" smtClean="0"/>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3BFFD2FF-9D84-4703-9EF9-C17D705C542C}" type="slidenum">
              <a:rPr lang="en-US" sz="1200" smtClean="0"/>
              <a:pPr eaLnBrk="1" hangingPunct="1"/>
              <a:t>244</a:t>
            </a:fld>
            <a:endParaRPr lang="en-US" sz="1200" smtClean="0"/>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5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3C6E4C2-4BF8-4186-88BE-1F04D7FFD17F}" type="slidenum">
              <a:rPr lang="en-US" sz="1200" smtClean="0"/>
              <a:pPr eaLnBrk="1" hangingPunct="1"/>
              <a:t>245</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B31BA9-6889-4CE7-B320-F7C5FA607453}" type="slidenum">
              <a:rPr lang="en-US" smtClean="0"/>
              <a:pPr eaLnBrk="1" hangingPunct="1"/>
              <a:t>22</a:t>
            </a:fld>
            <a:endParaRPr lang="en-US" smtClean="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6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0A917C0F-95DE-418F-B0CD-A0CF1DC376A5}" type="slidenum">
              <a:rPr lang="en-US" sz="1200" smtClean="0"/>
              <a:pPr eaLnBrk="1" hangingPunct="1"/>
              <a:t>246</a:t>
            </a:fld>
            <a:endParaRPr lang="en-US" sz="1200" smtClean="0"/>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B1DEF542-3BFE-4AA5-8D79-8B945565AD2B}" type="slidenum">
              <a:rPr lang="en-US" sz="1200" smtClean="0"/>
              <a:pPr eaLnBrk="1" hangingPunct="1"/>
              <a:t>247</a:t>
            </a:fld>
            <a:endParaRPr lang="en-US" sz="1200" smtClean="0"/>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8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69C3693E-7841-4EC2-93E2-04BE22648D59}" type="slidenum">
              <a:rPr lang="en-US" sz="1200" smtClean="0"/>
              <a:pPr eaLnBrk="1" hangingPunct="1"/>
              <a:t>248</a:t>
            </a:fld>
            <a:endParaRPr lang="en-US" sz="1200" smtClean="0"/>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CA3FF386-17B9-4576-88B5-1AF80E1A668B}" type="slidenum">
              <a:rPr lang="en-US" sz="1200" smtClean="0"/>
              <a:pPr eaLnBrk="1" hangingPunct="1"/>
              <a:t>249</a:t>
            </a:fld>
            <a:endParaRPr lang="en-US" sz="1200" smtClean="0"/>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7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4A15BF13-69CC-406F-8999-7C67A503BF74}" type="slidenum">
              <a:rPr lang="en-US" sz="1200" smtClean="0"/>
              <a:pPr eaLnBrk="1" hangingPunct="1"/>
              <a:t>250</a:t>
            </a:fld>
            <a:endParaRPr lang="en-US" sz="1200" smtClean="0"/>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0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0735703B-F85A-438C-94A7-79C8AAEBC213}" type="slidenum">
              <a:rPr lang="en-US" sz="1200" smtClean="0"/>
              <a:pPr eaLnBrk="1" hangingPunct="1"/>
              <a:t>251</a:t>
            </a:fld>
            <a:endParaRPr lang="en-US" sz="1200" smtClean="0"/>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6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D2FA118C-4737-4AA7-B49B-F085782ACB0F}" type="slidenum">
              <a:rPr lang="en-US" sz="1200" smtClean="0"/>
              <a:pPr eaLnBrk="1" hangingPunct="1"/>
              <a:t>252</a:t>
            </a:fld>
            <a:endParaRPr lang="en-US" sz="1200" smtClean="0"/>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7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1078583-A660-4B5C-9419-5BAA57555FE8}" type="slidenum">
              <a:rPr lang="en-US" sz="1200" smtClean="0"/>
              <a:pPr eaLnBrk="1" hangingPunct="1"/>
              <a:t>253</a:t>
            </a:fld>
            <a:endParaRPr lang="en-US" sz="1200" smtClean="0"/>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0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2153F246-F6BB-49E8-9FAC-8B85633F273D}" type="slidenum">
              <a:rPr lang="en-US" sz="1200" smtClean="0"/>
              <a:pPr eaLnBrk="1" hangingPunct="1"/>
              <a:t>254</a:t>
            </a:fld>
            <a:endParaRPr lang="en-US" sz="1200" smtClean="0"/>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1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D1146888-0AFA-47B6-9634-0B122574B570}" type="slidenum">
              <a:rPr lang="en-US" sz="1200" smtClean="0"/>
              <a:pPr eaLnBrk="1" hangingPunct="1"/>
              <a:t>255</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93D5B94-F1B0-4EA2-97BE-A2A7249937DB}" type="slidenum">
              <a:rPr lang="en-US" smtClean="0"/>
              <a:pPr eaLnBrk="1" hangingPunct="1"/>
              <a:t>23</a:t>
            </a:fld>
            <a:endParaRPr lang="en-US" smtClean="0"/>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2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2988D21F-1CDD-4E50-BDE4-4C4F22DB4B45}" type="slidenum">
              <a:rPr lang="en-US" sz="1200" smtClean="0"/>
              <a:pPr eaLnBrk="1" hangingPunct="1"/>
              <a:t>256</a:t>
            </a:fld>
            <a:endParaRPr lang="en-US" sz="1200" smtClean="0"/>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7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6CFCD27A-2503-459C-B7FE-06C4A1E998F6}" type="slidenum">
              <a:rPr lang="en-US" sz="1200" smtClean="0"/>
              <a:pPr eaLnBrk="1" hangingPunct="1"/>
              <a:t>257</a:t>
            </a:fld>
            <a:endParaRPr lang="en-US" sz="1200" smtClean="0"/>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1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02B73980-8F01-427A-87EE-2C2E6CD3E78A}" type="slidenum">
              <a:rPr lang="en-US" sz="1200" smtClean="0"/>
              <a:pPr eaLnBrk="1" hangingPunct="1"/>
              <a:t>258</a:t>
            </a:fld>
            <a:endParaRPr lang="en-US" sz="1200" smtClean="0"/>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2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CA57FC3E-C0FE-4907-8519-9A88D8E0F10A}" type="slidenum">
              <a:rPr lang="en-US" sz="1200" smtClean="0"/>
              <a:pPr eaLnBrk="1" hangingPunct="1"/>
              <a:t>259</a:t>
            </a:fld>
            <a:endParaRPr lang="en-US" sz="1200" smtClean="0"/>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7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738F1ECB-EA95-4059-8DC6-82434617C739}" type="slidenum">
              <a:rPr lang="en-US" sz="1200" smtClean="0"/>
              <a:pPr eaLnBrk="1" hangingPunct="1"/>
              <a:t>260</a:t>
            </a:fld>
            <a:endParaRPr lang="en-US" sz="1200" smtClean="0"/>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2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BC8ED47-7D60-4AFA-A288-28F341A66CA7}" type="slidenum">
              <a:rPr lang="en-US" sz="1200" smtClean="0"/>
              <a:pPr eaLnBrk="1" hangingPunct="1"/>
              <a:t>261</a:t>
            </a:fld>
            <a:endParaRPr lang="en-US" sz="1200" smtClean="0"/>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7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9DE65E97-2033-4C00-ADD1-DAEB9322A2CD}" type="slidenum">
              <a:rPr lang="en-US" sz="1200" smtClean="0"/>
              <a:pPr eaLnBrk="1" hangingPunct="1"/>
              <a:t>262</a:t>
            </a:fld>
            <a:endParaRPr lang="en-US" sz="1200" smtClean="0"/>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8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8B6BE152-6BE9-42F8-95EE-F292F2FCCFFE}" type="slidenum">
              <a:rPr lang="en-US" sz="1200" smtClean="0"/>
              <a:pPr eaLnBrk="1" hangingPunct="1"/>
              <a:t>263</a:t>
            </a:fld>
            <a:endParaRPr lang="en-US" sz="1200" smtClean="0"/>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9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9C3F3F08-2FCC-4743-8728-3ABBF4B72EC2}" type="slidenum">
              <a:rPr lang="en-US" sz="1200" smtClean="0"/>
              <a:pPr eaLnBrk="1" hangingPunct="1"/>
              <a:t>264</a:t>
            </a:fld>
            <a:endParaRPr lang="en-US" sz="1200" smtClean="0"/>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0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B50F4C8A-2E9F-4CA4-B8DC-827216308CF5}" type="slidenum">
              <a:rPr lang="en-US" sz="1200" smtClean="0"/>
              <a:pPr eaLnBrk="1" hangingPunct="1"/>
              <a:t>265</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F8E95E9-A84B-4A0C-9AC5-945D2CBD235E}" type="slidenum">
              <a:rPr lang="en-US" smtClean="0"/>
              <a:pPr eaLnBrk="1" hangingPunct="1"/>
              <a:t>24</a:t>
            </a:fld>
            <a:endParaRPr lang="en-US" smtClean="0"/>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1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D1442618-D35F-4689-B76E-968056FE9959}" type="slidenum">
              <a:rPr lang="en-US" sz="1200" smtClean="0"/>
              <a:pPr eaLnBrk="1" hangingPunct="1"/>
              <a:t>266</a:t>
            </a:fld>
            <a:endParaRPr lang="en-US" sz="1200" smtClean="0"/>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2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22372173-1A03-496D-8A8B-802202489F15}" type="slidenum">
              <a:rPr lang="en-US" sz="1200" smtClean="0"/>
              <a:pPr eaLnBrk="1" hangingPunct="1"/>
              <a:t>267</a:t>
            </a:fld>
            <a:endParaRPr lang="en-US" sz="1200" smtClean="0"/>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3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E6708CD7-407C-43CC-9360-329E2995D0B0}" type="slidenum">
              <a:rPr lang="en-US" sz="1200" smtClean="0"/>
              <a:pPr eaLnBrk="1" hangingPunct="1"/>
              <a:t>268</a:t>
            </a:fld>
            <a:endParaRPr lang="en-US" sz="1200" smtClean="0"/>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4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BB5CD35C-3CC7-4AF7-9A9C-B08C75391A57}" type="slidenum">
              <a:rPr lang="en-US" sz="1200" smtClean="0"/>
              <a:pPr eaLnBrk="1" hangingPunct="1"/>
              <a:t>269</a:t>
            </a:fld>
            <a:endParaRPr lang="en-US" sz="1200" smtClean="0"/>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5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A0FB8E40-09FE-4E79-BE39-9AD401692322}" type="slidenum">
              <a:rPr lang="en-US" sz="1200" smtClean="0"/>
              <a:pPr eaLnBrk="1" hangingPunct="1"/>
              <a:t>270</a:t>
            </a:fld>
            <a:endParaRPr lang="en-US" sz="1200" smtClean="0"/>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6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58BC60CA-2C6E-45EE-8463-8AD1FCB420A2}" type="slidenum">
              <a:rPr lang="en-US" sz="1200" smtClean="0"/>
              <a:pPr eaLnBrk="1" hangingPunct="1"/>
              <a:t>271</a:t>
            </a:fld>
            <a:endParaRPr lang="en-US" sz="1200" smtClean="0"/>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85870230-D964-4AC3-80FA-EFE549098BBA}" type="slidenum">
              <a:rPr lang="en-US" sz="1200" smtClean="0"/>
              <a:pPr eaLnBrk="1" hangingPunct="1"/>
              <a:t>272</a:t>
            </a:fld>
            <a:endParaRPr lang="en-US" sz="1200" smtClean="0"/>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8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790A2CD9-A3EA-44EA-8947-8FD68E20BEC0}" type="slidenum">
              <a:rPr lang="en-US" sz="1200" smtClean="0"/>
              <a:pPr eaLnBrk="1" hangingPunct="1"/>
              <a:t>273</a:t>
            </a:fld>
            <a:endParaRPr lang="en-US" sz="1200" smtClean="0"/>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9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BCE7621B-4344-4452-982E-C075F9ADAE08}" type="slidenum">
              <a:rPr lang="en-US" sz="1200" smtClean="0"/>
              <a:pPr eaLnBrk="1" hangingPunct="1"/>
              <a:t>274</a:t>
            </a:fld>
            <a:endParaRPr lang="en-US" sz="1200" smtClean="0"/>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0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A6B4ECC6-75AB-4AED-9419-17AF13B8B054}" type="slidenum">
              <a:rPr lang="en-US" sz="1200" smtClean="0"/>
              <a:pPr eaLnBrk="1" hangingPunct="1"/>
              <a:t>275</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AAC73BE8-A858-45D2-B97D-543C52F5AFE2}" type="slidenum">
              <a:rPr lang="en-US" sz="1200" smtClean="0"/>
              <a:pPr eaLnBrk="1" hangingPunct="1"/>
              <a:t>25</a:t>
            </a:fld>
            <a:endParaRPr lang="en-US" sz="1200" dirty="0" smtClean="0"/>
          </a:p>
        </p:txBody>
      </p:sp>
    </p:spTree>
    <p:extLst>
      <p:ext uri="{BB962C8B-B14F-4D97-AF65-F5344CB8AC3E}">
        <p14:creationId xmlns:p14="http://schemas.microsoft.com/office/powerpoint/2010/main" val="1218643552"/>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2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0654EC5F-0A10-492E-BF50-552703811CD5}" type="slidenum">
              <a:rPr lang="en-US" sz="1200" smtClean="0"/>
              <a:pPr eaLnBrk="1" hangingPunct="1"/>
              <a:t>276</a:t>
            </a:fld>
            <a:endParaRPr lang="en-US" sz="1200" smtClean="0"/>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3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AE1E6FBF-45E3-4510-AEE8-6CE24B9A9330}" type="slidenum">
              <a:rPr lang="en-US" sz="1200" smtClean="0"/>
              <a:pPr eaLnBrk="1" hangingPunct="1"/>
              <a:t>277</a:t>
            </a:fld>
            <a:endParaRPr lang="en-US" sz="1200" smtClean="0"/>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4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fld id="{6FF5F736-E165-465D-B8ED-541E8954F7B1}" type="slidenum">
              <a:rPr lang="en-US" sz="1200" smtClean="0"/>
              <a:pPr eaLnBrk="1" hangingPunct="1"/>
              <a:t>278</a:t>
            </a:fld>
            <a:endParaRPr lang="en-US" sz="1200" smtClean="0"/>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919DE9C6-A9B0-41FE-8EDA-1FE1D9844469}" type="slidenum">
              <a:rPr lang="en-US" sz="1200" smtClean="0"/>
              <a:pPr eaLnBrk="1" hangingPunct="1"/>
              <a:t>279</a:t>
            </a:fld>
            <a:endParaRPr lang="en-US" sz="1200" smtClean="0"/>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BEC80873-9F76-4F8E-9E8B-BB89CE89E09A}" type="slidenum">
              <a:rPr lang="en-US" sz="1200" smtClean="0"/>
              <a:pPr eaLnBrk="1" hangingPunct="1"/>
              <a:t>280</a:t>
            </a:fld>
            <a:endParaRPr lang="en-US" sz="1200" smtClean="0"/>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2A717CA5-1689-43BC-BE1E-0DF1F43865A9}" type="slidenum">
              <a:rPr lang="en-US" sz="1200" smtClean="0"/>
              <a:pPr eaLnBrk="1" hangingPunct="1"/>
              <a:t>281</a:t>
            </a:fld>
            <a:endParaRPr lang="en-US" sz="1200" smtClean="0"/>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6768434F-CE8B-4C94-BFF6-0CF32BCC0C8A}" type="slidenum">
              <a:rPr lang="en-US" sz="1200" smtClean="0"/>
              <a:pPr eaLnBrk="1" hangingPunct="1"/>
              <a:t>282</a:t>
            </a:fld>
            <a:endParaRPr lang="en-US" sz="1200" smtClean="0"/>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A3DE984C-DE15-44C0-95E6-888FA7A70549}" type="slidenum">
              <a:rPr lang="en-US" sz="1200" smtClean="0"/>
              <a:pPr eaLnBrk="1" hangingPunct="1"/>
              <a:t>283</a:t>
            </a:fld>
            <a:endParaRPr lang="en-US" sz="1200" smtClean="0"/>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ADE8E0A5-E61C-465D-B2A3-EA1FDCBC8265}" type="slidenum">
              <a:rPr lang="en-US" sz="1200" smtClean="0"/>
              <a:pPr eaLnBrk="1" hangingPunct="1"/>
              <a:t>284</a:t>
            </a:fld>
            <a:endParaRPr lang="en-US" sz="1200" smtClean="0"/>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7078B83B-9ABC-48DC-B020-9CC1D0A34965}" type="slidenum">
              <a:rPr lang="en-US" sz="1200" smtClean="0"/>
              <a:pPr eaLnBrk="1" hangingPunct="1"/>
              <a:t>285</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F571311E-C1F6-4DF7-86D7-2653CE89F442}" type="slidenum">
              <a:rPr lang="en-US" sz="1200" smtClean="0"/>
              <a:pPr eaLnBrk="1" hangingPunct="1"/>
              <a:t>26</a:t>
            </a:fld>
            <a:endParaRPr lang="en-US" sz="1200" dirty="0" smtClean="0"/>
          </a:p>
        </p:txBody>
      </p:sp>
    </p:spTree>
    <p:extLst>
      <p:ext uri="{BB962C8B-B14F-4D97-AF65-F5344CB8AC3E}">
        <p14:creationId xmlns:p14="http://schemas.microsoft.com/office/powerpoint/2010/main" val="162524391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7B4987D0-8B6E-4714-85B6-4738AADCB41A}" type="slidenum">
              <a:rPr lang="en-US" sz="1200" smtClean="0"/>
              <a:pPr eaLnBrk="1" hangingPunct="1"/>
              <a:t>286</a:t>
            </a:fld>
            <a:endParaRPr lang="en-US" sz="1200" smtClean="0"/>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310FF270-B401-4797-8BD2-847BBE353B16}" type="slidenum">
              <a:rPr lang="en-US" sz="1200" smtClean="0"/>
              <a:pPr eaLnBrk="1" hangingPunct="1"/>
              <a:t>287</a:t>
            </a:fld>
            <a:endParaRPr lang="en-US" sz="1200" smtClean="0"/>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3FCA9F7B-6D93-49EC-A4F1-1A98D4EC4EC5}" type="slidenum">
              <a:rPr lang="en-US" sz="1200" smtClean="0"/>
              <a:pPr eaLnBrk="1" hangingPunct="1"/>
              <a:t>288</a:t>
            </a:fld>
            <a:endParaRPr lang="en-US" sz="1200" smtClean="0"/>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02D0AE70-F244-45AA-A9CF-5256FDDEACC2}" type="slidenum">
              <a:rPr lang="en-US" sz="1200" smtClean="0"/>
              <a:pPr eaLnBrk="1" hangingPunct="1"/>
              <a:t>289</a:t>
            </a:fld>
            <a:endParaRPr lang="en-US" sz="1200" smtClean="0"/>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63591A5C-FEE8-4008-B401-8F71AC2DBC88}" type="slidenum">
              <a:rPr lang="en-US" sz="1200" smtClean="0"/>
              <a:pPr eaLnBrk="1" hangingPunct="1"/>
              <a:t>290</a:t>
            </a:fld>
            <a:endParaRPr lang="en-US" sz="1200" smtClean="0"/>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7AF1DD3E-EAB3-4F0D-BF62-22B276994987}" type="slidenum">
              <a:rPr lang="en-US" sz="1200" smtClean="0"/>
              <a:pPr eaLnBrk="1" hangingPunct="1"/>
              <a:t>291</a:t>
            </a:fld>
            <a:endParaRPr lang="en-US" sz="1200" smtClean="0"/>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F508E33B-72D3-4C1D-AB92-8C68D9E740B6}" type="slidenum">
              <a:rPr lang="en-US" sz="1200" smtClean="0"/>
              <a:pPr eaLnBrk="1" hangingPunct="1"/>
              <a:t>292</a:t>
            </a:fld>
            <a:endParaRPr lang="en-US" sz="1200" smtClean="0"/>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B0E07A48-4D28-4C35-B80A-C9E7A8ADB43C}" type="slidenum">
              <a:rPr lang="en-US" sz="1200" smtClean="0"/>
              <a:pPr eaLnBrk="1" hangingPunct="1"/>
              <a:t>293</a:t>
            </a:fld>
            <a:endParaRPr lang="en-US" sz="1200" smtClean="0"/>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88386605-5655-4006-8D28-E451A47F5A9B}" type="slidenum">
              <a:rPr lang="en-US" sz="1200" smtClean="0"/>
              <a:pPr eaLnBrk="1" hangingPunct="1"/>
              <a:t>294</a:t>
            </a:fld>
            <a:endParaRPr lang="en-US" sz="1200" smtClean="0"/>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40AEAE68-0326-4721-BC71-E58983DD0E6B}" type="slidenum">
              <a:rPr lang="en-US" sz="1200" smtClean="0"/>
              <a:pPr eaLnBrk="1" hangingPunct="1"/>
              <a:t>295</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C2373864-C94D-432B-9739-2CAB2B013057}" type="slidenum">
              <a:rPr lang="en-US" sz="1200" smtClean="0"/>
              <a:pPr eaLnBrk="1" hangingPunct="1"/>
              <a:t>27</a:t>
            </a:fld>
            <a:endParaRPr lang="en-US" sz="1200" dirty="0" smtClean="0"/>
          </a:p>
        </p:txBody>
      </p:sp>
    </p:spTree>
    <p:extLst>
      <p:ext uri="{BB962C8B-B14F-4D97-AF65-F5344CB8AC3E}">
        <p14:creationId xmlns:p14="http://schemas.microsoft.com/office/powerpoint/2010/main" val="1001731849"/>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4897531A-B706-49C3-94EB-F72B45EC2A15}" type="slidenum">
              <a:rPr lang="en-US" sz="1200" smtClean="0"/>
              <a:pPr eaLnBrk="1" hangingPunct="1"/>
              <a:t>296</a:t>
            </a:fld>
            <a:endParaRPr lang="en-US" sz="1200" smtClean="0"/>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F7ABB2E7-0B26-4F45-AC34-37EE5E65C013}" type="slidenum">
              <a:rPr lang="en-US" sz="1200" smtClean="0"/>
              <a:pPr eaLnBrk="1" hangingPunct="1"/>
              <a:t>297</a:t>
            </a:fld>
            <a:endParaRPr lang="en-US" sz="1200" smtClean="0"/>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30E076EE-B4FC-415A-B684-FE9CE03D7F46}" type="slidenum">
              <a:rPr lang="en-US" sz="1200" smtClean="0"/>
              <a:pPr eaLnBrk="1" hangingPunct="1"/>
              <a:t>299</a:t>
            </a:fld>
            <a:endParaRPr lang="en-US" sz="1200" smtClean="0"/>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B6311BEB-086F-4D3C-BB96-AFA10A9DB7C7}" type="slidenum">
              <a:rPr lang="en-US" sz="1200" smtClean="0"/>
              <a:pPr eaLnBrk="1" hangingPunct="1"/>
              <a:t>300</a:t>
            </a:fld>
            <a:endParaRPr lang="en-US" sz="1200" smtClean="0"/>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4C931404-3468-42DD-B228-80D35FF74FA6}" type="slidenum">
              <a:rPr lang="en-US" sz="1200" smtClean="0"/>
              <a:pPr eaLnBrk="1" hangingPunct="1"/>
              <a:t>301</a:t>
            </a:fld>
            <a:endParaRPr lang="en-US" sz="1200" smtClean="0"/>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B8631AE2-7522-48D8-A214-F791791C47D4}" type="slidenum">
              <a:rPr lang="en-US" sz="1200" smtClean="0"/>
              <a:pPr eaLnBrk="1" hangingPunct="1"/>
              <a:t>302</a:t>
            </a:fld>
            <a:endParaRPr lang="en-US" sz="1200" smtClean="0"/>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391591A4-BD95-483E-8C3C-E55853CAD64A}" type="slidenum">
              <a:rPr lang="en-US" sz="1200" smtClean="0"/>
              <a:pPr eaLnBrk="1" hangingPunct="1"/>
              <a:t>303</a:t>
            </a:fld>
            <a:endParaRPr lang="en-US" sz="1200" smtClean="0"/>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107CDBAD-2B95-4A05-A901-1E3CBC19AB4F}" type="slidenum">
              <a:rPr lang="en-US" sz="1200" smtClean="0"/>
              <a:pPr eaLnBrk="1" hangingPunct="1"/>
              <a:t>305</a:t>
            </a:fld>
            <a:endParaRPr lang="en-US" sz="1200" smtClean="0"/>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883EBB1E-B940-4DCB-9141-376EC1935F2A}" type="slidenum">
              <a:rPr lang="en-US" sz="1200" smtClean="0"/>
              <a:pPr eaLnBrk="1" hangingPunct="1"/>
              <a:t>306</a:t>
            </a:fld>
            <a:endParaRPr lang="en-US" sz="1200" smtClean="0"/>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21CF42E6-5E90-4492-A487-976B952FA56D}" type="slidenum">
              <a:rPr lang="en-US" sz="1200" smtClean="0"/>
              <a:pPr eaLnBrk="1" hangingPunct="1"/>
              <a:t>307</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9D398B87-ED64-4B27-BE9F-A60693F6506A}" type="slidenum">
              <a:rPr lang="en-US" sz="1200" smtClean="0"/>
              <a:pPr eaLnBrk="1" hangingPunct="1"/>
              <a:t>28</a:t>
            </a:fld>
            <a:endParaRPr lang="en-US" sz="1200" smtClean="0"/>
          </a:p>
        </p:txBody>
      </p:sp>
    </p:spTree>
    <p:extLst>
      <p:ext uri="{BB962C8B-B14F-4D97-AF65-F5344CB8AC3E}">
        <p14:creationId xmlns:p14="http://schemas.microsoft.com/office/powerpoint/2010/main" val="2156853688"/>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78D21EB0-3401-4CF0-A0C1-82FBEF0627EF}" type="slidenum">
              <a:rPr lang="en-US" sz="1200" smtClean="0"/>
              <a:pPr eaLnBrk="1" hangingPunct="1"/>
              <a:t>308</a:t>
            </a:fld>
            <a:endParaRPr lang="en-US" sz="1200" smtClean="0"/>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F2EEEA7C-D078-4896-892C-5D1167E018A9}" type="slidenum">
              <a:rPr lang="en-US" sz="1200" smtClean="0"/>
              <a:pPr eaLnBrk="1" hangingPunct="1"/>
              <a:t>309</a:t>
            </a:fld>
            <a:endParaRPr lang="en-US" sz="1200" smtClean="0"/>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2757F57C-8EA3-4E3C-ABEC-AE1F6FB414FB}" type="slidenum">
              <a:rPr lang="en-US" sz="1200" smtClean="0"/>
              <a:pPr eaLnBrk="1" hangingPunct="1"/>
              <a:t>310</a:t>
            </a:fld>
            <a:endParaRPr lang="en-US" sz="1200" smtClean="0"/>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4EE34CFE-8232-4995-B43E-82E15507D52E}" type="slidenum">
              <a:rPr lang="en-US" sz="1200" smtClean="0"/>
              <a:pPr eaLnBrk="1" hangingPunct="1"/>
              <a:t>311</a:t>
            </a:fld>
            <a:endParaRPr lang="en-US" sz="1200" smtClean="0"/>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5FB80AA6-5753-455B-8261-734AC5F375C7}" type="slidenum">
              <a:rPr lang="en-US" sz="1200" smtClean="0"/>
              <a:pPr eaLnBrk="1" hangingPunct="1"/>
              <a:t>313</a:t>
            </a:fld>
            <a:endParaRPr lang="en-US" sz="1200" smtClean="0"/>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1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DCDB9E3C-C4B6-48EF-9DE9-391543F4B556}" type="slidenum">
              <a:rPr lang="en-US" sz="1200" smtClean="0"/>
              <a:pPr eaLnBrk="1" hangingPunct="1"/>
              <a:t>314</a:t>
            </a:fld>
            <a:endParaRPr lang="en-US" sz="1200" smtClean="0"/>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3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ED05F3F1-D7DD-412D-B96D-45DD637FBC3C}" type="slidenum">
              <a:rPr lang="en-US" sz="1200" smtClean="0"/>
              <a:pPr eaLnBrk="1" hangingPunct="1"/>
              <a:t>315</a:t>
            </a:fld>
            <a:endParaRPr lang="en-US" sz="1200" smtClean="0"/>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A04F23-9302-4916-9DA6-2E08A6F76686}" type="slidenum">
              <a:rPr lang="en-US" smtClean="0"/>
              <a:pPr eaLnBrk="1" hangingPunct="1"/>
              <a:t>316</a:t>
            </a:fld>
            <a:endParaRPr lang="en-US" smtClean="0"/>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D2B184-E541-44EA-8637-BCE102BD234A}" type="slidenum">
              <a:rPr lang="en-US" smtClean="0"/>
              <a:pPr eaLnBrk="1" hangingPunct="1"/>
              <a:t>321</a:t>
            </a:fld>
            <a:endParaRPr lang="en-US" smtClean="0"/>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208B442-89F6-4706-A385-28653C4FA51D}" type="slidenum">
              <a:rPr lang="en-US" smtClean="0"/>
              <a:pPr eaLnBrk="1" hangingPunct="1"/>
              <a:t>322</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5E95F892-A725-441C-A8B9-2F2CE56E51CD}" type="slidenum">
              <a:rPr lang="en-US" sz="1200" smtClean="0"/>
              <a:pPr eaLnBrk="1" hangingPunct="1"/>
              <a:t>29</a:t>
            </a:fld>
            <a:endParaRPr lang="en-US" sz="1200" smtClean="0"/>
          </a:p>
        </p:txBody>
      </p:sp>
    </p:spTree>
    <p:extLst>
      <p:ext uri="{BB962C8B-B14F-4D97-AF65-F5344CB8AC3E}">
        <p14:creationId xmlns:p14="http://schemas.microsoft.com/office/powerpoint/2010/main" val="2372407511"/>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EF4A698-4E53-46DC-A26E-278EDDE5E388}" type="slidenum">
              <a:rPr lang="en-US" smtClean="0"/>
              <a:pPr eaLnBrk="1" hangingPunct="1"/>
              <a:t>323</a:t>
            </a:fld>
            <a:endParaRPr lang="en-US" smtClean="0"/>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1FE7C07-16DE-451E-B014-83D9C76BF426}" type="slidenum">
              <a:rPr lang="en-US" smtClean="0"/>
              <a:pPr eaLnBrk="1" hangingPunct="1"/>
              <a:t>324</a:t>
            </a:fld>
            <a:endParaRPr lang="en-US" smtClean="0"/>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AAFD97E-80DD-4330-86D0-F94042486D8E}" type="slidenum">
              <a:rPr lang="en-US" smtClean="0"/>
              <a:pPr eaLnBrk="1" hangingPunct="1"/>
              <a:t>327</a:t>
            </a:fld>
            <a:endParaRPr lang="en-US" smtClean="0"/>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890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auto">
              <a:spcBef>
                <a:spcPts val="0"/>
              </a:spcBef>
              <a:spcAft>
                <a:spcPts val="0"/>
              </a:spcAft>
              <a:defRPr/>
            </a:pPr>
            <a:fld id="{57956A13-549F-439C-B811-1AD50F59FF53}" type="slidenum">
              <a:rPr lang="en-US" sz="1200">
                <a:latin typeface="+mn-lt"/>
              </a:rPr>
              <a:pPr algn="r" fontAlgn="auto">
                <a:spcBef>
                  <a:spcPts val="0"/>
                </a:spcBef>
                <a:spcAft>
                  <a:spcPts val="0"/>
                </a:spcAft>
                <a:defRPr/>
              </a:pPr>
              <a:t>330</a:t>
            </a:fld>
            <a:endParaRPr lang="en-US" sz="1200">
              <a:latin typeface="+mn-lt"/>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890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auto">
              <a:spcBef>
                <a:spcPts val="0"/>
              </a:spcBef>
              <a:spcAft>
                <a:spcPts val="0"/>
              </a:spcAft>
              <a:defRPr/>
            </a:pPr>
            <a:fld id="{EAE8FA92-BB00-4807-8D21-C3DE30FEB2E4}" type="slidenum">
              <a:rPr lang="en-US" sz="1200">
                <a:latin typeface="+mn-lt"/>
              </a:rPr>
              <a:pPr algn="r" fontAlgn="auto">
                <a:spcBef>
                  <a:spcPts val="0"/>
                </a:spcBef>
                <a:spcAft>
                  <a:spcPts val="0"/>
                </a:spcAft>
                <a:defRPr/>
              </a:pPr>
              <a:t>331</a:t>
            </a:fld>
            <a:endParaRPr lang="en-US" sz="1200">
              <a:latin typeface="+mn-lt"/>
            </a:endParaRPr>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56A49BB-649D-4F45-8702-52A8D0973942}" type="slidenum">
              <a:rPr lang="en-US" smtClean="0"/>
              <a:pPr eaLnBrk="1" hangingPunct="1"/>
              <a:t>332</a:t>
            </a:fld>
            <a:endParaRPr lang="en-US" smtClean="0"/>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4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E4A7BFD-20B4-44C5-AF65-962D7D35F42E}" type="slidenum">
              <a:rPr lang="en-US" smtClean="0"/>
              <a:pPr eaLnBrk="1" hangingPunct="1"/>
              <a:t>337</a:t>
            </a:fld>
            <a:endParaRPr lang="en-US" smtClean="0"/>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7F4C962-EEE6-4E36-921E-C3454BB47DA3}" type="slidenum">
              <a:rPr lang="en-US" smtClean="0"/>
              <a:pPr eaLnBrk="1" hangingPunct="1"/>
              <a:t>338</a:t>
            </a:fld>
            <a:endParaRPr lang="en-US" smtClean="0"/>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7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059E9E0-D583-4A05-A2E0-5BCA0B49E057}" type="slidenum">
              <a:rPr lang="en-US" smtClean="0"/>
              <a:pPr eaLnBrk="1" hangingPunct="1"/>
              <a:t>339</a:t>
            </a:fld>
            <a:endParaRPr lang="en-US" smtClean="0"/>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9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754A107-E0F0-43B3-9087-B4923788657F}" type="slidenum">
              <a:rPr lang="en-US" smtClean="0"/>
              <a:pPr eaLnBrk="1" hangingPunct="1"/>
              <a:t>340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BC4D6A9-BCF6-4AA3-8FB2-7F9071A70B1A}" type="slidenum">
              <a:rPr lang="en-US" smtClean="0"/>
              <a:pPr eaLnBrk="1" hangingPunct="1"/>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A7FD0022-6409-46B2-ABCE-A812E9D70208}" type="slidenum">
              <a:rPr lang="en-US" sz="1200" smtClean="0"/>
              <a:pPr eaLnBrk="1" hangingPunct="1"/>
              <a:t>30</a:t>
            </a:fld>
            <a:endParaRPr lang="en-US" sz="1200" smtClean="0"/>
          </a:p>
        </p:txBody>
      </p:sp>
    </p:spTree>
    <p:extLst>
      <p:ext uri="{BB962C8B-B14F-4D97-AF65-F5344CB8AC3E}">
        <p14:creationId xmlns:p14="http://schemas.microsoft.com/office/powerpoint/2010/main" val="2467814482"/>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1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14953F2-9147-4555-A278-3EE860775F12}" type="slidenum">
              <a:rPr lang="en-US" smtClean="0"/>
              <a:pPr eaLnBrk="1" hangingPunct="1"/>
              <a:t>341</a:t>
            </a:fld>
            <a:endParaRPr lang="en-US" smtClean="0"/>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6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425F68-9C50-4779-B411-340A780E303A}" type="slidenum">
              <a:rPr lang="en-US" smtClean="0"/>
              <a:pPr eaLnBrk="1" hangingPunct="1"/>
              <a:t>342</a:t>
            </a:fld>
            <a:endParaRPr lang="en-US" smtClean="0"/>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7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F334DEC-B7A7-4C32-8C2E-2C77A7F223C3}" type="slidenum">
              <a:rPr lang="en-US" smtClean="0"/>
              <a:pPr eaLnBrk="1" hangingPunct="1"/>
              <a:t>343</a:t>
            </a:fld>
            <a:endParaRPr lang="en-US" smtClean="0"/>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8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8823C7C-930A-4756-B606-57C20F2E5212}" type="slidenum">
              <a:rPr lang="en-US" smtClean="0"/>
              <a:pPr eaLnBrk="1" hangingPunct="1"/>
              <a:t>344</a:t>
            </a:fld>
            <a:endParaRPr lang="en-US" smtClean="0"/>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9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A849A0-F6C9-425E-8EC9-20287E7F853A}" type="slidenum">
              <a:rPr lang="en-US" smtClean="0"/>
              <a:pPr eaLnBrk="1" hangingPunct="1"/>
              <a:t>345</a:t>
            </a:fld>
            <a:endParaRPr lang="en-US" smtClean="0"/>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0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FC33ED5-3323-4E02-A24B-D3FD9F7609AB}" type="slidenum">
              <a:rPr lang="en-US" smtClean="0"/>
              <a:pPr eaLnBrk="1" hangingPunct="1"/>
              <a:t>346</a:t>
            </a:fld>
            <a:endParaRPr lang="en-US" smtClean="0"/>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1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8BC435B-D0A4-4EB1-8361-05480F18E438}" type="slidenum">
              <a:rPr lang="en-US" smtClean="0"/>
              <a:pPr eaLnBrk="1" hangingPunct="1"/>
              <a:t>347</a:t>
            </a:fld>
            <a:endParaRPr lang="en-US" smtClean="0"/>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6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1592E91-0B7D-4FAD-9DC4-6562DEE42DD0}" type="slidenum">
              <a:rPr lang="en-US" smtClean="0"/>
              <a:pPr eaLnBrk="1" hangingPunct="1"/>
              <a:t>348</a:t>
            </a:fld>
            <a:endParaRPr lang="en-US" smtClean="0"/>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0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7E7539E-4D67-4CFA-81CD-C989B5A7774E}" type="slidenum">
              <a:rPr lang="en-US" smtClean="0"/>
              <a:pPr eaLnBrk="1" hangingPunct="1"/>
              <a:t>349</a:t>
            </a:fld>
            <a:endParaRPr lang="en-US" smtClean="0"/>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FEC77E1-E341-4AC8-8E83-01676E0F9EFD}" type="slidenum">
              <a:rPr lang="en-US" smtClean="0"/>
              <a:pPr eaLnBrk="1" hangingPunct="1"/>
              <a:t>350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5509105B-C215-48A3-A772-450037CDC018}" type="slidenum">
              <a:rPr lang="en-US" sz="1200" smtClean="0"/>
              <a:pPr eaLnBrk="1" hangingPunct="1"/>
              <a:t>31</a:t>
            </a:fld>
            <a:endParaRPr lang="en-US" sz="1200" smtClean="0"/>
          </a:p>
        </p:txBody>
      </p:sp>
    </p:spTree>
    <p:extLst>
      <p:ext uri="{BB962C8B-B14F-4D97-AF65-F5344CB8AC3E}">
        <p14:creationId xmlns:p14="http://schemas.microsoft.com/office/powerpoint/2010/main" val="3720013635"/>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8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C03ABB8-53F3-47C6-ABAE-0DED836CA214}" type="slidenum">
              <a:rPr lang="en-US" smtClean="0"/>
              <a:pPr eaLnBrk="1" hangingPunct="1"/>
              <a:t>351</a:t>
            </a:fld>
            <a:endParaRPr lang="en-US" smtClean="0"/>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2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CC0A4E4-60DA-494E-AC9A-DB2D07A4A645}" type="slidenum">
              <a:rPr lang="en-US" smtClean="0"/>
              <a:pPr eaLnBrk="1" hangingPunct="1"/>
              <a:t>355</a:t>
            </a:fld>
            <a:endParaRPr lang="en-US" smtClean="0"/>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4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7BF3E4B-5615-494C-8E4B-49690946B018}" type="slidenum">
              <a:rPr lang="en-US" smtClean="0"/>
              <a:pPr eaLnBrk="1" hangingPunct="1"/>
              <a:t>356</a:t>
            </a:fld>
            <a:endParaRPr lang="en-US" smtClean="0"/>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8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313C51-6704-494C-A121-89667C7A0A92}" type="slidenum">
              <a:rPr lang="en-US" smtClean="0"/>
              <a:pPr eaLnBrk="1" hangingPunct="1"/>
              <a:t>357</a:t>
            </a:fld>
            <a:endParaRPr lang="en-US" smtClean="0"/>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9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D46112C-3E5D-40FB-AEED-909C84EF598B}" type="slidenum">
              <a:rPr lang="en-US" smtClean="0"/>
              <a:pPr eaLnBrk="1" hangingPunct="1"/>
              <a:t>358</a:t>
            </a:fld>
            <a:endParaRPr lang="en-US" smtClean="0"/>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5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3BD98F-F974-4DE1-B6E6-8B9A6C122B66}" type="slidenum">
              <a:rPr lang="en-US" smtClean="0"/>
              <a:pPr eaLnBrk="1" hangingPunct="1"/>
              <a:t>359</a:t>
            </a:fld>
            <a:endParaRPr lang="en-US" smtClean="0"/>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FE50622-B433-49D5-9DD8-17464518D49D}" type="slidenum">
              <a:rPr lang="en-US" smtClean="0"/>
              <a:pPr eaLnBrk="1" hangingPunct="1"/>
              <a:t>360</a:t>
            </a:fld>
            <a:endParaRPr lang="en-US" smtClean="0"/>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1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6964E34-DB37-4E0D-9491-31404B2DE8CE}" type="slidenum">
              <a:rPr lang="en-US" smtClean="0"/>
              <a:pPr eaLnBrk="1" hangingPunct="1"/>
              <a:t>361</a:t>
            </a:fld>
            <a:endParaRPr lang="en-US" smtClean="0"/>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3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EE361F-099C-4223-BB1B-E8BD5E32750A}" type="slidenum">
              <a:rPr lang="en-US" smtClean="0"/>
              <a:pPr eaLnBrk="1" hangingPunct="1"/>
              <a:t>362</a:t>
            </a:fld>
            <a:endParaRPr lang="en-US" smtClean="0"/>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6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2DEE9D1-903C-4CAC-BEFE-F959C67F4C9E}" type="slidenum">
              <a:rPr lang="en-US" smtClean="0"/>
              <a:pPr eaLnBrk="1" hangingPunct="1"/>
              <a:t>363</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0AD6597F-218B-42E1-A368-25C798924EE8}" type="slidenum">
              <a:rPr lang="en-US" sz="1200" smtClean="0"/>
              <a:pPr eaLnBrk="1" hangingPunct="1"/>
              <a:t>32</a:t>
            </a:fld>
            <a:endParaRPr lang="en-US" sz="1200" smtClean="0"/>
          </a:p>
        </p:txBody>
      </p:sp>
    </p:spTree>
    <p:extLst>
      <p:ext uri="{BB962C8B-B14F-4D97-AF65-F5344CB8AC3E}">
        <p14:creationId xmlns:p14="http://schemas.microsoft.com/office/powerpoint/2010/main" val="3238321764"/>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7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14F7E23-1F96-42C8-9908-E205502ED94C}" type="slidenum">
              <a:rPr lang="en-US" smtClean="0"/>
              <a:pPr eaLnBrk="1" hangingPunct="1"/>
              <a:t>364</a:t>
            </a:fld>
            <a:endParaRPr lang="en-US" smtClean="0"/>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8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123DA56-B77E-49D3-B9BA-6FF9298E858E}" type="slidenum">
              <a:rPr lang="en-US" smtClean="0"/>
              <a:pPr eaLnBrk="1" hangingPunct="1"/>
              <a:t>365</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18573E87-229A-42E0-8671-5C6CF54C1520}" type="slidenum">
              <a:rPr lang="en-US" sz="1200" smtClean="0">
                <a:latin typeface="Arial" pitchFamily="34" charset="0"/>
              </a:rPr>
              <a:pPr eaLnBrk="1" hangingPunct="1"/>
              <a:t>33</a:t>
            </a:fld>
            <a:endParaRPr lang="en-US" sz="1200" smtClean="0">
              <a:latin typeface="Arial" pitchFamily="34" charset="0"/>
            </a:endParaRPr>
          </a:p>
        </p:txBody>
      </p:sp>
    </p:spTree>
    <p:extLst>
      <p:ext uri="{BB962C8B-B14F-4D97-AF65-F5344CB8AC3E}">
        <p14:creationId xmlns:p14="http://schemas.microsoft.com/office/powerpoint/2010/main" val="3527970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91C4DB80-A7FB-4B2E-B07D-D5E3669C1410}" type="slidenum">
              <a:rPr lang="en-US" sz="1200" smtClean="0">
                <a:latin typeface="Arial" pitchFamily="34" charset="0"/>
              </a:rPr>
              <a:pPr eaLnBrk="1" hangingPunct="1"/>
              <a:t>34</a:t>
            </a:fld>
            <a:endParaRPr lang="en-US" sz="1200" smtClean="0">
              <a:latin typeface="Arial" pitchFamily="34" charset="0"/>
            </a:endParaRPr>
          </a:p>
        </p:txBody>
      </p:sp>
    </p:spTree>
    <p:extLst>
      <p:ext uri="{BB962C8B-B14F-4D97-AF65-F5344CB8AC3E}">
        <p14:creationId xmlns:p14="http://schemas.microsoft.com/office/powerpoint/2010/main" val="3228866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00124D92-EA6C-4E4B-A71A-750ABB875591}" type="slidenum">
              <a:rPr lang="en-US" sz="1200" smtClean="0">
                <a:latin typeface="Arial" pitchFamily="34" charset="0"/>
              </a:rPr>
              <a:pPr eaLnBrk="1" hangingPunct="1"/>
              <a:t>35</a:t>
            </a:fld>
            <a:endParaRPr lang="en-US" sz="1200" smtClean="0">
              <a:latin typeface="Arial" pitchFamily="34" charset="0"/>
            </a:endParaRPr>
          </a:p>
        </p:txBody>
      </p:sp>
    </p:spTree>
    <p:extLst>
      <p:ext uri="{BB962C8B-B14F-4D97-AF65-F5344CB8AC3E}">
        <p14:creationId xmlns:p14="http://schemas.microsoft.com/office/powerpoint/2010/main" val="3666008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EEF3831E-0E06-466F-82C3-EE745489F082}" type="slidenum">
              <a:rPr lang="en-US" sz="1200" smtClean="0"/>
              <a:pPr eaLnBrk="1" hangingPunct="1"/>
              <a:t>36</a:t>
            </a:fld>
            <a:endParaRPr lang="en-US" sz="1200" smtClean="0"/>
          </a:p>
        </p:txBody>
      </p:sp>
    </p:spTree>
    <p:extLst>
      <p:ext uri="{BB962C8B-B14F-4D97-AF65-F5344CB8AC3E}">
        <p14:creationId xmlns:p14="http://schemas.microsoft.com/office/powerpoint/2010/main" val="25765487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7019538D-AD9D-4CBC-8D35-D1A29BC31E5E}" type="slidenum">
              <a:rPr lang="en-US" sz="1200" smtClean="0"/>
              <a:pPr eaLnBrk="1" hangingPunct="1"/>
              <a:t>37</a:t>
            </a:fld>
            <a:endParaRPr lang="en-US" sz="1200" smtClean="0"/>
          </a:p>
        </p:txBody>
      </p:sp>
    </p:spTree>
    <p:extLst>
      <p:ext uri="{BB962C8B-B14F-4D97-AF65-F5344CB8AC3E}">
        <p14:creationId xmlns:p14="http://schemas.microsoft.com/office/powerpoint/2010/main" val="15025565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B9FD2BD7-A166-4A0A-8C04-7F97ABD301EC}" type="slidenum">
              <a:rPr lang="en-US" sz="1200" smtClean="0"/>
              <a:pPr eaLnBrk="1" hangingPunct="1"/>
              <a:t>38</a:t>
            </a:fld>
            <a:endParaRPr lang="en-US" sz="1200" smtClean="0"/>
          </a:p>
        </p:txBody>
      </p:sp>
    </p:spTree>
    <p:extLst>
      <p:ext uri="{BB962C8B-B14F-4D97-AF65-F5344CB8AC3E}">
        <p14:creationId xmlns:p14="http://schemas.microsoft.com/office/powerpoint/2010/main" val="19587145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839F692E-47C9-4A28-8D7B-2F51079B827A}" type="slidenum">
              <a:rPr lang="en-US" sz="1200" smtClean="0"/>
              <a:pPr eaLnBrk="1" hangingPunct="1"/>
              <a:t>39</a:t>
            </a:fld>
            <a:endParaRPr lang="en-US" sz="1200" smtClean="0"/>
          </a:p>
        </p:txBody>
      </p:sp>
    </p:spTree>
    <p:extLst>
      <p:ext uri="{BB962C8B-B14F-4D97-AF65-F5344CB8AC3E}">
        <p14:creationId xmlns:p14="http://schemas.microsoft.com/office/powerpoint/2010/main" val="257931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A5E366-B44A-469F-800D-F9A3F8296610}" type="slidenum">
              <a:rPr lang="en-US" smtClean="0"/>
              <a:pPr eaLnBrk="1" hangingPunct="1"/>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09" indent="-285734" eaLnBrk="0" hangingPunct="0">
              <a:defRPr sz="2400" b="1">
                <a:solidFill>
                  <a:schemeClr val="tx1"/>
                </a:solidFill>
                <a:latin typeface="Times New Roman" pitchFamily="18" charset="0"/>
              </a:defRPr>
            </a:lvl2pPr>
            <a:lvl3pPr marL="1142937" indent="-228587" eaLnBrk="0" hangingPunct="0">
              <a:defRPr sz="2400" b="1">
                <a:solidFill>
                  <a:schemeClr val="tx1"/>
                </a:solidFill>
                <a:latin typeface="Times New Roman" pitchFamily="18" charset="0"/>
              </a:defRPr>
            </a:lvl3pPr>
            <a:lvl4pPr marL="1600112" indent="-228587" eaLnBrk="0" hangingPunct="0">
              <a:defRPr sz="2400" b="1">
                <a:solidFill>
                  <a:schemeClr val="tx1"/>
                </a:solidFill>
                <a:latin typeface="Times New Roman" pitchFamily="18" charset="0"/>
              </a:defRPr>
            </a:lvl4pPr>
            <a:lvl5pPr marL="2057287" indent="-228587" eaLnBrk="0" hangingPunct="0">
              <a:defRPr sz="2400" b="1">
                <a:solidFill>
                  <a:schemeClr val="tx1"/>
                </a:solidFill>
                <a:latin typeface="Times New Roman" pitchFamily="18" charset="0"/>
              </a:defRPr>
            </a:lvl5pPr>
            <a:lvl6pPr marL="2514461" indent="-228587" eaLnBrk="0" fontAlgn="base" hangingPunct="0">
              <a:spcBef>
                <a:spcPct val="0"/>
              </a:spcBef>
              <a:spcAft>
                <a:spcPct val="0"/>
              </a:spcAft>
              <a:defRPr sz="2400" b="1">
                <a:solidFill>
                  <a:schemeClr val="tx1"/>
                </a:solidFill>
                <a:latin typeface="Times New Roman" pitchFamily="18" charset="0"/>
              </a:defRPr>
            </a:lvl6pPr>
            <a:lvl7pPr marL="2971635" indent="-228587" eaLnBrk="0" fontAlgn="base" hangingPunct="0">
              <a:spcBef>
                <a:spcPct val="0"/>
              </a:spcBef>
              <a:spcAft>
                <a:spcPct val="0"/>
              </a:spcAft>
              <a:defRPr sz="2400" b="1">
                <a:solidFill>
                  <a:schemeClr val="tx1"/>
                </a:solidFill>
                <a:latin typeface="Times New Roman" pitchFamily="18" charset="0"/>
              </a:defRPr>
            </a:lvl7pPr>
            <a:lvl8pPr marL="3428810" indent="-228587" eaLnBrk="0" fontAlgn="base" hangingPunct="0">
              <a:spcBef>
                <a:spcPct val="0"/>
              </a:spcBef>
              <a:spcAft>
                <a:spcPct val="0"/>
              </a:spcAft>
              <a:defRPr sz="2400" b="1">
                <a:solidFill>
                  <a:schemeClr val="tx1"/>
                </a:solidFill>
                <a:latin typeface="Times New Roman" pitchFamily="18" charset="0"/>
              </a:defRPr>
            </a:lvl8pPr>
            <a:lvl9pPr marL="3885985" indent="-228587" eaLnBrk="0" fontAlgn="base" hangingPunct="0">
              <a:spcBef>
                <a:spcPct val="0"/>
              </a:spcBef>
              <a:spcAft>
                <a:spcPct val="0"/>
              </a:spcAft>
              <a:defRPr sz="2400" b="1">
                <a:solidFill>
                  <a:schemeClr val="tx1"/>
                </a:solidFill>
                <a:latin typeface="Times New Roman" pitchFamily="18" charset="0"/>
              </a:defRPr>
            </a:lvl9pPr>
          </a:lstStyle>
          <a:p>
            <a:pPr eaLnBrk="1" hangingPunct="1"/>
            <a:fld id="{CFBC39CB-2795-4AD9-938F-91700C11E012}" type="slidenum">
              <a:rPr lang="en-US" sz="1200"/>
              <a:pPr eaLnBrk="1" hangingPunct="1"/>
              <a:t>40</a:t>
            </a:fld>
            <a:endParaRPr lang="en-US" sz="1200"/>
          </a:p>
        </p:txBody>
      </p:sp>
    </p:spTree>
    <p:extLst>
      <p:ext uri="{BB962C8B-B14F-4D97-AF65-F5344CB8AC3E}">
        <p14:creationId xmlns:p14="http://schemas.microsoft.com/office/powerpoint/2010/main" val="32649721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09" indent="-285734" eaLnBrk="0" hangingPunct="0">
              <a:defRPr sz="2400" b="1">
                <a:solidFill>
                  <a:schemeClr val="tx1"/>
                </a:solidFill>
                <a:latin typeface="Times New Roman" pitchFamily="18" charset="0"/>
              </a:defRPr>
            </a:lvl2pPr>
            <a:lvl3pPr marL="1142937" indent="-228587" eaLnBrk="0" hangingPunct="0">
              <a:defRPr sz="2400" b="1">
                <a:solidFill>
                  <a:schemeClr val="tx1"/>
                </a:solidFill>
                <a:latin typeface="Times New Roman" pitchFamily="18" charset="0"/>
              </a:defRPr>
            </a:lvl3pPr>
            <a:lvl4pPr marL="1600112" indent="-228587" eaLnBrk="0" hangingPunct="0">
              <a:defRPr sz="2400" b="1">
                <a:solidFill>
                  <a:schemeClr val="tx1"/>
                </a:solidFill>
                <a:latin typeface="Times New Roman" pitchFamily="18" charset="0"/>
              </a:defRPr>
            </a:lvl4pPr>
            <a:lvl5pPr marL="2057287" indent="-228587" eaLnBrk="0" hangingPunct="0">
              <a:defRPr sz="2400" b="1">
                <a:solidFill>
                  <a:schemeClr val="tx1"/>
                </a:solidFill>
                <a:latin typeface="Times New Roman" pitchFamily="18" charset="0"/>
              </a:defRPr>
            </a:lvl5pPr>
            <a:lvl6pPr marL="2514461" indent="-228587" eaLnBrk="0" fontAlgn="base" hangingPunct="0">
              <a:spcBef>
                <a:spcPct val="0"/>
              </a:spcBef>
              <a:spcAft>
                <a:spcPct val="0"/>
              </a:spcAft>
              <a:defRPr sz="2400" b="1">
                <a:solidFill>
                  <a:schemeClr val="tx1"/>
                </a:solidFill>
                <a:latin typeface="Times New Roman" pitchFamily="18" charset="0"/>
              </a:defRPr>
            </a:lvl6pPr>
            <a:lvl7pPr marL="2971635" indent="-228587" eaLnBrk="0" fontAlgn="base" hangingPunct="0">
              <a:spcBef>
                <a:spcPct val="0"/>
              </a:spcBef>
              <a:spcAft>
                <a:spcPct val="0"/>
              </a:spcAft>
              <a:defRPr sz="2400" b="1">
                <a:solidFill>
                  <a:schemeClr val="tx1"/>
                </a:solidFill>
                <a:latin typeface="Times New Roman" pitchFamily="18" charset="0"/>
              </a:defRPr>
            </a:lvl7pPr>
            <a:lvl8pPr marL="3428810" indent="-228587" eaLnBrk="0" fontAlgn="base" hangingPunct="0">
              <a:spcBef>
                <a:spcPct val="0"/>
              </a:spcBef>
              <a:spcAft>
                <a:spcPct val="0"/>
              </a:spcAft>
              <a:defRPr sz="2400" b="1">
                <a:solidFill>
                  <a:schemeClr val="tx1"/>
                </a:solidFill>
                <a:latin typeface="Times New Roman" pitchFamily="18" charset="0"/>
              </a:defRPr>
            </a:lvl8pPr>
            <a:lvl9pPr marL="3885985" indent="-228587" eaLnBrk="0" fontAlgn="base" hangingPunct="0">
              <a:spcBef>
                <a:spcPct val="0"/>
              </a:spcBef>
              <a:spcAft>
                <a:spcPct val="0"/>
              </a:spcAft>
              <a:defRPr sz="2400" b="1">
                <a:solidFill>
                  <a:schemeClr val="tx1"/>
                </a:solidFill>
                <a:latin typeface="Times New Roman" pitchFamily="18" charset="0"/>
              </a:defRPr>
            </a:lvl9pPr>
          </a:lstStyle>
          <a:p>
            <a:pPr eaLnBrk="1" hangingPunct="1"/>
            <a:fld id="{CFBC39CB-2795-4AD9-938F-91700C11E012}" type="slidenum">
              <a:rPr lang="en-US" sz="1200"/>
              <a:pPr eaLnBrk="1" hangingPunct="1"/>
              <a:t>41</a:t>
            </a:fld>
            <a:endParaRPr lang="en-US" sz="1200"/>
          </a:p>
        </p:txBody>
      </p:sp>
    </p:spTree>
    <p:extLst>
      <p:ext uri="{BB962C8B-B14F-4D97-AF65-F5344CB8AC3E}">
        <p14:creationId xmlns:p14="http://schemas.microsoft.com/office/powerpoint/2010/main" val="42723901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5ABE87B5-6E3A-43FC-81B5-3C152C1F7455}" type="slidenum">
              <a:rPr lang="en-US" sz="1200" smtClean="0"/>
              <a:pPr eaLnBrk="1" hangingPunct="1"/>
              <a:t>42</a:t>
            </a:fld>
            <a:endParaRPr lang="en-US" sz="1200" smtClean="0"/>
          </a:p>
        </p:txBody>
      </p:sp>
    </p:spTree>
    <p:extLst>
      <p:ext uri="{BB962C8B-B14F-4D97-AF65-F5344CB8AC3E}">
        <p14:creationId xmlns:p14="http://schemas.microsoft.com/office/powerpoint/2010/main" val="18717055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7FDAD9A3-F05F-4F64-B975-330F74829233}" type="slidenum">
              <a:rPr lang="en-US" sz="1200" smtClean="0"/>
              <a:pPr eaLnBrk="1" hangingPunct="1"/>
              <a:t>43</a:t>
            </a:fld>
            <a:endParaRPr lang="en-US" sz="1200" smtClean="0"/>
          </a:p>
        </p:txBody>
      </p:sp>
    </p:spTree>
    <p:extLst>
      <p:ext uri="{BB962C8B-B14F-4D97-AF65-F5344CB8AC3E}">
        <p14:creationId xmlns:p14="http://schemas.microsoft.com/office/powerpoint/2010/main" val="33230963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68E8E787-1D27-4783-817D-BACAB0C604C6}" type="slidenum">
              <a:rPr lang="en-US" sz="1200" smtClean="0"/>
              <a:pPr eaLnBrk="1" hangingPunct="1"/>
              <a:t>44</a:t>
            </a:fld>
            <a:endParaRPr lang="en-US" sz="1200" smtClean="0"/>
          </a:p>
        </p:txBody>
      </p:sp>
    </p:spTree>
    <p:extLst>
      <p:ext uri="{BB962C8B-B14F-4D97-AF65-F5344CB8AC3E}">
        <p14:creationId xmlns:p14="http://schemas.microsoft.com/office/powerpoint/2010/main" val="20602187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BE3D3DC2-B26E-46A1-9A3D-4CAAFB06E55C}" type="slidenum">
              <a:rPr lang="en-US" sz="1200" smtClean="0"/>
              <a:pPr eaLnBrk="1" hangingPunct="1"/>
              <a:t>45</a:t>
            </a:fld>
            <a:endParaRPr lang="en-US" sz="1200" smtClean="0"/>
          </a:p>
        </p:txBody>
      </p:sp>
    </p:spTree>
    <p:extLst>
      <p:ext uri="{BB962C8B-B14F-4D97-AF65-F5344CB8AC3E}">
        <p14:creationId xmlns:p14="http://schemas.microsoft.com/office/powerpoint/2010/main" val="11927773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1417AAC3-B24A-491F-8EC8-BE11FD16C75C}" type="slidenum">
              <a:rPr lang="en-US" sz="1200" smtClean="0"/>
              <a:pPr eaLnBrk="1" hangingPunct="1"/>
              <a:t>46</a:t>
            </a:fld>
            <a:endParaRPr lang="en-US" sz="1200" smtClean="0"/>
          </a:p>
        </p:txBody>
      </p:sp>
    </p:spTree>
    <p:extLst>
      <p:ext uri="{BB962C8B-B14F-4D97-AF65-F5344CB8AC3E}">
        <p14:creationId xmlns:p14="http://schemas.microsoft.com/office/powerpoint/2010/main" val="41525292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09" indent="-285734" eaLnBrk="0" hangingPunct="0">
              <a:defRPr sz="2400" b="1">
                <a:solidFill>
                  <a:schemeClr val="tx1"/>
                </a:solidFill>
                <a:latin typeface="Times New Roman" pitchFamily="18" charset="0"/>
              </a:defRPr>
            </a:lvl2pPr>
            <a:lvl3pPr marL="1142937" indent="-228587" eaLnBrk="0" hangingPunct="0">
              <a:defRPr sz="2400" b="1">
                <a:solidFill>
                  <a:schemeClr val="tx1"/>
                </a:solidFill>
                <a:latin typeface="Times New Roman" pitchFamily="18" charset="0"/>
              </a:defRPr>
            </a:lvl3pPr>
            <a:lvl4pPr marL="1600112" indent="-228587" eaLnBrk="0" hangingPunct="0">
              <a:defRPr sz="2400" b="1">
                <a:solidFill>
                  <a:schemeClr val="tx1"/>
                </a:solidFill>
                <a:latin typeface="Times New Roman" pitchFamily="18" charset="0"/>
              </a:defRPr>
            </a:lvl4pPr>
            <a:lvl5pPr marL="2057287" indent="-228587" eaLnBrk="0" hangingPunct="0">
              <a:defRPr sz="2400" b="1">
                <a:solidFill>
                  <a:schemeClr val="tx1"/>
                </a:solidFill>
                <a:latin typeface="Times New Roman" pitchFamily="18" charset="0"/>
              </a:defRPr>
            </a:lvl5pPr>
            <a:lvl6pPr marL="2514461" indent="-228587" eaLnBrk="0" fontAlgn="base" hangingPunct="0">
              <a:spcBef>
                <a:spcPct val="0"/>
              </a:spcBef>
              <a:spcAft>
                <a:spcPct val="0"/>
              </a:spcAft>
              <a:defRPr sz="2400" b="1">
                <a:solidFill>
                  <a:schemeClr val="tx1"/>
                </a:solidFill>
                <a:latin typeface="Times New Roman" pitchFamily="18" charset="0"/>
              </a:defRPr>
            </a:lvl6pPr>
            <a:lvl7pPr marL="2971635" indent="-228587" eaLnBrk="0" fontAlgn="base" hangingPunct="0">
              <a:spcBef>
                <a:spcPct val="0"/>
              </a:spcBef>
              <a:spcAft>
                <a:spcPct val="0"/>
              </a:spcAft>
              <a:defRPr sz="2400" b="1">
                <a:solidFill>
                  <a:schemeClr val="tx1"/>
                </a:solidFill>
                <a:latin typeface="Times New Roman" pitchFamily="18" charset="0"/>
              </a:defRPr>
            </a:lvl7pPr>
            <a:lvl8pPr marL="3428810" indent="-228587" eaLnBrk="0" fontAlgn="base" hangingPunct="0">
              <a:spcBef>
                <a:spcPct val="0"/>
              </a:spcBef>
              <a:spcAft>
                <a:spcPct val="0"/>
              </a:spcAft>
              <a:defRPr sz="2400" b="1">
                <a:solidFill>
                  <a:schemeClr val="tx1"/>
                </a:solidFill>
                <a:latin typeface="Times New Roman" pitchFamily="18" charset="0"/>
              </a:defRPr>
            </a:lvl8pPr>
            <a:lvl9pPr marL="3885985" indent="-228587" eaLnBrk="0" fontAlgn="base" hangingPunct="0">
              <a:spcBef>
                <a:spcPct val="0"/>
              </a:spcBef>
              <a:spcAft>
                <a:spcPct val="0"/>
              </a:spcAft>
              <a:defRPr sz="2400" b="1">
                <a:solidFill>
                  <a:schemeClr val="tx1"/>
                </a:solidFill>
                <a:latin typeface="Times New Roman" pitchFamily="18" charset="0"/>
              </a:defRPr>
            </a:lvl9pPr>
          </a:lstStyle>
          <a:p>
            <a:pPr eaLnBrk="1" hangingPunct="1"/>
            <a:fld id="{0E84983D-7611-45C0-BA74-50BD6A0A5856}" type="slidenum">
              <a:rPr lang="en-US" sz="1200"/>
              <a:pPr eaLnBrk="1" hangingPunct="1"/>
              <a:t>47</a:t>
            </a:fld>
            <a:endParaRPr lang="en-US" sz="1200"/>
          </a:p>
        </p:txBody>
      </p:sp>
    </p:spTree>
    <p:extLst>
      <p:ext uri="{BB962C8B-B14F-4D97-AF65-F5344CB8AC3E}">
        <p14:creationId xmlns:p14="http://schemas.microsoft.com/office/powerpoint/2010/main" val="35425203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6CF49188-A7B2-4EEF-8329-7318F45BEE6D}" type="slidenum">
              <a:rPr lang="en-US" sz="1200" smtClean="0"/>
              <a:pPr eaLnBrk="1" hangingPunct="1"/>
              <a:t>48</a:t>
            </a:fld>
            <a:endParaRPr lang="en-US" sz="1200" smtClean="0"/>
          </a:p>
        </p:txBody>
      </p:sp>
    </p:spTree>
    <p:extLst>
      <p:ext uri="{BB962C8B-B14F-4D97-AF65-F5344CB8AC3E}">
        <p14:creationId xmlns:p14="http://schemas.microsoft.com/office/powerpoint/2010/main" val="26471884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09" indent="-285734" eaLnBrk="0" hangingPunct="0">
              <a:defRPr sz="2400" b="1">
                <a:solidFill>
                  <a:schemeClr val="tx1"/>
                </a:solidFill>
                <a:latin typeface="Times New Roman" pitchFamily="18" charset="0"/>
              </a:defRPr>
            </a:lvl2pPr>
            <a:lvl3pPr marL="1142937" indent="-228587" eaLnBrk="0" hangingPunct="0">
              <a:defRPr sz="2400" b="1">
                <a:solidFill>
                  <a:schemeClr val="tx1"/>
                </a:solidFill>
                <a:latin typeface="Times New Roman" pitchFamily="18" charset="0"/>
              </a:defRPr>
            </a:lvl3pPr>
            <a:lvl4pPr marL="1600112" indent="-228587" eaLnBrk="0" hangingPunct="0">
              <a:defRPr sz="2400" b="1">
                <a:solidFill>
                  <a:schemeClr val="tx1"/>
                </a:solidFill>
                <a:latin typeface="Times New Roman" pitchFamily="18" charset="0"/>
              </a:defRPr>
            </a:lvl4pPr>
            <a:lvl5pPr marL="2057287" indent="-228587" eaLnBrk="0" hangingPunct="0">
              <a:defRPr sz="2400" b="1">
                <a:solidFill>
                  <a:schemeClr val="tx1"/>
                </a:solidFill>
                <a:latin typeface="Times New Roman" pitchFamily="18" charset="0"/>
              </a:defRPr>
            </a:lvl5pPr>
            <a:lvl6pPr marL="2514461" indent="-228587" eaLnBrk="0" fontAlgn="base" hangingPunct="0">
              <a:spcBef>
                <a:spcPct val="0"/>
              </a:spcBef>
              <a:spcAft>
                <a:spcPct val="0"/>
              </a:spcAft>
              <a:defRPr sz="2400" b="1">
                <a:solidFill>
                  <a:schemeClr val="tx1"/>
                </a:solidFill>
                <a:latin typeface="Times New Roman" pitchFamily="18" charset="0"/>
              </a:defRPr>
            </a:lvl6pPr>
            <a:lvl7pPr marL="2971635" indent="-228587" eaLnBrk="0" fontAlgn="base" hangingPunct="0">
              <a:spcBef>
                <a:spcPct val="0"/>
              </a:spcBef>
              <a:spcAft>
                <a:spcPct val="0"/>
              </a:spcAft>
              <a:defRPr sz="2400" b="1">
                <a:solidFill>
                  <a:schemeClr val="tx1"/>
                </a:solidFill>
                <a:latin typeface="Times New Roman" pitchFamily="18" charset="0"/>
              </a:defRPr>
            </a:lvl7pPr>
            <a:lvl8pPr marL="3428810" indent="-228587" eaLnBrk="0" fontAlgn="base" hangingPunct="0">
              <a:spcBef>
                <a:spcPct val="0"/>
              </a:spcBef>
              <a:spcAft>
                <a:spcPct val="0"/>
              </a:spcAft>
              <a:defRPr sz="2400" b="1">
                <a:solidFill>
                  <a:schemeClr val="tx1"/>
                </a:solidFill>
                <a:latin typeface="Times New Roman" pitchFamily="18" charset="0"/>
              </a:defRPr>
            </a:lvl8pPr>
            <a:lvl9pPr marL="3885985" indent="-228587" eaLnBrk="0" fontAlgn="base" hangingPunct="0">
              <a:spcBef>
                <a:spcPct val="0"/>
              </a:spcBef>
              <a:spcAft>
                <a:spcPct val="0"/>
              </a:spcAft>
              <a:defRPr sz="2400" b="1">
                <a:solidFill>
                  <a:schemeClr val="tx1"/>
                </a:solidFill>
                <a:latin typeface="Times New Roman" pitchFamily="18" charset="0"/>
              </a:defRPr>
            </a:lvl9pPr>
          </a:lstStyle>
          <a:p>
            <a:pPr eaLnBrk="1" hangingPunct="1"/>
            <a:fld id="{F52A3CD6-47FB-4CEB-887A-39C4053F8D1E}" type="slidenum">
              <a:rPr lang="en-US" sz="1200"/>
              <a:pPr eaLnBrk="1" hangingPunct="1"/>
              <a:t>49</a:t>
            </a:fld>
            <a:endParaRPr lang="en-US" sz="1200"/>
          </a:p>
        </p:txBody>
      </p:sp>
    </p:spTree>
    <p:extLst>
      <p:ext uri="{BB962C8B-B14F-4D97-AF65-F5344CB8AC3E}">
        <p14:creationId xmlns:p14="http://schemas.microsoft.com/office/powerpoint/2010/main" val="708271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FD38853-FCFB-4C6F-BEB6-5BBC1238980A}" type="slidenum">
              <a:rPr lang="en-US" smtClean="0"/>
              <a:pPr eaLnBrk="1" hangingPunct="1"/>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09" indent="-285734" eaLnBrk="0" hangingPunct="0">
              <a:defRPr sz="2400" b="1">
                <a:solidFill>
                  <a:schemeClr val="tx1"/>
                </a:solidFill>
                <a:latin typeface="Times New Roman" pitchFamily="18" charset="0"/>
              </a:defRPr>
            </a:lvl2pPr>
            <a:lvl3pPr marL="1142937" indent="-228587" eaLnBrk="0" hangingPunct="0">
              <a:defRPr sz="2400" b="1">
                <a:solidFill>
                  <a:schemeClr val="tx1"/>
                </a:solidFill>
                <a:latin typeface="Times New Roman" pitchFamily="18" charset="0"/>
              </a:defRPr>
            </a:lvl3pPr>
            <a:lvl4pPr marL="1600112" indent="-228587" eaLnBrk="0" hangingPunct="0">
              <a:defRPr sz="2400" b="1">
                <a:solidFill>
                  <a:schemeClr val="tx1"/>
                </a:solidFill>
                <a:latin typeface="Times New Roman" pitchFamily="18" charset="0"/>
              </a:defRPr>
            </a:lvl4pPr>
            <a:lvl5pPr marL="2057287" indent="-228587" eaLnBrk="0" hangingPunct="0">
              <a:defRPr sz="2400" b="1">
                <a:solidFill>
                  <a:schemeClr val="tx1"/>
                </a:solidFill>
                <a:latin typeface="Times New Roman" pitchFamily="18" charset="0"/>
              </a:defRPr>
            </a:lvl5pPr>
            <a:lvl6pPr marL="2514461" indent="-228587" eaLnBrk="0" fontAlgn="base" hangingPunct="0">
              <a:spcBef>
                <a:spcPct val="0"/>
              </a:spcBef>
              <a:spcAft>
                <a:spcPct val="0"/>
              </a:spcAft>
              <a:defRPr sz="2400" b="1">
                <a:solidFill>
                  <a:schemeClr val="tx1"/>
                </a:solidFill>
                <a:latin typeface="Times New Roman" pitchFamily="18" charset="0"/>
              </a:defRPr>
            </a:lvl6pPr>
            <a:lvl7pPr marL="2971635" indent="-228587" eaLnBrk="0" fontAlgn="base" hangingPunct="0">
              <a:spcBef>
                <a:spcPct val="0"/>
              </a:spcBef>
              <a:spcAft>
                <a:spcPct val="0"/>
              </a:spcAft>
              <a:defRPr sz="2400" b="1">
                <a:solidFill>
                  <a:schemeClr val="tx1"/>
                </a:solidFill>
                <a:latin typeface="Times New Roman" pitchFamily="18" charset="0"/>
              </a:defRPr>
            </a:lvl7pPr>
            <a:lvl8pPr marL="3428810" indent="-228587" eaLnBrk="0" fontAlgn="base" hangingPunct="0">
              <a:spcBef>
                <a:spcPct val="0"/>
              </a:spcBef>
              <a:spcAft>
                <a:spcPct val="0"/>
              </a:spcAft>
              <a:defRPr sz="2400" b="1">
                <a:solidFill>
                  <a:schemeClr val="tx1"/>
                </a:solidFill>
                <a:latin typeface="Times New Roman" pitchFamily="18" charset="0"/>
              </a:defRPr>
            </a:lvl8pPr>
            <a:lvl9pPr marL="3885985" indent="-228587" eaLnBrk="0" fontAlgn="base" hangingPunct="0">
              <a:spcBef>
                <a:spcPct val="0"/>
              </a:spcBef>
              <a:spcAft>
                <a:spcPct val="0"/>
              </a:spcAft>
              <a:defRPr sz="2400" b="1">
                <a:solidFill>
                  <a:schemeClr val="tx1"/>
                </a:solidFill>
                <a:latin typeface="Times New Roman" pitchFamily="18" charset="0"/>
              </a:defRPr>
            </a:lvl9pPr>
          </a:lstStyle>
          <a:p>
            <a:pPr eaLnBrk="1" hangingPunct="1"/>
            <a:fld id="{59501460-83B4-4F9A-B272-0C29CA8C5621}" type="slidenum">
              <a:rPr lang="en-US" sz="1200"/>
              <a:pPr eaLnBrk="1" hangingPunct="1"/>
              <a:t>50</a:t>
            </a:fld>
            <a:endParaRPr lang="en-US" sz="1200"/>
          </a:p>
        </p:txBody>
      </p:sp>
    </p:spTree>
    <p:extLst>
      <p:ext uri="{BB962C8B-B14F-4D97-AF65-F5344CB8AC3E}">
        <p14:creationId xmlns:p14="http://schemas.microsoft.com/office/powerpoint/2010/main" val="26782205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8F22CF0E-82E4-42F3-97F4-294A2FF24275}" type="slidenum">
              <a:rPr lang="en-US" sz="1200" smtClean="0"/>
              <a:pPr eaLnBrk="1" hangingPunct="1"/>
              <a:t>51</a:t>
            </a:fld>
            <a:endParaRPr lang="en-US" sz="1200" smtClean="0"/>
          </a:p>
        </p:txBody>
      </p:sp>
    </p:spTree>
    <p:extLst>
      <p:ext uri="{BB962C8B-B14F-4D97-AF65-F5344CB8AC3E}">
        <p14:creationId xmlns:p14="http://schemas.microsoft.com/office/powerpoint/2010/main" val="29436452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9FA2A04C-8B01-415A-B59A-2E1C8ADE995D}" type="slidenum">
              <a:rPr lang="en-US" sz="1200" smtClean="0"/>
              <a:pPr eaLnBrk="1" hangingPunct="1"/>
              <a:t>52</a:t>
            </a:fld>
            <a:endParaRPr lang="en-US" sz="1200" smtClean="0"/>
          </a:p>
        </p:txBody>
      </p:sp>
    </p:spTree>
    <p:extLst>
      <p:ext uri="{BB962C8B-B14F-4D97-AF65-F5344CB8AC3E}">
        <p14:creationId xmlns:p14="http://schemas.microsoft.com/office/powerpoint/2010/main" val="41765505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E80FA279-2BE3-4081-A7B6-599BFB009D4A}" type="slidenum">
              <a:rPr lang="en-US" sz="1200" smtClean="0"/>
              <a:pPr eaLnBrk="1" hangingPunct="1"/>
              <a:t>53</a:t>
            </a:fld>
            <a:endParaRPr lang="en-US" sz="1200" smtClean="0"/>
          </a:p>
        </p:txBody>
      </p:sp>
    </p:spTree>
    <p:extLst>
      <p:ext uri="{BB962C8B-B14F-4D97-AF65-F5344CB8AC3E}">
        <p14:creationId xmlns:p14="http://schemas.microsoft.com/office/powerpoint/2010/main" val="34441163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0520A0AB-AB46-4377-BBE6-B8B4F07FE6CF}" type="slidenum">
              <a:rPr lang="en-US" sz="1200" smtClean="0"/>
              <a:pPr eaLnBrk="1" hangingPunct="1"/>
              <a:t>54</a:t>
            </a:fld>
            <a:endParaRPr lang="en-US" sz="1200" smtClean="0"/>
          </a:p>
        </p:txBody>
      </p:sp>
    </p:spTree>
    <p:extLst>
      <p:ext uri="{BB962C8B-B14F-4D97-AF65-F5344CB8AC3E}">
        <p14:creationId xmlns:p14="http://schemas.microsoft.com/office/powerpoint/2010/main" val="24717309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DFF6E56A-0C43-41CA-A3B2-B9F7E8BC0A2E}" type="slidenum">
              <a:rPr lang="en-US" sz="1200" smtClean="0"/>
              <a:pPr eaLnBrk="1" hangingPunct="1"/>
              <a:t>55</a:t>
            </a:fld>
            <a:endParaRPr lang="en-US" sz="1200" smtClean="0"/>
          </a:p>
        </p:txBody>
      </p:sp>
    </p:spTree>
    <p:extLst>
      <p:ext uri="{BB962C8B-B14F-4D97-AF65-F5344CB8AC3E}">
        <p14:creationId xmlns:p14="http://schemas.microsoft.com/office/powerpoint/2010/main" val="10349652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827241E5-7CE8-496A-ABA8-EDE0CFD31A50}" type="slidenum">
              <a:rPr lang="en-US" sz="1200" smtClean="0"/>
              <a:pPr eaLnBrk="1" hangingPunct="1"/>
              <a:t>56</a:t>
            </a:fld>
            <a:endParaRPr lang="en-US" sz="1200" smtClean="0"/>
          </a:p>
        </p:txBody>
      </p:sp>
    </p:spTree>
    <p:extLst>
      <p:ext uri="{BB962C8B-B14F-4D97-AF65-F5344CB8AC3E}">
        <p14:creationId xmlns:p14="http://schemas.microsoft.com/office/powerpoint/2010/main" val="4421667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257E02D6-2C5D-4842-BDA5-C9FA04B4E36C}" type="slidenum">
              <a:rPr lang="en-US" sz="1200" smtClean="0"/>
              <a:pPr eaLnBrk="1" hangingPunct="1"/>
              <a:t>57</a:t>
            </a:fld>
            <a:endParaRPr lang="en-US" sz="1200" smtClean="0"/>
          </a:p>
        </p:txBody>
      </p:sp>
    </p:spTree>
    <p:extLst>
      <p:ext uri="{BB962C8B-B14F-4D97-AF65-F5344CB8AC3E}">
        <p14:creationId xmlns:p14="http://schemas.microsoft.com/office/powerpoint/2010/main" val="14689522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585248C8-0EE4-412E-B95B-CDE29D5B9813}" type="slidenum">
              <a:rPr lang="en-US" sz="1200" smtClean="0"/>
              <a:pPr eaLnBrk="1" hangingPunct="1"/>
              <a:t>58</a:t>
            </a:fld>
            <a:endParaRPr lang="en-US" sz="1200" smtClean="0"/>
          </a:p>
        </p:txBody>
      </p:sp>
    </p:spTree>
    <p:extLst>
      <p:ext uri="{BB962C8B-B14F-4D97-AF65-F5344CB8AC3E}">
        <p14:creationId xmlns:p14="http://schemas.microsoft.com/office/powerpoint/2010/main" val="16978579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99F66BF6-BADE-40D5-9847-2FFCB96D92A9}" type="slidenum">
              <a:rPr lang="en-US" sz="1200" smtClean="0"/>
              <a:pPr eaLnBrk="1" hangingPunct="1"/>
              <a:t>59</a:t>
            </a:fld>
            <a:endParaRPr lang="en-US" sz="1200" smtClean="0"/>
          </a:p>
        </p:txBody>
      </p:sp>
    </p:spTree>
    <p:extLst>
      <p:ext uri="{BB962C8B-B14F-4D97-AF65-F5344CB8AC3E}">
        <p14:creationId xmlns:p14="http://schemas.microsoft.com/office/powerpoint/2010/main" val="3147486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D1E98C0-F3A7-4087-9AF7-17EDC8C12953}" type="slidenum">
              <a:rPr lang="en-US" smtClean="0"/>
              <a:pPr eaLnBrk="1" hangingPunct="1"/>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065B6DDF-75A1-4B01-9FA3-03D119C3AB07}" type="slidenum">
              <a:rPr lang="en-US" sz="1200" smtClean="0"/>
              <a:pPr eaLnBrk="1" hangingPunct="1"/>
              <a:t>60</a:t>
            </a:fld>
            <a:endParaRPr lang="en-US" sz="1200" smtClean="0"/>
          </a:p>
        </p:txBody>
      </p:sp>
    </p:spTree>
    <p:extLst>
      <p:ext uri="{BB962C8B-B14F-4D97-AF65-F5344CB8AC3E}">
        <p14:creationId xmlns:p14="http://schemas.microsoft.com/office/powerpoint/2010/main" val="474641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F2C203F2-006E-493D-BCDE-F96F280C14BA}" type="slidenum">
              <a:rPr lang="en-US" sz="1200" smtClean="0"/>
              <a:pPr eaLnBrk="1" hangingPunct="1"/>
              <a:t>61</a:t>
            </a:fld>
            <a:endParaRPr lang="en-US" sz="1200" smtClean="0"/>
          </a:p>
        </p:txBody>
      </p:sp>
    </p:spTree>
    <p:extLst>
      <p:ext uri="{BB962C8B-B14F-4D97-AF65-F5344CB8AC3E}">
        <p14:creationId xmlns:p14="http://schemas.microsoft.com/office/powerpoint/2010/main" val="10568529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46679066-07E2-4DB5-8A90-67D9254F679E}" type="slidenum">
              <a:rPr lang="en-US" sz="1200" smtClean="0"/>
              <a:pPr eaLnBrk="1" hangingPunct="1"/>
              <a:t>62</a:t>
            </a:fld>
            <a:endParaRPr lang="en-US" sz="1200" smtClean="0"/>
          </a:p>
        </p:txBody>
      </p:sp>
    </p:spTree>
    <p:extLst>
      <p:ext uri="{BB962C8B-B14F-4D97-AF65-F5344CB8AC3E}">
        <p14:creationId xmlns:p14="http://schemas.microsoft.com/office/powerpoint/2010/main" val="33014353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1699CE0E-FBB5-44C3-AADF-CFBCC5E7E288}" type="slidenum">
              <a:rPr lang="en-US" sz="1200" smtClean="0"/>
              <a:pPr eaLnBrk="1" hangingPunct="1"/>
              <a:t>63</a:t>
            </a:fld>
            <a:endParaRPr lang="en-US" sz="1200" smtClean="0"/>
          </a:p>
        </p:txBody>
      </p:sp>
    </p:spTree>
    <p:extLst>
      <p:ext uri="{BB962C8B-B14F-4D97-AF65-F5344CB8AC3E}">
        <p14:creationId xmlns:p14="http://schemas.microsoft.com/office/powerpoint/2010/main" val="30492012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B7F272A5-617D-4567-9830-DE5EF4FB99C9}" type="slidenum">
              <a:rPr lang="en-US" sz="1200" smtClean="0"/>
              <a:pPr eaLnBrk="1" hangingPunct="1"/>
              <a:t>64</a:t>
            </a:fld>
            <a:endParaRPr lang="en-US" sz="1200" smtClean="0"/>
          </a:p>
        </p:txBody>
      </p:sp>
    </p:spTree>
    <p:extLst>
      <p:ext uri="{BB962C8B-B14F-4D97-AF65-F5344CB8AC3E}">
        <p14:creationId xmlns:p14="http://schemas.microsoft.com/office/powerpoint/2010/main" val="10761550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6EE56C58-E98F-4FEF-967E-1957BECFE564}" type="slidenum">
              <a:rPr lang="en-US" sz="1200" smtClean="0"/>
              <a:pPr eaLnBrk="1" hangingPunct="1"/>
              <a:t>65</a:t>
            </a:fld>
            <a:endParaRPr lang="en-US" sz="1200" smtClean="0"/>
          </a:p>
        </p:txBody>
      </p:sp>
    </p:spTree>
    <p:extLst>
      <p:ext uri="{BB962C8B-B14F-4D97-AF65-F5344CB8AC3E}">
        <p14:creationId xmlns:p14="http://schemas.microsoft.com/office/powerpoint/2010/main" val="1785788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14188C09-44AE-48DF-951C-6109C9A83032}" type="slidenum">
              <a:rPr lang="en-US" sz="1200" smtClean="0"/>
              <a:pPr eaLnBrk="1" hangingPunct="1"/>
              <a:t>66</a:t>
            </a:fld>
            <a:endParaRPr lang="en-US" sz="1200" smtClean="0"/>
          </a:p>
        </p:txBody>
      </p:sp>
    </p:spTree>
    <p:extLst>
      <p:ext uri="{BB962C8B-B14F-4D97-AF65-F5344CB8AC3E}">
        <p14:creationId xmlns:p14="http://schemas.microsoft.com/office/powerpoint/2010/main" val="11533338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14351F2B-1461-4B48-8DF7-B6C0631F4192}" type="slidenum">
              <a:rPr lang="en-US" sz="1200" smtClean="0"/>
              <a:pPr eaLnBrk="1" hangingPunct="1"/>
              <a:t>67</a:t>
            </a:fld>
            <a:endParaRPr lang="en-US" sz="1200" smtClean="0"/>
          </a:p>
        </p:txBody>
      </p:sp>
    </p:spTree>
    <p:extLst>
      <p:ext uri="{BB962C8B-B14F-4D97-AF65-F5344CB8AC3E}">
        <p14:creationId xmlns:p14="http://schemas.microsoft.com/office/powerpoint/2010/main" val="35310783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31D7F4CA-B991-4E3C-89F6-A48D0D97AAA6}" type="slidenum">
              <a:rPr lang="en-US" sz="1200" smtClean="0"/>
              <a:pPr eaLnBrk="1" hangingPunct="1"/>
              <a:t>68</a:t>
            </a:fld>
            <a:endParaRPr lang="en-US" sz="1200" smtClean="0"/>
          </a:p>
        </p:txBody>
      </p:sp>
    </p:spTree>
    <p:extLst>
      <p:ext uri="{BB962C8B-B14F-4D97-AF65-F5344CB8AC3E}">
        <p14:creationId xmlns:p14="http://schemas.microsoft.com/office/powerpoint/2010/main" val="16635875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3D1D67A1-7E03-47C8-B7F1-832876633C79}" type="slidenum">
              <a:rPr lang="en-US" sz="1200" smtClean="0"/>
              <a:pPr eaLnBrk="1" hangingPunct="1"/>
              <a:t>69</a:t>
            </a:fld>
            <a:endParaRPr lang="en-US" sz="1200" smtClean="0"/>
          </a:p>
        </p:txBody>
      </p:sp>
    </p:spTree>
    <p:extLst>
      <p:ext uri="{BB962C8B-B14F-4D97-AF65-F5344CB8AC3E}">
        <p14:creationId xmlns:p14="http://schemas.microsoft.com/office/powerpoint/2010/main" val="4142800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B37EC1-9E26-45A3-949C-69859EE57EE2}" type="slidenum">
              <a:rPr lang="en-US" smtClean="0"/>
              <a:pPr eaLnBrk="1" hangingPunct="1"/>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D3306CCF-87FA-40EC-93B5-6C49C6A1B332}" type="slidenum">
              <a:rPr lang="en-US" sz="1200" smtClean="0"/>
              <a:pPr eaLnBrk="1" hangingPunct="1"/>
              <a:t>70</a:t>
            </a:fld>
            <a:endParaRPr lang="en-US" sz="1200" smtClean="0"/>
          </a:p>
        </p:txBody>
      </p:sp>
    </p:spTree>
    <p:extLst>
      <p:ext uri="{BB962C8B-B14F-4D97-AF65-F5344CB8AC3E}">
        <p14:creationId xmlns:p14="http://schemas.microsoft.com/office/powerpoint/2010/main" val="19042311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CFA36D24-9C2B-4F92-81EB-C2A9ACB2736D}" type="slidenum">
              <a:rPr lang="en-US" sz="1200" smtClean="0"/>
              <a:pPr eaLnBrk="1" hangingPunct="1"/>
              <a:t>71</a:t>
            </a:fld>
            <a:endParaRPr lang="en-US" sz="1200" smtClean="0"/>
          </a:p>
        </p:txBody>
      </p:sp>
    </p:spTree>
    <p:extLst>
      <p:ext uri="{BB962C8B-B14F-4D97-AF65-F5344CB8AC3E}">
        <p14:creationId xmlns:p14="http://schemas.microsoft.com/office/powerpoint/2010/main" val="12511550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C6FBAFF3-7C7A-4985-8B31-996D939DD859}" type="slidenum">
              <a:rPr lang="en-US" sz="1200" smtClean="0"/>
              <a:pPr eaLnBrk="1" hangingPunct="1"/>
              <a:t>72</a:t>
            </a:fld>
            <a:endParaRPr lang="en-US" sz="1200" smtClean="0"/>
          </a:p>
        </p:txBody>
      </p:sp>
    </p:spTree>
    <p:extLst>
      <p:ext uri="{BB962C8B-B14F-4D97-AF65-F5344CB8AC3E}">
        <p14:creationId xmlns:p14="http://schemas.microsoft.com/office/powerpoint/2010/main" val="29445797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142552D0-235A-4A3D-94B7-A1149F8B56A7}" type="slidenum">
              <a:rPr lang="en-US" sz="1200" smtClean="0"/>
              <a:pPr eaLnBrk="1" hangingPunct="1"/>
              <a:t>73</a:t>
            </a:fld>
            <a:endParaRPr lang="en-US" sz="1200" smtClean="0"/>
          </a:p>
        </p:txBody>
      </p:sp>
    </p:spTree>
    <p:extLst>
      <p:ext uri="{BB962C8B-B14F-4D97-AF65-F5344CB8AC3E}">
        <p14:creationId xmlns:p14="http://schemas.microsoft.com/office/powerpoint/2010/main" val="7662695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0E1C4775-3DB1-483B-8396-6E2EEF9BECDE}" type="slidenum">
              <a:rPr lang="en-US" sz="1200" smtClean="0"/>
              <a:pPr eaLnBrk="1" hangingPunct="1"/>
              <a:t>74</a:t>
            </a:fld>
            <a:endParaRPr lang="en-US" sz="1200" smtClean="0"/>
          </a:p>
        </p:txBody>
      </p:sp>
    </p:spTree>
    <p:extLst>
      <p:ext uri="{BB962C8B-B14F-4D97-AF65-F5344CB8AC3E}">
        <p14:creationId xmlns:p14="http://schemas.microsoft.com/office/powerpoint/2010/main" val="22461147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DCD93AEA-938B-4029-9F98-506636EB32DF}" type="slidenum">
              <a:rPr lang="en-US" sz="1200" smtClean="0"/>
              <a:pPr eaLnBrk="1" hangingPunct="1"/>
              <a:t>75</a:t>
            </a:fld>
            <a:endParaRPr lang="en-US" sz="1200" smtClean="0"/>
          </a:p>
        </p:txBody>
      </p:sp>
    </p:spTree>
    <p:extLst>
      <p:ext uri="{BB962C8B-B14F-4D97-AF65-F5344CB8AC3E}">
        <p14:creationId xmlns:p14="http://schemas.microsoft.com/office/powerpoint/2010/main" val="32162064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94A94AD5-61F8-4AFA-91CF-0D265DF1E185}" type="slidenum">
              <a:rPr lang="en-US" sz="1200" smtClean="0"/>
              <a:pPr eaLnBrk="1" hangingPunct="1"/>
              <a:t>76</a:t>
            </a:fld>
            <a:endParaRPr lang="en-US" sz="1200" smtClean="0"/>
          </a:p>
        </p:txBody>
      </p:sp>
    </p:spTree>
    <p:extLst>
      <p:ext uri="{BB962C8B-B14F-4D97-AF65-F5344CB8AC3E}">
        <p14:creationId xmlns:p14="http://schemas.microsoft.com/office/powerpoint/2010/main" val="31385703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23A7F04B-3DC1-4495-A293-EF854E351FAF}" type="slidenum">
              <a:rPr lang="en-US" sz="1200" smtClean="0"/>
              <a:pPr eaLnBrk="1" hangingPunct="1"/>
              <a:t>77</a:t>
            </a:fld>
            <a:endParaRPr lang="en-US" sz="1200" smtClean="0"/>
          </a:p>
        </p:txBody>
      </p:sp>
    </p:spTree>
    <p:extLst>
      <p:ext uri="{BB962C8B-B14F-4D97-AF65-F5344CB8AC3E}">
        <p14:creationId xmlns:p14="http://schemas.microsoft.com/office/powerpoint/2010/main" val="14255907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703D7AE0-FA7B-43AF-ABBF-AE2E7D121D75}" type="slidenum">
              <a:rPr lang="en-US" sz="1200" smtClean="0"/>
              <a:pPr eaLnBrk="1" hangingPunct="1"/>
              <a:t>78</a:t>
            </a:fld>
            <a:endParaRPr lang="en-US" sz="1200" smtClean="0"/>
          </a:p>
        </p:txBody>
      </p:sp>
    </p:spTree>
    <p:extLst>
      <p:ext uri="{BB962C8B-B14F-4D97-AF65-F5344CB8AC3E}">
        <p14:creationId xmlns:p14="http://schemas.microsoft.com/office/powerpoint/2010/main" val="395229160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F41FBC32-522A-42DF-BBE4-2A698C85A303}" type="slidenum">
              <a:rPr lang="en-US" sz="1200" smtClean="0"/>
              <a:pPr eaLnBrk="1" hangingPunct="1"/>
              <a:t>79</a:t>
            </a:fld>
            <a:endParaRPr lang="en-US" sz="1200" smtClean="0"/>
          </a:p>
        </p:txBody>
      </p:sp>
    </p:spTree>
    <p:extLst>
      <p:ext uri="{BB962C8B-B14F-4D97-AF65-F5344CB8AC3E}">
        <p14:creationId xmlns:p14="http://schemas.microsoft.com/office/powerpoint/2010/main" val="2418163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B40DBAB-B12F-42FC-B807-D8146AD098D8}" type="slidenum">
              <a:rPr lang="en-US" smtClean="0"/>
              <a:pPr eaLnBrk="1" hangingPunct="1"/>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0E912EE9-A930-4FB7-B9FD-05560434AF84}" type="slidenum">
              <a:rPr lang="en-US" sz="1200" smtClean="0"/>
              <a:pPr eaLnBrk="1" hangingPunct="1"/>
              <a:t>80</a:t>
            </a:fld>
            <a:endParaRPr lang="en-US" sz="1200" smtClean="0"/>
          </a:p>
        </p:txBody>
      </p:sp>
    </p:spTree>
    <p:extLst>
      <p:ext uri="{BB962C8B-B14F-4D97-AF65-F5344CB8AC3E}">
        <p14:creationId xmlns:p14="http://schemas.microsoft.com/office/powerpoint/2010/main" val="40512697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EE0BED33-49B9-4270-8F64-66764AFB043E}" type="slidenum">
              <a:rPr lang="en-US" sz="1200" smtClean="0"/>
              <a:pPr eaLnBrk="1" hangingPunct="1"/>
              <a:t>81</a:t>
            </a:fld>
            <a:endParaRPr lang="en-US" sz="1200" smtClean="0"/>
          </a:p>
        </p:txBody>
      </p:sp>
    </p:spTree>
    <p:extLst>
      <p:ext uri="{BB962C8B-B14F-4D97-AF65-F5344CB8AC3E}">
        <p14:creationId xmlns:p14="http://schemas.microsoft.com/office/powerpoint/2010/main" val="19655612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CC2830BF-A9C1-4886-A160-41E134B7E32A}" type="slidenum">
              <a:rPr lang="en-US" sz="1200" smtClean="0"/>
              <a:pPr eaLnBrk="1" hangingPunct="1"/>
              <a:t>82</a:t>
            </a:fld>
            <a:endParaRPr lang="en-US" sz="1200" smtClean="0"/>
          </a:p>
        </p:txBody>
      </p:sp>
    </p:spTree>
    <p:extLst>
      <p:ext uri="{BB962C8B-B14F-4D97-AF65-F5344CB8AC3E}">
        <p14:creationId xmlns:p14="http://schemas.microsoft.com/office/powerpoint/2010/main" val="40802432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E24E8402-5040-45E8-B6C0-6C319A36E308}" type="slidenum">
              <a:rPr lang="en-US" sz="1200" smtClean="0"/>
              <a:pPr eaLnBrk="1" hangingPunct="1"/>
              <a:t>83</a:t>
            </a:fld>
            <a:endParaRPr lang="en-US" sz="1200" smtClean="0"/>
          </a:p>
        </p:txBody>
      </p:sp>
    </p:spTree>
    <p:extLst>
      <p:ext uri="{BB962C8B-B14F-4D97-AF65-F5344CB8AC3E}">
        <p14:creationId xmlns:p14="http://schemas.microsoft.com/office/powerpoint/2010/main" val="1391589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4C8EEBA9-1956-40D3-A785-76736C32487F}" type="slidenum">
              <a:rPr lang="en-US" sz="1200" smtClean="0"/>
              <a:pPr eaLnBrk="1" hangingPunct="1"/>
              <a:t>84</a:t>
            </a:fld>
            <a:endParaRPr lang="en-US" sz="1200" smtClean="0"/>
          </a:p>
        </p:txBody>
      </p:sp>
    </p:spTree>
    <p:extLst>
      <p:ext uri="{BB962C8B-B14F-4D97-AF65-F5344CB8AC3E}">
        <p14:creationId xmlns:p14="http://schemas.microsoft.com/office/powerpoint/2010/main" val="188944910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9FDBB554-0E24-4263-BEBD-FC0494E0222F}" type="slidenum">
              <a:rPr lang="en-US" sz="1200" smtClean="0"/>
              <a:pPr eaLnBrk="1" hangingPunct="1"/>
              <a:t>85</a:t>
            </a:fld>
            <a:endParaRPr lang="en-US" sz="1200" smtClean="0"/>
          </a:p>
        </p:txBody>
      </p:sp>
    </p:spTree>
    <p:extLst>
      <p:ext uri="{BB962C8B-B14F-4D97-AF65-F5344CB8AC3E}">
        <p14:creationId xmlns:p14="http://schemas.microsoft.com/office/powerpoint/2010/main" val="270559504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7DDC51D3-8D1E-4C2A-AD5C-C71B0E377273}" type="slidenum">
              <a:rPr lang="en-US" sz="1200" smtClean="0"/>
              <a:pPr eaLnBrk="1" hangingPunct="1"/>
              <a:t>86</a:t>
            </a:fld>
            <a:endParaRPr lang="en-US" sz="1200" smtClean="0"/>
          </a:p>
        </p:txBody>
      </p:sp>
    </p:spTree>
    <p:extLst>
      <p:ext uri="{BB962C8B-B14F-4D97-AF65-F5344CB8AC3E}">
        <p14:creationId xmlns:p14="http://schemas.microsoft.com/office/powerpoint/2010/main" val="10720339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876A1414-5E49-4044-ADBC-51DCDA7E0796}" type="slidenum">
              <a:rPr lang="en-US" sz="1200" smtClean="0"/>
              <a:pPr eaLnBrk="1" hangingPunct="1"/>
              <a:t>87</a:t>
            </a:fld>
            <a:endParaRPr lang="en-US" sz="1200" smtClean="0"/>
          </a:p>
        </p:txBody>
      </p:sp>
    </p:spTree>
    <p:extLst>
      <p:ext uri="{BB962C8B-B14F-4D97-AF65-F5344CB8AC3E}">
        <p14:creationId xmlns:p14="http://schemas.microsoft.com/office/powerpoint/2010/main" val="68104463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71CE4282-BE69-4CDC-A029-1F450CCEDCA3}" type="slidenum">
              <a:rPr lang="en-US" sz="1200" smtClean="0"/>
              <a:pPr eaLnBrk="1" hangingPunct="1"/>
              <a:t>88</a:t>
            </a:fld>
            <a:endParaRPr lang="en-US" sz="1200" smtClean="0"/>
          </a:p>
        </p:txBody>
      </p:sp>
    </p:spTree>
    <p:extLst>
      <p:ext uri="{BB962C8B-B14F-4D97-AF65-F5344CB8AC3E}">
        <p14:creationId xmlns:p14="http://schemas.microsoft.com/office/powerpoint/2010/main" val="6310799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82A7F466-993B-4439-B7F3-79D18F57342A}" type="slidenum">
              <a:rPr lang="en-US" sz="1200" smtClean="0"/>
              <a:pPr eaLnBrk="1" hangingPunct="1"/>
              <a:t>89</a:t>
            </a:fld>
            <a:endParaRPr lang="en-US" sz="1200" smtClean="0"/>
          </a:p>
        </p:txBody>
      </p:sp>
    </p:spTree>
    <p:extLst>
      <p:ext uri="{BB962C8B-B14F-4D97-AF65-F5344CB8AC3E}">
        <p14:creationId xmlns:p14="http://schemas.microsoft.com/office/powerpoint/2010/main" val="4219999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29AFD53-F885-485B-9645-8860E1620877}" type="slidenum">
              <a:rPr lang="en-US" smtClean="0"/>
              <a:pPr eaLnBrk="1" hangingPunct="1"/>
              <a:t>9</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3E5B01B1-E360-415B-9CB1-6D9BEC0A5041}" type="slidenum">
              <a:rPr lang="en-US" sz="1200" smtClean="0"/>
              <a:pPr eaLnBrk="1" hangingPunct="1"/>
              <a:t>90</a:t>
            </a:fld>
            <a:endParaRPr lang="en-US" sz="1200" smtClean="0"/>
          </a:p>
        </p:txBody>
      </p:sp>
    </p:spTree>
    <p:extLst>
      <p:ext uri="{BB962C8B-B14F-4D97-AF65-F5344CB8AC3E}">
        <p14:creationId xmlns:p14="http://schemas.microsoft.com/office/powerpoint/2010/main" val="401753205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9A90F719-2703-4223-9782-86A998415956}" type="slidenum">
              <a:rPr lang="en-US" sz="1200" smtClean="0"/>
              <a:pPr eaLnBrk="1" hangingPunct="1"/>
              <a:t>91</a:t>
            </a:fld>
            <a:endParaRPr lang="en-US" sz="1200" smtClean="0"/>
          </a:p>
        </p:txBody>
      </p:sp>
    </p:spTree>
    <p:extLst>
      <p:ext uri="{BB962C8B-B14F-4D97-AF65-F5344CB8AC3E}">
        <p14:creationId xmlns:p14="http://schemas.microsoft.com/office/powerpoint/2010/main" val="119057113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350222D0-D926-4958-BEA8-61978A797A90}" type="slidenum">
              <a:rPr lang="en-US" sz="1200" smtClean="0"/>
              <a:pPr eaLnBrk="1" hangingPunct="1"/>
              <a:t>92</a:t>
            </a:fld>
            <a:endParaRPr lang="en-US" sz="1200" smtClean="0"/>
          </a:p>
        </p:txBody>
      </p:sp>
    </p:spTree>
    <p:extLst>
      <p:ext uri="{BB962C8B-B14F-4D97-AF65-F5344CB8AC3E}">
        <p14:creationId xmlns:p14="http://schemas.microsoft.com/office/powerpoint/2010/main" val="370513060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E656B8DA-ABD7-4A81-9A6A-7AF4D6573E50}" type="slidenum">
              <a:rPr lang="en-US" sz="1200" smtClean="0"/>
              <a:pPr eaLnBrk="1" hangingPunct="1"/>
              <a:t>93</a:t>
            </a:fld>
            <a:endParaRPr lang="en-US" sz="1200" smtClean="0"/>
          </a:p>
        </p:txBody>
      </p:sp>
    </p:spTree>
    <p:extLst>
      <p:ext uri="{BB962C8B-B14F-4D97-AF65-F5344CB8AC3E}">
        <p14:creationId xmlns:p14="http://schemas.microsoft.com/office/powerpoint/2010/main" val="419143944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51FF79D1-F409-401F-AB6B-1A07A18430B9}" type="slidenum">
              <a:rPr lang="en-US" sz="1200" smtClean="0"/>
              <a:pPr eaLnBrk="1" hangingPunct="1"/>
              <a:t>94</a:t>
            </a:fld>
            <a:endParaRPr lang="en-US" sz="1200" smtClean="0"/>
          </a:p>
        </p:txBody>
      </p:sp>
    </p:spTree>
    <p:extLst>
      <p:ext uri="{BB962C8B-B14F-4D97-AF65-F5344CB8AC3E}">
        <p14:creationId xmlns:p14="http://schemas.microsoft.com/office/powerpoint/2010/main" val="363722996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8FAD9E9B-8C27-4853-9638-0F6EE04F9544}" type="slidenum">
              <a:rPr lang="en-US" sz="1200" smtClean="0"/>
              <a:pPr eaLnBrk="1" hangingPunct="1"/>
              <a:t>95</a:t>
            </a:fld>
            <a:endParaRPr lang="en-US" sz="1200" smtClean="0"/>
          </a:p>
        </p:txBody>
      </p:sp>
    </p:spTree>
    <p:extLst>
      <p:ext uri="{BB962C8B-B14F-4D97-AF65-F5344CB8AC3E}">
        <p14:creationId xmlns:p14="http://schemas.microsoft.com/office/powerpoint/2010/main" val="19642026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87A2E5A3-8A3F-4739-B739-1C44638C1E25}" type="slidenum">
              <a:rPr lang="en-US" sz="1200" smtClean="0"/>
              <a:pPr eaLnBrk="1" hangingPunct="1"/>
              <a:t>100</a:t>
            </a:fld>
            <a:endParaRPr lang="en-US" sz="120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354BA50C-FB9E-45D2-A382-93D99A4CFB38}" type="slidenum">
              <a:rPr lang="en-US" sz="1200" smtClean="0"/>
              <a:pPr eaLnBrk="1" hangingPunct="1"/>
              <a:t>101</a:t>
            </a:fld>
            <a:endParaRPr lang="en-US" sz="120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2CF0C086-5A3A-4089-9D3E-666CB1658EC5}" type="slidenum">
              <a:rPr lang="en-US" sz="1200" smtClean="0"/>
              <a:pPr eaLnBrk="1" hangingPunct="1"/>
              <a:t>102</a:t>
            </a:fld>
            <a:endParaRPr lang="en-US" sz="120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F31A7761-B59F-47B9-82DA-FD1F65F1DD02}" type="slidenum">
              <a:rPr lang="en-US" sz="1200" smtClean="0"/>
              <a:pPr eaLnBrk="1" hangingPunct="1"/>
              <a:t>103</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D193A-B9DA-4CAE-AD46-1BF44778F013}" type="slidenum">
              <a:rPr lang="en-US"/>
              <a:pPr>
                <a:defRPr/>
              </a:pPr>
              <a:t>‹#›</a:t>
            </a:fld>
            <a:endParaRPr lang="en-US"/>
          </a:p>
        </p:txBody>
      </p:sp>
    </p:spTree>
    <p:extLst>
      <p:ext uri="{BB962C8B-B14F-4D97-AF65-F5344CB8AC3E}">
        <p14:creationId xmlns:p14="http://schemas.microsoft.com/office/powerpoint/2010/main" val="4267960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A03BF9-A32F-44F9-B92A-7AAB7A047920}" type="slidenum">
              <a:rPr lang="en-US"/>
              <a:pPr>
                <a:defRPr/>
              </a:pPr>
              <a:t>‹#›</a:t>
            </a:fld>
            <a:endParaRPr lang="en-US"/>
          </a:p>
        </p:txBody>
      </p:sp>
    </p:spTree>
    <p:extLst>
      <p:ext uri="{BB962C8B-B14F-4D97-AF65-F5344CB8AC3E}">
        <p14:creationId xmlns:p14="http://schemas.microsoft.com/office/powerpoint/2010/main" val="2621033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CAF65F-C44C-43D3-AA3E-ED4F0E9DD6E3}" type="slidenum">
              <a:rPr lang="en-US"/>
              <a:pPr>
                <a:defRPr/>
              </a:pPr>
              <a:t>‹#›</a:t>
            </a:fld>
            <a:endParaRPr lang="en-US"/>
          </a:p>
        </p:txBody>
      </p:sp>
    </p:spTree>
    <p:extLst>
      <p:ext uri="{BB962C8B-B14F-4D97-AF65-F5344CB8AC3E}">
        <p14:creationId xmlns:p14="http://schemas.microsoft.com/office/powerpoint/2010/main" val="308320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F97BA1-C008-4F7F-A182-6DD176968185}" type="slidenum">
              <a:rPr lang="en-US"/>
              <a:pPr>
                <a:defRPr/>
              </a:pPr>
              <a:t>‹#›</a:t>
            </a:fld>
            <a:endParaRPr lang="en-US"/>
          </a:p>
        </p:txBody>
      </p:sp>
    </p:spTree>
    <p:extLst>
      <p:ext uri="{BB962C8B-B14F-4D97-AF65-F5344CB8AC3E}">
        <p14:creationId xmlns:p14="http://schemas.microsoft.com/office/powerpoint/2010/main" val="3866316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BD59C0-00D5-47BE-B08A-DD5AD8C49B22}" type="slidenum">
              <a:rPr lang="en-US"/>
              <a:pPr>
                <a:defRPr/>
              </a:pPr>
              <a:t>‹#›</a:t>
            </a:fld>
            <a:endParaRPr lang="en-US"/>
          </a:p>
        </p:txBody>
      </p:sp>
    </p:spTree>
    <p:extLst>
      <p:ext uri="{BB962C8B-B14F-4D97-AF65-F5344CB8AC3E}">
        <p14:creationId xmlns:p14="http://schemas.microsoft.com/office/powerpoint/2010/main" val="1263620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ftr" sz="quarter" idx="11"/>
          </p:nvPr>
        </p:nvSpPr>
        <p:spPr/>
        <p:txBody>
          <a:bodyPr/>
          <a:lstStyle>
            <a:lvl1pPr>
              <a:defRPr/>
            </a:lvl1pPr>
          </a:lstStyle>
          <a:p>
            <a:pPr>
              <a:defRPr/>
            </a:pPr>
            <a:endParaRPr lang="en-US"/>
          </a:p>
        </p:txBody>
      </p:sp>
      <p:sp>
        <p:nvSpPr>
          <p:cNvPr id="5" name="Rectangle 4"/>
          <p:cNvSpPr>
            <a:spLocks noGrp="1" noChangeArrowheads="1"/>
          </p:cNvSpPr>
          <p:nvPr>
            <p:ph type="sldNum" sz="quarter" idx="12"/>
          </p:nvPr>
        </p:nvSpPr>
        <p:spPr/>
        <p:txBody>
          <a:bodyPr/>
          <a:lstStyle>
            <a:lvl1pPr>
              <a:defRPr/>
            </a:lvl1pPr>
          </a:lstStyle>
          <a:p>
            <a:pPr>
              <a:defRPr/>
            </a:pPr>
            <a:fld id="{9F61A314-DE61-4F00-8ACC-E62FFFE264F0}" type="slidenum">
              <a:rPr lang="en-US"/>
              <a:pPr>
                <a:defRPr/>
              </a:pPr>
              <a:t>‹#›</a:t>
            </a:fld>
            <a:endParaRPr lang="en-US"/>
          </a:p>
        </p:txBody>
      </p:sp>
    </p:spTree>
    <p:extLst>
      <p:ext uri="{BB962C8B-B14F-4D97-AF65-F5344CB8AC3E}">
        <p14:creationId xmlns:p14="http://schemas.microsoft.com/office/powerpoint/2010/main" val="3478286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6B33BB-AF45-4BE2-901F-D7A5B2394858}" type="slidenum">
              <a:rPr lang="en-US"/>
              <a:pPr>
                <a:defRPr/>
              </a:pPr>
              <a:t>‹#›</a:t>
            </a:fld>
            <a:endParaRPr lang="en-US"/>
          </a:p>
        </p:txBody>
      </p:sp>
    </p:spTree>
    <p:extLst>
      <p:ext uri="{BB962C8B-B14F-4D97-AF65-F5344CB8AC3E}">
        <p14:creationId xmlns:p14="http://schemas.microsoft.com/office/powerpoint/2010/main" val="1517714243"/>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D1B7C2-CF95-4B74-93FA-89AB7701C89A}" type="slidenum">
              <a:rPr lang="en-US"/>
              <a:pPr>
                <a:defRPr/>
              </a:pPr>
              <a:t>‹#›</a:t>
            </a:fld>
            <a:endParaRPr lang="en-US"/>
          </a:p>
        </p:txBody>
      </p:sp>
    </p:spTree>
    <p:extLst>
      <p:ext uri="{BB962C8B-B14F-4D97-AF65-F5344CB8AC3E}">
        <p14:creationId xmlns:p14="http://schemas.microsoft.com/office/powerpoint/2010/main" val="239834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2E8661-F658-4CA1-9546-BFE0B9E6F1D6}" type="slidenum">
              <a:rPr lang="en-US"/>
              <a:pPr>
                <a:defRPr/>
              </a:pPr>
              <a:t>‹#›</a:t>
            </a:fld>
            <a:endParaRPr lang="en-US"/>
          </a:p>
        </p:txBody>
      </p:sp>
    </p:spTree>
    <p:extLst>
      <p:ext uri="{BB962C8B-B14F-4D97-AF65-F5344CB8AC3E}">
        <p14:creationId xmlns:p14="http://schemas.microsoft.com/office/powerpoint/2010/main" val="161415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8D6514-7398-4AFB-B0F2-1C546933D9BE}" type="slidenum">
              <a:rPr lang="en-US"/>
              <a:pPr>
                <a:defRPr/>
              </a:pPr>
              <a:t>‹#›</a:t>
            </a:fld>
            <a:endParaRPr lang="en-US"/>
          </a:p>
        </p:txBody>
      </p:sp>
    </p:spTree>
    <p:extLst>
      <p:ext uri="{BB962C8B-B14F-4D97-AF65-F5344CB8AC3E}">
        <p14:creationId xmlns:p14="http://schemas.microsoft.com/office/powerpoint/2010/main" val="135304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17343BA-AEE4-4A7A-A4B1-595F9D2152A6}" type="slidenum">
              <a:rPr lang="en-US"/>
              <a:pPr>
                <a:defRPr/>
              </a:pPr>
              <a:t>‹#›</a:t>
            </a:fld>
            <a:endParaRPr lang="en-US"/>
          </a:p>
        </p:txBody>
      </p:sp>
    </p:spTree>
    <p:extLst>
      <p:ext uri="{BB962C8B-B14F-4D97-AF65-F5344CB8AC3E}">
        <p14:creationId xmlns:p14="http://schemas.microsoft.com/office/powerpoint/2010/main" val="34094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585ADC-6A9E-491F-B46E-C80869D3B022}" type="slidenum">
              <a:rPr lang="en-US"/>
              <a:pPr>
                <a:defRPr/>
              </a:pPr>
              <a:t>‹#›</a:t>
            </a:fld>
            <a:endParaRPr lang="en-US"/>
          </a:p>
        </p:txBody>
      </p:sp>
    </p:spTree>
    <p:extLst>
      <p:ext uri="{BB962C8B-B14F-4D97-AF65-F5344CB8AC3E}">
        <p14:creationId xmlns:p14="http://schemas.microsoft.com/office/powerpoint/2010/main" val="3943907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2BD7BD-51B0-4B2F-A51F-7D7E753F25F8}" type="slidenum">
              <a:rPr lang="en-US"/>
              <a:pPr>
                <a:defRPr/>
              </a:pPr>
              <a:t>‹#›</a:t>
            </a:fld>
            <a:endParaRPr lang="en-US"/>
          </a:p>
        </p:txBody>
      </p:sp>
    </p:spTree>
    <p:extLst>
      <p:ext uri="{BB962C8B-B14F-4D97-AF65-F5344CB8AC3E}">
        <p14:creationId xmlns:p14="http://schemas.microsoft.com/office/powerpoint/2010/main" val="62276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08D52F-83E2-42DB-9561-243D94E31929}" type="slidenum">
              <a:rPr lang="en-US"/>
              <a:pPr>
                <a:defRPr/>
              </a:pPr>
              <a:t>‹#›</a:t>
            </a:fld>
            <a:endParaRPr lang="en-US"/>
          </a:p>
        </p:txBody>
      </p:sp>
    </p:spTree>
    <p:extLst>
      <p:ext uri="{BB962C8B-B14F-4D97-AF65-F5344CB8AC3E}">
        <p14:creationId xmlns:p14="http://schemas.microsoft.com/office/powerpoint/2010/main" val="514451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0908FD-2197-4346-8181-9D44220D487B}" type="slidenum">
              <a:rPr lang="en-US"/>
              <a:pPr>
                <a:defRPr/>
              </a:pPr>
              <a:t>‹#›</a:t>
            </a:fld>
            <a:endParaRPr lang="en-US"/>
          </a:p>
        </p:txBody>
      </p:sp>
    </p:spTree>
    <p:extLst>
      <p:ext uri="{BB962C8B-B14F-4D97-AF65-F5344CB8AC3E}">
        <p14:creationId xmlns:p14="http://schemas.microsoft.com/office/powerpoint/2010/main" val="1162255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0D4577B5-CDBB-4449-BA60-428358EEA2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9.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6.xml"/><Relationship Id="rId1" Type="http://schemas.openxmlformats.org/officeDocument/2006/relationships/slideLayout" Target="../slideLayouts/slideLayout15.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1.xml"/><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6.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8.xml"/><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5.xml"/><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6.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4.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5.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6.xml"/><Relationship Id="rId1" Type="http://schemas.openxmlformats.org/officeDocument/2006/relationships/slideLayout" Target="../slideLayouts/slideLayout6.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8.xml"/><Relationship Id="rId1" Type="http://schemas.openxmlformats.org/officeDocument/2006/relationships/slideLayout" Target="../slideLayouts/slideLayout6.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5.xml"/><Relationship Id="rId1" Type="http://schemas.openxmlformats.org/officeDocument/2006/relationships/slideLayout" Target="../slideLayouts/slideLayout6.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5.xml"/><Relationship Id="rId1" Type="http://schemas.openxmlformats.org/officeDocument/2006/relationships/slideLayout" Target="../slideLayouts/slideLayout6.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6.xml"/></Relationships>
</file>

<file path=ppt/slides/_rels/slide30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4.xml"/></Relationships>
</file>

<file path=ppt/slides/_rels/slide30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8.xml"/><Relationship Id="rId1" Type="http://schemas.openxmlformats.org/officeDocument/2006/relationships/slideLayout" Target="../slideLayouts/slideLayout6.xml"/></Relationships>
</file>

<file path=ppt/slides/_rels/slide30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9.xml"/><Relationship Id="rId1" Type="http://schemas.openxmlformats.org/officeDocument/2006/relationships/slideLayout" Target="../slideLayouts/slideLayout15.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6.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08.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5.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9.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3.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9.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3.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6.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1.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914400" y="2057400"/>
            <a:ext cx="7239000" cy="38100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chemeClr val="tx2"/>
                </a:solidFill>
                <a:latin typeface="Arial Black"/>
              </a:rPr>
              <a:t>CROSS-CULTURE</a:t>
            </a:r>
          </a:p>
          <a:p>
            <a:pPr algn="ctr"/>
            <a:r>
              <a:rPr lang="en-US" sz="3600" b="1" kern="10">
                <a:ln w="9525">
                  <a:solidFill>
                    <a:srgbClr val="000000"/>
                  </a:solidFill>
                  <a:round/>
                  <a:headEnd/>
                  <a:tailEnd/>
                </a:ln>
                <a:solidFill>
                  <a:schemeClr val="tx2"/>
                </a:solidFill>
                <a:latin typeface="Arial Black"/>
              </a:rPr>
              <a:t>INTERACTION</a:t>
            </a:r>
          </a:p>
        </p:txBody>
      </p:sp>
      <p:sp>
        <p:nvSpPr>
          <p:cNvPr id="2051" name="Rectangle 4"/>
          <p:cNvSpPr>
            <a:spLocks noChangeArrowheads="1"/>
          </p:cNvSpPr>
          <p:nvPr/>
        </p:nvSpPr>
        <p:spPr bwMode="auto">
          <a:xfrm>
            <a:off x="533400" y="1524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en-US" sz="6000" b="1" u="sng" dirty="0">
                <a:solidFill>
                  <a:srgbClr val="66FFFF"/>
                </a:solidFill>
                <a:latin typeface="Tahoma" pitchFamily="34" charset="0"/>
              </a:rPr>
              <a:t>CHAPTER 1</a:t>
            </a:r>
            <a:endParaRPr lang="en-US" sz="4400" dirty="0">
              <a:solidFill>
                <a:srgbClr val="66FFFF"/>
              </a:solidFill>
            </a:endParaRPr>
          </a:p>
        </p:txBody>
      </p:sp>
    </p:spTree>
  </p:cSld>
  <p:clrMapOvr>
    <a:masterClrMapping/>
  </p:clrMapOvr>
  <p:transition spd="med">
    <p:pull dir="u"/>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43000" y="152400"/>
            <a:ext cx="7315200" cy="990600"/>
          </a:xfrm>
        </p:spPr>
        <p:txBody>
          <a:bodyPr>
            <a:normAutofit fontScale="90000"/>
          </a:bodyPr>
          <a:lstStyle/>
          <a:p>
            <a:pPr eaLnBrk="1" hangingPunct="1"/>
            <a:r>
              <a:rPr lang="en-US" b="1" smtClean="0">
                <a:solidFill>
                  <a:schemeClr val="tx1"/>
                </a:solidFill>
                <a:latin typeface="Tahoma" pitchFamily="34" charset="0"/>
              </a:rPr>
              <a:t>GRASS ROOTS BUSINESS THRIVES ON:</a:t>
            </a:r>
            <a:r>
              <a:rPr lang="en-US" smtClean="0"/>
              <a:t> </a:t>
            </a:r>
          </a:p>
        </p:txBody>
      </p:sp>
      <p:sp>
        <p:nvSpPr>
          <p:cNvPr id="35843" name="Rectangle 3"/>
          <p:cNvSpPr>
            <a:spLocks noGrp="1" noChangeArrowheads="1"/>
          </p:cNvSpPr>
          <p:nvPr>
            <p:ph type="body" idx="1"/>
          </p:nvPr>
        </p:nvSpPr>
        <p:spPr>
          <a:xfrm>
            <a:off x="381000" y="1219200"/>
            <a:ext cx="8534400" cy="5334000"/>
          </a:xfrm>
        </p:spPr>
        <p:txBody>
          <a:bodyPr>
            <a:normAutofit/>
          </a:bodyPr>
          <a:lstStyle/>
          <a:p>
            <a:pPr marL="533400" indent="-533400" eaLnBrk="1" hangingPunct="1">
              <a:lnSpc>
                <a:spcPct val="90000"/>
              </a:lnSpc>
              <a:buFontTx/>
              <a:buAutoNum type="arabicPeriod"/>
            </a:pPr>
            <a:r>
              <a:rPr lang="en-US" sz="5400" b="1" dirty="0" smtClean="0">
                <a:latin typeface="Tahoma" pitchFamily="34" charset="0"/>
              </a:rPr>
              <a:t>Personal relationships vs. contracting (“savoir faire” skills)</a:t>
            </a:r>
          </a:p>
          <a:p>
            <a:pPr marL="533400" indent="-533400" eaLnBrk="1" hangingPunct="1">
              <a:lnSpc>
                <a:spcPct val="90000"/>
              </a:lnSpc>
              <a:buFontTx/>
              <a:buAutoNum type="arabicPeriod"/>
            </a:pPr>
            <a:r>
              <a:rPr lang="en-US" sz="5400" b="1" dirty="0" smtClean="0">
                <a:latin typeface="Tahoma" pitchFamily="34" charset="0"/>
              </a:rPr>
              <a:t>Hospitality (bonding)</a:t>
            </a:r>
          </a:p>
          <a:p>
            <a:pPr marL="533400" indent="-533400" eaLnBrk="1" hangingPunct="1">
              <a:lnSpc>
                <a:spcPct val="90000"/>
              </a:lnSpc>
              <a:buFontTx/>
              <a:buAutoNum type="arabicPeriod"/>
            </a:pPr>
            <a:r>
              <a:rPr lang="en-US" sz="5400" b="1" dirty="0" smtClean="0">
                <a:latin typeface="Tahoma" pitchFamily="34" charset="0"/>
              </a:rPr>
              <a:t>Exchanging favors to build a resource base</a:t>
            </a:r>
          </a:p>
        </p:txBody>
      </p:sp>
    </p:spTree>
    <p:extLst>
      <p:ext uri="{BB962C8B-B14F-4D97-AF65-F5344CB8AC3E}">
        <p14:creationId xmlns:p14="http://schemas.microsoft.com/office/powerpoint/2010/main" val="4065206055"/>
      </p:ext>
    </p:extLst>
  </p:cSld>
  <p:clrMapOvr>
    <a:masterClrMapping/>
  </p:clrMapOvr>
  <p:transition spd="slow">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609600" y="51816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4000" b="1" dirty="0">
                <a:solidFill>
                  <a:srgbClr val="00FFFF"/>
                </a:solidFill>
                <a:latin typeface="Tahoma" pitchFamily="34" charset="0"/>
              </a:rPr>
              <a:t>The Anglo in Anglo/Saxon</a:t>
            </a:r>
          </a:p>
        </p:txBody>
      </p:sp>
      <p:sp>
        <p:nvSpPr>
          <p:cNvPr id="13315" name="WordArt 4"/>
          <p:cNvSpPr>
            <a:spLocks noChangeArrowheads="1" noChangeShapeType="1" noTextEdit="1"/>
          </p:cNvSpPr>
          <p:nvPr/>
        </p:nvSpPr>
        <p:spPr bwMode="auto">
          <a:xfrm>
            <a:off x="1524000" y="1828800"/>
            <a:ext cx="5257800" cy="30480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latin typeface="Arial Black"/>
              </a:rPr>
              <a:t>BRITISH</a:t>
            </a:r>
          </a:p>
          <a:p>
            <a:pPr algn="ctr"/>
            <a:r>
              <a:rPr lang="en-US" sz="3600" kern="10" dirty="0">
                <a:ln w="9525">
                  <a:solidFill>
                    <a:srgbClr val="000000"/>
                  </a:solidFill>
                  <a:round/>
                  <a:headEnd/>
                  <a:tailEnd/>
                </a:ln>
                <a:latin typeface="Arial Black"/>
              </a:rPr>
              <a:t>CULTURE</a:t>
            </a:r>
          </a:p>
        </p:txBody>
      </p:sp>
      <p:sp>
        <p:nvSpPr>
          <p:cNvPr id="13316" name="Rectangle 5"/>
          <p:cNvSpPr>
            <a:spLocks noGrp="1" noChangeArrowheads="1"/>
          </p:cNvSpPr>
          <p:nvPr>
            <p:ph type="title"/>
          </p:nvPr>
        </p:nvSpPr>
        <p:spPr>
          <a:xfrm>
            <a:off x="457200" y="0"/>
            <a:ext cx="7772400" cy="1143000"/>
          </a:xfrm>
        </p:spPr>
        <p:txBody>
          <a:bodyPr/>
          <a:lstStyle/>
          <a:p>
            <a:pPr eaLnBrk="1" hangingPunct="1"/>
            <a:r>
              <a:rPr lang="en-US" sz="6000" b="1" u="sng" dirty="0" smtClean="0">
                <a:solidFill>
                  <a:srgbClr val="00FFFF"/>
                </a:solidFill>
                <a:latin typeface="Tahoma" pitchFamily="34" charset="0"/>
              </a:rPr>
              <a:t>CHAPTER 4</a:t>
            </a:r>
          </a:p>
        </p:txBody>
      </p:sp>
    </p:spTree>
    <p:extLst>
      <p:ext uri="{BB962C8B-B14F-4D97-AF65-F5344CB8AC3E}">
        <p14:creationId xmlns:p14="http://schemas.microsoft.com/office/powerpoint/2010/main" val="2459377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sz="half" idx="1"/>
          </p:nvPr>
        </p:nvSpPr>
        <p:spPr>
          <a:xfrm>
            <a:off x="0" y="304800"/>
            <a:ext cx="3962400" cy="5821363"/>
          </a:xfrm>
        </p:spPr>
        <p:txBody>
          <a:bodyPr/>
          <a:lstStyle/>
          <a:p>
            <a:pPr eaLnBrk="1" hangingPunct="1">
              <a:buFont typeface="Wingdings" pitchFamily="2" charset="2"/>
              <a:buChar char="ü"/>
            </a:pPr>
            <a:r>
              <a:rPr lang="en-US" sz="3200" b="1" smtClean="0">
                <a:latin typeface="Tahoma" pitchFamily="34" charset="0"/>
              </a:rPr>
              <a:t>Individualism</a:t>
            </a:r>
          </a:p>
          <a:p>
            <a:pPr eaLnBrk="1" hangingPunct="1">
              <a:buFontTx/>
              <a:buNone/>
            </a:pPr>
            <a:r>
              <a:rPr lang="en-US" sz="3200" b="1" smtClean="0">
                <a:latin typeface="Tahoma" pitchFamily="34" charset="0"/>
              </a:rPr>
              <a:t>	Extended family</a:t>
            </a:r>
          </a:p>
          <a:p>
            <a:pPr eaLnBrk="1" hangingPunct="1">
              <a:buFontTx/>
              <a:buNone/>
            </a:pPr>
            <a:r>
              <a:rPr lang="en-US" sz="3200" b="1" smtClean="0">
                <a:latin typeface="Tahoma" pitchFamily="34" charset="0"/>
              </a:rPr>
              <a:t>	Community</a:t>
            </a:r>
          </a:p>
          <a:p>
            <a:pPr eaLnBrk="1" hangingPunct="1">
              <a:buFont typeface="Wingdings" pitchFamily="2" charset="2"/>
              <a:buChar char="ü"/>
            </a:pPr>
            <a:r>
              <a:rPr lang="en-US" sz="3200" b="1" smtClean="0">
                <a:latin typeface="Tahoma" pitchFamily="34" charset="0"/>
              </a:rPr>
              <a:t>Monochronic</a:t>
            </a:r>
          </a:p>
          <a:p>
            <a:pPr eaLnBrk="1" hangingPunct="1">
              <a:buFontTx/>
              <a:buNone/>
            </a:pPr>
            <a:r>
              <a:rPr lang="en-US" sz="3200" b="1" smtClean="0">
                <a:latin typeface="Tahoma" pitchFamily="34" charset="0"/>
              </a:rPr>
              <a:t>	Poychronic</a:t>
            </a:r>
          </a:p>
          <a:p>
            <a:pPr eaLnBrk="1" hangingPunct="1">
              <a:buFont typeface="Wingdings" pitchFamily="2" charset="2"/>
              <a:buChar char="ü"/>
            </a:pPr>
            <a:r>
              <a:rPr lang="en-US" sz="3200" b="1" smtClean="0">
                <a:latin typeface="Tahoma" pitchFamily="34" charset="0"/>
              </a:rPr>
              <a:t>Low Context</a:t>
            </a:r>
          </a:p>
          <a:p>
            <a:pPr eaLnBrk="1" hangingPunct="1">
              <a:buFontTx/>
              <a:buNone/>
            </a:pPr>
            <a:r>
              <a:rPr lang="en-US" sz="3200" b="1" smtClean="0">
                <a:latin typeface="Tahoma" pitchFamily="34" charset="0"/>
              </a:rPr>
              <a:t>	High Context</a:t>
            </a:r>
          </a:p>
          <a:p>
            <a:pPr eaLnBrk="1" hangingPunct="1">
              <a:buFont typeface="Wingdings" pitchFamily="2" charset="2"/>
              <a:buChar char="ü"/>
            </a:pPr>
            <a:r>
              <a:rPr lang="en-US" sz="3200" b="1" smtClean="0">
                <a:latin typeface="Tahoma" pitchFamily="34" charset="0"/>
              </a:rPr>
              <a:t>Social Ambiguity</a:t>
            </a:r>
          </a:p>
          <a:p>
            <a:pPr eaLnBrk="1" hangingPunct="1">
              <a:buFontTx/>
              <a:buNone/>
            </a:pPr>
            <a:r>
              <a:rPr lang="en-US" sz="3200" b="1" smtClean="0">
                <a:latin typeface="Tahoma" pitchFamily="34" charset="0"/>
              </a:rPr>
              <a:t>	Social Certainty</a:t>
            </a:r>
          </a:p>
          <a:p>
            <a:pPr eaLnBrk="1" hangingPunct="1"/>
            <a:endParaRPr lang="en-US" sz="3200" b="1" smtClean="0">
              <a:latin typeface="Tahoma" pitchFamily="34" charset="0"/>
            </a:endParaRPr>
          </a:p>
        </p:txBody>
      </p:sp>
      <p:sp>
        <p:nvSpPr>
          <p:cNvPr id="15363" name="Rectangle 3"/>
          <p:cNvSpPr>
            <a:spLocks noGrp="1" noChangeArrowheads="1"/>
          </p:cNvSpPr>
          <p:nvPr>
            <p:ph type="body" sz="half" idx="2"/>
          </p:nvPr>
        </p:nvSpPr>
        <p:spPr>
          <a:xfrm>
            <a:off x="4114800" y="304800"/>
            <a:ext cx="5029200" cy="5821363"/>
          </a:xfrm>
        </p:spPr>
        <p:txBody>
          <a:bodyPr/>
          <a:lstStyle/>
          <a:p>
            <a:pPr eaLnBrk="1" hangingPunct="1">
              <a:buFont typeface="Wingdings" pitchFamily="2" charset="2"/>
              <a:buChar char="ü"/>
            </a:pPr>
            <a:r>
              <a:rPr lang="en-US" sz="3200" b="1" smtClean="0">
                <a:latin typeface="Tahoma" pitchFamily="34" charset="0"/>
              </a:rPr>
              <a:t>Low Power Distance</a:t>
            </a:r>
          </a:p>
          <a:p>
            <a:pPr eaLnBrk="1" hangingPunct="1">
              <a:buFontTx/>
              <a:buNone/>
            </a:pPr>
            <a:r>
              <a:rPr lang="en-US" sz="3200" b="1" smtClean="0">
                <a:latin typeface="Tahoma" pitchFamily="34" charset="0"/>
              </a:rPr>
              <a:t>	High power Distance</a:t>
            </a:r>
          </a:p>
          <a:p>
            <a:pPr eaLnBrk="1" hangingPunct="1">
              <a:buFont typeface="Wingdings" pitchFamily="2" charset="2"/>
              <a:buChar char="ü"/>
            </a:pPr>
            <a:r>
              <a:rPr lang="en-US" sz="3200" b="1" smtClean="0">
                <a:latin typeface="Tahoma" pitchFamily="34" charset="0"/>
              </a:rPr>
              <a:t>Mastery</a:t>
            </a:r>
          </a:p>
          <a:p>
            <a:pPr eaLnBrk="1" hangingPunct="1">
              <a:buFontTx/>
              <a:buNone/>
            </a:pPr>
            <a:r>
              <a:rPr lang="en-US" sz="3200" b="1" smtClean="0">
                <a:latin typeface="Tahoma" pitchFamily="34" charset="0"/>
              </a:rPr>
              <a:t>	Adaptation</a:t>
            </a:r>
          </a:p>
          <a:p>
            <a:pPr eaLnBrk="1" hangingPunct="1">
              <a:buFont typeface="Wingdings" pitchFamily="2" charset="2"/>
              <a:buChar char="ü"/>
            </a:pPr>
            <a:r>
              <a:rPr lang="en-US" sz="3200" b="1" smtClean="0">
                <a:latin typeface="Tahoma" pitchFamily="34" charset="0"/>
              </a:rPr>
              <a:t>Emotionally Neutral</a:t>
            </a:r>
          </a:p>
          <a:p>
            <a:pPr eaLnBrk="1" hangingPunct="1">
              <a:buFontTx/>
              <a:buNone/>
            </a:pPr>
            <a:r>
              <a:rPr lang="en-US" sz="3200" b="1" smtClean="0">
                <a:latin typeface="Tahoma" pitchFamily="34" charset="0"/>
              </a:rPr>
              <a:t>	Emotionally </a:t>
            </a:r>
            <a:r>
              <a:rPr lang="en-US" b="1" smtClean="0">
                <a:latin typeface="Tahoma" pitchFamily="34" charset="0"/>
              </a:rPr>
              <a:t>Expressive</a:t>
            </a:r>
          </a:p>
          <a:p>
            <a:pPr eaLnBrk="1" hangingPunct="1">
              <a:buFont typeface="Wingdings" pitchFamily="2" charset="2"/>
              <a:buChar char="ü"/>
            </a:pPr>
            <a:r>
              <a:rPr lang="en-US" sz="3200" b="1" smtClean="0">
                <a:latin typeface="Tahoma" pitchFamily="34" charset="0"/>
              </a:rPr>
              <a:t>Quantity of Life</a:t>
            </a:r>
          </a:p>
          <a:p>
            <a:pPr eaLnBrk="1" hangingPunct="1">
              <a:buFontTx/>
              <a:buNone/>
            </a:pPr>
            <a:r>
              <a:rPr lang="en-US" sz="3200" b="1" smtClean="0">
                <a:latin typeface="Tahoma" pitchFamily="34" charset="0"/>
              </a:rPr>
              <a:t>	Quality of life</a:t>
            </a:r>
          </a:p>
          <a:p>
            <a:pPr eaLnBrk="1" hangingPunct="1"/>
            <a:endParaRPr lang="en-US" sz="3200" b="1" smtClean="0">
              <a:latin typeface="Tahoma" pitchFamily="34" charset="0"/>
            </a:endParaRPr>
          </a:p>
        </p:txBody>
      </p:sp>
    </p:spTree>
    <p:extLst>
      <p:ext uri="{BB962C8B-B14F-4D97-AF65-F5344CB8AC3E}">
        <p14:creationId xmlns:p14="http://schemas.microsoft.com/office/powerpoint/2010/main" val="15741377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1143000"/>
          </a:xfrm>
        </p:spPr>
        <p:txBody>
          <a:bodyPr/>
          <a:lstStyle/>
          <a:p>
            <a:pPr eaLnBrk="1" hangingPunct="1"/>
            <a:r>
              <a:rPr lang="en-US" sz="3200" b="1" smtClean="0">
                <a:latin typeface="Tahoma" pitchFamily="34" charset="0"/>
                <a:cs typeface="Tahoma" pitchFamily="34" charset="0"/>
              </a:rPr>
              <a:t>SIX KEY ANGLO-SAXON CULTURAL CONTRIBUTIONS</a:t>
            </a:r>
          </a:p>
        </p:txBody>
      </p:sp>
      <p:sp>
        <p:nvSpPr>
          <p:cNvPr id="18435" name="Content Placeholder 2"/>
          <p:cNvSpPr>
            <a:spLocks noGrp="1"/>
          </p:cNvSpPr>
          <p:nvPr>
            <p:ph idx="1"/>
          </p:nvPr>
        </p:nvSpPr>
        <p:spPr>
          <a:xfrm>
            <a:off x="0" y="1066800"/>
            <a:ext cx="9144000" cy="5791200"/>
          </a:xfrm>
        </p:spPr>
        <p:txBody>
          <a:bodyPr/>
          <a:lstStyle/>
          <a:p>
            <a:pPr marL="514350" indent="-514350" eaLnBrk="1" hangingPunct="1">
              <a:buFont typeface="Arial Narrow" pitchFamily="34" charset="0"/>
              <a:buAutoNum type="arabicPeriod"/>
            </a:pPr>
            <a:r>
              <a:rPr lang="en-US" sz="4800" b="1" dirty="0" smtClean="0">
                <a:latin typeface="Tahoma" pitchFamily="34" charset="0"/>
                <a:cs typeface="Tahoma" pitchFamily="34" charset="0"/>
              </a:rPr>
              <a:t>Rule of law &amp; institutions</a:t>
            </a:r>
          </a:p>
          <a:p>
            <a:pPr marL="514350" indent="-514350" eaLnBrk="1" hangingPunct="1">
              <a:buFont typeface="Arial Narrow" pitchFamily="34" charset="0"/>
              <a:buAutoNum type="arabicPeriod"/>
            </a:pPr>
            <a:r>
              <a:rPr lang="en-US" sz="4800" b="1" dirty="0" smtClean="0">
                <a:latin typeface="Tahoma" pitchFamily="34" charset="0"/>
                <a:cs typeface="Tahoma" pitchFamily="34" charset="0"/>
              </a:rPr>
              <a:t>Capitalism (free markets)</a:t>
            </a:r>
          </a:p>
          <a:p>
            <a:pPr marL="514350" indent="-514350" eaLnBrk="1" hangingPunct="1">
              <a:buFont typeface="Arial Narrow" pitchFamily="34" charset="0"/>
              <a:buAutoNum type="arabicPeriod"/>
            </a:pPr>
            <a:r>
              <a:rPr lang="en-US" sz="4800" b="1" dirty="0" smtClean="0">
                <a:latin typeface="Tahoma" pitchFamily="34" charset="0"/>
                <a:cs typeface="Tahoma" pitchFamily="34" charset="0"/>
              </a:rPr>
              <a:t>Science &amp; technology</a:t>
            </a:r>
          </a:p>
          <a:p>
            <a:pPr marL="514350" indent="-514350" eaLnBrk="1" hangingPunct="1">
              <a:buFont typeface="Arial Narrow" pitchFamily="34" charset="0"/>
              <a:buAutoNum type="arabicPeriod"/>
            </a:pPr>
            <a:r>
              <a:rPr lang="en-US" sz="4800" b="1" dirty="0" smtClean="0">
                <a:latin typeface="Tahoma" pitchFamily="34" charset="0"/>
                <a:cs typeface="Tahoma" pitchFamily="34" charset="0"/>
              </a:rPr>
              <a:t>Education</a:t>
            </a:r>
          </a:p>
          <a:p>
            <a:pPr marL="514350" indent="-514350" eaLnBrk="1" hangingPunct="1">
              <a:buFont typeface="Arial Narrow" pitchFamily="34" charset="0"/>
              <a:buAutoNum type="arabicPeriod"/>
            </a:pPr>
            <a:r>
              <a:rPr lang="en-US" sz="4800" b="1" dirty="0" smtClean="0">
                <a:latin typeface="Tahoma" pitchFamily="34" charset="0"/>
                <a:cs typeface="Tahoma" pitchFamily="34" charset="0"/>
              </a:rPr>
              <a:t>Meritocracy (rewarding the best achievers)</a:t>
            </a:r>
          </a:p>
        </p:txBody>
      </p:sp>
    </p:spTree>
    <p:extLst>
      <p:ext uri="{BB962C8B-B14F-4D97-AF65-F5344CB8AC3E}">
        <p14:creationId xmlns:p14="http://schemas.microsoft.com/office/powerpoint/2010/main" val="4241788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609600"/>
          </a:xfrm>
        </p:spPr>
        <p:txBody>
          <a:bodyPr/>
          <a:lstStyle/>
          <a:p>
            <a:pPr eaLnBrk="1" hangingPunct="1"/>
            <a:r>
              <a:rPr lang="en-US" sz="3600" b="1" smtClean="0">
                <a:solidFill>
                  <a:schemeClr val="tx1"/>
                </a:solidFill>
                <a:latin typeface="Tahoma" pitchFamily="34" charset="0"/>
              </a:rPr>
              <a:t>INSTITUTIONAL CONTRIBUTIONS</a:t>
            </a:r>
          </a:p>
        </p:txBody>
      </p:sp>
      <p:sp>
        <p:nvSpPr>
          <p:cNvPr id="19459" name="Rectangle 3"/>
          <p:cNvSpPr>
            <a:spLocks noGrp="1" noChangeArrowheads="1"/>
          </p:cNvSpPr>
          <p:nvPr>
            <p:ph type="body" idx="1"/>
          </p:nvPr>
        </p:nvSpPr>
        <p:spPr>
          <a:xfrm>
            <a:off x="228600" y="533400"/>
            <a:ext cx="8534400" cy="6172200"/>
          </a:xfrm>
        </p:spPr>
        <p:txBody>
          <a:bodyPr/>
          <a:lstStyle/>
          <a:p>
            <a:pPr marL="609600" indent="-609600" eaLnBrk="1" hangingPunct="1">
              <a:lnSpc>
                <a:spcPct val="90000"/>
              </a:lnSpc>
              <a:buFontTx/>
              <a:buAutoNum type="arabicPeriod"/>
            </a:pPr>
            <a:r>
              <a:rPr lang="en-US" sz="3000" b="1" smtClean="0">
                <a:latin typeface="Tahoma" pitchFamily="34" charset="0"/>
              </a:rPr>
              <a:t>British common law: innocent until proven guilty; jury system; representative legal counsel; bail; impartial justice. Under the Napoleonic Code of France, most judges serve as rubber stamps for prosecutors--“guilty until proven innocent.”</a:t>
            </a:r>
          </a:p>
          <a:p>
            <a:pPr marL="609600" indent="-609600" eaLnBrk="1" hangingPunct="1">
              <a:lnSpc>
                <a:spcPct val="90000"/>
              </a:lnSpc>
              <a:buFontTx/>
              <a:buAutoNum type="arabicPeriod"/>
            </a:pPr>
            <a:r>
              <a:rPr lang="en-US" sz="3000" b="1" smtClean="0">
                <a:latin typeface="Tahoma" pitchFamily="34" charset="0"/>
              </a:rPr>
              <a:t>Checks &amp; balances on government power (the democratic institutional model)</a:t>
            </a:r>
          </a:p>
          <a:p>
            <a:pPr marL="609600" indent="-609600" eaLnBrk="1" hangingPunct="1">
              <a:lnSpc>
                <a:spcPct val="90000"/>
              </a:lnSpc>
              <a:buFontTx/>
              <a:buAutoNum type="arabicPeriod"/>
            </a:pPr>
            <a:r>
              <a:rPr lang="en-US" sz="3000" b="1" smtClean="0">
                <a:latin typeface="Tahoma" pitchFamily="34" charset="0"/>
              </a:rPr>
              <a:t>Institutional/cultural imperialism (USA, India, Hong Kong, Singapore, Canada, Australia, New Zealand, South Africa)</a:t>
            </a:r>
          </a:p>
          <a:p>
            <a:pPr marL="609600" indent="-609600" eaLnBrk="1" hangingPunct="1">
              <a:lnSpc>
                <a:spcPct val="90000"/>
              </a:lnSpc>
              <a:buFontTx/>
              <a:buChar char="•"/>
            </a:pPr>
            <a:endParaRPr lang="en-US" sz="3000" b="1" smtClean="0">
              <a:latin typeface="Tahoma" pitchFamily="34" charset="0"/>
            </a:endParaRPr>
          </a:p>
        </p:txBody>
      </p:sp>
      <p:sp>
        <p:nvSpPr>
          <p:cNvPr id="19460" name="AutoShape 9"/>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808476816"/>
      </p:ext>
    </p:extLst>
  </p:cSld>
  <p:clrMapOvr>
    <a:masterClrMapping/>
  </p:clrMapOvr>
  <p:transition>
    <p:push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0" y="0"/>
            <a:ext cx="9144000" cy="6858000"/>
          </a:xfrm>
        </p:spPr>
        <p:txBody>
          <a:bodyPr/>
          <a:lstStyle/>
          <a:p>
            <a:pPr marL="0" indent="0" eaLnBrk="1" hangingPunct="1">
              <a:lnSpc>
                <a:spcPct val="90000"/>
              </a:lnSpc>
              <a:buNone/>
            </a:pPr>
            <a:r>
              <a:rPr lang="en-US" sz="4000" b="1" dirty="0" smtClean="0">
                <a:latin typeface="Tahoma" pitchFamily="34" charset="0"/>
              </a:rPr>
              <a:t>The British used their perceived cultural superiority (ethnocentrism) to justify their 3-century worldwide imperialism &amp; empire building  via transplanting democratic institutions &amp; government to a record number  (over 60) of nations</a:t>
            </a:r>
            <a:r>
              <a:rPr lang="en-US" sz="3600" b="1" dirty="0" smtClean="0">
                <a:latin typeface="Tahoma" pitchFamily="34" charset="0"/>
              </a:rPr>
              <a:t>. Cultural imperialism can both direct  (military subjugation) &amp; indirect (economic &amp; cultural systems, such as capitalism, language, religion, “pop culture, ideologies, etc.). </a:t>
            </a:r>
          </a:p>
        </p:txBody>
      </p:sp>
    </p:spTree>
    <p:extLst>
      <p:ext uri="{BB962C8B-B14F-4D97-AF65-F5344CB8AC3E}">
        <p14:creationId xmlns:p14="http://schemas.microsoft.com/office/powerpoint/2010/main" val="3532414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body" sz="half" idx="2"/>
          </p:nvPr>
        </p:nvSpPr>
        <p:spPr>
          <a:xfrm>
            <a:off x="2514600" y="0"/>
            <a:ext cx="1981200" cy="6858000"/>
          </a:xfrm>
        </p:spPr>
        <p:txBody>
          <a:bodyPr/>
          <a:lstStyle/>
          <a:p>
            <a:pPr marL="381000" indent="-381000" eaLnBrk="1" hangingPunct="1">
              <a:lnSpc>
                <a:spcPct val="90000"/>
              </a:lnSpc>
              <a:buFontTx/>
              <a:buNone/>
            </a:pPr>
            <a:r>
              <a:rPr lang="en-US" sz="2600" b="1" smtClean="0">
                <a:latin typeface="Tahoma" pitchFamily="34" charset="0"/>
              </a:rPr>
              <a:t>Fiji</a:t>
            </a:r>
          </a:p>
          <a:p>
            <a:pPr marL="381000" indent="-381000" eaLnBrk="1" hangingPunct="1">
              <a:lnSpc>
                <a:spcPct val="90000"/>
              </a:lnSpc>
              <a:buFontTx/>
              <a:buNone/>
            </a:pPr>
            <a:r>
              <a:rPr lang="es-ES" sz="2600" b="1" smtClean="0">
                <a:latin typeface="Tahoma" pitchFamily="34" charset="0"/>
              </a:rPr>
              <a:t>Gambia</a:t>
            </a:r>
          </a:p>
          <a:p>
            <a:pPr marL="381000" indent="-381000" eaLnBrk="1" hangingPunct="1">
              <a:lnSpc>
                <a:spcPct val="90000"/>
              </a:lnSpc>
              <a:buFontTx/>
              <a:buNone/>
            </a:pPr>
            <a:r>
              <a:rPr lang="es-ES" sz="2600" b="1" smtClean="0">
                <a:latin typeface="Tahoma" pitchFamily="34" charset="0"/>
              </a:rPr>
              <a:t>Ghana</a:t>
            </a:r>
          </a:p>
          <a:p>
            <a:pPr marL="381000" indent="-381000" eaLnBrk="1" hangingPunct="1">
              <a:lnSpc>
                <a:spcPct val="90000"/>
              </a:lnSpc>
              <a:buFontTx/>
              <a:buNone/>
            </a:pPr>
            <a:r>
              <a:rPr lang="es-ES" sz="2600" b="1" smtClean="0">
                <a:latin typeface="Tahoma" pitchFamily="34" charset="0"/>
              </a:rPr>
              <a:t>Gibraltar</a:t>
            </a:r>
          </a:p>
          <a:p>
            <a:pPr marL="381000" indent="-381000" eaLnBrk="1" hangingPunct="1">
              <a:lnSpc>
                <a:spcPct val="90000"/>
              </a:lnSpc>
              <a:buFontTx/>
              <a:buNone/>
            </a:pPr>
            <a:r>
              <a:rPr lang="es-ES" sz="2600" b="1" smtClean="0">
                <a:latin typeface="Tahoma" pitchFamily="34" charset="0"/>
              </a:rPr>
              <a:t>Haiti</a:t>
            </a:r>
          </a:p>
          <a:p>
            <a:pPr marL="381000" indent="-381000" eaLnBrk="1" hangingPunct="1">
              <a:lnSpc>
                <a:spcPct val="90000"/>
              </a:lnSpc>
              <a:buFontTx/>
              <a:buNone/>
            </a:pPr>
            <a:r>
              <a:rPr lang="es-ES" sz="2600" b="1" smtClean="0">
                <a:latin typeface="Tahoma" pitchFamily="34" charset="0"/>
              </a:rPr>
              <a:t>Hawaii</a:t>
            </a:r>
          </a:p>
          <a:p>
            <a:pPr marL="381000" indent="-381000" eaLnBrk="1" hangingPunct="1">
              <a:lnSpc>
                <a:spcPct val="90000"/>
              </a:lnSpc>
              <a:buFontTx/>
              <a:buNone/>
            </a:pPr>
            <a:r>
              <a:rPr lang="es-ES" sz="2600" b="1" smtClean="0">
                <a:latin typeface="Tahoma" pitchFamily="34" charset="0"/>
              </a:rPr>
              <a:t>Hong Kong</a:t>
            </a:r>
          </a:p>
          <a:p>
            <a:pPr marL="381000" indent="-381000" eaLnBrk="1" hangingPunct="1">
              <a:lnSpc>
                <a:spcPct val="90000"/>
              </a:lnSpc>
              <a:buFontTx/>
              <a:buNone/>
            </a:pPr>
            <a:r>
              <a:rPr lang="es-ES" sz="2600" b="1" smtClean="0">
                <a:latin typeface="Tahoma" pitchFamily="34" charset="0"/>
              </a:rPr>
              <a:t>India </a:t>
            </a:r>
          </a:p>
          <a:p>
            <a:pPr marL="381000" indent="-381000" eaLnBrk="1" hangingPunct="1">
              <a:lnSpc>
                <a:spcPct val="90000"/>
              </a:lnSpc>
              <a:buFontTx/>
              <a:buNone/>
            </a:pPr>
            <a:r>
              <a:rPr lang="es-ES" sz="2600" b="1" smtClean="0">
                <a:latin typeface="Tahoma" pitchFamily="34" charset="0"/>
              </a:rPr>
              <a:t>Iraq</a:t>
            </a:r>
          </a:p>
          <a:p>
            <a:pPr marL="381000" indent="-381000" eaLnBrk="1" hangingPunct="1">
              <a:lnSpc>
                <a:spcPct val="90000"/>
              </a:lnSpc>
              <a:buFontTx/>
              <a:buNone/>
            </a:pPr>
            <a:r>
              <a:rPr lang="es-ES" sz="2600" b="1" smtClean="0">
                <a:latin typeface="Tahoma" pitchFamily="34" charset="0"/>
              </a:rPr>
              <a:t>Ireland</a:t>
            </a:r>
          </a:p>
          <a:p>
            <a:pPr marL="381000" indent="-381000" eaLnBrk="1" hangingPunct="1">
              <a:lnSpc>
                <a:spcPct val="90000"/>
              </a:lnSpc>
              <a:buFontTx/>
              <a:buNone/>
            </a:pPr>
            <a:r>
              <a:rPr lang="es-ES" sz="2600" b="1" smtClean="0">
                <a:latin typeface="Tahoma" pitchFamily="34" charset="0"/>
              </a:rPr>
              <a:t>Italy</a:t>
            </a:r>
          </a:p>
          <a:p>
            <a:pPr marL="381000" indent="-381000" eaLnBrk="1" hangingPunct="1">
              <a:lnSpc>
                <a:spcPct val="90000"/>
              </a:lnSpc>
              <a:buFontTx/>
              <a:buNone/>
            </a:pPr>
            <a:r>
              <a:rPr lang="es-ES" sz="2600" b="1" smtClean="0">
                <a:latin typeface="Tahoma" pitchFamily="34" charset="0"/>
              </a:rPr>
              <a:t>Jamaica</a:t>
            </a:r>
          </a:p>
          <a:p>
            <a:pPr marL="381000" indent="-381000" eaLnBrk="1" hangingPunct="1">
              <a:lnSpc>
                <a:spcPct val="90000"/>
              </a:lnSpc>
              <a:buFontTx/>
              <a:buNone/>
            </a:pPr>
            <a:r>
              <a:rPr lang="es-ES" sz="2600" b="1" smtClean="0">
                <a:latin typeface="Tahoma" pitchFamily="34" charset="0"/>
              </a:rPr>
              <a:t>Kenya</a:t>
            </a:r>
          </a:p>
          <a:p>
            <a:pPr marL="381000" indent="-381000" eaLnBrk="1" hangingPunct="1">
              <a:lnSpc>
                <a:spcPct val="90000"/>
              </a:lnSpc>
              <a:buFontTx/>
              <a:buNone/>
            </a:pPr>
            <a:r>
              <a:rPr lang="es-ES" sz="2600" b="1" smtClean="0">
                <a:latin typeface="Tahoma" pitchFamily="34" charset="0"/>
              </a:rPr>
              <a:t>Kuwait</a:t>
            </a:r>
          </a:p>
          <a:p>
            <a:pPr marL="381000" indent="-381000" eaLnBrk="1" hangingPunct="1">
              <a:lnSpc>
                <a:spcPct val="90000"/>
              </a:lnSpc>
              <a:buFontTx/>
              <a:buNone/>
            </a:pPr>
            <a:endParaRPr lang="es-ES" sz="2600" b="1" smtClean="0">
              <a:latin typeface="Tahoma" pitchFamily="34" charset="0"/>
            </a:endParaRPr>
          </a:p>
        </p:txBody>
      </p:sp>
      <p:sp>
        <p:nvSpPr>
          <p:cNvPr id="23555" name="Rectangle 8"/>
          <p:cNvSpPr>
            <a:spLocks noChangeArrowheads="1"/>
          </p:cNvSpPr>
          <p:nvPr/>
        </p:nvSpPr>
        <p:spPr bwMode="auto">
          <a:xfrm>
            <a:off x="2286000" y="0"/>
            <a:ext cx="457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800" b="1">
              <a:latin typeface="Tahoma" pitchFamily="34" charset="0"/>
            </a:endParaRPr>
          </a:p>
          <a:p>
            <a:endParaRPr lang="en-US" sz="2800" b="1">
              <a:latin typeface="Tahoma" pitchFamily="34" charset="0"/>
            </a:endParaRPr>
          </a:p>
        </p:txBody>
      </p:sp>
      <p:sp>
        <p:nvSpPr>
          <p:cNvPr id="23556" name="Rectangle 10"/>
          <p:cNvSpPr>
            <a:spLocks noGrp="1" noChangeArrowheads="1"/>
          </p:cNvSpPr>
          <p:nvPr>
            <p:ph type="body" sz="half" idx="1"/>
          </p:nvPr>
        </p:nvSpPr>
        <p:spPr>
          <a:xfrm>
            <a:off x="0" y="0"/>
            <a:ext cx="4495800" cy="6858000"/>
          </a:xfrm>
        </p:spPr>
        <p:txBody>
          <a:bodyPr/>
          <a:lstStyle/>
          <a:p>
            <a:pPr eaLnBrk="1" hangingPunct="1">
              <a:lnSpc>
                <a:spcPct val="80000"/>
              </a:lnSpc>
              <a:buFontTx/>
              <a:buNone/>
            </a:pPr>
            <a:r>
              <a:rPr lang="es-ES" sz="2600" b="1" dirty="0" smtClean="0">
                <a:latin typeface="Tahoma" pitchFamily="34" charset="0"/>
              </a:rPr>
              <a:t>Afganistán</a:t>
            </a:r>
          </a:p>
          <a:p>
            <a:pPr eaLnBrk="1" hangingPunct="1">
              <a:lnSpc>
                <a:spcPct val="80000"/>
              </a:lnSpc>
              <a:buFontTx/>
              <a:buNone/>
            </a:pPr>
            <a:r>
              <a:rPr lang="es-ES" sz="2600" b="1" dirty="0" err="1" smtClean="0">
                <a:latin typeface="Tahoma" pitchFamily="34" charset="0"/>
              </a:rPr>
              <a:t>America</a:t>
            </a:r>
            <a:endParaRPr lang="es-ES" sz="2600" b="1" dirty="0" smtClean="0">
              <a:latin typeface="Tahoma" pitchFamily="34" charset="0"/>
            </a:endParaRPr>
          </a:p>
          <a:p>
            <a:pPr eaLnBrk="1" hangingPunct="1">
              <a:lnSpc>
                <a:spcPct val="80000"/>
              </a:lnSpc>
              <a:buFontTx/>
              <a:buNone/>
            </a:pPr>
            <a:r>
              <a:rPr lang="es-ES" sz="2600" b="1" dirty="0" smtClean="0">
                <a:latin typeface="Tahoma" pitchFamily="34" charset="0"/>
              </a:rPr>
              <a:t>Araba</a:t>
            </a:r>
          </a:p>
          <a:p>
            <a:pPr eaLnBrk="1" hangingPunct="1">
              <a:lnSpc>
                <a:spcPct val="80000"/>
              </a:lnSpc>
              <a:buFontTx/>
              <a:buNone/>
            </a:pPr>
            <a:r>
              <a:rPr lang="es-ES" sz="2600" b="1" dirty="0" smtClean="0">
                <a:latin typeface="Tahoma" pitchFamily="34" charset="0"/>
              </a:rPr>
              <a:t>Austria</a:t>
            </a:r>
            <a:endParaRPr lang="en-US" sz="2600" b="1" dirty="0" smtClean="0">
              <a:latin typeface="Tahoma" pitchFamily="34" charset="0"/>
            </a:endParaRPr>
          </a:p>
          <a:p>
            <a:pPr eaLnBrk="1" hangingPunct="1">
              <a:lnSpc>
                <a:spcPct val="80000"/>
              </a:lnSpc>
              <a:buFontTx/>
              <a:buNone/>
            </a:pPr>
            <a:r>
              <a:rPr lang="en-US" sz="2600" b="1" dirty="0" smtClean="0">
                <a:latin typeface="Tahoma" pitchFamily="34" charset="0"/>
              </a:rPr>
              <a:t>Bahrain</a:t>
            </a:r>
          </a:p>
          <a:p>
            <a:pPr eaLnBrk="1" hangingPunct="1">
              <a:lnSpc>
                <a:spcPct val="80000"/>
              </a:lnSpc>
              <a:buFontTx/>
              <a:buNone/>
            </a:pPr>
            <a:r>
              <a:rPr lang="en-US" sz="2600" b="1" dirty="0" smtClean="0">
                <a:latin typeface="Tahoma" pitchFamily="34" charset="0"/>
              </a:rPr>
              <a:t>Belize</a:t>
            </a:r>
          </a:p>
          <a:p>
            <a:pPr eaLnBrk="1" hangingPunct="1">
              <a:lnSpc>
                <a:spcPct val="80000"/>
              </a:lnSpc>
              <a:buFontTx/>
              <a:buNone/>
            </a:pPr>
            <a:r>
              <a:rPr lang="en-US" sz="2600" b="1" dirty="0" smtClean="0">
                <a:latin typeface="Tahoma" pitchFamily="34" charset="0"/>
              </a:rPr>
              <a:t>Belize</a:t>
            </a:r>
          </a:p>
          <a:p>
            <a:pPr eaLnBrk="1" hangingPunct="1">
              <a:lnSpc>
                <a:spcPct val="80000"/>
              </a:lnSpc>
              <a:buFontTx/>
              <a:buNone/>
            </a:pPr>
            <a:r>
              <a:rPr lang="en-US" sz="2600" b="1" dirty="0" smtClean="0">
                <a:latin typeface="Tahoma" pitchFamily="34" charset="0"/>
              </a:rPr>
              <a:t>Bermuda</a:t>
            </a:r>
          </a:p>
          <a:p>
            <a:pPr eaLnBrk="1" hangingPunct="1">
              <a:lnSpc>
                <a:spcPct val="80000"/>
              </a:lnSpc>
              <a:buFontTx/>
              <a:buNone/>
            </a:pPr>
            <a:r>
              <a:rPr lang="en-US" sz="2600" b="1" dirty="0" smtClean="0">
                <a:latin typeface="Tahoma" pitchFamily="34" charset="0"/>
              </a:rPr>
              <a:t>Bhutan</a:t>
            </a:r>
          </a:p>
          <a:p>
            <a:pPr eaLnBrk="1" hangingPunct="1">
              <a:lnSpc>
                <a:spcPct val="80000"/>
              </a:lnSpc>
              <a:buFontTx/>
              <a:buNone/>
            </a:pPr>
            <a:r>
              <a:rPr lang="en-US" sz="2600" b="1" dirty="0" smtClean="0">
                <a:latin typeface="Tahoma" pitchFamily="34" charset="0"/>
              </a:rPr>
              <a:t>Botswana</a:t>
            </a:r>
            <a:endParaRPr lang="es-ES" sz="2600" b="1" dirty="0" smtClean="0">
              <a:latin typeface="Tahoma" pitchFamily="34" charset="0"/>
            </a:endParaRPr>
          </a:p>
          <a:p>
            <a:pPr eaLnBrk="1" hangingPunct="1">
              <a:lnSpc>
                <a:spcPct val="80000"/>
              </a:lnSpc>
              <a:buFontTx/>
              <a:buNone/>
            </a:pPr>
            <a:r>
              <a:rPr lang="es-ES" sz="2600" b="1" dirty="0" smtClean="0">
                <a:latin typeface="Tahoma" pitchFamily="34" charset="0"/>
              </a:rPr>
              <a:t>Brunei</a:t>
            </a:r>
          </a:p>
          <a:p>
            <a:pPr eaLnBrk="1" hangingPunct="1">
              <a:lnSpc>
                <a:spcPct val="80000"/>
              </a:lnSpc>
              <a:buFontTx/>
              <a:buNone/>
            </a:pPr>
            <a:r>
              <a:rPr lang="es-ES" sz="2600" b="1" dirty="0" err="1" smtClean="0">
                <a:latin typeface="Tahoma" pitchFamily="34" charset="0"/>
              </a:rPr>
              <a:t>Canada</a:t>
            </a:r>
            <a:endParaRPr lang="es-ES" sz="2600" b="1" dirty="0" smtClean="0">
              <a:latin typeface="Tahoma" pitchFamily="34" charset="0"/>
            </a:endParaRPr>
          </a:p>
          <a:p>
            <a:pPr eaLnBrk="1" hangingPunct="1">
              <a:lnSpc>
                <a:spcPct val="80000"/>
              </a:lnSpc>
              <a:buFontTx/>
              <a:buNone/>
            </a:pPr>
            <a:r>
              <a:rPr lang="es-ES" sz="2600" b="1" dirty="0" err="1" smtClean="0">
                <a:latin typeface="Tahoma" pitchFamily="34" charset="0"/>
              </a:rPr>
              <a:t>Caymans</a:t>
            </a:r>
            <a:r>
              <a:rPr lang="es-ES" sz="2600" b="1" dirty="0" smtClean="0">
                <a:latin typeface="Tahoma" pitchFamily="34" charset="0"/>
              </a:rPr>
              <a:t> 	</a:t>
            </a:r>
          </a:p>
          <a:p>
            <a:pPr eaLnBrk="1" hangingPunct="1">
              <a:lnSpc>
                <a:spcPct val="80000"/>
              </a:lnSpc>
              <a:buFontTx/>
              <a:buNone/>
            </a:pPr>
            <a:r>
              <a:rPr lang="es-ES" sz="2600" b="1" dirty="0" err="1" smtClean="0">
                <a:latin typeface="Tahoma" pitchFamily="34" charset="0"/>
              </a:rPr>
              <a:t>Cyprus</a:t>
            </a:r>
            <a:endParaRPr lang="en-US" sz="2600" b="1" dirty="0" smtClean="0">
              <a:latin typeface="Tahoma" pitchFamily="34" charset="0"/>
            </a:endParaRPr>
          </a:p>
          <a:p>
            <a:pPr eaLnBrk="1" hangingPunct="1">
              <a:lnSpc>
                <a:spcPct val="80000"/>
              </a:lnSpc>
              <a:buFontTx/>
              <a:buNone/>
            </a:pPr>
            <a:r>
              <a:rPr lang="en-US" sz="2600" b="1" dirty="0" smtClean="0">
                <a:latin typeface="Tahoma" pitchFamily="34" charset="0"/>
              </a:rPr>
              <a:t>Egypt</a:t>
            </a:r>
          </a:p>
          <a:p>
            <a:pPr eaLnBrk="1" hangingPunct="1">
              <a:lnSpc>
                <a:spcPct val="80000"/>
              </a:lnSpc>
              <a:buFontTx/>
              <a:buNone/>
            </a:pPr>
            <a:r>
              <a:rPr lang="en-US" sz="2600" b="1" dirty="0" smtClean="0">
                <a:latin typeface="Tahoma" pitchFamily="34" charset="0"/>
              </a:rPr>
              <a:t>Falklands</a:t>
            </a:r>
          </a:p>
        </p:txBody>
      </p:sp>
      <p:sp>
        <p:nvSpPr>
          <p:cNvPr id="23557" name="Rectangle 11"/>
          <p:cNvSpPr>
            <a:spLocks noChangeArrowheads="1"/>
          </p:cNvSpPr>
          <p:nvPr/>
        </p:nvSpPr>
        <p:spPr bwMode="auto">
          <a:xfrm>
            <a:off x="4114800" y="190500"/>
            <a:ext cx="2209800" cy="644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ES" sz="2600" b="1">
                <a:latin typeface="Tahoma" pitchFamily="34" charset="0"/>
              </a:rPr>
              <a:t>Lebanon</a:t>
            </a:r>
            <a:r>
              <a:rPr lang="es-ES" sz="2600">
                <a:latin typeface="Tahoma" pitchFamily="34" charset="0"/>
              </a:rPr>
              <a:t> </a:t>
            </a:r>
            <a:r>
              <a:rPr lang="es-ES" sz="2600" b="1">
                <a:latin typeface="Tahoma" pitchFamily="34" charset="0"/>
              </a:rPr>
              <a:t>Madagascar</a:t>
            </a:r>
            <a:endParaRPr lang="en-US" sz="2600" b="1">
              <a:latin typeface="Tahoma" pitchFamily="34" charset="0"/>
            </a:endParaRPr>
          </a:p>
          <a:p>
            <a:pPr algn="ctr"/>
            <a:r>
              <a:rPr lang="es-ES" sz="2600" b="1">
                <a:latin typeface="Tahoma" pitchFamily="34" charset="0"/>
              </a:rPr>
              <a:t>Malawi</a:t>
            </a:r>
            <a:endParaRPr lang="en-US" sz="2600" b="1">
              <a:latin typeface="Tahoma" pitchFamily="34" charset="0"/>
            </a:endParaRPr>
          </a:p>
          <a:p>
            <a:pPr algn="ctr"/>
            <a:r>
              <a:rPr lang="es-ES" sz="2600" b="1">
                <a:latin typeface="Tahoma" pitchFamily="34" charset="0"/>
              </a:rPr>
              <a:t>Malaysia</a:t>
            </a:r>
            <a:endParaRPr lang="en-US" sz="2600" b="1">
              <a:latin typeface="Tahoma" pitchFamily="34" charset="0"/>
            </a:endParaRPr>
          </a:p>
          <a:p>
            <a:pPr algn="ctr"/>
            <a:r>
              <a:rPr lang="es-ES" sz="2600" b="1">
                <a:latin typeface="Tahoma" pitchFamily="34" charset="0"/>
              </a:rPr>
              <a:t>Malta</a:t>
            </a:r>
            <a:endParaRPr lang="en-US" sz="2600" b="1">
              <a:latin typeface="Tahoma" pitchFamily="34" charset="0"/>
            </a:endParaRPr>
          </a:p>
          <a:p>
            <a:pPr algn="ctr"/>
            <a:r>
              <a:rPr lang="es-ES" sz="2600" b="1">
                <a:latin typeface="Tahoma" pitchFamily="34" charset="0"/>
              </a:rPr>
              <a:t>Montserrat</a:t>
            </a:r>
            <a:endParaRPr lang="en-US" sz="2600" b="1">
              <a:latin typeface="Tahoma" pitchFamily="34" charset="0"/>
            </a:endParaRPr>
          </a:p>
          <a:p>
            <a:pPr algn="ctr"/>
            <a:r>
              <a:rPr lang="es-ES" sz="2600" b="1">
                <a:latin typeface="Tahoma" pitchFamily="34" charset="0"/>
              </a:rPr>
              <a:t>Namibia</a:t>
            </a:r>
            <a:endParaRPr lang="en-US" sz="2600" b="1">
              <a:latin typeface="Tahoma" pitchFamily="34" charset="0"/>
            </a:endParaRPr>
          </a:p>
          <a:p>
            <a:pPr algn="ctr"/>
            <a:r>
              <a:rPr lang="es-ES" sz="2600" b="1">
                <a:latin typeface="Tahoma" pitchFamily="34" charset="0"/>
              </a:rPr>
              <a:t>New Zealand</a:t>
            </a:r>
            <a:endParaRPr lang="en-US" sz="2600" b="1">
              <a:latin typeface="Tahoma" pitchFamily="34" charset="0"/>
            </a:endParaRPr>
          </a:p>
          <a:p>
            <a:pPr algn="ctr"/>
            <a:r>
              <a:rPr lang="es-ES" sz="2600" b="1">
                <a:latin typeface="Tahoma" pitchFamily="34" charset="0"/>
              </a:rPr>
              <a:t>Nigeria</a:t>
            </a:r>
            <a:endParaRPr lang="en-US" sz="2600" b="1">
              <a:latin typeface="Tahoma" pitchFamily="34" charset="0"/>
            </a:endParaRPr>
          </a:p>
          <a:p>
            <a:pPr algn="ctr"/>
            <a:r>
              <a:rPr lang="es-ES" sz="2600" b="1">
                <a:latin typeface="Tahoma" pitchFamily="34" charset="0"/>
              </a:rPr>
              <a:t>Pakistan</a:t>
            </a:r>
            <a:endParaRPr lang="en-US" sz="2600" b="1">
              <a:latin typeface="Tahoma" pitchFamily="34" charset="0"/>
            </a:endParaRPr>
          </a:p>
          <a:p>
            <a:pPr algn="ctr"/>
            <a:r>
              <a:rPr lang="es-ES" sz="2600" b="1">
                <a:latin typeface="Tahoma" pitchFamily="34" charset="0"/>
              </a:rPr>
              <a:t>Qatar</a:t>
            </a:r>
          </a:p>
          <a:p>
            <a:pPr algn="ctr"/>
            <a:r>
              <a:rPr lang="es-ES" sz="2600" b="1">
                <a:latin typeface="Tahoma" pitchFamily="34" charset="0"/>
              </a:rPr>
              <a:t>Scotland</a:t>
            </a:r>
            <a:endParaRPr lang="en-US" sz="2600" b="1">
              <a:latin typeface="Tahoma" pitchFamily="34" charset="0"/>
            </a:endParaRPr>
          </a:p>
          <a:p>
            <a:pPr algn="ctr"/>
            <a:r>
              <a:rPr lang="es-ES" sz="2600" b="1">
                <a:latin typeface="Tahoma" pitchFamily="34" charset="0"/>
              </a:rPr>
              <a:t>Sierra Leone</a:t>
            </a:r>
            <a:endParaRPr lang="en-US" sz="2600" b="1">
              <a:latin typeface="Tahoma" pitchFamily="34" charset="0"/>
            </a:endParaRPr>
          </a:p>
          <a:p>
            <a:endParaRPr lang="en-US" sz="2600" b="1">
              <a:latin typeface="Tahoma" pitchFamily="34" charset="0"/>
            </a:endParaRPr>
          </a:p>
        </p:txBody>
      </p:sp>
      <p:sp>
        <p:nvSpPr>
          <p:cNvPr id="23558" name="Rectangle 12"/>
          <p:cNvSpPr>
            <a:spLocks noChangeArrowheads="1"/>
          </p:cNvSpPr>
          <p:nvPr/>
        </p:nvSpPr>
        <p:spPr bwMode="auto">
          <a:xfrm>
            <a:off x="6248400" y="0"/>
            <a:ext cx="53721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600" b="1">
                <a:latin typeface="Tahoma" pitchFamily="34" charset="0"/>
              </a:rPr>
              <a:t>South Africa</a:t>
            </a:r>
            <a:endParaRPr lang="en-US" sz="2600" b="1">
              <a:latin typeface="Tahoma" pitchFamily="34" charset="0"/>
            </a:endParaRPr>
          </a:p>
          <a:p>
            <a:r>
              <a:rPr lang="es-ES" sz="2600" b="1">
                <a:latin typeface="Tahoma" pitchFamily="34" charset="0"/>
              </a:rPr>
              <a:t>Sudan</a:t>
            </a:r>
            <a:endParaRPr lang="en-US" sz="2600" b="1">
              <a:latin typeface="Tahoma" pitchFamily="34" charset="0"/>
            </a:endParaRPr>
          </a:p>
          <a:p>
            <a:r>
              <a:rPr lang="es-ES" sz="2600" b="1">
                <a:latin typeface="Tahoma" pitchFamily="34" charset="0"/>
              </a:rPr>
              <a:t>Syria</a:t>
            </a:r>
            <a:endParaRPr lang="en-US" sz="2600" b="1">
              <a:latin typeface="Tahoma" pitchFamily="34" charset="0"/>
            </a:endParaRPr>
          </a:p>
          <a:p>
            <a:r>
              <a:rPr lang="es-ES" sz="2600" b="1">
                <a:latin typeface="Tahoma" pitchFamily="34" charset="0"/>
              </a:rPr>
              <a:t>Tanzania</a:t>
            </a:r>
            <a:endParaRPr lang="en-US" sz="2600" b="1">
              <a:latin typeface="Tahoma" pitchFamily="34" charset="0"/>
            </a:endParaRPr>
          </a:p>
          <a:p>
            <a:r>
              <a:rPr lang="es-ES" sz="2600" b="1">
                <a:latin typeface="Tahoma" pitchFamily="34" charset="0"/>
              </a:rPr>
              <a:t>Tobago</a:t>
            </a:r>
            <a:endParaRPr lang="en-US" sz="2600" b="1">
              <a:latin typeface="Tahoma" pitchFamily="34" charset="0"/>
            </a:endParaRPr>
          </a:p>
          <a:p>
            <a:r>
              <a:rPr lang="es-ES" sz="2600" b="1">
                <a:latin typeface="Tahoma" pitchFamily="34" charset="0"/>
              </a:rPr>
              <a:t>Trinidad</a:t>
            </a:r>
            <a:endParaRPr lang="en-US" sz="2600" b="1">
              <a:latin typeface="Tahoma" pitchFamily="34" charset="0"/>
            </a:endParaRPr>
          </a:p>
          <a:p>
            <a:r>
              <a:rPr lang="es-ES" sz="2600" b="1">
                <a:latin typeface="Tahoma" pitchFamily="34" charset="0"/>
              </a:rPr>
              <a:t>Uganda</a:t>
            </a:r>
            <a:endParaRPr lang="en-US" sz="2600" b="1">
              <a:latin typeface="Tahoma" pitchFamily="34" charset="0"/>
            </a:endParaRPr>
          </a:p>
          <a:p>
            <a:r>
              <a:rPr lang="es-ES" sz="2600" b="1">
                <a:latin typeface="Tahoma" pitchFamily="34" charset="0"/>
              </a:rPr>
              <a:t>Zanzíbar</a:t>
            </a:r>
            <a:endParaRPr lang="en-US" sz="2600" b="1">
              <a:latin typeface="Tahoma" pitchFamily="34" charset="0"/>
            </a:endParaRPr>
          </a:p>
          <a:p>
            <a:r>
              <a:rPr lang="es-ES" sz="2600" b="1">
                <a:latin typeface="Tahoma" pitchFamily="34" charset="0"/>
              </a:rPr>
              <a:t>Zimbabwe</a:t>
            </a:r>
          </a:p>
          <a:p>
            <a:endParaRPr lang="es-ES" sz="2600" b="1" u="sng">
              <a:latin typeface="Tahoma" pitchFamily="34" charset="0"/>
            </a:endParaRPr>
          </a:p>
          <a:p>
            <a:endParaRPr lang="es-ES" sz="2600" b="1">
              <a:latin typeface="Tahoma" pitchFamily="34" charset="0"/>
            </a:endParaRPr>
          </a:p>
          <a:p>
            <a:endParaRPr lang="es-ES" sz="2600" b="1">
              <a:latin typeface="Tahoma" pitchFamily="34" charset="0"/>
            </a:endParaRPr>
          </a:p>
        </p:txBody>
      </p:sp>
    </p:spTree>
    <p:extLst>
      <p:ext uri="{BB962C8B-B14F-4D97-AF65-F5344CB8AC3E}">
        <p14:creationId xmlns:p14="http://schemas.microsoft.com/office/powerpoint/2010/main" val="844102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609600"/>
            <a:ext cx="9144000" cy="990600"/>
          </a:xfrm>
        </p:spPr>
        <p:txBody>
          <a:bodyPr/>
          <a:lstStyle/>
          <a:p>
            <a:pPr eaLnBrk="1" hangingPunct="1"/>
            <a:r>
              <a:rPr lang="en-US" b="1" smtClean="0">
                <a:solidFill>
                  <a:schemeClr val="tx1"/>
                </a:solidFill>
                <a:latin typeface="Tahoma" pitchFamily="34" charset="0"/>
              </a:rPr>
              <a:t>A CULTURE OF CONSERVATIVE,   PRINCIPLED BEHAVIOR</a:t>
            </a:r>
            <a:br>
              <a:rPr lang="en-US" b="1" smtClean="0">
                <a:solidFill>
                  <a:schemeClr val="tx1"/>
                </a:solidFill>
                <a:latin typeface="Tahoma" pitchFamily="34" charset="0"/>
              </a:rPr>
            </a:br>
            <a:endParaRPr lang="en-US" b="1" smtClean="0">
              <a:solidFill>
                <a:schemeClr val="tx1"/>
              </a:solidFill>
              <a:latin typeface="Tahoma" pitchFamily="34" charset="0"/>
            </a:endParaRPr>
          </a:p>
        </p:txBody>
      </p:sp>
      <p:sp>
        <p:nvSpPr>
          <p:cNvPr id="25603" name="Rectangle 3"/>
          <p:cNvSpPr>
            <a:spLocks noGrp="1" noChangeArrowheads="1"/>
          </p:cNvSpPr>
          <p:nvPr>
            <p:ph type="body" idx="1"/>
          </p:nvPr>
        </p:nvSpPr>
        <p:spPr>
          <a:xfrm>
            <a:off x="304800" y="1524000"/>
            <a:ext cx="8839200" cy="4876800"/>
          </a:xfrm>
        </p:spPr>
        <p:txBody>
          <a:bodyPr/>
          <a:lstStyle/>
          <a:p>
            <a:pPr marL="609600" indent="-609600" eaLnBrk="1" hangingPunct="1">
              <a:lnSpc>
                <a:spcPct val="90000"/>
              </a:lnSpc>
              <a:buFontTx/>
              <a:buAutoNum type="arabicPeriod"/>
            </a:pPr>
            <a:r>
              <a:rPr lang="en-US" sz="5400" b="1" dirty="0" smtClean="0">
                <a:latin typeface="Tahoma" pitchFamily="34" charset="0"/>
              </a:rPr>
              <a:t>Non-compromising on principle</a:t>
            </a:r>
          </a:p>
          <a:p>
            <a:pPr marL="609600" indent="-609600" eaLnBrk="1" hangingPunct="1">
              <a:lnSpc>
                <a:spcPct val="90000"/>
              </a:lnSpc>
              <a:buFontTx/>
              <a:buAutoNum type="arabicPeriod"/>
            </a:pPr>
            <a:r>
              <a:rPr lang="en-US" sz="5400" b="1" dirty="0" smtClean="0">
                <a:latin typeface="Tahoma" pitchFamily="34" charset="0"/>
              </a:rPr>
              <a:t>Steadfast, stable, and stalwart</a:t>
            </a:r>
          </a:p>
          <a:p>
            <a:pPr marL="609600" indent="-609600" eaLnBrk="1" hangingPunct="1">
              <a:lnSpc>
                <a:spcPct val="90000"/>
              </a:lnSpc>
              <a:buFontTx/>
              <a:buAutoNum type="arabicPeriod"/>
            </a:pPr>
            <a:r>
              <a:rPr lang="en-US" sz="5400" b="1" dirty="0" smtClean="0">
                <a:latin typeface="Tahoma" pitchFamily="34" charset="0"/>
              </a:rPr>
              <a:t>Stick with the system</a:t>
            </a:r>
          </a:p>
          <a:p>
            <a:pPr marL="609600" indent="-609600" eaLnBrk="1" hangingPunct="1">
              <a:lnSpc>
                <a:spcPct val="90000"/>
              </a:lnSpc>
              <a:buFontTx/>
              <a:buNone/>
            </a:pPr>
            <a:endParaRPr lang="en-US" sz="5400" b="1" dirty="0" smtClean="0">
              <a:latin typeface="Britannic Bold" pitchFamily="34" charset="0"/>
            </a:endParaRPr>
          </a:p>
        </p:txBody>
      </p:sp>
    </p:spTree>
    <p:extLst>
      <p:ext uri="{BB962C8B-B14F-4D97-AF65-F5344CB8AC3E}">
        <p14:creationId xmlns:p14="http://schemas.microsoft.com/office/powerpoint/2010/main" val="4272923649"/>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28600"/>
            <a:ext cx="9144000" cy="685800"/>
          </a:xfrm>
        </p:spPr>
        <p:txBody>
          <a:bodyPr/>
          <a:lstStyle/>
          <a:p>
            <a:pPr eaLnBrk="1" hangingPunct="1"/>
            <a:r>
              <a:rPr lang="en-US" sz="4000" b="1" smtClean="0">
                <a:solidFill>
                  <a:schemeClr val="tx1"/>
                </a:solidFill>
                <a:latin typeface="Tahoma" pitchFamily="34" charset="0"/>
              </a:rPr>
              <a:t>BEDROCK BRITISH PRINCIPLES</a:t>
            </a:r>
          </a:p>
        </p:txBody>
      </p:sp>
      <p:sp>
        <p:nvSpPr>
          <p:cNvPr id="26627" name="Rectangle 3"/>
          <p:cNvSpPr>
            <a:spLocks noGrp="1" noChangeArrowheads="1"/>
          </p:cNvSpPr>
          <p:nvPr>
            <p:ph type="body" idx="1"/>
          </p:nvPr>
        </p:nvSpPr>
        <p:spPr>
          <a:xfrm>
            <a:off x="228600" y="914400"/>
            <a:ext cx="8915400" cy="5943600"/>
          </a:xfrm>
        </p:spPr>
        <p:txBody>
          <a:bodyPr/>
          <a:lstStyle/>
          <a:p>
            <a:pPr marL="609600" indent="-609600" eaLnBrk="1" hangingPunct="1">
              <a:buFontTx/>
              <a:buAutoNum type="arabicPeriod"/>
            </a:pPr>
            <a:r>
              <a:rPr lang="en-US" sz="5000" b="1" smtClean="0">
                <a:latin typeface="Tahoma" pitchFamily="34" charset="0"/>
              </a:rPr>
              <a:t>Rule of law</a:t>
            </a:r>
          </a:p>
          <a:p>
            <a:pPr marL="609600" indent="-609600" eaLnBrk="1" hangingPunct="1">
              <a:buFontTx/>
              <a:buAutoNum type="arabicPeriod"/>
            </a:pPr>
            <a:r>
              <a:rPr lang="en-US" sz="5000" b="1" smtClean="0">
                <a:latin typeface="Tahoma" pitchFamily="34" charset="0"/>
              </a:rPr>
              <a:t>Power of institutions over men</a:t>
            </a:r>
          </a:p>
          <a:p>
            <a:pPr marL="609600" indent="-609600" eaLnBrk="1" hangingPunct="1">
              <a:buFontTx/>
              <a:buAutoNum type="arabicPeriod"/>
            </a:pPr>
            <a:r>
              <a:rPr lang="en-US" sz="5000" b="1" smtClean="0">
                <a:latin typeface="Tahoma" pitchFamily="34" charset="0"/>
              </a:rPr>
              <a:t>Patriotism</a:t>
            </a:r>
          </a:p>
          <a:p>
            <a:pPr marL="609600" indent="-609600" eaLnBrk="1" hangingPunct="1">
              <a:buFontTx/>
              <a:buAutoNum type="arabicPeriod"/>
            </a:pPr>
            <a:r>
              <a:rPr lang="en-US" sz="5000" b="1" smtClean="0">
                <a:latin typeface="Tahoma" pitchFamily="34" charset="0"/>
              </a:rPr>
              <a:t>Duty</a:t>
            </a:r>
          </a:p>
          <a:p>
            <a:pPr marL="609600" indent="-609600" eaLnBrk="1" hangingPunct="1">
              <a:buFontTx/>
              <a:buAutoNum type="arabicPeriod"/>
            </a:pPr>
            <a:r>
              <a:rPr lang="en-US" sz="5000" b="1" smtClean="0">
                <a:latin typeface="Tahoma" pitchFamily="34" charset="0"/>
              </a:rPr>
              <a:t>Steadfastness</a:t>
            </a:r>
          </a:p>
          <a:p>
            <a:pPr marL="609600" indent="-609600" eaLnBrk="1" hangingPunct="1"/>
            <a:endParaRPr lang="en-US" sz="5000" b="1" smtClean="0">
              <a:solidFill>
                <a:srgbClr val="FF9900"/>
              </a:solidFill>
              <a:latin typeface="Tahoma" pitchFamily="34" charset="0"/>
            </a:endParaRPr>
          </a:p>
        </p:txBody>
      </p:sp>
    </p:spTree>
    <p:extLst>
      <p:ext uri="{BB962C8B-B14F-4D97-AF65-F5344CB8AC3E}">
        <p14:creationId xmlns:p14="http://schemas.microsoft.com/office/powerpoint/2010/main" val="8974443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8697913" cy="685800"/>
          </a:xfrm>
        </p:spPr>
        <p:txBody>
          <a:bodyPr/>
          <a:lstStyle/>
          <a:p>
            <a:pPr eaLnBrk="1" hangingPunct="1"/>
            <a:r>
              <a:rPr lang="en-US" sz="4000" b="1" smtClean="0">
                <a:solidFill>
                  <a:schemeClr val="tx1"/>
                </a:solidFill>
                <a:latin typeface="Tahoma" pitchFamily="34" charset="0"/>
              </a:rPr>
              <a:t>THE BRITISH CULTURAL LEGACY</a:t>
            </a:r>
          </a:p>
        </p:txBody>
      </p:sp>
      <p:sp>
        <p:nvSpPr>
          <p:cNvPr id="43011" name="Rectangle 3"/>
          <p:cNvSpPr>
            <a:spLocks noGrp="1" noChangeArrowheads="1"/>
          </p:cNvSpPr>
          <p:nvPr>
            <p:ph type="body" idx="1"/>
          </p:nvPr>
        </p:nvSpPr>
        <p:spPr>
          <a:xfrm>
            <a:off x="0" y="609600"/>
            <a:ext cx="8763000" cy="5638800"/>
          </a:xfrm>
        </p:spPr>
        <p:txBody>
          <a:bodyPr/>
          <a:lstStyle/>
          <a:p>
            <a:pPr marL="609600" indent="-609600" eaLnBrk="1" hangingPunct="1">
              <a:lnSpc>
                <a:spcPct val="90000"/>
              </a:lnSpc>
              <a:buFontTx/>
              <a:buAutoNum type="arabicPeriod"/>
            </a:pPr>
            <a:r>
              <a:rPr lang="en-US" sz="5000" b="1" smtClean="0">
                <a:latin typeface="Tahoma" pitchFamily="34" charset="0"/>
              </a:rPr>
              <a:t>Institutional imperialism</a:t>
            </a:r>
          </a:p>
          <a:p>
            <a:pPr marL="609600" indent="-609600" eaLnBrk="1" hangingPunct="1">
              <a:lnSpc>
                <a:spcPct val="90000"/>
              </a:lnSpc>
              <a:buFontTx/>
              <a:buAutoNum type="arabicPeriod"/>
            </a:pPr>
            <a:r>
              <a:rPr lang="en-US" sz="5000" b="1" smtClean="0">
                <a:latin typeface="Tahoma" pitchFamily="34" charset="0"/>
              </a:rPr>
              <a:t>Moral fiber &amp; toughness</a:t>
            </a:r>
          </a:p>
          <a:p>
            <a:pPr marL="609600" indent="-609600" eaLnBrk="1" hangingPunct="1">
              <a:lnSpc>
                <a:spcPct val="90000"/>
              </a:lnSpc>
              <a:buFontTx/>
              <a:buAutoNum type="arabicPeriod"/>
            </a:pPr>
            <a:r>
              <a:rPr lang="en-US" sz="5000" b="1" smtClean="0">
                <a:latin typeface="Tahoma" pitchFamily="34" charset="0"/>
              </a:rPr>
              <a:t>Nationalistic willpower &amp; tenacity</a:t>
            </a:r>
          </a:p>
          <a:p>
            <a:pPr marL="609600" indent="-609600" eaLnBrk="1" hangingPunct="1">
              <a:lnSpc>
                <a:spcPct val="90000"/>
              </a:lnSpc>
              <a:buFontTx/>
              <a:buAutoNum type="arabicPeriod"/>
            </a:pPr>
            <a:r>
              <a:rPr lang="en-US" sz="5000" b="1" smtClean="0">
                <a:latin typeface="Tahoma" pitchFamily="34" charset="0"/>
              </a:rPr>
              <a:t>Playing by the rules</a:t>
            </a:r>
          </a:p>
          <a:p>
            <a:pPr marL="609600" indent="-609600" eaLnBrk="1" hangingPunct="1">
              <a:lnSpc>
                <a:spcPct val="90000"/>
              </a:lnSpc>
              <a:buFontTx/>
              <a:buAutoNum type="arabicPeriod"/>
            </a:pPr>
            <a:r>
              <a:rPr lang="en-US" sz="5000" b="1" smtClean="0">
                <a:latin typeface="Tahoma" pitchFamily="34" charset="0"/>
              </a:rPr>
              <a:t>Interpersonal formality &amp; reserve</a:t>
            </a:r>
          </a:p>
          <a:p>
            <a:pPr marL="609600" indent="-609600" eaLnBrk="1" hangingPunct="1">
              <a:lnSpc>
                <a:spcPct val="90000"/>
              </a:lnSpc>
            </a:pPr>
            <a:endParaRPr lang="en-US" sz="5000" b="1" smtClean="0">
              <a:latin typeface="Tahoma" pitchFamily="34" charset="0"/>
            </a:endParaRPr>
          </a:p>
          <a:p>
            <a:pPr marL="609600" indent="-609600" eaLnBrk="1" hangingPunct="1">
              <a:lnSpc>
                <a:spcPct val="90000"/>
              </a:lnSpc>
            </a:pPr>
            <a:endParaRPr lang="en-US" sz="2800" b="1" smtClean="0">
              <a:solidFill>
                <a:schemeClr val="bg2"/>
              </a:solidFill>
              <a:latin typeface="Britannic Bold" pitchFamily="34" charset="0"/>
            </a:endParaRPr>
          </a:p>
        </p:txBody>
      </p:sp>
    </p:spTree>
    <p:extLst>
      <p:ext uri="{BB962C8B-B14F-4D97-AF65-F5344CB8AC3E}">
        <p14:creationId xmlns:p14="http://schemas.microsoft.com/office/powerpoint/2010/main" val="3417138615"/>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1746" name="Object 3"/>
          <p:cNvGraphicFramePr>
            <a:graphicFrameLocks noChangeAspect="1"/>
          </p:cNvGraphicFramePr>
          <p:nvPr/>
        </p:nvGraphicFramePr>
        <p:xfrm>
          <a:off x="4572000" y="2133600"/>
          <a:ext cx="3357563" cy="4114800"/>
        </p:xfrm>
        <a:graphic>
          <a:graphicData uri="http://schemas.openxmlformats.org/presentationml/2006/ole">
            <mc:AlternateContent xmlns:mc="http://schemas.openxmlformats.org/markup-compatibility/2006">
              <mc:Choice xmlns:v="urn:schemas-microsoft-com:vml" Requires="v">
                <p:oleObj spid="_x0000_s1027" name="Photo Editor Photo" r:id="rId4" imgW="5180952" imgH="6780952" progId="MSPhotoEd.3">
                  <p:embed/>
                </p:oleObj>
              </mc:Choice>
              <mc:Fallback>
                <p:oleObj name="Photo Editor Photo" r:id="rId4" imgW="5180952" imgH="678095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133600"/>
                        <a:ext cx="33575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7" name="Rectangle 6"/>
          <p:cNvSpPr>
            <a:spLocks noChangeArrowheads="1"/>
          </p:cNvSpPr>
          <p:nvPr/>
        </p:nvSpPr>
        <p:spPr bwMode="auto">
          <a:xfrm>
            <a:off x="304800" y="0"/>
            <a:ext cx="88392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latin typeface="Tahoma" pitchFamily="34" charset="0"/>
              </a:rPr>
              <a:t>The formal British believe that they should act a a role model for their nation’s heritage through all circumstances—hence formal dress, proper grammar, &amp; diligence in duty.</a:t>
            </a:r>
          </a:p>
        </p:txBody>
      </p:sp>
    </p:spTree>
    <p:extLst>
      <p:ext uri="{BB962C8B-B14F-4D97-AF65-F5344CB8AC3E}">
        <p14:creationId xmlns:p14="http://schemas.microsoft.com/office/powerpoint/2010/main" val="245589928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609600"/>
          </a:xfrm>
        </p:spPr>
        <p:txBody>
          <a:bodyPr/>
          <a:lstStyle/>
          <a:p>
            <a:pPr eaLnBrk="1" hangingPunct="1"/>
            <a:r>
              <a:rPr lang="en-US" sz="2400" b="1" smtClean="0">
                <a:latin typeface="Tahoma" pitchFamily="34" charset="0"/>
              </a:rPr>
              <a:t>THE PERSONALIZED APPROACH TO DOING BUSINESS</a:t>
            </a:r>
            <a:r>
              <a:rPr lang="en-US" smtClean="0"/>
              <a:t> </a:t>
            </a:r>
          </a:p>
        </p:txBody>
      </p:sp>
      <p:sp>
        <p:nvSpPr>
          <p:cNvPr id="36867" name="Rectangle 3"/>
          <p:cNvSpPr>
            <a:spLocks noGrp="1" noChangeArrowheads="1"/>
          </p:cNvSpPr>
          <p:nvPr>
            <p:ph type="body" idx="1"/>
          </p:nvPr>
        </p:nvSpPr>
        <p:spPr>
          <a:xfrm>
            <a:off x="228600" y="685800"/>
            <a:ext cx="8686800" cy="5867400"/>
          </a:xfrm>
        </p:spPr>
        <p:txBody>
          <a:bodyPr/>
          <a:lstStyle/>
          <a:p>
            <a:pPr marL="533400" indent="-533400" eaLnBrk="1" hangingPunct="1">
              <a:buFontTx/>
              <a:buAutoNum type="arabicPeriod"/>
            </a:pPr>
            <a:r>
              <a:rPr lang="en-US" b="1" dirty="0" smtClean="0">
                <a:latin typeface="Tahoma" pitchFamily="34" charset="0"/>
              </a:rPr>
              <a:t>Doing business more on the basis of who you know rather than what you know</a:t>
            </a:r>
          </a:p>
          <a:p>
            <a:pPr marL="533400" indent="-533400" eaLnBrk="1" hangingPunct="1">
              <a:buFontTx/>
              <a:buAutoNum type="arabicPeriod"/>
            </a:pPr>
            <a:r>
              <a:rPr lang="en-US" b="1" dirty="0" smtClean="0">
                <a:latin typeface="Tahoma" pitchFamily="34" charset="0"/>
              </a:rPr>
              <a:t>Continuing networking &amp; relationship-building</a:t>
            </a:r>
          </a:p>
          <a:p>
            <a:pPr marL="533400" indent="-533400" eaLnBrk="1" hangingPunct="1">
              <a:buFontTx/>
              <a:buAutoNum type="arabicPeriod"/>
            </a:pPr>
            <a:r>
              <a:rPr lang="en-US" b="1" dirty="0" smtClean="0">
                <a:latin typeface="Tahoma" pitchFamily="34" charset="0"/>
              </a:rPr>
              <a:t>Associational power—based on your boss, family members, &amp; others you are closely networked with</a:t>
            </a:r>
          </a:p>
          <a:p>
            <a:pPr marL="533400" indent="-533400" eaLnBrk="1" hangingPunct="1">
              <a:buFontTx/>
              <a:buAutoNum type="arabicPeriod"/>
            </a:pPr>
            <a:r>
              <a:rPr lang="en-US" b="1" dirty="0" smtClean="0">
                <a:latin typeface="Tahoma" pitchFamily="34" charset="0"/>
              </a:rPr>
              <a:t>Hospitality (bonding)</a:t>
            </a:r>
          </a:p>
          <a:p>
            <a:pPr marL="533400" indent="-533400" eaLnBrk="1" hangingPunct="1">
              <a:buFontTx/>
              <a:buAutoNum type="arabicPeriod"/>
            </a:pPr>
            <a:r>
              <a:rPr lang="en-US" b="1" dirty="0" smtClean="0">
                <a:latin typeface="Tahoma" pitchFamily="34" charset="0"/>
              </a:rPr>
              <a:t>Patience (</a:t>
            </a:r>
            <a:r>
              <a:rPr lang="en-US" b="1" smtClean="0">
                <a:latin typeface="Tahoma" pitchFamily="34" charset="0"/>
              </a:rPr>
              <a:t>people accommodated </a:t>
            </a:r>
            <a:r>
              <a:rPr lang="en-US" b="1" dirty="0" smtClean="0">
                <a:latin typeface="Tahoma" pitchFamily="34" charset="0"/>
              </a:rPr>
              <a:t>over performance)</a:t>
            </a:r>
          </a:p>
        </p:txBody>
      </p:sp>
    </p:spTree>
  </p:cSld>
  <p:clrMapOvr>
    <a:masterClrMapping/>
  </p:clrMapOvr>
  <p:transition spd="slow">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p:cNvSpPr>
            <a:spLocks noChangeArrowheads="1"/>
          </p:cNvSpPr>
          <p:nvPr/>
        </p:nvSpPr>
        <p:spPr bwMode="auto">
          <a:xfrm>
            <a:off x="2133600" y="64008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987" name="Rectangle 10"/>
          <p:cNvSpPr>
            <a:spLocks noChangeArrowheads="1"/>
          </p:cNvSpPr>
          <p:nvPr/>
        </p:nvSpPr>
        <p:spPr bwMode="auto">
          <a:xfrm>
            <a:off x="304800" y="0"/>
            <a:ext cx="8839200"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b="1"/>
          </a:p>
          <a:p>
            <a:pPr algn="ctr"/>
            <a:endParaRPr lang="en-US" b="1"/>
          </a:p>
          <a:p>
            <a:pPr algn="ctr"/>
            <a:r>
              <a:rPr lang="en-US" sz="4800" b="1">
                <a:latin typeface="Tahoma" pitchFamily="34" charset="0"/>
              </a:rPr>
              <a:t>WHY STICK WITH THE STATUS QUO?</a:t>
            </a:r>
          </a:p>
          <a:p>
            <a:pPr algn="ctr"/>
            <a:r>
              <a:rPr lang="en-US" sz="6000" b="1">
                <a:latin typeface="Tahoma" pitchFamily="34" charset="0"/>
              </a:rPr>
              <a:t>“Because our system is the  best!  Change compromises perfection.”</a:t>
            </a:r>
          </a:p>
        </p:txBody>
      </p:sp>
    </p:spTree>
    <p:extLst>
      <p:ext uri="{BB962C8B-B14F-4D97-AF65-F5344CB8AC3E}">
        <p14:creationId xmlns:p14="http://schemas.microsoft.com/office/powerpoint/2010/main" val="4158840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b="1" smtClean="0">
                <a:solidFill>
                  <a:schemeClr val="tx1"/>
                </a:solidFill>
                <a:latin typeface="Tahoma" pitchFamily="34" charset="0"/>
              </a:rPr>
              <a:t>The Proverbial British Gentleman</a:t>
            </a:r>
            <a:br>
              <a:rPr lang="en-US" sz="4000" b="1" smtClean="0">
                <a:solidFill>
                  <a:schemeClr val="tx1"/>
                </a:solidFill>
                <a:latin typeface="Tahoma" pitchFamily="34" charset="0"/>
              </a:rPr>
            </a:br>
            <a:r>
              <a:rPr lang="en-US" sz="4000" b="1" smtClean="0">
                <a:solidFill>
                  <a:schemeClr val="tx1"/>
                </a:solidFill>
                <a:latin typeface="Tahoma" pitchFamily="34" charset="0"/>
              </a:rPr>
              <a:t>(principle over pragmatism)</a:t>
            </a:r>
          </a:p>
        </p:txBody>
      </p:sp>
      <p:pic>
        <p:nvPicPr>
          <p:cNvPr id="33795" name="Picture 4" descr="engge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73363" y="2057400"/>
            <a:ext cx="3773487" cy="4572000"/>
          </a:xfrm>
          <a:noFill/>
        </p:spPr>
      </p:pic>
    </p:spTree>
    <p:extLst>
      <p:ext uri="{BB962C8B-B14F-4D97-AF65-F5344CB8AC3E}">
        <p14:creationId xmlns:p14="http://schemas.microsoft.com/office/powerpoint/2010/main" val="3343750803"/>
      </p:ext>
    </p:extLst>
  </p:cSld>
  <p:clrMapOvr>
    <a:masterClrMapping/>
  </p:clrMapOvr>
  <p:transition>
    <p:push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457200"/>
            <a:ext cx="8621713" cy="1143000"/>
          </a:xfrm>
        </p:spPr>
        <p:txBody>
          <a:bodyPr/>
          <a:lstStyle/>
          <a:p>
            <a:pPr eaLnBrk="1" hangingPunct="1"/>
            <a:r>
              <a:rPr lang="en-US" sz="5400" b="1" smtClean="0">
                <a:solidFill>
                  <a:schemeClr val="tx1"/>
                </a:solidFill>
                <a:latin typeface="Tahoma" pitchFamily="34" charset="0"/>
              </a:rPr>
              <a:t>“Cheeky” (uncivilized) Americans</a:t>
            </a:r>
          </a:p>
        </p:txBody>
      </p:sp>
      <p:sp>
        <p:nvSpPr>
          <p:cNvPr id="37891" name="AutoShape 6"/>
          <p:cNvSpPr>
            <a:spLocks noChangeArrowheads="1"/>
          </p:cNvSpPr>
          <p:nvPr/>
        </p:nvSpPr>
        <p:spPr bwMode="auto">
          <a:xfrm>
            <a:off x="7848600" y="51816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pic>
        <p:nvPicPr>
          <p:cNvPr id="37892" name="Picture 12" descr="bikers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2200" y="1981200"/>
            <a:ext cx="4964113" cy="4445000"/>
          </a:xfrm>
          <a:noFill/>
        </p:spPr>
      </p:pic>
    </p:spTree>
    <p:extLst>
      <p:ext uri="{BB962C8B-B14F-4D97-AF65-F5344CB8AC3E}">
        <p14:creationId xmlns:p14="http://schemas.microsoft.com/office/powerpoint/2010/main" val="1444557496"/>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228600"/>
            <a:ext cx="8839200" cy="914400"/>
          </a:xfrm>
        </p:spPr>
        <p:txBody>
          <a:bodyPr/>
          <a:lstStyle/>
          <a:p>
            <a:pPr eaLnBrk="1" hangingPunct="1"/>
            <a:r>
              <a:rPr lang="en-US" sz="3200" b="1" smtClean="0">
                <a:latin typeface="Tahoma" pitchFamily="34" charset="0"/>
              </a:rPr>
              <a:t>THE BRITISH VIEW BUSINESS THE WAY AMERICANS VIEW:</a:t>
            </a:r>
          </a:p>
        </p:txBody>
      </p:sp>
      <p:sp>
        <p:nvSpPr>
          <p:cNvPr id="40963" name="Rectangle 3"/>
          <p:cNvSpPr>
            <a:spLocks noGrp="1" noChangeArrowheads="1"/>
          </p:cNvSpPr>
          <p:nvPr>
            <p:ph type="body" idx="1"/>
          </p:nvPr>
        </p:nvSpPr>
        <p:spPr>
          <a:xfrm>
            <a:off x="0" y="1371600"/>
            <a:ext cx="9144000" cy="5486400"/>
          </a:xfrm>
        </p:spPr>
        <p:txBody>
          <a:bodyPr/>
          <a:lstStyle/>
          <a:p>
            <a:pPr algn="ctr" eaLnBrk="1" hangingPunct="1">
              <a:buFontTx/>
              <a:buNone/>
            </a:pPr>
            <a:r>
              <a:rPr lang="en-US" sz="4400" b="1" smtClean="0">
                <a:latin typeface="Tahoma" pitchFamily="34" charset="0"/>
              </a:rPr>
              <a:t>Used car salesmen</a:t>
            </a:r>
          </a:p>
          <a:p>
            <a:pPr algn="ctr" eaLnBrk="1" hangingPunct="1">
              <a:buFontTx/>
              <a:buNone/>
            </a:pPr>
            <a:r>
              <a:rPr lang="en-US" sz="4400" b="1" smtClean="0">
                <a:latin typeface="Tahoma" pitchFamily="34" charset="0"/>
              </a:rPr>
              <a:t>Pawn shops</a:t>
            </a:r>
          </a:p>
          <a:p>
            <a:pPr algn="ctr" eaLnBrk="1" hangingPunct="1">
              <a:buFontTx/>
              <a:buNone/>
            </a:pPr>
            <a:r>
              <a:rPr lang="en-US" sz="4400" b="1" smtClean="0">
                <a:latin typeface="Tahoma" pitchFamily="34" charset="0"/>
              </a:rPr>
              <a:t>Tele-marketers</a:t>
            </a:r>
          </a:p>
          <a:p>
            <a:pPr algn="ctr" eaLnBrk="1" hangingPunct="1">
              <a:buFontTx/>
              <a:buNone/>
            </a:pPr>
            <a:r>
              <a:rPr lang="en-US" sz="4400" b="1" smtClean="0">
                <a:latin typeface="Tahoma" pitchFamily="34" charset="0"/>
              </a:rPr>
              <a:t>Casinos </a:t>
            </a:r>
          </a:p>
          <a:p>
            <a:pPr algn="ctr" eaLnBrk="1" hangingPunct="1">
              <a:buFontTx/>
              <a:buNone/>
            </a:pPr>
            <a:r>
              <a:rPr lang="en-US" sz="4400" b="1" smtClean="0">
                <a:latin typeface="Tahoma" pitchFamily="34" charset="0"/>
              </a:rPr>
              <a:t>Garage sales</a:t>
            </a:r>
          </a:p>
          <a:p>
            <a:pPr algn="ctr" eaLnBrk="1" hangingPunct="1">
              <a:buFontTx/>
              <a:buNone/>
            </a:pPr>
            <a:r>
              <a:rPr lang="en-US" sz="4400" b="1" smtClean="0">
                <a:latin typeface="Tahoma" pitchFamily="34" charset="0"/>
              </a:rPr>
              <a:t>AM radio</a:t>
            </a:r>
          </a:p>
          <a:p>
            <a:pPr eaLnBrk="1" hangingPunct="1">
              <a:buFontTx/>
              <a:buChar char="•"/>
            </a:pPr>
            <a:endParaRPr lang="en-US" sz="4400" b="1" smtClean="0">
              <a:latin typeface="Tahoma" pitchFamily="34" charset="0"/>
            </a:endParaRPr>
          </a:p>
          <a:p>
            <a:pPr eaLnBrk="1" hangingPunct="1">
              <a:buFontTx/>
              <a:buNone/>
            </a:pPr>
            <a:endParaRPr lang="en-US" sz="4000" b="1" smtClean="0">
              <a:latin typeface="Tahoma" pitchFamily="34" charset="0"/>
            </a:endParaRPr>
          </a:p>
          <a:p>
            <a:pPr eaLnBrk="1" hangingPunct="1">
              <a:buFontTx/>
              <a:buNone/>
            </a:pPr>
            <a:endParaRPr lang="en-US" b="1" smtClean="0">
              <a:latin typeface="Tahoma" pitchFamily="34" charset="0"/>
            </a:endParaRPr>
          </a:p>
        </p:txBody>
      </p:sp>
    </p:spTree>
    <p:extLst>
      <p:ext uri="{BB962C8B-B14F-4D97-AF65-F5344CB8AC3E}">
        <p14:creationId xmlns:p14="http://schemas.microsoft.com/office/powerpoint/2010/main" val="2940264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990600" y="5715000"/>
            <a:ext cx="7162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600" b="1">
                <a:latin typeface="Tahoma" pitchFamily="34" charset="0"/>
              </a:rPr>
              <a:t>The Saxon in Anglo-Saxon</a:t>
            </a:r>
          </a:p>
        </p:txBody>
      </p:sp>
      <p:sp>
        <p:nvSpPr>
          <p:cNvPr id="2051" name="WordArt 4"/>
          <p:cNvSpPr>
            <a:spLocks noChangeArrowheads="1" noChangeShapeType="1" noTextEdit="1"/>
          </p:cNvSpPr>
          <p:nvPr/>
        </p:nvSpPr>
        <p:spPr bwMode="auto">
          <a:xfrm>
            <a:off x="2057400" y="1981200"/>
            <a:ext cx="4800600" cy="2819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GERMAN</a:t>
            </a:r>
          </a:p>
          <a:p>
            <a:pPr algn="ctr"/>
            <a:r>
              <a:rPr lang="en-US" sz="3600" kern="10">
                <a:ln w="9525">
                  <a:solidFill>
                    <a:srgbClr val="000000"/>
                  </a:solidFill>
                  <a:round/>
                  <a:headEnd/>
                  <a:tailEnd/>
                </a:ln>
                <a:solidFill>
                  <a:schemeClr val="tx2"/>
                </a:solidFill>
                <a:latin typeface="Arial Black"/>
              </a:rPr>
              <a:t>CULTURE</a:t>
            </a:r>
          </a:p>
        </p:txBody>
      </p:sp>
      <p:sp>
        <p:nvSpPr>
          <p:cNvPr id="2052" name="Rectangle 6"/>
          <p:cNvSpPr>
            <a:spLocks noGrp="1" noChangeArrowheads="1"/>
          </p:cNvSpPr>
          <p:nvPr>
            <p:ph type="title"/>
          </p:nvPr>
        </p:nvSpPr>
        <p:spPr/>
        <p:txBody>
          <a:bodyPr/>
          <a:lstStyle/>
          <a:p>
            <a:pPr eaLnBrk="1" hangingPunct="1"/>
            <a:r>
              <a:rPr lang="en-US" sz="6000" b="1" u="sng" dirty="0" smtClean="0">
                <a:solidFill>
                  <a:srgbClr val="00FFFF"/>
                </a:solidFill>
                <a:latin typeface="Tahoma" pitchFamily="34" charset="0"/>
              </a:rPr>
              <a:t>CHAPTER 3</a:t>
            </a:r>
          </a:p>
        </p:txBody>
      </p:sp>
    </p:spTree>
    <p:extLst>
      <p:ext uri="{BB962C8B-B14F-4D97-AF65-F5344CB8AC3E}">
        <p14:creationId xmlns:p14="http://schemas.microsoft.com/office/powerpoint/2010/main" val="1885400619"/>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3"/>
          <p:cNvSpPr>
            <a:spLocks noChangeArrowheads="1" noChangeShapeType="1" noTextEdit="1"/>
          </p:cNvSpPr>
          <p:nvPr/>
        </p:nvSpPr>
        <p:spPr bwMode="auto">
          <a:xfrm>
            <a:off x="2133600" y="381000"/>
            <a:ext cx="4572000" cy="5638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GERMAN</a:t>
            </a:r>
          </a:p>
          <a:p>
            <a:pPr algn="ctr"/>
            <a:r>
              <a:rPr lang="en-US" sz="3600" kern="10">
                <a:ln w="9525">
                  <a:solidFill>
                    <a:srgbClr val="000000"/>
                  </a:solidFill>
                  <a:round/>
                  <a:headEnd/>
                  <a:tailEnd/>
                </a:ln>
                <a:solidFill>
                  <a:schemeClr val="tx2"/>
                </a:solidFill>
                <a:latin typeface="Arial Black"/>
              </a:rPr>
              <a:t>BUSINESS</a:t>
            </a:r>
          </a:p>
          <a:p>
            <a:pPr algn="ctr"/>
            <a:r>
              <a:rPr lang="en-US" sz="3600" kern="10">
                <a:ln w="9525">
                  <a:solidFill>
                    <a:srgbClr val="000000"/>
                  </a:solidFill>
                  <a:round/>
                  <a:headEnd/>
                  <a:tailEnd/>
                </a:ln>
                <a:solidFill>
                  <a:schemeClr val="tx2"/>
                </a:solidFill>
                <a:latin typeface="Arial Black"/>
              </a:rPr>
              <a:t>CULTURE</a:t>
            </a:r>
          </a:p>
        </p:txBody>
      </p:sp>
    </p:spTree>
    <p:extLst>
      <p:ext uri="{BB962C8B-B14F-4D97-AF65-F5344CB8AC3E}">
        <p14:creationId xmlns:p14="http://schemas.microsoft.com/office/powerpoint/2010/main" val="3059968881"/>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304800"/>
            <a:ext cx="9144000" cy="1143000"/>
          </a:xfrm>
        </p:spPr>
        <p:txBody>
          <a:bodyPr/>
          <a:lstStyle/>
          <a:p>
            <a:pPr eaLnBrk="1" hangingPunct="1"/>
            <a:r>
              <a:rPr lang="en-US" sz="4000" b="1" smtClean="0">
                <a:solidFill>
                  <a:schemeClr val="tx1"/>
                </a:solidFill>
                <a:latin typeface="Tahoma" pitchFamily="34" charset="0"/>
              </a:rPr>
              <a:t>THE SAXON FOUNDATION OF </a:t>
            </a:r>
            <a:br>
              <a:rPr lang="en-US" sz="4000" b="1" smtClean="0">
                <a:solidFill>
                  <a:schemeClr val="tx1"/>
                </a:solidFill>
                <a:latin typeface="Tahoma" pitchFamily="34" charset="0"/>
              </a:rPr>
            </a:br>
            <a:r>
              <a:rPr lang="en-US" sz="4000" b="1" smtClean="0">
                <a:solidFill>
                  <a:schemeClr val="tx1"/>
                </a:solidFill>
                <a:latin typeface="Tahoma" pitchFamily="34" charset="0"/>
              </a:rPr>
              <a:t>WESTERN PROFESSIONALISM</a:t>
            </a:r>
          </a:p>
        </p:txBody>
      </p:sp>
      <p:sp>
        <p:nvSpPr>
          <p:cNvPr id="27651" name="Rectangle 3"/>
          <p:cNvSpPr>
            <a:spLocks noGrp="1" noChangeArrowheads="1"/>
          </p:cNvSpPr>
          <p:nvPr>
            <p:ph type="body" sz="half" idx="1"/>
          </p:nvPr>
        </p:nvSpPr>
        <p:spPr>
          <a:xfrm>
            <a:off x="228600" y="1524000"/>
            <a:ext cx="8915400" cy="4953000"/>
          </a:xfrm>
        </p:spPr>
        <p:txBody>
          <a:bodyPr/>
          <a:lstStyle/>
          <a:p>
            <a:pPr eaLnBrk="1" hangingPunct="1">
              <a:buClr>
                <a:srgbClr val="00FFFF"/>
              </a:buClr>
              <a:buFont typeface="Wingdings" pitchFamily="2" charset="2"/>
              <a:buNone/>
            </a:pPr>
            <a:r>
              <a:rPr lang="en-US" sz="5400" b="1" smtClean="0">
                <a:latin typeface="Tahoma" pitchFamily="34" charset="0"/>
              </a:rPr>
              <a:t>1. </a:t>
            </a:r>
            <a:r>
              <a:rPr lang="en-US" sz="6600" b="1" smtClean="0">
                <a:latin typeface="Tahoma" pitchFamily="34" charset="0"/>
              </a:rPr>
              <a:t>Low context</a:t>
            </a:r>
          </a:p>
          <a:p>
            <a:pPr eaLnBrk="1" hangingPunct="1">
              <a:buClr>
                <a:srgbClr val="00FFFF"/>
              </a:buClr>
              <a:buFont typeface="Wingdings" pitchFamily="2" charset="2"/>
              <a:buNone/>
            </a:pPr>
            <a:r>
              <a:rPr lang="en-US" sz="6600" b="1" smtClean="0">
                <a:latin typeface="Tahoma" pitchFamily="34" charset="0"/>
              </a:rPr>
              <a:t>2. Monochronic</a:t>
            </a:r>
          </a:p>
          <a:p>
            <a:pPr eaLnBrk="1" hangingPunct="1">
              <a:buClr>
                <a:srgbClr val="00FFFF"/>
              </a:buClr>
              <a:buFont typeface="Wingdings" pitchFamily="2" charset="2"/>
              <a:buNone/>
            </a:pPr>
            <a:r>
              <a:rPr lang="en-US" sz="6600" b="1" smtClean="0">
                <a:latin typeface="Tahoma" pitchFamily="34" charset="0"/>
              </a:rPr>
              <a:t>3. Emotionally</a:t>
            </a:r>
          </a:p>
          <a:p>
            <a:pPr eaLnBrk="1" hangingPunct="1">
              <a:buClr>
                <a:srgbClr val="00FFFF"/>
              </a:buClr>
              <a:buFont typeface="Wingdings" pitchFamily="2" charset="2"/>
              <a:buNone/>
            </a:pPr>
            <a:r>
              <a:rPr lang="en-US" sz="6600" b="1" smtClean="0">
                <a:latin typeface="Tahoma" pitchFamily="34" charset="0"/>
              </a:rPr>
              <a:t>		neutral</a:t>
            </a:r>
          </a:p>
          <a:p>
            <a:pPr eaLnBrk="1" hangingPunct="1">
              <a:buFont typeface="Wingdings" pitchFamily="2" charset="2"/>
              <a:buChar char="ü"/>
            </a:pPr>
            <a:endParaRPr lang="en-US" sz="5400" b="1" smtClean="0">
              <a:latin typeface="Tahoma" pitchFamily="34" charset="0"/>
            </a:endParaRPr>
          </a:p>
        </p:txBody>
      </p:sp>
      <p:sp>
        <p:nvSpPr>
          <p:cNvPr id="27652" name="AutoShape 5"/>
          <p:cNvSpPr>
            <a:spLocks noChangeArrowheads="1"/>
          </p:cNvSpPr>
          <p:nvPr/>
        </p:nvSpPr>
        <p:spPr bwMode="auto">
          <a:xfrm>
            <a:off x="7467600" y="57912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algn="ctr"/>
            <a:endParaRPr lang="en-US">
              <a:solidFill>
                <a:schemeClr val="hlink"/>
              </a:solidFill>
              <a:latin typeface="Herald" pitchFamily="2" charset="0"/>
            </a:endParaRPr>
          </a:p>
        </p:txBody>
      </p:sp>
    </p:spTree>
    <p:extLst>
      <p:ext uri="{BB962C8B-B14F-4D97-AF65-F5344CB8AC3E}">
        <p14:creationId xmlns:p14="http://schemas.microsoft.com/office/powerpoint/2010/main" val="3488878281"/>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304800" y="304800"/>
            <a:ext cx="8534400" cy="6553200"/>
          </a:xfrm>
          <a:noFill/>
        </p:spPr>
        <p:txBody>
          <a:bodyPr/>
          <a:lstStyle/>
          <a:p>
            <a:pPr eaLnBrk="1" hangingPunct="1">
              <a:buFontTx/>
              <a:buNone/>
            </a:pPr>
            <a:r>
              <a:rPr lang="en-US" sz="4800" b="1" smtClean="0">
                <a:latin typeface="Tahoma" pitchFamily="34" charset="0"/>
              </a:rPr>
              <a:t>4. </a:t>
            </a:r>
            <a:r>
              <a:rPr lang="en-US" sz="5400" b="1" smtClean="0">
                <a:latin typeface="Tahoma" pitchFamily="34" charset="0"/>
              </a:rPr>
              <a:t>Institutions (Bureaucracy)</a:t>
            </a:r>
          </a:p>
          <a:p>
            <a:pPr eaLnBrk="1" hangingPunct="1">
              <a:buFontTx/>
              <a:buNone/>
            </a:pPr>
            <a:r>
              <a:rPr lang="en-US" sz="5400" b="1" smtClean="0">
                <a:latin typeface="Tahoma" pitchFamily="34" charset="0"/>
              </a:rPr>
              <a:t>5. Organizational </a:t>
            </a:r>
          </a:p>
          <a:p>
            <a:pPr eaLnBrk="1" hangingPunct="1">
              <a:buFontTx/>
              <a:buNone/>
            </a:pPr>
            <a:r>
              <a:rPr lang="en-US" sz="5400" b="1" smtClean="0">
                <a:latin typeface="Tahoma" pitchFamily="34" charset="0"/>
              </a:rPr>
              <a:t>systems</a:t>
            </a:r>
          </a:p>
          <a:p>
            <a:pPr eaLnBrk="1" hangingPunct="1">
              <a:buFontTx/>
              <a:buNone/>
            </a:pPr>
            <a:r>
              <a:rPr lang="en-US" sz="5400" b="1" smtClean="0">
                <a:latin typeface="Tahoma" pitchFamily="34" charset="0"/>
              </a:rPr>
              <a:t>6. Impersonal professionalism</a:t>
            </a:r>
          </a:p>
        </p:txBody>
      </p:sp>
    </p:spTree>
    <p:extLst>
      <p:ext uri="{BB962C8B-B14F-4D97-AF65-F5344CB8AC3E}">
        <p14:creationId xmlns:p14="http://schemas.microsoft.com/office/powerpoint/2010/main" val="12929004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dissolve">
                                      <p:cBhvr>
                                        <p:cTn id="7" dur="1000"/>
                                        <p:tgtEl>
                                          <p:spTgt spid="307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dissolve">
                                      <p:cBhvr>
                                        <p:cTn id="12" dur="1000"/>
                                        <p:tgtEl>
                                          <p:spTgt spid="307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0722">
                                            <p:txEl>
                                              <p:pRg st="2" end="2"/>
                                            </p:txEl>
                                          </p:spTgt>
                                        </p:tgtEl>
                                        <p:attrNameLst>
                                          <p:attrName>style.visibility</p:attrName>
                                        </p:attrNameLst>
                                      </p:cBhvr>
                                      <p:to>
                                        <p:strVal val="visible"/>
                                      </p:to>
                                    </p:set>
                                    <p:animEffect transition="in" filter="dissolve">
                                      <p:cBhvr>
                                        <p:cTn id="17" dur="1000"/>
                                        <p:tgtEl>
                                          <p:spTgt spid="307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0722">
                                            <p:txEl>
                                              <p:pRg st="3" end="3"/>
                                            </p:txEl>
                                          </p:spTgt>
                                        </p:tgtEl>
                                        <p:attrNameLst>
                                          <p:attrName>style.visibility</p:attrName>
                                        </p:attrNameLst>
                                      </p:cBhvr>
                                      <p:to>
                                        <p:strVal val="visible"/>
                                      </p:to>
                                    </p:set>
                                    <p:animEffect transition="in" filter="dissolve">
                                      <p:cBhvr>
                                        <p:cTn id="22" dur="1000"/>
                                        <p:tgtEl>
                                          <p:spTgt spid="307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0" y="0"/>
            <a:ext cx="9144000" cy="6858000"/>
          </a:xfrm>
        </p:spPr>
        <p:txBody>
          <a:bodyPr/>
          <a:lstStyle/>
          <a:p>
            <a:pPr marL="514350" indent="-514350" eaLnBrk="1" hangingPunct="1">
              <a:buFontTx/>
              <a:buAutoNum type="arabicPeriod" startAt="4"/>
            </a:pPr>
            <a:r>
              <a:rPr lang="en-US" sz="2800" b="1" smtClean="0">
                <a:latin typeface="Tahoma" pitchFamily="34" charset="0"/>
              </a:rPr>
              <a:t>Germanic-influenced American business schools prepare students to live their future lives around the needs of “</a:t>
            </a:r>
            <a:r>
              <a:rPr lang="en-US" sz="2800" b="1" u="sng" smtClean="0">
                <a:latin typeface="Tahoma" pitchFamily="34" charset="0"/>
              </a:rPr>
              <a:t>conform and perform</a:t>
            </a:r>
            <a:r>
              <a:rPr lang="en-US" sz="2800" b="1" smtClean="0">
                <a:latin typeface="Tahoma" pitchFamily="34" charset="0"/>
              </a:rPr>
              <a:t>” corporations.</a:t>
            </a:r>
          </a:p>
          <a:p>
            <a:pPr marL="514350" indent="-514350" eaLnBrk="1" hangingPunct="1">
              <a:buFontTx/>
              <a:buAutoNum type="arabicPeriod" startAt="4"/>
            </a:pPr>
            <a:r>
              <a:rPr lang="en-US" sz="2800" b="1" smtClean="0">
                <a:latin typeface="Tahoma" pitchFamily="34" charset="0"/>
              </a:rPr>
              <a:t>B-schools program students to conform via analytical courses; routinized instruction that emphasizes right answers &amp; heavy memorization; &amp; strict attention to technical accuracy (accounting problem sets, finance formulas, statistical analysis, perfect resumes, etc.).</a:t>
            </a:r>
          </a:p>
          <a:p>
            <a:pPr marL="514350" indent="-514350" eaLnBrk="1" hangingPunct="1">
              <a:buFontTx/>
              <a:buAutoNum type="arabicPeriod" startAt="4"/>
            </a:pPr>
            <a:r>
              <a:rPr lang="en-US" sz="2800" b="1" smtClean="0">
                <a:latin typeface="Tahoma" pitchFamily="34" charset="0"/>
              </a:rPr>
              <a:t>B-students with high grades (especially in accounting and finance) have already demonstrated their capacity to “score” for profit-driven conform/perform corporations.</a:t>
            </a:r>
          </a:p>
        </p:txBody>
      </p:sp>
    </p:spTree>
    <p:extLst>
      <p:ext uri="{BB962C8B-B14F-4D97-AF65-F5344CB8AC3E}">
        <p14:creationId xmlns:p14="http://schemas.microsoft.com/office/powerpoint/2010/main" val="16497516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5"/>
          <p:cNvSpPr>
            <a:spLocks noChangeArrowheads="1" noChangeShapeType="1" noTextEdit="1"/>
          </p:cNvSpPr>
          <p:nvPr/>
        </p:nvSpPr>
        <p:spPr bwMode="auto">
          <a:xfrm>
            <a:off x="1219200" y="533400"/>
            <a:ext cx="6324600" cy="5715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THE</a:t>
            </a:r>
          </a:p>
          <a:p>
            <a:pPr algn="ctr"/>
            <a:r>
              <a:rPr lang="en-US" sz="3600" kern="10">
                <a:ln w="9525">
                  <a:solidFill>
                    <a:srgbClr val="000000"/>
                  </a:solidFill>
                  <a:round/>
                  <a:headEnd/>
                  <a:tailEnd/>
                </a:ln>
                <a:solidFill>
                  <a:schemeClr val="tx2"/>
                </a:solidFill>
                <a:latin typeface="Arial Black"/>
              </a:rPr>
              <a:t>GERMAN</a:t>
            </a:r>
          </a:p>
          <a:p>
            <a:pPr algn="ctr"/>
            <a:r>
              <a:rPr lang="en-US" sz="3600" kern="10">
                <a:ln w="9525">
                  <a:solidFill>
                    <a:srgbClr val="000000"/>
                  </a:solidFill>
                  <a:round/>
                  <a:headEnd/>
                  <a:tailEnd/>
                </a:ln>
                <a:solidFill>
                  <a:schemeClr val="tx2"/>
                </a:solidFill>
                <a:latin typeface="Arial Black"/>
              </a:rPr>
              <a:t>ORGANIZATIONAL</a:t>
            </a:r>
          </a:p>
          <a:p>
            <a:pPr algn="ctr"/>
            <a:r>
              <a:rPr lang="en-US" sz="3600" kern="10">
                <a:ln w="9525">
                  <a:solidFill>
                    <a:srgbClr val="000000"/>
                  </a:solidFill>
                  <a:round/>
                  <a:headEnd/>
                  <a:tailEnd/>
                </a:ln>
                <a:solidFill>
                  <a:schemeClr val="tx2"/>
                </a:solidFill>
                <a:latin typeface="Arial Black"/>
              </a:rPr>
              <a:t>MINDSET</a:t>
            </a:r>
          </a:p>
        </p:txBody>
      </p:sp>
    </p:spTree>
    <p:extLst>
      <p:ext uri="{BB962C8B-B14F-4D97-AF65-F5344CB8AC3E}">
        <p14:creationId xmlns:p14="http://schemas.microsoft.com/office/powerpoint/2010/main" val="440271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304800"/>
            <a:ext cx="9144000" cy="609600"/>
          </a:xfrm>
        </p:spPr>
        <p:txBody>
          <a:bodyPr>
            <a:normAutofit fontScale="90000"/>
          </a:bodyPr>
          <a:lstStyle/>
          <a:p>
            <a:pPr eaLnBrk="1" hangingPunct="1"/>
            <a:r>
              <a:rPr lang="en-US" sz="3200" b="1" smtClean="0">
                <a:latin typeface="Tahoma" pitchFamily="34" charset="0"/>
              </a:rPr>
              <a:t>THE FOOTPRINTS OF </a:t>
            </a:r>
            <a:br>
              <a:rPr lang="en-US" sz="3200" b="1" smtClean="0">
                <a:latin typeface="Tahoma" pitchFamily="34" charset="0"/>
              </a:rPr>
            </a:br>
            <a:r>
              <a:rPr lang="en-US" sz="3200" b="1" smtClean="0">
                <a:latin typeface="Tahoma" pitchFamily="34" charset="0"/>
              </a:rPr>
              <a:t>IMPERSONAL BUSINESS</a:t>
            </a:r>
            <a:r>
              <a:rPr lang="en-US" smtClean="0"/>
              <a:t> </a:t>
            </a:r>
          </a:p>
        </p:txBody>
      </p:sp>
      <p:sp>
        <p:nvSpPr>
          <p:cNvPr id="37891" name="Rectangle 3"/>
          <p:cNvSpPr>
            <a:spLocks noGrp="1" noChangeArrowheads="1"/>
          </p:cNvSpPr>
          <p:nvPr>
            <p:ph type="body" idx="1"/>
          </p:nvPr>
        </p:nvSpPr>
        <p:spPr>
          <a:xfrm>
            <a:off x="228600" y="1143000"/>
            <a:ext cx="8686800" cy="5410200"/>
          </a:xfrm>
        </p:spPr>
        <p:txBody>
          <a:bodyPr/>
          <a:lstStyle/>
          <a:p>
            <a:pPr marL="533400" indent="-533400" eaLnBrk="1" hangingPunct="1">
              <a:buFontTx/>
              <a:buAutoNum type="arabicPeriod"/>
            </a:pPr>
            <a:r>
              <a:rPr lang="en-US" sz="3400" b="1" dirty="0" smtClean="0">
                <a:latin typeface="Tahoma" pitchFamily="34" charset="0"/>
              </a:rPr>
              <a:t>Legalization of business deals via contracts rather than friendships</a:t>
            </a:r>
          </a:p>
          <a:p>
            <a:pPr marL="533400" indent="-533400" eaLnBrk="1" hangingPunct="1">
              <a:buFontTx/>
              <a:buAutoNum type="arabicPeriod"/>
            </a:pPr>
            <a:r>
              <a:rPr lang="en-US" sz="3400" b="1" dirty="0" smtClean="0">
                <a:latin typeface="Tahoma" pitchFamily="34" charset="0"/>
              </a:rPr>
              <a:t>Professionalism: no favoritism, anti-nepotism policies, bidding for contracts, etc.</a:t>
            </a:r>
          </a:p>
          <a:p>
            <a:pPr marL="533400" indent="-533400" eaLnBrk="1" hangingPunct="1">
              <a:buFontTx/>
              <a:buAutoNum type="arabicPeriod"/>
            </a:pPr>
            <a:r>
              <a:rPr lang="en-US" sz="3400" b="1" dirty="0" smtClean="0">
                <a:latin typeface="Tahoma" pitchFamily="34" charset="0"/>
              </a:rPr>
              <a:t>Accountability via codes of professional ethics, performance reviews, financial audits, &amp; govt. regulation.  </a:t>
            </a:r>
          </a:p>
        </p:txBody>
      </p:sp>
    </p:spTree>
    <p:extLst>
      <p:ext uri="{BB962C8B-B14F-4D97-AF65-F5344CB8AC3E}">
        <p14:creationId xmlns:p14="http://schemas.microsoft.com/office/powerpoint/2010/main" val="4169792474"/>
      </p:ext>
    </p:extLst>
  </p:cSld>
  <p:clrMapOvr>
    <a:masterClrMapping/>
  </p:clrMapOvr>
  <p:transition spd="slow">
    <p:random/>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762000"/>
          </a:xfrm>
        </p:spPr>
        <p:txBody>
          <a:bodyPr/>
          <a:lstStyle/>
          <a:p>
            <a:pPr eaLnBrk="1" hangingPunct="1"/>
            <a:r>
              <a:rPr lang="en-US" sz="3200" b="1" smtClean="0">
                <a:solidFill>
                  <a:schemeClr val="tx1"/>
                </a:solidFill>
                <a:latin typeface="Tahoma" pitchFamily="34" charset="0"/>
              </a:rPr>
              <a:t>THE GERMAN ORGANIZATIONAL MINDSET</a:t>
            </a:r>
          </a:p>
        </p:txBody>
      </p:sp>
      <p:sp>
        <p:nvSpPr>
          <p:cNvPr id="33795" name="Rectangle 3"/>
          <p:cNvSpPr>
            <a:spLocks noGrp="1" noChangeArrowheads="1"/>
          </p:cNvSpPr>
          <p:nvPr>
            <p:ph type="body" idx="1"/>
          </p:nvPr>
        </p:nvSpPr>
        <p:spPr>
          <a:xfrm>
            <a:off x="228600" y="685800"/>
            <a:ext cx="8915400" cy="6172200"/>
          </a:xfrm>
        </p:spPr>
        <p:txBody>
          <a:bodyPr/>
          <a:lstStyle/>
          <a:p>
            <a:pPr eaLnBrk="1" hangingPunct="1">
              <a:buFontTx/>
              <a:buNone/>
            </a:pPr>
            <a:r>
              <a:rPr lang="en-US" b="1" smtClean="0">
                <a:latin typeface="Tahoma" pitchFamily="34" charset="0"/>
              </a:rPr>
              <a:t>1. </a:t>
            </a:r>
            <a:r>
              <a:rPr lang="en-US" sz="3400" b="1" smtClean="0">
                <a:latin typeface="Tahoma" pitchFamily="34" charset="0"/>
              </a:rPr>
              <a:t>Performance is all that counts</a:t>
            </a:r>
          </a:p>
          <a:p>
            <a:pPr eaLnBrk="1" hangingPunct="1">
              <a:buFontTx/>
              <a:buNone/>
            </a:pPr>
            <a:r>
              <a:rPr lang="en-US" sz="3400" b="1" smtClean="0">
                <a:latin typeface="Tahoma" pitchFamily="34" charset="0"/>
              </a:rPr>
              <a:t>2. Micromanaging the workplace: job descriptions, systems &amp; procedures, deadlines, etc.</a:t>
            </a:r>
          </a:p>
          <a:p>
            <a:pPr eaLnBrk="1" hangingPunct="1">
              <a:buFontTx/>
              <a:buNone/>
            </a:pPr>
            <a:r>
              <a:rPr lang="en-US" sz="3400" b="1" smtClean="0">
                <a:latin typeface="Tahoma" pitchFamily="34" charset="0"/>
              </a:rPr>
              <a:t>3. Technical communication: Formal letters, resumes, memos, analysis reports, statistical reports, etc.</a:t>
            </a:r>
          </a:p>
          <a:p>
            <a:pPr eaLnBrk="1" hangingPunct="1">
              <a:buFontTx/>
              <a:buNone/>
            </a:pPr>
            <a:r>
              <a:rPr lang="en-US" sz="3400" b="1" smtClean="0">
                <a:latin typeface="Tahoma" pitchFamily="34" charset="0"/>
              </a:rPr>
              <a:t>4. Formality: Chain of command, professional dress, punctuality, Use of surnames &amp; titles</a:t>
            </a:r>
          </a:p>
          <a:p>
            <a:pPr eaLnBrk="1" hangingPunct="1">
              <a:buFontTx/>
              <a:buNone/>
            </a:pPr>
            <a:endParaRPr lang="en-US" sz="3400" b="1" smtClean="0">
              <a:latin typeface="Tahoma" pitchFamily="34" charset="0"/>
            </a:endParaRPr>
          </a:p>
          <a:p>
            <a:pPr eaLnBrk="1" hangingPunct="1">
              <a:buFontTx/>
              <a:buNone/>
            </a:pPr>
            <a:endParaRPr lang="en-US" b="1" smtClean="0">
              <a:latin typeface="Tahoma" pitchFamily="34" charset="0"/>
            </a:endParaRPr>
          </a:p>
        </p:txBody>
      </p:sp>
      <p:sp>
        <p:nvSpPr>
          <p:cNvPr id="33796" name="AutoShape 5"/>
          <p:cNvSpPr>
            <a:spLocks noChangeArrowheads="1"/>
          </p:cNvSpPr>
          <p:nvPr/>
        </p:nvSpPr>
        <p:spPr bwMode="auto">
          <a:xfrm>
            <a:off x="7772400" y="59436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299505815"/>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0" y="0"/>
            <a:ext cx="9144000" cy="6858000"/>
          </a:xfrm>
        </p:spPr>
        <p:txBody>
          <a:bodyPr/>
          <a:lstStyle/>
          <a:p>
            <a:pPr eaLnBrk="1" hangingPunct="1">
              <a:buFontTx/>
              <a:buNone/>
            </a:pPr>
            <a:r>
              <a:rPr lang="en-US" b="1" smtClean="0">
                <a:latin typeface="Tahoma" pitchFamily="34" charset="0"/>
              </a:rPr>
              <a:t>5</a:t>
            </a:r>
            <a:r>
              <a:rPr lang="en-US" sz="3800" b="1" smtClean="0">
                <a:latin typeface="Tahoma" pitchFamily="34" charset="0"/>
              </a:rPr>
              <a:t>. “All business” work environment: focus, concentration, efficiency, etc.</a:t>
            </a:r>
          </a:p>
          <a:p>
            <a:pPr eaLnBrk="1" hangingPunct="1">
              <a:buFontTx/>
              <a:buNone/>
            </a:pPr>
            <a:r>
              <a:rPr lang="en-US" sz="3800" b="1" smtClean="0">
                <a:latin typeface="Tahoma" pitchFamily="34" charset="0"/>
              </a:rPr>
              <a:t>6. Compartmentalism: Separation of private life and professional life</a:t>
            </a:r>
          </a:p>
          <a:p>
            <a:pPr eaLnBrk="1" hangingPunct="1">
              <a:buFontTx/>
              <a:buNone/>
            </a:pPr>
            <a:r>
              <a:rPr lang="en-US" sz="3800" b="1" smtClean="0">
                <a:latin typeface="Tahoma" pitchFamily="34" charset="0"/>
              </a:rPr>
              <a:t>7. Strong centralized authority</a:t>
            </a:r>
          </a:p>
          <a:p>
            <a:pPr eaLnBrk="1" hangingPunct="1">
              <a:buFontTx/>
              <a:buNone/>
            </a:pPr>
            <a:r>
              <a:rPr lang="en-US" sz="3800" b="1" smtClean="0">
                <a:latin typeface="Tahoma" pitchFamily="34" charset="0"/>
              </a:rPr>
              <a:t>8. “The system is the solution”: All employees &amp; activities must plug into formal plans and procedures. “Plan your work and work your plan.”</a:t>
            </a:r>
          </a:p>
        </p:txBody>
      </p:sp>
    </p:spTree>
    <p:extLst>
      <p:ext uri="{BB962C8B-B14F-4D97-AF65-F5344CB8AC3E}">
        <p14:creationId xmlns:p14="http://schemas.microsoft.com/office/powerpoint/2010/main" val="4201552865"/>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sz="3900" b="1" dirty="0" smtClean="0">
                <a:latin typeface="Tahoma" pitchFamily="34" charset="0"/>
              </a:rPr>
              <a:t>Germans want organizations to be like a machine: so carefully designed &amp; crafted that they almost run themselves (via systems &amp; procedures, chain of command, job descriptions, etc.) </a:t>
            </a:r>
          </a:p>
          <a:p>
            <a:pPr marL="609600" indent="-609600" eaLnBrk="1" hangingPunct="1">
              <a:lnSpc>
                <a:spcPct val="90000"/>
              </a:lnSpc>
              <a:buFontTx/>
              <a:buAutoNum type="arabicPeriod"/>
            </a:pPr>
            <a:r>
              <a:rPr lang="en-US" sz="3900" b="1" dirty="0" smtClean="0">
                <a:latin typeface="Tahoma" pitchFamily="34" charset="0"/>
              </a:rPr>
              <a:t>Germans emphasize the system over the people in the system, because people are “messy” (emotional, unpredictable, </a:t>
            </a:r>
          </a:p>
          <a:p>
            <a:pPr marL="609600" indent="-609600" eaLnBrk="1" hangingPunct="1">
              <a:lnSpc>
                <a:spcPct val="90000"/>
              </a:lnSpc>
              <a:buFontTx/>
              <a:buNone/>
            </a:pPr>
            <a:r>
              <a:rPr lang="en-US" sz="3900" b="1" dirty="0" smtClean="0">
                <a:latin typeface="Tahoma" pitchFamily="34" charset="0"/>
              </a:rPr>
              <a:t>	hard to control, etc.). </a:t>
            </a:r>
          </a:p>
        </p:txBody>
      </p:sp>
    </p:spTree>
    <p:extLst>
      <p:ext uri="{BB962C8B-B14F-4D97-AF65-F5344CB8AC3E}">
        <p14:creationId xmlns:p14="http://schemas.microsoft.com/office/powerpoint/2010/main" val="2173670778"/>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228600"/>
            <a:ext cx="8382000" cy="838200"/>
          </a:xfrm>
        </p:spPr>
        <p:txBody>
          <a:bodyPr/>
          <a:lstStyle/>
          <a:p>
            <a:pPr eaLnBrk="1" hangingPunct="1"/>
            <a:r>
              <a:rPr lang="en-US" sz="2400" b="1" dirty="0" smtClean="0">
                <a:latin typeface="Tahoma" pitchFamily="34" charset="0"/>
              </a:rPr>
              <a:t>HOW PROFESSIONALIZED ORGANIZATIONS LIMIT OUR FREEDOM &amp; MASTER US:</a:t>
            </a:r>
          </a:p>
        </p:txBody>
      </p:sp>
      <p:sp>
        <p:nvSpPr>
          <p:cNvPr id="37891" name="Rectangle 3"/>
          <p:cNvSpPr>
            <a:spLocks noGrp="1" noChangeArrowheads="1"/>
          </p:cNvSpPr>
          <p:nvPr>
            <p:ph type="body" idx="1"/>
          </p:nvPr>
        </p:nvSpPr>
        <p:spPr>
          <a:xfrm>
            <a:off x="0" y="1066800"/>
            <a:ext cx="9144000" cy="5791200"/>
          </a:xfrm>
        </p:spPr>
        <p:txBody>
          <a:bodyPr/>
          <a:lstStyle/>
          <a:p>
            <a:pPr marL="609600" indent="-609600" eaLnBrk="1" hangingPunct="1">
              <a:buFontTx/>
              <a:buAutoNum type="arabicPeriod"/>
            </a:pPr>
            <a:r>
              <a:rPr lang="en-US" sz="2800" b="1" dirty="0" smtClean="0">
                <a:latin typeface="Tahoma" pitchFamily="34" charset="0"/>
              </a:rPr>
              <a:t>We must run our lives around the interests of the org: work hours, dress code, job descriptions, geographical transfers, etc.</a:t>
            </a:r>
          </a:p>
          <a:p>
            <a:pPr marL="609600" indent="-609600" eaLnBrk="1" hangingPunct="1">
              <a:buFontTx/>
              <a:buAutoNum type="arabicPeriod"/>
            </a:pPr>
            <a:r>
              <a:rPr lang="en-US" sz="2800" b="1" dirty="0" smtClean="0">
                <a:latin typeface="Tahoma" pitchFamily="34" charset="0"/>
              </a:rPr>
              <a:t>Separation from family &amp; friends</a:t>
            </a:r>
          </a:p>
          <a:p>
            <a:pPr marL="609600" indent="-609600" eaLnBrk="1" hangingPunct="1">
              <a:buFontTx/>
              <a:buAutoNum type="arabicPeriod"/>
            </a:pPr>
            <a:r>
              <a:rPr lang="en-US" sz="2800" b="1" dirty="0" smtClean="0">
                <a:latin typeface="Tahoma" pitchFamily="34" charset="0"/>
              </a:rPr>
              <a:t> Required college education &amp; professional certifications</a:t>
            </a:r>
          </a:p>
          <a:p>
            <a:pPr marL="609600" indent="-609600" eaLnBrk="1" hangingPunct="1">
              <a:buFontTx/>
              <a:buAutoNum type="arabicPeriod"/>
            </a:pPr>
            <a:r>
              <a:rPr lang="en-US" sz="2800" b="1" dirty="0" smtClean="0">
                <a:latin typeface="Tahoma" pitchFamily="34" charset="0"/>
              </a:rPr>
              <a:t>Internalizing org goals &amp; mission</a:t>
            </a:r>
          </a:p>
          <a:p>
            <a:pPr marL="609600" indent="-609600" eaLnBrk="1" hangingPunct="1">
              <a:buFontTx/>
              <a:buAutoNum type="arabicPeriod"/>
            </a:pPr>
            <a:r>
              <a:rPr lang="en-US" sz="2800" b="1" dirty="0" smtClean="0">
                <a:latin typeface="Tahoma" pitchFamily="34" charset="0"/>
              </a:rPr>
              <a:t>Conforming to the org culture </a:t>
            </a:r>
          </a:p>
          <a:p>
            <a:pPr marL="609600" indent="-609600" eaLnBrk="1" hangingPunct="1">
              <a:buFontTx/>
              <a:buAutoNum type="arabicPeriod"/>
            </a:pPr>
            <a:r>
              <a:rPr lang="en-US" sz="2800" b="1" dirty="0" smtClean="0">
                <a:latin typeface="Tahoma" pitchFamily="34" charset="0"/>
              </a:rPr>
              <a:t>A professional is someone who devotes  his/her life to helping an organization succeed. </a:t>
            </a:r>
          </a:p>
        </p:txBody>
      </p:sp>
    </p:spTree>
    <p:extLst>
      <p:ext uri="{BB962C8B-B14F-4D97-AF65-F5344CB8AC3E}">
        <p14:creationId xmlns:p14="http://schemas.microsoft.com/office/powerpoint/2010/main" val="13444952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5"/>
          <p:cNvSpPr>
            <a:spLocks noChangeArrowheads="1" noChangeShapeType="1" noTextEdit="1"/>
          </p:cNvSpPr>
          <p:nvPr/>
        </p:nvSpPr>
        <p:spPr bwMode="auto">
          <a:xfrm>
            <a:off x="1676400" y="609600"/>
            <a:ext cx="5943600" cy="5791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GERMAN</a:t>
            </a:r>
          </a:p>
          <a:p>
            <a:pPr algn="ctr"/>
            <a:r>
              <a:rPr lang="en-US" sz="3600" kern="10">
                <a:ln w="9525">
                  <a:solidFill>
                    <a:srgbClr val="000000"/>
                  </a:solidFill>
                  <a:round/>
                  <a:headEnd/>
                  <a:tailEnd/>
                </a:ln>
                <a:solidFill>
                  <a:schemeClr val="tx2"/>
                </a:solidFill>
                <a:latin typeface="Arial Black"/>
              </a:rPr>
              <a:t>COMMUNICATION</a:t>
            </a:r>
          </a:p>
          <a:p>
            <a:pPr algn="ctr"/>
            <a:r>
              <a:rPr lang="en-US" sz="3600" kern="10">
                <a:ln w="9525">
                  <a:solidFill>
                    <a:srgbClr val="000000"/>
                  </a:solidFill>
                  <a:round/>
                  <a:headEnd/>
                  <a:tailEnd/>
                </a:ln>
                <a:solidFill>
                  <a:schemeClr val="tx2"/>
                </a:solidFill>
                <a:latin typeface="Arial Black"/>
              </a:rPr>
              <a:t>&amp;</a:t>
            </a:r>
          </a:p>
          <a:p>
            <a:pPr algn="ctr"/>
            <a:r>
              <a:rPr lang="en-US" sz="3600" kern="10">
                <a:ln w="9525">
                  <a:solidFill>
                    <a:srgbClr val="000000"/>
                  </a:solidFill>
                  <a:round/>
                  <a:headEnd/>
                  <a:tailEnd/>
                </a:ln>
                <a:solidFill>
                  <a:schemeClr val="tx2"/>
                </a:solidFill>
                <a:latin typeface="Arial Black"/>
              </a:rPr>
              <a:t>PRIVACY</a:t>
            </a:r>
          </a:p>
        </p:txBody>
      </p:sp>
    </p:spTree>
    <p:extLst>
      <p:ext uri="{BB962C8B-B14F-4D97-AF65-F5344CB8AC3E}">
        <p14:creationId xmlns:p14="http://schemas.microsoft.com/office/powerpoint/2010/main" val="11245552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152400"/>
            <a:ext cx="8686800" cy="762000"/>
          </a:xfrm>
        </p:spPr>
        <p:txBody>
          <a:bodyPr/>
          <a:lstStyle/>
          <a:p>
            <a:pPr eaLnBrk="1" hangingPunct="1"/>
            <a:r>
              <a:rPr lang="en-US" sz="3400" b="1" smtClean="0">
                <a:solidFill>
                  <a:schemeClr val="tx1"/>
                </a:solidFill>
                <a:latin typeface="Tahoma" pitchFamily="34" charset="0"/>
              </a:rPr>
              <a:t>COMMUNICATION GERMAN STYLE</a:t>
            </a:r>
          </a:p>
        </p:txBody>
      </p:sp>
      <p:sp>
        <p:nvSpPr>
          <p:cNvPr id="45059" name="Rectangle 3"/>
          <p:cNvSpPr>
            <a:spLocks noGrp="1" noChangeArrowheads="1"/>
          </p:cNvSpPr>
          <p:nvPr>
            <p:ph type="body" idx="1"/>
          </p:nvPr>
        </p:nvSpPr>
        <p:spPr>
          <a:xfrm>
            <a:off x="228600" y="838200"/>
            <a:ext cx="8915400" cy="6019800"/>
          </a:xfrm>
        </p:spPr>
        <p:txBody>
          <a:bodyPr/>
          <a:lstStyle/>
          <a:p>
            <a:pPr marL="609600" indent="-609600" eaLnBrk="1" hangingPunct="1">
              <a:lnSpc>
                <a:spcPct val="90000"/>
              </a:lnSpc>
              <a:buClr>
                <a:schemeClr val="tx1"/>
              </a:buClr>
              <a:buFontTx/>
              <a:buAutoNum type="arabicPeriod"/>
            </a:pPr>
            <a:r>
              <a:rPr lang="en-US" sz="3400" b="1" smtClean="0">
                <a:latin typeface="Tahoma" pitchFamily="34" charset="0"/>
              </a:rPr>
              <a:t>Clear communication is blunt communication—preferably written. German employees prefer written instructions over verbal because of their increased accuracy &amp; they back-up employee accountability.  </a:t>
            </a:r>
          </a:p>
          <a:p>
            <a:pPr marL="609600" indent="-609600" eaLnBrk="1" hangingPunct="1">
              <a:lnSpc>
                <a:spcPct val="90000"/>
              </a:lnSpc>
              <a:buClr>
                <a:schemeClr val="tx1"/>
              </a:buClr>
              <a:buFontTx/>
              <a:buAutoNum type="arabicPeriod"/>
            </a:pPr>
            <a:r>
              <a:rPr lang="en-US" sz="3400" b="1" smtClean="0">
                <a:latin typeface="Tahoma" pitchFamily="34" charset="0"/>
              </a:rPr>
              <a:t>Criticism doesn’t have to be sugar-coated to be constructive</a:t>
            </a:r>
          </a:p>
          <a:p>
            <a:pPr marL="609600" indent="-609600" eaLnBrk="1" hangingPunct="1">
              <a:lnSpc>
                <a:spcPct val="90000"/>
              </a:lnSpc>
              <a:buClr>
                <a:schemeClr val="tx1"/>
              </a:buClr>
              <a:buFontTx/>
              <a:buAutoNum type="arabicPeriod"/>
            </a:pPr>
            <a:r>
              <a:rPr lang="en-US" sz="3400" b="1" smtClean="0">
                <a:latin typeface="Tahoma" pitchFamily="34" charset="0"/>
              </a:rPr>
              <a:t>Accuracy is too important to keep quiet about mistakes</a:t>
            </a:r>
          </a:p>
          <a:p>
            <a:pPr marL="609600" indent="-609600" eaLnBrk="1" hangingPunct="1">
              <a:lnSpc>
                <a:spcPct val="90000"/>
              </a:lnSpc>
              <a:buClr>
                <a:schemeClr val="tx1"/>
              </a:buClr>
              <a:buFontTx/>
              <a:buAutoNum type="arabicPeriod"/>
            </a:pPr>
            <a:r>
              <a:rPr lang="en-US" sz="3400" b="1" smtClean="0">
                <a:latin typeface="Tahoma" pitchFamily="34" charset="0"/>
              </a:rPr>
              <a:t>Formality maintains professionalism</a:t>
            </a:r>
          </a:p>
          <a:p>
            <a:pPr marL="609600" indent="-609600" eaLnBrk="1" hangingPunct="1">
              <a:lnSpc>
                <a:spcPct val="90000"/>
              </a:lnSpc>
              <a:buClr>
                <a:schemeClr val="folHlink"/>
              </a:buClr>
              <a:buFont typeface="Wingdings" pitchFamily="2" charset="2"/>
              <a:buChar char="§"/>
            </a:pPr>
            <a:endParaRPr lang="en-US" b="1" smtClean="0">
              <a:solidFill>
                <a:srgbClr val="0000FF"/>
              </a:solidFill>
              <a:latin typeface="Tahoma" pitchFamily="34" charset="0"/>
            </a:endParaRPr>
          </a:p>
          <a:p>
            <a:pPr marL="609600" indent="-609600" eaLnBrk="1" hangingPunct="1">
              <a:lnSpc>
                <a:spcPct val="90000"/>
              </a:lnSpc>
            </a:pPr>
            <a:endParaRPr lang="en-US" sz="2400" b="1" smtClean="0">
              <a:solidFill>
                <a:srgbClr val="0000FF"/>
              </a:solidFill>
              <a:latin typeface="Tahoma" pitchFamily="34" charset="0"/>
            </a:endParaRPr>
          </a:p>
          <a:p>
            <a:pPr marL="609600" indent="-609600" eaLnBrk="1" hangingPunct="1">
              <a:lnSpc>
                <a:spcPct val="90000"/>
              </a:lnSpc>
            </a:pPr>
            <a:endParaRPr lang="en-US" sz="1800" b="1" smtClean="0">
              <a:solidFill>
                <a:srgbClr val="FF00FF"/>
              </a:solidFill>
              <a:latin typeface="Denmark" pitchFamily="2" charset="0"/>
            </a:endParaRPr>
          </a:p>
        </p:txBody>
      </p:sp>
    </p:spTree>
    <p:extLst>
      <p:ext uri="{BB962C8B-B14F-4D97-AF65-F5344CB8AC3E}">
        <p14:creationId xmlns:p14="http://schemas.microsoft.com/office/powerpoint/2010/main" val="1054990293"/>
      </p:ext>
    </p:extLst>
  </p:cSld>
  <p:clrMapOvr>
    <a:masterClrMapping/>
  </p:clrMapOvr>
  <p:transition>
    <p:push dir="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p:txBody>
          <a:bodyPr/>
          <a:lstStyle/>
          <a:p>
            <a:pPr algn="ctr" eaLnBrk="1" hangingPunct="1">
              <a:spcBef>
                <a:spcPct val="0"/>
              </a:spcBef>
              <a:buFontTx/>
              <a:buNone/>
            </a:pPr>
            <a:endParaRPr lang="en-US" b="1" smtClean="0"/>
          </a:p>
          <a:p>
            <a:pPr eaLnBrk="1" hangingPunct="1"/>
            <a:endParaRPr lang="en-US" smtClean="0"/>
          </a:p>
        </p:txBody>
      </p:sp>
      <p:sp>
        <p:nvSpPr>
          <p:cNvPr id="46083" name="Rectangle 3"/>
          <p:cNvSpPr>
            <a:spLocks noChangeArrowheads="1"/>
          </p:cNvSpPr>
          <p:nvPr/>
        </p:nvSpPr>
        <p:spPr bwMode="auto">
          <a:xfrm>
            <a:off x="0" y="304800"/>
            <a:ext cx="8915400" cy="786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5300" b="1" dirty="0">
                <a:latin typeface="Tahoma" pitchFamily="34" charset="0"/>
              </a:rPr>
              <a:t>Departments in </a:t>
            </a:r>
          </a:p>
          <a:p>
            <a:pPr algn="ctr"/>
            <a:r>
              <a:rPr lang="en-US" sz="5300" b="1" dirty="0">
                <a:latin typeface="Tahoma" pitchFamily="34" charset="0"/>
              </a:rPr>
              <a:t>German  companies</a:t>
            </a:r>
          </a:p>
          <a:p>
            <a:pPr algn="ctr"/>
            <a:r>
              <a:rPr lang="en-US" sz="5300" b="1" dirty="0">
                <a:latin typeface="Tahoma" pitchFamily="34" charset="0"/>
              </a:rPr>
              <a:t>are so wedded</a:t>
            </a:r>
          </a:p>
          <a:p>
            <a:pPr algn="ctr"/>
            <a:r>
              <a:rPr lang="en-US" sz="5300" b="1" dirty="0">
                <a:latin typeface="Tahoma" pitchFamily="34" charset="0"/>
              </a:rPr>
              <a:t>to </a:t>
            </a:r>
            <a:r>
              <a:rPr lang="en-US" sz="5300" b="1" dirty="0" smtClean="0">
                <a:latin typeface="Tahoma" pitchFamily="34" charset="0"/>
              </a:rPr>
              <a:t>privacy that “silo” departments share little information with employees &amp; between departments. </a:t>
            </a:r>
            <a:endParaRPr lang="en-US" sz="5300" b="1" dirty="0">
              <a:latin typeface="Tahoma" pitchFamily="34" charset="0"/>
            </a:endParaRPr>
          </a:p>
          <a:p>
            <a:pPr algn="ctr">
              <a:spcBef>
                <a:spcPct val="50000"/>
              </a:spcBef>
            </a:pPr>
            <a:endParaRPr lang="en-US" sz="5400" b="1" dirty="0">
              <a:latin typeface="Tahoma" pitchFamily="34" charset="0"/>
            </a:endParaRPr>
          </a:p>
        </p:txBody>
      </p:sp>
    </p:spTree>
    <p:extLst>
      <p:ext uri="{BB962C8B-B14F-4D97-AF65-F5344CB8AC3E}">
        <p14:creationId xmlns:p14="http://schemas.microsoft.com/office/powerpoint/2010/main" val="1527077239"/>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0" y="0"/>
            <a:ext cx="9144000" cy="6858000"/>
          </a:xfrm>
        </p:spPr>
        <p:txBody>
          <a:bodyPr/>
          <a:lstStyle/>
          <a:p>
            <a:pPr algn="ctr" eaLnBrk="1" hangingPunct="1">
              <a:buFontTx/>
              <a:buNone/>
            </a:pPr>
            <a:r>
              <a:rPr lang="en-US" sz="7200" b="1" smtClean="0">
                <a:latin typeface="Tahoma" pitchFamily="34" charset="0"/>
              </a:rPr>
              <a:t>Privacy is essential for neutralizing nervous stress in in emotionally neutral cultures.</a:t>
            </a:r>
          </a:p>
        </p:txBody>
      </p:sp>
    </p:spTree>
    <p:extLst>
      <p:ext uri="{BB962C8B-B14F-4D97-AF65-F5344CB8AC3E}">
        <p14:creationId xmlns:p14="http://schemas.microsoft.com/office/powerpoint/2010/main" val="3721013603"/>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533400" y="-1143000"/>
            <a:ext cx="8229600" cy="5486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6600" b="1" kern="10" dirty="0">
              <a:effectLst>
                <a:outerShdw dist="45791" dir="2021404" algn="ctr" rotWithShape="0">
                  <a:srgbClr val="C0C0C0"/>
                </a:outerShdw>
              </a:effectLst>
              <a:latin typeface="Tahoma"/>
              <a:ea typeface="Tahoma"/>
              <a:cs typeface="Tahoma"/>
            </a:endParaRPr>
          </a:p>
          <a:p>
            <a:pPr algn="ctr"/>
            <a:endParaRPr lang="en-US" sz="6600" b="1" kern="10" dirty="0">
              <a:effectLst>
                <a:outerShdw dist="45791" dir="2021404" algn="ctr" rotWithShape="0">
                  <a:srgbClr val="C0C0C0"/>
                </a:outerShdw>
              </a:effectLst>
              <a:latin typeface="Tahoma"/>
              <a:ea typeface="Tahoma"/>
              <a:cs typeface="Tahoma"/>
            </a:endParaRPr>
          </a:p>
          <a:p>
            <a:pPr algn="ctr"/>
            <a:r>
              <a:rPr lang="en-US" sz="6600" b="1" kern="10" dirty="0">
                <a:effectLst>
                  <a:outerShdw dist="45791" dir="2021404" algn="ctr" rotWithShape="0">
                    <a:srgbClr val="C0C0C0"/>
                  </a:outerShdw>
                </a:effectLst>
                <a:latin typeface="Tahoma"/>
                <a:ea typeface="Tahoma"/>
                <a:cs typeface="Tahoma"/>
              </a:rPr>
              <a:t>Scandinavian </a:t>
            </a:r>
          </a:p>
          <a:p>
            <a:pPr algn="ctr"/>
            <a:r>
              <a:rPr lang="en-US" sz="6600" b="1" kern="10" dirty="0">
                <a:effectLst>
                  <a:outerShdw dist="45791" dir="2021404" algn="ctr" rotWithShape="0">
                    <a:srgbClr val="C0C0C0"/>
                  </a:outerShdw>
                </a:effectLst>
                <a:latin typeface="Tahoma"/>
                <a:ea typeface="Tahoma"/>
                <a:cs typeface="Tahoma"/>
              </a:rPr>
              <a:t>Culture</a:t>
            </a:r>
          </a:p>
        </p:txBody>
      </p:sp>
      <p:sp>
        <p:nvSpPr>
          <p:cNvPr id="2051" name="Rectangle 3"/>
          <p:cNvSpPr>
            <a:spLocks noChangeArrowheads="1"/>
          </p:cNvSpPr>
          <p:nvPr/>
        </p:nvSpPr>
        <p:spPr bwMode="auto">
          <a:xfrm>
            <a:off x="304800" y="106363"/>
            <a:ext cx="8534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6000" b="1" u="sng" dirty="0">
                <a:solidFill>
                  <a:srgbClr val="66FFFF"/>
                </a:solidFill>
              </a:rPr>
              <a:t>CHAPTER 6</a:t>
            </a:r>
            <a:endParaRPr lang="en-US" dirty="0">
              <a:solidFill>
                <a:srgbClr val="66FFFF"/>
              </a:solidFill>
            </a:endParaRPr>
          </a:p>
        </p:txBody>
      </p:sp>
    </p:spTree>
    <p:extLst>
      <p:ext uri="{BB962C8B-B14F-4D97-AF65-F5344CB8AC3E}">
        <p14:creationId xmlns:p14="http://schemas.microsoft.com/office/powerpoint/2010/main" val="1222907904"/>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WordArt 3"/>
          <p:cNvSpPr>
            <a:spLocks noChangeArrowheads="1" noChangeShapeType="1" noTextEdit="1"/>
          </p:cNvSpPr>
          <p:nvPr/>
        </p:nvSpPr>
        <p:spPr bwMode="auto">
          <a:xfrm>
            <a:off x="1143000" y="1524000"/>
            <a:ext cx="6705600" cy="26670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chemeClr val="tx2"/>
                </a:solidFill>
                <a:latin typeface="Arial Black"/>
              </a:rPr>
              <a:t>SCANDINAVIAN</a:t>
            </a:r>
          </a:p>
          <a:p>
            <a:pPr algn="ctr"/>
            <a:r>
              <a:rPr lang="en-US" sz="3600" b="1" kern="10">
                <a:ln w="9525">
                  <a:solidFill>
                    <a:srgbClr val="000000"/>
                  </a:solidFill>
                  <a:round/>
                  <a:headEnd/>
                  <a:tailEnd/>
                </a:ln>
                <a:solidFill>
                  <a:schemeClr val="tx2"/>
                </a:solidFill>
                <a:latin typeface="Arial Black"/>
              </a:rPr>
              <a:t>EGALITARIANISM</a:t>
            </a:r>
          </a:p>
        </p:txBody>
      </p:sp>
    </p:spTree>
    <p:extLst>
      <p:ext uri="{BB962C8B-B14F-4D97-AF65-F5344CB8AC3E}">
        <p14:creationId xmlns:p14="http://schemas.microsoft.com/office/powerpoint/2010/main" val="241042925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sz="3000" b="1" smtClean="0">
                <a:latin typeface="Tahoma" pitchFamily="34" charset="0"/>
              </a:rPr>
              <a:t>In most male-dominated cultures, foreign professional women are treated as a “third gender” (neither male nor female).  They are not treated as a culturally-traditional woman is treated in that culture, nor as a man is treated.  </a:t>
            </a:r>
          </a:p>
          <a:p>
            <a:pPr marL="609600" indent="-609600" eaLnBrk="1" hangingPunct="1">
              <a:buFontTx/>
              <a:buAutoNum type="arabicPeriod"/>
            </a:pPr>
            <a:r>
              <a:rPr lang="en-US" sz="3000" b="1" smtClean="0">
                <a:latin typeface="Tahoma" pitchFamily="34" charset="0"/>
              </a:rPr>
              <a:t>Instead, women professionals are treated with a special code of etiquette that takes  males “off the hook” for complying with traditional cultural expectations for treating women.</a:t>
            </a:r>
          </a:p>
          <a:p>
            <a:pPr marL="609600" indent="-609600" eaLnBrk="1" hangingPunct="1">
              <a:buFontTx/>
              <a:buAutoNum type="arabicPeriod"/>
            </a:pPr>
            <a:r>
              <a:rPr lang="en-US" sz="3000" b="1" smtClean="0">
                <a:latin typeface="Tahoma" pitchFamily="34" charset="0"/>
              </a:rPr>
              <a:t>Thus, traditional (paternalistic) cultures need 3 genders for conducting business, while unisex cultures need only one. </a:t>
            </a:r>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a:xfrm>
            <a:off x="152400" y="304800"/>
            <a:ext cx="8991600" cy="1600200"/>
          </a:xfrm>
        </p:spPr>
        <p:txBody>
          <a:bodyPr/>
          <a:lstStyle/>
          <a:p>
            <a:pPr eaLnBrk="1" hangingPunct="1"/>
            <a:r>
              <a:rPr lang="en-US" sz="4800" b="1" smtClean="0">
                <a:solidFill>
                  <a:schemeClr val="tx1"/>
                </a:solidFill>
                <a:latin typeface="Tahoma" pitchFamily="34" charset="0"/>
              </a:rPr>
              <a:t>Egalitarian values:</a:t>
            </a:r>
            <a:br>
              <a:rPr lang="en-US" sz="4800" b="1" smtClean="0">
                <a:solidFill>
                  <a:schemeClr val="tx1"/>
                </a:solidFill>
                <a:latin typeface="Tahoma" pitchFamily="34" charset="0"/>
              </a:rPr>
            </a:br>
            <a:r>
              <a:rPr lang="en-US" sz="4800" b="1" smtClean="0">
                <a:solidFill>
                  <a:schemeClr val="tx1"/>
                </a:solidFill>
                <a:latin typeface="Tahoma" pitchFamily="34" charset="0"/>
              </a:rPr>
              <a:t>equal results, not just equal opportunity</a:t>
            </a:r>
          </a:p>
        </p:txBody>
      </p:sp>
      <p:pic>
        <p:nvPicPr>
          <p:cNvPr id="11267" name="Picture 6" descr="MAN GETS AW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62200"/>
            <a:ext cx="51435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AutoShape 7"/>
          <p:cNvSpPr>
            <a:spLocks noChangeArrowheads="1"/>
          </p:cNvSpPr>
          <p:nvPr/>
        </p:nvSpPr>
        <p:spPr bwMode="auto">
          <a:xfrm>
            <a:off x="7848600" y="5943600"/>
            <a:ext cx="976313" cy="485775"/>
          </a:xfrm>
          <a:prstGeom prst="notchedRightArrow">
            <a:avLst>
              <a:gd name="adj1" fmla="val 50000"/>
              <a:gd name="adj2" fmla="val 50245"/>
            </a:avLst>
          </a:prstGeom>
          <a:solidFill>
            <a:schemeClr val="tx1"/>
          </a:solidFill>
          <a:ln w="9525">
            <a:solidFill>
              <a:schemeClr val="tx1"/>
            </a:solidFill>
            <a:miter lim="800000"/>
            <a:headEnd/>
            <a:tailEnd/>
          </a:ln>
        </p:spPr>
        <p:txBody>
          <a:bodyPr wrap="none" anchor="ctr"/>
          <a:lstStyle/>
          <a:p>
            <a:pPr algn="ctr"/>
            <a:endParaRPr lang="en-US">
              <a:solidFill>
                <a:srgbClr val="FF0000"/>
              </a:solidFill>
              <a:latin typeface="Times New Roman" pitchFamily="18" charset="0"/>
            </a:endParaRPr>
          </a:p>
        </p:txBody>
      </p:sp>
    </p:spTree>
    <p:extLst>
      <p:ext uri="{BB962C8B-B14F-4D97-AF65-F5344CB8AC3E}">
        <p14:creationId xmlns:p14="http://schemas.microsoft.com/office/powerpoint/2010/main" val="3896012322"/>
      </p:ext>
    </p:extLst>
  </p:cSld>
  <p:clrMapOvr>
    <a:masterClrMapping/>
  </p:clrMapOvr>
  <p:transition>
    <p:split orient="vert" dir="in"/>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0" y="0"/>
            <a:ext cx="9144000" cy="6858000"/>
          </a:xfrm>
        </p:spPr>
        <p:txBody>
          <a:bodyPr/>
          <a:lstStyle/>
          <a:p>
            <a:pPr marL="514350" indent="-514350">
              <a:buFontTx/>
              <a:buAutoNum type="arabicPeriod"/>
            </a:pPr>
            <a:r>
              <a:rPr lang="en-US" b="1" smtClean="0">
                <a:latin typeface="Tahoma" pitchFamily="34" charset="0"/>
                <a:cs typeface="Tahoma" pitchFamily="34" charset="0"/>
              </a:rPr>
              <a:t>“</a:t>
            </a:r>
            <a:r>
              <a:rPr lang="en-US" sz="3100" b="1" smtClean="0">
                <a:latin typeface="Tahoma" pitchFamily="34" charset="0"/>
                <a:cs typeface="Tahoma" pitchFamily="34" charset="0"/>
              </a:rPr>
              <a:t>It is virtually impossible to become rich in Sweden, because the taxes are so high and the income differentials are so low. Thus there’s not much of a difference in the way people live because there isn’t much of a difference in spendable income.”</a:t>
            </a:r>
          </a:p>
          <a:p>
            <a:pPr marL="514350" indent="-514350">
              <a:buFontTx/>
              <a:buAutoNum type="arabicPeriod"/>
            </a:pPr>
            <a:r>
              <a:rPr lang="en-US" sz="3100" b="1" smtClean="0">
                <a:latin typeface="Tahoma" pitchFamily="34" charset="0"/>
                <a:cs typeface="Tahoma" pitchFamily="34" charset="0"/>
              </a:rPr>
              <a:t>Both Swedish parents are entitled to up to a year in paternity leave. If a child has a significant illness, a parent can can take up to 60 days off at 90% pay.</a:t>
            </a:r>
          </a:p>
          <a:p>
            <a:pPr marL="514350" indent="-514350">
              <a:buFontTx/>
              <a:buAutoNum type="arabicPeriod"/>
            </a:pPr>
            <a:r>
              <a:rPr lang="en-US" sz="3100" b="1" smtClean="0">
                <a:latin typeface="Tahoma" pitchFamily="34" charset="0"/>
                <a:cs typeface="Tahoma" pitchFamily="34" charset="0"/>
              </a:rPr>
              <a:t>Ombudsmen are readily available to represent workers in conflicts with their employer. </a:t>
            </a:r>
          </a:p>
          <a:p>
            <a:pPr marL="514350" indent="-514350">
              <a:buFontTx/>
              <a:buNone/>
            </a:pPr>
            <a:endParaRPr lang="en-US" b="1" smtClean="0">
              <a:latin typeface="Tahoma" pitchFamily="34" charset="0"/>
              <a:cs typeface="Tahoma" pitchFamily="34" charset="0"/>
            </a:endParaRPr>
          </a:p>
          <a:p>
            <a:pPr marL="514350" indent="-514350">
              <a:buFontTx/>
              <a:buNone/>
            </a:pPr>
            <a:endParaRPr lang="en-US" sz="3600" b="1" smtClean="0">
              <a:latin typeface="Tahoma" pitchFamily="34" charset="0"/>
              <a:cs typeface="Tahoma" pitchFamily="34" charset="0"/>
            </a:endParaRPr>
          </a:p>
        </p:txBody>
      </p:sp>
    </p:spTree>
    <p:extLst>
      <p:ext uri="{BB962C8B-B14F-4D97-AF65-F5344CB8AC3E}">
        <p14:creationId xmlns:p14="http://schemas.microsoft.com/office/powerpoint/2010/main" val="317319039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7"/>
          <p:cNvSpPr>
            <a:spLocks noChangeArrowheads="1"/>
          </p:cNvSpPr>
          <p:nvPr/>
        </p:nvSpPr>
        <p:spPr bwMode="auto">
          <a:xfrm>
            <a:off x="0" y="3048000"/>
            <a:ext cx="9144000" cy="381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t>A Scandinavian millionaire paid a </a:t>
            </a:r>
          </a:p>
          <a:p>
            <a:pPr algn="ctr"/>
            <a:r>
              <a:rPr lang="en-US" sz="3200" b="1"/>
              <a:t>$174,000 speeding ticket because that</a:t>
            </a:r>
          </a:p>
          <a:p>
            <a:pPr algn="ctr"/>
            <a:r>
              <a:rPr lang="en-US" sz="3200" b="1"/>
              <a:t>equaled the same percentage of his income</a:t>
            </a:r>
          </a:p>
          <a:p>
            <a:pPr algn="ctr"/>
            <a:r>
              <a:rPr lang="en-US" sz="3200" b="1"/>
              <a:t>as a $200 fine for the common wage earner. </a:t>
            </a:r>
          </a:p>
        </p:txBody>
      </p:sp>
      <p:sp>
        <p:nvSpPr>
          <p:cNvPr id="13315" name="Rectangle 1030"/>
          <p:cNvSpPr>
            <a:spLocks noChangeArrowheads="1"/>
          </p:cNvSpPr>
          <p:nvPr/>
        </p:nvSpPr>
        <p:spPr bwMode="auto">
          <a:xfrm>
            <a:off x="0" y="0"/>
            <a:ext cx="91440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a:t>In contrast to Americans, most Scandinavians believe in </a:t>
            </a:r>
          </a:p>
          <a:p>
            <a:r>
              <a:rPr lang="en-US" sz="3600" b="1"/>
              <a:t>equal results rather than merely equal opportunity (because no society can truly provide equal opportunity for everyone)</a:t>
            </a:r>
          </a:p>
        </p:txBody>
      </p:sp>
    </p:spTree>
    <p:extLst>
      <p:ext uri="{BB962C8B-B14F-4D97-AF65-F5344CB8AC3E}">
        <p14:creationId xmlns:p14="http://schemas.microsoft.com/office/powerpoint/2010/main" val="3797541900"/>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295400"/>
          </a:xfrm>
        </p:spPr>
        <p:txBody>
          <a:bodyPr/>
          <a:lstStyle/>
          <a:p>
            <a:r>
              <a:rPr lang="en-US" sz="3200" b="1" smtClean="0">
                <a:latin typeface="Tahoma" pitchFamily="34" charset="0"/>
                <a:cs typeface="Tahoma" pitchFamily="34" charset="0"/>
              </a:rPr>
              <a:t>COMMON CAREER BARRIERS FACED BY AMERICAN WOMEN</a:t>
            </a:r>
          </a:p>
        </p:txBody>
      </p:sp>
      <p:sp>
        <p:nvSpPr>
          <p:cNvPr id="14339" name="Content Placeholder 2"/>
          <p:cNvSpPr>
            <a:spLocks noGrp="1"/>
          </p:cNvSpPr>
          <p:nvPr>
            <p:ph idx="1"/>
          </p:nvPr>
        </p:nvSpPr>
        <p:spPr>
          <a:xfrm>
            <a:off x="0" y="1219200"/>
            <a:ext cx="9144000" cy="5638800"/>
          </a:xfrm>
        </p:spPr>
        <p:txBody>
          <a:bodyPr/>
          <a:lstStyle/>
          <a:p>
            <a:pPr marL="514350" indent="-514350">
              <a:buFontTx/>
              <a:buAutoNum type="arabicPeriod"/>
            </a:pPr>
            <a:r>
              <a:rPr lang="en-US" sz="3600" b="1" smtClean="0">
                <a:latin typeface="Tahoma" pitchFamily="34" charset="0"/>
                <a:cs typeface="Tahoma" pitchFamily="34" charset="0"/>
              </a:rPr>
              <a:t>Loss of workplace seniority when having  or caring for children</a:t>
            </a:r>
          </a:p>
          <a:p>
            <a:pPr marL="514350" indent="-514350">
              <a:buFontTx/>
              <a:buAutoNum type="arabicPeriod"/>
            </a:pPr>
            <a:r>
              <a:rPr lang="en-US" sz="3600" b="1" smtClean="0">
                <a:latin typeface="Tahoma" pitchFamily="34" charset="0"/>
                <a:cs typeface="Tahoma" pitchFamily="34" charset="0"/>
              </a:rPr>
              <a:t>Subordinating the wife’s career to the husband's career, especially when job transfers are involved</a:t>
            </a:r>
          </a:p>
          <a:p>
            <a:pPr marL="514350" indent="-514350">
              <a:buFontTx/>
              <a:buAutoNum type="arabicPeriod"/>
            </a:pPr>
            <a:r>
              <a:rPr lang="en-US" sz="3600" b="1" smtClean="0">
                <a:latin typeface="Tahoma" pitchFamily="34" charset="0"/>
                <a:cs typeface="Tahoma" pitchFamily="34" charset="0"/>
              </a:rPr>
              <a:t>Working in a male corporate climate based on competition rather than cooperation &amp; autocratic decision-making rather than participative</a:t>
            </a:r>
          </a:p>
        </p:txBody>
      </p:sp>
    </p:spTree>
    <p:extLst>
      <p:ext uri="{BB962C8B-B14F-4D97-AF65-F5344CB8AC3E}">
        <p14:creationId xmlns:p14="http://schemas.microsoft.com/office/powerpoint/2010/main" val="399252895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pPr marL="685800" indent="-685800" algn="l">
              <a:buFont typeface="Arial" panose="020B0604020202020204" pitchFamily="34" charset="0"/>
              <a:buChar char="•"/>
            </a:pPr>
            <a:r>
              <a:rPr lang="en-US" sz="5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Equal opportunity </a:t>
            </a:r>
            <a:r>
              <a:rPr lang="en-US" sz="4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doesn’t exist.</a:t>
            </a:r>
          </a:p>
          <a:p>
            <a:pPr marL="685800" indent="-685800" algn="l">
              <a:buFont typeface="Arial" panose="020B0604020202020204" pitchFamily="34" charset="0"/>
              <a:buChar char="•"/>
            </a:pPr>
            <a:r>
              <a:rPr lang="en-US" sz="4800" b="1" dirty="0" smtClean="0">
                <a:solidFill>
                  <a:srgbClr val="00CC00"/>
                </a:solidFill>
                <a:latin typeface="Tahoma" panose="020B0604030504040204" pitchFamily="34" charset="0"/>
                <a:ea typeface="Tahoma" panose="020B0604030504040204" pitchFamily="34" charset="0"/>
                <a:cs typeface="Tahoma" panose="020B0604030504040204" pitchFamily="34" charset="0"/>
              </a:rPr>
              <a:t>People aren’t equally intelligent &amp; skilled. </a:t>
            </a:r>
          </a:p>
          <a:p>
            <a:pPr marL="685800" indent="-685800" algn="l">
              <a:buFont typeface="Arial" panose="020B0604020202020204" pitchFamily="34" charset="0"/>
              <a:buChar char="•"/>
            </a:pPr>
            <a:r>
              <a:rPr lang="en-US" sz="48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Highly imperfect &amp; rigged economic systems don’t give everyone a fair opportunity to provide for their needs.</a:t>
            </a:r>
          </a:p>
          <a:p>
            <a:endParaRPr lang="en-US" sz="8000" b="1" dirty="0">
              <a:solidFill>
                <a:srgbClr val="FF0000"/>
              </a:solidFill>
              <a:latin typeface="Showcard Gothic" panose="04020904020102020604" pitchFamily="8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5992964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marL="685800" indent="-685800" algn="l">
              <a:buFont typeface="Arial" panose="020B0604020202020204" pitchFamily="34" charset="0"/>
              <a:buChar char="•"/>
            </a:pPr>
            <a:r>
              <a:rPr lang="en-US" sz="6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How many people pay the price of  your eco success? </a:t>
            </a:r>
          </a:p>
          <a:p>
            <a:pPr marL="685800" indent="-685800" algn="l">
              <a:buFont typeface="Arial" panose="020B0604020202020204" pitchFamily="34" charset="0"/>
              <a:buChar char="•"/>
            </a:pPr>
            <a:r>
              <a:rPr lang="en-US" sz="60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High taxes are the foundation of economic equality &amp; social stabili</a:t>
            </a:r>
            <a:r>
              <a:rPr lang="en-US" sz="54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ty. </a:t>
            </a:r>
          </a:p>
          <a:p>
            <a:endParaRPr lang="en-US" sz="8000" b="1" dirty="0">
              <a:solidFill>
                <a:srgbClr val="FF0000"/>
              </a:solidFill>
              <a:latin typeface="Showcard Gothic" panose="04020904020102020604" pitchFamily="8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0875024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92500"/>
          </a:bodyPr>
          <a:lstStyle/>
          <a:p>
            <a:pPr marL="685800" indent="-685800" algn="l">
              <a:buFont typeface="Arial" panose="020B0604020202020204" pitchFamily="34" charset="0"/>
              <a:buChar char="•"/>
            </a:pPr>
            <a:r>
              <a:rPr lang="en-US" sz="6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You aren’t more important than anyone else. (“</a:t>
            </a:r>
            <a:r>
              <a:rPr lang="en-US" sz="60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Jante</a:t>
            </a:r>
            <a:r>
              <a:rPr lang="en-US" sz="6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law”)</a:t>
            </a:r>
          </a:p>
          <a:p>
            <a:pPr marL="685800" indent="-685800" algn="l">
              <a:buFont typeface="Arial" panose="020B0604020202020204" pitchFamily="34" charset="0"/>
              <a:buChar char="•"/>
            </a:pPr>
            <a:r>
              <a:rPr lang="en-US" sz="60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Caring means sharing</a:t>
            </a:r>
            <a:r>
              <a:rPr lang="en-US" sz="54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 </a:t>
            </a:r>
          </a:p>
          <a:p>
            <a:pPr marL="685800" indent="-685800" algn="l">
              <a:buFont typeface="Arial" panose="020B0604020202020204" pitchFamily="34" charset="0"/>
              <a:buChar char="•"/>
            </a:pPr>
            <a:r>
              <a:rPr lang="en-US" sz="5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People’s basic needs must be met by community sacrifice. </a:t>
            </a:r>
          </a:p>
          <a:p>
            <a:endParaRPr lang="en-US" sz="8000" b="1" dirty="0">
              <a:solidFill>
                <a:srgbClr val="00B050"/>
              </a:solidFill>
              <a:latin typeface="Showcard Gothic" panose="04020904020102020604" pitchFamily="8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513977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WordArt 4"/>
          <p:cNvSpPr>
            <a:spLocks noChangeArrowheads="1" noChangeShapeType="1" noTextEdit="1"/>
          </p:cNvSpPr>
          <p:nvPr/>
        </p:nvSpPr>
        <p:spPr bwMode="auto">
          <a:xfrm>
            <a:off x="762000" y="2057400"/>
            <a:ext cx="7696200" cy="2362200"/>
          </a:xfrm>
          <a:prstGeom prst="rect">
            <a:avLst/>
          </a:prstGeom>
        </p:spPr>
        <p:txBody>
          <a:bodyPr wrap="none" fromWordArt="1">
            <a:prstTxWarp prst="textPlain">
              <a:avLst>
                <a:gd name="adj" fmla="val 50000"/>
              </a:avLst>
            </a:prstTxWarp>
          </a:bodyPr>
          <a:lstStyle/>
          <a:p>
            <a:pPr lvl="1" algn="ctr">
              <a:defRPr/>
            </a:pPr>
            <a:r>
              <a:rPr lang="en-US" sz="3600" kern="10" dirty="0">
                <a:ln w="9525">
                  <a:solidFill>
                    <a:srgbClr val="000000"/>
                  </a:solidFill>
                  <a:round/>
                  <a:headEnd/>
                  <a:tailEnd/>
                </a:ln>
                <a:solidFill>
                  <a:schemeClr val="tx2"/>
                </a:solidFill>
                <a:latin typeface="Arial Black"/>
              </a:rPr>
              <a:t>SCANDINAVIAN</a:t>
            </a:r>
          </a:p>
          <a:p>
            <a:pPr algn="ctr">
              <a:defRPr/>
            </a:pPr>
            <a:r>
              <a:rPr lang="en-US" sz="3600" kern="10" dirty="0">
                <a:ln w="9525">
                  <a:solidFill>
                    <a:srgbClr val="000000"/>
                  </a:solidFill>
                  <a:round/>
                  <a:headEnd/>
                  <a:tailEnd/>
                </a:ln>
                <a:solidFill>
                  <a:schemeClr val="tx2"/>
                </a:solidFill>
                <a:latin typeface="Arial Black"/>
              </a:rPr>
              <a:t>SECURITY</a:t>
            </a:r>
          </a:p>
        </p:txBody>
      </p:sp>
    </p:spTree>
    <p:extLst>
      <p:ext uri="{BB962C8B-B14F-4D97-AF65-F5344CB8AC3E}">
        <p14:creationId xmlns:p14="http://schemas.microsoft.com/office/powerpoint/2010/main" val="145948173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74638"/>
            <a:ext cx="9144000" cy="715962"/>
          </a:xfrm>
        </p:spPr>
        <p:txBody>
          <a:bodyPr/>
          <a:lstStyle/>
          <a:p>
            <a:pPr eaLnBrk="1" hangingPunct="1"/>
            <a:r>
              <a:rPr lang="en-US" sz="4000" b="1" smtClean="0">
                <a:solidFill>
                  <a:schemeClr val="tx1"/>
                </a:solidFill>
                <a:latin typeface="Tahoma" pitchFamily="34" charset="0"/>
              </a:rPr>
              <a:t>ORIGINS OF SECURITY CULTURE IN MODERN SCANDINAVIA</a:t>
            </a:r>
          </a:p>
        </p:txBody>
      </p:sp>
      <p:sp>
        <p:nvSpPr>
          <p:cNvPr id="16387" name="Rectangle 3"/>
          <p:cNvSpPr>
            <a:spLocks noGrp="1" noChangeArrowheads="1"/>
          </p:cNvSpPr>
          <p:nvPr>
            <p:ph type="body" idx="1"/>
          </p:nvPr>
        </p:nvSpPr>
        <p:spPr>
          <a:xfrm>
            <a:off x="0" y="1295400"/>
            <a:ext cx="9144000" cy="5562600"/>
          </a:xfrm>
        </p:spPr>
        <p:txBody>
          <a:bodyPr/>
          <a:lstStyle/>
          <a:p>
            <a:pPr marL="609600" indent="-609600" eaLnBrk="1" hangingPunct="1">
              <a:buFontTx/>
              <a:buAutoNum type="arabicPeriod"/>
            </a:pPr>
            <a:r>
              <a:rPr lang="en-US" sz="4000" b="1" smtClean="0">
                <a:latin typeface="Tahoma" pitchFamily="34" charset="0"/>
              </a:rPr>
              <a:t>Ethnically homogeneous population (promoting a strong social conscience)</a:t>
            </a:r>
          </a:p>
          <a:p>
            <a:pPr marL="609600" indent="-609600" eaLnBrk="1" hangingPunct="1">
              <a:buFontTx/>
              <a:buAutoNum type="arabicPeriod"/>
            </a:pPr>
            <a:r>
              <a:rPr lang="en-US" sz="4000" b="1" smtClean="0">
                <a:latin typeface="Tahoma" pitchFamily="34" charset="0"/>
              </a:rPr>
              <a:t>A class-free society</a:t>
            </a:r>
          </a:p>
          <a:p>
            <a:pPr marL="609600" indent="-609600" eaLnBrk="1" hangingPunct="1">
              <a:buFontTx/>
              <a:buAutoNum type="arabicPeriod"/>
            </a:pPr>
            <a:r>
              <a:rPr lang="en-US" sz="4000" b="1" smtClean="0">
                <a:latin typeface="Tahoma" pitchFamily="34" charset="0"/>
              </a:rPr>
              <a:t>Geographic isolation &amp; the hostile northern climate</a:t>
            </a:r>
          </a:p>
          <a:p>
            <a:pPr marL="609600" indent="-609600" eaLnBrk="1" hangingPunct="1">
              <a:buFontTx/>
              <a:buAutoNum type="arabicPeriod"/>
            </a:pPr>
            <a:r>
              <a:rPr lang="en-US" sz="4000" b="1" smtClean="0">
                <a:latin typeface="Tahoma" pitchFamily="34" charset="0"/>
              </a:rPr>
              <a:t>Strong feminine influence within the culture</a:t>
            </a:r>
          </a:p>
          <a:p>
            <a:pPr marL="609600" indent="-609600" eaLnBrk="1" hangingPunct="1"/>
            <a:endParaRPr lang="en-US" sz="4000" b="1" smtClean="0">
              <a:latin typeface="Tahoma" pitchFamily="34" charset="0"/>
            </a:endParaRPr>
          </a:p>
          <a:p>
            <a:pPr marL="609600" indent="-609600" eaLnBrk="1" hangingPunct="1"/>
            <a:endParaRPr lang="en-US" sz="4000" b="1" smtClean="0">
              <a:solidFill>
                <a:srgbClr val="FF0000"/>
              </a:solidFill>
              <a:latin typeface="Tahoma" pitchFamily="34" charset="0"/>
            </a:endParaRPr>
          </a:p>
        </p:txBody>
      </p:sp>
    </p:spTree>
    <p:extLst>
      <p:ext uri="{BB962C8B-B14F-4D97-AF65-F5344CB8AC3E}">
        <p14:creationId xmlns:p14="http://schemas.microsoft.com/office/powerpoint/2010/main" val="334613006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a:xfrm>
            <a:off x="228600" y="0"/>
            <a:ext cx="8915400" cy="1752600"/>
          </a:xfrm>
        </p:spPr>
        <p:txBody>
          <a:bodyPr/>
          <a:lstStyle/>
          <a:p>
            <a:pPr eaLnBrk="1" hangingPunct="1"/>
            <a:r>
              <a:rPr lang="en-US" sz="5400" b="1" smtClean="0">
                <a:solidFill>
                  <a:schemeClr val="tx1"/>
                </a:solidFill>
                <a:latin typeface="Tahoma" pitchFamily="34" charset="0"/>
              </a:rPr>
              <a:t>The (“cradle to grave”) </a:t>
            </a:r>
            <a:br>
              <a:rPr lang="en-US" sz="5400" b="1" smtClean="0">
                <a:solidFill>
                  <a:schemeClr val="tx1"/>
                </a:solidFill>
                <a:latin typeface="Tahoma" pitchFamily="34" charset="0"/>
              </a:rPr>
            </a:br>
            <a:r>
              <a:rPr lang="en-US" sz="5400" b="1" smtClean="0">
                <a:solidFill>
                  <a:schemeClr val="tx1"/>
                </a:solidFill>
                <a:latin typeface="Tahoma" pitchFamily="34" charset="0"/>
              </a:rPr>
              <a:t>welfare state</a:t>
            </a:r>
          </a:p>
        </p:txBody>
      </p:sp>
      <p:pic>
        <p:nvPicPr>
          <p:cNvPr id="17411" name="Picture 4" descr="SURGERY T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6477000"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6"/>
          <p:cNvSpPr>
            <a:spLocks noChangeArrowheads="1"/>
          </p:cNvSpPr>
          <p:nvPr/>
        </p:nvSpPr>
        <p:spPr bwMode="auto">
          <a:xfrm>
            <a:off x="304800" y="5410200"/>
            <a:ext cx="8458200" cy="1066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800" b="1"/>
              <a:t>Free health care, college, pregnancy leave,</a:t>
            </a:r>
          </a:p>
          <a:p>
            <a:pPr algn="ctr"/>
            <a:r>
              <a:rPr lang="en-US" sz="2800" b="1"/>
              <a:t>even euthanasia</a:t>
            </a:r>
          </a:p>
        </p:txBody>
      </p:sp>
    </p:spTree>
    <p:extLst>
      <p:ext uri="{BB962C8B-B14F-4D97-AF65-F5344CB8AC3E}">
        <p14:creationId xmlns:p14="http://schemas.microsoft.com/office/powerpoint/2010/main" val="347035692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body" sz="half" idx="1"/>
          </p:nvPr>
        </p:nvSpPr>
        <p:spPr>
          <a:xfrm>
            <a:off x="0" y="228600"/>
            <a:ext cx="4724400" cy="6629400"/>
          </a:xfrm>
        </p:spPr>
        <p:txBody>
          <a:bodyPr/>
          <a:lstStyle/>
          <a:p>
            <a:pPr marL="457200" indent="-457200" algn="ctr" eaLnBrk="1" hangingPunct="1">
              <a:lnSpc>
                <a:spcPct val="90000"/>
              </a:lnSpc>
              <a:buFontTx/>
              <a:buNone/>
            </a:pPr>
            <a:r>
              <a:rPr lang="en-US" sz="3600" b="1" smtClean="0">
                <a:latin typeface="Tahoma" pitchFamily="34" charset="0"/>
              </a:rPr>
              <a:t>Cross-cultural business relationships should be more cooperative than competitive:</a:t>
            </a:r>
          </a:p>
          <a:p>
            <a:pPr marL="457200" indent="-457200" algn="ctr" eaLnBrk="1" hangingPunct="1">
              <a:lnSpc>
                <a:spcPct val="90000"/>
              </a:lnSpc>
              <a:buClr>
                <a:schemeClr val="tx1"/>
              </a:buClr>
            </a:pPr>
            <a:r>
              <a:rPr lang="en-US" sz="4000" b="1" smtClean="0">
                <a:latin typeface="Tahoma" pitchFamily="34" charset="0"/>
              </a:rPr>
              <a:t>Win-win</a:t>
            </a:r>
          </a:p>
          <a:p>
            <a:pPr marL="457200" indent="-457200" algn="ctr" eaLnBrk="1" hangingPunct="1">
              <a:lnSpc>
                <a:spcPct val="90000"/>
              </a:lnSpc>
              <a:buClr>
                <a:schemeClr val="tx1"/>
              </a:buClr>
            </a:pPr>
            <a:r>
              <a:rPr lang="en-US" sz="4000" b="1" smtClean="0">
                <a:latin typeface="Tahoma" pitchFamily="34" charset="0"/>
              </a:rPr>
              <a:t>Give &amp; take</a:t>
            </a:r>
          </a:p>
          <a:p>
            <a:pPr marL="457200" indent="-457200" algn="ctr" eaLnBrk="1" hangingPunct="1">
              <a:lnSpc>
                <a:spcPct val="90000"/>
              </a:lnSpc>
              <a:buClr>
                <a:schemeClr val="tx1"/>
              </a:buClr>
            </a:pPr>
            <a:r>
              <a:rPr lang="en-US" sz="4000" b="1" smtClean="0">
                <a:latin typeface="Tahoma" pitchFamily="34" charset="0"/>
              </a:rPr>
              <a:t>Personalized rather than bureaucratic</a:t>
            </a:r>
          </a:p>
        </p:txBody>
      </p:sp>
      <p:pic>
        <p:nvPicPr>
          <p:cNvPr id="40963" name="Picture 3" descr="stk traders on floo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572000" y="381000"/>
            <a:ext cx="4572000" cy="5867400"/>
          </a:xfrm>
          <a:noFill/>
        </p:spPr>
      </p:pic>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715963"/>
          </a:xfrm>
        </p:spPr>
        <p:txBody>
          <a:bodyPr/>
          <a:lstStyle/>
          <a:p>
            <a:pPr eaLnBrk="1" hangingPunct="1"/>
            <a:r>
              <a:rPr lang="en-US" sz="3200" b="1" smtClean="0">
                <a:solidFill>
                  <a:schemeClr val="tx1"/>
                </a:solidFill>
                <a:latin typeface="Tahoma" pitchFamily="34" charset="0"/>
              </a:rPr>
              <a:t>CHILD POVERTY COMPARISONS</a:t>
            </a:r>
          </a:p>
        </p:txBody>
      </p:sp>
      <p:sp>
        <p:nvSpPr>
          <p:cNvPr id="18435" name="Rectangle 3"/>
          <p:cNvSpPr>
            <a:spLocks noGrp="1" noChangeArrowheads="1"/>
          </p:cNvSpPr>
          <p:nvPr>
            <p:ph type="body" idx="1"/>
          </p:nvPr>
        </p:nvSpPr>
        <p:spPr>
          <a:xfrm>
            <a:off x="0" y="609600"/>
            <a:ext cx="9144000" cy="6248400"/>
          </a:xfrm>
        </p:spPr>
        <p:txBody>
          <a:bodyPr/>
          <a:lstStyle/>
          <a:p>
            <a:pPr marL="609600" indent="-609600" eaLnBrk="1" hangingPunct="1">
              <a:buFontTx/>
              <a:buAutoNum type="arabicPeriod"/>
            </a:pPr>
            <a:r>
              <a:rPr lang="en-US" sz="3600" b="1" smtClean="0">
                <a:latin typeface="Tahoma" pitchFamily="34" charset="0"/>
              </a:rPr>
              <a:t>Scandinavian countries have the lowest child poverty rates in the world thanks to their welfare system;  in Denmark just 2.4% of children live in poverty; 3.4% in Norway; 4.2% in Sweden</a:t>
            </a:r>
          </a:p>
          <a:p>
            <a:pPr marL="609600" indent="-609600" eaLnBrk="1" hangingPunct="1">
              <a:buFontTx/>
              <a:buAutoNum type="arabicPeriod"/>
            </a:pPr>
            <a:r>
              <a:rPr lang="en-US" sz="3600" b="1" smtClean="0">
                <a:latin typeface="Tahoma" pitchFamily="34" charset="0"/>
              </a:rPr>
              <a:t>Mexico &amp; the U.S. have the highest child poverty rates in the developed world: 27.7% for Mexico &amp; 21.9% for the U.S.</a:t>
            </a:r>
          </a:p>
        </p:txBody>
      </p:sp>
    </p:spTree>
    <p:extLst>
      <p:ext uri="{BB962C8B-B14F-4D97-AF65-F5344CB8AC3E}">
        <p14:creationId xmlns:p14="http://schemas.microsoft.com/office/powerpoint/2010/main" val="49394006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ctrTitle"/>
          </p:nvPr>
        </p:nvSpPr>
        <p:spPr>
          <a:xfrm>
            <a:off x="0" y="0"/>
            <a:ext cx="8915400" cy="1676400"/>
          </a:xfrm>
        </p:spPr>
        <p:txBody>
          <a:bodyPr/>
          <a:lstStyle/>
          <a:p>
            <a:pPr eaLnBrk="1" hangingPunct="1"/>
            <a:r>
              <a:rPr lang="en-US" sz="3200" b="1" smtClean="0">
                <a:solidFill>
                  <a:schemeClr val="tx1"/>
                </a:solidFill>
                <a:latin typeface="Tahoma" pitchFamily="34" charset="0"/>
              </a:rPr>
              <a:t>WHY HASN’T AMERICA PURSUED “CRADLE TO GRAVE” WELFARE?</a:t>
            </a:r>
            <a:br>
              <a:rPr lang="en-US" sz="3200" b="1" smtClean="0">
                <a:solidFill>
                  <a:schemeClr val="tx1"/>
                </a:solidFill>
                <a:latin typeface="Tahoma" pitchFamily="34" charset="0"/>
              </a:rPr>
            </a:br>
            <a:endParaRPr lang="en-US" sz="3200" b="1" smtClean="0">
              <a:solidFill>
                <a:schemeClr val="tx1"/>
              </a:solidFill>
              <a:latin typeface="Tahoma" pitchFamily="34" charset="0"/>
            </a:endParaRPr>
          </a:p>
        </p:txBody>
      </p:sp>
      <p:sp>
        <p:nvSpPr>
          <p:cNvPr id="19459" name="Rectangle 3"/>
          <p:cNvSpPr>
            <a:spLocks noGrp="1" noChangeArrowheads="1"/>
          </p:cNvSpPr>
          <p:nvPr>
            <p:ph type="subTitle" idx="1"/>
          </p:nvPr>
        </p:nvSpPr>
        <p:spPr>
          <a:xfrm>
            <a:off x="0" y="1143000"/>
            <a:ext cx="8839200" cy="5715000"/>
          </a:xfrm>
        </p:spPr>
        <p:txBody>
          <a:bodyPr/>
          <a:lstStyle/>
          <a:p>
            <a:pPr marL="609600" indent="-609600" algn="l" eaLnBrk="1" hangingPunct="1">
              <a:lnSpc>
                <a:spcPct val="80000"/>
              </a:lnSpc>
            </a:pPr>
            <a:r>
              <a:rPr lang="en-US" b="1" dirty="0" smtClean="0">
                <a:latin typeface="Tahoma" pitchFamily="34" charset="0"/>
              </a:rPr>
              <a:t>1.</a:t>
            </a:r>
            <a:r>
              <a:rPr lang="en-US" b="1" dirty="0" smtClean="0">
                <a:solidFill>
                  <a:srgbClr val="00FFFF"/>
                </a:solidFill>
                <a:latin typeface="Tahoma" pitchFamily="34" charset="0"/>
              </a:rPr>
              <a:t> </a:t>
            </a:r>
            <a:r>
              <a:rPr lang="en-US" sz="3600" b="1" dirty="0" smtClean="0">
                <a:latin typeface="Tahoma" pitchFamily="34" charset="0"/>
              </a:rPr>
              <a:t>Opposition to &amp; the lack of communal consciousness—perhaps due to America’s ethnic &amp; religious diversity.</a:t>
            </a:r>
          </a:p>
          <a:p>
            <a:pPr marL="609600" indent="-609600" algn="l" eaLnBrk="1" hangingPunct="1">
              <a:lnSpc>
                <a:spcPct val="80000"/>
              </a:lnSpc>
            </a:pPr>
            <a:r>
              <a:rPr lang="en-US" sz="3600" b="1" dirty="0" smtClean="0">
                <a:latin typeface="Tahoma" pitchFamily="34" charset="0"/>
              </a:rPr>
              <a:t>2. Higher income Americans have more ways to legally reduce their taxes than the middle class</a:t>
            </a:r>
          </a:p>
          <a:p>
            <a:pPr marL="609600" indent="-609600" algn="l" eaLnBrk="1" hangingPunct="1">
              <a:lnSpc>
                <a:spcPct val="80000"/>
              </a:lnSpc>
            </a:pPr>
            <a:r>
              <a:rPr lang="en-US" sz="3600" b="1" dirty="0" smtClean="0">
                <a:latin typeface="Tahoma" pitchFamily="34" charset="0"/>
              </a:rPr>
              <a:t>3. Sales taxes, which America strongly relies on for tax revenue, discriminate against lower income Americans (who pay the same tax as rich Americans).   </a:t>
            </a:r>
          </a:p>
          <a:p>
            <a:pPr marL="609600" indent="-609600" eaLnBrk="1" hangingPunct="1">
              <a:lnSpc>
                <a:spcPct val="80000"/>
              </a:lnSpc>
            </a:pPr>
            <a:r>
              <a:rPr lang="en-US" sz="3600" b="1" dirty="0" smtClean="0">
                <a:latin typeface="Tahoma" pitchFamily="34" charset="0"/>
              </a:rPr>
              <a:t> </a:t>
            </a:r>
          </a:p>
          <a:p>
            <a:pPr marL="609600" indent="-609600" eaLnBrk="1" hangingPunct="1">
              <a:lnSpc>
                <a:spcPct val="80000"/>
              </a:lnSpc>
            </a:pPr>
            <a:endParaRPr lang="en-US" sz="3600" b="1" dirty="0" smtClean="0">
              <a:latin typeface="Tahoma" pitchFamily="34" charset="0"/>
            </a:endParaRPr>
          </a:p>
        </p:txBody>
      </p:sp>
    </p:spTree>
    <p:extLst>
      <p:ext uri="{BB962C8B-B14F-4D97-AF65-F5344CB8AC3E}">
        <p14:creationId xmlns:p14="http://schemas.microsoft.com/office/powerpoint/2010/main" val="215655229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4"/>
          <p:cNvSpPr>
            <a:spLocks noChangeArrowheads="1" noChangeShapeType="1" noTextEdit="1"/>
          </p:cNvSpPr>
          <p:nvPr/>
        </p:nvSpPr>
        <p:spPr bwMode="auto">
          <a:xfrm>
            <a:off x="762000" y="1066800"/>
            <a:ext cx="7620000" cy="4724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SCANDINAVIAN</a:t>
            </a:r>
          </a:p>
          <a:p>
            <a:pPr algn="ctr"/>
            <a:r>
              <a:rPr lang="en-US" sz="3600" kern="10">
                <a:ln w="9525">
                  <a:solidFill>
                    <a:srgbClr val="000000"/>
                  </a:solidFill>
                  <a:round/>
                  <a:headEnd/>
                  <a:tailEnd/>
                </a:ln>
                <a:solidFill>
                  <a:schemeClr val="tx2"/>
                </a:solidFill>
                <a:latin typeface="Arial Black"/>
              </a:rPr>
              <a:t>vs.</a:t>
            </a:r>
          </a:p>
          <a:p>
            <a:pPr algn="ctr"/>
            <a:r>
              <a:rPr lang="en-US" sz="3600" kern="10">
                <a:ln w="9525">
                  <a:solidFill>
                    <a:srgbClr val="000000"/>
                  </a:solidFill>
                  <a:round/>
                  <a:headEnd/>
                  <a:tailEnd/>
                </a:ln>
                <a:solidFill>
                  <a:schemeClr val="tx2"/>
                </a:solidFill>
                <a:latin typeface="Arial Black"/>
              </a:rPr>
              <a:t>AMERICAN</a:t>
            </a:r>
          </a:p>
          <a:p>
            <a:pPr algn="ctr"/>
            <a:r>
              <a:rPr lang="en-US" sz="3600" kern="10">
                <a:ln w="9525">
                  <a:solidFill>
                    <a:srgbClr val="000000"/>
                  </a:solidFill>
                  <a:round/>
                  <a:headEnd/>
                  <a:tailEnd/>
                </a:ln>
                <a:solidFill>
                  <a:schemeClr val="tx2"/>
                </a:solidFill>
                <a:latin typeface="Arial Black"/>
              </a:rPr>
              <a:t>CULTURE</a:t>
            </a:r>
          </a:p>
        </p:txBody>
      </p:sp>
    </p:spTree>
    <p:extLst>
      <p:ext uri="{BB962C8B-B14F-4D97-AF65-F5344CB8AC3E}">
        <p14:creationId xmlns:p14="http://schemas.microsoft.com/office/powerpoint/2010/main" val="80586475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b="1" smtClean="0">
                <a:latin typeface="Tahoma" pitchFamily="34" charset="0"/>
              </a:rPr>
              <a:t>“Scandinavians have a strong sense of community responsibility. There is a  willingness to make adjustments which other cultures might consider a sacrifice of individuality. “</a:t>
            </a:r>
          </a:p>
          <a:p>
            <a:pPr marL="609600" indent="-609600" eaLnBrk="1" hangingPunct="1">
              <a:buFontTx/>
              <a:buAutoNum type="arabicPeriod"/>
            </a:pPr>
            <a:r>
              <a:rPr lang="en-US" b="1" smtClean="0">
                <a:latin typeface="Tahoma" pitchFamily="34" charset="0"/>
              </a:rPr>
              <a:t>Violent crime rates are low throughout most Scandinavian cultures. Only 6% of Swedes report being victims of violence.   </a:t>
            </a:r>
          </a:p>
          <a:p>
            <a:pPr marL="609600" indent="-609600" eaLnBrk="1" hangingPunct="1">
              <a:buFontTx/>
              <a:buAutoNum type="arabicPeriod"/>
            </a:pPr>
            <a:r>
              <a:rPr lang="en-US" b="1" smtClean="0">
                <a:latin typeface="Tahoma" pitchFamily="34" charset="0"/>
              </a:rPr>
              <a:t>“Despite high divorce rates, a high rate of unmarried parents, and shifting relationships, the number of people who live alone in isolation has not increased over time.“</a:t>
            </a:r>
          </a:p>
        </p:txBody>
      </p:sp>
    </p:spTree>
    <p:extLst>
      <p:ext uri="{BB962C8B-B14F-4D97-AF65-F5344CB8AC3E}">
        <p14:creationId xmlns:p14="http://schemas.microsoft.com/office/powerpoint/2010/main" val="67978799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1066800"/>
          </a:xfrm>
        </p:spPr>
        <p:txBody>
          <a:bodyPr/>
          <a:lstStyle/>
          <a:p>
            <a:pPr eaLnBrk="1" hangingPunct="1"/>
            <a:r>
              <a:rPr lang="en-US" sz="2800" b="1" smtClean="0">
                <a:solidFill>
                  <a:schemeClr val="tx1"/>
                </a:solidFill>
                <a:latin typeface="Tahoma" pitchFamily="34" charset="0"/>
              </a:rPr>
              <a:t>WHERE THE AMERICAN EMOTIONAL PROFILE DIFFERS MOST FROM THE SCANDINAVIAN</a:t>
            </a:r>
            <a:r>
              <a:rPr lang="en-US" sz="3200" b="1" smtClean="0">
                <a:latin typeface="Cooper Black" pitchFamily="18" charset="0"/>
              </a:rPr>
              <a:t> </a:t>
            </a:r>
          </a:p>
        </p:txBody>
      </p:sp>
      <p:sp>
        <p:nvSpPr>
          <p:cNvPr id="22531" name="Rectangle 3"/>
          <p:cNvSpPr>
            <a:spLocks noGrp="1" noChangeArrowheads="1"/>
          </p:cNvSpPr>
          <p:nvPr>
            <p:ph type="body" idx="1"/>
          </p:nvPr>
        </p:nvSpPr>
        <p:spPr>
          <a:xfrm>
            <a:off x="0" y="990600"/>
            <a:ext cx="9144000" cy="5867400"/>
          </a:xfrm>
        </p:spPr>
        <p:txBody>
          <a:bodyPr/>
          <a:lstStyle/>
          <a:p>
            <a:pPr marL="609600" indent="-609600" eaLnBrk="1" hangingPunct="1">
              <a:lnSpc>
                <a:spcPct val="90000"/>
              </a:lnSpc>
              <a:buFontTx/>
              <a:buAutoNum type="arabicPeriod"/>
            </a:pPr>
            <a:r>
              <a:rPr lang="en-US" sz="3000" b="1" dirty="0" smtClean="0">
                <a:latin typeface="Tahoma" pitchFamily="34" charset="0"/>
              </a:rPr>
              <a:t>Greater American propensity for risk-taking &amp; uncertainty</a:t>
            </a:r>
          </a:p>
          <a:p>
            <a:pPr marL="609600" indent="-609600" eaLnBrk="1" hangingPunct="1">
              <a:lnSpc>
                <a:spcPct val="90000"/>
              </a:lnSpc>
              <a:buFontTx/>
              <a:buAutoNum type="arabicPeriod"/>
            </a:pPr>
            <a:r>
              <a:rPr lang="en-US" sz="3000" b="1" dirty="0" smtClean="0">
                <a:latin typeface="Tahoma" pitchFamily="34" charset="0"/>
              </a:rPr>
              <a:t>American tend to be more aggressive &amp; competitive</a:t>
            </a:r>
          </a:p>
          <a:p>
            <a:pPr marL="609600" indent="-609600" eaLnBrk="1" hangingPunct="1">
              <a:lnSpc>
                <a:spcPct val="90000"/>
              </a:lnSpc>
              <a:buFontTx/>
              <a:buAutoNum type="arabicPeriod"/>
            </a:pPr>
            <a:r>
              <a:rPr lang="en-US" sz="3000" b="1" dirty="0" smtClean="0">
                <a:latin typeface="Tahoma" pitchFamily="34" charset="0"/>
              </a:rPr>
              <a:t>The American cult of personality (movie stars, rock stars, etc.)</a:t>
            </a:r>
          </a:p>
          <a:p>
            <a:pPr marL="609600" indent="-609600" eaLnBrk="1" hangingPunct="1">
              <a:lnSpc>
                <a:spcPct val="90000"/>
              </a:lnSpc>
              <a:buFontTx/>
              <a:buAutoNum type="arabicPeriod"/>
            </a:pPr>
            <a:r>
              <a:rPr lang="en-US" sz="3000" b="1" dirty="0" smtClean="0">
                <a:latin typeface="Tahoma" pitchFamily="34" charset="0"/>
              </a:rPr>
              <a:t>American social status differences are based largely on money &amp; “conspicuous consumption” (</a:t>
            </a:r>
            <a:r>
              <a:rPr lang="en-US" sz="3000" b="1" smtClean="0">
                <a:latin typeface="Tahoma" pitchFamily="34" charset="0"/>
              </a:rPr>
              <a:t>Kardashian hyper-materialism, </a:t>
            </a:r>
            <a:r>
              <a:rPr lang="en-US" sz="3000" b="1" dirty="0" smtClean="0">
                <a:latin typeface="Tahoma" pitchFamily="34" charset="0"/>
              </a:rPr>
              <a:t>extravagant weddings, mansions for homes, lifestyle excesses of rock stars, entertainers,  &amp; pro athletes, etc.)</a:t>
            </a:r>
          </a:p>
          <a:p>
            <a:pPr marL="609600" indent="-609600" eaLnBrk="1" hangingPunct="1">
              <a:lnSpc>
                <a:spcPct val="90000"/>
              </a:lnSpc>
            </a:pPr>
            <a:endParaRPr lang="en-US" sz="3000" b="1" dirty="0" smtClean="0">
              <a:latin typeface="Tahoma" pitchFamily="34" charset="0"/>
            </a:endParaRPr>
          </a:p>
        </p:txBody>
      </p:sp>
      <p:sp>
        <p:nvSpPr>
          <p:cNvPr id="22532" name="AutoShape 6"/>
          <p:cNvSpPr>
            <a:spLocks noChangeArrowheads="1"/>
          </p:cNvSpPr>
          <p:nvPr/>
        </p:nvSpPr>
        <p:spPr bwMode="auto">
          <a:xfrm>
            <a:off x="7543800" y="6372225"/>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229630945"/>
      </p:ext>
    </p:extLst>
  </p:cSld>
  <p:clrMapOvr>
    <a:masterClrMapping/>
  </p:clrMapOvr>
  <p:transition>
    <p:push dir="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0" y="0"/>
            <a:ext cx="8686800" cy="6858000"/>
          </a:xfrm>
        </p:spPr>
        <p:txBody>
          <a:bodyPr/>
          <a:lstStyle/>
          <a:p>
            <a:pPr marL="609600" indent="-609600" eaLnBrk="1" hangingPunct="1">
              <a:buFontTx/>
              <a:buAutoNum type="arabicPeriod" startAt="5"/>
            </a:pPr>
            <a:r>
              <a:rPr lang="en-US" sz="3000" b="1" dirty="0" smtClean="0">
                <a:latin typeface="Tahoma" pitchFamily="34" charset="0"/>
              </a:rPr>
              <a:t>American culture is less libertarian (no rules for “morality”) than Scandinavians because the Judeo-Christian ethic still has some influence in America &amp; there is also </a:t>
            </a:r>
            <a:r>
              <a:rPr lang="en-US" sz="3000" b="1" smtClean="0">
                <a:latin typeface="Tahoma" pitchFamily="34" charset="0"/>
              </a:rPr>
              <a:t>a strain </a:t>
            </a:r>
            <a:r>
              <a:rPr lang="en-US" sz="3000" b="1" dirty="0" smtClean="0">
                <a:latin typeface="Tahoma" pitchFamily="34" charset="0"/>
              </a:rPr>
              <a:t>of religious personal piety left in America.</a:t>
            </a:r>
          </a:p>
          <a:p>
            <a:pPr marL="609600" indent="-609600" eaLnBrk="1" hangingPunct="1">
              <a:buFontTx/>
              <a:buAutoNum type="arabicPeriod" startAt="5"/>
            </a:pPr>
            <a:r>
              <a:rPr lang="en-US" sz="3000" b="1" dirty="0" smtClean="0">
                <a:latin typeface="Tahoma" pitchFamily="34" charset="0"/>
              </a:rPr>
              <a:t>Americans are more Darwinian (“survival of the fittest”) than Scandinavians based on the success-orientation of Americans &amp; rugged individualism.</a:t>
            </a:r>
          </a:p>
          <a:p>
            <a:pPr marL="609600" indent="-609600" eaLnBrk="1" hangingPunct="1">
              <a:buFontTx/>
              <a:buAutoNum type="arabicPeriod" startAt="5"/>
            </a:pPr>
            <a:r>
              <a:rPr lang="en-US" sz="3000" b="1" dirty="0" smtClean="0">
                <a:latin typeface="Tahoma" pitchFamily="34" charset="0"/>
              </a:rPr>
              <a:t>Americans are more tolerant of class differences (based on wealth &amp; standard of living) than Scandinavians.</a:t>
            </a:r>
          </a:p>
        </p:txBody>
      </p:sp>
      <p:sp>
        <p:nvSpPr>
          <p:cNvPr id="23555"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48295736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0" y="0"/>
            <a:ext cx="8686800" cy="6858000"/>
          </a:xfrm>
        </p:spPr>
        <p:txBody>
          <a:bodyPr/>
          <a:lstStyle/>
          <a:p>
            <a:pPr marL="609600" indent="-609600" eaLnBrk="1" hangingPunct="1">
              <a:lnSpc>
                <a:spcPct val="90000"/>
              </a:lnSpc>
              <a:buFontTx/>
              <a:buAutoNum type="arabicPeriod" startAt="8"/>
            </a:pPr>
            <a:r>
              <a:rPr lang="en-US" b="1" smtClean="0">
                <a:latin typeface="Tahoma" pitchFamily="34" charset="0"/>
              </a:rPr>
              <a:t>America’s commercialized culture has generated an entire industry of promoters, agents, PR consultants to manufacture glamorous, larger-then-life celebrities who are icons of America wealth, success, &amp; fame. Scandinavians prefer real people to celluloid holographs.</a:t>
            </a:r>
          </a:p>
          <a:p>
            <a:pPr marL="609600" indent="-609600" eaLnBrk="1" hangingPunct="1">
              <a:lnSpc>
                <a:spcPct val="90000"/>
              </a:lnSpc>
              <a:buFontTx/>
              <a:buAutoNum type="arabicPeriod" startAt="8"/>
            </a:pPr>
            <a:r>
              <a:rPr lang="en-US" b="1" smtClean="0">
                <a:latin typeface="Tahoma" pitchFamily="34" charset="0"/>
              </a:rPr>
              <a:t>Swedish-born American actress Greta Garbo (famous in the 1930’s &amp; 1940s) quit the movie business at the peak of her popularity and became a recluse because she couldn't stand being worshipped for her beauty and celebrity.  </a:t>
            </a:r>
          </a:p>
        </p:txBody>
      </p:sp>
    </p:spTree>
    <p:extLst>
      <p:ext uri="{BB962C8B-B14F-4D97-AF65-F5344CB8AC3E}">
        <p14:creationId xmlns:p14="http://schemas.microsoft.com/office/powerpoint/2010/main" val="330754512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563563"/>
          </a:xfrm>
        </p:spPr>
        <p:txBody>
          <a:bodyPr/>
          <a:lstStyle/>
          <a:p>
            <a:pPr eaLnBrk="1" hangingPunct="1"/>
            <a:r>
              <a:rPr lang="en-US" sz="3200" b="1" smtClean="0">
                <a:solidFill>
                  <a:schemeClr val="tx1"/>
                </a:solidFill>
                <a:latin typeface="Tahoma" pitchFamily="34" charset="0"/>
              </a:rPr>
              <a:t>THE ULTIMATE UNISEX CULTURE</a:t>
            </a:r>
          </a:p>
        </p:txBody>
      </p:sp>
      <p:sp>
        <p:nvSpPr>
          <p:cNvPr id="25603" name="Rectangle 3"/>
          <p:cNvSpPr>
            <a:spLocks noGrp="1" noChangeArrowheads="1"/>
          </p:cNvSpPr>
          <p:nvPr>
            <p:ph type="body" idx="1"/>
          </p:nvPr>
        </p:nvSpPr>
        <p:spPr>
          <a:xfrm>
            <a:off x="0" y="685800"/>
            <a:ext cx="9144000" cy="6172200"/>
          </a:xfrm>
        </p:spPr>
        <p:txBody>
          <a:bodyPr/>
          <a:lstStyle/>
          <a:p>
            <a:pPr marL="609600" indent="-609600" eaLnBrk="1" hangingPunct="1">
              <a:buFontTx/>
              <a:buAutoNum type="arabicPeriod"/>
            </a:pPr>
            <a:r>
              <a:rPr lang="en-US" sz="3500" b="1" smtClean="0">
                <a:latin typeface="Tahoma" pitchFamily="34" charset="0"/>
              </a:rPr>
              <a:t>Scandinavian parents share household duties more than any other culture, including child-rearing.</a:t>
            </a:r>
          </a:p>
          <a:p>
            <a:pPr marL="609600" indent="-609600" eaLnBrk="1" hangingPunct="1">
              <a:buFontTx/>
              <a:buAutoNum type="arabicPeriod"/>
            </a:pPr>
            <a:r>
              <a:rPr lang="en-US" sz="3500" b="1" smtClean="0">
                <a:latin typeface="Tahoma" pitchFamily="34" charset="0"/>
              </a:rPr>
              <a:t>Scandinavia leads the world in women elected to political office, sitting on boards, &amp; holding executive corporate positions. This reflects the Scandinavian tradition of androgynous (masculine/feminine blend) organizational cultures.</a:t>
            </a:r>
            <a:r>
              <a:rPr lang="en-US" b="1" smtClean="0">
                <a:latin typeface="Tahoma" pitchFamily="34" charset="0"/>
              </a:rPr>
              <a:t>   </a:t>
            </a:r>
          </a:p>
        </p:txBody>
      </p:sp>
      <p:sp>
        <p:nvSpPr>
          <p:cNvPr id="25604"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11789249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startAt="3"/>
            </a:pPr>
            <a:r>
              <a:rPr lang="en-US" b="1" smtClean="0">
                <a:latin typeface="Tahoma" pitchFamily="34" charset="0"/>
              </a:rPr>
              <a:t>The workplace equality of Scandinavian women is bolstered by generous paid pregnancy leave that enables women professionals not to lose their seniority level (the major reason women professionals in many other nations are paid less even when doing the same job as male counterparts).</a:t>
            </a:r>
          </a:p>
          <a:p>
            <a:pPr marL="609600" indent="-609600" eaLnBrk="1" hangingPunct="1">
              <a:buFontTx/>
              <a:buAutoNum type="arabicPeriod" startAt="3"/>
            </a:pPr>
            <a:r>
              <a:rPr lang="en-US" b="1" smtClean="0">
                <a:latin typeface="Tahoma" pitchFamily="34" charset="0"/>
              </a:rPr>
              <a:t>Widespread utilization of across-the-board pay increases (vs. merit pay, which lends itself to corporate politics) also adds to Scandinavian greater workplace equality for women.</a:t>
            </a:r>
          </a:p>
          <a:p>
            <a:pPr marL="609600" indent="-609600" eaLnBrk="1" hangingPunct="1">
              <a:buFontTx/>
              <a:buNone/>
            </a:pPr>
            <a:endParaRPr lang="en-US" b="1" smtClean="0">
              <a:latin typeface="Tahoma" pitchFamily="34" charset="0"/>
            </a:endParaRPr>
          </a:p>
        </p:txBody>
      </p:sp>
    </p:spTree>
    <p:extLst>
      <p:ext uri="{BB962C8B-B14F-4D97-AF65-F5344CB8AC3E}">
        <p14:creationId xmlns:p14="http://schemas.microsoft.com/office/powerpoint/2010/main" val="189783273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28600"/>
            <a:ext cx="8915400" cy="457200"/>
          </a:xfrm>
        </p:spPr>
        <p:txBody>
          <a:bodyPr/>
          <a:lstStyle/>
          <a:p>
            <a:pPr eaLnBrk="1" hangingPunct="1"/>
            <a:r>
              <a:rPr lang="en-US" sz="3200" b="1" smtClean="0">
                <a:solidFill>
                  <a:schemeClr val="tx1"/>
                </a:solidFill>
                <a:latin typeface="Tahoma" pitchFamily="34" charset="0"/>
              </a:rPr>
              <a:t>SCANDINVIAN LIFESTYLE PRAGMATISM</a:t>
            </a:r>
          </a:p>
        </p:txBody>
      </p:sp>
      <p:sp>
        <p:nvSpPr>
          <p:cNvPr id="27651" name="Rectangle 3"/>
          <p:cNvSpPr>
            <a:spLocks noGrp="1" noChangeArrowheads="1"/>
          </p:cNvSpPr>
          <p:nvPr>
            <p:ph type="body" idx="1"/>
          </p:nvPr>
        </p:nvSpPr>
        <p:spPr>
          <a:xfrm>
            <a:off x="0" y="685800"/>
            <a:ext cx="9144000" cy="6172200"/>
          </a:xfrm>
        </p:spPr>
        <p:txBody>
          <a:bodyPr/>
          <a:lstStyle/>
          <a:p>
            <a:pPr marL="609600" indent="-609600" eaLnBrk="1" hangingPunct="1">
              <a:lnSpc>
                <a:spcPct val="90000"/>
              </a:lnSpc>
              <a:buClr>
                <a:schemeClr val="tx1"/>
              </a:buClr>
              <a:buFontTx/>
              <a:buAutoNum type="arabicPeriod"/>
            </a:pPr>
            <a:r>
              <a:rPr lang="en-US" b="1" dirty="0" smtClean="0">
                <a:latin typeface="Tahoma" pitchFamily="34" charset="0"/>
              </a:rPr>
              <a:t>The Dutch acknowledge that morals can’t be legislated, as illustrated by the failure of Prohibition in the U.S., &amp; don’t want to criminalize those addicted to vices. </a:t>
            </a:r>
          </a:p>
          <a:p>
            <a:pPr marL="609600" indent="-609600" eaLnBrk="1" hangingPunct="1">
              <a:lnSpc>
                <a:spcPct val="90000"/>
              </a:lnSpc>
              <a:buClr>
                <a:schemeClr val="tx1"/>
              </a:buClr>
              <a:buFontTx/>
              <a:buAutoNum type="arabicPeriod"/>
            </a:pPr>
            <a:r>
              <a:rPr lang="en-US" b="1" dirty="0" smtClean="0">
                <a:latin typeface="Tahoma" pitchFamily="34" charset="0"/>
              </a:rPr>
              <a:t>Legalized prostitution and pornography</a:t>
            </a:r>
          </a:p>
          <a:p>
            <a:pPr marL="609600" indent="-609600" eaLnBrk="1" hangingPunct="1">
              <a:lnSpc>
                <a:spcPct val="90000"/>
              </a:lnSpc>
              <a:buClr>
                <a:schemeClr val="tx1"/>
              </a:buClr>
              <a:buFontTx/>
              <a:buAutoNum type="arabicPeriod"/>
            </a:pPr>
            <a:r>
              <a:rPr lang="en-US" b="1" dirty="0" smtClean="0">
                <a:latin typeface="Tahoma" pitchFamily="34" charset="0"/>
              </a:rPr>
              <a:t>Government-provided drugs, abortions, and euthanasia (including babies with traumatic problems)</a:t>
            </a:r>
          </a:p>
          <a:p>
            <a:pPr marL="609600" indent="-609600" eaLnBrk="1" hangingPunct="1">
              <a:lnSpc>
                <a:spcPct val="90000"/>
              </a:lnSpc>
              <a:buClr>
                <a:schemeClr val="tx1"/>
              </a:buClr>
              <a:buFontTx/>
              <a:buAutoNum type="arabicPeriod"/>
            </a:pPr>
            <a:r>
              <a:rPr lang="en-US" b="1" dirty="0" smtClean="0">
                <a:latin typeface="Tahoma" pitchFamily="34" charset="0"/>
              </a:rPr>
              <a:t>Highest percentage of cohabitating couples</a:t>
            </a:r>
          </a:p>
          <a:p>
            <a:pPr marL="609600" indent="-609600" eaLnBrk="1" hangingPunct="1">
              <a:lnSpc>
                <a:spcPct val="90000"/>
              </a:lnSpc>
              <a:buClr>
                <a:schemeClr val="tx1"/>
              </a:buClr>
              <a:buFontTx/>
              <a:buAutoNum type="arabicPeriod"/>
            </a:pPr>
            <a:r>
              <a:rPr lang="en-US" b="1" smtClean="0">
                <a:latin typeface="Tahoma" pitchFamily="34" charset="0"/>
              </a:rPr>
              <a:t>State-sponsored euthanasia</a:t>
            </a:r>
            <a:endParaRPr lang="en-US" b="1" dirty="0" smtClean="0">
              <a:latin typeface="Tahoma" pitchFamily="34" charset="0"/>
            </a:endParaRPr>
          </a:p>
        </p:txBody>
      </p:sp>
    </p:spTree>
    <p:extLst>
      <p:ext uri="{BB962C8B-B14F-4D97-AF65-F5344CB8AC3E}">
        <p14:creationId xmlns:p14="http://schemas.microsoft.com/office/powerpoint/2010/main" val="84473855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9144000" cy="1752600"/>
          </a:xfrm>
        </p:spPr>
        <p:txBody>
          <a:bodyPr/>
          <a:lstStyle/>
          <a:p>
            <a:pPr eaLnBrk="1" hangingPunct="1"/>
            <a:r>
              <a:rPr lang="en-US" sz="4000" b="1" smtClean="0">
                <a:solidFill>
                  <a:schemeClr val="tx1"/>
                </a:solidFill>
                <a:latin typeface="Tahoma" pitchFamily="34" charset="0"/>
              </a:rPr>
              <a:t>Why are there multiple bottom lines in global business?</a:t>
            </a:r>
          </a:p>
        </p:txBody>
      </p:sp>
      <p:pic>
        <p:nvPicPr>
          <p:cNvPr id="41987" name="Picture 4" descr="reichstag dome 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1788"/>
            <a:ext cx="76200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5"/>
          <p:cNvSpPr>
            <a:spLocks noChangeArrowheads="1"/>
          </p:cNvSpPr>
          <p:nvPr/>
        </p:nvSpPr>
        <p:spPr bwMode="auto">
          <a:xfrm>
            <a:off x="533400" y="4953000"/>
            <a:ext cx="8305800" cy="1600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3200" b="1">
                <a:latin typeface="Tahoma" pitchFamily="34" charset="0"/>
              </a:rPr>
              <a:t>Because most cultures expect more out </a:t>
            </a:r>
          </a:p>
          <a:p>
            <a:r>
              <a:rPr lang="en-US" sz="3200" b="1">
                <a:latin typeface="Tahoma" pitchFamily="34" charset="0"/>
              </a:rPr>
              <a:t>of business than profit: jobs, </a:t>
            </a:r>
          </a:p>
          <a:p>
            <a:r>
              <a:rPr lang="en-US" sz="3200" b="1">
                <a:latin typeface="Tahoma" pitchFamily="34" charset="0"/>
              </a:rPr>
              <a:t>community service, health care, etc.</a:t>
            </a:r>
          </a:p>
        </p:txBody>
      </p:sp>
    </p:spTree>
  </p:cSld>
  <p:clrMapOvr>
    <a:masterClrMapping/>
  </p:clrMapOvr>
  <p:transition>
    <p:wedg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228600"/>
            <a:ext cx="8610600" cy="5715000"/>
          </a:xfrm>
        </p:spPr>
        <p:txBody>
          <a:bodyPr/>
          <a:lstStyle/>
          <a:p>
            <a:pPr eaLnBrk="1" hangingPunct="1"/>
            <a:r>
              <a:rPr lang="en-US" sz="9600" b="1" smtClean="0">
                <a:solidFill>
                  <a:schemeClr val="tx1"/>
                </a:solidFill>
                <a:latin typeface="Tahoma" pitchFamily="34" charset="0"/>
              </a:rPr>
              <a:t/>
            </a:r>
            <a:br>
              <a:rPr lang="en-US" sz="9600" b="1" smtClean="0">
                <a:solidFill>
                  <a:schemeClr val="tx1"/>
                </a:solidFill>
                <a:latin typeface="Tahoma" pitchFamily="34" charset="0"/>
              </a:rPr>
            </a:br>
            <a:r>
              <a:rPr lang="en-US" sz="9600" b="1" smtClean="0">
                <a:solidFill>
                  <a:schemeClr val="tx1"/>
                </a:solidFill>
                <a:latin typeface="Tahoma" pitchFamily="34" charset="0"/>
              </a:rPr>
              <a:t/>
            </a:r>
            <a:br>
              <a:rPr lang="en-US" sz="9600" b="1" smtClean="0">
                <a:solidFill>
                  <a:schemeClr val="tx1"/>
                </a:solidFill>
                <a:latin typeface="Tahoma" pitchFamily="34" charset="0"/>
              </a:rPr>
            </a:br>
            <a:r>
              <a:rPr lang="en-US" sz="9600" b="1" smtClean="0">
                <a:solidFill>
                  <a:schemeClr val="tx1"/>
                </a:solidFill>
                <a:latin typeface="Tahoma" pitchFamily="34" charset="0"/>
              </a:rPr>
              <a:t>MEXICAN</a:t>
            </a:r>
            <a:br>
              <a:rPr lang="en-US" sz="9600" b="1" smtClean="0">
                <a:solidFill>
                  <a:schemeClr val="tx1"/>
                </a:solidFill>
                <a:latin typeface="Tahoma" pitchFamily="34" charset="0"/>
              </a:rPr>
            </a:br>
            <a:r>
              <a:rPr lang="en-US" sz="9600" b="1" smtClean="0">
                <a:solidFill>
                  <a:schemeClr val="tx1"/>
                </a:solidFill>
                <a:latin typeface="Tahoma" pitchFamily="34" charset="0"/>
              </a:rPr>
              <a:t>CULTURE</a:t>
            </a:r>
            <a:br>
              <a:rPr lang="en-US" sz="9600" b="1" smtClean="0">
                <a:solidFill>
                  <a:schemeClr val="tx1"/>
                </a:solidFill>
                <a:latin typeface="Tahoma" pitchFamily="34" charset="0"/>
              </a:rPr>
            </a:br>
            <a:r>
              <a:rPr lang="en-US" sz="9600" b="1" smtClean="0">
                <a:solidFill>
                  <a:schemeClr val="tx1"/>
                </a:solidFill>
                <a:latin typeface="Tahoma" pitchFamily="34" charset="0"/>
              </a:rPr>
              <a:t/>
            </a:r>
            <a:br>
              <a:rPr lang="en-US" sz="9600" b="1" smtClean="0">
                <a:solidFill>
                  <a:schemeClr val="tx1"/>
                </a:solidFill>
                <a:latin typeface="Tahoma" pitchFamily="34" charset="0"/>
              </a:rPr>
            </a:br>
            <a:endParaRPr lang="en-US" sz="9600" b="1" smtClean="0">
              <a:solidFill>
                <a:schemeClr val="tx1"/>
              </a:solidFill>
              <a:latin typeface="Tahoma" pitchFamily="34" charset="0"/>
            </a:endParaRPr>
          </a:p>
        </p:txBody>
      </p:sp>
      <p:sp>
        <p:nvSpPr>
          <p:cNvPr id="3075" name="Rectangle 3"/>
          <p:cNvSpPr>
            <a:spLocks noChangeArrowheads="1"/>
          </p:cNvSpPr>
          <p:nvPr/>
        </p:nvSpPr>
        <p:spPr bwMode="auto">
          <a:xfrm>
            <a:off x="304800" y="106363"/>
            <a:ext cx="8534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6000" u="sng" dirty="0">
                <a:solidFill>
                  <a:srgbClr val="00FFFF"/>
                </a:solidFill>
                <a:latin typeface="Tahoma" pitchFamily="34" charset="0"/>
              </a:rPr>
              <a:t>CHAPTER 7</a:t>
            </a:r>
            <a:endParaRPr lang="en-US" dirty="0">
              <a:solidFill>
                <a:srgbClr val="00FFFF"/>
              </a:solidFill>
            </a:endParaRPr>
          </a:p>
        </p:txBody>
      </p:sp>
    </p:spTree>
    <p:extLst>
      <p:ext uri="{BB962C8B-B14F-4D97-AF65-F5344CB8AC3E}">
        <p14:creationId xmlns:p14="http://schemas.microsoft.com/office/powerpoint/2010/main" val="1063428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sz="half" idx="1"/>
          </p:nvPr>
        </p:nvSpPr>
        <p:spPr>
          <a:xfrm>
            <a:off x="0" y="304800"/>
            <a:ext cx="3962400" cy="5821363"/>
          </a:xfrm>
        </p:spPr>
        <p:txBody>
          <a:bodyPr/>
          <a:lstStyle/>
          <a:p>
            <a:pPr eaLnBrk="1" hangingPunct="1">
              <a:buFont typeface="Wingdings" pitchFamily="2" charset="2"/>
              <a:buNone/>
            </a:pPr>
            <a:r>
              <a:rPr lang="en-US" sz="3200" b="1" dirty="0" smtClean="0">
                <a:latin typeface="Tahoma" pitchFamily="34" charset="0"/>
              </a:rPr>
              <a:t>	Individualism</a:t>
            </a:r>
          </a:p>
          <a:p>
            <a:pPr eaLnBrk="1" hangingPunct="1">
              <a:buFont typeface="Wingdings" pitchFamily="2" charset="2"/>
              <a:buChar char="ü"/>
            </a:pPr>
            <a:r>
              <a:rPr lang="en-US" sz="3200" b="1" dirty="0" smtClean="0">
                <a:latin typeface="Tahoma" pitchFamily="34" charset="0"/>
              </a:rPr>
              <a:t>Extended family</a:t>
            </a:r>
          </a:p>
          <a:p>
            <a:pPr eaLnBrk="1" hangingPunct="1">
              <a:buFontTx/>
              <a:buNone/>
            </a:pPr>
            <a:r>
              <a:rPr lang="en-US" sz="3200" b="1" dirty="0" smtClean="0">
                <a:latin typeface="Tahoma" pitchFamily="34" charset="0"/>
              </a:rPr>
              <a:t>	Community</a:t>
            </a:r>
          </a:p>
          <a:p>
            <a:pPr eaLnBrk="1" hangingPunct="1">
              <a:buFont typeface="Wingdings" pitchFamily="2" charset="2"/>
              <a:buNone/>
            </a:pPr>
            <a:r>
              <a:rPr lang="en-US" sz="3200" b="1" dirty="0" smtClean="0">
                <a:latin typeface="Tahoma" pitchFamily="34" charset="0"/>
              </a:rPr>
              <a:t>	</a:t>
            </a:r>
            <a:r>
              <a:rPr lang="en-US" sz="3200" b="1" dirty="0" err="1" smtClean="0">
                <a:latin typeface="Tahoma" pitchFamily="34" charset="0"/>
              </a:rPr>
              <a:t>Monochronic</a:t>
            </a:r>
            <a:endParaRPr lang="en-US" sz="3200" b="1" dirty="0" smtClean="0">
              <a:latin typeface="Tahoma" pitchFamily="34" charset="0"/>
            </a:endParaRPr>
          </a:p>
          <a:p>
            <a:pPr eaLnBrk="1" hangingPunct="1">
              <a:buFont typeface="Wingdings" pitchFamily="2" charset="2"/>
              <a:buChar char="ü"/>
            </a:pPr>
            <a:r>
              <a:rPr lang="en-US" sz="3200" b="1" smtClean="0">
                <a:latin typeface="Tahoma" pitchFamily="34" charset="0"/>
              </a:rPr>
              <a:t>Polychronic</a:t>
            </a:r>
            <a:endParaRPr lang="en-US" sz="3200" b="1" dirty="0" smtClean="0">
              <a:latin typeface="Tahoma" pitchFamily="34" charset="0"/>
            </a:endParaRPr>
          </a:p>
          <a:p>
            <a:pPr eaLnBrk="1" hangingPunct="1">
              <a:buFont typeface="Wingdings" pitchFamily="2" charset="2"/>
              <a:buNone/>
            </a:pPr>
            <a:r>
              <a:rPr lang="en-US" sz="3200" b="1" dirty="0" smtClean="0">
                <a:latin typeface="Tahoma" pitchFamily="34" charset="0"/>
              </a:rPr>
              <a:t>	Low Context</a:t>
            </a:r>
          </a:p>
          <a:p>
            <a:pPr eaLnBrk="1" hangingPunct="1">
              <a:buFont typeface="Wingdings" pitchFamily="2" charset="2"/>
              <a:buChar char="ü"/>
            </a:pPr>
            <a:r>
              <a:rPr lang="en-US" sz="3200" b="1" dirty="0" smtClean="0">
                <a:latin typeface="Tahoma" pitchFamily="34" charset="0"/>
              </a:rPr>
              <a:t>High Context</a:t>
            </a:r>
          </a:p>
          <a:p>
            <a:pPr eaLnBrk="1" hangingPunct="1">
              <a:buFont typeface="Wingdings" pitchFamily="2" charset="2"/>
              <a:buNone/>
            </a:pPr>
            <a:r>
              <a:rPr lang="en-US" sz="3200" b="1" dirty="0" smtClean="0">
                <a:latin typeface="Tahoma" pitchFamily="34" charset="0"/>
              </a:rPr>
              <a:t>	Social Ambiguity</a:t>
            </a:r>
          </a:p>
          <a:p>
            <a:pPr eaLnBrk="1" hangingPunct="1">
              <a:buFont typeface="Wingdings" pitchFamily="2" charset="2"/>
              <a:buChar char="ü"/>
            </a:pPr>
            <a:r>
              <a:rPr lang="en-US" sz="3200" b="1" dirty="0" smtClean="0">
                <a:latin typeface="Tahoma" pitchFamily="34" charset="0"/>
              </a:rPr>
              <a:t>Social Certainty</a:t>
            </a:r>
          </a:p>
          <a:p>
            <a:pPr eaLnBrk="1" hangingPunct="1"/>
            <a:endParaRPr lang="en-US" sz="3200" b="1" dirty="0" smtClean="0">
              <a:latin typeface="Tahoma" pitchFamily="34" charset="0"/>
            </a:endParaRPr>
          </a:p>
        </p:txBody>
      </p:sp>
      <p:sp>
        <p:nvSpPr>
          <p:cNvPr id="6147" name="Rectangle 3"/>
          <p:cNvSpPr>
            <a:spLocks noGrp="1" noChangeArrowheads="1"/>
          </p:cNvSpPr>
          <p:nvPr>
            <p:ph type="body" sz="half" idx="2"/>
          </p:nvPr>
        </p:nvSpPr>
        <p:spPr>
          <a:xfrm>
            <a:off x="4114800" y="304800"/>
            <a:ext cx="5029200" cy="5821363"/>
          </a:xfrm>
        </p:spPr>
        <p:txBody>
          <a:bodyPr/>
          <a:lstStyle/>
          <a:p>
            <a:pPr eaLnBrk="1" hangingPunct="1">
              <a:buFont typeface="Wingdings" pitchFamily="2" charset="2"/>
              <a:buNone/>
            </a:pPr>
            <a:r>
              <a:rPr lang="en-US" sz="3200" b="1" smtClean="0">
                <a:latin typeface="Tahoma" pitchFamily="34" charset="0"/>
              </a:rPr>
              <a:t>	Low Power Distance</a:t>
            </a:r>
          </a:p>
          <a:p>
            <a:pPr eaLnBrk="1" hangingPunct="1">
              <a:buFont typeface="Wingdings" pitchFamily="2" charset="2"/>
              <a:buChar char="ü"/>
            </a:pPr>
            <a:r>
              <a:rPr lang="en-US" sz="3200" b="1" smtClean="0">
                <a:latin typeface="Tahoma" pitchFamily="34" charset="0"/>
              </a:rPr>
              <a:t>High power Distance</a:t>
            </a:r>
          </a:p>
          <a:p>
            <a:pPr eaLnBrk="1" hangingPunct="1">
              <a:buFont typeface="Wingdings" pitchFamily="2" charset="2"/>
              <a:buNone/>
            </a:pPr>
            <a:r>
              <a:rPr lang="en-US" sz="3200" b="1" smtClean="0">
                <a:latin typeface="Tahoma" pitchFamily="34" charset="0"/>
              </a:rPr>
              <a:t>	Mastery</a:t>
            </a:r>
          </a:p>
          <a:p>
            <a:pPr eaLnBrk="1" hangingPunct="1">
              <a:buFont typeface="Wingdings" pitchFamily="2" charset="2"/>
              <a:buChar char="ü"/>
            </a:pPr>
            <a:r>
              <a:rPr lang="en-US" sz="3200" b="1" smtClean="0">
                <a:latin typeface="Tahoma" pitchFamily="34" charset="0"/>
              </a:rPr>
              <a:t>Adaptation</a:t>
            </a:r>
          </a:p>
          <a:p>
            <a:pPr eaLnBrk="1" hangingPunct="1">
              <a:buFont typeface="Wingdings" pitchFamily="2" charset="2"/>
              <a:buNone/>
            </a:pPr>
            <a:r>
              <a:rPr lang="en-US" sz="3200" b="1" smtClean="0">
                <a:latin typeface="Tahoma" pitchFamily="34" charset="0"/>
              </a:rPr>
              <a:t>	Emotionally Neutral</a:t>
            </a:r>
          </a:p>
          <a:p>
            <a:pPr eaLnBrk="1" hangingPunct="1">
              <a:buFont typeface="Wingdings" pitchFamily="2" charset="2"/>
              <a:buChar char="ü"/>
            </a:pPr>
            <a:r>
              <a:rPr lang="en-US" sz="3200" b="1" smtClean="0">
                <a:latin typeface="Tahoma" pitchFamily="34" charset="0"/>
              </a:rPr>
              <a:t>Emotionally </a:t>
            </a:r>
            <a:r>
              <a:rPr lang="en-US" b="1" smtClean="0">
                <a:latin typeface="Tahoma" pitchFamily="34" charset="0"/>
              </a:rPr>
              <a:t>Expressive</a:t>
            </a:r>
          </a:p>
          <a:p>
            <a:pPr eaLnBrk="1" hangingPunct="1">
              <a:buFont typeface="Wingdings" pitchFamily="2" charset="2"/>
              <a:buNone/>
            </a:pPr>
            <a:r>
              <a:rPr lang="en-US" sz="3200" b="1" smtClean="0">
                <a:latin typeface="Tahoma" pitchFamily="34" charset="0"/>
              </a:rPr>
              <a:t>	Quantity of Life</a:t>
            </a:r>
          </a:p>
          <a:p>
            <a:pPr eaLnBrk="1" hangingPunct="1">
              <a:buFont typeface="Wingdings" pitchFamily="2" charset="2"/>
              <a:buChar char="ü"/>
            </a:pPr>
            <a:r>
              <a:rPr lang="en-US" sz="3200" b="1" smtClean="0">
                <a:latin typeface="Tahoma" pitchFamily="34" charset="0"/>
              </a:rPr>
              <a:t>Quality of life</a:t>
            </a:r>
          </a:p>
          <a:p>
            <a:pPr eaLnBrk="1" hangingPunct="1"/>
            <a:endParaRPr lang="en-US" sz="3200" b="1" smtClean="0">
              <a:latin typeface="Tahoma" pitchFamily="34" charset="0"/>
            </a:endParaRPr>
          </a:p>
        </p:txBody>
      </p:sp>
    </p:spTree>
    <p:extLst>
      <p:ext uri="{BB962C8B-B14F-4D97-AF65-F5344CB8AC3E}">
        <p14:creationId xmlns:p14="http://schemas.microsoft.com/office/powerpoint/2010/main" val="26226379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57200" y="304800"/>
            <a:ext cx="8686800" cy="6553200"/>
          </a:xfrm>
        </p:spPr>
        <p:txBody>
          <a:bodyPr/>
          <a:lstStyle/>
          <a:p>
            <a:pPr algn="ctr" eaLnBrk="1" hangingPunct="1">
              <a:buFontTx/>
              <a:buNone/>
            </a:pPr>
            <a:r>
              <a:rPr lang="en-US" sz="5400" b="1" smtClean="0">
                <a:latin typeface="Tahoma" pitchFamily="34" charset="0"/>
              </a:rPr>
              <a:t>In most respects, Latin cultures are 180 degrees opposite of Anglo/Saxon cultures.</a:t>
            </a:r>
          </a:p>
        </p:txBody>
      </p:sp>
    </p:spTree>
    <p:extLst>
      <p:ext uri="{BB962C8B-B14F-4D97-AF65-F5344CB8AC3E}">
        <p14:creationId xmlns:p14="http://schemas.microsoft.com/office/powerpoint/2010/main" val="34770021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304800" y="304800"/>
            <a:ext cx="8839200" cy="5943600"/>
          </a:xfrm>
        </p:spPr>
        <p:txBody>
          <a:bodyPr/>
          <a:lstStyle/>
          <a:p>
            <a:pPr eaLnBrk="1" hangingPunct="1"/>
            <a:r>
              <a:rPr lang="en-US" sz="7200" b="1" smtClean="0">
                <a:solidFill>
                  <a:schemeClr val="tx1"/>
                </a:solidFill>
                <a:latin typeface="Tahoma" pitchFamily="34" charset="0"/>
              </a:rPr>
              <a:t>UNA HISTORIA DE LA DOMINACIÓN AUTORITARIA </a:t>
            </a:r>
            <a:br>
              <a:rPr lang="en-US" sz="7200" b="1" smtClean="0">
                <a:solidFill>
                  <a:schemeClr val="tx1"/>
                </a:solidFill>
                <a:latin typeface="Tahoma" pitchFamily="34" charset="0"/>
              </a:rPr>
            </a:br>
            <a:endParaRPr lang="en-US" sz="7200" b="1" smtClean="0">
              <a:solidFill>
                <a:schemeClr val="tx1"/>
              </a:solidFill>
              <a:latin typeface="Tahoma" pitchFamily="34" charset="0"/>
            </a:endParaRPr>
          </a:p>
        </p:txBody>
      </p:sp>
    </p:spTree>
    <p:extLst>
      <p:ext uri="{BB962C8B-B14F-4D97-AF65-F5344CB8AC3E}">
        <p14:creationId xmlns:p14="http://schemas.microsoft.com/office/powerpoint/2010/main" val="29132744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7772400" cy="533400"/>
          </a:xfrm>
        </p:spPr>
        <p:txBody>
          <a:bodyPr/>
          <a:lstStyle/>
          <a:p>
            <a:pPr eaLnBrk="1" hangingPunct="1"/>
            <a:r>
              <a:rPr lang="en-US" sz="4000" b="1" smtClean="0">
                <a:solidFill>
                  <a:schemeClr val="tx1"/>
                </a:solidFill>
                <a:latin typeface="Tahoma" pitchFamily="34" charset="0"/>
              </a:rPr>
              <a:t>THE DOMINATORS</a:t>
            </a:r>
          </a:p>
        </p:txBody>
      </p:sp>
      <p:sp>
        <p:nvSpPr>
          <p:cNvPr id="11267" name="Rectangle 4"/>
          <p:cNvSpPr>
            <a:spLocks noGrp="1" noChangeArrowheads="1"/>
          </p:cNvSpPr>
          <p:nvPr>
            <p:ph type="body" sz="half" idx="1"/>
          </p:nvPr>
        </p:nvSpPr>
        <p:spPr>
          <a:xfrm>
            <a:off x="0" y="609600"/>
            <a:ext cx="4495800" cy="5257800"/>
          </a:xfrm>
        </p:spPr>
        <p:txBody>
          <a:bodyPr/>
          <a:lstStyle/>
          <a:p>
            <a:pPr eaLnBrk="1" hangingPunct="1">
              <a:lnSpc>
                <a:spcPct val="90000"/>
              </a:lnSpc>
            </a:pPr>
            <a:r>
              <a:rPr lang="en-US" sz="4400" b="1" smtClean="0">
                <a:latin typeface="Tahoma" pitchFamily="34" charset="0"/>
              </a:rPr>
              <a:t>Spanish</a:t>
            </a:r>
          </a:p>
          <a:p>
            <a:pPr eaLnBrk="1" hangingPunct="1">
              <a:lnSpc>
                <a:spcPct val="90000"/>
              </a:lnSpc>
            </a:pPr>
            <a:r>
              <a:rPr lang="en-US" sz="4400" b="1" smtClean="0">
                <a:latin typeface="Tahoma" pitchFamily="34" charset="0"/>
              </a:rPr>
              <a:t>French</a:t>
            </a:r>
          </a:p>
          <a:p>
            <a:pPr eaLnBrk="1" hangingPunct="1">
              <a:lnSpc>
                <a:spcPct val="90000"/>
              </a:lnSpc>
            </a:pPr>
            <a:r>
              <a:rPr lang="en-US" sz="4400" b="1" smtClean="0">
                <a:latin typeface="Tahoma" pitchFamily="34" charset="0"/>
              </a:rPr>
              <a:t>“Texicans” &amp; the Republic of Texas</a:t>
            </a:r>
          </a:p>
          <a:p>
            <a:pPr eaLnBrk="1" hangingPunct="1">
              <a:lnSpc>
                <a:spcPct val="90000"/>
              </a:lnSpc>
            </a:pPr>
            <a:r>
              <a:rPr lang="en-US" sz="4400" b="1" smtClean="0">
                <a:latin typeface="Tahoma" pitchFamily="34" charset="0"/>
              </a:rPr>
              <a:t>Dictators: Villa, Carranza, Diaz, etc.</a:t>
            </a:r>
          </a:p>
          <a:p>
            <a:pPr eaLnBrk="1" hangingPunct="1">
              <a:lnSpc>
                <a:spcPct val="90000"/>
              </a:lnSpc>
            </a:pPr>
            <a:endParaRPr lang="en-US" sz="4400" b="1" smtClean="0">
              <a:latin typeface="Tahoma" pitchFamily="34" charset="0"/>
            </a:endParaRPr>
          </a:p>
        </p:txBody>
      </p:sp>
      <p:sp>
        <p:nvSpPr>
          <p:cNvPr id="11268" name="Rectangle 5"/>
          <p:cNvSpPr>
            <a:spLocks noGrp="1" noChangeArrowheads="1"/>
          </p:cNvSpPr>
          <p:nvPr>
            <p:ph type="body" sz="half" idx="2"/>
          </p:nvPr>
        </p:nvSpPr>
        <p:spPr>
          <a:xfrm>
            <a:off x="4648200" y="838200"/>
            <a:ext cx="4191000" cy="5257800"/>
          </a:xfrm>
        </p:spPr>
        <p:txBody>
          <a:bodyPr/>
          <a:lstStyle/>
          <a:p>
            <a:pPr eaLnBrk="1" hangingPunct="1">
              <a:lnSpc>
                <a:spcPct val="90000"/>
              </a:lnSpc>
            </a:pPr>
            <a:r>
              <a:rPr lang="en-US" sz="4000" b="1" smtClean="0">
                <a:latin typeface="Tahoma" pitchFamily="34" charset="0"/>
              </a:rPr>
              <a:t>The one-party PRI government 1929-1999</a:t>
            </a:r>
          </a:p>
          <a:p>
            <a:pPr eaLnBrk="1" hangingPunct="1">
              <a:lnSpc>
                <a:spcPct val="90000"/>
              </a:lnSpc>
            </a:pPr>
            <a:r>
              <a:rPr lang="en-US" sz="4000" b="1" smtClean="0">
                <a:latin typeface="Tahoma" pitchFamily="34" charset="0"/>
              </a:rPr>
              <a:t>Roman Catholicism</a:t>
            </a:r>
          </a:p>
          <a:p>
            <a:pPr eaLnBrk="1" hangingPunct="1">
              <a:lnSpc>
                <a:spcPct val="90000"/>
              </a:lnSpc>
            </a:pPr>
            <a:r>
              <a:rPr lang="en-US" sz="4000" b="1" smtClean="0">
                <a:latin typeface="Tahoma" pitchFamily="34" charset="0"/>
              </a:rPr>
              <a:t>Drug lords</a:t>
            </a:r>
          </a:p>
          <a:p>
            <a:pPr eaLnBrk="1" hangingPunct="1">
              <a:lnSpc>
                <a:spcPct val="90000"/>
              </a:lnSpc>
            </a:pPr>
            <a:r>
              <a:rPr lang="en-US" sz="4000" b="1" smtClean="0">
                <a:latin typeface="Tahoma" pitchFamily="34" charset="0"/>
              </a:rPr>
              <a:t>NAFTA?</a:t>
            </a:r>
          </a:p>
        </p:txBody>
      </p:sp>
    </p:spTree>
    <p:extLst>
      <p:ext uri="{BB962C8B-B14F-4D97-AF65-F5344CB8AC3E}">
        <p14:creationId xmlns:p14="http://schemas.microsoft.com/office/powerpoint/2010/main" val="17626595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4"/>
          <p:cNvSpPr>
            <a:spLocks noGrp="1" noChangeArrowheads="1"/>
          </p:cNvSpPr>
          <p:nvPr>
            <p:ph type="ctrTitle"/>
          </p:nvPr>
        </p:nvSpPr>
        <p:spPr>
          <a:xfrm>
            <a:off x="0" y="152400"/>
            <a:ext cx="8839200" cy="914400"/>
          </a:xfrm>
        </p:spPr>
        <p:txBody>
          <a:bodyPr/>
          <a:lstStyle/>
          <a:p>
            <a:pPr eaLnBrk="1" hangingPunct="1"/>
            <a:r>
              <a:rPr lang="en-US" sz="2800" b="1" smtClean="0">
                <a:solidFill>
                  <a:schemeClr val="tx1"/>
                </a:solidFill>
                <a:latin typeface="Tahoma" pitchFamily="34" charset="0"/>
              </a:rPr>
              <a:t>THE INFLUENCE OF AUTHORITARIANISM ON LATIN CULTURE</a:t>
            </a:r>
            <a:r>
              <a:rPr lang="en-US" sz="4000" smtClean="0"/>
              <a:t> </a:t>
            </a:r>
          </a:p>
        </p:txBody>
      </p:sp>
      <p:sp>
        <p:nvSpPr>
          <p:cNvPr id="151555" name="Rectangle 3"/>
          <p:cNvSpPr>
            <a:spLocks noGrp="1" noChangeArrowheads="1"/>
          </p:cNvSpPr>
          <p:nvPr>
            <p:ph type="subTitle" idx="1"/>
          </p:nvPr>
        </p:nvSpPr>
        <p:spPr>
          <a:xfrm>
            <a:off x="0" y="1219200"/>
            <a:ext cx="8915400" cy="5638800"/>
          </a:xfrm>
        </p:spPr>
        <p:txBody>
          <a:bodyPr/>
          <a:lstStyle/>
          <a:p>
            <a:pPr marL="609600" indent="-609600" algn="l" eaLnBrk="1" hangingPunct="1">
              <a:lnSpc>
                <a:spcPct val="80000"/>
              </a:lnSpc>
              <a:buFontTx/>
              <a:buAutoNum type="arabicPeriod"/>
            </a:pPr>
            <a:r>
              <a:rPr lang="en-US" sz="2900" b="1" smtClean="0">
                <a:latin typeface="Tahoma" pitchFamily="34" charset="0"/>
              </a:rPr>
              <a:t>Security &amp; identity via the extended family</a:t>
            </a:r>
          </a:p>
          <a:p>
            <a:pPr marL="609600" indent="-609600" algn="l" eaLnBrk="1" hangingPunct="1">
              <a:lnSpc>
                <a:spcPct val="80000"/>
              </a:lnSpc>
            </a:pPr>
            <a:r>
              <a:rPr lang="en-US" sz="2900" b="1" smtClean="0">
                <a:latin typeface="Tahoma" pitchFamily="34" charset="0"/>
              </a:rPr>
              <a:t>to compensate for the absence of  democratic</a:t>
            </a:r>
          </a:p>
          <a:p>
            <a:pPr marL="609600" indent="-609600" algn="l" eaLnBrk="1" hangingPunct="1">
              <a:lnSpc>
                <a:spcPct val="80000"/>
              </a:lnSpc>
            </a:pPr>
            <a:r>
              <a:rPr lang="en-US" sz="2900" b="1" smtClean="0">
                <a:latin typeface="Tahoma" pitchFamily="34" charset="0"/>
              </a:rPr>
              <a:t>institutions</a:t>
            </a:r>
          </a:p>
          <a:p>
            <a:pPr marL="609600" indent="-609600" algn="l" eaLnBrk="1" hangingPunct="1">
              <a:lnSpc>
                <a:spcPct val="80000"/>
              </a:lnSpc>
            </a:pPr>
            <a:r>
              <a:rPr lang="en-US" sz="2900" b="1" smtClean="0">
                <a:latin typeface="Tahoma" pitchFamily="34" charset="0"/>
              </a:rPr>
              <a:t>2. Emphasis on the free things of life which</a:t>
            </a:r>
          </a:p>
          <a:p>
            <a:pPr marL="609600" indent="-609600" algn="l" eaLnBrk="1" hangingPunct="1">
              <a:lnSpc>
                <a:spcPct val="80000"/>
              </a:lnSpc>
            </a:pPr>
            <a:r>
              <a:rPr lang="en-US" sz="2900" b="1" smtClean="0">
                <a:latin typeface="Tahoma" pitchFamily="34" charset="0"/>
              </a:rPr>
              <a:t>can’t be taken away from you by authoritarian</a:t>
            </a:r>
          </a:p>
          <a:p>
            <a:pPr marL="609600" indent="-609600" algn="l" eaLnBrk="1" hangingPunct="1">
              <a:lnSpc>
                <a:spcPct val="80000"/>
              </a:lnSpc>
            </a:pPr>
            <a:r>
              <a:rPr lang="en-US" sz="2900" b="1" smtClean="0">
                <a:latin typeface="Tahoma" pitchFamily="34" charset="0"/>
              </a:rPr>
              <a:t>governments </a:t>
            </a:r>
          </a:p>
          <a:p>
            <a:pPr marL="609600" indent="-609600" algn="l" eaLnBrk="1" hangingPunct="1">
              <a:lnSpc>
                <a:spcPct val="80000"/>
              </a:lnSpc>
            </a:pPr>
            <a:r>
              <a:rPr lang="en-US" sz="2900" b="1" smtClean="0">
                <a:latin typeface="Tahoma" pitchFamily="34" charset="0"/>
              </a:rPr>
              <a:t>3. Personal dignity (“face”) to compensate for</a:t>
            </a:r>
          </a:p>
          <a:p>
            <a:pPr marL="609600" indent="-609600" algn="l" eaLnBrk="1" hangingPunct="1">
              <a:lnSpc>
                <a:spcPct val="80000"/>
              </a:lnSpc>
            </a:pPr>
            <a:r>
              <a:rPr lang="en-US" sz="2900" b="1" smtClean="0">
                <a:latin typeface="Tahoma" pitchFamily="34" charset="0"/>
              </a:rPr>
              <a:t>the lack of social status opportunities in</a:t>
            </a:r>
          </a:p>
          <a:p>
            <a:pPr marL="609600" indent="-609600" algn="l" eaLnBrk="1" hangingPunct="1">
              <a:lnSpc>
                <a:spcPct val="80000"/>
              </a:lnSpc>
            </a:pPr>
            <a:r>
              <a:rPr lang="en-US" sz="2900" b="1" smtClean="0">
                <a:latin typeface="Tahoma" pitchFamily="34" charset="0"/>
              </a:rPr>
              <a:t>authoritarian cultures</a:t>
            </a:r>
          </a:p>
          <a:p>
            <a:pPr marL="609600" indent="-609600" algn="l" eaLnBrk="1" hangingPunct="1">
              <a:lnSpc>
                <a:spcPct val="80000"/>
              </a:lnSpc>
            </a:pPr>
            <a:r>
              <a:rPr lang="en-US" sz="2900" b="1" smtClean="0">
                <a:latin typeface="Tahoma" pitchFamily="34" charset="0"/>
              </a:rPr>
              <a:t>4. The Roman Catholic church has always been</a:t>
            </a:r>
          </a:p>
          <a:p>
            <a:pPr marL="609600" indent="-609600" algn="l" eaLnBrk="1" hangingPunct="1">
              <a:lnSpc>
                <a:spcPct val="80000"/>
              </a:lnSpc>
            </a:pPr>
            <a:r>
              <a:rPr lang="en-US" sz="2900" b="1" smtClean="0">
                <a:latin typeface="Tahoma" pitchFamily="34" charset="0"/>
              </a:rPr>
              <a:t>the backbone of authority</a:t>
            </a:r>
            <a:r>
              <a:rPr lang="en-US" sz="2900" b="1" smtClean="0"/>
              <a:t> in </a:t>
            </a:r>
            <a:r>
              <a:rPr lang="en-US" sz="2900" b="1" smtClean="0">
                <a:latin typeface="Tahoma" pitchFamily="34" charset="0"/>
              </a:rPr>
              <a:t>Latin cultures</a:t>
            </a:r>
          </a:p>
          <a:p>
            <a:pPr marL="609600" indent="-609600" algn="l" eaLnBrk="1" hangingPunct="1">
              <a:lnSpc>
                <a:spcPct val="80000"/>
              </a:lnSpc>
            </a:pPr>
            <a:r>
              <a:rPr lang="en-US" sz="2900" b="1" smtClean="0">
                <a:latin typeface="Tahoma" pitchFamily="34" charset="0"/>
              </a:rPr>
              <a:t> </a:t>
            </a:r>
          </a:p>
        </p:txBody>
      </p:sp>
    </p:spTree>
    <p:extLst>
      <p:ext uri="{BB962C8B-B14F-4D97-AF65-F5344CB8AC3E}">
        <p14:creationId xmlns:p14="http://schemas.microsoft.com/office/powerpoint/2010/main" val="1606133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 calcmode="lin" valueType="num">
                                      <p:cBhvr>
                                        <p:cTn id="7" dur="2000" fill="hold"/>
                                        <p:tgtEl>
                                          <p:spTgt spid="151555">
                                            <p:txEl>
                                              <p:pRg st="0" end="0"/>
                                            </p:txEl>
                                          </p:spTgt>
                                        </p:tgtEl>
                                        <p:attrNameLst>
                                          <p:attrName>ppt_w</p:attrName>
                                        </p:attrNameLst>
                                      </p:cBhvr>
                                      <p:tavLst>
                                        <p:tav tm="0">
                                          <p:val>
                                            <p:strVal val="(6*min(max(#ppt_w*#ppt_h,.3),1)-7.4)/-.7*#ppt_w"/>
                                          </p:val>
                                        </p:tav>
                                        <p:tav tm="100000">
                                          <p:val>
                                            <p:strVal val="#ppt_w"/>
                                          </p:val>
                                        </p:tav>
                                      </p:tavLst>
                                    </p:anim>
                                    <p:anim calcmode="lin" valueType="num">
                                      <p:cBhvr>
                                        <p:cTn id="8" dur="2000" fill="hold"/>
                                        <p:tgtEl>
                                          <p:spTgt spid="151555">
                                            <p:txEl>
                                              <p:pRg st="0" end="0"/>
                                            </p:txEl>
                                          </p:spTgt>
                                        </p:tgtEl>
                                        <p:attrNameLst>
                                          <p:attrName>ppt_h</p:attrName>
                                        </p:attrNameLst>
                                      </p:cBhvr>
                                      <p:tavLst>
                                        <p:tav tm="0">
                                          <p:val>
                                            <p:strVal val="(6*min(max(#ppt_w*#ppt_h,.3),1)-7.4)/-.7*#ppt_h"/>
                                          </p:val>
                                        </p:tav>
                                        <p:tav tm="100000">
                                          <p:val>
                                            <p:strVal val="#ppt_h"/>
                                          </p:val>
                                        </p:tav>
                                      </p:tavLst>
                                    </p:anim>
                                    <p:anim calcmode="lin" valueType="num">
                                      <p:cBhvr>
                                        <p:cTn id="9" dur="2000" fill="hold"/>
                                        <p:tgtEl>
                                          <p:spTgt spid="151555">
                                            <p:txEl>
                                              <p:pRg st="0" end="0"/>
                                            </p:txEl>
                                          </p:spTgt>
                                        </p:tgtEl>
                                        <p:attrNameLst>
                                          <p:attrName>ppt_x</p:attrName>
                                        </p:attrNameLst>
                                      </p:cBhvr>
                                      <p:tavLst>
                                        <p:tav tm="0">
                                          <p:val>
                                            <p:fltVal val="0.5"/>
                                          </p:val>
                                        </p:tav>
                                        <p:tav tm="100000">
                                          <p:val>
                                            <p:strVal val="#ppt_x"/>
                                          </p:val>
                                        </p:tav>
                                      </p:tavLst>
                                    </p:anim>
                                    <p:anim calcmode="lin" valueType="num">
                                      <p:cBhvr>
                                        <p:cTn id="10" dur="2000" fill="hold"/>
                                        <p:tgtEl>
                                          <p:spTgt spid="151555">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151555">
                                            <p:txEl>
                                              <p:pRg st="1" end="1"/>
                                            </p:txEl>
                                          </p:spTgt>
                                        </p:tgtEl>
                                        <p:attrNameLst>
                                          <p:attrName>style.visibility</p:attrName>
                                        </p:attrNameLst>
                                      </p:cBhvr>
                                      <p:to>
                                        <p:strVal val="visible"/>
                                      </p:to>
                                    </p:set>
                                    <p:anim calcmode="lin" valueType="num">
                                      <p:cBhvr>
                                        <p:cTn id="15" dur="2000" fill="hold"/>
                                        <p:tgtEl>
                                          <p:spTgt spid="151555">
                                            <p:txEl>
                                              <p:pRg st="1" end="1"/>
                                            </p:txEl>
                                          </p:spTgt>
                                        </p:tgtEl>
                                        <p:attrNameLst>
                                          <p:attrName>ppt_w</p:attrName>
                                        </p:attrNameLst>
                                      </p:cBhvr>
                                      <p:tavLst>
                                        <p:tav tm="0">
                                          <p:val>
                                            <p:strVal val="(6*min(max(#ppt_w*#ppt_h,.3),1)-7.4)/-.7*#ppt_w"/>
                                          </p:val>
                                        </p:tav>
                                        <p:tav tm="100000">
                                          <p:val>
                                            <p:strVal val="#ppt_w"/>
                                          </p:val>
                                        </p:tav>
                                      </p:tavLst>
                                    </p:anim>
                                    <p:anim calcmode="lin" valueType="num">
                                      <p:cBhvr>
                                        <p:cTn id="16" dur="2000" fill="hold"/>
                                        <p:tgtEl>
                                          <p:spTgt spid="151555">
                                            <p:txEl>
                                              <p:pRg st="1" end="1"/>
                                            </p:txEl>
                                          </p:spTgt>
                                        </p:tgtEl>
                                        <p:attrNameLst>
                                          <p:attrName>ppt_h</p:attrName>
                                        </p:attrNameLst>
                                      </p:cBhvr>
                                      <p:tavLst>
                                        <p:tav tm="0">
                                          <p:val>
                                            <p:strVal val="(6*min(max(#ppt_w*#ppt_h,.3),1)-7.4)/-.7*#ppt_h"/>
                                          </p:val>
                                        </p:tav>
                                        <p:tav tm="100000">
                                          <p:val>
                                            <p:strVal val="#ppt_h"/>
                                          </p:val>
                                        </p:tav>
                                      </p:tavLst>
                                    </p:anim>
                                    <p:anim calcmode="lin" valueType="num">
                                      <p:cBhvr>
                                        <p:cTn id="17" dur="2000" fill="hold"/>
                                        <p:tgtEl>
                                          <p:spTgt spid="151555">
                                            <p:txEl>
                                              <p:pRg st="1" end="1"/>
                                            </p:txEl>
                                          </p:spTgt>
                                        </p:tgtEl>
                                        <p:attrNameLst>
                                          <p:attrName>ppt_x</p:attrName>
                                        </p:attrNameLst>
                                      </p:cBhvr>
                                      <p:tavLst>
                                        <p:tav tm="0">
                                          <p:val>
                                            <p:fltVal val="0.5"/>
                                          </p:val>
                                        </p:tav>
                                        <p:tav tm="100000">
                                          <p:val>
                                            <p:strVal val="#ppt_x"/>
                                          </p:val>
                                        </p:tav>
                                      </p:tavLst>
                                    </p:anim>
                                    <p:anim calcmode="lin" valueType="num">
                                      <p:cBhvr>
                                        <p:cTn id="18" dur="2000" fill="hold"/>
                                        <p:tgtEl>
                                          <p:spTgt spid="151555">
                                            <p:txEl>
                                              <p:pRg st="1" end="1"/>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151555">
                                            <p:txEl>
                                              <p:pRg st="2" end="2"/>
                                            </p:txEl>
                                          </p:spTgt>
                                        </p:tgtEl>
                                        <p:attrNameLst>
                                          <p:attrName>style.visibility</p:attrName>
                                        </p:attrNameLst>
                                      </p:cBhvr>
                                      <p:to>
                                        <p:strVal val="visible"/>
                                      </p:to>
                                    </p:set>
                                    <p:anim calcmode="lin" valueType="num">
                                      <p:cBhvr>
                                        <p:cTn id="23" dur="2000" fill="hold"/>
                                        <p:tgtEl>
                                          <p:spTgt spid="151555">
                                            <p:txEl>
                                              <p:pRg st="2" end="2"/>
                                            </p:txEl>
                                          </p:spTgt>
                                        </p:tgtEl>
                                        <p:attrNameLst>
                                          <p:attrName>ppt_w</p:attrName>
                                        </p:attrNameLst>
                                      </p:cBhvr>
                                      <p:tavLst>
                                        <p:tav tm="0">
                                          <p:val>
                                            <p:strVal val="(6*min(max(#ppt_w*#ppt_h,.3),1)-7.4)/-.7*#ppt_w"/>
                                          </p:val>
                                        </p:tav>
                                        <p:tav tm="100000">
                                          <p:val>
                                            <p:strVal val="#ppt_w"/>
                                          </p:val>
                                        </p:tav>
                                      </p:tavLst>
                                    </p:anim>
                                    <p:anim calcmode="lin" valueType="num">
                                      <p:cBhvr>
                                        <p:cTn id="24" dur="2000" fill="hold"/>
                                        <p:tgtEl>
                                          <p:spTgt spid="151555">
                                            <p:txEl>
                                              <p:pRg st="2" end="2"/>
                                            </p:txEl>
                                          </p:spTgt>
                                        </p:tgtEl>
                                        <p:attrNameLst>
                                          <p:attrName>ppt_h</p:attrName>
                                        </p:attrNameLst>
                                      </p:cBhvr>
                                      <p:tavLst>
                                        <p:tav tm="0">
                                          <p:val>
                                            <p:strVal val="(6*min(max(#ppt_w*#ppt_h,.3),1)-7.4)/-.7*#ppt_h"/>
                                          </p:val>
                                        </p:tav>
                                        <p:tav tm="100000">
                                          <p:val>
                                            <p:strVal val="#ppt_h"/>
                                          </p:val>
                                        </p:tav>
                                      </p:tavLst>
                                    </p:anim>
                                    <p:anim calcmode="lin" valueType="num">
                                      <p:cBhvr>
                                        <p:cTn id="25" dur="2000" fill="hold"/>
                                        <p:tgtEl>
                                          <p:spTgt spid="151555">
                                            <p:txEl>
                                              <p:pRg st="2" end="2"/>
                                            </p:txEl>
                                          </p:spTgt>
                                        </p:tgtEl>
                                        <p:attrNameLst>
                                          <p:attrName>ppt_x</p:attrName>
                                        </p:attrNameLst>
                                      </p:cBhvr>
                                      <p:tavLst>
                                        <p:tav tm="0">
                                          <p:val>
                                            <p:fltVal val="0.5"/>
                                          </p:val>
                                        </p:tav>
                                        <p:tav tm="100000">
                                          <p:val>
                                            <p:strVal val="#ppt_x"/>
                                          </p:val>
                                        </p:tav>
                                      </p:tavLst>
                                    </p:anim>
                                    <p:anim calcmode="lin" valueType="num">
                                      <p:cBhvr>
                                        <p:cTn id="26" dur="2000" fill="hold"/>
                                        <p:tgtEl>
                                          <p:spTgt spid="151555">
                                            <p:txEl>
                                              <p:pRg st="2" end="2"/>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grpId="0" nodeType="clickEffect">
                                  <p:stCondLst>
                                    <p:cond delay="0"/>
                                  </p:stCondLst>
                                  <p:childTnLst>
                                    <p:set>
                                      <p:cBhvr>
                                        <p:cTn id="30" dur="1" fill="hold">
                                          <p:stCondLst>
                                            <p:cond delay="0"/>
                                          </p:stCondLst>
                                        </p:cTn>
                                        <p:tgtEl>
                                          <p:spTgt spid="151555">
                                            <p:txEl>
                                              <p:pRg st="3" end="3"/>
                                            </p:txEl>
                                          </p:spTgt>
                                        </p:tgtEl>
                                        <p:attrNameLst>
                                          <p:attrName>style.visibility</p:attrName>
                                        </p:attrNameLst>
                                      </p:cBhvr>
                                      <p:to>
                                        <p:strVal val="visible"/>
                                      </p:to>
                                    </p:set>
                                    <p:anim calcmode="lin" valueType="num">
                                      <p:cBhvr>
                                        <p:cTn id="31" dur="2000" fill="hold"/>
                                        <p:tgtEl>
                                          <p:spTgt spid="151555">
                                            <p:txEl>
                                              <p:pRg st="3" end="3"/>
                                            </p:txEl>
                                          </p:spTgt>
                                        </p:tgtEl>
                                        <p:attrNameLst>
                                          <p:attrName>ppt_w</p:attrName>
                                        </p:attrNameLst>
                                      </p:cBhvr>
                                      <p:tavLst>
                                        <p:tav tm="0">
                                          <p:val>
                                            <p:strVal val="(6*min(max(#ppt_w*#ppt_h,.3),1)-7.4)/-.7*#ppt_w"/>
                                          </p:val>
                                        </p:tav>
                                        <p:tav tm="100000">
                                          <p:val>
                                            <p:strVal val="#ppt_w"/>
                                          </p:val>
                                        </p:tav>
                                      </p:tavLst>
                                    </p:anim>
                                    <p:anim calcmode="lin" valueType="num">
                                      <p:cBhvr>
                                        <p:cTn id="32" dur="2000" fill="hold"/>
                                        <p:tgtEl>
                                          <p:spTgt spid="151555">
                                            <p:txEl>
                                              <p:pRg st="3" end="3"/>
                                            </p:txEl>
                                          </p:spTgt>
                                        </p:tgtEl>
                                        <p:attrNameLst>
                                          <p:attrName>ppt_h</p:attrName>
                                        </p:attrNameLst>
                                      </p:cBhvr>
                                      <p:tavLst>
                                        <p:tav tm="0">
                                          <p:val>
                                            <p:strVal val="(6*min(max(#ppt_w*#ppt_h,.3),1)-7.4)/-.7*#ppt_h"/>
                                          </p:val>
                                        </p:tav>
                                        <p:tav tm="100000">
                                          <p:val>
                                            <p:strVal val="#ppt_h"/>
                                          </p:val>
                                        </p:tav>
                                      </p:tavLst>
                                    </p:anim>
                                    <p:anim calcmode="lin" valueType="num">
                                      <p:cBhvr>
                                        <p:cTn id="33" dur="2000" fill="hold"/>
                                        <p:tgtEl>
                                          <p:spTgt spid="151555">
                                            <p:txEl>
                                              <p:pRg st="3" end="3"/>
                                            </p:txEl>
                                          </p:spTgt>
                                        </p:tgtEl>
                                        <p:attrNameLst>
                                          <p:attrName>ppt_x</p:attrName>
                                        </p:attrNameLst>
                                      </p:cBhvr>
                                      <p:tavLst>
                                        <p:tav tm="0">
                                          <p:val>
                                            <p:fltVal val="0.5"/>
                                          </p:val>
                                        </p:tav>
                                        <p:tav tm="100000">
                                          <p:val>
                                            <p:strVal val="#ppt_x"/>
                                          </p:val>
                                        </p:tav>
                                      </p:tavLst>
                                    </p:anim>
                                    <p:anim calcmode="lin" valueType="num">
                                      <p:cBhvr>
                                        <p:cTn id="34" dur="2000" fill="hold"/>
                                        <p:tgtEl>
                                          <p:spTgt spid="151555">
                                            <p:txEl>
                                              <p:pRg st="3" end="3"/>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grpId="0" nodeType="clickEffect">
                                  <p:stCondLst>
                                    <p:cond delay="0"/>
                                  </p:stCondLst>
                                  <p:childTnLst>
                                    <p:set>
                                      <p:cBhvr>
                                        <p:cTn id="38" dur="1" fill="hold">
                                          <p:stCondLst>
                                            <p:cond delay="0"/>
                                          </p:stCondLst>
                                        </p:cTn>
                                        <p:tgtEl>
                                          <p:spTgt spid="151555">
                                            <p:txEl>
                                              <p:pRg st="4" end="4"/>
                                            </p:txEl>
                                          </p:spTgt>
                                        </p:tgtEl>
                                        <p:attrNameLst>
                                          <p:attrName>style.visibility</p:attrName>
                                        </p:attrNameLst>
                                      </p:cBhvr>
                                      <p:to>
                                        <p:strVal val="visible"/>
                                      </p:to>
                                    </p:set>
                                    <p:anim calcmode="lin" valueType="num">
                                      <p:cBhvr>
                                        <p:cTn id="39" dur="2000" fill="hold"/>
                                        <p:tgtEl>
                                          <p:spTgt spid="151555">
                                            <p:txEl>
                                              <p:pRg st="4" end="4"/>
                                            </p:txEl>
                                          </p:spTgt>
                                        </p:tgtEl>
                                        <p:attrNameLst>
                                          <p:attrName>ppt_w</p:attrName>
                                        </p:attrNameLst>
                                      </p:cBhvr>
                                      <p:tavLst>
                                        <p:tav tm="0">
                                          <p:val>
                                            <p:strVal val="(6*min(max(#ppt_w*#ppt_h,.3),1)-7.4)/-.7*#ppt_w"/>
                                          </p:val>
                                        </p:tav>
                                        <p:tav tm="100000">
                                          <p:val>
                                            <p:strVal val="#ppt_w"/>
                                          </p:val>
                                        </p:tav>
                                      </p:tavLst>
                                    </p:anim>
                                    <p:anim calcmode="lin" valueType="num">
                                      <p:cBhvr>
                                        <p:cTn id="40" dur="2000" fill="hold"/>
                                        <p:tgtEl>
                                          <p:spTgt spid="151555">
                                            <p:txEl>
                                              <p:pRg st="4" end="4"/>
                                            </p:txEl>
                                          </p:spTgt>
                                        </p:tgtEl>
                                        <p:attrNameLst>
                                          <p:attrName>ppt_h</p:attrName>
                                        </p:attrNameLst>
                                      </p:cBhvr>
                                      <p:tavLst>
                                        <p:tav tm="0">
                                          <p:val>
                                            <p:strVal val="(6*min(max(#ppt_w*#ppt_h,.3),1)-7.4)/-.7*#ppt_h"/>
                                          </p:val>
                                        </p:tav>
                                        <p:tav tm="100000">
                                          <p:val>
                                            <p:strVal val="#ppt_h"/>
                                          </p:val>
                                        </p:tav>
                                      </p:tavLst>
                                    </p:anim>
                                    <p:anim calcmode="lin" valueType="num">
                                      <p:cBhvr>
                                        <p:cTn id="41" dur="2000" fill="hold"/>
                                        <p:tgtEl>
                                          <p:spTgt spid="151555">
                                            <p:txEl>
                                              <p:pRg st="4" end="4"/>
                                            </p:txEl>
                                          </p:spTgt>
                                        </p:tgtEl>
                                        <p:attrNameLst>
                                          <p:attrName>ppt_x</p:attrName>
                                        </p:attrNameLst>
                                      </p:cBhvr>
                                      <p:tavLst>
                                        <p:tav tm="0">
                                          <p:val>
                                            <p:fltVal val="0.5"/>
                                          </p:val>
                                        </p:tav>
                                        <p:tav tm="100000">
                                          <p:val>
                                            <p:strVal val="#ppt_x"/>
                                          </p:val>
                                        </p:tav>
                                      </p:tavLst>
                                    </p:anim>
                                    <p:anim calcmode="lin" valueType="num">
                                      <p:cBhvr>
                                        <p:cTn id="42" dur="2000" fill="hold"/>
                                        <p:tgtEl>
                                          <p:spTgt spid="151555">
                                            <p:txEl>
                                              <p:pRg st="4" end="4"/>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grpId="0" nodeType="clickEffect">
                                  <p:stCondLst>
                                    <p:cond delay="0"/>
                                  </p:stCondLst>
                                  <p:childTnLst>
                                    <p:set>
                                      <p:cBhvr>
                                        <p:cTn id="46" dur="1" fill="hold">
                                          <p:stCondLst>
                                            <p:cond delay="0"/>
                                          </p:stCondLst>
                                        </p:cTn>
                                        <p:tgtEl>
                                          <p:spTgt spid="151555">
                                            <p:txEl>
                                              <p:pRg st="5" end="5"/>
                                            </p:txEl>
                                          </p:spTgt>
                                        </p:tgtEl>
                                        <p:attrNameLst>
                                          <p:attrName>style.visibility</p:attrName>
                                        </p:attrNameLst>
                                      </p:cBhvr>
                                      <p:to>
                                        <p:strVal val="visible"/>
                                      </p:to>
                                    </p:set>
                                    <p:anim calcmode="lin" valueType="num">
                                      <p:cBhvr>
                                        <p:cTn id="47" dur="2000" fill="hold"/>
                                        <p:tgtEl>
                                          <p:spTgt spid="151555">
                                            <p:txEl>
                                              <p:pRg st="5" end="5"/>
                                            </p:txEl>
                                          </p:spTgt>
                                        </p:tgtEl>
                                        <p:attrNameLst>
                                          <p:attrName>ppt_w</p:attrName>
                                        </p:attrNameLst>
                                      </p:cBhvr>
                                      <p:tavLst>
                                        <p:tav tm="0">
                                          <p:val>
                                            <p:strVal val="(6*min(max(#ppt_w*#ppt_h,.3),1)-7.4)/-.7*#ppt_w"/>
                                          </p:val>
                                        </p:tav>
                                        <p:tav tm="100000">
                                          <p:val>
                                            <p:strVal val="#ppt_w"/>
                                          </p:val>
                                        </p:tav>
                                      </p:tavLst>
                                    </p:anim>
                                    <p:anim calcmode="lin" valueType="num">
                                      <p:cBhvr>
                                        <p:cTn id="48" dur="2000" fill="hold"/>
                                        <p:tgtEl>
                                          <p:spTgt spid="151555">
                                            <p:txEl>
                                              <p:pRg st="5" end="5"/>
                                            </p:txEl>
                                          </p:spTgt>
                                        </p:tgtEl>
                                        <p:attrNameLst>
                                          <p:attrName>ppt_h</p:attrName>
                                        </p:attrNameLst>
                                      </p:cBhvr>
                                      <p:tavLst>
                                        <p:tav tm="0">
                                          <p:val>
                                            <p:strVal val="(6*min(max(#ppt_w*#ppt_h,.3),1)-7.4)/-.7*#ppt_h"/>
                                          </p:val>
                                        </p:tav>
                                        <p:tav tm="100000">
                                          <p:val>
                                            <p:strVal val="#ppt_h"/>
                                          </p:val>
                                        </p:tav>
                                      </p:tavLst>
                                    </p:anim>
                                    <p:anim calcmode="lin" valueType="num">
                                      <p:cBhvr>
                                        <p:cTn id="49" dur="2000" fill="hold"/>
                                        <p:tgtEl>
                                          <p:spTgt spid="151555">
                                            <p:txEl>
                                              <p:pRg st="5" end="5"/>
                                            </p:txEl>
                                          </p:spTgt>
                                        </p:tgtEl>
                                        <p:attrNameLst>
                                          <p:attrName>ppt_x</p:attrName>
                                        </p:attrNameLst>
                                      </p:cBhvr>
                                      <p:tavLst>
                                        <p:tav tm="0">
                                          <p:val>
                                            <p:fltVal val="0.5"/>
                                          </p:val>
                                        </p:tav>
                                        <p:tav tm="100000">
                                          <p:val>
                                            <p:strVal val="#ppt_x"/>
                                          </p:val>
                                        </p:tav>
                                      </p:tavLst>
                                    </p:anim>
                                    <p:anim calcmode="lin" valueType="num">
                                      <p:cBhvr>
                                        <p:cTn id="50" dur="2000" fill="hold"/>
                                        <p:tgtEl>
                                          <p:spTgt spid="151555">
                                            <p:txEl>
                                              <p:pRg st="5" end="5"/>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grpId="0" nodeType="clickEffect">
                                  <p:stCondLst>
                                    <p:cond delay="0"/>
                                  </p:stCondLst>
                                  <p:childTnLst>
                                    <p:set>
                                      <p:cBhvr>
                                        <p:cTn id="54" dur="1" fill="hold">
                                          <p:stCondLst>
                                            <p:cond delay="0"/>
                                          </p:stCondLst>
                                        </p:cTn>
                                        <p:tgtEl>
                                          <p:spTgt spid="151555">
                                            <p:txEl>
                                              <p:pRg st="6" end="6"/>
                                            </p:txEl>
                                          </p:spTgt>
                                        </p:tgtEl>
                                        <p:attrNameLst>
                                          <p:attrName>style.visibility</p:attrName>
                                        </p:attrNameLst>
                                      </p:cBhvr>
                                      <p:to>
                                        <p:strVal val="visible"/>
                                      </p:to>
                                    </p:set>
                                    <p:anim calcmode="lin" valueType="num">
                                      <p:cBhvr>
                                        <p:cTn id="55" dur="2000" fill="hold"/>
                                        <p:tgtEl>
                                          <p:spTgt spid="151555">
                                            <p:txEl>
                                              <p:pRg st="6" end="6"/>
                                            </p:txEl>
                                          </p:spTgt>
                                        </p:tgtEl>
                                        <p:attrNameLst>
                                          <p:attrName>ppt_w</p:attrName>
                                        </p:attrNameLst>
                                      </p:cBhvr>
                                      <p:tavLst>
                                        <p:tav tm="0">
                                          <p:val>
                                            <p:strVal val="(6*min(max(#ppt_w*#ppt_h,.3),1)-7.4)/-.7*#ppt_w"/>
                                          </p:val>
                                        </p:tav>
                                        <p:tav tm="100000">
                                          <p:val>
                                            <p:strVal val="#ppt_w"/>
                                          </p:val>
                                        </p:tav>
                                      </p:tavLst>
                                    </p:anim>
                                    <p:anim calcmode="lin" valueType="num">
                                      <p:cBhvr>
                                        <p:cTn id="56" dur="2000" fill="hold"/>
                                        <p:tgtEl>
                                          <p:spTgt spid="151555">
                                            <p:txEl>
                                              <p:pRg st="6" end="6"/>
                                            </p:txEl>
                                          </p:spTgt>
                                        </p:tgtEl>
                                        <p:attrNameLst>
                                          <p:attrName>ppt_h</p:attrName>
                                        </p:attrNameLst>
                                      </p:cBhvr>
                                      <p:tavLst>
                                        <p:tav tm="0">
                                          <p:val>
                                            <p:strVal val="(6*min(max(#ppt_w*#ppt_h,.3),1)-7.4)/-.7*#ppt_h"/>
                                          </p:val>
                                        </p:tav>
                                        <p:tav tm="100000">
                                          <p:val>
                                            <p:strVal val="#ppt_h"/>
                                          </p:val>
                                        </p:tav>
                                      </p:tavLst>
                                    </p:anim>
                                    <p:anim calcmode="lin" valueType="num">
                                      <p:cBhvr>
                                        <p:cTn id="57" dur="2000" fill="hold"/>
                                        <p:tgtEl>
                                          <p:spTgt spid="151555">
                                            <p:txEl>
                                              <p:pRg st="6" end="6"/>
                                            </p:txEl>
                                          </p:spTgt>
                                        </p:tgtEl>
                                        <p:attrNameLst>
                                          <p:attrName>ppt_x</p:attrName>
                                        </p:attrNameLst>
                                      </p:cBhvr>
                                      <p:tavLst>
                                        <p:tav tm="0">
                                          <p:val>
                                            <p:fltVal val="0.5"/>
                                          </p:val>
                                        </p:tav>
                                        <p:tav tm="100000">
                                          <p:val>
                                            <p:strVal val="#ppt_x"/>
                                          </p:val>
                                        </p:tav>
                                      </p:tavLst>
                                    </p:anim>
                                    <p:anim calcmode="lin" valueType="num">
                                      <p:cBhvr>
                                        <p:cTn id="58" dur="2000" fill="hold"/>
                                        <p:tgtEl>
                                          <p:spTgt spid="151555">
                                            <p:txEl>
                                              <p:pRg st="6" end="6"/>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grpId="0" nodeType="clickEffect">
                                  <p:stCondLst>
                                    <p:cond delay="0"/>
                                  </p:stCondLst>
                                  <p:childTnLst>
                                    <p:set>
                                      <p:cBhvr>
                                        <p:cTn id="62" dur="1" fill="hold">
                                          <p:stCondLst>
                                            <p:cond delay="0"/>
                                          </p:stCondLst>
                                        </p:cTn>
                                        <p:tgtEl>
                                          <p:spTgt spid="151555">
                                            <p:txEl>
                                              <p:pRg st="7" end="7"/>
                                            </p:txEl>
                                          </p:spTgt>
                                        </p:tgtEl>
                                        <p:attrNameLst>
                                          <p:attrName>style.visibility</p:attrName>
                                        </p:attrNameLst>
                                      </p:cBhvr>
                                      <p:to>
                                        <p:strVal val="visible"/>
                                      </p:to>
                                    </p:set>
                                    <p:anim calcmode="lin" valueType="num">
                                      <p:cBhvr>
                                        <p:cTn id="63" dur="2000" fill="hold"/>
                                        <p:tgtEl>
                                          <p:spTgt spid="151555">
                                            <p:txEl>
                                              <p:pRg st="7" end="7"/>
                                            </p:txEl>
                                          </p:spTgt>
                                        </p:tgtEl>
                                        <p:attrNameLst>
                                          <p:attrName>ppt_w</p:attrName>
                                        </p:attrNameLst>
                                      </p:cBhvr>
                                      <p:tavLst>
                                        <p:tav tm="0">
                                          <p:val>
                                            <p:strVal val="(6*min(max(#ppt_w*#ppt_h,.3),1)-7.4)/-.7*#ppt_w"/>
                                          </p:val>
                                        </p:tav>
                                        <p:tav tm="100000">
                                          <p:val>
                                            <p:strVal val="#ppt_w"/>
                                          </p:val>
                                        </p:tav>
                                      </p:tavLst>
                                    </p:anim>
                                    <p:anim calcmode="lin" valueType="num">
                                      <p:cBhvr>
                                        <p:cTn id="64" dur="2000" fill="hold"/>
                                        <p:tgtEl>
                                          <p:spTgt spid="151555">
                                            <p:txEl>
                                              <p:pRg st="7" end="7"/>
                                            </p:txEl>
                                          </p:spTgt>
                                        </p:tgtEl>
                                        <p:attrNameLst>
                                          <p:attrName>ppt_h</p:attrName>
                                        </p:attrNameLst>
                                      </p:cBhvr>
                                      <p:tavLst>
                                        <p:tav tm="0">
                                          <p:val>
                                            <p:strVal val="(6*min(max(#ppt_w*#ppt_h,.3),1)-7.4)/-.7*#ppt_h"/>
                                          </p:val>
                                        </p:tav>
                                        <p:tav tm="100000">
                                          <p:val>
                                            <p:strVal val="#ppt_h"/>
                                          </p:val>
                                        </p:tav>
                                      </p:tavLst>
                                    </p:anim>
                                    <p:anim calcmode="lin" valueType="num">
                                      <p:cBhvr>
                                        <p:cTn id="65" dur="2000" fill="hold"/>
                                        <p:tgtEl>
                                          <p:spTgt spid="151555">
                                            <p:txEl>
                                              <p:pRg st="7" end="7"/>
                                            </p:txEl>
                                          </p:spTgt>
                                        </p:tgtEl>
                                        <p:attrNameLst>
                                          <p:attrName>ppt_x</p:attrName>
                                        </p:attrNameLst>
                                      </p:cBhvr>
                                      <p:tavLst>
                                        <p:tav tm="0">
                                          <p:val>
                                            <p:fltVal val="0.5"/>
                                          </p:val>
                                        </p:tav>
                                        <p:tav tm="100000">
                                          <p:val>
                                            <p:strVal val="#ppt_x"/>
                                          </p:val>
                                        </p:tav>
                                      </p:tavLst>
                                    </p:anim>
                                    <p:anim calcmode="lin" valueType="num">
                                      <p:cBhvr>
                                        <p:cTn id="66" dur="2000" fill="hold"/>
                                        <p:tgtEl>
                                          <p:spTgt spid="151555">
                                            <p:txEl>
                                              <p:pRg st="7" end="7"/>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grpId="0" nodeType="clickEffect">
                                  <p:stCondLst>
                                    <p:cond delay="0"/>
                                  </p:stCondLst>
                                  <p:childTnLst>
                                    <p:set>
                                      <p:cBhvr>
                                        <p:cTn id="70" dur="1" fill="hold">
                                          <p:stCondLst>
                                            <p:cond delay="0"/>
                                          </p:stCondLst>
                                        </p:cTn>
                                        <p:tgtEl>
                                          <p:spTgt spid="151555">
                                            <p:txEl>
                                              <p:pRg st="8" end="8"/>
                                            </p:txEl>
                                          </p:spTgt>
                                        </p:tgtEl>
                                        <p:attrNameLst>
                                          <p:attrName>style.visibility</p:attrName>
                                        </p:attrNameLst>
                                      </p:cBhvr>
                                      <p:to>
                                        <p:strVal val="visible"/>
                                      </p:to>
                                    </p:set>
                                    <p:anim calcmode="lin" valueType="num">
                                      <p:cBhvr>
                                        <p:cTn id="71" dur="2000" fill="hold"/>
                                        <p:tgtEl>
                                          <p:spTgt spid="151555">
                                            <p:txEl>
                                              <p:pRg st="8" end="8"/>
                                            </p:txEl>
                                          </p:spTgt>
                                        </p:tgtEl>
                                        <p:attrNameLst>
                                          <p:attrName>ppt_w</p:attrName>
                                        </p:attrNameLst>
                                      </p:cBhvr>
                                      <p:tavLst>
                                        <p:tav tm="0">
                                          <p:val>
                                            <p:strVal val="(6*min(max(#ppt_w*#ppt_h,.3),1)-7.4)/-.7*#ppt_w"/>
                                          </p:val>
                                        </p:tav>
                                        <p:tav tm="100000">
                                          <p:val>
                                            <p:strVal val="#ppt_w"/>
                                          </p:val>
                                        </p:tav>
                                      </p:tavLst>
                                    </p:anim>
                                    <p:anim calcmode="lin" valueType="num">
                                      <p:cBhvr>
                                        <p:cTn id="72" dur="2000" fill="hold"/>
                                        <p:tgtEl>
                                          <p:spTgt spid="151555">
                                            <p:txEl>
                                              <p:pRg st="8" end="8"/>
                                            </p:txEl>
                                          </p:spTgt>
                                        </p:tgtEl>
                                        <p:attrNameLst>
                                          <p:attrName>ppt_h</p:attrName>
                                        </p:attrNameLst>
                                      </p:cBhvr>
                                      <p:tavLst>
                                        <p:tav tm="0">
                                          <p:val>
                                            <p:strVal val="(6*min(max(#ppt_w*#ppt_h,.3),1)-7.4)/-.7*#ppt_h"/>
                                          </p:val>
                                        </p:tav>
                                        <p:tav tm="100000">
                                          <p:val>
                                            <p:strVal val="#ppt_h"/>
                                          </p:val>
                                        </p:tav>
                                      </p:tavLst>
                                    </p:anim>
                                    <p:anim calcmode="lin" valueType="num">
                                      <p:cBhvr>
                                        <p:cTn id="73" dur="2000" fill="hold"/>
                                        <p:tgtEl>
                                          <p:spTgt spid="151555">
                                            <p:txEl>
                                              <p:pRg st="8" end="8"/>
                                            </p:txEl>
                                          </p:spTgt>
                                        </p:tgtEl>
                                        <p:attrNameLst>
                                          <p:attrName>ppt_x</p:attrName>
                                        </p:attrNameLst>
                                      </p:cBhvr>
                                      <p:tavLst>
                                        <p:tav tm="0">
                                          <p:val>
                                            <p:fltVal val="0.5"/>
                                          </p:val>
                                        </p:tav>
                                        <p:tav tm="100000">
                                          <p:val>
                                            <p:strVal val="#ppt_x"/>
                                          </p:val>
                                        </p:tav>
                                      </p:tavLst>
                                    </p:anim>
                                    <p:anim calcmode="lin" valueType="num">
                                      <p:cBhvr>
                                        <p:cTn id="74" dur="2000" fill="hold"/>
                                        <p:tgtEl>
                                          <p:spTgt spid="151555">
                                            <p:txEl>
                                              <p:pRg st="8" end="8"/>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grpId="0" nodeType="clickEffect">
                                  <p:stCondLst>
                                    <p:cond delay="0"/>
                                  </p:stCondLst>
                                  <p:childTnLst>
                                    <p:set>
                                      <p:cBhvr>
                                        <p:cTn id="78" dur="1" fill="hold">
                                          <p:stCondLst>
                                            <p:cond delay="0"/>
                                          </p:stCondLst>
                                        </p:cTn>
                                        <p:tgtEl>
                                          <p:spTgt spid="151555">
                                            <p:txEl>
                                              <p:pRg st="9" end="9"/>
                                            </p:txEl>
                                          </p:spTgt>
                                        </p:tgtEl>
                                        <p:attrNameLst>
                                          <p:attrName>style.visibility</p:attrName>
                                        </p:attrNameLst>
                                      </p:cBhvr>
                                      <p:to>
                                        <p:strVal val="visible"/>
                                      </p:to>
                                    </p:set>
                                    <p:anim calcmode="lin" valueType="num">
                                      <p:cBhvr>
                                        <p:cTn id="79" dur="2000" fill="hold"/>
                                        <p:tgtEl>
                                          <p:spTgt spid="151555">
                                            <p:txEl>
                                              <p:pRg st="9" end="9"/>
                                            </p:txEl>
                                          </p:spTgt>
                                        </p:tgtEl>
                                        <p:attrNameLst>
                                          <p:attrName>ppt_w</p:attrName>
                                        </p:attrNameLst>
                                      </p:cBhvr>
                                      <p:tavLst>
                                        <p:tav tm="0">
                                          <p:val>
                                            <p:strVal val="(6*min(max(#ppt_w*#ppt_h,.3),1)-7.4)/-.7*#ppt_w"/>
                                          </p:val>
                                        </p:tav>
                                        <p:tav tm="100000">
                                          <p:val>
                                            <p:strVal val="#ppt_w"/>
                                          </p:val>
                                        </p:tav>
                                      </p:tavLst>
                                    </p:anim>
                                    <p:anim calcmode="lin" valueType="num">
                                      <p:cBhvr>
                                        <p:cTn id="80" dur="2000" fill="hold"/>
                                        <p:tgtEl>
                                          <p:spTgt spid="151555">
                                            <p:txEl>
                                              <p:pRg st="9" end="9"/>
                                            </p:txEl>
                                          </p:spTgt>
                                        </p:tgtEl>
                                        <p:attrNameLst>
                                          <p:attrName>ppt_h</p:attrName>
                                        </p:attrNameLst>
                                      </p:cBhvr>
                                      <p:tavLst>
                                        <p:tav tm="0">
                                          <p:val>
                                            <p:strVal val="(6*min(max(#ppt_w*#ppt_h,.3),1)-7.4)/-.7*#ppt_h"/>
                                          </p:val>
                                        </p:tav>
                                        <p:tav tm="100000">
                                          <p:val>
                                            <p:strVal val="#ppt_h"/>
                                          </p:val>
                                        </p:tav>
                                      </p:tavLst>
                                    </p:anim>
                                    <p:anim calcmode="lin" valueType="num">
                                      <p:cBhvr>
                                        <p:cTn id="81" dur="2000" fill="hold"/>
                                        <p:tgtEl>
                                          <p:spTgt spid="151555">
                                            <p:txEl>
                                              <p:pRg st="9" end="9"/>
                                            </p:txEl>
                                          </p:spTgt>
                                        </p:tgtEl>
                                        <p:attrNameLst>
                                          <p:attrName>ppt_x</p:attrName>
                                        </p:attrNameLst>
                                      </p:cBhvr>
                                      <p:tavLst>
                                        <p:tav tm="0">
                                          <p:val>
                                            <p:fltVal val="0.5"/>
                                          </p:val>
                                        </p:tav>
                                        <p:tav tm="100000">
                                          <p:val>
                                            <p:strVal val="#ppt_x"/>
                                          </p:val>
                                        </p:tav>
                                      </p:tavLst>
                                    </p:anim>
                                    <p:anim calcmode="lin" valueType="num">
                                      <p:cBhvr>
                                        <p:cTn id="82" dur="2000" fill="hold"/>
                                        <p:tgtEl>
                                          <p:spTgt spid="151555">
                                            <p:txEl>
                                              <p:pRg st="9" end="9"/>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36" fill="hold" grpId="0" nodeType="clickEffect">
                                  <p:stCondLst>
                                    <p:cond delay="0"/>
                                  </p:stCondLst>
                                  <p:childTnLst>
                                    <p:set>
                                      <p:cBhvr>
                                        <p:cTn id="86" dur="1" fill="hold">
                                          <p:stCondLst>
                                            <p:cond delay="0"/>
                                          </p:stCondLst>
                                        </p:cTn>
                                        <p:tgtEl>
                                          <p:spTgt spid="151555">
                                            <p:txEl>
                                              <p:pRg st="10" end="10"/>
                                            </p:txEl>
                                          </p:spTgt>
                                        </p:tgtEl>
                                        <p:attrNameLst>
                                          <p:attrName>style.visibility</p:attrName>
                                        </p:attrNameLst>
                                      </p:cBhvr>
                                      <p:to>
                                        <p:strVal val="visible"/>
                                      </p:to>
                                    </p:set>
                                    <p:anim calcmode="lin" valueType="num">
                                      <p:cBhvr>
                                        <p:cTn id="87" dur="2000" fill="hold"/>
                                        <p:tgtEl>
                                          <p:spTgt spid="151555">
                                            <p:txEl>
                                              <p:pRg st="10" end="10"/>
                                            </p:txEl>
                                          </p:spTgt>
                                        </p:tgtEl>
                                        <p:attrNameLst>
                                          <p:attrName>ppt_w</p:attrName>
                                        </p:attrNameLst>
                                      </p:cBhvr>
                                      <p:tavLst>
                                        <p:tav tm="0">
                                          <p:val>
                                            <p:strVal val="(6*min(max(#ppt_w*#ppt_h,.3),1)-7.4)/-.7*#ppt_w"/>
                                          </p:val>
                                        </p:tav>
                                        <p:tav tm="100000">
                                          <p:val>
                                            <p:strVal val="#ppt_w"/>
                                          </p:val>
                                        </p:tav>
                                      </p:tavLst>
                                    </p:anim>
                                    <p:anim calcmode="lin" valueType="num">
                                      <p:cBhvr>
                                        <p:cTn id="88" dur="2000" fill="hold"/>
                                        <p:tgtEl>
                                          <p:spTgt spid="151555">
                                            <p:txEl>
                                              <p:pRg st="10" end="10"/>
                                            </p:txEl>
                                          </p:spTgt>
                                        </p:tgtEl>
                                        <p:attrNameLst>
                                          <p:attrName>ppt_h</p:attrName>
                                        </p:attrNameLst>
                                      </p:cBhvr>
                                      <p:tavLst>
                                        <p:tav tm="0">
                                          <p:val>
                                            <p:strVal val="(6*min(max(#ppt_w*#ppt_h,.3),1)-7.4)/-.7*#ppt_h"/>
                                          </p:val>
                                        </p:tav>
                                        <p:tav tm="100000">
                                          <p:val>
                                            <p:strVal val="#ppt_h"/>
                                          </p:val>
                                        </p:tav>
                                      </p:tavLst>
                                    </p:anim>
                                    <p:anim calcmode="lin" valueType="num">
                                      <p:cBhvr>
                                        <p:cTn id="89" dur="2000" fill="hold"/>
                                        <p:tgtEl>
                                          <p:spTgt spid="151555">
                                            <p:txEl>
                                              <p:pRg st="10" end="10"/>
                                            </p:txEl>
                                          </p:spTgt>
                                        </p:tgtEl>
                                        <p:attrNameLst>
                                          <p:attrName>ppt_x</p:attrName>
                                        </p:attrNameLst>
                                      </p:cBhvr>
                                      <p:tavLst>
                                        <p:tav tm="0">
                                          <p:val>
                                            <p:fltVal val="0.5"/>
                                          </p:val>
                                        </p:tav>
                                        <p:tav tm="100000">
                                          <p:val>
                                            <p:strVal val="#ppt_x"/>
                                          </p:val>
                                        </p:tav>
                                      </p:tavLst>
                                    </p:anim>
                                    <p:anim calcmode="lin" valueType="num">
                                      <p:cBhvr>
                                        <p:cTn id="90" dur="2000" fill="hold"/>
                                        <p:tgtEl>
                                          <p:spTgt spid="151555">
                                            <p:txEl>
                                              <p:pRg st="10" end="10"/>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3" presetClass="entr" presetSubtype="36" fill="hold" grpId="0" nodeType="clickEffect">
                                  <p:stCondLst>
                                    <p:cond delay="0"/>
                                  </p:stCondLst>
                                  <p:childTnLst>
                                    <p:set>
                                      <p:cBhvr>
                                        <p:cTn id="94" dur="1" fill="hold">
                                          <p:stCondLst>
                                            <p:cond delay="0"/>
                                          </p:stCondLst>
                                        </p:cTn>
                                        <p:tgtEl>
                                          <p:spTgt spid="151555">
                                            <p:txEl>
                                              <p:pRg st="11" end="11"/>
                                            </p:txEl>
                                          </p:spTgt>
                                        </p:tgtEl>
                                        <p:attrNameLst>
                                          <p:attrName>style.visibility</p:attrName>
                                        </p:attrNameLst>
                                      </p:cBhvr>
                                      <p:to>
                                        <p:strVal val="visible"/>
                                      </p:to>
                                    </p:set>
                                    <p:anim calcmode="lin" valueType="num">
                                      <p:cBhvr>
                                        <p:cTn id="95" dur="2000" fill="hold"/>
                                        <p:tgtEl>
                                          <p:spTgt spid="151555">
                                            <p:txEl>
                                              <p:pRg st="11" end="11"/>
                                            </p:txEl>
                                          </p:spTgt>
                                        </p:tgtEl>
                                        <p:attrNameLst>
                                          <p:attrName>ppt_w</p:attrName>
                                        </p:attrNameLst>
                                      </p:cBhvr>
                                      <p:tavLst>
                                        <p:tav tm="0">
                                          <p:val>
                                            <p:strVal val="(6*min(max(#ppt_w*#ppt_h,.3),1)-7.4)/-.7*#ppt_w"/>
                                          </p:val>
                                        </p:tav>
                                        <p:tav tm="100000">
                                          <p:val>
                                            <p:strVal val="#ppt_w"/>
                                          </p:val>
                                        </p:tav>
                                      </p:tavLst>
                                    </p:anim>
                                    <p:anim calcmode="lin" valueType="num">
                                      <p:cBhvr>
                                        <p:cTn id="96" dur="2000" fill="hold"/>
                                        <p:tgtEl>
                                          <p:spTgt spid="151555">
                                            <p:txEl>
                                              <p:pRg st="11" end="11"/>
                                            </p:txEl>
                                          </p:spTgt>
                                        </p:tgtEl>
                                        <p:attrNameLst>
                                          <p:attrName>ppt_h</p:attrName>
                                        </p:attrNameLst>
                                      </p:cBhvr>
                                      <p:tavLst>
                                        <p:tav tm="0">
                                          <p:val>
                                            <p:strVal val="(6*min(max(#ppt_w*#ppt_h,.3),1)-7.4)/-.7*#ppt_h"/>
                                          </p:val>
                                        </p:tav>
                                        <p:tav tm="100000">
                                          <p:val>
                                            <p:strVal val="#ppt_h"/>
                                          </p:val>
                                        </p:tav>
                                      </p:tavLst>
                                    </p:anim>
                                    <p:anim calcmode="lin" valueType="num">
                                      <p:cBhvr>
                                        <p:cTn id="97" dur="2000" fill="hold"/>
                                        <p:tgtEl>
                                          <p:spTgt spid="151555">
                                            <p:txEl>
                                              <p:pRg st="11" end="11"/>
                                            </p:txEl>
                                          </p:spTgt>
                                        </p:tgtEl>
                                        <p:attrNameLst>
                                          <p:attrName>ppt_x</p:attrName>
                                        </p:attrNameLst>
                                      </p:cBhvr>
                                      <p:tavLst>
                                        <p:tav tm="0">
                                          <p:val>
                                            <p:fltVal val="0.5"/>
                                          </p:val>
                                        </p:tav>
                                        <p:tav tm="100000">
                                          <p:val>
                                            <p:strVal val="#ppt_x"/>
                                          </p:val>
                                        </p:tav>
                                      </p:tavLst>
                                    </p:anim>
                                    <p:anim calcmode="lin" valueType="num">
                                      <p:cBhvr>
                                        <p:cTn id="98" dur="2000" fill="hold"/>
                                        <p:tgtEl>
                                          <p:spTgt spid="151555">
                                            <p:txEl>
                                              <p:pRg st="11" end="11"/>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p:cNvSpPr>
            <a:spLocks noGrp="1" noChangeArrowheads="1"/>
          </p:cNvSpPr>
          <p:nvPr>
            <p:ph type="title"/>
          </p:nvPr>
        </p:nvSpPr>
        <p:spPr>
          <a:xfrm>
            <a:off x="228600" y="304800"/>
            <a:ext cx="8915400" cy="5791200"/>
          </a:xfrm>
        </p:spPr>
        <p:txBody>
          <a:bodyPr/>
          <a:lstStyle/>
          <a:p>
            <a:pPr eaLnBrk="1" hangingPunct="1"/>
            <a:r>
              <a:rPr lang="en-US" sz="8800" b="1" smtClean="0">
                <a:solidFill>
                  <a:schemeClr val="tx1"/>
                </a:solidFill>
                <a:latin typeface="Tahoma" pitchFamily="34" charset="0"/>
              </a:rPr>
              <a:t>LATIN EXTENDED FAMILY CULTURE</a:t>
            </a:r>
          </a:p>
        </p:txBody>
      </p:sp>
    </p:spTree>
    <p:extLst>
      <p:ext uri="{BB962C8B-B14F-4D97-AF65-F5344CB8AC3E}">
        <p14:creationId xmlns:p14="http://schemas.microsoft.com/office/powerpoint/2010/main" val="216004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228600"/>
            <a:ext cx="8763000" cy="1066800"/>
          </a:xfrm>
        </p:spPr>
        <p:txBody>
          <a:bodyPr/>
          <a:lstStyle/>
          <a:p>
            <a:pPr eaLnBrk="1" hangingPunct="1"/>
            <a:r>
              <a:rPr lang="en-US" sz="4000" b="1" smtClean="0">
                <a:solidFill>
                  <a:schemeClr val="tx1"/>
                </a:solidFill>
                <a:latin typeface="Tahoma" pitchFamily="34" charset="0"/>
              </a:rPr>
              <a:t>LAS VENTAJAS (advantages) DE </a:t>
            </a:r>
            <a:br>
              <a:rPr lang="en-US" sz="4000" b="1" smtClean="0">
                <a:solidFill>
                  <a:schemeClr val="tx1"/>
                </a:solidFill>
                <a:latin typeface="Tahoma" pitchFamily="34" charset="0"/>
              </a:rPr>
            </a:br>
            <a:r>
              <a:rPr lang="en-US" sz="4000" b="1" smtClean="0">
                <a:solidFill>
                  <a:schemeClr val="tx1"/>
                </a:solidFill>
                <a:latin typeface="Tahoma" pitchFamily="34" charset="0"/>
              </a:rPr>
              <a:t>LA FAMILIA EXTENDIDA</a:t>
            </a:r>
          </a:p>
        </p:txBody>
      </p:sp>
      <p:sp>
        <p:nvSpPr>
          <p:cNvPr id="22531" name="Rectangle 3"/>
          <p:cNvSpPr>
            <a:spLocks noGrp="1" noChangeArrowheads="1"/>
          </p:cNvSpPr>
          <p:nvPr>
            <p:ph type="body" idx="1"/>
          </p:nvPr>
        </p:nvSpPr>
        <p:spPr>
          <a:xfrm>
            <a:off x="0" y="838200"/>
            <a:ext cx="8915400" cy="5715000"/>
          </a:xfrm>
        </p:spPr>
        <p:txBody>
          <a:bodyPr/>
          <a:lstStyle/>
          <a:p>
            <a:pPr marL="609600" indent="-609600" eaLnBrk="1" hangingPunct="1">
              <a:lnSpc>
                <a:spcPct val="90000"/>
              </a:lnSpc>
            </a:pPr>
            <a:endParaRPr lang="en-US" b="1" smtClean="0">
              <a:solidFill>
                <a:srgbClr val="00FF00"/>
              </a:solidFill>
              <a:latin typeface="FlamencoD" pitchFamily="82" charset="0"/>
            </a:endParaRPr>
          </a:p>
          <a:p>
            <a:pPr marL="609600" indent="-609600" eaLnBrk="1" hangingPunct="1">
              <a:lnSpc>
                <a:spcPct val="90000"/>
              </a:lnSpc>
              <a:buFontTx/>
              <a:buAutoNum type="arabicPeriod"/>
            </a:pPr>
            <a:r>
              <a:rPr lang="en-US" b="1" smtClean="0">
                <a:latin typeface="Tahoma" pitchFamily="34" charset="0"/>
              </a:rPr>
              <a:t>Personalized, non-institutional  child care</a:t>
            </a:r>
          </a:p>
          <a:p>
            <a:pPr marL="609600" indent="-609600" eaLnBrk="1" hangingPunct="1">
              <a:lnSpc>
                <a:spcPct val="90000"/>
              </a:lnSpc>
              <a:buFontTx/>
              <a:buAutoNum type="arabicPeriod"/>
            </a:pPr>
            <a:r>
              <a:rPr lang="en-US" b="1" smtClean="0">
                <a:latin typeface="Tahoma" pitchFamily="34" charset="0"/>
              </a:rPr>
              <a:t>Unconditional acceptance (love doesn’t have to be earned)</a:t>
            </a:r>
          </a:p>
          <a:p>
            <a:pPr marL="609600" indent="-609600" eaLnBrk="1" hangingPunct="1">
              <a:lnSpc>
                <a:spcPct val="90000"/>
              </a:lnSpc>
              <a:buFontTx/>
              <a:buAutoNum type="arabicPeriod"/>
            </a:pPr>
            <a:r>
              <a:rPr lang="en-US" b="1" smtClean="0">
                <a:latin typeface="Tahoma" pitchFamily="34" charset="0"/>
              </a:rPr>
              <a:t>Constant companionship</a:t>
            </a:r>
          </a:p>
          <a:p>
            <a:pPr marL="609600" indent="-609600" eaLnBrk="1" hangingPunct="1">
              <a:lnSpc>
                <a:spcPct val="90000"/>
              </a:lnSpc>
              <a:buFontTx/>
              <a:buAutoNum type="arabicPeriod"/>
            </a:pPr>
            <a:r>
              <a:rPr lang="en-US" b="1" smtClean="0">
                <a:latin typeface="Tahoma" pitchFamily="34" charset="0"/>
              </a:rPr>
              <a:t>Traditions </a:t>
            </a:r>
          </a:p>
          <a:p>
            <a:pPr marL="609600" indent="-609600" eaLnBrk="1" hangingPunct="1">
              <a:lnSpc>
                <a:spcPct val="90000"/>
              </a:lnSpc>
              <a:buFontTx/>
              <a:buAutoNum type="arabicPeriod"/>
            </a:pPr>
            <a:r>
              <a:rPr lang="en-US" b="1" smtClean="0">
                <a:latin typeface="Tahoma" pitchFamily="34" charset="0"/>
              </a:rPr>
              <a:t>Growing up with biological parents</a:t>
            </a:r>
          </a:p>
          <a:p>
            <a:pPr marL="609600" indent="-609600" eaLnBrk="1" hangingPunct="1">
              <a:lnSpc>
                <a:spcPct val="90000"/>
              </a:lnSpc>
              <a:buFontTx/>
              <a:buAutoNum type="arabicPeriod"/>
            </a:pPr>
            <a:r>
              <a:rPr lang="en-US" b="1" smtClean="0">
                <a:latin typeface="Tahoma" pitchFamily="34" charset="0"/>
              </a:rPr>
              <a:t>Connections between generations</a:t>
            </a:r>
          </a:p>
          <a:p>
            <a:pPr marL="609600" indent="-609600" eaLnBrk="1" hangingPunct="1">
              <a:lnSpc>
                <a:spcPct val="90000"/>
              </a:lnSpc>
              <a:buFontTx/>
              <a:buAutoNum type="arabicPeriod"/>
            </a:pPr>
            <a:r>
              <a:rPr lang="en-US" b="1" smtClean="0">
                <a:latin typeface="Tahoma" pitchFamily="34" charset="0"/>
              </a:rPr>
              <a:t>High touch culture (hugging, touching, breast feeding, etc.)</a:t>
            </a:r>
          </a:p>
          <a:p>
            <a:pPr marL="609600" indent="-609600" eaLnBrk="1" hangingPunct="1">
              <a:lnSpc>
                <a:spcPct val="90000"/>
              </a:lnSpc>
            </a:pPr>
            <a:endParaRPr lang="en-US" b="1" smtClean="0">
              <a:latin typeface="Tahoma" pitchFamily="34" charset="0"/>
            </a:endParaRPr>
          </a:p>
          <a:p>
            <a:pPr marL="609600" indent="-609600" eaLnBrk="1" hangingPunct="1">
              <a:lnSpc>
                <a:spcPct val="90000"/>
              </a:lnSpc>
            </a:pPr>
            <a:endParaRPr lang="en-US" b="1" smtClean="0">
              <a:latin typeface="FlamencoD" pitchFamily="82" charset="0"/>
            </a:endParaRPr>
          </a:p>
        </p:txBody>
      </p:sp>
    </p:spTree>
    <p:extLst>
      <p:ext uri="{BB962C8B-B14F-4D97-AF65-F5344CB8AC3E}">
        <p14:creationId xmlns:p14="http://schemas.microsoft.com/office/powerpoint/2010/main" val="2037670113"/>
      </p:ext>
    </p:extLst>
  </p:cSld>
  <p:clrMapOvr>
    <a:masterClrMapping/>
  </p:clrMapOvr>
  <p:transition>
    <p:split orient="vert" dir="in"/>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8"/>
          <p:cNvSpPr>
            <a:spLocks noGrp="1" noChangeArrowheads="1"/>
          </p:cNvSpPr>
          <p:nvPr>
            <p:ph type="title"/>
          </p:nvPr>
        </p:nvSpPr>
        <p:spPr>
          <a:xfrm>
            <a:off x="304800" y="304800"/>
            <a:ext cx="8458200" cy="6096000"/>
          </a:xfrm>
        </p:spPr>
        <p:txBody>
          <a:bodyPr/>
          <a:lstStyle/>
          <a:p>
            <a:pPr eaLnBrk="1" hangingPunct="1"/>
            <a:r>
              <a:rPr lang="en-US" sz="7200" b="1" smtClean="0">
                <a:solidFill>
                  <a:schemeClr val="tx1"/>
                </a:solidFill>
                <a:latin typeface="Tahoma" pitchFamily="34" charset="0"/>
              </a:rPr>
              <a:t>EL TEMPERAMENT LATINO</a:t>
            </a:r>
          </a:p>
        </p:txBody>
      </p:sp>
    </p:spTree>
    <p:extLst>
      <p:ext uri="{BB962C8B-B14F-4D97-AF65-F5344CB8AC3E}">
        <p14:creationId xmlns:p14="http://schemas.microsoft.com/office/powerpoint/2010/main" val="756011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0"/>
            <a:ext cx="7772400" cy="1143000"/>
          </a:xfrm>
        </p:spPr>
        <p:txBody>
          <a:bodyPr/>
          <a:lstStyle/>
          <a:p>
            <a:pPr eaLnBrk="1" hangingPunct="1"/>
            <a:r>
              <a:rPr lang="en-US" b="1" smtClean="0">
                <a:solidFill>
                  <a:schemeClr val="tx1"/>
                </a:solidFill>
                <a:latin typeface="Tahoma" pitchFamily="34" charset="0"/>
              </a:rPr>
              <a:t>A HIGH TOUCH CULTURE</a:t>
            </a:r>
          </a:p>
        </p:txBody>
      </p:sp>
      <p:sp>
        <p:nvSpPr>
          <p:cNvPr id="17411" name="Rectangle 3"/>
          <p:cNvSpPr>
            <a:spLocks noGrp="1" noChangeArrowheads="1"/>
          </p:cNvSpPr>
          <p:nvPr>
            <p:ph type="body" sz="half" idx="1"/>
          </p:nvPr>
        </p:nvSpPr>
        <p:spPr>
          <a:xfrm>
            <a:off x="0" y="1066800"/>
            <a:ext cx="8915400" cy="5791200"/>
          </a:xfrm>
        </p:spPr>
        <p:txBody>
          <a:bodyPr/>
          <a:lstStyle/>
          <a:p>
            <a:pPr marL="533400" indent="-533400" eaLnBrk="1" hangingPunct="1">
              <a:lnSpc>
                <a:spcPct val="90000"/>
              </a:lnSpc>
              <a:buFontTx/>
              <a:buAutoNum type="arabicPeriod"/>
            </a:pPr>
            <a:r>
              <a:rPr lang="en-US" sz="4800" b="1" smtClean="0">
                <a:latin typeface="Tahoma" pitchFamily="34" charset="0"/>
              </a:rPr>
              <a:t>Being around family</a:t>
            </a:r>
          </a:p>
          <a:p>
            <a:pPr marL="533400" indent="-533400" eaLnBrk="1" hangingPunct="1">
              <a:lnSpc>
                <a:spcPct val="90000"/>
              </a:lnSpc>
              <a:buFontTx/>
              <a:buAutoNum type="arabicPeriod"/>
            </a:pPr>
            <a:r>
              <a:rPr lang="en-US" sz="4800" b="1" smtClean="0">
                <a:latin typeface="Tahoma" pitchFamily="34" charset="0"/>
              </a:rPr>
              <a:t>24-hour weddings</a:t>
            </a:r>
          </a:p>
          <a:p>
            <a:pPr marL="533400" indent="-533400" eaLnBrk="1" hangingPunct="1">
              <a:lnSpc>
                <a:spcPct val="90000"/>
              </a:lnSpc>
              <a:buFontTx/>
              <a:buAutoNum type="arabicPeriod"/>
            </a:pPr>
            <a:r>
              <a:rPr lang="en-US" sz="4800" b="1" smtClean="0">
                <a:latin typeface="Tahoma" pitchFamily="34" charset="0"/>
              </a:rPr>
              <a:t>Nursing babies</a:t>
            </a:r>
          </a:p>
          <a:p>
            <a:pPr marL="533400" indent="-533400" eaLnBrk="1" hangingPunct="1">
              <a:lnSpc>
                <a:spcPct val="90000"/>
              </a:lnSpc>
              <a:buFontTx/>
              <a:buAutoNum type="arabicPeriod"/>
            </a:pPr>
            <a:r>
              <a:rPr lang="en-US" sz="4800" b="1" smtClean="0">
                <a:latin typeface="Tahoma" pitchFamily="34" charset="0"/>
              </a:rPr>
              <a:t>Funeral “wakes”	</a:t>
            </a:r>
          </a:p>
          <a:p>
            <a:pPr marL="533400" indent="-533400" eaLnBrk="1" hangingPunct="1">
              <a:lnSpc>
                <a:spcPct val="90000"/>
              </a:lnSpc>
              <a:buFontTx/>
              <a:buAutoNum type="arabicPeriod"/>
            </a:pPr>
            <a:r>
              <a:rPr lang="en-US" sz="4800" b="1" smtClean="0">
                <a:latin typeface="Tahoma" pitchFamily="34" charset="0"/>
              </a:rPr>
              <a:t>Latin dancing</a:t>
            </a:r>
          </a:p>
          <a:p>
            <a:pPr marL="533400" indent="-533400" eaLnBrk="1" hangingPunct="1">
              <a:lnSpc>
                <a:spcPct val="90000"/>
              </a:lnSpc>
              <a:buFontTx/>
              <a:buAutoNum type="arabicPeriod"/>
            </a:pPr>
            <a:r>
              <a:rPr lang="en-US" sz="4800" b="1" smtClean="0">
                <a:latin typeface="Tahoma" pitchFamily="34" charset="0"/>
              </a:rPr>
              <a:t>Hugs, kisses, &amp; togetherness</a:t>
            </a:r>
          </a:p>
        </p:txBody>
      </p:sp>
    </p:spTree>
    <p:extLst>
      <p:ext uri="{BB962C8B-B14F-4D97-AF65-F5344CB8AC3E}">
        <p14:creationId xmlns:p14="http://schemas.microsoft.com/office/powerpoint/2010/main" val="722520068"/>
      </p:ext>
    </p:extLst>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0" y="0"/>
            <a:ext cx="9144000" cy="6858000"/>
          </a:xfrm>
        </p:spPr>
        <p:txBody>
          <a:bodyPr/>
          <a:lstStyle/>
          <a:p>
            <a:pPr marL="609600" indent="-609600" algn="ctr" eaLnBrk="1" hangingPunct="1">
              <a:lnSpc>
                <a:spcPct val="90000"/>
              </a:lnSpc>
              <a:buFontTx/>
              <a:buNone/>
            </a:pPr>
            <a:r>
              <a:rPr lang="en-US" b="1" smtClean="0">
                <a:latin typeface="Tahoma" pitchFamily="34" charset="0"/>
              </a:rPr>
              <a:t>UNDERSTANDING vs. </a:t>
            </a:r>
          </a:p>
          <a:p>
            <a:pPr marL="609600" indent="-609600" algn="ctr" eaLnBrk="1" hangingPunct="1">
              <a:lnSpc>
                <a:spcPct val="90000"/>
              </a:lnSpc>
              <a:buFontTx/>
              <a:buNone/>
            </a:pPr>
            <a:r>
              <a:rPr lang="en-US" b="1" smtClean="0">
                <a:latin typeface="Tahoma" pitchFamily="34" charset="0"/>
              </a:rPr>
              <a:t>EXPERIENCING REALITY </a:t>
            </a:r>
          </a:p>
          <a:p>
            <a:pPr marL="609600" indent="-609600" eaLnBrk="1" hangingPunct="1">
              <a:lnSpc>
                <a:spcPct val="90000"/>
              </a:lnSpc>
              <a:buFontTx/>
              <a:buAutoNum type="arabicPeriod"/>
            </a:pPr>
            <a:r>
              <a:rPr lang="en-US" b="1" smtClean="0">
                <a:latin typeface="Tahoma" pitchFamily="34" charset="0"/>
              </a:rPr>
              <a:t>Ultimately you can’t understand a culture by studying it, but only through experiencing it, first as an outsider, then as an insider.</a:t>
            </a:r>
          </a:p>
          <a:p>
            <a:pPr marL="609600" indent="-609600" eaLnBrk="1" hangingPunct="1">
              <a:lnSpc>
                <a:spcPct val="90000"/>
              </a:lnSpc>
              <a:buFontTx/>
              <a:buAutoNum type="arabicPeriod"/>
            </a:pPr>
            <a:r>
              <a:rPr lang="en-US" b="1" smtClean="0">
                <a:latin typeface="Tahoma" pitchFamily="34" charset="0"/>
              </a:rPr>
              <a:t>Ironically, it is only as you experience other cultures inside out that you begin to understand your own home culture.</a:t>
            </a:r>
          </a:p>
          <a:p>
            <a:pPr marL="609600" indent="-609600" eaLnBrk="1" hangingPunct="1">
              <a:lnSpc>
                <a:spcPct val="90000"/>
              </a:lnSpc>
              <a:buFontTx/>
              <a:buAutoNum type="arabicPeriod"/>
            </a:pPr>
            <a:r>
              <a:rPr lang="en-US" b="1" smtClean="0">
                <a:latin typeface="Tahoma" pitchFamily="34" charset="0"/>
              </a:rPr>
              <a:t>You can tell you’ve been assimilated into another culture when you dream in their language &amp; start seeing a “stranger” everytime you look in the mirror!   </a:t>
            </a:r>
          </a:p>
          <a:p>
            <a:pPr marL="609600" indent="-609600" eaLnBrk="1" hangingPunct="1">
              <a:lnSpc>
                <a:spcPct val="90000"/>
              </a:lnSpc>
              <a:buFontTx/>
              <a:buNone/>
            </a:pPr>
            <a:r>
              <a:rPr lang="en-US" b="1" smtClean="0">
                <a:latin typeface="Tahoma" pitchFamily="34" charset="0"/>
              </a:rPr>
              <a:t> </a:t>
            </a: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p:nvPr>
        </p:nvSpPr>
        <p:spPr>
          <a:xfrm>
            <a:off x="533400" y="381000"/>
            <a:ext cx="7772400" cy="609600"/>
          </a:xfrm>
        </p:spPr>
        <p:txBody>
          <a:bodyPr/>
          <a:lstStyle/>
          <a:p>
            <a:pPr eaLnBrk="1" hangingPunct="1"/>
            <a:r>
              <a:rPr lang="en-US" sz="4000" b="1" smtClean="0">
                <a:latin typeface="Tahoma" pitchFamily="34" charset="0"/>
              </a:rPr>
              <a:t>THE 7 F’s OF LIFE</a:t>
            </a:r>
          </a:p>
        </p:txBody>
      </p:sp>
      <p:sp>
        <p:nvSpPr>
          <p:cNvPr id="30723" name="Rectangle 3"/>
          <p:cNvSpPr>
            <a:spLocks noGrp="1" noChangeArrowheads="1"/>
          </p:cNvSpPr>
          <p:nvPr>
            <p:ph type="subTitle" idx="1"/>
          </p:nvPr>
        </p:nvSpPr>
        <p:spPr>
          <a:xfrm>
            <a:off x="304800" y="1066800"/>
            <a:ext cx="8839200" cy="5791200"/>
          </a:xfrm>
        </p:spPr>
        <p:txBody>
          <a:bodyPr/>
          <a:lstStyle/>
          <a:p>
            <a:pPr eaLnBrk="1" hangingPunct="1">
              <a:lnSpc>
                <a:spcPct val="90000"/>
              </a:lnSpc>
            </a:pPr>
            <a:r>
              <a:rPr lang="en-US" b="1" smtClean="0">
                <a:latin typeface="Tahoma" pitchFamily="34" charset="0"/>
              </a:rPr>
              <a:t>Latins emphasize the free things of life (quality of life):</a:t>
            </a:r>
          </a:p>
          <a:p>
            <a:pPr eaLnBrk="1" hangingPunct="1">
              <a:lnSpc>
                <a:spcPct val="90000"/>
              </a:lnSpc>
            </a:pPr>
            <a:r>
              <a:rPr lang="en-US" sz="4000" b="1" u="sng" smtClean="0">
                <a:latin typeface="Tahoma" pitchFamily="34" charset="0"/>
              </a:rPr>
              <a:t>F</a:t>
            </a:r>
            <a:r>
              <a:rPr lang="en-US" sz="4000" b="1" smtClean="0">
                <a:latin typeface="Tahoma" pitchFamily="34" charset="0"/>
              </a:rPr>
              <a:t>amily</a:t>
            </a:r>
          </a:p>
          <a:p>
            <a:pPr eaLnBrk="1" hangingPunct="1">
              <a:lnSpc>
                <a:spcPct val="90000"/>
              </a:lnSpc>
            </a:pPr>
            <a:r>
              <a:rPr lang="en-US" sz="4000" b="1" smtClean="0">
                <a:latin typeface="Tahoma" pitchFamily="34" charset="0"/>
              </a:rPr>
              <a:t> </a:t>
            </a:r>
            <a:r>
              <a:rPr lang="en-US" sz="4000" b="1" u="sng" smtClean="0">
                <a:latin typeface="Tahoma" pitchFamily="34" charset="0"/>
              </a:rPr>
              <a:t>F</a:t>
            </a:r>
            <a:r>
              <a:rPr lang="en-US" sz="4000" b="1" smtClean="0">
                <a:latin typeface="Tahoma" pitchFamily="34" charset="0"/>
              </a:rPr>
              <a:t>riends</a:t>
            </a:r>
          </a:p>
          <a:p>
            <a:pPr eaLnBrk="1" hangingPunct="1">
              <a:lnSpc>
                <a:spcPct val="90000"/>
              </a:lnSpc>
            </a:pPr>
            <a:r>
              <a:rPr lang="en-US" sz="4000" b="1" smtClean="0">
                <a:latin typeface="Tahoma" pitchFamily="34" charset="0"/>
              </a:rPr>
              <a:t> </a:t>
            </a:r>
            <a:r>
              <a:rPr lang="en-US" sz="4000" b="1" u="sng" smtClean="0">
                <a:latin typeface="Tahoma" pitchFamily="34" charset="0"/>
              </a:rPr>
              <a:t>F</a:t>
            </a:r>
            <a:r>
              <a:rPr lang="en-US" sz="4000" b="1" smtClean="0">
                <a:latin typeface="Tahoma" pitchFamily="34" charset="0"/>
              </a:rPr>
              <a:t>un</a:t>
            </a:r>
          </a:p>
          <a:p>
            <a:pPr eaLnBrk="1" hangingPunct="1">
              <a:lnSpc>
                <a:spcPct val="90000"/>
              </a:lnSpc>
            </a:pPr>
            <a:r>
              <a:rPr lang="en-US" sz="4000" b="1" u="sng" smtClean="0">
                <a:latin typeface="Tahoma" pitchFamily="34" charset="0"/>
              </a:rPr>
              <a:t>F</a:t>
            </a:r>
            <a:r>
              <a:rPr lang="en-US" sz="4000" b="1" smtClean="0">
                <a:latin typeface="Tahoma" pitchFamily="34" charset="0"/>
              </a:rPr>
              <a:t>iestas</a:t>
            </a:r>
          </a:p>
          <a:p>
            <a:pPr eaLnBrk="1" hangingPunct="1">
              <a:lnSpc>
                <a:spcPct val="90000"/>
              </a:lnSpc>
            </a:pPr>
            <a:r>
              <a:rPr lang="en-US" sz="4000" b="1" u="sng" smtClean="0">
                <a:latin typeface="Tahoma" pitchFamily="34" charset="0"/>
              </a:rPr>
              <a:t>F</a:t>
            </a:r>
            <a:r>
              <a:rPr lang="en-US" sz="4000" b="1" smtClean="0">
                <a:latin typeface="Tahoma" pitchFamily="34" charset="0"/>
              </a:rPr>
              <a:t>ood</a:t>
            </a:r>
          </a:p>
          <a:p>
            <a:pPr eaLnBrk="1" hangingPunct="1">
              <a:lnSpc>
                <a:spcPct val="90000"/>
              </a:lnSpc>
            </a:pPr>
            <a:r>
              <a:rPr lang="en-US" sz="4000" b="1" u="sng" smtClean="0">
                <a:latin typeface="Tahoma" pitchFamily="34" charset="0"/>
              </a:rPr>
              <a:t>F</a:t>
            </a:r>
            <a:r>
              <a:rPr lang="en-US" sz="4000" b="1" smtClean="0">
                <a:latin typeface="Tahoma" pitchFamily="34" charset="0"/>
              </a:rPr>
              <a:t>aith</a:t>
            </a:r>
          </a:p>
          <a:p>
            <a:pPr eaLnBrk="1" hangingPunct="1">
              <a:lnSpc>
                <a:spcPct val="90000"/>
              </a:lnSpc>
            </a:pPr>
            <a:r>
              <a:rPr lang="en-US" sz="4000" b="1" u="sng" smtClean="0">
                <a:latin typeface="Tahoma" pitchFamily="34" charset="0"/>
              </a:rPr>
              <a:t>F</a:t>
            </a:r>
            <a:r>
              <a:rPr lang="en-US" sz="4000" b="1" smtClean="0">
                <a:latin typeface="Tahoma" pitchFamily="34" charset="0"/>
              </a:rPr>
              <a:t>reedom</a:t>
            </a:r>
          </a:p>
          <a:p>
            <a:pPr eaLnBrk="1" hangingPunct="1">
              <a:lnSpc>
                <a:spcPct val="90000"/>
              </a:lnSpc>
            </a:pPr>
            <a:endParaRPr lang="en-US" sz="4800" b="1" smtClean="0">
              <a:latin typeface="Tahoma" pitchFamily="34" charset="0"/>
            </a:endParaRPr>
          </a:p>
        </p:txBody>
      </p:sp>
    </p:spTree>
    <p:extLst>
      <p:ext uri="{BB962C8B-B14F-4D97-AF65-F5344CB8AC3E}">
        <p14:creationId xmlns:p14="http://schemas.microsoft.com/office/powerpoint/2010/main" val="18244835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0" y="0"/>
            <a:ext cx="8839200" cy="6629400"/>
          </a:xfrm>
        </p:spPr>
        <p:txBody>
          <a:bodyPr/>
          <a:lstStyle/>
          <a:p>
            <a:pPr marL="609600" indent="-609600" eaLnBrk="1" hangingPunct="1">
              <a:lnSpc>
                <a:spcPct val="80000"/>
              </a:lnSpc>
              <a:buFontTx/>
              <a:buAutoNum type="arabicPeriod"/>
            </a:pPr>
            <a:r>
              <a:rPr lang="en-US" sz="2800" b="1" smtClean="0">
                <a:latin typeface="Tahoma" pitchFamily="34" charset="0"/>
              </a:rPr>
              <a:t>When Mexicans say they want you to “understand” them, they mean to see things in light of the totality of their relationships, responsibilities, &amp; limitations in life.</a:t>
            </a:r>
          </a:p>
          <a:p>
            <a:pPr marL="609600" indent="-609600" eaLnBrk="1" hangingPunct="1">
              <a:lnSpc>
                <a:spcPct val="80000"/>
              </a:lnSpc>
              <a:buFontTx/>
              <a:buAutoNum type="arabicPeriod"/>
            </a:pPr>
            <a:r>
              <a:rPr lang="en-US" sz="2800" b="1" smtClean="0">
                <a:latin typeface="Tahoma" pitchFamily="34" charset="0"/>
              </a:rPr>
              <a:t> The common Mexican attitude of “</a:t>
            </a:r>
            <a:r>
              <a:rPr lang="en-US" sz="2800" b="1" u="sng" smtClean="0">
                <a:latin typeface="Tahoma" pitchFamily="34" charset="0"/>
              </a:rPr>
              <a:t>no culpa</a:t>
            </a:r>
            <a:r>
              <a:rPr lang="en-US" sz="2800" b="1" smtClean="0">
                <a:latin typeface="Tahoma" pitchFamily="34" charset="0"/>
              </a:rPr>
              <a:t>” (“I’m not at fault”) stems from their external locus of control (“Forces beyond my control run my life”). This attitude makes it very difficult to hold Mexicans accountable for their behavior and its consequences. </a:t>
            </a:r>
          </a:p>
          <a:p>
            <a:pPr marL="609600" indent="-609600" eaLnBrk="1" hangingPunct="1">
              <a:lnSpc>
                <a:spcPct val="80000"/>
              </a:lnSpc>
              <a:buFontTx/>
              <a:buAutoNum type="arabicPeriod"/>
            </a:pPr>
            <a:r>
              <a:rPr lang="en-US" sz="2800" b="1" smtClean="0">
                <a:latin typeface="Tahoma" pitchFamily="34" charset="0"/>
              </a:rPr>
              <a:t>Mexicans place a very high value on “</a:t>
            </a:r>
            <a:r>
              <a:rPr lang="en-US" sz="2800" b="1" u="sng" smtClean="0">
                <a:latin typeface="Tahoma" pitchFamily="34" charset="0"/>
              </a:rPr>
              <a:t>alma</a:t>
            </a:r>
            <a:r>
              <a:rPr lang="en-US" sz="2800" b="1" smtClean="0">
                <a:latin typeface="Tahoma" pitchFamily="34" charset="0"/>
              </a:rPr>
              <a:t>” (one’s inner spirit &amp; spiritual essence) &amp; hence look down on people who strive for meaning in life through material wealth or other superficial values. Alma is what’s left over after the achievement drive has been satisfied. </a:t>
            </a:r>
          </a:p>
        </p:txBody>
      </p:sp>
    </p:spTree>
    <p:extLst>
      <p:ext uri="{BB962C8B-B14F-4D97-AF65-F5344CB8AC3E}">
        <p14:creationId xmlns:p14="http://schemas.microsoft.com/office/powerpoint/2010/main" val="30365320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1"/>
          <p:cNvSpPr>
            <a:spLocks noGrp="1" noChangeArrowheads="1"/>
          </p:cNvSpPr>
          <p:nvPr>
            <p:ph type="body" sz="half" idx="1"/>
          </p:nvPr>
        </p:nvSpPr>
        <p:spPr>
          <a:xfrm>
            <a:off x="0" y="228600"/>
            <a:ext cx="9144000" cy="6629400"/>
          </a:xfrm>
        </p:spPr>
        <p:txBody>
          <a:bodyPr/>
          <a:lstStyle/>
          <a:p>
            <a:pPr marL="533400" indent="-533400" algn="ctr" eaLnBrk="1" hangingPunct="1">
              <a:lnSpc>
                <a:spcPct val="80000"/>
              </a:lnSpc>
              <a:buFontTx/>
              <a:buNone/>
            </a:pPr>
            <a:r>
              <a:rPr lang="en-US" sz="5400" b="1" dirty="0" smtClean="0">
                <a:latin typeface="Tahoma" pitchFamily="34" charset="0"/>
              </a:rPr>
              <a:t>THE 3 LATIN ACCEPTS</a:t>
            </a:r>
          </a:p>
          <a:p>
            <a:pPr marL="533400" indent="-533400" eaLnBrk="1" hangingPunct="1">
              <a:lnSpc>
                <a:spcPct val="80000"/>
              </a:lnSpc>
              <a:buFontTx/>
              <a:buAutoNum type="arabicPeriod"/>
            </a:pPr>
            <a:r>
              <a:rPr lang="en-US" sz="5400" b="1" dirty="0" smtClean="0">
                <a:latin typeface="Tahoma" pitchFamily="34" charset="0"/>
              </a:rPr>
              <a:t>Accept authority</a:t>
            </a:r>
          </a:p>
          <a:p>
            <a:pPr marL="533400" indent="-533400" eaLnBrk="1" hangingPunct="1">
              <a:lnSpc>
                <a:spcPct val="80000"/>
              </a:lnSpc>
              <a:buFontTx/>
              <a:buAutoNum type="arabicPeriod"/>
            </a:pPr>
            <a:r>
              <a:rPr lang="en-US" sz="5400" b="1" dirty="0" smtClean="0">
                <a:latin typeface="Tahoma" pitchFamily="34" charset="0"/>
              </a:rPr>
              <a:t>Accept the status quo</a:t>
            </a:r>
          </a:p>
          <a:p>
            <a:pPr marL="533400" indent="-533400" eaLnBrk="1" hangingPunct="1">
              <a:lnSpc>
                <a:spcPct val="80000"/>
              </a:lnSpc>
              <a:buFontTx/>
              <a:buAutoNum type="arabicPeriod"/>
            </a:pPr>
            <a:r>
              <a:rPr lang="en-US" sz="5400" b="1" dirty="0" smtClean="0">
                <a:latin typeface="Tahoma" pitchFamily="34" charset="0"/>
              </a:rPr>
              <a:t>Accept corruption</a:t>
            </a:r>
          </a:p>
        </p:txBody>
      </p:sp>
      <p:pic>
        <p:nvPicPr>
          <p:cNvPr id="44035" name="Picture 4" descr="mx police grab"/>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24000" y="3429000"/>
            <a:ext cx="5410800" cy="3181350"/>
          </a:xfrm>
          <a:noFill/>
        </p:spPr>
      </p:pic>
    </p:spTree>
    <p:extLst>
      <p:ext uri="{BB962C8B-B14F-4D97-AF65-F5344CB8AC3E}">
        <p14:creationId xmlns:p14="http://schemas.microsoft.com/office/powerpoint/2010/main" val="3015102629"/>
      </p:ext>
    </p:extLst>
  </p:cSld>
  <p:clrMapOvr>
    <a:masterClrMapping/>
  </p:clrMapOvr>
  <p:transition spd="med">
    <p:random/>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304800" y="609600"/>
            <a:ext cx="8839200" cy="4800600"/>
          </a:xfrm>
        </p:spPr>
        <p:txBody>
          <a:bodyPr/>
          <a:lstStyle/>
          <a:p>
            <a:pPr eaLnBrk="1" hangingPunct="1"/>
            <a:r>
              <a:rPr lang="en-US" sz="8800" b="1" smtClean="0">
                <a:solidFill>
                  <a:schemeClr val="tx1"/>
                </a:solidFill>
                <a:latin typeface="Tahoma" pitchFamily="34" charset="0"/>
                <a:cs typeface="Tahoma" pitchFamily="34" charset="0"/>
              </a:rPr>
              <a:t>THE POLYCHRONIC LATIN WORKPLACE</a:t>
            </a:r>
          </a:p>
        </p:txBody>
      </p:sp>
    </p:spTree>
    <p:extLst>
      <p:ext uri="{BB962C8B-B14F-4D97-AF65-F5344CB8AC3E}">
        <p14:creationId xmlns:p14="http://schemas.microsoft.com/office/powerpoint/2010/main" val="1015806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3"/>
          <p:cNvSpPr>
            <a:spLocks noGrp="1" noChangeArrowheads="1"/>
          </p:cNvSpPr>
          <p:nvPr>
            <p:ph type="body" idx="1"/>
          </p:nvPr>
        </p:nvSpPr>
        <p:spPr>
          <a:xfrm>
            <a:off x="685800" y="1371600"/>
            <a:ext cx="7772400" cy="4724400"/>
          </a:xfrm>
        </p:spPr>
        <p:txBody>
          <a:bodyPr/>
          <a:lstStyle/>
          <a:p>
            <a:pPr algn="ctr" eaLnBrk="1" hangingPunct="1">
              <a:lnSpc>
                <a:spcPct val="90000"/>
              </a:lnSpc>
              <a:buFontTx/>
              <a:buNone/>
            </a:pPr>
            <a:r>
              <a:rPr lang="en-US" sz="5400" b="1" smtClean="0">
                <a:latin typeface="Tahoma" pitchFamily="34" charset="0"/>
              </a:rPr>
              <a:t>Anglo-Saxons design organizations to be machines.  Latins want an organization to be like a family.</a:t>
            </a:r>
          </a:p>
        </p:txBody>
      </p:sp>
      <p:sp>
        <p:nvSpPr>
          <p:cNvPr id="61443" name="AutoShape 5"/>
          <p:cNvSpPr>
            <a:spLocks noChangeArrowheads="1"/>
          </p:cNvSpPr>
          <p:nvPr/>
        </p:nvSpPr>
        <p:spPr bwMode="auto">
          <a:xfrm>
            <a:off x="8077200" y="5943600"/>
            <a:ext cx="976313" cy="485775"/>
          </a:xfrm>
          <a:prstGeom prst="notchedRightArrow">
            <a:avLst>
              <a:gd name="adj1" fmla="val 50000"/>
              <a:gd name="adj2" fmla="val 50245"/>
            </a:avLst>
          </a:prstGeom>
          <a:solidFill>
            <a:schemeClr val="hlink"/>
          </a:solidFill>
          <a:ln w="9525">
            <a:solidFill>
              <a:schemeClr val="tx1"/>
            </a:solidFill>
            <a:miter lim="800000"/>
            <a:headEnd/>
            <a:tailEnd/>
          </a:ln>
        </p:spPr>
        <p:txBody>
          <a:bodyPr wrap="none" anchor="ctr"/>
          <a:lstStyle/>
          <a:p>
            <a:endParaRPr lang="en-US"/>
          </a:p>
        </p:txBody>
      </p:sp>
      <p:pic>
        <p:nvPicPr>
          <p:cNvPr id="61444" name="Picture 10" descr="nativeamerpotteryfrt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04800"/>
            <a:ext cx="27432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295900"/>
      </p:ext>
    </p:extLst>
  </p:cSld>
  <p:clrMapOvr>
    <a:masterClrMapping/>
  </p:clrMapOvr>
  <p:transition>
    <p:fade thruBlk="1"/>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1027"/>
          <p:cNvSpPr>
            <a:spLocks noGrp="1" noChangeArrowheads="1"/>
          </p:cNvSpPr>
          <p:nvPr>
            <p:ph type="body" idx="1"/>
          </p:nvPr>
        </p:nvSpPr>
        <p:spPr>
          <a:xfrm>
            <a:off x="152400" y="152400"/>
            <a:ext cx="8991600" cy="6553200"/>
          </a:xfrm>
        </p:spPr>
        <p:txBody>
          <a:bodyPr/>
          <a:lstStyle/>
          <a:p>
            <a:pPr marL="609600" indent="-609600" eaLnBrk="1" hangingPunct="1">
              <a:lnSpc>
                <a:spcPct val="90000"/>
              </a:lnSpc>
              <a:buFontTx/>
              <a:buAutoNum type="arabicPeriod"/>
            </a:pPr>
            <a:r>
              <a:rPr lang="en-US" sz="3600" b="1" smtClean="0">
                <a:latin typeface="Tahoma" pitchFamily="34" charset="0"/>
              </a:rPr>
              <a:t>Integration of professional &amp; personal life</a:t>
            </a:r>
          </a:p>
          <a:p>
            <a:pPr marL="609600" indent="-609600" eaLnBrk="1" hangingPunct="1">
              <a:lnSpc>
                <a:spcPct val="90000"/>
              </a:lnSpc>
              <a:buFontTx/>
              <a:buAutoNum type="arabicPeriod"/>
            </a:pPr>
            <a:r>
              <a:rPr lang="en-US" sz="3600" b="1" smtClean="0">
                <a:latin typeface="Tahoma" pitchFamily="34" charset="0"/>
              </a:rPr>
              <a:t>Lower short-term productivity</a:t>
            </a:r>
          </a:p>
          <a:p>
            <a:pPr marL="609600" indent="-609600" eaLnBrk="1" hangingPunct="1">
              <a:lnSpc>
                <a:spcPct val="90000"/>
              </a:lnSpc>
              <a:buFontTx/>
              <a:buAutoNum type="arabicPeriod"/>
            </a:pPr>
            <a:r>
              <a:rPr lang="en-US" sz="3600" b="1" smtClean="0">
                <a:latin typeface="Tahoma" pitchFamily="34" charset="0"/>
              </a:rPr>
              <a:t>Tolerance of workplace distractions, interruptions,  inefficiencies</a:t>
            </a:r>
          </a:p>
          <a:p>
            <a:pPr marL="609600" indent="-609600" eaLnBrk="1" hangingPunct="1">
              <a:lnSpc>
                <a:spcPct val="90000"/>
              </a:lnSpc>
              <a:buFontTx/>
              <a:buAutoNum type="arabicPeriod"/>
            </a:pPr>
            <a:r>
              <a:rPr lang="en-US" sz="3600" b="1" smtClean="0">
                <a:latin typeface="Tahoma" pitchFamily="34" charset="0"/>
              </a:rPr>
              <a:t>Communal sharing of property</a:t>
            </a:r>
          </a:p>
          <a:p>
            <a:pPr marL="609600" indent="-609600" eaLnBrk="1" hangingPunct="1">
              <a:lnSpc>
                <a:spcPct val="90000"/>
              </a:lnSpc>
              <a:buFontTx/>
              <a:buAutoNum type="arabicPeriod"/>
            </a:pPr>
            <a:r>
              <a:rPr lang="en-US" sz="3600" b="1" smtClean="0">
                <a:latin typeface="Tahoma" pitchFamily="34" charset="0"/>
              </a:rPr>
              <a:t>Less workaholism &amp; worker isolation (&amp; hence less organizational politics)</a:t>
            </a:r>
          </a:p>
          <a:p>
            <a:pPr marL="609600" indent="-609600" eaLnBrk="1" hangingPunct="1">
              <a:lnSpc>
                <a:spcPct val="90000"/>
              </a:lnSpc>
              <a:buFontTx/>
              <a:buAutoNum type="arabicPeriod"/>
            </a:pPr>
            <a:r>
              <a:rPr lang="en-US" sz="3600" b="1" smtClean="0">
                <a:latin typeface="Tahoma" pitchFamily="34" charset="0"/>
              </a:rPr>
              <a:t>Office celebrations</a:t>
            </a:r>
          </a:p>
          <a:p>
            <a:pPr marL="609600" indent="-609600" eaLnBrk="1" hangingPunct="1">
              <a:lnSpc>
                <a:spcPct val="90000"/>
              </a:lnSpc>
            </a:pPr>
            <a:endParaRPr lang="en-US" sz="3600" b="1" smtClean="0">
              <a:latin typeface="Tahoma" pitchFamily="34" charset="0"/>
            </a:endParaRPr>
          </a:p>
        </p:txBody>
      </p:sp>
    </p:spTree>
    <p:extLst>
      <p:ext uri="{BB962C8B-B14F-4D97-AF65-F5344CB8AC3E}">
        <p14:creationId xmlns:p14="http://schemas.microsoft.com/office/powerpoint/2010/main" val="259311161"/>
      </p:ext>
    </p:extLst>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9"/>
          <p:cNvSpPr>
            <a:spLocks noGrp="1" noChangeArrowheads="1"/>
          </p:cNvSpPr>
          <p:nvPr>
            <p:ph type="title"/>
          </p:nvPr>
        </p:nvSpPr>
        <p:spPr>
          <a:xfrm>
            <a:off x="0" y="0"/>
            <a:ext cx="8839200" cy="6400800"/>
          </a:xfrm>
        </p:spPr>
        <p:txBody>
          <a:bodyPr/>
          <a:lstStyle/>
          <a:p>
            <a:pPr algn="l" eaLnBrk="1" hangingPunct="1"/>
            <a:r>
              <a:rPr lang="en-US" sz="3700" b="1" dirty="0" smtClean="0">
                <a:solidFill>
                  <a:schemeClr val="tx1"/>
                </a:solidFill>
                <a:latin typeface="Tahoma" pitchFamily="34" charset="0"/>
              </a:rPr>
              <a:t>When Mexicans say “</a:t>
            </a:r>
            <a:r>
              <a:rPr lang="es-ES" sz="3700" b="1" dirty="0" smtClean="0">
                <a:solidFill>
                  <a:schemeClr val="tx1"/>
                </a:solidFill>
                <a:latin typeface="Tahoma" pitchFamily="34" charset="0"/>
              </a:rPr>
              <a:t>mañana, </a:t>
            </a:r>
            <a:r>
              <a:rPr lang="en-US" sz="3700" b="1" dirty="0" smtClean="0">
                <a:solidFill>
                  <a:schemeClr val="tx1"/>
                </a:solidFill>
                <a:latin typeface="Tahoma" pitchFamily="34" charset="0"/>
              </a:rPr>
              <a:t>” they don’t necessarily mean they will do it tomorrow, but rather when “life isn’t happening”—when no friends or relatives are around; when the weather isn’t nice; when the fiesta is over, etc.  Much of the time, life is dull, menial, or unpleasant, so don’t put off enjoying life when the opportunity is present. “Smell the roses while they bloom.”</a:t>
            </a:r>
          </a:p>
        </p:txBody>
      </p:sp>
    </p:spTree>
    <p:extLst>
      <p:ext uri="{BB962C8B-B14F-4D97-AF65-F5344CB8AC3E}">
        <p14:creationId xmlns:p14="http://schemas.microsoft.com/office/powerpoint/2010/main" val="26163823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0"/>
            <a:ext cx="8077200" cy="1676400"/>
          </a:xfrm>
        </p:spPr>
        <p:txBody>
          <a:bodyPr/>
          <a:lstStyle/>
          <a:p>
            <a:pPr eaLnBrk="1" hangingPunct="1"/>
            <a:r>
              <a:rPr lang="en-US" b="1" smtClean="0">
                <a:solidFill>
                  <a:schemeClr val="tx1"/>
                </a:solidFill>
                <a:latin typeface="Tahoma" pitchFamily="34" charset="0"/>
                <a:cs typeface="Tahoma" pitchFamily="34" charset="0"/>
              </a:rPr>
              <a:t>Buena Gente </a:t>
            </a:r>
            <a:br>
              <a:rPr lang="en-US" b="1" smtClean="0">
                <a:solidFill>
                  <a:schemeClr val="tx1"/>
                </a:solidFill>
                <a:latin typeface="Tahoma" pitchFamily="34" charset="0"/>
                <a:cs typeface="Tahoma" pitchFamily="34" charset="0"/>
              </a:rPr>
            </a:br>
            <a:r>
              <a:rPr lang="en-US" b="1" smtClean="0">
                <a:solidFill>
                  <a:schemeClr val="tx1"/>
                </a:solidFill>
                <a:latin typeface="Tahoma" pitchFamily="34" charset="0"/>
                <a:cs typeface="Tahoma" pitchFamily="34" charset="0"/>
              </a:rPr>
              <a:t>(“Good person” boss)</a:t>
            </a:r>
          </a:p>
        </p:txBody>
      </p:sp>
      <p:pic>
        <p:nvPicPr>
          <p:cNvPr id="55299" name="Picture 3" descr="smile mx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76400"/>
            <a:ext cx="431006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8633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path" presetSubtype="0" accel="50000" decel="50000" fill="hold" nodeType="clickEffect">
                                  <p:stCondLst>
                                    <p:cond delay="0"/>
                                  </p:stCondLst>
                                  <p:childTnLst>
                                    <p:animMotion origin="layout" path="M 0.0 0.0  L 0.067 -0.05333  C 0.081 -0.06533  0.102 -0.072  0.124 -0.072  C 0.149 -0.072  0.169 -0.06533  0.183 -0.05333  L 0.25 0.0  E" pathEditMode="relative" ptsTypes="">
                                      <p:cBhvr>
                                        <p:cTn id="6" dur="2000" fill="hold"/>
                                        <p:tgtEl>
                                          <p:spTgt spid="5529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3"/>
          <p:cNvSpPr>
            <a:spLocks noGrp="1" noChangeArrowheads="1"/>
          </p:cNvSpPr>
          <p:nvPr>
            <p:ph type="body" idx="1"/>
          </p:nvPr>
        </p:nvSpPr>
        <p:spPr>
          <a:xfrm>
            <a:off x="0" y="0"/>
            <a:ext cx="9144000" cy="6629400"/>
          </a:xfrm>
        </p:spPr>
        <p:txBody>
          <a:bodyPr/>
          <a:lstStyle/>
          <a:p>
            <a:pPr marL="609600" indent="-609600" eaLnBrk="1" hangingPunct="1">
              <a:buFontTx/>
              <a:buAutoNum type="arabicPeriod"/>
            </a:pPr>
            <a:r>
              <a:rPr lang="en-US" sz="3800" b="1" smtClean="0">
                <a:latin typeface="Tahoma" pitchFamily="34" charset="0"/>
              </a:rPr>
              <a:t>Anglo-Saxon managers feel it is unprofessional to cater employees in a personalized manner.</a:t>
            </a:r>
          </a:p>
          <a:p>
            <a:pPr marL="609600" indent="-609600" eaLnBrk="1" hangingPunct="1">
              <a:buFontTx/>
              <a:buAutoNum type="arabicPeriod"/>
            </a:pPr>
            <a:r>
              <a:rPr lang="en-US" sz="3800" b="1" smtClean="0">
                <a:latin typeface="Tahoma" pitchFamily="34" charset="0"/>
              </a:rPr>
              <a:t>Latins expect to be treated as unique members of the work family by a boss who is buena gente. </a:t>
            </a:r>
          </a:p>
          <a:p>
            <a:pPr marL="609600" indent="-609600" eaLnBrk="1" hangingPunct="1">
              <a:buFontTx/>
              <a:buAutoNum type="arabicPeriod"/>
            </a:pPr>
            <a:r>
              <a:rPr lang="en-US" sz="3800" b="1" smtClean="0">
                <a:latin typeface="Tahoma" pitchFamily="34" charset="0"/>
              </a:rPr>
              <a:t>Latins won’t bond with impersonal mala gente (“bad” persons). They will be obedient but not committed.</a:t>
            </a:r>
          </a:p>
        </p:txBody>
      </p:sp>
    </p:spTree>
    <p:extLst>
      <p:ext uri="{BB962C8B-B14F-4D97-AF65-F5344CB8AC3E}">
        <p14:creationId xmlns:p14="http://schemas.microsoft.com/office/powerpoint/2010/main" val="1633036696"/>
      </p:ext>
    </p:extLst>
  </p:cSld>
  <p:clrMapOvr>
    <a:masterClrMapping/>
  </p:clrMapOvr>
  <p:transition>
    <p:comb/>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a:xfrm>
            <a:off x="0" y="0"/>
            <a:ext cx="9144000" cy="6858000"/>
          </a:xfrm>
        </p:spPr>
        <p:txBody>
          <a:bodyPr/>
          <a:lstStyle/>
          <a:p>
            <a:pPr algn="ctr">
              <a:buFontTx/>
              <a:buNone/>
            </a:pPr>
            <a:endParaRPr lang="en-US" sz="8000" b="1" dirty="0" smtClean="0">
              <a:latin typeface="Tahoma" pitchFamily="34" charset="0"/>
              <a:cs typeface="Tahoma" pitchFamily="34" charset="0"/>
            </a:endParaRPr>
          </a:p>
          <a:p>
            <a:pPr algn="ctr">
              <a:buFontTx/>
              <a:buNone/>
            </a:pPr>
            <a:r>
              <a:rPr lang="en-US" sz="8800" b="1" smtClean="0">
                <a:latin typeface="Tahoma" pitchFamily="34" charset="0"/>
                <a:cs typeface="Tahoma" pitchFamily="34" charset="0"/>
              </a:rPr>
              <a:t>IMMIGRATION</a:t>
            </a:r>
          </a:p>
        </p:txBody>
      </p:sp>
    </p:spTree>
    <p:extLst>
      <p:ext uri="{BB962C8B-B14F-4D97-AF65-F5344CB8AC3E}">
        <p14:creationId xmlns:p14="http://schemas.microsoft.com/office/powerpoint/2010/main" val="30493608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334962"/>
          </a:xfrm>
        </p:spPr>
        <p:txBody>
          <a:bodyPr/>
          <a:lstStyle/>
          <a:p>
            <a:pPr eaLnBrk="1" hangingPunct="1"/>
            <a:r>
              <a:rPr lang="en-US" sz="3200" b="1" smtClean="0">
                <a:solidFill>
                  <a:schemeClr val="tx1"/>
                </a:solidFill>
                <a:latin typeface="Tahoma" pitchFamily="34" charset="0"/>
              </a:rPr>
              <a:t>CHANGE THE EYES THAT SEE REALITY</a:t>
            </a:r>
          </a:p>
        </p:txBody>
      </p:sp>
      <p:sp>
        <p:nvSpPr>
          <p:cNvPr id="45059" name="Rectangle 3"/>
          <p:cNvSpPr>
            <a:spLocks noGrp="1" noChangeArrowheads="1"/>
          </p:cNvSpPr>
          <p:nvPr>
            <p:ph type="body" idx="1"/>
          </p:nvPr>
        </p:nvSpPr>
        <p:spPr>
          <a:xfrm>
            <a:off x="0" y="762000"/>
            <a:ext cx="9144000" cy="6096000"/>
          </a:xfrm>
        </p:spPr>
        <p:txBody>
          <a:bodyPr/>
          <a:lstStyle/>
          <a:p>
            <a:pPr marL="381000" indent="-381000" eaLnBrk="1" hangingPunct="1">
              <a:lnSpc>
                <a:spcPct val="80000"/>
              </a:lnSpc>
              <a:buFontTx/>
              <a:buNone/>
            </a:pPr>
            <a:r>
              <a:rPr lang="en-US" sz="2200" b="1" smtClean="0">
                <a:latin typeface="Tahoma" pitchFamily="34" charset="0"/>
              </a:rPr>
              <a:t>1. "Profit is the bottom line of business."  (What about market share? Stable employment? Loyalty to business partners?)</a:t>
            </a:r>
          </a:p>
          <a:p>
            <a:pPr marL="381000" indent="-381000" eaLnBrk="1" hangingPunct="1">
              <a:lnSpc>
                <a:spcPct val="80000"/>
              </a:lnSpc>
              <a:buFontTx/>
              <a:buNone/>
            </a:pPr>
            <a:r>
              <a:rPr lang="en-US" sz="2200" b="1" smtClean="0">
                <a:latin typeface="Tahoma" pitchFamily="34" charset="0"/>
              </a:rPr>
              <a:t>2. "Time is money." (Time might be viewed as competitive advantage or as as a matter of fate.) </a:t>
            </a:r>
          </a:p>
          <a:p>
            <a:pPr marL="381000" indent="-381000" eaLnBrk="1" hangingPunct="1">
              <a:lnSpc>
                <a:spcPct val="80000"/>
              </a:lnSpc>
              <a:buFontTx/>
              <a:buNone/>
            </a:pPr>
            <a:r>
              <a:rPr lang="en-US" sz="2200" b="1" smtClean="0">
                <a:latin typeface="Tahoma" pitchFamily="34" charset="0"/>
              </a:rPr>
              <a:t>3. "The way to get ahead is through hard work." (Maybe success comes through contacts, or personal characteristics, or family background). </a:t>
            </a:r>
          </a:p>
          <a:p>
            <a:pPr marL="381000" indent="-381000" eaLnBrk="1" hangingPunct="1">
              <a:lnSpc>
                <a:spcPct val="80000"/>
              </a:lnSpc>
              <a:buFontTx/>
              <a:buNone/>
            </a:pPr>
            <a:r>
              <a:rPr lang="en-US" sz="2200" b="1" smtClean="0">
                <a:latin typeface="Tahoma" pitchFamily="34" charset="0"/>
              </a:rPr>
              <a:t>4. "Plan your work and work your plan." (What if God wills otherwise? What if your low social position denies you economic opportunity?) </a:t>
            </a:r>
          </a:p>
          <a:p>
            <a:pPr marL="381000" indent="-381000" eaLnBrk="1" hangingPunct="1">
              <a:lnSpc>
                <a:spcPct val="80000"/>
              </a:lnSpc>
              <a:buFontTx/>
              <a:buNone/>
            </a:pPr>
            <a:r>
              <a:rPr lang="en-US" sz="2200" b="1" smtClean="0">
                <a:latin typeface="Tahoma" pitchFamily="34" charset="0"/>
              </a:rPr>
              <a:t>5. "We're an equal opportunity employer." (Not in hierachical societies). </a:t>
            </a:r>
          </a:p>
          <a:p>
            <a:pPr marL="381000" indent="-381000" eaLnBrk="1" hangingPunct="1">
              <a:lnSpc>
                <a:spcPct val="80000"/>
              </a:lnSpc>
              <a:buFontTx/>
              <a:buNone/>
            </a:pPr>
            <a:r>
              <a:rPr lang="en-US" sz="2200" b="1" smtClean="0">
                <a:latin typeface="Tahoma" pitchFamily="34" charset="0"/>
              </a:rPr>
              <a:t>6. "Let's be practical and come up with a compromise." (What--and sell out your values and ideals?!) </a:t>
            </a:r>
          </a:p>
          <a:p>
            <a:pPr marL="381000" indent="-381000" eaLnBrk="1" hangingPunct="1">
              <a:lnSpc>
                <a:spcPct val="80000"/>
              </a:lnSpc>
              <a:buFontTx/>
              <a:buNone/>
            </a:pPr>
            <a:r>
              <a:rPr lang="en-US" sz="2200" b="1" smtClean="0">
                <a:latin typeface="Tahoma" pitchFamily="34" charset="0"/>
              </a:rPr>
              <a:t>7. "We hire on the basis of competence." (We hire on the basis of who you know, who you're related to, or based on your ethnic background). </a:t>
            </a:r>
          </a:p>
          <a:p>
            <a:pPr marL="381000" indent="-381000" eaLnBrk="1" hangingPunct="1">
              <a:lnSpc>
                <a:spcPct val="80000"/>
              </a:lnSpc>
              <a:buFontTx/>
              <a:buNone/>
            </a:pPr>
            <a:r>
              <a:rPr lang="en-US" sz="2200" b="1" smtClean="0">
                <a:latin typeface="Tahoma" pitchFamily="34" charset="0"/>
              </a:rPr>
              <a:t>8. "Professionals are punctual."  (Not if they are at the top of the hierarchy or in a relational culture). </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28600" y="228600"/>
            <a:ext cx="9144000" cy="762000"/>
          </a:xfrm>
        </p:spPr>
        <p:txBody>
          <a:bodyPr/>
          <a:lstStyle/>
          <a:p>
            <a:pPr eaLnBrk="1" hangingPunct="1"/>
            <a:r>
              <a:rPr lang="en-US" sz="3200" b="1" smtClean="0">
                <a:solidFill>
                  <a:schemeClr val="tx1"/>
                </a:solidFill>
                <a:latin typeface="Tahoma" pitchFamily="34" charset="0"/>
              </a:rPr>
              <a:t>ESTIMATED % OF IMMIGRANT EMPLOYMENT IN U.S. INDUSTRIES</a:t>
            </a:r>
          </a:p>
        </p:txBody>
      </p:sp>
      <p:sp>
        <p:nvSpPr>
          <p:cNvPr id="87043" name="Rectangle 3"/>
          <p:cNvSpPr>
            <a:spLocks noGrp="1" noChangeArrowheads="1"/>
          </p:cNvSpPr>
          <p:nvPr>
            <p:ph type="body" idx="1"/>
          </p:nvPr>
        </p:nvSpPr>
        <p:spPr>
          <a:xfrm>
            <a:off x="0" y="1143000"/>
            <a:ext cx="9144000" cy="5715000"/>
          </a:xfrm>
        </p:spPr>
        <p:txBody>
          <a:bodyPr/>
          <a:lstStyle/>
          <a:p>
            <a:pPr marL="609600" indent="-609600" eaLnBrk="1" hangingPunct="1">
              <a:lnSpc>
                <a:spcPct val="80000"/>
              </a:lnSpc>
              <a:buFontTx/>
              <a:buNone/>
            </a:pPr>
            <a:r>
              <a:rPr lang="en-US" sz="2200" b="1" smtClean="0">
                <a:latin typeface="Tahoma" pitchFamily="34" charset="0"/>
              </a:rPr>
              <a:t>Agriculture: 61%</a:t>
            </a:r>
          </a:p>
          <a:p>
            <a:pPr marL="609600" indent="-609600" eaLnBrk="1" hangingPunct="1">
              <a:lnSpc>
                <a:spcPct val="80000"/>
              </a:lnSpc>
              <a:buFontTx/>
              <a:buNone/>
            </a:pPr>
            <a:r>
              <a:rPr lang="en-US" sz="2200" b="1" smtClean="0">
                <a:latin typeface="Tahoma" pitchFamily="34" charset="0"/>
              </a:rPr>
              <a:t>Domestic housekeeping: 36% 			</a:t>
            </a:r>
          </a:p>
          <a:p>
            <a:pPr marL="609600" indent="-609600" eaLnBrk="1" hangingPunct="1">
              <a:lnSpc>
                <a:spcPct val="80000"/>
              </a:lnSpc>
              <a:buFontTx/>
              <a:buNone/>
            </a:pPr>
            <a:r>
              <a:rPr lang="en-US" sz="2200" b="1" smtClean="0">
                <a:latin typeface="Tahoma" pitchFamily="34" charset="0"/>
              </a:rPr>
              <a:t>Drywall installers: 27%</a:t>
            </a:r>
          </a:p>
          <a:p>
            <a:pPr marL="609600" indent="-609600" eaLnBrk="1" hangingPunct="1">
              <a:lnSpc>
                <a:spcPct val="80000"/>
              </a:lnSpc>
              <a:buFontTx/>
              <a:buNone/>
            </a:pPr>
            <a:r>
              <a:rPr lang="en-US" sz="2200" b="1" smtClean="0">
                <a:latin typeface="Tahoma" pitchFamily="34" charset="0"/>
              </a:rPr>
              <a:t>Landscaping: 26%</a:t>
            </a:r>
          </a:p>
          <a:p>
            <a:pPr marL="609600" indent="-609600" eaLnBrk="1" hangingPunct="1">
              <a:lnSpc>
                <a:spcPct val="80000"/>
              </a:lnSpc>
              <a:buFontTx/>
              <a:buNone/>
            </a:pPr>
            <a:r>
              <a:rPr lang="en-US" sz="2200" b="1" smtClean="0">
                <a:latin typeface="Tahoma" pitchFamily="34" charset="0"/>
              </a:rPr>
              <a:t>Maintenance: 26%</a:t>
            </a:r>
          </a:p>
          <a:p>
            <a:pPr marL="609600" indent="-609600" eaLnBrk="1" hangingPunct="1">
              <a:lnSpc>
                <a:spcPct val="80000"/>
              </a:lnSpc>
              <a:buFontTx/>
              <a:buNone/>
            </a:pPr>
            <a:r>
              <a:rPr lang="en-US" sz="2200" b="1" smtClean="0">
                <a:latin typeface="Tahoma" pitchFamily="34" charset="0"/>
              </a:rPr>
              <a:t>Meat handlers: 25%</a:t>
            </a:r>
          </a:p>
          <a:p>
            <a:pPr marL="609600" indent="-609600" eaLnBrk="1" hangingPunct="1">
              <a:lnSpc>
                <a:spcPct val="80000"/>
              </a:lnSpc>
              <a:buFontTx/>
              <a:buNone/>
            </a:pPr>
            <a:r>
              <a:rPr lang="en-US" sz="2200" b="1" smtClean="0">
                <a:latin typeface="Tahoma" pitchFamily="34" charset="0"/>
              </a:rPr>
              <a:t>Hand packers: 22%</a:t>
            </a:r>
          </a:p>
          <a:p>
            <a:pPr marL="609600" indent="-609600" eaLnBrk="1" hangingPunct="1">
              <a:lnSpc>
                <a:spcPct val="80000"/>
              </a:lnSpc>
              <a:buFontTx/>
              <a:buNone/>
            </a:pPr>
            <a:r>
              <a:rPr lang="en-US" sz="2200" b="1" smtClean="0">
                <a:latin typeface="Tahoma" pitchFamily="34" charset="0"/>
              </a:rPr>
              <a:t>Cement finishers: 22%</a:t>
            </a:r>
          </a:p>
          <a:p>
            <a:pPr marL="609600" indent="-609600" eaLnBrk="1" hangingPunct="1">
              <a:lnSpc>
                <a:spcPct val="80000"/>
              </a:lnSpc>
              <a:buFontTx/>
              <a:buNone/>
            </a:pPr>
            <a:r>
              <a:rPr lang="en-US" sz="2200" b="1" smtClean="0">
                <a:latin typeface="Tahoma" pitchFamily="34" charset="0"/>
              </a:rPr>
              <a:t>Roofers: 21%</a:t>
            </a:r>
          </a:p>
          <a:p>
            <a:pPr marL="609600" indent="-609600" eaLnBrk="1" hangingPunct="1">
              <a:lnSpc>
                <a:spcPct val="80000"/>
              </a:lnSpc>
              <a:buFontTx/>
              <a:buNone/>
            </a:pPr>
            <a:r>
              <a:rPr lang="en-US" sz="2200" b="1" smtClean="0">
                <a:latin typeface="Tahoma" pitchFamily="34" charset="0"/>
              </a:rPr>
              <a:t>Animal slaughter: 20%</a:t>
            </a:r>
          </a:p>
          <a:p>
            <a:pPr marL="609600" indent="-609600" eaLnBrk="1" hangingPunct="1">
              <a:lnSpc>
                <a:spcPct val="80000"/>
              </a:lnSpc>
              <a:buFontTx/>
              <a:buNone/>
            </a:pPr>
            <a:r>
              <a:rPr lang="en-US" sz="2200" b="1" smtClean="0">
                <a:latin typeface="Tahoma" pitchFamily="34" charset="0"/>
              </a:rPr>
              <a:t>Cleaning: 19%</a:t>
            </a:r>
          </a:p>
          <a:p>
            <a:pPr marL="609600" indent="-609600" eaLnBrk="1" hangingPunct="1">
              <a:lnSpc>
                <a:spcPct val="80000"/>
              </a:lnSpc>
              <a:buFontTx/>
              <a:buNone/>
            </a:pPr>
            <a:r>
              <a:rPr lang="en-US" sz="2200" b="1" smtClean="0">
                <a:latin typeface="Tahoma" pitchFamily="34" charset="0"/>
              </a:rPr>
              <a:t>Laundry: 17%</a:t>
            </a:r>
          </a:p>
          <a:p>
            <a:pPr marL="609600" indent="-609600" eaLnBrk="1" hangingPunct="1">
              <a:lnSpc>
                <a:spcPct val="80000"/>
              </a:lnSpc>
              <a:buFontTx/>
              <a:buNone/>
            </a:pPr>
            <a:r>
              <a:rPr lang="en-US" sz="2200" b="1" smtClean="0">
                <a:latin typeface="Tahoma" pitchFamily="34" charset="0"/>
              </a:rPr>
              <a:t>Apparel: 16%</a:t>
            </a:r>
          </a:p>
          <a:p>
            <a:pPr marL="609600" indent="-609600" eaLnBrk="1" hangingPunct="1">
              <a:lnSpc>
                <a:spcPct val="80000"/>
              </a:lnSpc>
              <a:buFontTx/>
              <a:buNone/>
            </a:pPr>
            <a:r>
              <a:rPr lang="en-US" sz="2200" b="1" smtClean="0">
                <a:latin typeface="Tahoma" pitchFamily="34" charset="0"/>
              </a:rPr>
              <a:t>Hospitality: 14%</a:t>
            </a:r>
          </a:p>
          <a:p>
            <a:pPr marL="609600" indent="-609600" eaLnBrk="1" hangingPunct="1">
              <a:lnSpc>
                <a:spcPct val="80000"/>
              </a:lnSpc>
              <a:buFontTx/>
              <a:buNone/>
            </a:pPr>
            <a:r>
              <a:rPr lang="en-US" sz="2200" b="1" smtClean="0">
                <a:latin typeface="Tahoma" pitchFamily="34" charset="0"/>
              </a:rPr>
              <a:t>Restaurants: 11%</a:t>
            </a:r>
          </a:p>
          <a:p>
            <a:pPr marL="609600" indent="-609600" eaLnBrk="1" hangingPunct="1">
              <a:lnSpc>
                <a:spcPct val="80000"/>
              </a:lnSpc>
              <a:buFontTx/>
              <a:buNone/>
            </a:pPr>
            <a:r>
              <a:rPr lang="en-US" sz="2200" b="1" smtClean="0">
                <a:latin typeface="Tahoma" pitchFamily="34" charset="0"/>
              </a:rPr>
              <a:t>Construction: 10%</a:t>
            </a:r>
          </a:p>
          <a:p>
            <a:pPr marL="609600" indent="-609600" eaLnBrk="1" hangingPunct="1">
              <a:lnSpc>
                <a:spcPct val="80000"/>
              </a:lnSpc>
              <a:buFontTx/>
              <a:buNone/>
            </a:pPr>
            <a:endParaRPr lang="en-US" sz="2200" b="1" smtClean="0">
              <a:latin typeface="Tahoma" pitchFamily="34" charset="0"/>
            </a:endParaRPr>
          </a:p>
        </p:txBody>
      </p:sp>
    </p:spTree>
    <p:extLst>
      <p:ext uri="{BB962C8B-B14F-4D97-AF65-F5344CB8AC3E}">
        <p14:creationId xmlns:p14="http://schemas.microsoft.com/office/powerpoint/2010/main" val="11825988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idx="1"/>
          </p:nvPr>
        </p:nvSpPr>
        <p:spPr>
          <a:xfrm>
            <a:off x="0" y="0"/>
            <a:ext cx="9144000" cy="6858000"/>
          </a:xfrm>
        </p:spPr>
        <p:txBody>
          <a:bodyPr/>
          <a:lstStyle/>
          <a:p>
            <a:pPr eaLnBrk="1" hangingPunct="1">
              <a:buFontTx/>
              <a:buNone/>
            </a:pPr>
            <a:r>
              <a:rPr lang="en-US" sz="3800" b="1" smtClean="0">
                <a:latin typeface="Tahoma" pitchFamily="34" charset="0"/>
                <a:cs typeface="Tahoma" pitchFamily="34" charset="0"/>
              </a:rPr>
              <a:t>“Recent efforts to heavily fine U.S. companies who  employ illegal Mexicans have already caused serious disruptions in the operations of many American businesses, especially in agriculture.  Many farmers have  will produce only half of their normal crops due to growing labor shortages &amp; many farmers have chosen not to plant at all.” </a:t>
            </a:r>
          </a:p>
        </p:txBody>
      </p:sp>
    </p:spTree>
    <p:extLst>
      <p:ext uri="{BB962C8B-B14F-4D97-AF65-F5344CB8AC3E}">
        <p14:creationId xmlns:p14="http://schemas.microsoft.com/office/powerpoint/2010/main" val="369291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274638"/>
            <a:ext cx="9144000" cy="258762"/>
          </a:xfrm>
        </p:spPr>
        <p:txBody>
          <a:bodyPr/>
          <a:lstStyle/>
          <a:p>
            <a:pPr eaLnBrk="1" hangingPunct="1"/>
            <a:r>
              <a:rPr lang="en-US" sz="2800" b="1" smtClean="0">
                <a:solidFill>
                  <a:schemeClr val="tx1"/>
                </a:solidFill>
                <a:latin typeface="Tahoma" pitchFamily="34" charset="0"/>
              </a:rPr>
              <a:t>SHOULD AMERICA CLOSE ITS BORDERS?</a:t>
            </a:r>
          </a:p>
        </p:txBody>
      </p:sp>
      <p:sp>
        <p:nvSpPr>
          <p:cNvPr id="89091" name="Rectangle 3"/>
          <p:cNvSpPr>
            <a:spLocks noGrp="1" noChangeArrowheads="1"/>
          </p:cNvSpPr>
          <p:nvPr>
            <p:ph type="body" idx="1"/>
          </p:nvPr>
        </p:nvSpPr>
        <p:spPr>
          <a:xfrm>
            <a:off x="0" y="609600"/>
            <a:ext cx="9144000" cy="5943600"/>
          </a:xfrm>
        </p:spPr>
        <p:txBody>
          <a:bodyPr/>
          <a:lstStyle/>
          <a:p>
            <a:pPr marL="609600" indent="-609600" eaLnBrk="1" hangingPunct="1">
              <a:lnSpc>
                <a:spcPct val="90000"/>
              </a:lnSpc>
              <a:buFontTx/>
              <a:buAutoNum type="arabicPeriod"/>
            </a:pPr>
            <a:r>
              <a:rPr lang="en-US" sz="2900" b="1" smtClean="0">
                <a:latin typeface="Tahoma" pitchFamily="34" charset="0"/>
              </a:rPr>
              <a:t>“Those who simply want to deport all unauthorized immigrants might be surprised at the economic result.  I don’t think they would be very happy.  It would cause a lot of dislocation in terms of trying to maintain industries such as agriculture, construction, and hospitality.”</a:t>
            </a:r>
          </a:p>
          <a:p>
            <a:pPr marL="609600" indent="-609600" eaLnBrk="1" hangingPunct="1">
              <a:lnSpc>
                <a:spcPct val="90000"/>
              </a:lnSpc>
              <a:buFontTx/>
              <a:buAutoNum type="arabicPeriod"/>
            </a:pPr>
            <a:r>
              <a:rPr lang="en-US" sz="2900" b="1" smtClean="0">
                <a:latin typeface="Tahoma" pitchFamily="34" charset="0"/>
              </a:rPr>
              <a:t>“Curbing the use of immigrant labor would cause the Central Texas building boom to fall flat on its back.”</a:t>
            </a:r>
          </a:p>
          <a:p>
            <a:pPr marL="609600" indent="-609600" eaLnBrk="1" hangingPunct="1">
              <a:lnSpc>
                <a:spcPct val="90000"/>
              </a:lnSpc>
              <a:buFontTx/>
              <a:buAutoNum type="arabicPeriod"/>
            </a:pPr>
            <a:r>
              <a:rPr lang="en-US" sz="2900" b="1" smtClean="0">
                <a:latin typeface="Tahoma" pitchFamily="34" charset="0"/>
              </a:rPr>
              <a:t>“There’s just not enough raw bodies in the construction trades.  I don’t think that Congress recognizes the full impact of a closed border system.”</a:t>
            </a:r>
          </a:p>
          <a:p>
            <a:pPr marL="609600" indent="-609600" eaLnBrk="1" hangingPunct="1">
              <a:lnSpc>
                <a:spcPct val="90000"/>
              </a:lnSpc>
            </a:pPr>
            <a:endParaRPr lang="en-US" sz="2900" b="1" smtClean="0">
              <a:latin typeface="Tahoma" pitchFamily="34" charset="0"/>
            </a:endParaRPr>
          </a:p>
        </p:txBody>
      </p:sp>
      <p:sp>
        <p:nvSpPr>
          <p:cNvPr id="89092" name="AutoShape 5"/>
          <p:cNvSpPr>
            <a:spLocks noChangeArrowheads="1"/>
          </p:cNvSpPr>
          <p:nvPr/>
        </p:nvSpPr>
        <p:spPr bwMode="auto">
          <a:xfrm>
            <a:off x="8001000" y="61722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4240359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1"/>
          </p:nvPr>
        </p:nvSpPr>
        <p:spPr>
          <a:xfrm>
            <a:off x="0" y="228600"/>
            <a:ext cx="9144000" cy="6324600"/>
          </a:xfrm>
        </p:spPr>
        <p:txBody>
          <a:bodyPr/>
          <a:lstStyle/>
          <a:p>
            <a:pPr marL="609600" indent="-609600" eaLnBrk="1" hangingPunct="1">
              <a:lnSpc>
                <a:spcPct val="90000"/>
              </a:lnSpc>
              <a:buFontTx/>
              <a:buAutoNum type="arabicPeriod" startAt="4"/>
            </a:pPr>
            <a:r>
              <a:rPr lang="en-US" sz="2900" b="1" smtClean="0">
                <a:latin typeface="Tahoma" pitchFamily="34" charset="0"/>
              </a:rPr>
              <a:t>There’s an absolute numerical decline of Anglos in the labor force nationwide and in Texas.  Without people from other cultures and origins coming here, we’d actually see a decline in the American labor force.”</a:t>
            </a:r>
          </a:p>
          <a:p>
            <a:pPr marL="609600" indent="-609600" eaLnBrk="1" hangingPunct="1">
              <a:lnSpc>
                <a:spcPct val="90000"/>
              </a:lnSpc>
              <a:buFontTx/>
              <a:buAutoNum type="arabicPeriod" startAt="4"/>
            </a:pPr>
            <a:r>
              <a:rPr lang="en-US" sz="2900" b="1" smtClean="0">
                <a:latin typeface="Tahoma" pitchFamily="34" charset="0"/>
              </a:rPr>
              <a:t>“The jobs immigrants take are not the jobs Americans won’t do.  Immigrants are doing the jobs at the prices that are offered.  Roofers and cement mixers who used top make $15 an hour aren’t going to work for $8.”</a:t>
            </a:r>
          </a:p>
          <a:p>
            <a:pPr marL="609600" indent="-609600" eaLnBrk="1" hangingPunct="1">
              <a:lnSpc>
                <a:spcPct val="90000"/>
              </a:lnSpc>
              <a:buFontTx/>
              <a:buAutoNum type="arabicPeriod" startAt="4"/>
            </a:pPr>
            <a:r>
              <a:rPr lang="en-US" sz="2900" b="1" smtClean="0">
                <a:latin typeface="Tahoma" pitchFamily="34" charset="0"/>
              </a:rPr>
              <a:t>“We’re not just workers.  We’re not murders or criminals.  We do important work.  We work faster, for less money, and we do good work.” </a:t>
            </a:r>
          </a:p>
        </p:txBody>
      </p:sp>
    </p:spTree>
    <p:extLst>
      <p:ext uri="{BB962C8B-B14F-4D97-AF65-F5344CB8AC3E}">
        <p14:creationId xmlns:p14="http://schemas.microsoft.com/office/powerpoint/2010/main" val="4112263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body" idx="1"/>
          </p:nvPr>
        </p:nvSpPr>
        <p:spPr>
          <a:xfrm>
            <a:off x="0" y="0"/>
            <a:ext cx="9144000" cy="6858000"/>
          </a:xfrm>
        </p:spPr>
        <p:txBody>
          <a:bodyPr/>
          <a:lstStyle/>
          <a:p>
            <a:pPr algn="ctr" eaLnBrk="1" hangingPunct="1">
              <a:buFontTx/>
              <a:buNone/>
            </a:pPr>
            <a:r>
              <a:rPr lang="en-US" sz="4800" b="1" smtClean="0">
                <a:latin typeface="Tahoma" pitchFamily="34" charset="0"/>
              </a:rPr>
              <a:t>“Looked at from a Christian point of view, nationalism is a very dangerous principle.  The Christian understanding of who is our neighbor is not limited to those who look like us or who have the same citizenship papers.”</a:t>
            </a:r>
          </a:p>
        </p:txBody>
      </p:sp>
    </p:spTree>
    <p:extLst>
      <p:ext uri="{BB962C8B-B14F-4D97-AF65-F5344CB8AC3E}">
        <p14:creationId xmlns:p14="http://schemas.microsoft.com/office/powerpoint/2010/main" val="9148165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371600" y="1905000"/>
            <a:ext cx="5943600" cy="31242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chemeClr val="tx2"/>
                </a:solidFill>
                <a:latin typeface="Arial Black"/>
              </a:rPr>
              <a:t>ITALIAN</a:t>
            </a:r>
          </a:p>
          <a:p>
            <a:r>
              <a:rPr lang="en-US" sz="3600" kern="10">
                <a:ln w="9525">
                  <a:solidFill>
                    <a:srgbClr val="000000"/>
                  </a:solidFill>
                  <a:round/>
                  <a:headEnd/>
                  <a:tailEnd/>
                </a:ln>
                <a:solidFill>
                  <a:schemeClr val="tx2"/>
                </a:solidFill>
                <a:latin typeface="Arial Black"/>
              </a:rPr>
              <a:t>CULTURE</a:t>
            </a:r>
          </a:p>
        </p:txBody>
      </p:sp>
      <p:sp>
        <p:nvSpPr>
          <p:cNvPr id="2051" name="Rectangle 4"/>
          <p:cNvSpPr>
            <a:spLocks noChangeArrowheads="1"/>
          </p:cNvSpPr>
          <p:nvPr/>
        </p:nvSpPr>
        <p:spPr bwMode="auto">
          <a:xfrm>
            <a:off x="304800" y="106363"/>
            <a:ext cx="8534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6000" u="sng" dirty="0">
                <a:solidFill>
                  <a:srgbClr val="00FFFF"/>
                </a:solidFill>
                <a:latin typeface="Tahoma" pitchFamily="34" charset="0"/>
              </a:rPr>
              <a:t>CHAPTER 8</a:t>
            </a:r>
          </a:p>
        </p:txBody>
      </p:sp>
    </p:spTree>
    <p:extLst>
      <p:ext uri="{BB962C8B-B14F-4D97-AF65-F5344CB8AC3E}">
        <p14:creationId xmlns:p14="http://schemas.microsoft.com/office/powerpoint/2010/main" val="3361310416"/>
      </p:ext>
    </p:extLst>
  </p:cSld>
  <p:clrMapOvr>
    <a:masterClrMapping/>
  </p:clrMapOvr>
  <p:transition spd="med">
    <p:random/>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4"/>
          <p:cNvSpPr>
            <a:spLocks noChangeArrowheads="1" noChangeShapeType="1" noTextEdit="1"/>
          </p:cNvSpPr>
          <p:nvPr/>
        </p:nvSpPr>
        <p:spPr bwMode="auto">
          <a:xfrm>
            <a:off x="2057400" y="533400"/>
            <a:ext cx="5029200" cy="51816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chemeClr val="tx2"/>
                </a:solidFill>
                <a:latin typeface="Arial Black"/>
              </a:rPr>
              <a:t>THE</a:t>
            </a:r>
          </a:p>
          <a:p>
            <a:r>
              <a:rPr lang="en-US" sz="3600" kern="10">
                <a:ln w="9525">
                  <a:solidFill>
                    <a:srgbClr val="000000"/>
                  </a:solidFill>
                  <a:round/>
                  <a:headEnd/>
                  <a:tailEnd/>
                </a:ln>
                <a:solidFill>
                  <a:schemeClr val="tx2"/>
                </a:solidFill>
                <a:latin typeface="Arial Black"/>
              </a:rPr>
              <a:t>JADED</a:t>
            </a:r>
          </a:p>
          <a:p>
            <a:r>
              <a:rPr lang="en-US" sz="3600" kern="10">
                <a:ln w="9525">
                  <a:solidFill>
                    <a:srgbClr val="000000"/>
                  </a:solidFill>
                  <a:round/>
                  <a:headEnd/>
                  <a:tailEnd/>
                </a:ln>
                <a:solidFill>
                  <a:schemeClr val="tx2"/>
                </a:solidFill>
                <a:latin typeface="Arial Black"/>
              </a:rPr>
              <a:t>ITALIAN</a:t>
            </a:r>
          </a:p>
          <a:p>
            <a:r>
              <a:rPr lang="en-US" sz="3600" kern="10">
                <a:ln w="9525">
                  <a:solidFill>
                    <a:srgbClr val="000000"/>
                  </a:solidFill>
                  <a:round/>
                  <a:headEnd/>
                  <a:tailEnd/>
                </a:ln>
                <a:solidFill>
                  <a:schemeClr val="tx2"/>
                </a:solidFill>
                <a:latin typeface="Arial Black"/>
              </a:rPr>
              <a:t>CULTURE</a:t>
            </a:r>
          </a:p>
        </p:txBody>
      </p:sp>
    </p:spTree>
    <p:extLst>
      <p:ext uri="{BB962C8B-B14F-4D97-AF65-F5344CB8AC3E}">
        <p14:creationId xmlns:p14="http://schemas.microsoft.com/office/powerpoint/2010/main" val="606135356"/>
      </p:ext>
    </p:extLst>
  </p:cSld>
  <p:clrMapOvr>
    <a:masterClrMapping/>
  </p:clrMapOvr>
  <p:transition spd="med">
    <p:random/>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4"/>
          <p:cNvSpPr>
            <a:spLocks noGrp="1" noChangeArrowheads="1"/>
          </p:cNvSpPr>
          <p:nvPr>
            <p:ph type="subTitle" idx="1"/>
          </p:nvPr>
        </p:nvSpPr>
        <p:spPr>
          <a:xfrm>
            <a:off x="304800" y="5410200"/>
            <a:ext cx="7467600" cy="1219200"/>
          </a:xfrm>
        </p:spPr>
        <p:txBody>
          <a:bodyPr/>
          <a:lstStyle/>
          <a:p>
            <a:pPr eaLnBrk="1" hangingPunct="1"/>
            <a:r>
              <a:rPr lang="en-US" sz="3600" b="1" smtClean="0">
                <a:latin typeface="Tahoma" pitchFamily="34" charset="0"/>
              </a:rPr>
              <a:t>Il politicain si serve</a:t>
            </a:r>
          </a:p>
          <a:p>
            <a:pPr eaLnBrk="1" hangingPunct="1"/>
            <a:r>
              <a:rPr lang="en-US" sz="3600" b="1" smtClean="0">
                <a:latin typeface="Tahoma" pitchFamily="34" charset="0"/>
              </a:rPr>
              <a:t>(Politicians serve themselves)</a:t>
            </a:r>
          </a:p>
        </p:txBody>
      </p:sp>
      <p:pic>
        <p:nvPicPr>
          <p:cNvPr id="14339" name="Picture 6" descr="Berlusco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338" y="304800"/>
            <a:ext cx="40354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923572"/>
      </p:ext>
    </p:extLst>
  </p:cSld>
  <p:clrMapOvr>
    <a:masterClrMapping/>
  </p:clrMapOvr>
  <p:transition>
    <p:comb/>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0" y="0"/>
            <a:ext cx="9144000" cy="6858000"/>
          </a:xfrm>
        </p:spPr>
        <p:txBody>
          <a:bodyPr/>
          <a:lstStyle/>
          <a:p>
            <a:pPr algn="ctr" eaLnBrk="1" hangingPunct="1">
              <a:buFontTx/>
              <a:buNone/>
            </a:pPr>
            <a:r>
              <a:rPr lang="en-US" sz="4800" b="1" smtClean="0">
                <a:latin typeface="Tahoma" pitchFamily="34" charset="0"/>
              </a:rPr>
              <a:t>“Italy is a nation where nepotism, corruption, &amp; dishonesty are incarnate in the political leader.”</a:t>
            </a:r>
          </a:p>
          <a:p>
            <a:pPr eaLnBrk="1" hangingPunct="1">
              <a:buFontTx/>
              <a:buNone/>
            </a:pPr>
            <a:endParaRPr lang="en-US" b="1" smtClean="0">
              <a:latin typeface="Tahoma" pitchFamily="34" charset="0"/>
            </a:endParaRPr>
          </a:p>
          <a:p>
            <a:pPr eaLnBrk="1" hangingPunct="1">
              <a:buFontTx/>
              <a:buNone/>
            </a:pPr>
            <a:r>
              <a:rPr lang="en-US" b="1" smtClean="0">
                <a:latin typeface="Tahoma" pitchFamily="34" charset="0"/>
              </a:rPr>
              <a:t>(For example, building &amp; safety codes are seldom enforced in Italy due to collusion between builders &amp; politicians.)</a:t>
            </a:r>
          </a:p>
        </p:txBody>
      </p:sp>
    </p:spTree>
    <p:extLst>
      <p:ext uri="{BB962C8B-B14F-4D97-AF65-F5344CB8AC3E}">
        <p14:creationId xmlns:p14="http://schemas.microsoft.com/office/powerpoint/2010/main" val="324774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2" descr="protestors scr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0"/>
            <a:ext cx="7848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a:xfrm>
            <a:off x="0" y="0"/>
            <a:ext cx="8763000" cy="685800"/>
          </a:xfrm>
        </p:spPr>
        <p:txBody>
          <a:bodyPr/>
          <a:lstStyle/>
          <a:p>
            <a:pPr eaLnBrk="1" hangingPunct="1"/>
            <a:r>
              <a:rPr lang="en-US" sz="6000" b="1" smtClean="0">
                <a:solidFill>
                  <a:srgbClr val="006666"/>
                </a:solidFill>
                <a:latin typeface="Baskerville Old Face" pitchFamily="18" charset="0"/>
              </a:rPr>
              <a:t/>
            </a:r>
            <a:br>
              <a:rPr lang="en-US" sz="6000" b="1" smtClean="0">
                <a:solidFill>
                  <a:srgbClr val="006666"/>
                </a:solidFill>
                <a:latin typeface="Baskerville Old Face" pitchFamily="18" charset="0"/>
              </a:rPr>
            </a:br>
            <a:r>
              <a:rPr lang="en-US" sz="6000" b="1" smtClean="0">
                <a:solidFill>
                  <a:schemeClr val="tx1"/>
                </a:solidFill>
                <a:latin typeface="Tahoma" pitchFamily="34" charset="0"/>
              </a:rPr>
              <a:t>Paralizzato governo</a:t>
            </a:r>
            <a:br>
              <a:rPr lang="en-US" sz="6000" b="1" smtClean="0">
                <a:solidFill>
                  <a:schemeClr val="tx1"/>
                </a:solidFill>
                <a:latin typeface="Tahoma" pitchFamily="34" charset="0"/>
              </a:rPr>
            </a:br>
            <a:endParaRPr lang="en-US" sz="6000" b="1" smtClean="0">
              <a:solidFill>
                <a:schemeClr val="tx1"/>
              </a:solidFill>
              <a:latin typeface="Tahoma" pitchFamily="34" charset="0"/>
            </a:endParaRPr>
          </a:p>
        </p:txBody>
      </p:sp>
      <p:sp>
        <p:nvSpPr>
          <p:cNvPr id="16388" name="Rectangle 9"/>
          <p:cNvSpPr>
            <a:spLocks noChangeArrowheads="1"/>
          </p:cNvSpPr>
          <p:nvPr/>
        </p:nvSpPr>
        <p:spPr bwMode="auto">
          <a:xfrm>
            <a:off x="457200" y="5181600"/>
            <a:ext cx="7848600" cy="144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800">
                <a:latin typeface="Tahoma" pitchFamily="34" charset="0"/>
              </a:rPr>
              <a:t>The government is so paralyzed that </a:t>
            </a:r>
          </a:p>
          <a:p>
            <a:r>
              <a:rPr lang="en-US" sz="2800">
                <a:latin typeface="Tahoma" pitchFamily="34" charset="0"/>
              </a:rPr>
              <a:t>national referendums must be held</a:t>
            </a:r>
          </a:p>
          <a:p>
            <a:r>
              <a:rPr lang="en-US" sz="2800">
                <a:latin typeface="Tahoma" pitchFamily="34" charset="0"/>
              </a:rPr>
              <a:t>in order to pass most laws.</a:t>
            </a:r>
          </a:p>
        </p:txBody>
      </p:sp>
      <p:sp>
        <p:nvSpPr>
          <p:cNvPr id="16389" name="AutoShape 10"/>
          <p:cNvSpPr>
            <a:spLocks noChangeArrowheads="1"/>
          </p:cNvSpPr>
          <p:nvPr/>
        </p:nvSpPr>
        <p:spPr bwMode="auto">
          <a:xfrm>
            <a:off x="76200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51605008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10800000">
                                      <p:cBhvr>
                                        <p:cTn id="6" dur="1000" fill="hold"/>
                                        <p:tgtEl>
                                          <p:spTgt spid="235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Rectangle 3"/>
          <p:cNvSpPr/>
          <p:nvPr/>
        </p:nvSpPr>
        <p:spPr>
          <a:xfrm>
            <a:off x="1" y="0"/>
            <a:ext cx="9143999" cy="6247864"/>
          </a:xfrm>
          <a:prstGeom prst="rect">
            <a:avLst/>
          </a:prstGeom>
          <a:noFill/>
        </p:spPr>
        <p:txBody>
          <a:bodyPr>
            <a:spAutoFit/>
          </a:bodyPr>
          <a:lstStyle/>
          <a:p>
            <a:pPr algn="ctr">
              <a:defRPr/>
            </a:pPr>
            <a:r>
              <a:rPr lang="en-US" sz="10000" b="1" dirty="0">
                <a:ln w="12700">
                  <a:solidFill>
                    <a:schemeClr val="tx2">
                      <a:satMod val="155000"/>
                    </a:schemeClr>
                  </a:solidFill>
                  <a:prstDash val="solid"/>
                </a:ln>
                <a:effectLst>
                  <a:outerShdw blurRad="41275" dist="20320" dir="1800000" algn="tl" rotWithShape="0">
                    <a:srgbClr val="000000">
                      <a:alpha val="40000"/>
                    </a:srgbClr>
                  </a:outerShdw>
                </a:effectLst>
                <a:latin typeface="Tahoma" pitchFamily="34" charset="0"/>
                <a:cs typeface="Tahoma" pitchFamily="34" charset="0"/>
              </a:rPr>
              <a:t>THE 21</a:t>
            </a:r>
            <a:r>
              <a:rPr lang="en-US" sz="10000" b="1" baseline="30000" dirty="0">
                <a:ln w="12700">
                  <a:solidFill>
                    <a:schemeClr val="tx2">
                      <a:satMod val="155000"/>
                    </a:schemeClr>
                  </a:solidFill>
                  <a:prstDash val="solid"/>
                </a:ln>
                <a:effectLst>
                  <a:outerShdw blurRad="41275" dist="20320" dir="1800000" algn="tl" rotWithShape="0">
                    <a:srgbClr val="000000">
                      <a:alpha val="40000"/>
                    </a:srgbClr>
                  </a:outerShdw>
                </a:effectLst>
                <a:latin typeface="Tahoma" pitchFamily="34" charset="0"/>
                <a:cs typeface="Tahoma" pitchFamily="34" charset="0"/>
              </a:rPr>
              <a:t>st</a:t>
            </a:r>
            <a:r>
              <a:rPr lang="en-US" sz="10000" b="1" dirty="0">
                <a:ln w="12700">
                  <a:solidFill>
                    <a:schemeClr val="tx2">
                      <a:satMod val="155000"/>
                    </a:schemeClr>
                  </a:solidFill>
                  <a:prstDash val="solid"/>
                </a:ln>
                <a:effectLst>
                  <a:outerShdw blurRad="41275" dist="20320" dir="1800000" algn="tl" rotWithShape="0">
                    <a:srgbClr val="000000">
                      <a:alpha val="40000"/>
                    </a:srgbClr>
                  </a:outerShdw>
                </a:effectLst>
                <a:latin typeface="Tahoma" pitchFamily="34" charset="0"/>
                <a:cs typeface="Tahoma" pitchFamily="34" charset="0"/>
              </a:rPr>
              <a:t> CENTURY MUSEUM OF CULTURES</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3"/>
          <p:cNvSpPr>
            <a:spLocks noGrp="1" noChangeArrowheads="1"/>
          </p:cNvSpPr>
          <p:nvPr>
            <p:ph type="ctrTitle"/>
          </p:nvPr>
        </p:nvSpPr>
        <p:spPr>
          <a:xfrm>
            <a:off x="0" y="0"/>
            <a:ext cx="9144000" cy="1371600"/>
          </a:xfrm>
        </p:spPr>
        <p:txBody>
          <a:bodyPr/>
          <a:lstStyle/>
          <a:p>
            <a:pPr eaLnBrk="1" hangingPunct="1"/>
            <a:r>
              <a:rPr lang="en-US" sz="3600" b="1" smtClean="0">
                <a:solidFill>
                  <a:schemeClr val="tx1"/>
                </a:solidFill>
                <a:latin typeface="Tahoma" pitchFamily="34" charset="0"/>
              </a:rPr>
              <a:t>CAUSES OF ITALIAN &amp; WESTERN GOVERNMENTAL PARALYSIS</a:t>
            </a:r>
            <a:r>
              <a:rPr lang="en-US" sz="4800" b="1" smtClean="0">
                <a:solidFill>
                  <a:srgbClr val="006666"/>
                </a:solidFill>
                <a:latin typeface="Arial" pitchFamily="34" charset="0"/>
              </a:rPr>
              <a:t> </a:t>
            </a:r>
          </a:p>
        </p:txBody>
      </p:sp>
      <p:sp>
        <p:nvSpPr>
          <p:cNvPr id="17411" name="Rectangle 7"/>
          <p:cNvSpPr>
            <a:spLocks noGrp="1" noChangeArrowheads="1"/>
          </p:cNvSpPr>
          <p:nvPr>
            <p:ph type="subTitle" idx="1"/>
          </p:nvPr>
        </p:nvSpPr>
        <p:spPr>
          <a:xfrm>
            <a:off x="0" y="1295400"/>
            <a:ext cx="9144000" cy="5562600"/>
          </a:xfrm>
        </p:spPr>
        <p:txBody>
          <a:bodyPr/>
          <a:lstStyle/>
          <a:p>
            <a:pPr marL="609600" indent="-609600" algn="l" eaLnBrk="1" hangingPunct="1">
              <a:buFontTx/>
              <a:buAutoNum type="arabicPeriod"/>
            </a:pPr>
            <a:r>
              <a:rPr lang="en-US" sz="3700" b="1" smtClean="0">
                <a:latin typeface="Tahoma" pitchFamily="34" charset="0"/>
              </a:rPr>
              <a:t>Numerous splintered political factions that won’t compromise (“Red” vs. “Blue” states in America &amp; Republican-Democratic paralysis)</a:t>
            </a:r>
          </a:p>
          <a:p>
            <a:pPr marL="609600" indent="-609600" algn="l" eaLnBrk="1" hangingPunct="1">
              <a:buFontTx/>
              <a:buAutoNum type="arabicPeriod"/>
            </a:pPr>
            <a:r>
              <a:rPr lang="en-US" sz="3700" b="1" smtClean="0">
                <a:latin typeface="Tahoma" pitchFamily="34" charset="0"/>
              </a:rPr>
              <a:t>Self-seeking politicians &amp; lobbyists</a:t>
            </a:r>
          </a:p>
          <a:p>
            <a:pPr marL="609600" indent="-609600" algn="l" eaLnBrk="1" hangingPunct="1">
              <a:buFontTx/>
              <a:buAutoNum type="arabicPeriod"/>
            </a:pPr>
            <a:r>
              <a:rPr lang="en-US" sz="3700" b="1" smtClean="0">
                <a:latin typeface="Tahoma" pitchFamily="34" charset="0"/>
              </a:rPr>
              <a:t>Continuously re-elected incumbents </a:t>
            </a:r>
          </a:p>
          <a:p>
            <a:pPr marL="609600" indent="-609600" algn="l" eaLnBrk="1" hangingPunct="1">
              <a:buFontTx/>
              <a:buAutoNum type="arabicPeriod"/>
            </a:pPr>
            <a:r>
              <a:rPr lang="en-US" sz="3700" b="1" smtClean="0">
                <a:latin typeface="Tahoma" pitchFamily="34" charset="0"/>
              </a:rPr>
              <a:t>Voter apathy &amp; cynicism </a:t>
            </a:r>
          </a:p>
        </p:txBody>
      </p:sp>
      <p:sp>
        <p:nvSpPr>
          <p:cNvPr id="17412" name="AutoShape 8"/>
          <p:cNvSpPr>
            <a:spLocks noChangeArrowheads="1"/>
          </p:cNvSpPr>
          <p:nvPr/>
        </p:nvSpPr>
        <p:spPr bwMode="auto">
          <a:xfrm>
            <a:off x="7543800" y="5715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189322613"/>
      </p:ext>
    </p:extLst>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0" y="0"/>
            <a:ext cx="91440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l"/>
            <a:r>
              <a:rPr lang="en-US">
                <a:latin typeface="Tahoma" pitchFamily="34" charset="0"/>
              </a:rPr>
              <a:t>5. </a:t>
            </a:r>
            <a:r>
              <a:rPr lang="en-US" sz="3800">
                <a:latin typeface="Tahoma" pitchFamily="34" charset="0"/>
              </a:rPr>
              <a:t>Power is based on (elite) people, not institutions</a:t>
            </a:r>
          </a:p>
          <a:p>
            <a:pPr marL="457200" indent="-457200" algn="l"/>
            <a:r>
              <a:rPr lang="en-US" sz="3800">
                <a:latin typeface="Tahoma" pitchFamily="34" charset="0"/>
              </a:rPr>
              <a:t>6. The corrupt know each other well</a:t>
            </a:r>
          </a:p>
          <a:p>
            <a:pPr marL="457200" indent="-457200" algn="l"/>
            <a:r>
              <a:rPr lang="en-US" sz="3800">
                <a:latin typeface="Tahoma" pitchFamily="34" charset="0"/>
              </a:rPr>
              <a:t>7. Special interest groups </a:t>
            </a:r>
          </a:p>
          <a:p>
            <a:pPr marL="457200" indent="-457200" algn="l"/>
            <a:r>
              <a:rPr lang="en-US" sz="3800">
                <a:latin typeface="Tahoma" pitchFamily="34" charset="0"/>
              </a:rPr>
              <a:t>know they can court Italian officials</a:t>
            </a:r>
          </a:p>
          <a:p>
            <a:pPr marL="457200" indent="-457200" algn="l">
              <a:buFontTx/>
              <a:buAutoNum type="arabicPeriod" startAt="8"/>
            </a:pPr>
            <a:r>
              <a:rPr lang="en-US" sz="3800">
                <a:latin typeface="Tahoma" pitchFamily="34" charset="0"/>
              </a:rPr>
              <a:t>“Pork barrel“ political projects (“earmarks” in America)</a:t>
            </a:r>
          </a:p>
          <a:p>
            <a:pPr marL="457200" indent="-457200" algn="l"/>
            <a:r>
              <a:rPr lang="en-US" sz="3800">
                <a:latin typeface="Tahoma" pitchFamily="34" charset="0"/>
              </a:rPr>
              <a:t>9. Organized corruption (the Mafia)</a:t>
            </a:r>
          </a:p>
          <a:p>
            <a:pPr marL="457200" indent="-457200" algn="l"/>
            <a:r>
              <a:rPr lang="en-US" sz="3800">
                <a:latin typeface="Tahoma" pitchFamily="34" charset="0"/>
              </a:rPr>
              <a:t>10. Good-ole-boy “justice” networks of lawyers, DAs, judges, police </a:t>
            </a:r>
          </a:p>
        </p:txBody>
      </p:sp>
    </p:spTree>
    <p:extLst>
      <p:ext uri="{BB962C8B-B14F-4D97-AF65-F5344CB8AC3E}">
        <p14:creationId xmlns:p14="http://schemas.microsoft.com/office/powerpoint/2010/main" val="3751526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609600"/>
            <a:ext cx="7848600" cy="3200400"/>
          </a:xfrm>
        </p:spPr>
        <p:txBody>
          <a:bodyPr/>
          <a:lstStyle/>
          <a:p>
            <a:pPr eaLnBrk="1" hangingPunct="1"/>
            <a:r>
              <a:rPr lang="en-US" sz="6600" b="1" smtClean="0">
                <a:solidFill>
                  <a:srgbClr val="006666"/>
                </a:solidFill>
                <a:latin typeface="Baskerville Old Face" pitchFamily="18" charset="0"/>
              </a:rPr>
              <a:t>La società li serve</a:t>
            </a:r>
            <a:br>
              <a:rPr lang="en-US" sz="6600" b="1" smtClean="0">
                <a:solidFill>
                  <a:srgbClr val="006666"/>
                </a:solidFill>
                <a:latin typeface="Baskerville Old Face" pitchFamily="18" charset="0"/>
              </a:rPr>
            </a:br>
            <a:r>
              <a:rPr lang="en-US" sz="6600" b="1" smtClean="0">
                <a:solidFill>
                  <a:srgbClr val="006666"/>
                </a:solidFill>
                <a:latin typeface="Baskerville Old Face" pitchFamily="18" charset="0"/>
              </a:rPr>
              <a:t/>
            </a:r>
            <a:br>
              <a:rPr lang="en-US" sz="6600" b="1" smtClean="0">
                <a:solidFill>
                  <a:srgbClr val="006666"/>
                </a:solidFill>
                <a:latin typeface="Baskerville Old Face" pitchFamily="18" charset="0"/>
              </a:rPr>
            </a:br>
            <a:endParaRPr lang="en-US" sz="6600" b="1" smtClean="0">
              <a:solidFill>
                <a:srgbClr val="006666"/>
              </a:solidFill>
              <a:latin typeface="Baskerville Old Face" pitchFamily="18" charset="0"/>
            </a:endParaRPr>
          </a:p>
        </p:txBody>
      </p:sp>
      <p:pic>
        <p:nvPicPr>
          <p:cNvPr id="19459" name="Picture 4" descr="hand cash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819400"/>
            <a:ext cx="1752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hand cash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819400"/>
            <a:ext cx="1600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8"/>
          <p:cNvSpPr>
            <a:spLocks noChangeArrowheads="1"/>
          </p:cNvSpPr>
          <p:nvPr/>
        </p:nvSpPr>
        <p:spPr bwMode="auto">
          <a:xfrm>
            <a:off x="0" y="457200"/>
            <a:ext cx="8839200" cy="182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4000">
                <a:latin typeface="Tahoma" pitchFamily="34" charset="0"/>
              </a:rPr>
              <a:t>Most Italians liken their country</a:t>
            </a:r>
          </a:p>
          <a:p>
            <a:r>
              <a:rPr lang="en-US" sz="4000">
                <a:latin typeface="Tahoma" pitchFamily="34" charset="0"/>
              </a:rPr>
              <a:t>to a whore—used, but not loved</a:t>
            </a:r>
            <a:r>
              <a:rPr lang="en-US" sz="4400">
                <a:solidFill>
                  <a:schemeClr val="accent2"/>
                </a:solidFill>
              </a:rPr>
              <a:t> </a:t>
            </a:r>
          </a:p>
        </p:txBody>
      </p:sp>
    </p:spTree>
    <p:extLst>
      <p:ext uri="{BB962C8B-B14F-4D97-AF65-F5344CB8AC3E}">
        <p14:creationId xmlns:p14="http://schemas.microsoft.com/office/powerpoint/2010/main" val="2930484590"/>
      </p:ext>
    </p:extLst>
  </p:cSld>
  <p:clrMapOvr>
    <a:masterClrMapping/>
  </p:clrMapOvr>
  <p:transition>
    <p:push dir="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a:off x="1676400" y="457200"/>
            <a:ext cx="5334000" cy="56388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chemeClr val="tx2"/>
                </a:solidFill>
                <a:latin typeface="Arial Black"/>
              </a:rPr>
              <a:t>ITALIAN</a:t>
            </a:r>
          </a:p>
          <a:p>
            <a:r>
              <a:rPr lang="en-US" sz="3600" kern="10">
                <a:ln w="9525">
                  <a:solidFill>
                    <a:srgbClr val="000000"/>
                  </a:solidFill>
                  <a:round/>
                  <a:headEnd/>
                  <a:tailEnd/>
                </a:ln>
                <a:solidFill>
                  <a:schemeClr val="tx2"/>
                </a:solidFill>
                <a:latin typeface="Arial Black"/>
              </a:rPr>
              <a:t>CULTURE</a:t>
            </a:r>
          </a:p>
          <a:p>
            <a:r>
              <a:rPr lang="en-US" sz="3600" kern="10">
                <a:ln w="9525">
                  <a:solidFill>
                    <a:srgbClr val="000000"/>
                  </a:solidFill>
                  <a:round/>
                  <a:headEnd/>
                  <a:tailEnd/>
                </a:ln>
                <a:solidFill>
                  <a:schemeClr val="tx2"/>
                </a:solidFill>
                <a:latin typeface="Arial Black"/>
              </a:rPr>
              <a:t>TODAY</a:t>
            </a:r>
          </a:p>
        </p:txBody>
      </p:sp>
    </p:spTree>
    <p:extLst>
      <p:ext uri="{BB962C8B-B14F-4D97-AF65-F5344CB8AC3E}">
        <p14:creationId xmlns:p14="http://schemas.microsoft.com/office/powerpoint/2010/main" val="10688396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2" descr="1978_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90600"/>
            <a:ext cx="688657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type="title"/>
          </p:nvPr>
        </p:nvSpPr>
        <p:spPr>
          <a:xfrm>
            <a:off x="304800" y="457200"/>
            <a:ext cx="8610600" cy="533400"/>
          </a:xfrm>
        </p:spPr>
        <p:txBody>
          <a:bodyPr/>
          <a:lstStyle/>
          <a:p>
            <a:pPr eaLnBrk="1" hangingPunct="1"/>
            <a:r>
              <a:rPr lang="en-US" sz="4800" b="1" smtClean="0">
                <a:solidFill>
                  <a:schemeClr val="tx1"/>
                </a:solidFill>
                <a:latin typeface="Tahoma" pitchFamily="34" charset="0"/>
              </a:rPr>
              <a:t>Commercio della famiglia</a:t>
            </a:r>
            <a:r>
              <a:rPr lang="en-US" sz="3600" b="1" smtClean="0">
                <a:solidFill>
                  <a:schemeClr val="tx1"/>
                </a:solidFill>
                <a:latin typeface="Tahoma" pitchFamily="34" charset="0"/>
              </a:rPr>
              <a:t/>
            </a:r>
            <a:br>
              <a:rPr lang="en-US" sz="3600" b="1" smtClean="0">
                <a:solidFill>
                  <a:schemeClr val="tx1"/>
                </a:solidFill>
                <a:latin typeface="Tahoma" pitchFamily="34" charset="0"/>
              </a:rPr>
            </a:br>
            <a:endParaRPr lang="en-US" sz="3600" b="1" smtClean="0">
              <a:solidFill>
                <a:schemeClr val="tx1"/>
              </a:solidFill>
              <a:latin typeface="Tahoma" pitchFamily="34" charset="0"/>
            </a:endParaRPr>
          </a:p>
        </p:txBody>
      </p:sp>
    </p:spTree>
    <p:extLst>
      <p:ext uri="{BB962C8B-B14F-4D97-AF65-F5344CB8AC3E}">
        <p14:creationId xmlns:p14="http://schemas.microsoft.com/office/powerpoint/2010/main" val="2925083193"/>
      </p:ext>
    </p:extLst>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219200"/>
          </a:xfrm>
        </p:spPr>
        <p:txBody>
          <a:bodyPr/>
          <a:lstStyle/>
          <a:p>
            <a:pPr eaLnBrk="1" hangingPunct="1"/>
            <a:r>
              <a:rPr lang="en-US" sz="3600" b="1" smtClean="0">
                <a:latin typeface="Tahoma" pitchFamily="34" charset="0"/>
              </a:rPr>
              <a:t>WHY THE FASHION INDUSTRY MAKES SENSE FOR ITALIAN CULTURE</a:t>
            </a:r>
          </a:p>
        </p:txBody>
      </p:sp>
      <p:sp>
        <p:nvSpPr>
          <p:cNvPr id="29699" name="Rectangle 3"/>
          <p:cNvSpPr>
            <a:spLocks noGrp="1" noChangeArrowheads="1"/>
          </p:cNvSpPr>
          <p:nvPr>
            <p:ph type="body" idx="1"/>
          </p:nvPr>
        </p:nvSpPr>
        <p:spPr>
          <a:xfrm>
            <a:off x="0" y="1219200"/>
            <a:ext cx="9144000" cy="5638800"/>
          </a:xfrm>
        </p:spPr>
        <p:txBody>
          <a:bodyPr/>
          <a:lstStyle/>
          <a:p>
            <a:pPr eaLnBrk="1" hangingPunct="1">
              <a:buFontTx/>
              <a:buNone/>
            </a:pPr>
            <a:r>
              <a:rPr lang="en-US" sz="3600" b="1" smtClean="0">
                <a:latin typeface="Tahoma" pitchFamily="34" charset="0"/>
              </a:rPr>
              <a:t>1. </a:t>
            </a:r>
            <a:r>
              <a:rPr lang="en-US" sz="4000" b="1" smtClean="0">
                <a:latin typeface="Tahoma" pitchFamily="34" charset="0"/>
              </a:rPr>
              <a:t>Family-owned &amp; run: the ideal form of business in Latin cultures</a:t>
            </a:r>
          </a:p>
          <a:p>
            <a:pPr eaLnBrk="1" hangingPunct="1">
              <a:buFontTx/>
              <a:buNone/>
            </a:pPr>
            <a:r>
              <a:rPr lang="en-US" sz="4000" b="1" smtClean="0">
                <a:latin typeface="Tahoma" pitchFamily="34" charset="0"/>
              </a:rPr>
              <a:t>2. Requires little start-up capital </a:t>
            </a:r>
          </a:p>
          <a:p>
            <a:pPr eaLnBrk="1" hangingPunct="1">
              <a:buFontTx/>
              <a:buNone/>
            </a:pPr>
            <a:r>
              <a:rPr lang="en-US" sz="4000" b="1" smtClean="0">
                <a:latin typeface="Tahoma" pitchFamily="34" charset="0"/>
              </a:rPr>
              <a:t>3. Non-institutional: hard for corrupt government officials to touch</a:t>
            </a:r>
          </a:p>
          <a:p>
            <a:pPr eaLnBrk="1" hangingPunct="1">
              <a:buFontTx/>
              <a:buNone/>
            </a:pPr>
            <a:r>
              <a:rPr lang="en-US" sz="4000" b="1" smtClean="0">
                <a:latin typeface="Tahoma" pitchFamily="34" charset="0"/>
              </a:rPr>
              <a:t>4. Artistic: Being artistic is valued above simply making money</a:t>
            </a:r>
          </a:p>
          <a:p>
            <a:pPr eaLnBrk="1" hangingPunct="1"/>
            <a:endParaRPr lang="en-US" smtClean="0"/>
          </a:p>
        </p:txBody>
      </p:sp>
    </p:spTree>
    <p:extLst>
      <p:ext uri="{BB962C8B-B14F-4D97-AF65-F5344CB8AC3E}">
        <p14:creationId xmlns:p14="http://schemas.microsoft.com/office/powerpoint/2010/main" val="4073091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0" y="0"/>
            <a:ext cx="9144000" cy="6858000"/>
          </a:xfrm>
        </p:spPr>
        <p:txBody>
          <a:bodyPr/>
          <a:lstStyle/>
          <a:p>
            <a:pPr algn="ctr" eaLnBrk="1" hangingPunct="1">
              <a:buFontTx/>
              <a:buNone/>
            </a:pPr>
            <a:r>
              <a:rPr lang="en-US" sz="4800" b="1" smtClean="0">
                <a:latin typeface="Tahoma" pitchFamily="34" charset="0"/>
              </a:rPr>
              <a:t>Italian family business owners practice community capitalism (multiple stakeholders): family comes before customers &amp; quality of life before profit maximization.  The family is king, not customers.</a:t>
            </a:r>
          </a:p>
        </p:txBody>
      </p:sp>
    </p:spTree>
    <p:extLst>
      <p:ext uri="{BB962C8B-B14F-4D97-AF65-F5344CB8AC3E}">
        <p14:creationId xmlns:p14="http://schemas.microsoft.com/office/powerpoint/2010/main" val="7198870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0" y="0"/>
            <a:ext cx="9144000" cy="6858000"/>
          </a:xfrm>
        </p:spPr>
        <p:txBody>
          <a:bodyPr/>
          <a:lstStyle/>
          <a:p>
            <a:pPr algn="ctr" eaLnBrk="1" hangingPunct="1">
              <a:buFontTx/>
              <a:buNone/>
            </a:pPr>
            <a:r>
              <a:rPr lang="en-US" sz="5800" b="1" smtClean="0">
                <a:latin typeface="Tahoma" pitchFamily="34" charset="0"/>
              </a:rPr>
              <a:t>The customer is not king in Italy—the family firm runs things around the needs of the family (hours open, days off, speed of service, etc.)</a:t>
            </a:r>
          </a:p>
          <a:p>
            <a:pPr algn="ctr" eaLnBrk="1" hangingPunct="1">
              <a:buFontTx/>
              <a:buNone/>
            </a:pPr>
            <a:endParaRPr lang="en-US" sz="5600" b="1" smtClean="0">
              <a:latin typeface="Tahoma" pitchFamily="34" charset="0"/>
            </a:endParaRPr>
          </a:p>
        </p:txBody>
      </p:sp>
    </p:spTree>
    <p:extLst>
      <p:ext uri="{BB962C8B-B14F-4D97-AF65-F5344CB8AC3E}">
        <p14:creationId xmlns:p14="http://schemas.microsoft.com/office/powerpoint/2010/main" val="9106420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9144000" cy="914400"/>
          </a:xfrm>
        </p:spPr>
        <p:txBody>
          <a:bodyPr/>
          <a:lstStyle/>
          <a:p>
            <a:r>
              <a:rPr lang="en-US" sz="3200" b="1" smtClean="0">
                <a:latin typeface="Tahoma" pitchFamily="34" charset="0"/>
                <a:cs typeface="Tahoma" pitchFamily="34" charset="0"/>
              </a:rPr>
              <a:t>YOU HAVE TO BE AN INSIDER</a:t>
            </a:r>
          </a:p>
        </p:txBody>
      </p:sp>
      <p:sp>
        <p:nvSpPr>
          <p:cNvPr id="32771" name="Content Placeholder 2"/>
          <p:cNvSpPr>
            <a:spLocks noGrp="1"/>
          </p:cNvSpPr>
          <p:nvPr>
            <p:ph idx="1"/>
          </p:nvPr>
        </p:nvSpPr>
        <p:spPr>
          <a:xfrm>
            <a:off x="0" y="762000"/>
            <a:ext cx="9144000" cy="6096000"/>
          </a:xfrm>
        </p:spPr>
        <p:txBody>
          <a:bodyPr/>
          <a:lstStyle/>
          <a:p>
            <a:pPr>
              <a:buFontTx/>
              <a:buNone/>
            </a:pPr>
            <a:r>
              <a:rPr lang="en-US" b="1" smtClean="0">
                <a:latin typeface="Tahoma" pitchFamily="34" charset="0"/>
                <a:cs typeface="Tahoma" pitchFamily="34" charset="0"/>
              </a:rPr>
              <a:t>Want good service? Want to bargain? Want </a:t>
            </a:r>
            <a:r>
              <a:rPr lang="en-US" sz="3100" b="1" smtClean="0">
                <a:latin typeface="Tahoma" pitchFamily="34" charset="0"/>
                <a:cs typeface="Tahoma" pitchFamily="34" charset="0"/>
              </a:rPr>
              <a:t>people who treat you in a genuine way? Then you’d better be an insider in Latin cultures: a member of the extended family, a long-time loyal customer or supplier, a member of the community, or least a trusted acquaintance of an insider. Latins place relationships ahead of money &amp; top notch performance.  They feel that who you do things for is more important than what you do. Working only for the $$$ makes you a professional “prostitute.”</a:t>
            </a:r>
          </a:p>
        </p:txBody>
      </p:sp>
    </p:spTree>
    <p:extLst>
      <p:ext uri="{BB962C8B-B14F-4D97-AF65-F5344CB8AC3E}">
        <p14:creationId xmlns:p14="http://schemas.microsoft.com/office/powerpoint/2010/main" val="3103063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09600" y="304800"/>
            <a:ext cx="7772400" cy="685800"/>
          </a:xfrm>
        </p:spPr>
        <p:txBody>
          <a:bodyPr/>
          <a:lstStyle/>
          <a:p>
            <a:pPr eaLnBrk="1" hangingPunct="1"/>
            <a:r>
              <a:rPr lang="en-US" sz="3200" b="1" smtClean="0">
                <a:solidFill>
                  <a:schemeClr val="tx1"/>
                </a:solidFill>
                <a:latin typeface="Tahoma" pitchFamily="34" charset="0"/>
              </a:rPr>
              <a:t>STREET-WISE ITALIANO ADVICE:</a:t>
            </a:r>
          </a:p>
        </p:txBody>
      </p:sp>
      <p:sp>
        <p:nvSpPr>
          <p:cNvPr id="34819" name="Rectangle 3"/>
          <p:cNvSpPr>
            <a:spLocks noGrp="1" noChangeArrowheads="1"/>
          </p:cNvSpPr>
          <p:nvPr>
            <p:ph type="subTitle" idx="1"/>
          </p:nvPr>
        </p:nvSpPr>
        <p:spPr>
          <a:xfrm>
            <a:off x="0" y="990600"/>
            <a:ext cx="8915400" cy="5638800"/>
          </a:xfrm>
        </p:spPr>
        <p:txBody>
          <a:bodyPr/>
          <a:lstStyle/>
          <a:p>
            <a:pPr marL="609600" indent="-609600" algn="l" eaLnBrk="1" hangingPunct="1">
              <a:lnSpc>
                <a:spcPct val="80000"/>
              </a:lnSpc>
              <a:buFontTx/>
              <a:buAutoNum type="arabicPeriod"/>
            </a:pPr>
            <a:r>
              <a:rPr lang="en-US" sz="3300" b="1" dirty="0" smtClean="0">
                <a:latin typeface="Tahoma" pitchFamily="34" charset="0"/>
              </a:rPr>
              <a:t>Don’t invest your own money in a “rented house”—own your own business </a:t>
            </a:r>
          </a:p>
          <a:p>
            <a:pPr marL="609600" indent="-609600" algn="l" eaLnBrk="1" hangingPunct="1">
              <a:lnSpc>
                <a:spcPct val="80000"/>
              </a:lnSpc>
              <a:buFontTx/>
              <a:buAutoNum type="arabicPeriod"/>
            </a:pPr>
            <a:r>
              <a:rPr lang="en-US" sz="3300" b="1" dirty="0" smtClean="0">
                <a:latin typeface="Tahoma" pitchFamily="34" charset="0"/>
              </a:rPr>
              <a:t>Organizations are an abstraction; people are concrete</a:t>
            </a:r>
          </a:p>
          <a:p>
            <a:pPr marL="609600" indent="-609600" algn="l" eaLnBrk="1" hangingPunct="1">
              <a:lnSpc>
                <a:spcPct val="80000"/>
              </a:lnSpc>
              <a:buFontTx/>
              <a:buAutoNum type="arabicPeriod"/>
            </a:pPr>
            <a:r>
              <a:rPr lang="en-US" sz="3300" b="1" dirty="0" smtClean="0">
                <a:latin typeface="Tahoma" pitchFamily="34" charset="0"/>
              </a:rPr>
              <a:t>Profit maximization is strictly for those who don’t have an extended family</a:t>
            </a:r>
          </a:p>
          <a:p>
            <a:pPr marL="609600" indent="-609600" algn="l" eaLnBrk="1" hangingPunct="1">
              <a:lnSpc>
                <a:spcPct val="80000"/>
              </a:lnSpc>
              <a:buFontTx/>
              <a:buAutoNum type="arabicPeriod"/>
            </a:pPr>
            <a:r>
              <a:rPr lang="en-US" sz="3300" b="1" dirty="0" smtClean="0">
                <a:latin typeface="Tahoma" pitchFamily="34" charset="0"/>
              </a:rPr>
              <a:t>Business is artistic self-expression. </a:t>
            </a:r>
            <a:r>
              <a:rPr lang="en-US" sz="3300" b="1" smtClean="0">
                <a:latin typeface="Tahoma" pitchFamily="34" charset="0"/>
              </a:rPr>
              <a:t>Don’t sell your soul to an impersonal publicly-owned company that cares only about what you produce, not who you are.</a:t>
            </a:r>
          </a:p>
          <a:p>
            <a:pPr marL="609600" indent="-609600" eaLnBrk="1" hangingPunct="1">
              <a:lnSpc>
                <a:spcPct val="80000"/>
              </a:lnSpc>
            </a:pPr>
            <a:endParaRPr lang="en-US" sz="3300" dirty="0" smtClean="0">
              <a:latin typeface="Tahoma" pitchFamily="34" charset="0"/>
            </a:endParaRPr>
          </a:p>
        </p:txBody>
      </p:sp>
    </p:spTree>
    <p:extLst>
      <p:ext uri="{BB962C8B-B14F-4D97-AF65-F5344CB8AC3E}">
        <p14:creationId xmlns:p14="http://schemas.microsoft.com/office/powerpoint/2010/main" val="1437941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startAt="3"/>
            </a:pPr>
            <a:r>
              <a:rPr lang="en-US" sz="2800" b="1" dirty="0" smtClean="0">
                <a:latin typeface="Tahoma" pitchFamily="34" charset="0"/>
              </a:rPr>
              <a:t>Corporate careers demand individualism so business professionals can work when &amp; where they are needed by corporations.  Careerists are wedded to their corporate institution, spending more time at work than with the family unit or within the larger social community. </a:t>
            </a:r>
          </a:p>
          <a:p>
            <a:pPr marL="609600" indent="-609600" eaLnBrk="1" hangingPunct="1">
              <a:lnSpc>
                <a:spcPct val="90000"/>
              </a:lnSpc>
              <a:buFontTx/>
              <a:buAutoNum type="arabicPeriod" startAt="3"/>
            </a:pPr>
            <a:r>
              <a:rPr lang="en-US" sz="2800" b="1" dirty="0" smtClean="0">
                <a:latin typeface="Tahoma" pitchFamily="34" charset="0"/>
              </a:rPr>
              <a:t>Thus, loyalty to the corporation, rather than to the family or community, is generating increased cultural institutionalism &amp; producing a new universal culture (the “</a:t>
            </a:r>
            <a:r>
              <a:rPr lang="en-US" sz="2800" b="1" dirty="0" err="1" smtClean="0">
                <a:latin typeface="Tahoma" pitchFamily="34" charset="0"/>
              </a:rPr>
              <a:t>UGEN</a:t>
            </a:r>
            <a:r>
              <a:rPr lang="en-US" sz="2800" b="1" dirty="0" smtClean="0">
                <a:latin typeface="Tahoma" pitchFamily="34" charset="0"/>
              </a:rPr>
              <a:t>”  culture (discussed in chapter 14) of bi-cultural professionals at home in both their traditional home culture as well as corporate culture. Over time, the institutional pull of capitalism spawns a greater degree of individualism in all industrialized cultures.</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WordArt 2"/>
          <p:cNvSpPr>
            <a:spLocks noChangeArrowheads="1" noChangeShapeType="1" noTextEdit="1"/>
          </p:cNvSpPr>
          <p:nvPr/>
        </p:nvSpPr>
        <p:spPr bwMode="auto">
          <a:xfrm>
            <a:off x="1143000" y="381000"/>
            <a:ext cx="6858000" cy="56388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chemeClr val="tx2"/>
                </a:solidFill>
                <a:latin typeface="Arial Black"/>
              </a:rPr>
              <a:t>THE CORDATA:</a:t>
            </a:r>
          </a:p>
          <a:p>
            <a:r>
              <a:rPr lang="en-US" sz="3600" kern="10">
                <a:ln w="9525">
                  <a:solidFill>
                    <a:srgbClr val="000000"/>
                  </a:solidFill>
                  <a:round/>
                  <a:headEnd/>
                  <a:tailEnd/>
                </a:ln>
                <a:solidFill>
                  <a:schemeClr val="tx2"/>
                </a:solidFill>
                <a:latin typeface="Arial Black"/>
              </a:rPr>
              <a:t>GODFATHER</a:t>
            </a:r>
          </a:p>
          <a:p>
            <a:r>
              <a:rPr lang="en-US" sz="3600" kern="10">
                <a:ln w="9525">
                  <a:solidFill>
                    <a:srgbClr val="000000"/>
                  </a:solidFill>
                  <a:round/>
                  <a:headEnd/>
                  <a:tailEnd/>
                </a:ln>
                <a:solidFill>
                  <a:schemeClr val="tx2"/>
                </a:solidFill>
                <a:latin typeface="Arial Black"/>
              </a:rPr>
              <a:t>ORGANIZATIONS</a:t>
            </a:r>
          </a:p>
        </p:txBody>
      </p:sp>
    </p:spTree>
    <p:extLst>
      <p:ext uri="{BB962C8B-B14F-4D97-AF65-F5344CB8AC3E}">
        <p14:creationId xmlns:p14="http://schemas.microsoft.com/office/powerpoint/2010/main" val="42905373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2" descr="stk traders on fl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905000"/>
            <a:ext cx="35496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a:xfrm>
            <a:off x="0" y="228600"/>
            <a:ext cx="9144000" cy="2133600"/>
          </a:xfrm>
        </p:spPr>
        <p:txBody>
          <a:bodyPr/>
          <a:lstStyle/>
          <a:p>
            <a:pPr eaLnBrk="1" hangingPunct="1"/>
            <a:r>
              <a:rPr lang="en-US" sz="4000" b="1" smtClean="0">
                <a:solidFill>
                  <a:schemeClr val="tx1"/>
                </a:solidFill>
                <a:latin typeface="Tahoma" pitchFamily="34" charset="0"/>
              </a:rPr>
              <a:t>The cordata at work: </a:t>
            </a:r>
            <a:br>
              <a:rPr lang="en-US" sz="4000" b="1" smtClean="0">
                <a:solidFill>
                  <a:schemeClr val="tx1"/>
                </a:solidFill>
                <a:latin typeface="Tahoma" pitchFamily="34" charset="0"/>
              </a:rPr>
            </a:br>
            <a:r>
              <a:rPr lang="en-US" sz="4000" b="1" smtClean="0">
                <a:solidFill>
                  <a:schemeClr val="tx1"/>
                </a:solidFill>
                <a:latin typeface="Tahoma" pitchFamily="34" charset="0"/>
              </a:rPr>
              <a:t>A way to turn the scorned corporation into a family network</a:t>
            </a:r>
            <a:br>
              <a:rPr lang="en-US" sz="4000" b="1" smtClean="0">
                <a:solidFill>
                  <a:schemeClr val="tx1"/>
                </a:solidFill>
                <a:latin typeface="Tahoma" pitchFamily="34" charset="0"/>
              </a:rPr>
            </a:br>
            <a:endParaRPr lang="en-US" sz="4000" b="1" smtClean="0">
              <a:solidFill>
                <a:schemeClr val="tx1"/>
              </a:solidFill>
              <a:latin typeface="Tahoma" pitchFamily="34" charset="0"/>
            </a:endParaRPr>
          </a:p>
        </p:txBody>
      </p:sp>
      <p:sp>
        <p:nvSpPr>
          <p:cNvPr id="41988" name="AutoShape 4"/>
          <p:cNvSpPr>
            <a:spLocks noChangeArrowheads="1"/>
          </p:cNvSpPr>
          <p:nvPr/>
        </p:nvSpPr>
        <p:spPr bwMode="auto">
          <a:xfrm>
            <a:off x="7391400" y="57912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166431972"/>
      </p:ext>
    </p:extLst>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0" y="0"/>
            <a:ext cx="9144000" cy="6858000"/>
          </a:xfrm>
        </p:spPr>
        <p:txBody>
          <a:bodyPr/>
          <a:lstStyle/>
          <a:p>
            <a:pPr eaLnBrk="1" hangingPunct="1"/>
            <a:r>
              <a:rPr lang="en-US" sz="4000" b="1" smtClean="0">
                <a:solidFill>
                  <a:schemeClr val="tx1"/>
                </a:solidFill>
                <a:latin typeface="Tahoma" pitchFamily="34" charset="0"/>
              </a:rPr>
              <a:t>Semi-independent “godfather” bosses run their part of the company as if it were a family business. They hire their own employees who work for the “godfather” exclusively.  Strong mutual loyalty is maintained.  The various godfathers meet periodically to cut deals between them which shapes how the company operates.</a:t>
            </a:r>
            <a:r>
              <a:rPr lang="en-US" sz="4000" b="1" smtClean="0">
                <a:solidFill>
                  <a:srgbClr val="FFFF99"/>
                </a:solidFill>
              </a:rPr>
              <a:t>  </a:t>
            </a:r>
          </a:p>
        </p:txBody>
      </p:sp>
    </p:spTree>
    <p:extLst>
      <p:ext uri="{BB962C8B-B14F-4D97-AF65-F5344CB8AC3E}">
        <p14:creationId xmlns:p14="http://schemas.microsoft.com/office/powerpoint/2010/main" val="36479437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1066800" y="1371600"/>
            <a:ext cx="6477000" cy="3581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FRENCH</a:t>
            </a:r>
          </a:p>
          <a:p>
            <a:pPr algn="ctr"/>
            <a:r>
              <a:rPr lang="en-US" sz="3600" kern="10">
                <a:ln w="9525">
                  <a:solidFill>
                    <a:srgbClr val="000000"/>
                  </a:solidFill>
                  <a:round/>
                  <a:headEnd/>
                  <a:tailEnd/>
                </a:ln>
                <a:solidFill>
                  <a:schemeClr val="tx2"/>
                </a:solidFill>
                <a:latin typeface="Arial Black"/>
              </a:rPr>
              <a:t>SOPHISTICATION</a:t>
            </a:r>
          </a:p>
        </p:txBody>
      </p:sp>
    </p:spTree>
    <p:extLst>
      <p:ext uri="{BB962C8B-B14F-4D97-AF65-F5344CB8AC3E}">
        <p14:creationId xmlns:p14="http://schemas.microsoft.com/office/powerpoint/2010/main" val="2173379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sz="3800" b="1" dirty="0" smtClean="0">
                <a:latin typeface="Tahoma" pitchFamily="34" charset="0"/>
              </a:rPr>
              <a:t>France is the lifestyle culture (the outward “worldliness” of sumptuous cuisine, high fashion, &amp; intellectual sophistication) within post-Enlightenment Western culture.</a:t>
            </a:r>
          </a:p>
          <a:p>
            <a:pPr marL="609600" indent="-609600" eaLnBrk="1" hangingPunct="1">
              <a:lnSpc>
                <a:spcPct val="90000"/>
              </a:lnSpc>
              <a:buFontTx/>
              <a:buAutoNum type="arabicPeriod"/>
            </a:pPr>
            <a:r>
              <a:rPr lang="en-US" sz="3800" b="1" dirty="0" smtClean="0">
                <a:latin typeface="Tahoma" pitchFamily="34" charset="0"/>
              </a:rPr>
              <a:t> French cultural tradition is “fancy”: mellifluous language, escargot, snuff boxes, the Moulin Rouge, existentialism, Impressionistic painting, fine wines &amp; cuisine, et. al.</a:t>
            </a:r>
          </a:p>
          <a:p>
            <a:pPr marL="609600" indent="-609600" eaLnBrk="1" hangingPunct="1">
              <a:lnSpc>
                <a:spcPct val="90000"/>
              </a:lnSpc>
            </a:pPr>
            <a:endParaRPr lang="en-US" b="1" dirty="0" smtClean="0">
              <a:latin typeface="Tahoma" pitchFamily="34" charset="0"/>
            </a:endParaRPr>
          </a:p>
          <a:p>
            <a:pPr marL="609600" indent="-609600" eaLnBrk="1" hangingPunct="1">
              <a:lnSpc>
                <a:spcPct val="90000"/>
              </a:lnSpc>
              <a:buFontTx/>
              <a:buNone/>
            </a:pPr>
            <a:endParaRPr lang="en-US" b="1" dirty="0" smtClean="0">
              <a:latin typeface="Tahoma" pitchFamily="34" charset="0"/>
            </a:endParaRPr>
          </a:p>
        </p:txBody>
      </p:sp>
    </p:spTree>
    <p:extLst>
      <p:ext uri="{BB962C8B-B14F-4D97-AF65-F5344CB8AC3E}">
        <p14:creationId xmlns:p14="http://schemas.microsoft.com/office/powerpoint/2010/main" val="39069295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304800"/>
            <a:ext cx="876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800">
                <a:latin typeface="Tahoma" pitchFamily="34" charset="0"/>
              </a:rPr>
              <a:t>COMMENT LA CULTURE FRANÇAISE EST-ELLE </a:t>
            </a:r>
          </a:p>
          <a:p>
            <a:pPr algn="ctr"/>
            <a:r>
              <a:rPr lang="en-US" sz="2800">
                <a:latin typeface="Tahoma" pitchFamily="34" charset="0"/>
              </a:rPr>
              <a:t>SOPHISTIQUÉE?  </a:t>
            </a:r>
          </a:p>
          <a:p>
            <a:pPr algn="ctr"/>
            <a:r>
              <a:rPr lang="en-US" sz="2800">
                <a:latin typeface="Tahoma" pitchFamily="34" charset="0"/>
              </a:rPr>
              <a:t>(HOW IS FRENCH SOPHISTICATED?)</a:t>
            </a:r>
          </a:p>
        </p:txBody>
      </p:sp>
      <p:sp>
        <p:nvSpPr>
          <p:cNvPr id="9219" name="Rectangle 3"/>
          <p:cNvSpPr>
            <a:spLocks noChangeArrowheads="1"/>
          </p:cNvSpPr>
          <p:nvPr/>
        </p:nvSpPr>
        <p:spPr bwMode="auto">
          <a:xfrm>
            <a:off x="228600" y="1676400"/>
            <a:ext cx="89154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a:latin typeface="Tahoma" pitchFamily="34" charset="0"/>
              </a:rPr>
              <a:t>Moustache wax	    High heel shoes	</a:t>
            </a:r>
          </a:p>
          <a:p>
            <a:pPr algn="ctr"/>
            <a:r>
              <a:rPr lang="en-US" sz="3600">
                <a:latin typeface="Tahoma" pitchFamily="34" charset="0"/>
              </a:rPr>
              <a:t>Lingerie	      Parfume	    Garters</a:t>
            </a:r>
          </a:p>
          <a:p>
            <a:pPr algn="ctr"/>
            <a:r>
              <a:rPr lang="en-US" sz="3600">
                <a:latin typeface="Tahoma" pitchFamily="34" charset="0"/>
              </a:rPr>
              <a:t>	Snuff boxes  French cuffs    Waist coats	</a:t>
            </a:r>
          </a:p>
          <a:p>
            <a:pPr algn="ctr"/>
            <a:r>
              <a:rPr lang="en-US" sz="3600">
                <a:latin typeface="Tahoma" pitchFamily="34" charset="0"/>
              </a:rPr>
              <a:t>Cravats (neckties)	      Hoop skirts</a:t>
            </a:r>
          </a:p>
          <a:p>
            <a:pPr algn="ctr"/>
            <a:r>
              <a:rPr lang="en-US" sz="3600">
                <a:latin typeface="Tahoma" pitchFamily="34" charset="0"/>
              </a:rPr>
              <a:t>	  Brassieres       Hair nets     </a:t>
            </a:r>
          </a:p>
          <a:p>
            <a:pPr algn="ctr"/>
            <a:r>
              <a:rPr lang="en-US" sz="3600">
                <a:latin typeface="Tahoma" pitchFamily="34" charset="0"/>
              </a:rPr>
              <a:t>Pioneered porno photos </a:t>
            </a:r>
          </a:p>
          <a:p>
            <a:pPr algn="ctr">
              <a:spcBef>
                <a:spcPct val="50000"/>
              </a:spcBef>
            </a:pPr>
            <a:endParaRPr lang="en-US" sz="3600">
              <a:latin typeface="Tahoma" pitchFamily="34" charset="0"/>
            </a:endParaRPr>
          </a:p>
        </p:txBody>
      </p:sp>
    </p:spTree>
    <p:extLst>
      <p:ext uri="{BB962C8B-B14F-4D97-AF65-F5344CB8AC3E}">
        <p14:creationId xmlns:p14="http://schemas.microsoft.com/office/powerpoint/2010/main" val="1481496745"/>
      </p:ext>
    </p:extLst>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3"/>
          <p:cNvSpPr>
            <a:spLocks noChangeArrowheads="1" noChangeShapeType="1" noTextEdit="1"/>
          </p:cNvSpPr>
          <p:nvPr/>
        </p:nvSpPr>
        <p:spPr bwMode="auto">
          <a:xfrm>
            <a:off x="1600200" y="762000"/>
            <a:ext cx="5562600" cy="51054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chemeClr val="tx2"/>
                </a:solidFill>
                <a:latin typeface="Arial Black"/>
              </a:rPr>
              <a:t>THE</a:t>
            </a:r>
          </a:p>
          <a:p>
            <a:pPr algn="ctr"/>
            <a:r>
              <a:rPr lang="en-US" sz="3600" kern="10" dirty="0">
                <a:ln w="9525">
                  <a:solidFill>
                    <a:srgbClr val="000000"/>
                  </a:solidFill>
                  <a:round/>
                  <a:headEnd/>
                  <a:tailEnd/>
                </a:ln>
                <a:solidFill>
                  <a:schemeClr val="tx2"/>
                </a:solidFill>
                <a:latin typeface="Arial Black"/>
              </a:rPr>
              <a:t>FRENCH</a:t>
            </a:r>
          </a:p>
          <a:p>
            <a:pPr algn="ctr"/>
            <a:r>
              <a:rPr lang="en-US" sz="3600" kern="10" dirty="0" smtClean="0">
                <a:ln w="9525">
                  <a:solidFill>
                    <a:srgbClr val="000000"/>
                  </a:solidFill>
                  <a:round/>
                  <a:headEnd/>
                  <a:tailEnd/>
                </a:ln>
                <a:solidFill>
                  <a:schemeClr val="tx2"/>
                </a:solidFill>
                <a:latin typeface="Arial Black"/>
              </a:rPr>
              <a:t>DUAL</a:t>
            </a:r>
            <a:endParaRPr lang="en-US" sz="3600" kern="10" dirty="0">
              <a:ln w="9525">
                <a:solidFill>
                  <a:srgbClr val="000000"/>
                </a:solidFill>
                <a:round/>
                <a:headEnd/>
                <a:tailEnd/>
              </a:ln>
              <a:solidFill>
                <a:schemeClr val="tx2"/>
              </a:solidFill>
              <a:latin typeface="Arial Black"/>
            </a:endParaRPr>
          </a:p>
          <a:p>
            <a:pPr algn="ctr"/>
            <a:r>
              <a:rPr lang="en-US" sz="3600" kern="10" dirty="0">
                <a:ln w="9525">
                  <a:solidFill>
                    <a:srgbClr val="000000"/>
                  </a:solidFill>
                  <a:round/>
                  <a:headEnd/>
                  <a:tailEnd/>
                </a:ln>
                <a:solidFill>
                  <a:schemeClr val="tx2"/>
                </a:solidFill>
                <a:latin typeface="Arial Black"/>
              </a:rPr>
              <a:t> </a:t>
            </a:r>
            <a:r>
              <a:rPr lang="en-US" sz="3600" kern="10" dirty="0" smtClean="0">
                <a:ln w="9525">
                  <a:solidFill>
                    <a:srgbClr val="000000"/>
                  </a:solidFill>
                  <a:round/>
                  <a:headEnd/>
                  <a:tailEnd/>
                </a:ln>
                <a:solidFill>
                  <a:schemeClr val="tx2"/>
                </a:solidFill>
                <a:latin typeface="Arial Black"/>
              </a:rPr>
              <a:t>PERSONALITIES</a:t>
            </a:r>
            <a:endParaRPr lang="en-US" sz="3600" kern="10" dirty="0">
              <a:ln w="9525">
                <a:solidFill>
                  <a:srgbClr val="000000"/>
                </a:solidFill>
                <a:round/>
                <a:headEnd/>
                <a:tailEnd/>
              </a:ln>
              <a:solidFill>
                <a:schemeClr val="tx2"/>
              </a:solidFill>
              <a:latin typeface="Arial Black"/>
            </a:endParaRPr>
          </a:p>
        </p:txBody>
      </p:sp>
    </p:spTree>
    <p:extLst>
      <p:ext uri="{BB962C8B-B14F-4D97-AF65-F5344CB8AC3E}">
        <p14:creationId xmlns:p14="http://schemas.microsoft.com/office/powerpoint/2010/main" val="18584724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762000"/>
            <a:ext cx="7924800" cy="2438400"/>
          </a:xfrm>
        </p:spPr>
        <p:txBody>
          <a:bodyPr/>
          <a:lstStyle/>
          <a:p>
            <a:pPr eaLnBrk="1" hangingPunct="1"/>
            <a:r>
              <a:rPr lang="fr-FR" sz="4000" b="1" smtClean="0">
                <a:solidFill>
                  <a:schemeClr val="tx1"/>
                </a:solidFill>
                <a:latin typeface="Tahoma" pitchFamily="34" charset="0"/>
              </a:rPr>
              <a:t>Française fendue (split) la personnalité: </a:t>
            </a:r>
            <a:r>
              <a:rPr lang="fr-FR" sz="3200" b="1" smtClean="0">
                <a:solidFill>
                  <a:schemeClr val="tx1"/>
                </a:solidFill>
                <a:latin typeface="Tahoma" pitchFamily="34" charset="0"/>
              </a:rPr>
              <a:t>LIBERTARIANISM VS. BUREAUCRACY</a:t>
            </a:r>
            <a:br>
              <a:rPr lang="fr-FR" sz="3200" b="1" smtClean="0">
                <a:solidFill>
                  <a:schemeClr val="tx1"/>
                </a:solidFill>
                <a:latin typeface="Tahoma" pitchFamily="34" charset="0"/>
              </a:rPr>
            </a:br>
            <a:r>
              <a:rPr lang="fr-FR" sz="3200" b="1" smtClean="0">
                <a:solidFill>
                  <a:schemeClr val="tx1"/>
                </a:solidFill>
                <a:latin typeface="Tahoma" pitchFamily="34" charset="0"/>
              </a:rPr>
              <a:t>(Latin + Anglo-Saxon mixture)</a:t>
            </a:r>
            <a:br>
              <a:rPr lang="fr-FR" sz="3200" b="1" smtClean="0">
                <a:solidFill>
                  <a:schemeClr val="tx1"/>
                </a:solidFill>
                <a:latin typeface="Tahoma" pitchFamily="34" charset="0"/>
              </a:rPr>
            </a:br>
            <a:r>
              <a:rPr lang="fr-FR" sz="3200" b="1" smtClean="0">
                <a:solidFill>
                  <a:schemeClr val="tx1"/>
                </a:solidFill>
                <a:latin typeface="Tahoma" pitchFamily="34" charset="0"/>
              </a:rPr>
              <a:t/>
            </a:r>
            <a:br>
              <a:rPr lang="fr-FR" sz="3200" b="1" smtClean="0">
                <a:solidFill>
                  <a:schemeClr val="tx1"/>
                </a:solidFill>
                <a:latin typeface="Tahoma" pitchFamily="34" charset="0"/>
              </a:rPr>
            </a:br>
            <a:r>
              <a:rPr lang="fr-FR" sz="4000" b="1" smtClean="0">
                <a:solidFill>
                  <a:srgbClr val="FF0000"/>
                </a:solidFill>
                <a:latin typeface="Garamond" pitchFamily="18" charset="0"/>
              </a:rPr>
              <a:t/>
            </a:r>
            <a:br>
              <a:rPr lang="fr-FR" sz="4000" b="1" smtClean="0">
                <a:solidFill>
                  <a:srgbClr val="FF0000"/>
                </a:solidFill>
                <a:latin typeface="Garamond" pitchFamily="18" charset="0"/>
              </a:rPr>
            </a:br>
            <a:endParaRPr lang="fr-FR" sz="4000" b="1" smtClean="0">
              <a:solidFill>
                <a:srgbClr val="FF0000"/>
              </a:solidFill>
              <a:latin typeface="Garamond" pitchFamily="18" charset="0"/>
            </a:endParaRPr>
          </a:p>
        </p:txBody>
      </p:sp>
      <p:pic>
        <p:nvPicPr>
          <p:cNvPr id="19459" name="Picture 3" descr="SPLIT COLOR FA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303463"/>
            <a:ext cx="6019800"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281214"/>
      </p:ext>
    </p:extLst>
  </p:cSld>
  <p:clrMapOvr>
    <a:masterClrMapping/>
  </p:clrMapOvr>
  <p:transition>
    <p:strips dir="rd"/>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1371600"/>
          </a:xfrm>
        </p:spPr>
        <p:txBody>
          <a:bodyPr/>
          <a:lstStyle/>
          <a:p>
            <a:r>
              <a:rPr lang="en-US" b="1" smtClean="0">
                <a:latin typeface="Tahoma" pitchFamily="34" charset="0"/>
                <a:cs typeface="Tahoma" pitchFamily="34" charset="0"/>
              </a:rPr>
              <a:t>A CULTURAL LEGACY OF TWO INCOMPATIBLE CULTURES</a:t>
            </a:r>
          </a:p>
        </p:txBody>
      </p:sp>
      <p:sp>
        <p:nvSpPr>
          <p:cNvPr id="20483" name="Content Placeholder 2"/>
          <p:cNvSpPr>
            <a:spLocks noGrp="1"/>
          </p:cNvSpPr>
          <p:nvPr>
            <p:ph idx="1"/>
          </p:nvPr>
        </p:nvSpPr>
        <p:spPr>
          <a:xfrm>
            <a:off x="0" y="1371600"/>
            <a:ext cx="9144000" cy="5486400"/>
          </a:xfrm>
        </p:spPr>
        <p:txBody>
          <a:bodyPr/>
          <a:lstStyle/>
          <a:p>
            <a:pPr algn="ctr">
              <a:buFontTx/>
              <a:buNone/>
            </a:pPr>
            <a:r>
              <a:rPr lang="en-US" sz="5400" b="1" dirty="0" smtClean="0">
                <a:latin typeface="Tahoma" pitchFamily="34" charset="0"/>
              </a:rPr>
              <a:t>The French have a dual personality culturally with a volatile Anglo-Saxon/Latin blend—libertarianism + elitism.</a:t>
            </a:r>
          </a:p>
          <a:p>
            <a:endParaRPr lang="en-US" dirty="0" smtClean="0"/>
          </a:p>
        </p:txBody>
      </p:sp>
    </p:spTree>
    <p:extLst>
      <p:ext uri="{BB962C8B-B14F-4D97-AF65-F5344CB8AC3E}">
        <p14:creationId xmlns:p14="http://schemas.microsoft.com/office/powerpoint/2010/main" val="23706490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914400"/>
          </a:xfrm>
        </p:spPr>
        <p:txBody>
          <a:bodyPr/>
          <a:lstStyle/>
          <a:p>
            <a:pPr eaLnBrk="1" hangingPunct="1"/>
            <a:r>
              <a:rPr lang="en-US" b="1" smtClean="0">
                <a:solidFill>
                  <a:srgbClr val="FF0000"/>
                </a:solidFill>
                <a:latin typeface="Garamond" pitchFamily="18" charset="0"/>
              </a:rPr>
              <a:t/>
            </a:r>
            <a:br>
              <a:rPr lang="en-US" b="1" smtClean="0">
                <a:solidFill>
                  <a:srgbClr val="FF0000"/>
                </a:solidFill>
                <a:latin typeface="Garamond" pitchFamily="18" charset="0"/>
              </a:rPr>
            </a:br>
            <a:endParaRPr lang="en-US" b="1" smtClean="0">
              <a:solidFill>
                <a:srgbClr val="FF0000"/>
              </a:solidFill>
              <a:latin typeface="Garamond" pitchFamily="18" charset="0"/>
            </a:endParaRPr>
          </a:p>
        </p:txBody>
      </p:sp>
      <p:sp>
        <p:nvSpPr>
          <p:cNvPr id="21507" name="Rectangle 3"/>
          <p:cNvSpPr>
            <a:spLocks noGrp="1" noChangeArrowheads="1"/>
          </p:cNvSpPr>
          <p:nvPr>
            <p:ph type="body" idx="1"/>
          </p:nvPr>
        </p:nvSpPr>
        <p:spPr>
          <a:xfrm>
            <a:off x="0" y="0"/>
            <a:ext cx="8915400" cy="6858000"/>
          </a:xfrm>
        </p:spPr>
        <p:txBody>
          <a:bodyPr/>
          <a:lstStyle/>
          <a:p>
            <a:pPr algn="ctr" eaLnBrk="1" hangingPunct="1">
              <a:lnSpc>
                <a:spcPct val="90000"/>
              </a:lnSpc>
              <a:buFontTx/>
              <a:buNone/>
            </a:pPr>
            <a:r>
              <a:rPr lang="en-US" sz="4000" b="1" smtClean="0">
                <a:latin typeface="Tahoma" pitchFamily="34" charset="0"/>
              </a:rPr>
              <a:t>Personality 1:</a:t>
            </a:r>
          </a:p>
          <a:p>
            <a:pPr algn="ctr" eaLnBrk="1" hangingPunct="1">
              <a:lnSpc>
                <a:spcPct val="90000"/>
              </a:lnSpc>
              <a:buFontTx/>
              <a:buNone/>
            </a:pPr>
            <a:r>
              <a:rPr lang="en-US" sz="4000" b="1" smtClean="0">
                <a:latin typeface="Tahoma" pitchFamily="34" charset="0"/>
              </a:rPr>
              <a:t>THE FRENCH LIBERTINE</a:t>
            </a:r>
          </a:p>
          <a:p>
            <a:pPr lvl="1" eaLnBrk="1" hangingPunct="1">
              <a:lnSpc>
                <a:spcPct val="90000"/>
              </a:lnSpc>
              <a:buClr>
                <a:srgbClr val="008080"/>
              </a:buClr>
              <a:buFontTx/>
              <a:buNone/>
            </a:pPr>
            <a:r>
              <a:rPr lang="en-US" sz="4000" b="1" smtClean="0">
                <a:latin typeface="Tahoma" pitchFamily="34" charset="0"/>
              </a:rPr>
              <a:t>1. Liberal lifestyles &amp; uninhibited licentiousness (La Moulin Rouge &amp; the infamous “Can-Can” dance &amp; LA FEÉ VERTE (absinthe)</a:t>
            </a:r>
          </a:p>
          <a:p>
            <a:pPr lvl="1" eaLnBrk="1" hangingPunct="1">
              <a:lnSpc>
                <a:spcPct val="90000"/>
              </a:lnSpc>
              <a:buClr>
                <a:srgbClr val="008080"/>
              </a:buClr>
              <a:buFontTx/>
              <a:buNone/>
            </a:pPr>
            <a:r>
              <a:rPr lang="en-US" sz="4000" b="1" smtClean="0">
                <a:latin typeface="Tahoma" pitchFamily="34" charset="0"/>
              </a:rPr>
              <a:t>2. Mardi Gras (vs. Lent)</a:t>
            </a:r>
          </a:p>
          <a:p>
            <a:pPr lvl="1" eaLnBrk="1" hangingPunct="1">
              <a:lnSpc>
                <a:spcPct val="90000"/>
              </a:lnSpc>
              <a:buClr>
                <a:srgbClr val="008080"/>
              </a:buClr>
              <a:buFontTx/>
              <a:buNone/>
            </a:pPr>
            <a:r>
              <a:rPr lang="en-US" sz="4000" b="1" smtClean="0">
                <a:latin typeface="Tahoma" pitchFamily="34" charset="0"/>
              </a:rPr>
              <a:t>3. Self-indulgent sophistication</a:t>
            </a:r>
          </a:p>
          <a:p>
            <a:pPr lvl="1" eaLnBrk="1" hangingPunct="1">
              <a:lnSpc>
                <a:spcPct val="90000"/>
              </a:lnSpc>
              <a:buClr>
                <a:srgbClr val="008080"/>
              </a:buClr>
              <a:buFontTx/>
              <a:buNone/>
            </a:pPr>
            <a:r>
              <a:rPr lang="en-US" sz="4000" b="1" smtClean="0">
                <a:latin typeface="Tahoma" pitchFamily="34" charset="0"/>
              </a:rPr>
              <a:t>4. Political activism, strikes, unionism</a:t>
            </a:r>
          </a:p>
        </p:txBody>
      </p:sp>
    </p:spTree>
    <p:extLst>
      <p:ext uri="{BB962C8B-B14F-4D97-AF65-F5344CB8AC3E}">
        <p14:creationId xmlns:p14="http://schemas.microsoft.com/office/powerpoint/2010/main" val="375716425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533400"/>
            <a:ext cx="8915400" cy="304800"/>
          </a:xfrm>
        </p:spPr>
        <p:txBody>
          <a:bodyPr/>
          <a:lstStyle/>
          <a:p>
            <a:pPr eaLnBrk="1" hangingPunct="1"/>
            <a:r>
              <a:rPr lang="en-US" sz="4000" b="1" smtClean="0">
                <a:solidFill>
                  <a:schemeClr val="tx1"/>
                </a:solidFill>
                <a:latin typeface="Tahoma" pitchFamily="34" charset="0"/>
              </a:rPr>
              <a:t>WHAT DO CULTURES CONTRIBUTE TO HUMANITY?</a:t>
            </a:r>
            <a:r>
              <a:rPr lang="en-US" sz="4000" smtClean="0"/>
              <a:t> </a:t>
            </a:r>
          </a:p>
        </p:txBody>
      </p:sp>
      <p:sp>
        <p:nvSpPr>
          <p:cNvPr id="5123" name="Rectangle 3"/>
          <p:cNvSpPr>
            <a:spLocks noGrp="1" noChangeArrowheads="1"/>
          </p:cNvSpPr>
          <p:nvPr>
            <p:ph type="body" idx="1"/>
          </p:nvPr>
        </p:nvSpPr>
        <p:spPr>
          <a:xfrm>
            <a:off x="0" y="1219200"/>
            <a:ext cx="8991600" cy="5638800"/>
          </a:xfrm>
        </p:spPr>
        <p:txBody>
          <a:bodyPr/>
          <a:lstStyle/>
          <a:p>
            <a:pPr marL="609600" indent="-609600" eaLnBrk="1" hangingPunct="1">
              <a:lnSpc>
                <a:spcPct val="90000"/>
              </a:lnSpc>
              <a:buClr>
                <a:schemeClr val="tx1"/>
              </a:buClr>
              <a:buFontTx/>
              <a:buAutoNum type="arabicPeriod"/>
            </a:pPr>
            <a:r>
              <a:rPr lang="en-US" b="1" smtClean="0">
                <a:latin typeface="Tahoma" pitchFamily="34" charset="0"/>
              </a:rPr>
              <a:t>Every culture in the world contributes something unique to humanity—a certain “section” in the circle of humanity and life.  </a:t>
            </a:r>
          </a:p>
          <a:p>
            <a:pPr marL="609600" indent="-609600" eaLnBrk="1" hangingPunct="1">
              <a:lnSpc>
                <a:spcPct val="90000"/>
              </a:lnSpc>
              <a:buClr>
                <a:schemeClr val="tx1"/>
              </a:buClr>
              <a:buFontTx/>
              <a:buAutoNum type="arabicPeriod"/>
            </a:pPr>
            <a:r>
              <a:rPr lang="en-US" b="1" smtClean="0">
                <a:latin typeface="Tahoma" pitchFamily="34" charset="0"/>
              </a:rPr>
              <a:t>Put all cultures together and you have all 360 degrees in the human circle.  Without every culture, humanity would be worse off.</a:t>
            </a:r>
          </a:p>
          <a:p>
            <a:pPr marL="609600" indent="-609600" eaLnBrk="1" hangingPunct="1">
              <a:lnSpc>
                <a:spcPct val="90000"/>
              </a:lnSpc>
              <a:buClr>
                <a:schemeClr val="tx1"/>
              </a:buClr>
              <a:buFontTx/>
              <a:buAutoNum type="arabicPeriod"/>
            </a:pPr>
            <a:r>
              <a:rPr lang="en-US" b="1" smtClean="0">
                <a:latin typeface="Tahoma" pitchFamily="34" charset="0"/>
              </a:rPr>
              <a:t>The more you understand and appreciate cultures, the more you know and appreciate about human beings—and being alive.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0" y="0"/>
            <a:ext cx="9144000" cy="6858000"/>
          </a:xfrm>
        </p:spPr>
        <p:txBody>
          <a:bodyPr/>
          <a:lstStyle/>
          <a:p>
            <a:pPr marL="514350" indent="-514350">
              <a:buFontTx/>
              <a:buNone/>
            </a:pPr>
            <a:r>
              <a:rPr lang="en-US" b="1" dirty="0" smtClean="0">
                <a:latin typeface="Tahoma" pitchFamily="34" charset="0"/>
                <a:cs typeface="Tahoma" pitchFamily="34" charset="0"/>
              </a:rPr>
              <a:t>As highlighted in chapter 14 (the universal generation), cultural differences are rapidly eroding in the 21</a:t>
            </a:r>
            <a:r>
              <a:rPr lang="en-US" b="1" baseline="30000" dirty="0" smtClean="0">
                <a:latin typeface="Tahoma" pitchFamily="34" charset="0"/>
                <a:cs typeface="Tahoma" pitchFamily="34" charset="0"/>
              </a:rPr>
              <a:t>st</a:t>
            </a:r>
            <a:r>
              <a:rPr lang="en-US" b="1" dirty="0" smtClean="0">
                <a:latin typeface="Tahoma" pitchFamily="34" charset="0"/>
                <a:cs typeface="Tahoma" pitchFamily="34" charset="0"/>
              </a:rPr>
              <a:t> century as the emerging “universal” generation develops a culture of its own. Cultural differences have been in decline for a long time due to the unavoidable &amp; pervasive influence of the digital revolution (Internet, pop culture icons, etc.) In the 21</a:t>
            </a:r>
            <a:r>
              <a:rPr lang="en-US" b="1" baseline="30000" dirty="0" smtClean="0">
                <a:latin typeface="Tahoma" pitchFamily="34" charset="0"/>
                <a:cs typeface="Tahoma" pitchFamily="34" charset="0"/>
              </a:rPr>
              <a:t>st</a:t>
            </a:r>
            <a:r>
              <a:rPr lang="en-US" b="1" dirty="0" smtClean="0">
                <a:latin typeface="Tahoma" pitchFamily="34" charset="0"/>
                <a:cs typeface="Tahoma" pitchFamily="34" charset="0"/>
              </a:rPr>
              <a:t> century, cultural differences are most pronounced among middle-age people , but their 20</a:t>
            </a:r>
            <a:r>
              <a:rPr lang="en-US" b="1" baseline="30000" dirty="0" smtClean="0">
                <a:latin typeface="Tahoma" pitchFamily="34" charset="0"/>
                <a:cs typeface="Tahoma" pitchFamily="34" charset="0"/>
              </a:rPr>
              <a:t>th</a:t>
            </a:r>
            <a:r>
              <a:rPr lang="en-US" b="1" dirty="0" smtClean="0">
                <a:latin typeface="Tahoma" pitchFamily="34" charset="0"/>
                <a:cs typeface="Tahoma" pitchFamily="34" charset="0"/>
              </a:rPr>
              <a:t> </a:t>
            </a:r>
            <a:r>
              <a:rPr lang="en-US" b="1" smtClean="0">
                <a:latin typeface="Tahoma" pitchFamily="34" charset="0"/>
                <a:cs typeface="Tahoma" pitchFamily="34" charset="0"/>
              </a:rPr>
              <a:t>century influence is </a:t>
            </a:r>
            <a:r>
              <a:rPr lang="en-US" b="1" dirty="0" smtClean="0">
                <a:latin typeface="Tahoma" pitchFamily="34" charset="0"/>
                <a:cs typeface="Tahoma" pitchFamily="34" charset="0"/>
              </a:rPr>
              <a:t>fast disappearing. </a:t>
            </a:r>
            <a:endParaRPr lang="en-US" sz="3700" b="1" dirty="0" smtClean="0">
              <a:latin typeface="Tahoma" pitchFamily="34" charset="0"/>
              <a:cs typeface="Tahoma" pitchFamily="34" charset="0"/>
            </a:endParaRPr>
          </a:p>
          <a:p>
            <a:pPr marL="514350" indent="-514350">
              <a:buFontTx/>
              <a:buNone/>
            </a:pPr>
            <a:endParaRPr lang="en-US" b="1" dirty="0" smtClean="0">
              <a:latin typeface="Tahoma" pitchFamily="34" charset="0"/>
              <a:cs typeface="Tahoma" pitchFamily="34" charset="0"/>
            </a:endParaRPr>
          </a:p>
          <a:p>
            <a:pPr marL="514350" indent="-514350">
              <a:buFontTx/>
              <a:buNone/>
            </a:pPr>
            <a:endParaRPr lang="en-US" b="1"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04800"/>
            <a:ext cx="9144000" cy="533400"/>
          </a:xfrm>
        </p:spPr>
        <p:txBody>
          <a:bodyPr/>
          <a:lstStyle/>
          <a:p>
            <a:pPr eaLnBrk="1" hangingPunct="1"/>
            <a:r>
              <a:rPr lang="en-US" sz="4000" b="1" smtClean="0">
                <a:solidFill>
                  <a:schemeClr val="tx1"/>
                </a:solidFill>
                <a:latin typeface="Tahoma" pitchFamily="34" charset="0"/>
              </a:rPr>
              <a:t>Personality 2: </a:t>
            </a:r>
            <a:br>
              <a:rPr lang="en-US" sz="4000" b="1" smtClean="0">
                <a:solidFill>
                  <a:schemeClr val="tx1"/>
                </a:solidFill>
                <a:latin typeface="Tahoma" pitchFamily="34" charset="0"/>
              </a:rPr>
            </a:br>
            <a:r>
              <a:rPr lang="en-US" sz="4000" b="1" smtClean="0">
                <a:solidFill>
                  <a:schemeClr val="tx1"/>
                </a:solidFill>
                <a:latin typeface="Tahoma" pitchFamily="34" charset="0"/>
              </a:rPr>
              <a:t>FRANÇAIS LE BUREAUCRATE</a:t>
            </a:r>
          </a:p>
        </p:txBody>
      </p:sp>
      <p:sp>
        <p:nvSpPr>
          <p:cNvPr id="24579" name="Rectangle 3"/>
          <p:cNvSpPr>
            <a:spLocks noGrp="1" noChangeArrowheads="1"/>
          </p:cNvSpPr>
          <p:nvPr>
            <p:ph type="body" idx="1"/>
          </p:nvPr>
        </p:nvSpPr>
        <p:spPr>
          <a:xfrm>
            <a:off x="228600" y="1143000"/>
            <a:ext cx="8686800" cy="5486400"/>
          </a:xfrm>
        </p:spPr>
        <p:txBody>
          <a:bodyPr/>
          <a:lstStyle/>
          <a:p>
            <a:pPr marL="609600" indent="-609600" eaLnBrk="1" hangingPunct="1">
              <a:buClr>
                <a:schemeClr val="tx1"/>
              </a:buClr>
              <a:buFontTx/>
              <a:buAutoNum type="arabicPeriod"/>
            </a:pPr>
            <a:r>
              <a:rPr lang="en-US" sz="3600" b="1" smtClean="0">
                <a:latin typeface="Tahoma" pitchFamily="34" charset="0"/>
              </a:rPr>
              <a:t>Code Napoleon &amp; a pervasive “Civil Service” system of professional employment</a:t>
            </a:r>
          </a:p>
          <a:p>
            <a:pPr marL="609600" indent="-609600" eaLnBrk="1" hangingPunct="1">
              <a:buClr>
                <a:schemeClr val="tx1"/>
              </a:buClr>
              <a:buFontTx/>
              <a:buAutoNum type="arabicPeriod"/>
            </a:pPr>
            <a:r>
              <a:rPr lang="en-US" sz="3600" b="1" smtClean="0">
                <a:latin typeface="Tahoma" pitchFamily="34" charset="0"/>
              </a:rPr>
              <a:t>Competitive examinations</a:t>
            </a:r>
          </a:p>
          <a:p>
            <a:pPr marL="609600" indent="-609600" eaLnBrk="1" hangingPunct="1">
              <a:buClr>
                <a:schemeClr val="tx1"/>
              </a:buClr>
              <a:buFontTx/>
              <a:buAutoNum type="arabicPeriod"/>
            </a:pPr>
            <a:r>
              <a:rPr lang="en-US" sz="3600" b="1" smtClean="0">
                <a:latin typeface="Tahoma" pitchFamily="34" charset="0"/>
              </a:rPr>
              <a:t>Rules for hiring, promotions, raises, etc.</a:t>
            </a:r>
          </a:p>
          <a:p>
            <a:pPr marL="609600" indent="-609600" eaLnBrk="1" hangingPunct="1">
              <a:buClr>
                <a:schemeClr val="tx1"/>
              </a:buClr>
              <a:buFontTx/>
              <a:buAutoNum type="arabicPeriod"/>
            </a:pPr>
            <a:r>
              <a:rPr lang="en-US" sz="3600" b="1" smtClean="0">
                <a:latin typeface="Tahoma" pitchFamily="34" charset="0"/>
              </a:rPr>
              <a:t>The discipline of impersonal organization structure (the strange Anglo Saxon transplant)</a:t>
            </a:r>
          </a:p>
          <a:p>
            <a:pPr marL="609600" indent="-609600" eaLnBrk="1" hangingPunct="1">
              <a:buClr>
                <a:schemeClr val="tx1"/>
              </a:buClr>
            </a:pPr>
            <a:endParaRPr lang="en-US" sz="3600" b="1" smtClean="0">
              <a:latin typeface="Tahoma" pitchFamily="34" charset="0"/>
            </a:endParaRPr>
          </a:p>
        </p:txBody>
      </p:sp>
      <p:sp>
        <p:nvSpPr>
          <p:cNvPr id="24580" name="AutoShape 7"/>
          <p:cNvSpPr>
            <a:spLocks noChangeArrowheads="1"/>
          </p:cNvSpPr>
          <p:nvPr/>
        </p:nvSpPr>
        <p:spPr bwMode="auto">
          <a:xfrm>
            <a:off x="7924800" y="55626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367537441"/>
      </p:ext>
    </p:extLst>
  </p:cSld>
  <p:clrMapOvr>
    <a:masterClrMapping/>
  </p:clrMapOvr>
  <p:transition>
    <p:wipe dir="d"/>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startAt="5"/>
            </a:pPr>
            <a:r>
              <a:rPr lang="en-US" b="1" smtClean="0">
                <a:latin typeface="Tahoma" pitchFamily="34" charset="0"/>
              </a:rPr>
              <a:t>The French show the bureaucratic/control side of their character today in their tough zero-tolerance anti-terrorism policies, often in tension with human rights.</a:t>
            </a:r>
          </a:p>
          <a:p>
            <a:pPr marL="609600" indent="-609600" eaLnBrk="1" hangingPunct="1">
              <a:lnSpc>
                <a:spcPct val="90000"/>
              </a:lnSpc>
              <a:buFontTx/>
              <a:buAutoNum type="arabicPeriod" startAt="5"/>
            </a:pPr>
            <a:r>
              <a:rPr lang="en-US" b="1" smtClean="0">
                <a:latin typeface="Tahoma" pitchFamily="34" charset="0"/>
              </a:rPr>
              <a:t>All religious symbols are banned from public forums.</a:t>
            </a:r>
          </a:p>
          <a:p>
            <a:pPr marL="609600" indent="-609600" eaLnBrk="1" hangingPunct="1">
              <a:lnSpc>
                <a:spcPct val="90000"/>
              </a:lnSpc>
              <a:buFontTx/>
              <a:buAutoNum type="arabicPeriod" startAt="5"/>
            </a:pPr>
            <a:r>
              <a:rPr lang="en-US" b="1" smtClean="0">
                <a:latin typeface="Tahoma" pitchFamily="34" charset="0"/>
              </a:rPr>
              <a:t>Unrestrained surveillance of Muslim activity within France.</a:t>
            </a:r>
          </a:p>
          <a:p>
            <a:pPr marL="609600" indent="-609600" eaLnBrk="1" hangingPunct="1">
              <a:lnSpc>
                <a:spcPct val="90000"/>
              </a:lnSpc>
              <a:buFontTx/>
              <a:buAutoNum type="arabicPeriod" startAt="5"/>
            </a:pPr>
            <a:r>
              <a:rPr lang="en-US" b="1" smtClean="0">
                <a:latin typeface="Tahoma" pitchFamily="34" charset="0"/>
              </a:rPr>
              <a:t>“Offensive harassment” of the Muslin community via unannounced raids on suspected gathering places for terrorists</a:t>
            </a:r>
          </a:p>
          <a:p>
            <a:pPr marL="609600" indent="-609600" eaLnBrk="1" hangingPunct="1">
              <a:lnSpc>
                <a:spcPct val="90000"/>
              </a:lnSpc>
              <a:buFontTx/>
              <a:buAutoNum type="arabicPeriod" startAt="5"/>
            </a:pPr>
            <a:r>
              <a:rPr lang="en-US" b="1" smtClean="0">
                <a:latin typeface="Tahoma" pitchFamily="34" charset="0"/>
              </a:rPr>
              <a:t>Limited human rights privileges for those under arrest or interrogation. </a:t>
            </a:r>
          </a:p>
        </p:txBody>
      </p:sp>
    </p:spTree>
    <p:extLst>
      <p:ext uri="{BB962C8B-B14F-4D97-AF65-F5344CB8AC3E}">
        <p14:creationId xmlns:p14="http://schemas.microsoft.com/office/powerpoint/2010/main" val="21375866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ubTitle" idx="1"/>
          </p:nvPr>
        </p:nvSpPr>
        <p:spPr>
          <a:xfrm>
            <a:off x="0" y="304800"/>
            <a:ext cx="9144000" cy="6553200"/>
          </a:xfrm>
        </p:spPr>
        <p:txBody>
          <a:bodyPr/>
          <a:lstStyle/>
          <a:p>
            <a:pPr marL="609600" indent="-609600" algn="l" eaLnBrk="1" hangingPunct="1">
              <a:buFontTx/>
              <a:buAutoNum type="arabicPeriod"/>
            </a:pPr>
            <a:r>
              <a:rPr lang="en-US" b="1" smtClean="0">
                <a:latin typeface="Tahoma" pitchFamily="34" charset="0"/>
              </a:rPr>
              <a:t>“The National Razor”</a:t>
            </a:r>
          </a:p>
          <a:p>
            <a:pPr marL="609600" indent="-609600" algn="l" eaLnBrk="1" hangingPunct="1">
              <a:buFontTx/>
              <a:buAutoNum type="arabicPeriod"/>
            </a:pPr>
            <a:r>
              <a:rPr lang="en-US" b="1" smtClean="0">
                <a:latin typeface="Tahoma" pitchFamily="34" charset="0"/>
              </a:rPr>
              <a:t> 40,000 executed (many set up politically) in the “Reign of Terror”</a:t>
            </a:r>
          </a:p>
          <a:p>
            <a:pPr marL="609600" indent="-609600" algn="l" eaLnBrk="1" hangingPunct="1">
              <a:buFontTx/>
              <a:buAutoNum type="arabicPeriod"/>
            </a:pPr>
            <a:r>
              <a:rPr lang="en-US" b="1" smtClean="0">
                <a:latin typeface="Tahoma" pitchFamily="34" charset="0"/>
              </a:rPr>
              <a:t>Dr. Guillotine didn’t invent the guillotine but championed its use in the revolution on the grounds that it was “quick and painless” (in contrast to manual beheading with an ax)</a:t>
            </a:r>
          </a:p>
          <a:p>
            <a:pPr marL="609600" indent="-609600" algn="l" eaLnBrk="1" hangingPunct="1">
              <a:buFontTx/>
              <a:buAutoNum type="arabicPeriod"/>
            </a:pPr>
            <a:r>
              <a:rPr lang="en-US" b="1" smtClean="0">
                <a:latin typeface="Tahoma" pitchFamily="34" charset="0"/>
              </a:rPr>
              <a:t> 88 lb. beveled blade</a:t>
            </a:r>
          </a:p>
          <a:p>
            <a:pPr marL="609600" indent="-609600" algn="l" eaLnBrk="1" hangingPunct="1">
              <a:buFontTx/>
              <a:buAutoNum type="arabicPeriod"/>
            </a:pPr>
            <a:r>
              <a:rPr lang="en-US" b="1" smtClean="0">
                <a:latin typeface="Tahoma" pitchFamily="34" charset="0"/>
              </a:rPr>
              <a:t> A half second to behead, but is the head still conscious for the next 30 seconds? </a:t>
            </a:r>
          </a:p>
          <a:p>
            <a:pPr marL="609600" indent="-609600" algn="l" eaLnBrk="1" hangingPunct="1">
              <a:buFontTx/>
              <a:buChar char="•"/>
            </a:pPr>
            <a:endParaRPr lang="en-US" smtClean="0">
              <a:latin typeface="Tahoma" pitchFamily="34" charset="0"/>
            </a:endParaRPr>
          </a:p>
        </p:txBody>
      </p:sp>
    </p:spTree>
    <p:extLst>
      <p:ext uri="{BB962C8B-B14F-4D97-AF65-F5344CB8AC3E}">
        <p14:creationId xmlns:p14="http://schemas.microsoft.com/office/powerpoint/2010/main" val="2647301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28600"/>
            <a:ext cx="9144000" cy="1676400"/>
          </a:xfrm>
        </p:spPr>
        <p:txBody>
          <a:bodyPr/>
          <a:lstStyle/>
          <a:p>
            <a:pPr eaLnBrk="1" hangingPunct="1"/>
            <a:r>
              <a:rPr lang="fr-FR" sz="4000" b="1" smtClean="0">
                <a:solidFill>
                  <a:schemeClr val="tx1"/>
                </a:solidFill>
                <a:latin typeface="Tahoma" pitchFamily="34" charset="0"/>
              </a:rPr>
              <a:t>The French still love to protest, but without the rolling of heads!</a:t>
            </a:r>
            <a:endParaRPr lang="fr-FR" smtClean="0">
              <a:solidFill>
                <a:schemeClr val="tx1"/>
              </a:solidFill>
              <a:latin typeface="Tahoma" pitchFamily="34" charset="0"/>
            </a:endParaRPr>
          </a:p>
        </p:txBody>
      </p:sp>
      <p:pic>
        <p:nvPicPr>
          <p:cNvPr id="39939" name="Picture 3" descr="protestors by bure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7924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742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ubtitle 3"/>
          <p:cNvSpPr>
            <a:spLocks noGrp="1"/>
          </p:cNvSpPr>
          <p:nvPr>
            <p:ph type="subTitle" idx="1"/>
          </p:nvPr>
        </p:nvSpPr>
        <p:spPr>
          <a:xfrm>
            <a:off x="0" y="0"/>
            <a:ext cx="9144000" cy="6858000"/>
          </a:xfrm>
        </p:spPr>
        <p:txBody>
          <a:bodyPr/>
          <a:lstStyle/>
          <a:p>
            <a:pPr algn="l"/>
            <a:r>
              <a:rPr lang="en-US" b="1" dirty="0" smtClean="0">
                <a:latin typeface="Tahoma" pitchFamily="34" charset="0"/>
                <a:cs typeface="Tahoma" pitchFamily="34" charset="0"/>
              </a:rPr>
              <a:t>“</a:t>
            </a:r>
            <a:r>
              <a:rPr lang="en-US" sz="4400" b="1" dirty="0" smtClean="0">
                <a:latin typeface="Tahoma" pitchFamily="34" charset="0"/>
                <a:cs typeface="Tahoma" pitchFamily="34" charset="0"/>
              </a:rPr>
              <a:t>Only the Russian Bolshevik Revolution and the Spanish Civil War tore their countries apart in so great a rage as the French Revolution. Yet only 15 years after the fall of the French Bastille (prison) Napoleon crowned himself emperor.” So why was the revolution even fought? </a:t>
            </a:r>
            <a:endParaRPr lang="en-US" b="1" dirty="0" smtClean="0">
              <a:latin typeface="Tahoma" pitchFamily="34" charset="0"/>
              <a:cs typeface="Tahoma" pitchFamily="34" charset="0"/>
            </a:endParaRPr>
          </a:p>
        </p:txBody>
      </p:sp>
    </p:spTree>
    <p:extLst>
      <p:ext uri="{BB962C8B-B14F-4D97-AF65-F5344CB8AC3E}">
        <p14:creationId xmlns:p14="http://schemas.microsoft.com/office/powerpoint/2010/main" val="38893362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WordArt 4"/>
          <p:cNvSpPr>
            <a:spLocks noChangeArrowheads="1" noChangeShapeType="1" noTextEdit="1"/>
          </p:cNvSpPr>
          <p:nvPr/>
        </p:nvSpPr>
        <p:spPr bwMode="auto">
          <a:xfrm>
            <a:off x="1295400" y="-228600"/>
            <a:ext cx="6553200" cy="5791200"/>
          </a:xfrm>
          <a:prstGeom prst="rect">
            <a:avLst/>
          </a:prstGeom>
        </p:spPr>
        <p:txBody>
          <a:bodyPr wrap="none" fromWordArt="1">
            <a:prstTxWarp prst="textPlain">
              <a:avLst>
                <a:gd name="adj" fmla="val 50000"/>
              </a:avLst>
            </a:prstTxWarp>
          </a:bodyPr>
          <a:lstStyle/>
          <a:p>
            <a:pPr algn="ctr"/>
            <a:endParaRPr lang="en-US" sz="3600" kern="10">
              <a:ln w="9525">
                <a:solidFill>
                  <a:srgbClr val="000000"/>
                </a:solidFill>
                <a:round/>
                <a:headEnd/>
                <a:tailEnd/>
              </a:ln>
              <a:solidFill>
                <a:schemeClr val="tx2"/>
              </a:solidFill>
              <a:latin typeface="Arial Black"/>
            </a:endParaRPr>
          </a:p>
          <a:p>
            <a:pPr algn="ctr"/>
            <a:r>
              <a:rPr lang="en-US" sz="3600" kern="10">
                <a:ln w="9525">
                  <a:solidFill>
                    <a:srgbClr val="000000"/>
                  </a:solidFill>
                  <a:round/>
                  <a:headEnd/>
                  <a:tailEnd/>
                </a:ln>
                <a:solidFill>
                  <a:schemeClr val="tx2"/>
                </a:solidFill>
                <a:latin typeface="Arial Black"/>
              </a:rPr>
              <a:t>FRENCH</a:t>
            </a:r>
          </a:p>
          <a:p>
            <a:pPr algn="ctr"/>
            <a:r>
              <a:rPr lang="en-US" sz="3600" kern="10">
                <a:ln w="9525">
                  <a:solidFill>
                    <a:srgbClr val="000000"/>
                  </a:solidFill>
                  <a:round/>
                  <a:headEnd/>
                  <a:tailEnd/>
                </a:ln>
                <a:solidFill>
                  <a:schemeClr val="tx2"/>
                </a:solidFill>
                <a:latin typeface="Arial Black"/>
              </a:rPr>
              <a:t>SOCIAL</a:t>
            </a:r>
          </a:p>
          <a:p>
            <a:pPr algn="ctr"/>
            <a:r>
              <a:rPr lang="en-US" sz="3600" kern="10">
                <a:ln w="9525">
                  <a:solidFill>
                    <a:srgbClr val="000000"/>
                  </a:solidFill>
                  <a:round/>
                  <a:headEnd/>
                  <a:tailEnd/>
                </a:ln>
                <a:solidFill>
                  <a:schemeClr val="tx2"/>
                </a:solidFill>
                <a:latin typeface="Arial Black"/>
              </a:rPr>
              <a:t>DUALITY</a:t>
            </a:r>
          </a:p>
        </p:txBody>
      </p:sp>
    </p:spTree>
    <p:extLst>
      <p:ext uri="{BB962C8B-B14F-4D97-AF65-F5344CB8AC3E}">
        <p14:creationId xmlns:p14="http://schemas.microsoft.com/office/powerpoint/2010/main" val="3537874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228600"/>
            <a:ext cx="8915400" cy="838200"/>
          </a:xfrm>
        </p:spPr>
        <p:txBody>
          <a:bodyPr/>
          <a:lstStyle/>
          <a:p>
            <a:pPr eaLnBrk="1" hangingPunct="1"/>
            <a:r>
              <a:rPr lang="en-US" sz="2800" b="1" smtClean="0">
                <a:latin typeface="Tahoma" pitchFamily="34" charset="0"/>
              </a:rPr>
              <a:t>SIGNS THAT FRENCH CULTURE CAN’T ADAPT TO THE MODERN WORLD</a:t>
            </a:r>
          </a:p>
        </p:txBody>
      </p:sp>
      <p:sp>
        <p:nvSpPr>
          <p:cNvPr id="49155" name="Rectangle 3"/>
          <p:cNvSpPr>
            <a:spLocks noGrp="1" noChangeArrowheads="1"/>
          </p:cNvSpPr>
          <p:nvPr>
            <p:ph type="body" idx="1"/>
          </p:nvPr>
        </p:nvSpPr>
        <p:spPr>
          <a:xfrm>
            <a:off x="0" y="1219200"/>
            <a:ext cx="8915400" cy="5638800"/>
          </a:xfrm>
        </p:spPr>
        <p:txBody>
          <a:bodyPr/>
          <a:lstStyle/>
          <a:p>
            <a:pPr marL="609600" indent="-609600" eaLnBrk="1" hangingPunct="1">
              <a:lnSpc>
                <a:spcPct val="90000"/>
              </a:lnSpc>
              <a:buFontTx/>
              <a:buAutoNum type="arabicPeriod"/>
            </a:pPr>
            <a:r>
              <a:rPr lang="en-US" b="1" smtClean="0">
                <a:latin typeface="Tahoma" pitchFamily="34" charset="0"/>
              </a:rPr>
              <a:t>Rioting in 2006 throughout France by Muslim minorities who have been excluded from the French economic system. </a:t>
            </a:r>
          </a:p>
          <a:p>
            <a:pPr marL="609600" indent="-609600" eaLnBrk="1" hangingPunct="1">
              <a:lnSpc>
                <a:spcPct val="90000"/>
              </a:lnSpc>
              <a:buFontTx/>
              <a:buAutoNum type="arabicPeriod"/>
            </a:pPr>
            <a:r>
              <a:rPr lang="en-US" b="1" smtClean="0">
                <a:latin typeface="Tahoma" pitchFamily="34" charset="0"/>
              </a:rPr>
              <a:t>Three-fourth of young French want to become state employees because it ensures lifetime security.</a:t>
            </a:r>
          </a:p>
          <a:p>
            <a:pPr marL="609600" indent="-609600" eaLnBrk="1" hangingPunct="1">
              <a:lnSpc>
                <a:spcPct val="90000"/>
              </a:lnSpc>
              <a:buFontTx/>
              <a:buAutoNum type="arabicPeriod"/>
            </a:pPr>
            <a:r>
              <a:rPr lang="en-US" b="1" smtClean="0">
                <a:latin typeface="Tahoma" pitchFamily="34" charset="0"/>
              </a:rPr>
              <a:t>French unemployment has remained at high levels (around 10%) because companies hesitate to create new jobs because legally-mandated employee benefits are so high.</a:t>
            </a:r>
          </a:p>
          <a:p>
            <a:pPr marL="609600" indent="-609600" eaLnBrk="1" hangingPunct="1">
              <a:lnSpc>
                <a:spcPct val="90000"/>
              </a:lnSpc>
            </a:pPr>
            <a:endParaRPr lang="en-US" b="1" smtClean="0">
              <a:latin typeface="Tahoma" pitchFamily="34" charset="0"/>
            </a:endParaRPr>
          </a:p>
        </p:txBody>
      </p:sp>
      <p:sp>
        <p:nvSpPr>
          <p:cNvPr id="49156" name="AutoShape 4"/>
          <p:cNvSpPr>
            <a:spLocks noChangeArrowheads="1"/>
          </p:cNvSpPr>
          <p:nvPr/>
        </p:nvSpPr>
        <p:spPr bwMode="auto">
          <a:xfrm>
            <a:off x="7848600" y="6372225"/>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9757162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startAt="4"/>
            </a:pPr>
            <a:r>
              <a:rPr lang="en-US" sz="3800" b="1" smtClean="0">
                <a:latin typeface="Tahoma" pitchFamily="34" charset="0"/>
              </a:rPr>
              <a:t>Just 36% of the French agree that capitalism is the world's best economic system.</a:t>
            </a:r>
          </a:p>
          <a:p>
            <a:pPr marL="609600" indent="-609600" eaLnBrk="1" hangingPunct="1">
              <a:buFontTx/>
              <a:buAutoNum type="arabicPeriod" startAt="4"/>
            </a:pPr>
            <a:r>
              <a:rPr lang="en-US" sz="3800" b="1" smtClean="0">
                <a:latin typeface="Tahoma" pitchFamily="34" charset="0"/>
              </a:rPr>
              <a:t>Modern French government has been unwilling to admit that French socialism (reflected by an average tax rate of 44%) has sapped national economic growth.</a:t>
            </a:r>
          </a:p>
          <a:p>
            <a:pPr marL="609600" indent="-609600" eaLnBrk="1" hangingPunct="1">
              <a:buFontTx/>
              <a:buAutoNum type="arabicPeriod" startAt="4"/>
            </a:pPr>
            <a:r>
              <a:rPr lang="en-US" sz="3800" b="1" smtClean="0">
                <a:latin typeface="Tahoma" pitchFamily="34" charset="0"/>
              </a:rPr>
              <a:t>“The French seem to no longer know what they want.”</a:t>
            </a:r>
          </a:p>
          <a:p>
            <a:pPr marL="609600" indent="-609600" eaLnBrk="1" hangingPunct="1"/>
            <a:endParaRPr lang="en-US" sz="3800" b="1" smtClean="0">
              <a:latin typeface="Tahoma" pitchFamily="34" charset="0"/>
            </a:endParaRPr>
          </a:p>
        </p:txBody>
      </p:sp>
    </p:spTree>
    <p:extLst>
      <p:ext uri="{BB962C8B-B14F-4D97-AF65-F5344CB8AC3E}">
        <p14:creationId xmlns:p14="http://schemas.microsoft.com/office/powerpoint/2010/main" val="28355769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WordArt 4"/>
          <p:cNvSpPr>
            <a:spLocks noChangeArrowheads="1" noChangeShapeType="1" noTextEdit="1"/>
          </p:cNvSpPr>
          <p:nvPr/>
        </p:nvSpPr>
        <p:spPr bwMode="auto">
          <a:xfrm>
            <a:off x="914400" y="2590800"/>
            <a:ext cx="7239000" cy="1524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SECULARISM</a:t>
            </a:r>
          </a:p>
        </p:txBody>
      </p:sp>
    </p:spTree>
    <p:extLst>
      <p:ext uri="{BB962C8B-B14F-4D97-AF65-F5344CB8AC3E}">
        <p14:creationId xmlns:p14="http://schemas.microsoft.com/office/powerpoint/2010/main" val="656122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3"/>
          <p:cNvSpPr>
            <a:spLocks noGrp="1" noChangeArrowheads="1"/>
          </p:cNvSpPr>
          <p:nvPr>
            <p:ph type="ctrTitle"/>
          </p:nvPr>
        </p:nvSpPr>
        <p:spPr>
          <a:xfrm>
            <a:off x="304800" y="381000"/>
            <a:ext cx="8839200" cy="5257800"/>
          </a:xfrm>
        </p:spPr>
        <p:txBody>
          <a:bodyPr/>
          <a:lstStyle/>
          <a:p>
            <a:pPr eaLnBrk="1" hangingPunct="1"/>
            <a:r>
              <a:rPr lang="en-US" b="1" smtClean="0">
                <a:solidFill>
                  <a:srgbClr val="00FFFF"/>
                </a:solidFill>
                <a:latin typeface="Garamond" pitchFamily="18" charset="0"/>
              </a:rPr>
              <a:t/>
            </a:r>
            <a:br>
              <a:rPr lang="en-US" b="1" smtClean="0">
                <a:solidFill>
                  <a:srgbClr val="00FFFF"/>
                </a:solidFill>
                <a:latin typeface="Garamond" pitchFamily="18" charset="0"/>
              </a:rPr>
            </a:br>
            <a:r>
              <a:rPr lang="en-US" sz="6000" b="1" smtClean="0">
                <a:solidFill>
                  <a:schemeClr val="tx1"/>
                </a:solidFill>
                <a:latin typeface="Tahoma" pitchFamily="34" charset="0"/>
              </a:rPr>
              <a:t>Under French law, France is a non-religious, secular culture (which bars religious symbols in public venues) </a:t>
            </a:r>
            <a:br>
              <a:rPr lang="en-US" sz="6000" b="1" smtClean="0">
                <a:solidFill>
                  <a:schemeClr val="tx1"/>
                </a:solidFill>
                <a:latin typeface="Tahoma" pitchFamily="34" charset="0"/>
              </a:rPr>
            </a:br>
            <a:endParaRPr lang="en-US" sz="6000" b="1" smtClean="0">
              <a:solidFill>
                <a:schemeClr val="tx1"/>
              </a:solidFill>
              <a:latin typeface="Tahoma" pitchFamily="34" charset="0"/>
            </a:endParaRPr>
          </a:p>
        </p:txBody>
      </p:sp>
    </p:spTree>
    <p:extLst>
      <p:ext uri="{BB962C8B-B14F-4D97-AF65-F5344CB8AC3E}">
        <p14:creationId xmlns:p14="http://schemas.microsoft.com/office/powerpoint/2010/main" val="974643903"/>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9144000" cy="1143000"/>
          </a:xfrm>
        </p:spPr>
        <p:txBody>
          <a:bodyPr/>
          <a:lstStyle/>
          <a:p>
            <a:pPr eaLnBrk="1" hangingPunct="1"/>
            <a:r>
              <a:rPr lang="en-US" sz="3200" b="1" smtClean="0">
                <a:latin typeface="Tahoma" pitchFamily="34" charset="0"/>
              </a:rPr>
              <a:t>CULTURAL ASPECTS OF GLOBALIZATION </a:t>
            </a:r>
          </a:p>
        </p:txBody>
      </p:sp>
      <p:sp>
        <p:nvSpPr>
          <p:cNvPr id="55299" name="Rectangle 3"/>
          <p:cNvSpPr>
            <a:spLocks noGrp="1" noChangeArrowheads="1"/>
          </p:cNvSpPr>
          <p:nvPr>
            <p:ph type="body" idx="1"/>
          </p:nvPr>
        </p:nvSpPr>
        <p:spPr>
          <a:xfrm>
            <a:off x="0" y="914400"/>
            <a:ext cx="9144000" cy="5943600"/>
          </a:xfrm>
        </p:spPr>
        <p:txBody>
          <a:bodyPr/>
          <a:lstStyle/>
          <a:p>
            <a:pPr marL="609600" indent="-609600" eaLnBrk="1" hangingPunct="1">
              <a:buFontTx/>
              <a:buAutoNum type="arabicPeriod"/>
            </a:pPr>
            <a:r>
              <a:rPr lang="en-US" b="1" smtClean="0">
                <a:latin typeface="Tahoma" pitchFamily="34" charset="0"/>
              </a:rPr>
              <a:t>Global consumerism spurred by the spread of capitalism and the advertising of global brand names</a:t>
            </a:r>
          </a:p>
          <a:p>
            <a:pPr marL="609600" indent="-609600" eaLnBrk="1" hangingPunct="1">
              <a:buFontTx/>
              <a:buAutoNum type="arabicPeriod"/>
            </a:pPr>
            <a:r>
              <a:rPr lang="en-US" b="1" smtClean="0">
                <a:latin typeface="Tahoma" pitchFamily="34" charset="0"/>
              </a:rPr>
              <a:t>Emergence of middle class social structure in a growing number of developing nations</a:t>
            </a:r>
          </a:p>
          <a:p>
            <a:pPr marL="609600" indent="-609600" eaLnBrk="1" hangingPunct="1">
              <a:buFontTx/>
              <a:buAutoNum type="arabicPeriod"/>
            </a:pPr>
            <a:r>
              <a:rPr lang="en-US" b="1" smtClean="0">
                <a:latin typeface="Tahoma" pitchFamily="34" charset="0"/>
              </a:rPr>
              <a:t>Greater international tourism &amp; immigration</a:t>
            </a:r>
          </a:p>
          <a:p>
            <a:pPr marL="609600" indent="-609600" eaLnBrk="1" hangingPunct="1">
              <a:buFontTx/>
              <a:buAutoNum type="arabicPeriod"/>
            </a:pPr>
            <a:r>
              <a:rPr lang="en-US" b="1" smtClean="0">
                <a:latin typeface="Tahoma" pitchFamily="34" charset="0"/>
              </a:rPr>
              <a:t>The emergence of a universal generation of young people who share more cultural similarities than differences </a:t>
            </a:r>
          </a:p>
        </p:txBody>
      </p:sp>
    </p:spTree>
  </p:cSld>
  <p:clrMapOvr>
    <a:masterClrMapping/>
  </p:clrMapOvr>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b="1" smtClean="0">
                <a:latin typeface="Tahoma" pitchFamily="34" charset="0"/>
              </a:rPr>
              <a:t>“For many Euro secularists, America’s religiosity is its least attractive characteristic.  They can’t believe that any modern person can be religious unless they are either stupid (Britain’s </a:t>
            </a:r>
            <a:r>
              <a:rPr lang="en-US" b="1" i="1" smtClean="0">
                <a:latin typeface="Tahoma" pitchFamily="34" charset="0"/>
              </a:rPr>
              <a:t>Private Eye</a:t>
            </a:r>
            <a:r>
              <a:rPr lang="en-US" b="1" smtClean="0">
                <a:latin typeface="Tahoma" pitchFamily="34" charset="0"/>
              </a:rPr>
              <a:t> dubs George Bush the leader of the “Latter Day Morons”) or insane (a former German chancellor was known to accuse Bush of ‘hearing voices—namely God’s’).”</a:t>
            </a:r>
          </a:p>
          <a:p>
            <a:pPr marL="609600" indent="-609600" eaLnBrk="1" hangingPunct="1">
              <a:lnSpc>
                <a:spcPct val="90000"/>
              </a:lnSpc>
              <a:buFontTx/>
              <a:buAutoNum type="arabicPeriod"/>
            </a:pPr>
            <a:r>
              <a:rPr lang="en-US" b="1" smtClean="0">
                <a:latin typeface="Tahoma" pitchFamily="34" charset="0"/>
              </a:rPr>
              <a:t>Recent European polls found that most French &amp; Dutch, &amp; a large number of Brits &amp; Germans think Americans are way too religious. </a:t>
            </a:r>
          </a:p>
        </p:txBody>
      </p:sp>
    </p:spTree>
    <p:extLst>
      <p:ext uri="{BB962C8B-B14F-4D97-AF65-F5344CB8AC3E}">
        <p14:creationId xmlns:p14="http://schemas.microsoft.com/office/powerpoint/2010/main" val="3624384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0" y="0"/>
            <a:ext cx="9144000" cy="6553200"/>
          </a:xfrm>
        </p:spPr>
        <p:txBody>
          <a:bodyPr/>
          <a:lstStyle/>
          <a:p>
            <a:pPr algn="ctr" eaLnBrk="1" hangingPunct="1">
              <a:buFontTx/>
              <a:buNone/>
            </a:pPr>
            <a:r>
              <a:rPr lang="en-US" sz="6600" b="1" smtClean="0">
                <a:latin typeface="Tahoma" pitchFamily="34" charset="0"/>
              </a:rPr>
              <a:t>“The French have always been objects of admiration, hatred, pity, or terror, but never indifference.” </a:t>
            </a:r>
          </a:p>
        </p:txBody>
      </p:sp>
    </p:spTree>
    <p:extLst>
      <p:ext uri="{BB962C8B-B14F-4D97-AF65-F5344CB8AC3E}">
        <p14:creationId xmlns:p14="http://schemas.microsoft.com/office/powerpoint/2010/main" val="29612057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WordArt 4"/>
          <p:cNvSpPr>
            <a:spLocks noChangeArrowheads="1" noChangeShapeType="1" noTextEdit="1"/>
          </p:cNvSpPr>
          <p:nvPr/>
        </p:nvSpPr>
        <p:spPr bwMode="auto">
          <a:xfrm>
            <a:off x="685800" y="2438400"/>
            <a:ext cx="7924800" cy="131921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EXISTENTIALISM</a:t>
            </a:r>
          </a:p>
        </p:txBody>
      </p:sp>
    </p:spTree>
    <p:extLst>
      <p:ext uri="{BB962C8B-B14F-4D97-AF65-F5344CB8AC3E}">
        <p14:creationId xmlns:p14="http://schemas.microsoft.com/office/powerpoint/2010/main" val="449524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idx="1"/>
          </p:nvPr>
        </p:nvSpPr>
        <p:spPr>
          <a:xfrm>
            <a:off x="0" y="0"/>
            <a:ext cx="9144000" cy="6858000"/>
          </a:xfrm>
        </p:spPr>
        <p:txBody>
          <a:bodyPr/>
          <a:lstStyle/>
          <a:p>
            <a:pPr marL="609600" indent="-609600">
              <a:lnSpc>
                <a:spcPct val="90000"/>
              </a:lnSpc>
              <a:buFontTx/>
              <a:buAutoNum type="arabicPeriod"/>
            </a:pPr>
            <a:r>
              <a:rPr lang="en-US" b="1" smtClean="0">
                <a:latin typeface="Tahoma" pitchFamily="34" charset="0"/>
              </a:rPr>
              <a:t>It’s no accident that the skeptical French popularized the 20</a:t>
            </a:r>
            <a:r>
              <a:rPr lang="en-US" b="1" baseline="30000" smtClean="0">
                <a:latin typeface="Tahoma" pitchFamily="34" charset="0"/>
              </a:rPr>
              <a:t>th</a:t>
            </a:r>
            <a:r>
              <a:rPr lang="en-US" b="1" smtClean="0">
                <a:latin typeface="Tahoma" pitchFamily="34" charset="0"/>
              </a:rPr>
              <a:t> century philosophy of Existentialism which holds that you must define truth for yourself to find some (subjective) meaning in life. Religion or philosophy won’t do because they claim to be based on absolute truth.</a:t>
            </a:r>
          </a:p>
          <a:p>
            <a:pPr marL="609600" indent="-609600">
              <a:lnSpc>
                <a:spcPct val="90000"/>
              </a:lnSpc>
              <a:buFontTx/>
              <a:buAutoNum type="arabicPeriod"/>
            </a:pPr>
            <a:r>
              <a:rPr lang="en-US" b="1" smtClean="0">
                <a:latin typeface="Tahoma" pitchFamily="34" charset="0"/>
              </a:rPr>
              <a:t>For most Existentialists, meaning in life stems from secular lifestyles, social causes, Internet activism, or in just plain partying (“eat, drink, and be merry”—French libertinism)</a:t>
            </a:r>
            <a:br>
              <a:rPr lang="en-US" b="1" smtClean="0">
                <a:latin typeface="Tahoma" pitchFamily="34" charset="0"/>
              </a:rPr>
            </a:br>
            <a:r>
              <a:rPr lang="en-US" b="1" smtClean="0">
                <a:latin typeface="Tahoma" pitchFamily="34" charset="0"/>
              </a:rPr>
              <a:t> </a:t>
            </a:r>
          </a:p>
        </p:txBody>
      </p:sp>
    </p:spTree>
    <p:extLst>
      <p:ext uri="{BB962C8B-B14F-4D97-AF65-F5344CB8AC3E}">
        <p14:creationId xmlns:p14="http://schemas.microsoft.com/office/powerpoint/2010/main" val="1166800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0" y="0"/>
            <a:ext cx="9144000" cy="6858000"/>
          </a:xfrm>
        </p:spPr>
        <p:txBody>
          <a:bodyPr/>
          <a:lstStyle/>
          <a:p>
            <a:pPr eaLnBrk="1" hangingPunct="1">
              <a:buFontTx/>
              <a:buNone/>
            </a:pPr>
            <a:r>
              <a:rPr lang="en-US" sz="3400" b="1" smtClean="0">
                <a:latin typeface="Tahoma" pitchFamily="34" charset="0"/>
              </a:rPr>
              <a:t>In the minds of many, modern corporate consumerism lies at the heart of post-modern illusion. “Consumerism is the myth that the individual will be gratified and integrated by consuming. Self-worth is gauged by buying power.  The public substitutes consumer ideals for the lost cultural traditions of family, religion, and art. The commercial exploitation of culture and duplicity in media and advertising have become threats to the consciousness of objective reality.” </a:t>
            </a:r>
          </a:p>
          <a:p>
            <a:pPr eaLnBrk="1" hangingPunct="1">
              <a:buFontTx/>
              <a:buNone/>
            </a:pPr>
            <a:r>
              <a:rPr lang="en-US" b="1" smtClean="0">
                <a:latin typeface="Tahoma" pitchFamily="34" charset="0"/>
              </a:rPr>
              <a:t>	</a:t>
            </a:r>
          </a:p>
        </p:txBody>
      </p:sp>
    </p:spTree>
    <p:extLst>
      <p:ext uri="{BB962C8B-B14F-4D97-AF65-F5344CB8AC3E}">
        <p14:creationId xmlns:p14="http://schemas.microsoft.com/office/powerpoint/2010/main" val="930894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body" idx="1"/>
          </p:nvPr>
        </p:nvSpPr>
        <p:spPr>
          <a:xfrm>
            <a:off x="0" y="0"/>
            <a:ext cx="9144000" cy="6858000"/>
          </a:xfrm>
        </p:spPr>
        <p:txBody>
          <a:bodyPr/>
          <a:lstStyle/>
          <a:p>
            <a:pPr eaLnBrk="1" hangingPunct="1">
              <a:buFontTx/>
              <a:buNone/>
            </a:pPr>
            <a:r>
              <a:rPr lang="en-US" sz="3500" b="1" smtClean="0">
                <a:latin typeface="Tahoma" pitchFamily="34" charset="0"/>
              </a:rPr>
              <a:t>MODERNISM says there is no absolute truth.  </a:t>
            </a:r>
          </a:p>
          <a:p>
            <a:pPr eaLnBrk="1" hangingPunct="1">
              <a:buFontTx/>
              <a:buNone/>
            </a:pPr>
            <a:r>
              <a:rPr lang="en-US" sz="3500" b="1" smtClean="0">
                <a:latin typeface="Tahoma" pitchFamily="34" charset="0"/>
              </a:rPr>
              <a:t>POST-MODERNISM holds that there is no objective truth—that I have to (existentially) define what is “truth” for me based on my subjective feelings, tribal groups, &amp; way of seeing reality.</a:t>
            </a:r>
          </a:p>
          <a:p>
            <a:pPr eaLnBrk="1" hangingPunct="1">
              <a:buFontTx/>
              <a:buNone/>
            </a:pPr>
            <a:r>
              <a:rPr lang="en-US" sz="3500" b="1" smtClean="0">
                <a:latin typeface="Tahoma" pitchFamily="34" charset="0"/>
                <a:cs typeface="Tahoma" pitchFamily="34" charset="0"/>
              </a:rPr>
              <a:t>Asked to define truth, high profile postmodern philosopher Richard Rorty replied simply: It’s what my friends let me get away with saying.</a:t>
            </a:r>
          </a:p>
          <a:p>
            <a:pPr algn="ctr" eaLnBrk="1" hangingPunct="1">
              <a:buFontTx/>
              <a:buNone/>
            </a:pPr>
            <a:endParaRPr lang="en-US" sz="4500" b="1" smtClean="0">
              <a:latin typeface="Tahoma" pitchFamily="34" charset="0"/>
            </a:endParaRPr>
          </a:p>
        </p:txBody>
      </p:sp>
    </p:spTree>
    <p:extLst>
      <p:ext uri="{BB962C8B-B14F-4D97-AF65-F5344CB8AC3E}">
        <p14:creationId xmlns:p14="http://schemas.microsoft.com/office/powerpoint/2010/main" val="17443202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905000" y="1752600"/>
            <a:ext cx="5029200" cy="39624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latin typeface="Arial Black"/>
              </a:rPr>
              <a:t>CHINESE</a:t>
            </a:r>
          </a:p>
          <a:p>
            <a:r>
              <a:rPr lang="en-US" sz="3600" kern="10">
                <a:ln w="9525">
                  <a:solidFill>
                    <a:srgbClr val="000000"/>
                  </a:solidFill>
                  <a:round/>
                  <a:headEnd/>
                  <a:tailEnd/>
                </a:ln>
                <a:latin typeface="Arial Black"/>
              </a:rPr>
              <a:t>CULTURE</a:t>
            </a:r>
          </a:p>
        </p:txBody>
      </p:sp>
      <p:sp>
        <p:nvSpPr>
          <p:cNvPr id="2051" name="Rectangle 4"/>
          <p:cNvSpPr>
            <a:spLocks noGrp="1" noChangeArrowheads="1"/>
          </p:cNvSpPr>
          <p:nvPr>
            <p:ph type="title"/>
          </p:nvPr>
        </p:nvSpPr>
        <p:spPr>
          <a:xfrm>
            <a:off x="533400" y="228600"/>
            <a:ext cx="7772400" cy="1143000"/>
          </a:xfrm>
        </p:spPr>
        <p:txBody>
          <a:bodyPr/>
          <a:lstStyle/>
          <a:p>
            <a:pPr eaLnBrk="1" hangingPunct="1"/>
            <a:r>
              <a:rPr lang="en-US" sz="6000" b="1" u="sng" dirty="0" smtClean="0">
                <a:solidFill>
                  <a:srgbClr val="CCFFFF"/>
                </a:solidFill>
                <a:latin typeface="Tahoma" pitchFamily="34" charset="0"/>
              </a:rPr>
              <a:t>CHAPTER 10</a:t>
            </a:r>
          </a:p>
        </p:txBody>
      </p:sp>
    </p:spTree>
    <p:extLst>
      <p:ext uri="{BB962C8B-B14F-4D97-AF65-F5344CB8AC3E}">
        <p14:creationId xmlns:p14="http://schemas.microsoft.com/office/powerpoint/2010/main" val="27174152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4"/>
          <p:cNvSpPr>
            <a:spLocks noChangeArrowheads="1" noChangeShapeType="1" noTextEdit="1"/>
          </p:cNvSpPr>
          <p:nvPr/>
        </p:nvSpPr>
        <p:spPr bwMode="auto">
          <a:xfrm>
            <a:off x="1828800" y="1066800"/>
            <a:ext cx="5486400" cy="45720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latin typeface="Arial Black"/>
              </a:rPr>
              <a:t>COMMUNITY</a:t>
            </a:r>
          </a:p>
          <a:p>
            <a:r>
              <a:rPr lang="en-US" sz="3600" kern="10">
                <a:ln w="9525">
                  <a:solidFill>
                    <a:srgbClr val="000000"/>
                  </a:solidFill>
                  <a:round/>
                  <a:headEnd/>
                  <a:tailEnd/>
                </a:ln>
                <a:latin typeface="Arial Black"/>
              </a:rPr>
              <a:t>COMMUNITY</a:t>
            </a:r>
          </a:p>
          <a:p>
            <a:r>
              <a:rPr lang="en-US" sz="3600" kern="10">
                <a:ln w="9525">
                  <a:solidFill>
                    <a:srgbClr val="000000"/>
                  </a:solidFill>
                  <a:round/>
                  <a:headEnd/>
                  <a:tailEnd/>
                </a:ln>
                <a:latin typeface="Arial Black"/>
              </a:rPr>
              <a:t>COMMUNITY</a:t>
            </a:r>
          </a:p>
        </p:txBody>
      </p:sp>
    </p:spTree>
    <p:extLst>
      <p:ext uri="{BB962C8B-B14F-4D97-AF65-F5344CB8AC3E}">
        <p14:creationId xmlns:p14="http://schemas.microsoft.com/office/powerpoint/2010/main" val="20540064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sz="4400" b="1" u="sng" dirty="0" smtClean="0">
                <a:latin typeface="Tahoma" pitchFamily="34" charset="0"/>
              </a:rPr>
              <a:t>Community</a:t>
            </a:r>
            <a:r>
              <a:rPr lang="en-US" sz="4400" b="1" dirty="0" smtClean="0">
                <a:latin typeface="Tahoma" pitchFamily="34" charset="0"/>
              </a:rPr>
              <a:t> = the network of people you and your family depend on most and who depend on you. </a:t>
            </a:r>
          </a:p>
          <a:p>
            <a:pPr eaLnBrk="1" hangingPunct="1">
              <a:lnSpc>
                <a:spcPct val="90000"/>
              </a:lnSpc>
              <a:buFontTx/>
              <a:buNone/>
            </a:pPr>
            <a:r>
              <a:rPr lang="en-US" sz="4400" b="1" dirty="0" smtClean="0">
                <a:latin typeface="Tahoma" pitchFamily="34" charset="0"/>
              </a:rPr>
              <a:t>Something is an IDEAL if it enhances the community (but not necessarily individual members of the community, who are expected to sacrifice for the good of the community).</a:t>
            </a:r>
          </a:p>
        </p:txBody>
      </p:sp>
    </p:spTree>
    <p:extLst>
      <p:ext uri="{BB962C8B-B14F-4D97-AF65-F5344CB8AC3E}">
        <p14:creationId xmlns:p14="http://schemas.microsoft.com/office/powerpoint/2010/main" val="29167856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smtClean="0">
                <a:solidFill>
                  <a:schemeClr val="tx1"/>
                </a:solidFill>
                <a:latin typeface="Tahoma" pitchFamily="34" charset="0"/>
              </a:rPr>
              <a:t>Forest (community)  </a:t>
            </a:r>
            <a:br>
              <a:rPr lang="en-US" b="1" smtClean="0">
                <a:solidFill>
                  <a:schemeClr val="tx1"/>
                </a:solidFill>
                <a:latin typeface="Tahoma" pitchFamily="34" charset="0"/>
              </a:rPr>
            </a:br>
            <a:r>
              <a:rPr lang="en-US" b="1" smtClean="0">
                <a:solidFill>
                  <a:schemeClr val="tx1"/>
                </a:solidFill>
                <a:latin typeface="Tahoma" pitchFamily="34" charset="0"/>
              </a:rPr>
              <a:t>or trees (individuals)?</a:t>
            </a:r>
          </a:p>
        </p:txBody>
      </p:sp>
      <p:sp>
        <p:nvSpPr>
          <p:cNvPr id="18435" name="Rectangle 6"/>
          <p:cNvSpPr>
            <a:spLocks noChangeArrowheads="1"/>
          </p:cNvSpPr>
          <p:nvPr/>
        </p:nvSpPr>
        <p:spPr bwMode="auto">
          <a:xfrm>
            <a:off x="304800" y="5257800"/>
            <a:ext cx="85344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3600">
                <a:latin typeface="Tahoma" pitchFamily="34" charset="0"/>
              </a:rPr>
              <a:t>Are people part of their community </a:t>
            </a:r>
          </a:p>
          <a:p>
            <a:r>
              <a:rPr lang="en-US" sz="3600">
                <a:latin typeface="Tahoma" pitchFamily="34" charset="0"/>
              </a:rPr>
              <a:t>or separate from it? </a:t>
            </a:r>
          </a:p>
        </p:txBody>
      </p:sp>
      <p:pic>
        <p:nvPicPr>
          <p:cNvPr id="18436" name="Picture 12" descr="MCj032583200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743200" y="1981200"/>
            <a:ext cx="3279775" cy="3279775"/>
          </a:xfrm>
          <a:noFill/>
        </p:spPr>
      </p:pic>
    </p:spTree>
    <p:extLst>
      <p:ext uri="{BB962C8B-B14F-4D97-AF65-F5344CB8AC3E}">
        <p14:creationId xmlns:p14="http://schemas.microsoft.com/office/powerpoint/2010/main" val="181432736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1143000"/>
          </a:xfrm>
        </p:spPr>
        <p:txBody>
          <a:bodyPr/>
          <a:lstStyle/>
          <a:p>
            <a:pPr eaLnBrk="1" hangingPunct="1"/>
            <a:r>
              <a:rPr lang="en-US" sz="3200" b="1" smtClean="0">
                <a:latin typeface="Tahoma" pitchFamily="34" charset="0"/>
              </a:rPr>
              <a:t>INDIVIDUALISM CULTURE SPREAD BY CAPITALISM</a:t>
            </a:r>
          </a:p>
        </p:txBody>
      </p:sp>
      <p:sp>
        <p:nvSpPr>
          <p:cNvPr id="14339" name="Rectangle 3"/>
          <p:cNvSpPr>
            <a:spLocks noGrp="1" noChangeArrowheads="1"/>
          </p:cNvSpPr>
          <p:nvPr>
            <p:ph type="body" idx="1"/>
          </p:nvPr>
        </p:nvSpPr>
        <p:spPr>
          <a:xfrm>
            <a:off x="-3175" y="1066800"/>
            <a:ext cx="9144000" cy="5791200"/>
          </a:xfrm>
        </p:spPr>
        <p:txBody>
          <a:bodyPr/>
          <a:lstStyle/>
          <a:p>
            <a:pPr eaLnBrk="1" hangingPunct="1">
              <a:defRPr/>
            </a:pPr>
            <a:r>
              <a:rPr lang="en-US" sz="3400" b="1" dirty="0" smtClean="0">
                <a:latin typeface="Tahoma" pitchFamily="34" charset="0"/>
              </a:rPr>
              <a:t>Capitalism, the pursuit of wealth via private companies, thrives on individualism (pursuit of self-gain): entrepreneurs; investors; advertisers and public relations professionals; financial brokers, etc. </a:t>
            </a:r>
          </a:p>
          <a:p>
            <a:pPr eaLnBrk="1" hangingPunct="1">
              <a:defRPr/>
            </a:pPr>
            <a:r>
              <a:rPr lang="en-US" sz="3400" b="1" dirty="0" smtClean="0">
                <a:latin typeface="Tahoma" pitchFamily="34" charset="0"/>
              </a:rPr>
              <a:t>Capitalism erodes community via job mobility; employee layoffs;  foreign off-shoring; mergers/acquisitions;  economic swings; dual-career marriages.</a:t>
            </a:r>
          </a:p>
          <a:p>
            <a:pPr marL="0" indent="0" eaLnBrk="1" hangingPunct="1">
              <a:buFontTx/>
              <a:buNone/>
              <a:defRPr/>
            </a:pPr>
            <a:endParaRPr lang="en-US" b="1" dirty="0" smtClean="0">
              <a:latin typeface="Tahoma" pitchFamily="34" charset="0"/>
            </a:endParaRPr>
          </a:p>
          <a:p>
            <a:pPr marL="0" indent="0" eaLnBrk="1" hangingPunct="1">
              <a:buFontTx/>
              <a:buNone/>
              <a:defRPr/>
            </a:pPr>
            <a:endParaRPr lang="en-US" b="1" dirty="0" smtClean="0">
              <a:latin typeface="Tahoma" pitchFamily="34" charset="0"/>
            </a:endParaRPr>
          </a:p>
        </p:txBody>
      </p:sp>
    </p:spTree>
  </p:cSld>
  <p:clrMapOvr>
    <a:masterClrMapping/>
  </p:clrMapOvr>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0" y="0"/>
            <a:ext cx="8534400" cy="683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u="sng" dirty="0">
                <a:latin typeface="Tahoma" pitchFamily="34" charset="0"/>
              </a:rPr>
              <a:t>ECOSYSTEM</a:t>
            </a:r>
            <a:r>
              <a:rPr lang="en-US" sz="6000" dirty="0">
                <a:latin typeface="Tahoma" pitchFamily="34" charset="0"/>
              </a:rPr>
              <a:t>:</a:t>
            </a:r>
            <a:r>
              <a:rPr lang="en-US" sz="6000" dirty="0">
                <a:solidFill>
                  <a:srgbClr val="FFFF00"/>
                </a:solidFill>
                <a:latin typeface="Tahoma" pitchFamily="34" charset="0"/>
              </a:rPr>
              <a:t> </a:t>
            </a:r>
          </a:p>
          <a:p>
            <a:pPr algn="l"/>
            <a:r>
              <a:rPr lang="en-US" sz="5400" dirty="0">
                <a:latin typeface="Tahoma" pitchFamily="34" charset="0"/>
              </a:rPr>
              <a:t>1. Life exists interdependently within </a:t>
            </a:r>
          </a:p>
          <a:p>
            <a:pPr algn="l"/>
            <a:r>
              <a:rPr lang="en-US" sz="5400" dirty="0">
                <a:latin typeface="Tahoma" pitchFamily="34" charset="0"/>
              </a:rPr>
              <a:t>the nurturing community, but </a:t>
            </a:r>
          </a:p>
          <a:p>
            <a:pPr algn="l"/>
            <a:r>
              <a:rPr lang="en-US" sz="5400" dirty="0">
                <a:latin typeface="Tahoma" pitchFamily="34" charset="0"/>
              </a:rPr>
              <a:t>never </a:t>
            </a:r>
            <a:r>
              <a:rPr lang="en-US" sz="5400" dirty="0" smtClean="0">
                <a:latin typeface="Tahoma" pitchFamily="34" charset="0"/>
              </a:rPr>
              <a:t>independently.</a:t>
            </a:r>
            <a:endParaRPr lang="en-US" sz="5400" dirty="0">
              <a:latin typeface="Tahoma" pitchFamily="34" charset="0"/>
            </a:endParaRPr>
          </a:p>
          <a:p>
            <a:pPr algn="l"/>
            <a:r>
              <a:rPr lang="en-US" sz="5400" dirty="0">
                <a:latin typeface="Tahoma" pitchFamily="34" charset="0"/>
              </a:rPr>
              <a:t>2. Community is interdependency.</a:t>
            </a:r>
          </a:p>
        </p:txBody>
      </p:sp>
      <p:sp>
        <p:nvSpPr>
          <p:cNvPr id="19459" name="AutoShape 6"/>
          <p:cNvSpPr>
            <a:spLocks noChangeArrowheads="1"/>
          </p:cNvSpPr>
          <p:nvPr/>
        </p:nvSpPr>
        <p:spPr bwMode="auto">
          <a:xfrm>
            <a:off x="7543800" y="6372225"/>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7312839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228600"/>
            <a:ext cx="8610600" cy="609600"/>
          </a:xfrm>
        </p:spPr>
        <p:txBody>
          <a:bodyPr/>
          <a:lstStyle/>
          <a:p>
            <a:pPr eaLnBrk="1" hangingPunct="1"/>
            <a:r>
              <a:rPr lang="en-US" sz="4000" b="1" smtClean="0">
                <a:solidFill>
                  <a:schemeClr val="tx1"/>
                </a:solidFill>
                <a:latin typeface="Tahoma" pitchFamily="34" charset="0"/>
              </a:rPr>
              <a:t>REJECTING THEIR NICHE</a:t>
            </a:r>
          </a:p>
        </p:txBody>
      </p:sp>
      <p:sp>
        <p:nvSpPr>
          <p:cNvPr id="20483" name="Rectangle 3"/>
          <p:cNvSpPr>
            <a:spLocks noGrp="1" noChangeArrowheads="1"/>
          </p:cNvSpPr>
          <p:nvPr>
            <p:ph type="body" idx="1"/>
          </p:nvPr>
        </p:nvSpPr>
        <p:spPr>
          <a:xfrm>
            <a:off x="228600" y="914400"/>
            <a:ext cx="8915400" cy="5715000"/>
          </a:xfrm>
        </p:spPr>
        <p:txBody>
          <a:bodyPr/>
          <a:lstStyle/>
          <a:p>
            <a:pPr marL="609600" indent="-609600" eaLnBrk="1" hangingPunct="1">
              <a:buFontTx/>
              <a:buAutoNum type="arabicPeriod"/>
            </a:pPr>
            <a:r>
              <a:rPr lang="en-US" sz="3000" b="1" dirty="0" smtClean="0">
                <a:latin typeface="Tahoma" pitchFamily="34" charset="0"/>
              </a:rPr>
              <a:t>The blades of grass want to be bushes; </a:t>
            </a:r>
          </a:p>
          <a:p>
            <a:pPr marL="609600" indent="-609600" eaLnBrk="1" hangingPunct="1">
              <a:buFontTx/>
              <a:buNone/>
            </a:pPr>
            <a:r>
              <a:rPr lang="en-US" sz="3000" b="1" dirty="0" smtClean="0">
                <a:latin typeface="Tahoma" pitchFamily="34" charset="0"/>
              </a:rPr>
              <a:t>	the bushes want to be cedar trees; the cedars want to be Redwoods.</a:t>
            </a:r>
          </a:p>
          <a:p>
            <a:pPr marL="609600" indent="-609600" eaLnBrk="1" hangingPunct="1">
              <a:buFontTx/>
              <a:buAutoNum type="arabicPeriod" startAt="2"/>
            </a:pPr>
            <a:r>
              <a:rPr lang="en-US" sz="3000" b="1" dirty="0" smtClean="0">
                <a:latin typeface="Tahoma" pitchFamily="34" charset="0"/>
              </a:rPr>
              <a:t>The steam is threatening to prosecute the grass for soaking up too much water.</a:t>
            </a:r>
          </a:p>
          <a:p>
            <a:pPr marL="609600" indent="-609600" eaLnBrk="1" hangingPunct="1">
              <a:buFontTx/>
              <a:buAutoNum type="arabicPeriod" startAt="2"/>
            </a:pPr>
            <a:r>
              <a:rPr lang="en-US" sz="3000" b="1" dirty="0" smtClean="0">
                <a:latin typeface="Tahoma" pitchFamily="34" charset="0"/>
              </a:rPr>
              <a:t>The flowers are going on strike to demand their fair share of the bee’s honey profits.</a:t>
            </a:r>
          </a:p>
          <a:p>
            <a:pPr marL="609600" indent="-609600" eaLnBrk="1" hangingPunct="1">
              <a:buFontTx/>
              <a:buAutoNum type="arabicPeriod" startAt="2"/>
            </a:pPr>
            <a:r>
              <a:rPr lang="en-US" sz="3000" b="1" dirty="0" smtClean="0">
                <a:latin typeface="Tahoma" pitchFamily="34" charset="0"/>
              </a:rPr>
              <a:t>The deer &amp; squirrels are suing the trees for hiding hunters.</a:t>
            </a:r>
          </a:p>
          <a:p>
            <a:pPr marL="609600" indent="-609600" eaLnBrk="1" hangingPunct="1">
              <a:buFontTx/>
              <a:buAutoNum type="arabicPeriod" startAt="2"/>
            </a:pPr>
            <a:r>
              <a:rPr lang="en-US" sz="3000" b="1" dirty="0" smtClean="0">
                <a:latin typeface="Tahoma" pitchFamily="34" charset="0"/>
              </a:rPr>
              <a:t>The environmentalists want to ban people from the forest.</a:t>
            </a:r>
          </a:p>
          <a:p>
            <a:pPr marL="609600" indent="-609600" eaLnBrk="1" hangingPunct="1"/>
            <a:endParaRPr lang="en-US" sz="3000" b="1" dirty="0" smtClean="0">
              <a:latin typeface="Tahoma" pitchFamily="34" charset="0"/>
            </a:endParaRPr>
          </a:p>
          <a:p>
            <a:pPr marL="609600" indent="-609600" eaLnBrk="1" hangingPunct="1"/>
            <a:endParaRPr lang="en-US" sz="2800" b="1" dirty="0" smtClean="0">
              <a:solidFill>
                <a:srgbClr val="A50021"/>
              </a:solidFill>
              <a:latin typeface="Tahoma" pitchFamily="34" charset="0"/>
            </a:endParaRPr>
          </a:p>
          <a:p>
            <a:pPr marL="609600" indent="-609600" eaLnBrk="1" hangingPunct="1"/>
            <a:endParaRPr lang="en-US" sz="2800" b="1" dirty="0" smtClean="0">
              <a:solidFill>
                <a:srgbClr val="339933"/>
              </a:solidFill>
              <a:latin typeface="Tahoma" pitchFamily="34" charset="0"/>
            </a:endParaRPr>
          </a:p>
        </p:txBody>
      </p:sp>
    </p:spTree>
    <p:extLst>
      <p:ext uri="{BB962C8B-B14F-4D97-AF65-F5344CB8AC3E}">
        <p14:creationId xmlns:p14="http://schemas.microsoft.com/office/powerpoint/2010/main" val="20204172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304800"/>
            <a:ext cx="9144000" cy="685800"/>
          </a:xfrm>
        </p:spPr>
        <p:txBody>
          <a:bodyPr/>
          <a:lstStyle/>
          <a:p>
            <a:pPr eaLnBrk="1" hangingPunct="1"/>
            <a:r>
              <a:rPr lang="en-US" sz="3600" b="1" dirty="0" smtClean="0">
                <a:solidFill>
                  <a:schemeClr val="tx1"/>
                </a:solidFill>
                <a:latin typeface="Tahoma" pitchFamily="34" charset="0"/>
              </a:rPr>
              <a:t>THE WESTERN CULTURE OF INDIVIDUALISM</a:t>
            </a:r>
          </a:p>
        </p:txBody>
      </p:sp>
      <p:sp>
        <p:nvSpPr>
          <p:cNvPr id="21507" name="Rectangle 3"/>
          <p:cNvSpPr>
            <a:spLocks noGrp="1" noChangeArrowheads="1"/>
          </p:cNvSpPr>
          <p:nvPr>
            <p:ph type="body" idx="1"/>
          </p:nvPr>
        </p:nvSpPr>
        <p:spPr>
          <a:xfrm>
            <a:off x="0" y="1295400"/>
            <a:ext cx="9144000" cy="5562600"/>
          </a:xfrm>
        </p:spPr>
        <p:txBody>
          <a:bodyPr/>
          <a:lstStyle/>
          <a:p>
            <a:pPr marL="609600" indent="-609600" eaLnBrk="1" hangingPunct="1">
              <a:buFontTx/>
              <a:buAutoNum type="arabicPeriod"/>
            </a:pPr>
            <a:r>
              <a:rPr lang="en-US" sz="3400" b="1" dirty="0" smtClean="0">
                <a:latin typeface="Tahoma" pitchFamily="34" charset="0"/>
              </a:rPr>
              <a:t>About the only community most Westerners ever belong to is the nuclear family.</a:t>
            </a:r>
          </a:p>
          <a:p>
            <a:pPr marL="609600" indent="-609600" eaLnBrk="1" hangingPunct="1">
              <a:buFontTx/>
              <a:buAutoNum type="arabicPeriod"/>
            </a:pPr>
            <a:r>
              <a:rPr lang="en-US" sz="3400" b="1" dirty="0" smtClean="0">
                <a:latin typeface="Tahoma" pitchFamily="34" charset="0"/>
              </a:rPr>
              <a:t>Westerners are culturally “programmed” for PERSONAL success, which requires putting self before community.</a:t>
            </a:r>
          </a:p>
          <a:p>
            <a:pPr marL="609600" indent="-609600" eaLnBrk="1" hangingPunct="1">
              <a:buFontTx/>
              <a:buAutoNum type="arabicPeriod"/>
            </a:pPr>
            <a:r>
              <a:rPr lang="en-US" sz="3400" b="1" dirty="0" smtClean="0">
                <a:latin typeface="Tahoma" pitchFamily="34" charset="0"/>
              </a:rPr>
              <a:t>Western culture does not have a tradition of ideals (which are community enhancers).</a:t>
            </a:r>
          </a:p>
        </p:txBody>
      </p:sp>
    </p:spTree>
    <p:extLst>
      <p:ext uri="{BB962C8B-B14F-4D97-AF65-F5344CB8AC3E}">
        <p14:creationId xmlns:p14="http://schemas.microsoft.com/office/powerpoint/2010/main" val="24471834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8229600" cy="1371600"/>
          </a:xfrm>
        </p:spPr>
        <p:txBody>
          <a:bodyPr/>
          <a:lstStyle/>
          <a:p>
            <a:pPr eaLnBrk="1" hangingPunct="1"/>
            <a:r>
              <a:rPr lang="en-US" sz="3200" b="1" smtClean="0">
                <a:solidFill>
                  <a:schemeClr val="tx1"/>
                </a:solidFill>
                <a:latin typeface="Tahoma" pitchFamily="34" charset="0"/>
              </a:rPr>
              <a:t>THE PRICE PAID FOR INDIVIDUALISM STEPPING ON COMMUNITY</a:t>
            </a:r>
          </a:p>
        </p:txBody>
      </p:sp>
      <p:sp>
        <p:nvSpPr>
          <p:cNvPr id="22531" name="Rectangle 3"/>
          <p:cNvSpPr>
            <a:spLocks noGrp="1" noChangeArrowheads="1"/>
          </p:cNvSpPr>
          <p:nvPr>
            <p:ph type="body" idx="1"/>
          </p:nvPr>
        </p:nvSpPr>
        <p:spPr>
          <a:xfrm>
            <a:off x="0" y="1295400"/>
            <a:ext cx="8610600" cy="5029200"/>
          </a:xfrm>
        </p:spPr>
        <p:txBody>
          <a:bodyPr/>
          <a:lstStyle/>
          <a:p>
            <a:pPr marL="609600" indent="-609600" eaLnBrk="1" hangingPunct="1">
              <a:lnSpc>
                <a:spcPct val="90000"/>
              </a:lnSpc>
              <a:buFontTx/>
              <a:buAutoNum type="arabicPeriod"/>
            </a:pPr>
            <a:r>
              <a:rPr lang="en-US" sz="4400" b="1" smtClean="0">
                <a:latin typeface="Tahoma" pitchFamily="34" charset="0"/>
              </a:rPr>
              <a:t>Crime</a:t>
            </a:r>
          </a:p>
          <a:p>
            <a:pPr marL="609600" indent="-609600" eaLnBrk="1" hangingPunct="1">
              <a:lnSpc>
                <a:spcPct val="90000"/>
              </a:lnSpc>
              <a:buFontTx/>
              <a:buAutoNum type="arabicPeriod"/>
            </a:pPr>
            <a:r>
              <a:rPr lang="en-US" sz="4400" b="1" smtClean="0">
                <a:latin typeface="Tahoma" pitchFamily="34" charset="0"/>
              </a:rPr>
              <a:t>Divorce</a:t>
            </a:r>
          </a:p>
          <a:p>
            <a:pPr marL="609600" indent="-609600" eaLnBrk="1" hangingPunct="1">
              <a:lnSpc>
                <a:spcPct val="90000"/>
              </a:lnSpc>
              <a:buFontTx/>
              <a:buAutoNum type="arabicPeriod"/>
            </a:pPr>
            <a:r>
              <a:rPr lang="en-US" sz="4400" b="1" smtClean="0">
                <a:latin typeface="Tahoma" pitchFamily="34" charset="0"/>
              </a:rPr>
              <a:t>Litigation</a:t>
            </a:r>
          </a:p>
          <a:p>
            <a:pPr marL="609600" indent="-609600" eaLnBrk="1" hangingPunct="1">
              <a:lnSpc>
                <a:spcPct val="90000"/>
              </a:lnSpc>
              <a:buFontTx/>
              <a:buAutoNum type="arabicPeriod"/>
            </a:pPr>
            <a:r>
              <a:rPr lang="en-US" sz="4400" b="1" smtClean="0">
                <a:latin typeface="Tahoma" pitchFamily="34" charset="0"/>
              </a:rPr>
              <a:t>Militant special interest groups</a:t>
            </a:r>
          </a:p>
          <a:p>
            <a:pPr marL="609600" indent="-609600" eaLnBrk="1" hangingPunct="1">
              <a:lnSpc>
                <a:spcPct val="90000"/>
              </a:lnSpc>
              <a:buFontTx/>
              <a:buAutoNum type="arabicPeriod"/>
            </a:pPr>
            <a:r>
              <a:rPr lang="en-US" sz="4400" b="1" smtClean="0">
                <a:latin typeface="Tahoma" pitchFamily="34" charset="0"/>
              </a:rPr>
              <a:t>Pollution</a:t>
            </a:r>
          </a:p>
          <a:p>
            <a:pPr marL="609600" indent="-609600" eaLnBrk="1" hangingPunct="1">
              <a:lnSpc>
                <a:spcPct val="90000"/>
              </a:lnSpc>
              <a:buFontTx/>
              <a:buAutoNum type="arabicPeriod"/>
            </a:pPr>
            <a:r>
              <a:rPr lang="en-US" sz="4400" b="1" smtClean="0">
                <a:latin typeface="Tahoma" pitchFamily="34" charset="0"/>
              </a:rPr>
              <a:t>War</a:t>
            </a:r>
          </a:p>
        </p:txBody>
      </p:sp>
    </p:spTree>
    <p:extLst>
      <p:ext uri="{BB962C8B-B14F-4D97-AF65-F5344CB8AC3E}">
        <p14:creationId xmlns:p14="http://schemas.microsoft.com/office/powerpoint/2010/main" val="20935614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609600"/>
          </a:xfrm>
        </p:spPr>
        <p:txBody>
          <a:bodyPr/>
          <a:lstStyle/>
          <a:p>
            <a:pPr eaLnBrk="1" hangingPunct="1"/>
            <a:r>
              <a:rPr lang="en-US" sz="3200" b="1" smtClean="0">
                <a:latin typeface="Tahoma" pitchFamily="34" charset="0"/>
                <a:cs typeface="Tahoma" pitchFamily="34" charset="0"/>
              </a:rPr>
              <a:t>COMMUNITY IS:</a:t>
            </a:r>
          </a:p>
        </p:txBody>
      </p:sp>
      <p:sp>
        <p:nvSpPr>
          <p:cNvPr id="23555" name="Content Placeholder 2"/>
          <p:cNvSpPr>
            <a:spLocks noGrp="1"/>
          </p:cNvSpPr>
          <p:nvPr>
            <p:ph idx="1"/>
          </p:nvPr>
        </p:nvSpPr>
        <p:spPr>
          <a:xfrm>
            <a:off x="0" y="609600"/>
            <a:ext cx="9144000" cy="6248400"/>
          </a:xfrm>
        </p:spPr>
        <p:txBody>
          <a:bodyPr/>
          <a:lstStyle/>
          <a:p>
            <a:pPr marL="514350" indent="-514350" eaLnBrk="1" hangingPunct="1">
              <a:buFont typeface="Times New Roman" pitchFamily="18" charset="0"/>
              <a:buAutoNum type="arabicPeriod"/>
            </a:pPr>
            <a:r>
              <a:rPr lang="en-US" sz="4600" b="1" dirty="0" smtClean="0">
                <a:latin typeface="Tahoma" pitchFamily="34" charset="0"/>
                <a:cs typeface="Tahoma" pitchFamily="34" charset="0"/>
              </a:rPr>
              <a:t>Others-before-self ritual etiquette</a:t>
            </a:r>
          </a:p>
          <a:p>
            <a:pPr marL="514350" indent="-514350" eaLnBrk="1" hangingPunct="1">
              <a:buFont typeface="Times New Roman" pitchFamily="18" charset="0"/>
              <a:buAutoNum type="arabicPeriod"/>
            </a:pPr>
            <a:r>
              <a:rPr lang="en-US" sz="4600" b="1" dirty="0" smtClean="0">
                <a:latin typeface="Tahoma" pitchFamily="34" charset="0"/>
                <a:cs typeface="Tahoma" pitchFamily="34" charset="0"/>
              </a:rPr>
              <a:t>We &gt; me</a:t>
            </a:r>
          </a:p>
          <a:p>
            <a:pPr marL="514350" indent="-514350" eaLnBrk="1" hangingPunct="1">
              <a:buFont typeface="Times New Roman" pitchFamily="18" charset="0"/>
              <a:buAutoNum type="arabicPeriod"/>
            </a:pPr>
            <a:r>
              <a:rPr lang="en-US" sz="4600" b="1" dirty="0" smtClean="0">
                <a:latin typeface="Tahoma" pitchFamily="34" charset="0"/>
                <a:cs typeface="Tahoma" pitchFamily="34" charset="0"/>
              </a:rPr>
              <a:t>Occupying your social niche to maintain community stability </a:t>
            </a:r>
          </a:p>
          <a:p>
            <a:pPr marL="514350" indent="-514350" eaLnBrk="1" hangingPunct="1">
              <a:buFont typeface="Times New Roman" pitchFamily="18" charset="0"/>
              <a:buAutoNum type="arabicPeriod"/>
            </a:pPr>
            <a:r>
              <a:rPr lang="en-US" sz="4600" b="1" dirty="0" smtClean="0">
                <a:latin typeface="Tahoma" pitchFamily="34" charset="0"/>
                <a:cs typeface="Tahoma" pitchFamily="34" charset="0"/>
              </a:rPr>
              <a:t>Cooperation &gt; conflict</a:t>
            </a:r>
          </a:p>
          <a:p>
            <a:pPr marL="514350" indent="-514350" eaLnBrk="1" hangingPunct="1">
              <a:buFont typeface="Times New Roman" pitchFamily="18" charset="0"/>
              <a:buAutoNum type="arabicPeriod"/>
            </a:pPr>
            <a:r>
              <a:rPr lang="en-US" sz="4600" b="1" dirty="0" smtClean="0">
                <a:latin typeface="Tahoma" pitchFamily="34" charset="0"/>
                <a:cs typeface="Tahoma" pitchFamily="34" charset="0"/>
              </a:rPr>
              <a:t>Ideals &gt; pragmatism</a:t>
            </a:r>
          </a:p>
        </p:txBody>
      </p:sp>
    </p:spTree>
    <p:extLst>
      <p:ext uri="{BB962C8B-B14F-4D97-AF65-F5344CB8AC3E}">
        <p14:creationId xmlns:p14="http://schemas.microsoft.com/office/powerpoint/2010/main" val="1645315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4"/>
          <p:cNvSpPr>
            <a:spLocks noChangeArrowheads="1" noChangeShapeType="1" noTextEdit="1"/>
          </p:cNvSpPr>
          <p:nvPr/>
        </p:nvSpPr>
        <p:spPr bwMode="auto">
          <a:xfrm>
            <a:off x="762000" y="2514600"/>
            <a:ext cx="7391400" cy="131445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latin typeface="Arial Black"/>
              </a:rPr>
              <a:t>COMMUNALISM</a:t>
            </a:r>
          </a:p>
        </p:txBody>
      </p:sp>
    </p:spTree>
    <p:extLst>
      <p:ext uri="{BB962C8B-B14F-4D97-AF65-F5344CB8AC3E}">
        <p14:creationId xmlns:p14="http://schemas.microsoft.com/office/powerpoint/2010/main" val="922183836"/>
      </p:ext>
    </p:extLst>
  </p:cSld>
  <p:clrMapOvr>
    <a:masterClrMapping/>
  </p:clrMapOvr>
  <p:transition spd="med">
    <p:random/>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0" y="0"/>
            <a:ext cx="8839200" cy="6858000"/>
          </a:xfrm>
        </p:spPr>
        <p:txBody>
          <a:bodyPr/>
          <a:lstStyle/>
          <a:p>
            <a:pPr algn="ctr" eaLnBrk="1" hangingPunct="1">
              <a:buFontTx/>
              <a:buNone/>
            </a:pPr>
            <a:r>
              <a:rPr lang="en-US" sz="5400" b="1" smtClean="0">
                <a:latin typeface="Tahoma" pitchFamily="34" charset="0"/>
              </a:rPr>
              <a:t>Asians are as self-centered as Westerners (because that’s human nature), but Asian interpersonal etiquette/expectations force Asians to put the community first.</a:t>
            </a:r>
          </a:p>
        </p:txBody>
      </p:sp>
    </p:spTree>
    <p:extLst>
      <p:ext uri="{BB962C8B-B14F-4D97-AF65-F5344CB8AC3E}">
        <p14:creationId xmlns:p14="http://schemas.microsoft.com/office/powerpoint/2010/main" val="533704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0" y="0"/>
            <a:ext cx="9144000" cy="6858000"/>
          </a:xfrm>
        </p:spPr>
        <p:txBody>
          <a:bodyPr/>
          <a:lstStyle/>
          <a:p>
            <a:pPr eaLnBrk="1" hangingPunct="1">
              <a:buFontTx/>
              <a:buNone/>
            </a:pPr>
            <a:r>
              <a:rPr lang="en-US" sz="3500" b="1" smtClean="0">
                <a:latin typeface="Tahoma" pitchFamily="34" charset="0"/>
              </a:rPr>
              <a:t>Most behavior in Western culture is governed by laws vs. peer pressure in Asian cultures. Peer pressure is a more powerful human influence than laws because we </a:t>
            </a:r>
            <a:r>
              <a:rPr lang="en-US" sz="3500" b="1" u="sng" smtClean="0">
                <a:latin typeface="Tahoma" pitchFamily="34" charset="0"/>
              </a:rPr>
              <a:t>internalize</a:t>
            </a:r>
            <a:r>
              <a:rPr lang="en-US" sz="3500" b="1" smtClean="0">
                <a:latin typeface="Tahoma" pitchFamily="34" charset="0"/>
              </a:rPr>
              <a:t> the etiquette reinforced by our peers (friends, work associates, etc.), while laws remain largely external to our daily lives.  Laws motivate us through fear, while peer pressure motivates us through the much stronger human desire to be accepted and respected.</a:t>
            </a:r>
          </a:p>
        </p:txBody>
      </p:sp>
    </p:spTree>
    <p:extLst>
      <p:ext uri="{BB962C8B-B14F-4D97-AF65-F5344CB8AC3E}">
        <p14:creationId xmlns:p14="http://schemas.microsoft.com/office/powerpoint/2010/main" val="177132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228600"/>
            <a:ext cx="7924800" cy="1066800"/>
          </a:xfrm>
        </p:spPr>
        <p:txBody>
          <a:bodyPr/>
          <a:lstStyle/>
          <a:p>
            <a:pPr eaLnBrk="1" hangingPunct="1"/>
            <a:r>
              <a:rPr lang="en-US" sz="3600" b="1" smtClean="0">
                <a:solidFill>
                  <a:schemeClr val="tx1"/>
                </a:solidFill>
                <a:latin typeface="Tahoma" pitchFamily="34" charset="0"/>
              </a:rPr>
              <a:t>WHAT IS COMMUNITY CONSCIOUSNESS?</a:t>
            </a:r>
          </a:p>
        </p:txBody>
      </p:sp>
      <p:sp>
        <p:nvSpPr>
          <p:cNvPr id="32771" name="Rectangle 13"/>
          <p:cNvSpPr>
            <a:spLocks noGrp="1" noChangeArrowheads="1"/>
          </p:cNvSpPr>
          <p:nvPr>
            <p:ph sz="half" idx="1"/>
          </p:nvPr>
        </p:nvSpPr>
        <p:spPr>
          <a:xfrm>
            <a:off x="0" y="1524000"/>
            <a:ext cx="9144000" cy="5334000"/>
          </a:xfrm>
        </p:spPr>
        <p:txBody>
          <a:bodyPr/>
          <a:lstStyle/>
          <a:p>
            <a:pPr algn="ctr" eaLnBrk="1" hangingPunct="1">
              <a:buFontTx/>
              <a:buNone/>
            </a:pPr>
            <a:r>
              <a:rPr lang="en-US" sz="4000" b="1" smtClean="0">
                <a:latin typeface="Tahoma" pitchFamily="34" charset="0"/>
              </a:rPr>
              <a:t>Sensitivity toward what </a:t>
            </a:r>
          </a:p>
          <a:p>
            <a:pPr algn="ctr" eaLnBrk="1" hangingPunct="1">
              <a:buFontTx/>
              <a:buNone/>
            </a:pPr>
            <a:r>
              <a:rPr lang="en-US" sz="4000" b="1" smtClean="0">
                <a:latin typeface="Tahoma" pitchFamily="34" charset="0"/>
              </a:rPr>
              <a:t>others expect you to do + What</a:t>
            </a:r>
          </a:p>
          <a:p>
            <a:pPr algn="ctr" eaLnBrk="1" hangingPunct="1">
              <a:buFontTx/>
              <a:buNone/>
            </a:pPr>
            <a:r>
              <a:rPr lang="en-US" sz="4000" b="1" smtClean="0">
                <a:latin typeface="Tahoma" pitchFamily="34" charset="0"/>
              </a:rPr>
              <a:t>traditional social</a:t>
            </a:r>
          </a:p>
          <a:p>
            <a:pPr algn="ctr" eaLnBrk="1" hangingPunct="1">
              <a:buFontTx/>
              <a:buNone/>
            </a:pPr>
            <a:r>
              <a:rPr lang="en-US" sz="4000" b="1" smtClean="0">
                <a:latin typeface="Tahoma" pitchFamily="34" charset="0"/>
              </a:rPr>
              <a:t>etiquette says you must do =</a:t>
            </a:r>
          </a:p>
          <a:p>
            <a:pPr algn="ctr" eaLnBrk="1" hangingPunct="1">
              <a:buFontTx/>
              <a:buNone/>
            </a:pPr>
            <a:r>
              <a:rPr lang="en-US" sz="4000" b="1" smtClean="0">
                <a:latin typeface="Tahoma" pitchFamily="34" charset="0"/>
              </a:rPr>
              <a:t>Built-in etiquette for putting the</a:t>
            </a:r>
          </a:p>
          <a:p>
            <a:pPr algn="ctr" eaLnBrk="1" hangingPunct="1">
              <a:buFontTx/>
              <a:buNone/>
            </a:pPr>
            <a:r>
              <a:rPr lang="en-US" sz="4000" b="1" smtClean="0">
                <a:latin typeface="Tahoma" pitchFamily="34" charset="0"/>
              </a:rPr>
              <a:t>community first</a:t>
            </a:r>
          </a:p>
          <a:p>
            <a:pPr eaLnBrk="1" hangingPunct="1"/>
            <a:endParaRPr lang="en-US" sz="4000" b="1" smtClean="0">
              <a:latin typeface="Tahoma" pitchFamily="34" charset="0"/>
            </a:endParaRPr>
          </a:p>
        </p:txBody>
      </p:sp>
    </p:spTree>
    <p:extLst>
      <p:ext uri="{BB962C8B-B14F-4D97-AF65-F5344CB8AC3E}">
        <p14:creationId xmlns:p14="http://schemas.microsoft.com/office/powerpoint/2010/main" val="459206870"/>
      </p:ext>
    </p:extLst>
  </p:cSld>
  <p:clrMapOvr>
    <a:masterClrMapping/>
  </p:clrMapOvr>
  <p:transition>
    <p:push dir="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457200"/>
            <a:ext cx="8839200" cy="533400"/>
          </a:xfrm>
        </p:spPr>
        <p:txBody>
          <a:bodyPr/>
          <a:lstStyle/>
          <a:p>
            <a:pPr eaLnBrk="1" hangingPunct="1"/>
            <a:r>
              <a:rPr lang="en-US" sz="3200" b="1" smtClean="0">
                <a:solidFill>
                  <a:schemeClr val="tx1"/>
                </a:solidFill>
                <a:latin typeface="Tahoma" pitchFamily="34" charset="0"/>
              </a:rPr>
              <a:t>ETIQUETTE  BUILDS COMMUNITY</a:t>
            </a:r>
            <a:br>
              <a:rPr lang="en-US" sz="3200" b="1" smtClean="0">
                <a:solidFill>
                  <a:schemeClr val="tx1"/>
                </a:solidFill>
                <a:latin typeface="Tahoma" pitchFamily="34" charset="0"/>
              </a:rPr>
            </a:br>
            <a:r>
              <a:rPr lang="en-US" sz="3200" b="1" smtClean="0">
                <a:solidFill>
                  <a:schemeClr val="tx1"/>
                </a:solidFill>
                <a:latin typeface="Tahoma" pitchFamily="34" charset="0"/>
              </a:rPr>
              <a:t>&amp; CHECKS SELFISH HUMAN NATURE</a:t>
            </a:r>
            <a:r>
              <a:rPr lang="en-US" sz="3200" smtClean="0">
                <a:solidFill>
                  <a:schemeClr val="tx1"/>
                </a:solidFill>
                <a:latin typeface="Tahoma" pitchFamily="34" charset="0"/>
              </a:rPr>
              <a:t> </a:t>
            </a:r>
            <a:r>
              <a:rPr lang="en-US" sz="3200" b="1" smtClean="0">
                <a:solidFill>
                  <a:schemeClr val="tx1"/>
                </a:solidFill>
                <a:latin typeface="Tahoma" pitchFamily="34" charset="0"/>
              </a:rPr>
              <a:t/>
            </a:r>
            <a:br>
              <a:rPr lang="en-US" sz="3200" b="1" smtClean="0">
                <a:solidFill>
                  <a:schemeClr val="tx1"/>
                </a:solidFill>
                <a:latin typeface="Tahoma" pitchFamily="34" charset="0"/>
              </a:rPr>
            </a:br>
            <a:endParaRPr lang="en-US" sz="3200" b="1" smtClean="0">
              <a:solidFill>
                <a:schemeClr val="tx1"/>
              </a:solidFill>
              <a:latin typeface="Tahoma" pitchFamily="34" charset="0"/>
            </a:endParaRPr>
          </a:p>
        </p:txBody>
      </p:sp>
      <p:sp>
        <p:nvSpPr>
          <p:cNvPr id="33795" name="Rectangle 3"/>
          <p:cNvSpPr>
            <a:spLocks noGrp="1" noChangeArrowheads="1"/>
          </p:cNvSpPr>
          <p:nvPr>
            <p:ph type="body" idx="1"/>
          </p:nvPr>
        </p:nvSpPr>
        <p:spPr>
          <a:xfrm>
            <a:off x="0" y="1066800"/>
            <a:ext cx="9144000" cy="6096000"/>
          </a:xfrm>
        </p:spPr>
        <p:txBody>
          <a:bodyPr/>
          <a:lstStyle/>
          <a:p>
            <a:pPr marL="609600" indent="-609600" eaLnBrk="1" hangingPunct="1">
              <a:buFontTx/>
              <a:buAutoNum type="arabicPeriod"/>
            </a:pPr>
            <a:r>
              <a:rPr lang="en-US" b="1" dirty="0" smtClean="0">
                <a:latin typeface="Tahoma" pitchFamily="34" charset="0"/>
              </a:rPr>
              <a:t>Surface harmony sustains peaceful interactions (vs. conflict).</a:t>
            </a:r>
          </a:p>
          <a:p>
            <a:pPr marL="609600" indent="-609600" eaLnBrk="1" hangingPunct="1">
              <a:buFontTx/>
              <a:buAutoNum type="arabicPeriod"/>
            </a:pPr>
            <a:r>
              <a:rPr lang="en-US" b="1" dirty="0" smtClean="0">
                <a:latin typeface="Tahoma" pitchFamily="34" charset="0"/>
              </a:rPr>
              <a:t>Putting others first creates cooperation and teamwork (vs. self-serving competitiveness).</a:t>
            </a:r>
          </a:p>
          <a:p>
            <a:pPr marL="609600" indent="-609600" eaLnBrk="1" hangingPunct="1">
              <a:buFontTx/>
              <a:buAutoNum type="arabicPeriod"/>
            </a:pPr>
            <a:r>
              <a:rPr lang="en-US" b="1" dirty="0" smtClean="0">
                <a:latin typeface="Tahoma" pitchFamily="34" charset="0"/>
              </a:rPr>
              <a:t>Accepting your niche and duties promotes  social stability (vs. revolution).</a:t>
            </a:r>
          </a:p>
          <a:p>
            <a:pPr marL="609600" indent="-609600" eaLnBrk="1" hangingPunct="1">
              <a:buFontTx/>
              <a:buAutoNum type="arabicPeriod"/>
            </a:pPr>
            <a:r>
              <a:rPr lang="en-US" b="1" dirty="0" smtClean="0">
                <a:latin typeface="Tahoma" pitchFamily="34" charset="0"/>
              </a:rPr>
              <a:t>Sacrifice brings out the best </a:t>
            </a:r>
          </a:p>
          <a:p>
            <a:pPr marL="609600" indent="-609600" eaLnBrk="1" hangingPunct="1">
              <a:buFontTx/>
              <a:buNone/>
            </a:pPr>
            <a:r>
              <a:rPr lang="en-US" b="1" dirty="0" smtClean="0">
                <a:latin typeface="Tahoma" pitchFamily="34" charset="0"/>
              </a:rPr>
              <a:t>	in others (while selfishness unleashes coarseness). </a:t>
            </a:r>
          </a:p>
          <a:p>
            <a:pPr marL="609600" indent="-609600" eaLnBrk="1" hangingPunct="1"/>
            <a:endParaRPr lang="en-US" b="1" dirty="0" smtClean="0">
              <a:latin typeface="Tahoma" pitchFamily="34" charset="0"/>
            </a:endParaRPr>
          </a:p>
          <a:p>
            <a:pPr marL="609600" indent="-609600" eaLnBrk="1" hangingPunct="1"/>
            <a:endParaRPr lang="en-US" sz="3600" b="1" dirty="0" smtClean="0">
              <a:latin typeface="Tahoma" pitchFamily="34" charset="0"/>
            </a:endParaRPr>
          </a:p>
          <a:p>
            <a:pPr marL="609600" indent="-609600" eaLnBrk="1" hangingPunct="1"/>
            <a:endParaRPr lang="en-US" sz="3600" b="1" dirty="0" smtClean="0">
              <a:latin typeface="Tahoma" pitchFamily="34" charset="0"/>
            </a:endParaRPr>
          </a:p>
        </p:txBody>
      </p:sp>
    </p:spTree>
    <p:extLst>
      <p:ext uri="{BB962C8B-B14F-4D97-AF65-F5344CB8AC3E}">
        <p14:creationId xmlns:p14="http://schemas.microsoft.com/office/powerpoint/2010/main" val="18163601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0"/>
            <a:ext cx="9144000" cy="990600"/>
          </a:xfrm>
        </p:spPr>
        <p:txBody>
          <a:bodyPr/>
          <a:lstStyle/>
          <a:p>
            <a:pPr eaLnBrk="1" hangingPunct="1"/>
            <a:r>
              <a:rPr lang="en-US" sz="3200" b="1" smtClean="0">
                <a:latin typeface="Tahoma" pitchFamily="34" charset="0"/>
              </a:rPr>
              <a:t>EXAMPLES OF CAPITALISM-BASED CULTURAL CHANGE </a:t>
            </a:r>
          </a:p>
        </p:txBody>
      </p:sp>
      <p:sp>
        <p:nvSpPr>
          <p:cNvPr id="57347" name="Rectangle 3"/>
          <p:cNvSpPr>
            <a:spLocks noGrp="1" noChangeArrowheads="1"/>
          </p:cNvSpPr>
          <p:nvPr>
            <p:ph type="body" idx="1"/>
          </p:nvPr>
        </p:nvSpPr>
        <p:spPr>
          <a:xfrm>
            <a:off x="0" y="1066800"/>
            <a:ext cx="9144000" cy="5791200"/>
          </a:xfrm>
        </p:spPr>
        <p:txBody>
          <a:bodyPr/>
          <a:lstStyle/>
          <a:p>
            <a:pPr eaLnBrk="1" hangingPunct="1"/>
            <a:r>
              <a:rPr lang="en-US" b="1" smtClean="0">
                <a:latin typeface="Tahoma" pitchFamily="34" charset="0"/>
              </a:rPr>
              <a:t>China, ancient bastion of community culture, is currently undergoing a jarring shift to individualism spawned by its rapid shift to capitalism.</a:t>
            </a:r>
          </a:p>
          <a:p>
            <a:pPr eaLnBrk="1" hangingPunct="1"/>
            <a:r>
              <a:rPr lang="en-US" b="1" smtClean="0">
                <a:latin typeface="Tahoma" pitchFamily="34" charset="0"/>
              </a:rPr>
              <a:t>Exporting to individualist cultures in the West has long been Japan’s national economic strategy.</a:t>
            </a:r>
          </a:p>
          <a:p>
            <a:pPr eaLnBrk="1" hangingPunct="1"/>
            <a:r>
              <a:rPr lang="en-US" b="1" smtClean="0">
                <a:latin typeface="Tahoma" pitchFamily="34" charset="0"/>
              </a:rPr>
              <a:t>India’s thousands of call-center workers must learn English &amp; use English first names while working.  </a:t>
            </a:r>
          </a:p>
        </p:txBody>
      </p:sp>
    </p:spTree>
  </p:cSld>
  <p:clrMapOvr>
    <a:masterClrMapping/>
  </p:clrMapOvr>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0" y="0"/>
            <a:ext cx="9144000" cy="6858000"/>
          </a:xfrm>
        </p:spPr>
        <p:txBody>
          <a:bodyPr/>
          <a:lstStyle/>
          <a:p>
            <a:pPr algn="ctr" eaLnBrk="1" hangingPunct="1">
              <a:buFontTx/>
              <a:buNone/>
            </a:pPr>
            <a:r>
              <a:rPr lang="en-US" sz="4800" b="1" smtClean="0">
                <a:latin typeface="Tahoma" pitchFamily="34" charset="0"/>
              </a:rPr>
              <a:t>French culture is the most sophisticated in an outward way. Asian culture is the most inwardly sophisticated due to the many nuances of Asian etiquette built upon community ideals. </a:t>
            </a:r>
          </a:p>
        </p:txBody>
      </p:sp>
    </p:spTree>
    <p:extLst>
      <p:ext uri="{BB962C8B-B14F-4D97-AF65-F5344CB8AC3E}">
        <p14:creationId xmlns:p14="http://schemas.microsoft.com/office/powerpoint/2010/main" val="2921130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4"/>
          <p:cNvSpPr>
            <a:spLocks noChangeArrowheads="1" noChangeShapeType="1" noTextEdit="1"/>
          </p:cNvSpPr>
          <p:nvPr/>
        </p:nvSpPr>
        <p:spPr bwMode="auto">
          <a:xfrm>
            <a:off x="838200" y="1371600"/>
            <a:ext cx="7391400" cy="39624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latin typeface="Arial Black"/>
              </a:rPr>
              <a:t>ETIQUETTE</a:t>
            </a:r>
          </a:p>
          <a:p>
            <a:r>
              <a:rPr lang="en-US" sz="3600" kern="10">
                <a:ln w="9525">
                  <a:solidFill>
                    <a:srgbClr val="000000"/>
                  </a:solidFill>
                  <a:round/>
                  <a:headEnd/>
                  <a:tailEnd/>
                </a:ln>
                <a:latin typeface="Arial Black"/>
              </a:rPr>
              <a:t>IN ACTION</a:t>
            </a:r>
          </a:p>
        </p:txBody>
      </p:sp>
    </p:spTree>
    <p:extLst>
      <p:ext uri="{BB962C8B-B14F-4D97-AF65-F5344CB8AC3E}">
        <p14:creationId xmlns:p14="http://schemas.microsoft.com/office/powerpoint/2010/main" val="36542074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304800"/>
            <a:ext cx="9144000" cy="6248400"/>
          </a:xfrm>
        </p:spPr>
        <p:txBody>
          <a:bodyPr/>
          <a:lstStyle/>
          <a:p>
            <a:pPr eaLnBrk="1" hangingPunct="1">
              <a:lnSpc>
                <a:spcPct val="90000"/>
              </a:lnSpc>
              <a:buFont typeface="Wingdings" pitchFamily="2" charset="2"/>
              <a:buNone/>
            </a:pPr>
            <a:r>
              <a:rPr lang="en-US" b="1" smtClean="0">
                <a:latin typeface="Tahoma" pitchFamily="34" charset="0"/>
              </a:rPr>
              <a:t>1. </a:t>
            </a:r>
            <a:r>
              <a:rPr lang="en-US" sz="3300" b="1" smtClean="0">
                <a:latin typeface="Tahoma" pitchFamily="34" charset="0"/>
              </a:rPr>
              <a:t>When receiving a business card from an Asian, never put it away in their presence.  Treat the card as if it were the person who gave it to you.  Neither should you write on the card in their presence (which ruins the formal status of the card). </a:t>
            </a:r>
          </a:p>
          <a:p>
            <a:pPr eaLnBrk="1" hangingPunct="1">
              <a:lnSpc>
                <a:spcPct val="90000"/>
              </a:lnSpc>
              <a:buFont typeface="Wingdings" pitchFamily="2" charset="2"/>
              <a:buNone/>
            </a:pPr>
            <a:r>
              <a:rPr lang="en-US" sz="3300" b="1" smtClean="0">
                <a:latin typeface="Tahoma" pitchFamily="34" charset="0"/>
              </a:rPr>
              <a:t>2. Avoid body contact when meeting</a:t>
            </a:r>
          </a:p>
          <a:p>
            <a:pPr eaLnBrk="1" hangingPunct="1">
              <a:lnSpc>
                <a:spcPct val="90000"/>
              </a:lnSpc>
              <a:buFont typeface="Wingdings" pitchFamily="2" charset="2"/>
              <a:buNone/>
            </a:pPr>
            <a:r>
              <a:rPr lang="en-US" sz="3300" b="1" smtClean="0">
                <a:latin typeface="Tahoma" pitchFamily="34" charset="0"/>
              </a:rPr>
              <a:t>   most Asians.  Use verbal greetings only. </a:t>
            </a:r>
          </a:p>
          <a:p>
            <a:pPr eaLnBrk="1" hangingPunct="1">
              <a:lnSpc>
                <a:spcPct val="90000"/>
              </a:lnSpc>
              <a:buFontTx/>
              <a:buNone/>
            </a:pPr>
            <a:r>
              <a:rPr lang="en-US" sz="3300" b="1" smtClean="0">
                <a:latin typeface="Tahoma" pitchFamily="34" charset="0"/>
              </a:rPr>
              <a:t>3. Koreans are very protective of their boss’s mental harmony and avoid delivering bad news until late in the day.</a:t>
            </a:r>
            <a:r>
              <a:rPr lang="en-US" b="1" smtClean="0">
                <a:latin typeface="Tahoma" pitchFamily="34" charset="0"/>
              </a:rPr>
              <a:t> </a:t>
            </a:r>
          </a:p>
          <a:p>
            <a:pPr eaLnBrk="1" hangingPunct="1">
              <a:lnSpc>
                <a:spcPct val="90000"/>
              </a:lnSpc>
              <a:buFont typeface="Wingdings" pitchFamily="2" charset="2"/>
              <a:buChar char="§"/>
            </a:pPr>
            <a:endParaRPr lang="en-US" b="1" smtClean="0">
              <a:latin typeface="Tahoma" pitchFamily="34" charset="0"/>
            </a:endParaRPr>
          </a:p>
        </p:txBody>
      </p:sp>
      <p:sp>
        <p:nvSpPr>
          <p:cNvPr id="36867"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233495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0" y="228600"/>
            <a:ext cx="9144000" cy="6400800"/>
          </a:xfrm>
        </p:spPr>
        <p:txBody>
          <a:bodyPr/>
          <a:lstStyle/>
          <a:p>
            <a:pPr marL="609600" indent="-609600" eaLnBrk="1" hangingPunct="1">
              <a:buFontTx/>
              <a:buAutoNum type="arabicPeriod" startAt="4"/>
            </a:pPr>
            <a:r>
              <a:rPr lang="en-US" sz="3300" b="1" smtClean="0">
                <a:latin typeface="Tahoma" pitchFamily="34" charset="0"/>
              </a:rPr>
              <a:t>When doing business in a Korean executive’s office, never put anything on his desk (violation of personal space). </a:t>
            </a:r>
          </a:p>
          <a:p>
            <a:pPr marL="609600" indent="-609600" eaLnBrk="1" hangingPunct="1">
              <a:buFontTx/>
              <a:buAutoNum type="arabicPeriod" startAt="4"/>
            </a:pPr>
            <a:r>
              <a:rPr lang="en-US" sz="3300" b="1" smtClean="0">
                <a:latin typeface="Tahoma" pitchFamily="34" charset="0"/>
              </a:rPr>
              <a:t>Many Asians are very uncomfortable receiving personal praise or public notice for fear of showing up others, altering social relationships, or because they wonder if you’re trying to manipulate them.</a:t>
            </a:r>
          </a:p>
          <a:p>
            <a:pPr marL="609600" indent="-609600" eaLnBrk="1" hangingPunct="1">
              <a:buFontTx/>
              <a:buAutoNum type="arabicPeriod" startAt="4"/>
            </a:pPr>
            <a:r>
              <a:rPr lang="en-US" sz="3300" b="1" smtClean="0">
                <a:latin typeface="Tahoma" pitchFamily="34" charset="0"/>
              </a:rPr>
              <a:t>Compliment the group rather than the individual.</a:t>
            </a:r>
          </a:p>
        </p:txBody>
      </p:sp>
      <p:sp>
        <p:nvSpPr>
          <p:cNvPr id="37891"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4435558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304800" y="0"/>
            <a:ext cx="8839200" cy="6400800"/>
          </a:xfrm>
        </p:spPr>
        <p:txBody>
          <a:bodyPr/>
          <a:lstStyle/>
          <a:p>
            <a:pPr marL="609600" indent="-609600" eaLnBrk="1" hangingPunct="1">
              <a:buFontTx/>
              <a:buAutoNum type="arabicPeriod" startAt="7"/>
            </a:pPr>
            <a:r>
              <a:rPr lang="en-US" sz="4300" b="1" smtClean="0">
                <a:latin typeface="Tahoma" pitchFamily="34" charset="0"/>
              </a:rPr>
              <a:t>When meeting Chinese, always recognize the oldest person first and inquire about his health. </a:t>
            </a:r>
          </a:p>
          <a:p>
            <a:pPr marL="609600" indent="-609600" eaLnBrk="1" hangingPunct="1">
              <a:buFontTx/>
              <a:buAutoNum type="arabicPeriod" startAt="7"/>
            </a:pPr>
            <a:r>
              <a:rPr lang="en-US" sz="4300" b="1" smtClean="0">
                <a:latin typeface="Tahoma" pitchFamily="34" charset="0"/>
              </a:rPr>
              <a:t>Don’t “clean your plate” at a Chinese banquet, since this may be interpreted to mean that you were not served enough food. </a:t>
            </a:r>
          </a:p>
        </p:txBody>
      </p:sp>
      <p:sp>
        <p:nvSpPr>
          <p:cNvPr id="38915" name="AutoShape 4"/>
          <p:cNvSpPr>
            <a:spLocks noChangeArrowheads="1"/>
          </p:cNvSpPr>
          <p:nvPr/>
        </p:nvSpPr>
        <p:spPr bwMode="auto">
          <a:xfrm>
            <a:off x="7772400" y="59436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8239382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304800" y="0"/>
            <a:ext cx="8839200" cy="6858000"/>
          </a:xfrm>
        </p:spPr>
        <p:txBody>
          <a:bodyPr/>
          <a:lstStyle/>
          <a:p>
            <a:pPr marL="609600" indent="-609600" eaLnBrk="1" hangingPunct="1">
              <a:buFontTx/>
              <a:buAutoNum type="arabicPeriod" startAt="9"/>
            </a:pPr>
            <a:r>
              <a:rPr lang="en-US" b="1" dirty="0" smtClean="0">
                <a:latin typeface="Tahoma" pitchFamily="34" charset="0"/>
              </a:rPr>
              <a:t>To promote harmonious relationships with the Japanese, send negotiating questions well in advance of the meeting and don’t be surprised if executives engage in long pauses of silence </a:t>
            </a:r>
            <a:r>
              <a:rPr lang="en-US" b="1" smtClean="0">
                <a:latin typeface="Tahoma" pitchFamily="34" charset="0"/>
              </a:rPr>
              <a:t>before answering questions. </a:t>
            </a:r>
            <a:r>
              <a:rPr lang="en-US" b="1" dirty="0" smtClean="0">
                <a:latin typeface="Tahoma" pitchFamily="34" charset="0"/>
              </a:rPr>
              <a:t>The Japanese don’t like surprises in social situations.  </a:t>
            </a:r>
          </a:p>
          <a:p>
            <a:pPr marL="609600" indent="-609600" eaLnBrk="1" hangingPunct="1">
              <a:buFontTx/>
              <a:buAutoNum type="arabicPeriod" startAt="9"/>
            </a:pPr>
            <a:r>
              <a:rPr lang="en-US" b="1" dirty="0" smtClean="0">
                <a:latin typeface="Tahoma" pitchFamily="34" charset="0"/>
              </a:rPr>
              <a:t>“Yes, but” means “no” in most </a:t>
            </a:r>
          </a:p>
          <a:p>
            <a:pPr marL="609600" indent="-609600" eaLnBrk="1" hangingPunct="1">
              <a:buFontTx/>
              <a:buNone/>
            </a:pPr>
            <a:r>
              <a:rPr lang="en-US" b="1" dirty="0" smtClean="0">
                <a:latin typeface="Tahoma" pitchFamily="34" charset="0"/>
              </a:rPr>
              <a:t>	Asian cultures. </a:t>
            </a:r>
          </a:p>
          <a:p>
            <a:pPr marL="609600" indent="-609600" eaLnBrk="1" hangingPunct="1">
              <a:buFontTx/>
              <a:buNone/>
            </a:pPr>
            <a:r>
              <a:rPr lang="en-US" b="1" dirty="0" smtClean="0">
                <a:latin typeface="Tahoma" pitchFamily="34" charset="0"/>
              </a:rPr>
              <a:t>11.In Asia , don’t open gifts in the presence of the giver.  Receive and present gifts with both hands. </a:t>
            </a:r>
          </a:p>
          <a:p>
            <a:pPr marL="609600" indent="-609600" eaLnBrk="1" hangingPunct="1"/>
            <a:endParaRPr lang="en-US" b="1" dirty="0" smtClean="0">
              <a:latin typeface="Tahoma" pitchFamily="34" charset="0"/>
            </a:endParaRPr>
          </a:p>
          <a:p>
            <a:pPr marL="609600" indent="-609600" eaLnBrk="1" hangingPunct="1">
              <a:buFont typeface="Wingdings" pitchFamily="2" charset="2"/>
              <a:buChar char="Ø"/>
            </a:pPr>
            <a:endParaRPr lang="en-US" sz="2800" b="1" dirty="0" smtClean="0">
              <a:latin typeface="Tahoma" pitchFamily="34" charset="0"/>
            </a:endParaRPr>
          </a:p>
        </p:txBody>
      </p:sp>
      <p:sp>
        <p:nvSpPr>
          <p:cNvPr id="39939"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0738655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04800" y="304800"/>
            <a:ext cx="8839200" cy="6553200"/>
          </a:xfrm>
        </p:spPr>
        <p:txBody>
          <a:bodyPr/>
          <a:lstStyle/>
          <a:p>
            <a:pPr marL="609600" indent="-609600" eaLnBrk="1" hangingPunct="1">
              <a:lnSpc>
                <a:spcPct val="90000"/>
              </a:lnSpc>
              <a:buFontTx/>
              <a:buAutoNum type="arabicPeriod" startAt="12"/>
            </a:pPr>
            <a:r>
              <a:rPr lang="en-US" b="1" smtClean="0">
                <a:latin typeface="Tahoma" pitchFamily="34" charset="0"/>
              </a:rPr>
              <a:t>If you are applauded in China, </a:t>
            </a:r>
          </a:p>
          <a:p>
            <a:pPr marL="609600" indent="-609600" eaLnBrk="1" hangingPunct="1">
              <a:lnSpc>
                <a:spcPct val="90000"/>
              </a:lnSpc>
              <a:buFontTx/>
              <a:buNone/>
            </a:pPr>
            <a:r>
              <a:rPr lang="en-US" b="1" smtClean="0">
                <a:latin typeface="Tahoma" pitchFamily="34" charset="0"/>
              </a:rPr>
              <a:t>	you should applaud back. </a:t>
            </a:r>
          </a:p>
          <a:p>
            <a:pPr marL="609600" indent="-609600" eaLnBrk="1" hangingPunct="1">
              <a:lnSpc>
                <a:spcPct val="90000"/>
              </a:lnSpc>
              <a:buFontTx/>
              <a:buNone/>
            </a:pPr>
            <a:r>
              <a:rPr lang="en-US" b="1" smtClean="0">
                <a:latin typeface="Tahoma" pitchFamily="34" charset="0"/>
              </a:rPr>
              <a:t>13.Seating arrangements are important, whether for business meetings or for dining.  The principal guest sits next to the host when dining.  The Chinese host will lose face is this protocol is not followed.</a:t>
            </a:r>
          </a:p>
          <a:p>
            <a:pPr marL="609600" indent="-609600" eaLnBrk="1" hangingPunct="1">
              <a:lnSpc>
                <a:spcPct val="90000"/>
              </a:lnSpc>
              <a:buFontTx/>
              <a:buNone/>
            </a:pPr>
            <a:r>
              <a:rPr lang="en-US" b="1" smtClean="0">
                <a:latin typeface="Tahoma" pitchFamily="34" charset="0"/>
              </a:rPr>
              <a:t>14.The Japanese may ask you a lot of personal questions.  Don’t be upset, they’re merely trying to determine your social standing so they can address you with proper respect. </a:t>
            </a:r>
          </a:p>
        </p:txBody>
      </p:sp>
    </p:spTree>
    <p:extLst>
      <p:ext uri="{BB962C8B-B14F-4D97-AF65-F5344CB8AC3E}">
        <p14:creationId xmlns:p14="http://schemas.microsoft.com/office/powerpoint/2010/main" val="24011178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sz="3600" b="1" dirty="0" smtClean="0">
                <a:latin typeface="Tahoma" pitchFamily="34" charset="0"/>
              </a:rPr>
              <a:t>Westerners are individualistic, independent (of community), isolated, &amp; separated. This reflects the Western deterministic scientific mindset of analyzing discrete (separate) objects in isolation of one another (such as the zoological classifications of life). </a:t>
            </a:r>
          </a:p>
          <a:p>
            <a:pPr marL="609600" indent="-609600" eaLnBrk="1" hangingPunct="1">
              <a:lnSpc>
                <a:spcPct val="90000"/>
              </a:lnSpc>
              <a:buFontTx/>
              <a:buAutoNum type="arabicPeriod"/>
            </a:pPr>
            <a:r>
              <a:rPr lang="en-US" sz="3600" b="1" dirty="0" smtClean="0">
                <a:latin typeface="Tahoma" pitchFamily="34" charset="0"/>
              </a:rPr>
              <a:t>Asians are communal, interdependent &amp; connected, reflecting the new scientific tradition of quantum physics ( a “spider web” universe).   </a:t>
            </a:r>
          </a:p>
        </p:txBody>
      </p:sp>
    </p:spTree>
    <p:extLst>
      <p:ext uri="{BB962C8B-B14F-4D97-AF65-F5344CB8AC3E}">
        <p14:creationId xmlns:p14="http://schemas.microsoft.com/office/powerpoint/2010/main" val="20195904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WordArt 4"/>
          <p:cNvSpPr>
            <a:spLocks noChangeArrowheads="1" noChangeShapeType="1" noTextEdit="1"/>
          </p:cNvSpPr>
          <p:nvPr/>
        </p:nvSpPr>
        <p:spPr bwMode="auto">
          <a:xfrm>
            <a:off x="533400" y="1905000"/>
            <a:ext cx="8001000" cy="25908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latin typeface="Arial Black"/>
              </a:rPr>
              <a:t>ASIAN COMMUNITY vs.</a:t>
            </a:r>
          </a:p>
          <a:p>
            <a:r>
              <a:rPr lang="en-US" sz="3600" kern="10">
                <a:ln w="9525">
                  <a:solidFill>
                    <a:srgbClr val="000000"/>
                  </a:solidFill>
                  <a:round/>
                  <a:headEnd/>
                  <a:tailEnd/>
                </a:ln>
                <a:latin typeface="Arial Black"/>
              </a:rPr>
              <a:t>WESTERN INDIVIDUALISM</a:t>
            </a:r>
          </a:p>
        </p:txBody>
      </p:sp>
    </p:spTree>
    <p:extLst>
      <p:ext uri="{BB962C8B-B14F-4D97-AF65-F5344CB8AC3E}">
        <p14:creationId xmlns:p14="http://schemas.microsoft.com/office/powerpoint/2010/main" val="27252770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6"/>
          <p:cNvSpPr>
            <a:spLocks noChangeArrowheads="1"/>
          </p:cNvSpPr>
          <p:nvPr/>
        </p:nvSpPr>
        <p:spPr bwMode="auto">
          <a:xfrm>
            <a:off x="228600" y="304800"/>
            <a:ext cx="3124200" cy="3810000"/>
          </a:xfrm>
          <a:prstGeom prst="octagon">
            <a:avLst>
              <a:gd name="adj" fmla="val 29287"/>
            </a:avLst>
          </a:prstGeom>
          <a:solidFill>
            <a:schemeClr val="bg1"/>
          </a:solidFill>
          <a:ln w="9525">
            <a:solidFill>
              <a:schemeClr val="tx1"/>
            </a:solidFill>
            <a:miter lim="800000"/>
            <a:headEnd/>
            <a:tailEnd/>
          </a:ln>
        </p:spPr>
        <p:txBody>
          <a:bodyPr wrap="none" anchor="ctr"/>
          <a:lstStyle/>
          <a:p>
            <a:endParaRPr lang="en-US" sz="2400" b="0"/>
          </a:p>
        </p:txBody>
      </p:sp>
      <p:sp>
        <p:nvSpPr>
          <p:cNvPr id="44035" name="AutoShape 8"/>
          <p:cNvSpPr>
            <a:spLocks noChangeArrowheads="1"/>
          </p:cNvSpPr>
          <p:nvPr/>
        </p:nvSpPr>
        <p:spPr bwMode="auto">
          <a:xfrm>
            <a:off x="5334000" y="1066800"/>
            <a:ext cx="1981200" cy="1600200"/>
          </a:xfrm>
          <a:prstGeom prst="octagon">
            <a:avLst>
              <a:gd name="adj" fmla="val 29287"/>
            </a:avLst>
          </a:prstGeom>
          <a:solidFill>
            <a:schemeClr val="bg1"/>
          </a:solidFill>
          <a:ln w="9525">
            <a:solidFill>
              <a:schemeClr val="tx1"/>
            </a:solidFill>
            <a:miter lim="800000"/>
            <a:headEnd/>
            <a:tailEnd/>
          </a:ln>
        </p:spPr>
        <p:txBody>
          <a:bodyPr wrap="none" anchor="ctr"/>
          <a:lstStyle/>
          <a:p>
            <a:endParaRPr lang="en-US"/>
          </a:p>
        </p:txBody>
      </p:sp>
      <p:sp>
        <p:nvSpPr>
          <p:cNvPr id="44036" name="Oval 9"/>
          <p:cNvSpPr>
            <a:spLocks noChangeArrowheads="1"/>
          </p:cNvSpPr>
          <p:nvPr/>
        </p:nvSpPr>
        <p:spPr bwMode="auto">
          <a:xfrm>
            <a:off x="762000" y="3657600"/>
            <a:ext cx="2286000" cy="1524000"/>
          </a:xfrm>
          <a:prstGeom prst="ellipse">
            <a:avLst/>
          </a:prstGeom>
          <a:solidFill>
            <a:schemeClr val="bg1"/>
          </a:solidFill>
          <a:ln w="9525">
            <a:solidFill>
              <a:schemeClr val="tx1"/>
            </a:solidFill>
            <a:round/>
            <a:headEnd/>
            <a:tailEnd/>
          </a:ln>
        </p:spPr>
        <p:txBody>
          <a:bodyPr wrap="none" anchor="ctr"/>
          <a:lstStyle/>
          <a:p>
            <a:endParaRPr lang="en-US"/>
          </a:p>
        </p:txBody>
      </p:sp>
      <p:sp>
        <p:nvSpPr>
          <p:cNvPr id="44037" name="Oval 10"/>
          <p:cNvSpPr>
            <a:spLocks noChangeArrowheads="1"/>
          </p:cNvSpPr>
          <p:nvPr/>
        </p:nvSpPr>
        <p:spPr bwMode="auto">
          <a:xfrm>
            <a:off x="5105400" y="3733800"/>
            <a:ext cx="2743200" cy="2819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38" name="Text Box 11"/>
          <p:cNvSpPr txBox="1">
            <a:spLocks noChangeArrowheads="1"/>
          </p:cNvSpPr>
          <p:nvPr/>
        </p:nvSpPr>
        <p:spPr bwMode="auto">
          <a:xfrm>
            <a:off x="304800" y="1981200"/>
            <a:ext cx="320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spcBef>
                <a:spcPct val="50000"/>
              </a:spcBef>
            </a:pPr>
            <a:r>
              <a:rPr lang="en-US" sz="3600">
                <a:latin typeface="Tahoma" pitchFamily="34" charset="0"/>
              </a:rPr>
              <a:t>Community</a:t>
            </a:r>
          </a:p>
        </p:txBody>
      </p:sp>
      <p:sp>
        <p:nvSpPr>
          <p:cNvPr id="44039" name="Rectangle 12"/>
          <p:cNvSpPr>
            <a:spLocks noChangeArrowheads="1"/>
          </p:cNvSpPr>
          <p:nvPr/>
        </p:nvSpPr>
        <p:spPr bwMode="auto">
          <a:xfrm>
            <a:off x="5562600" y="1600200"/>
            <a:ext cx="152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400">
                <a:latin typeface="Tahoma" pitchFamily="34" charset="0"/>
              </a:rPr>
              <a:t>Community</a:t>
            </a:r>
          </a:p>
        </p:txBody>
      </p:sp>
      <p:sp>
        <p:nvSpPr>
          <p:cNvPr id="44040" name="Line 14"/>
          <p:cNvSpPr>
            <a:spLocks noChangeShapeType="1"/>
          </p:cNvSpPr>
          <p:nvPr/>
        </p:nvSpPr>
        <p:spPr bwMode="auto">
          <a:xfrm flipV="1">
            <a:off x="6400800" y="2743200"/>
            <a:ext cx="0" cy="838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1" name="Rectangle 15"/>
          <p:cNvSpPr>
            <a:spLocks noChangeArrowheads="1"/>
          </p:cNvSpPr>
          <p:nvPr/>
        </p:nvSpPr>
        <p:spPr bwMode="auto">
          <a:xfrm>
            <a:off x="5410200" y="4495800"/>
            <a:ext cx="220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3200">
                <a:latin typeface="Tahoma" pitchFamily="34" charset="0"/>
              </a:rPr>
              <a:t>Egocentric</a:t>
            </a:r>
          </a:p>
          <a:p>
            <a:r>
              <a:rPr lang="en-US" sz="3200">
                <a:latin typeface="Tahoma" pitchFamily="34" charset="0"/>
              </a:rPr>
              <a:t>Individualism</a:t>
            </a:r>
          </a:p>
        </p:txBody>
      </p:sp>
      <p:sp>
        <p:nvSpPr>
          <p:cNvPr id="44042" name="Rectangle 16"/>
          <p:cNvSpPr>
            <a:spLocks noChangeArrowheads="1"/>
          </p:cNvSpPr>
          <p:nvPr/>
        </p:nvSpPr>
        <p:spPr bwMode="auto">
          <a:xfrm>
            <a:off x="1066800" y="4114800"/>
            <a:ext cx="16002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400">
                <a:latin typeface="Tahoma" pitchFamily="34" charset="0"/>
              </a:rPr>
              <a:t>Submissive</a:t>
            </a:r>
          </a:p>
          <a:p>
            <a:r>
              <a:rPr lang="en-US" sz="2400">
                <a:latin typeface="Tahoma" pitchFamily="34" charset="0"/>
              </a:rPr>
              <a:t>individualism</a:t>
            </a:r>
          </a:p>
        </p:txBody>
      </p:sp>
      <p:sp>
        <p:nvSpPr>
          <p:cNvPr id="44043" name="Rectangle 18"/>
          <p:cNvSpPr>
            <a:spLocks noChangeArrowheads="1"/>
          </p:cNvSpPr>
          <p:nvPr/>
        </p:nvSpPr>
        <p:spPr bwMode="auto">
          <a:xfrm>
            <a:off x="6705600" y="2971800"/>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800">
                <a:latin typeface="Tahoma" pitchFamily="34" charset="0"/>
              </a:rPr>
              <a:t>(Separation)</a:t>
            </a:r>
          </a:p>
        </p:txBody>
      </p:sp>
    </p:spTree>
    <p:extLst>
      <p:ext uri="{BB962C8B-B14F-4D97-AF65-F5344CB8AC3E}">
        <p14:creationId xmlns:p14="http://schemas.microsoft.com/office/powerpoint/2010/main" val="3348727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0" y="0"/>
            <a:ext cx="9144000" cy="6858000"/>
          </a:xfrm>
        </p:spPr>
        <p:txBody>
          <a:bodyPr/>
          <a:lstStyle/>
          <a:p>
            <a:pPr eaLnBrk="1" hangingPunct="1"/>
            <a:r>
              <a:rPr lang="en-US" sz="3600" b="1" smtClean="0">
                <a:latin typeface="Tahoma" pitchFamily="34" charset="0"/>
              </a:rPr>
              <a:t>English is the international language </a:t>
            </a:r>
            <a:r>
              <a:rPr lang="en-US" sz="3600" b="1" dirty="0" smtClean="0">
                <a:latin typeface="Tahoma" pitchFamily="34" charset="0"/>
              </a:rPr>
              <a:t>because capitalism is the international economic system.</a:t>
            </a:r>
          </a:p>
          <a:p>
            <a:pPr eaLnBrk="1" hangingPunct="1"/>
            <a:r>
              <a:rPr lang="en-US" sz="3600" b="1" dirty="0" smtClean="0">
                <a:latin typeface="Tahoma" pitchFamily="34" charset="0"/>
              </a:rPr>
              <a:t>To a large extent, global consumerism thrives on promoting self-identity consumerism and individualistic lifestyles: fashion;  women professionals; pop culture &amp; entertainment icons; social websites; birth control; target marketing, etc. </a:t>
            </a:r>
          </a:p>
        </p:txBody>
      </p:sp>
    </p:spTree>
  </p:cSld>
  <p:clrMapOvr>
    <a:masterClrMapping/>
  </p:clrMapOvr>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0" y="0"/>
            <a:ext cx="9144000" cy="6858000"/>
          </a:xfrm>
        </p:spPr>
        <p:txBody>
          <a:bodyPr/>
          <a:lstStyle/>
          <a:p>
            <a:pPr eaLnBrk="1" hangingPunct="1">
              <a:buFontTx/>
              <a:buNone/>
            </a:pPr>
            <a:r>
              <a:rPr lang="en-US" b="1" dirty="0" smtClean="0">
                <a:latin typeface="Tahoma" pitchFamily="34" charset="0"/>
              </a:rPr>
              <a:t>1. In individualistic Western culture,</a:t>
            </a:r>
          </a:p>
          <a:p>
            <a:pPr eaLnBrk="1" hangingPunct="1">
              <a:buFontTx/>
              <a:buNone/>
            </a:pPr>
            <a:r>
              <a:rPr lang="en-US" b="1" u="sng" dirty="0" smtClean="0">
                <a:latin typeface="Tahoma" pitchFamily="34" charset="0"/>
              </a:rPr>
              <a:t>WHAT</a:t>
            </a:r>
            <a:r>
              <a:rPr lang="en-US" b="1" dirty="0" smtClean="0">
                <a:latin typeface="Tahoma" pitchFamily="34" charset="0"/>
              </a:rPr>
              <a:t> you do is more important than</a:t>
            </a:r>
          </a:p>
          <a:p>
            <a:pPr eaLnBrk="1" hangingPunct="1">
              <a:buFontTx/>
              <a:buNone/>
            </a:pPr>
            <a:r>
              <a:rPr lang="en-US" b="1" u="sng" dirty="0" smtClean="0">
                <a:latin typeface="Tahoma" pitchFamily="34" charset="0"/>
              </a:rPr>
              <a:t>HOW</a:t>
            </a:r>
            <a:r>
              <a:rPr lang="en-US" b="1" dirty="0" smtClean="0">
                <a:latin typeface="Tahoma" pitchFamily="34" charset="0"/>
              </a:rPr>
              <a:t> you do it or </a:t>
            </a:r>
            <a:r>
              <a:rPr lang="en-US" b="1" u="sng" dirty="0" smtClean="0">
                <a:latin typeface="Tahoma" pitchFamily="34" charset="0"/>
              </a:rPr>
              <a:t>WHY</a:t>
            </a:r>
            <a:r>
              <a:rPr lang="en-US" b="1" dirty="0" smtClean="0">
                <a:latin typeface="Tahoma" pitchFamily="34" charset="0"/>
              </a:rPr>
              <a:t> you do it: “Just</a:t>
            </a:r>
          </a:p>
          <a:p>
            <a:pPr eaLnBrk="1" hangingPunct="1">
              <a:buFontTx/>
              <a:buNone/>
            </a:pPr>
            <a:r>
              <a:rPr lang="en-US" b="1" dirty="0" smtClean="0">
                <a:latin typeface="Tahoma" pitchFamily="34" charset="0"/>
              </a:rPr>
              <a:t>do it!”  This is because pragmatic</a:t>
            </a:r>
          </a:p>
          <a:p>
            <a:pPr eaLnBrk="1" hangingPunct="1">
              <a:buFontTx/>
              <a:buNone/>
            </a:pPr>
            <a:r>
              <a:rPr lang="en-US" b="1" dirty="0" smtClean="0">
                <a:latin typeface="Tahoma" pitchFamily="34" charset="0"/>
              </a:rPr>
              <a:t>Westerners usually act on the basis of what</a:t>
            </a:r>
          </a:p>
          <a:p>
            <a:pPr eaLnBrk="1" hangingPunct="1">
              <a:buFontTx/>
              <a:buNone/>
            </a:pPr>
            <a:r>
              <a:rPr lang="en-US" b="1" dirty="0" smtClean="0">
                <a:latin typeface="Tahoma" pitchFamily="34" charset="0"/>
              </a:rPr>
              <a:t>is best for them as individuals rather than</a:t>
            </a:r>
          </a:p>
          <a:p>
            <a:pPr eaLnBrk="1" hangingPunct="1">
              <a:buFontTx/>
              <a:buNone/>
            </a:pPr>
            <a:r>
              <a:rPr lang="en-US" b="1" dirty="0" smtClean="0">
                <a:latin typeface="Tahoma" pitchFamily="34" charset="0"/>
              </a:rPr>
              <a:t>what may be in the best interests of the</a:t>
            </a:r>
          </a:p>
          <a:p>
            <a:pPr eaLnBrk="1" hangingPunct="1">
              <a:buFontTx/>
              <a:buNone/>
            </a:pPr>
            <a:r>
              <a:rPr lang="en-US" b="1" dirty="0" smtClean="0">
                <a:latin typeface="Tahoma" pitchFamily="34" charset="0"/>
              </a:rPr>
              <a:t>community. Hence, how you achieve self </a:t>
            </a:r>
          </a:p>
          <a:p>
            <a:pPr eaLnBrk="1" hangingPunct="1">
              <a:buFontTx/>
              <a:buNone/>
            </a:pPr>
            <a:r>
              <a:rPr lang="en-US" b="1" dirty="0" smtClean="0">
                <a:latin typeface="Tahoma" pitchFamily="34" charset="0"/>
              </a:rPr>
              <a:t>interest is not important, as long as you</a:t>
            </a:r>
          </a:p>
          <a:p>
            <a:pPr eaLnBrk="1" hangingPunct="1">
              <a:buFontTx/>
              <a:buNone/>
            </a:pPr>
            <a:r>
              <a:rPr lang="en-US" b="1" dirty="0" smtClean="0">
                <a:latin typeface="Tahoma" pitchFamily="34" charset="0"/>
              </a:rPr>
              <a:t>achieve it.  Why you do something is also a</a:t>
            </a:r>
          </a:p>
          <a:p>
            <a:pPr eaLnBrk="1" hangingPunct="1">
              <a:buFontTx/>
              <a:buNone/>
            </a:pPr>
            <a:r>
              <a:rPr lang="en-US" b="1" dirty="0" smtClean="0">
                <a:latin typeface="Tahoma" pitchFamily="34" charset="0"/>
              </a:rPr>
              <a:t>given most of the time: to benefit yourself.</a:t>
            </a:r>
          </a:p>
        </p:txBody>
      </p:sp>
      <p:sp>
        <p:nvSpPr>
          <p:cNvPr id="45059" name="AutoShape 4"/>
          <p:cNvSpPr>
            <a:spLocks noChangeArrowheads="1"/>
          </p:cNvSpPr>
          <p:nvPr/>
        </p:nvSpPr>
        <p:spPr bwMode="auto">
          <a:xfrm>
            <a:off x="7772400" y="6372225"/>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1754343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sz="3600" b="1" smtClean="0">
                <a:latin typeface="Tahoma" pitchFamily="34" charset="0"/>
              </a:rPr>
              <a:t>2. Asians feel </a:t>
            </a:r>
            <a:r>
              <a:rPr lang="en-US" sz="3600" b="1" u="sng" smtClean="0">
                <a:latin typeface="Tahoma" pitchFamily="34" charset="0"/>
              </a:rPr>
              <a:t>HOW</a:t>
            </a:r>
            <a:r>
              <a:rPr lang="en-US" sz="3600" b="1" smtClean="0">
                <a:latin typeface="Tahoma" pitchFamily="34" charset="0"/>
              </a:rPr>
              <a:t> &amp; </a:t>
            </a:r>
            <a:r>
              <a:rPr lang="en-US" sz="3600" b="1" u="sng" smtClean="0">
                <a:latin typeface="Tahoma" pitchFamily="34" charset="0"/>
              </a:rPr>
              <a:t>WHY</a:t>
            </a:r>
            <a:r>
              <a:rPr lang="en-US" sz="3600" b="1" smtClean="0">
                <a:latin typeface="Tahoma" pitchFamily="34" charset="0"/>
              </a:rPr>
              <a:t> you do something is more important than what you do, because the interests of others (the community) come first. Since how you do things affects others around you, behavioral etiquette is followed in a way that looks out for the interests of others as well as your own interests. Why you do something is also important because things must be done to benefit the community in addition to self.</a:t>
            </a:r>
            <a:endParaRPr lang="en-US" smtClean="0"/>
          </a:p>
        </p:txBody>
      </p:sp>
    </p:spTree>
    <p:extLst>
      <p:ext uri="{BB962C8B-B14F-4D97-AF65-F5344CB8AC3E}">
        <p14:creationId xmlns:p14="http://schemas.microsoft.com/office/powerpoint/2010/main" val="36850821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0" y="0"/>
            <a:ext cx="9144000" cy="6858000"/>
          </a:xfrm>
        </p:spPr>
        <p:txBody>
          <a:bodyPr/>
          <a:lstStyle/>
          <a:p>
            <a:pPr algn="ctr" eaLnBrk="1" hangingPunct="1">
              <a:buFontTx/>
              <a:buNone/>
            </a:pPr>
            <a:r>
              <a:rPr lang="en-US" sz="4800" b="1" smtClean="0">
                <a:latin typeface="Tahoma" pitchFamily="34" charset="0"/>
              </a:rPr>
              <a:t>Asians have no personal identity apart from the communities they have interdependencies in—like a street person in the West who is separated from “polite society” &amp; therefore “persona non grata. ”</a:t>
            </a:r>
          </a:p>
        </p:txBody>
      </p:sp>
    </p:spTree>
    <p:extLst>
      <p:ext uri="{BB962C8B-B14F-4D97-AF65-F5344CB8AC3E}">
        <p14:creationId xmlns:p14="http://schemas.microsoft.com/office/powerpoint/2010/main" val="194261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8915400" cy="838200"/>
          </a:xfrm>
        </p:spPr>
        <p:txBody>
          <a:bodyPr/>
          <a:lstStyle/>
          <a:p>
            <a:pPr eaLnBrk="1" hangingPunct="1"/>
            <a:r>
              <a:rPr lang="en-US" sz="3600" b="1" dirty="0" smtClean="0">
                <a:solidFill>
                  <a:schemeClr val="tx1"/>
                </a:solidFill>
                <a:latin typeface="Tahoma" pitchFamily="34" charset="0"/>
              </a:rPr>
              <a:t>ASIAN SUBMISSIVE INDIVIDUALISM</a:t>
            </a:r>
          </a:p>
        </p:txBody>
      </p:sp>
      <p:sp>
        <p:nvSpPr>
          <p:cNvPr id="48131" name="Rectangle 3"/>
          <p:cNvSpPr>
            <a:spLocks noGrp="1" noChangeArrowheads="1"/>
          </p:cNvSpPr>
          <p:nvPr>
            <p:ph type="body" idx="1"/>
          </p:nvPr>
        </p:nvSpPr>
        <p:spPr>
          <a:xfrm>
            <a:off x="0" y="914400"/>
            <a:ext cx="9144000" cy="5943600"/>
          </a:xfrm>
        </p:spPr>
        <p:txBody>
          <a:bodyPr/>
          <a:lstStyle/>
          <a:p>
            <a:pPr marL="609600" indent="-609600" eaLnBrk="1" hangingPunct="1">
              <a:buFontTx/>
              <a:buAutoNum type="arabicPeriod"/>
            </a:pPr>
            <a:r>
              <a:rPr lang="en-US" sz="4400" b="1" dirty="0" smtClean="0">
                <a:latin typeface="Tahoma" pitchFamily="34" charset="0"/>
              </a:rPr>
              <a:t>Meet the expectations of your community.</a:t>
            </a:r>
          </a:p>
          <a:p>
            <a:pPr marL="609600" indent="-609600" eaLnBrk="1" hangingPunct="1">
              <a:buFontTx/>
              <a:buAutoNum type="arabicPeriod"/>
            </a:pPr>
            <a:r>
              <a:rPr lang="en-US" sz="4400" b="1" dirty="0" smtClean="0">
                <a:latin typeface="Tahoma" pitchFamily="34" charset="0"/>
              </a:rPr>
              <a:t>Humbly submit to your </a:t>
            </a:r>
          </a:p>
          <a:p>
            <a:pPr marL="609600" indent="-609600" eaLnBrk="1" hangingPunct="1">
              <a:buFontTx/>
              <a:buNone/>
            </a:pPr>
            <a:r>
              <a:rPr lang="en-US" sz="4400" b="1" dirty="0" smtClean="0">
                <a:latin typeface="Tahoma" pitchFamily="34" charset="0"/>
              </a:rPr>
              <a:t>social niche. </a:t>
            </a:r>
          </a:p>
          <a:p>
            <a:pPr marL="609600" indent="-609600" eaLnBrk="1" hangingPunct="1">
              <a:buFontTx/>
              <a:buNone/>
            </a:pPr>
            <a:r>
              <a:rPr lang="en-US" sz="4400" b="1" dirty="0" smtClean="0">
                <a:latin typeface="Tahoma" pitchFamily="34" charset="0"/>
              </a:rPr>
              <a:t>3. Give face (to receive face).</a:t>
            </a:r>
          </a:p>
          <a:p>
            <a:pPr marL="609600" indent="-609600" eaLnBrk="1" hangingPunct="1">
              <a:buFontTx/>
              <a:buNone/>
            </a:pPr>
            <a:r>
              <a:rPr lang="en-US" sz="4400" b="1" dirty="0" smtClean="0">
                <a:latin typeface="Tahoma" pitchFamily="34" charset="0"/>
              </a:rPr>
              <a:t>4. Maintain the etiquette  of harmony.</a:t>
            </a:r>
          </a:p>
        </p:txBody>
      </p:sp>
    </p:spTree>
    <p:extLst>
      <p:ext uri="{BB962C8B-B14F-4D97-AF65-F5344CB8AC3E}">
        <p14:creationId xmlns:p14="http://schemas.microsoft.com/office/powerpoint/2010/main" val="24226276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0" y="0"/>
            <a:ext cx="91440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4000">
                <a:latin typeface="Tahoma" pitchFamily="34" charset="0"/>
              </a:rPr>
              <a:t>AT ONE WITH THE PERFECT</a:t>
            </a:r>
          </a:p>
          <a:p>
            <a:r>
              <a:rPr lang="en-US" sz="4000">
                <a:latin typeface="Tahoma" pitchFamily="34" charset="0"/>
              </a:rPr>
              <a:t>IDEALS OF NATURE</a:t>
            </a:r>
          </a:p>
        </p:txBody>
      </p:sp>
      <p:sp>
        <p:nvSpPr>
          <p:cNvPr id="52227" name="Rectangle 8"/>
          <p:cNvSpPr>
            <a:spLocks noChangeArrowheads="1"/>
          </p:cNvSpPr>
          <p:nvPr/>
        </p:nvSpPr>
        <p:spPr bwMode="auto">
          <a:xfrm>
            <a:off x="0" y="1554163"/>
            <a:ext cx="914400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600" dirty="0">
                <a:latin typeface="Tahoma" pitchFamily="34" charset="0"/>
              </a:rPr>
              <a:t>Nature has no agenda, no goal, no purpose, except  to exist as </a:t>
            </a:r>
            <a:r>
              <a:rPr lang="en-US" sz="6600" dirty="0" smtClean="0">
                <a:latin typeface="Tahoma" pitchFamily="34" charset="0"/>
              </a:rPr>
              <a:t>community.</a:t>
            </a:r>
            <a:endParaRPr lang="en-US" sz="6600" dirty="0">
              <a:latin typeface="Tahoma" pitchFamily="34" charset="0"/>
            </a:endParaRPr>
          </a:p>
        </p:txBody>
      </p:sp>
    </p:spTree>
    <p:extLst>
      <p:ext uri="{BB962C8B-B14F-4D97-AF65-F5344CB8AC3E}">
        <p14:creationId xmlns:p14="http://schemas.microsoft.com/office/powerpoint/2010/main" val="41283835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WordArt 3"/>
          <p:cNvSpPr>
            <a:spLocks noChangeArrowheads="1" noChangeShapeType="1" noTextEdit="1"/>
          </p:cNvSpPr>
          <p:nvPr/>
        </p:nvSpPr>
        <p:spPr bwMode="auto">
          <a:xfrm>
            <a:off x="1295400" y="2057400"/>
            <a:ext cx="6858000" cy="20193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latin typeface="Arial Black"/>
              </a:rPr>
              <a:t>COMMUNAL</a:t>
            </a:r>
          </a:p>
          <a:p>
            <a:r>
              <a:rPr lang="en-US" sz="3600" kern="10">
                <a:ln w="9525">
                  <a:solidFill>
                    <a:srgbClr val="000000"/>
                  </a:solidFill>
                  <a:round/>
                  <a:headEnd/>
                  <a:tailEnd/>
                </a:ln>
                <a:latin typeface="Arial Black"/>
              </a:rPr>
              <a:t>HARMONY</a:t>
            </a:r>
          </a:p>
        </p:txBody>
      </p:sp>
    </p:spTree>
    <p:extLst>
      <p:ext uri="{BB962C8B-B14F-4D97-AF65-F5344CB8AC3E}">
        <p14:creationId xmlns:p14="http://schemas.microsoft.com/office/powerpoint/2010/main" val="1026523905"/>
      </p:ext>
    </p:extLst>
  </p:cSld>
  <p:clrMapOvr>
    <a:masterClrMapping/>
  </p:clrMapOvr>
  <p:transition spd="med">
    <p:random/>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228600" y="228600"/>
            <a:ext cx="8610600" cy="6629400"/>
          </a:xfrm>
        </p:spPr>
        <p:txBody>
          <a:bodyPr/>
          <a:lstStyle/>
          <a:p>
            <a:pPr marL="609600" indent="-609600" eaLnBrk="1" hangingPunct="1">
              <a:buClr>
                <a:schemeClr val="tx1"/>
              </a:buClr>
              <a:buFontTx/>
              <a:buAutoNum type="arabicPeriod"/>
            </a:pPr>
            <a:r>
              <a:rPr lang="en-US" sz="4400" b="1" dirty="0" smtClean="0">
                <a:latin typeface="Tahoma" pitchFamily="34" charset="0"/>
              </a:rPr>
              <a:t>Asian etiquette is like traffic laws: detailed rules everyone must follow to ensure a safe community.</a:t>
            </a:r>
          </a:p>
          <a:p>
            <a:pPr marL="609600" indent="-609600" eaLnBrk="1" hangingPunct="1">
              <a:buClr>
                <a:schemeClr val="tx1"/>
              </a:buClr>
              <a:buFontTx/>
              <a:buAutoNum type="arabicPeriod"/>
            </a:pPr>
            <a:r>
              <a:rPr lang="en-US" sz="4400" b="1" dirty="0" smtClean="0">
                <a:latin typeface="Tahoma" pitchFamily="34" charset="0"/>
              </a:rPr>
              <a:t>Behavioral etiquette ensures harmony within the community, making it a better place for everyone to live.</a:t>
            </a:r>
          </a:p>
        </p:txBody>
      </p:sp>
    </p:spTree>
    <p:extLst>
      <p:ext uri="{BB962C8B-B14F-4D97-AF65-F5344CB8AC3E}">
        <p14:creationId xmlns:p14="http://schemas.microsoft.com/office/powerpoint/2010/main" val="3080936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4"/>
          <p:cNvSpPr>
            <a:spLocks noGrp="1" noChangeArrowheads="1"/>
          </p:cNvSpPr>
          <p:nvPr>
            <p:ph type="subTitle" idx="1"/>
          </p:nvPr>
        </p:nvSpPr>
        <p:spPr>
          <a:xfrm>
            <a:off x="304800" y="5867400"/>
            <a:ext cx="8839200" cy="762000"/>
          </a:xfrm>
        </p:spPr>
        <p:txBody>
          <a:bodyPr/>
          <a:lstStyle/>
          <a:p>
            <a:pPr lvl="1" eaLnBrk="1" hangingPunct="1">
              <a:lnSpc>
                <a:spcPct val="80000"/>
              </a:lnSpc>
            </a:pPr>
            <a:r>
              <a:rPr lang="en-US" sz="3600" b="1" smtClean="0">
                <a:latin typeface="Tahoma" pitchFamily="34" charset="0"/>
              </a:rPr>
              <a:t>Behavioral etiquette starts with surface harmony</a:t>
            </a:r>
          </a:p>
          <a:p>
            <a:pPr lvl="1" eaLnBrk="1" hangingPunct="1">
              <a:lnSpc>
                <a:spcPct val="80000"/>
              </a:lnSpc>
            </a:pPr>
            <a:endParaRPr lang="en-US" sz="2400" b="1" smtClean="0">
              <a:latin typeface="Tahoma" pitchFamily="34" charset="0"/>
            </a:endParaRPr>
          </a:p>
        </p:txBody>
      </p:sp>
      <p:pic>
        <p:nvPicPr>
          <p:cNvPr id="55299" name="Picture 5" descr="TWO CHI HOST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6858000"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AutoShape 6"/>
          <p:cNvSpPr>
            <a:spLocks noChangeArrowheads="1"/>
          </p:cNvSpPr>
          <p:nvPr/>
        </p:nvSpPr>
        <p:spPr bwMode="auto">
          <a:xfrm>
            <a:off x="7315200" y="6372225"/>
            <a:ext cx="976313" cy="485775"/>
          </a:xfrm>
          <a:prstGeom prst="rightArrow">
            <a:avLst>
              <a:gd name="adj1" fmla="val 50000"/>
              <a:gd name="adj2" fmla="val 50245"/>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335079977"/>
      </p:ext>
    </p:extLst>
  </p:cSld>
  <p:clrMapOvr>
    <a:masterClrMapping/>
  </p:clrMapOvr>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228600" y="152400"/>
            <a:ext cx="8686800" cy="6477000"/>
          </a:xfrm>
        </p:spPr>
        <p:txBody>
          <a:bodyPr/>
          <a:lstStyle/>
          <a:p>
            <a:pPr marL="609600" indent="-609600" eaLnBrk="1" hangingPunct="1">
              <a:lnSpc>
                <a:spcPct val="90000"/>
              </a:lnSpc>
              <a:buClr>
                <a:schemeClr val="tx1"/>
              </a:buClr>
              <a:buFont typeface="Wingdings" pitchFamily="2" charset="2"/>
              <a:buAutoNum type="arabicPeriod"/>
            </a:pPr>
            <a:r>
              <a:rPr lang="en-US" sz="4000" b="1" dirty="0" smtClean="0">
                <a:latin typeface="Tahoma" pitchFamily="34" charset="0"/>
              </a:rPr>
              <a:t>Interacting with others in a way that produces positive feelings for everyone.</a:t>
            </a:r>
          </a:p>
          <a:p>
            <a:pPr marL="609600" indent="-609600" eaLnBrk="1" hangingPunct="1">
              <a:lnSpc>
                <a:spcPct val="90000"/>
              </a:lnSpc>
              <a:buClr>
                <a:schemeClr val="tx1"/>
              </a:buClr>
              <a:buFont typeface="Wingdings" pitchFamily="2" charset="2"/>
              <a:buAutoNum type="arabicPeriod"/>
            </a:pPr>
            <a:r>
              <a:rPr lang="en-US" sz="4000" b="1" dirty="0" smtClean="0">
                <a:latin typeface="Tahoma" pitchFamily="34" charset="0"/>
              </a:rPr>
              <a:t>Telling others what they want to</a:t>
            </a:r>
            <a:r>
              <a:rPr lang="en-US" sz="4400" b="1" dirty="0" smtClean="0">
                <a:latin typeface="Tahoma" pitchFamily="34" charset="0"/>
              </a:rPr>
              <a:t> hear (to avoid disturbing interpersonal harmony).</a:t>
            </a:r>
          </a:p>
          <a:p>
            <a:pPr marL="609600" indent="-609600" eaLnBrk="1" hangingPunct="1">
              <a:lnSpc>
                <a:spcPct val="90000"/>
              </a:lnSpc>
              <a:buClr>
                <a:srgbClr val="FFFF00"/>
              </a:buClr>
              <a:buFont typeface="Wingdings" pitchFamily="2" charset="2"/>
              <a:buNone/>
            </a:pPr>
            <a:r>
              <a:rPr lang="en-US" sz="4000" b="1" dirty="0" smtClean="0">
                <a:latin typeface="Tahoma" pitchFamily="34" charset="0"/>
              </a:rPr>
              <a:t>3. Treating others the way they expect to be treated.</a:t>
            </a:r>
          </a:p>
          <a:p>
            <a:pPr marL="609600" indent="-609600" eaLnBrk="1" hangingPunct="1">
              <a:lnSpc>
                <a:spcPct val="90000"/>
              </a:lnSpc>
              <a:buClr>
                <a:srgbClr val="FFFF00"/>
              </a:buClr>
              <a:buFont typeface="Wingdings" pitchFamily="2" charset="2"/>
              <a:buNone/>
            </a:pPr>
            <a:r>
              <a:rPr lang="en-US" sz="4000" b="1" dirty="0" smtClean="0">
                <a:latin typeface="Tahoma" pitchFamily="34" charset="0"/>
              </a:rPr>
              <a:t>4. Read-between-the-lines subtle messages.</a:t>
            </a:r>
          </a:p>
          <a:p>
            <a:pPr marL="609600" indent="-609600" eaLnBrk="1" hangingPunct="1">
              <a:lnSpc>
                <a:spcPct val="90000"/>
              </a:lnSpc>
              <a:buClr>
                <a:schemeClr val="accent1"/>
              </a:buClr>
              <a:buFont typeface="Wingdings" pitchFamily="2" charset="2"/>
              <a:buAutoNum type="arabicPeriod"/>
            </a:pPr>
            <a:endParaRPr lang="en-US" sz="4400" b="1" dirty="0" smtClean="0">
              <a:latin typeface="Tahoma" pitchFamily="34" charset="0"/>
            </a:endParaRPr>
          </a:p>
        </p:txBody>
      </p:sp>
      <p:sp>
        <p:nvSpPr>
          <p:cNvPr id="56323" name="AutoShape 9"/>
          <p:cNvSpPr>
            <a:spLocks noChangeArrowheads="1"/>
          </p:cNvSpPr>
          <p:nvPr/>
        </p:nvSpPr>
        <p:spPr bwMode="auto">
          <a:xfrm>
            <a:off x="7696200" y="6096000"/>
            <a:ext cx="976313" cy="485775"/>
          </a:xfrm>
          <a:prstGeom prst="rightArrow">
            <a:avLst>
              <a:gd name="adj1" fmla="val 50000"/>
              <a:gd name="adj2" fmla="val 50245"/>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3490070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Rectangle 4"/>
          <p:cNvSpPr>
            <a:spLocks noChangeArrowheads="1"/>
          </p:cNvSpPr>
          <p:nvPr/>
        </p:nvSpPr>
        <p:spPr bwMode="auto">
          <a:xfrm>
            <a:off x="381000" y="228600"/>
            <a:ext cx="8305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4000">
                <a:latin typeface="Tahoma" pitchFamily="34" charset="0"/>
              </a:rPr>
              <a:t>“Your daughter is such a </a:t>
            </a:r>
          </a:p>
          <a:p>
            <a:r>
              <a:rPr lang="en-US" sz="4000">
                <a:latin typeface="Tahoma" pitchFamily="34" charset="0"/>
              </a:rPr>
              <a:t>committed piano student.</a:t>
            </a:r>
          </a:p>
          <a:p>
            <a:r>
              <a:rPr lang="en-US" sz="4000">
                <a:latin typeface="Tahoma" pitchFamily="34" charset="0"/>
              </a:rPr>
              <a:t>Last night I could hear her  </a:t>
            </a:r>
          </a:p>
          <a:p>
            <a:r>
              <a:rPr lang="en-US" sz="4000">
                <a:latin typeface="Tahoma" pitchFamily="34" charset="0"/>
              </a:rPr>
              <a:t>practicing until midnight!”</a:t>
            </a:r>
            <a:r>
              <a:rPr lang="en-US" sz="2400" b="0"/>
              <a:t> </a:t>
            </a:r>
          </a:p>
        </p:txBody>
      </p:sp>
      <p:sp>
        <p:nvSpPr>
          <p:cNvPr id="281605" name="Oval 5"/>
          <p:cNvSpPr>
            <a:spLocks noChangeArrowheads="1"/>
          </p:cNvSpPr>
          <p:nvPr/>
        </p:nvSpPr>
        <p:spPr bwMode="auto">
          <a:xfrm>
            <a:off x="0" y="2971800"/>
            <a:ext cx="9144000" cy="3200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3600">
                <a:latin typeface="Tahoma" pitchFamily="34" charset="0"/>
              </a:rPr>
              <a:t>Positive feelings?</a:t>
            </a:r>
          </a:p>
          <a:p>
            <a:r>
              <a:rPr lang="en-US" sz="3600">
                <a:latin typeface="Tahoma" pitchFamily="34" charset="0"/>
              </a:rPr>
              <a:t>Hear what they wanted to hear?</a:t>
            </a:r>
          </a:p>
          <a:p>
            <a:r>
              <a:rPr lang="en-US" sz="3600">
                <a:latin typeface="Tahoma" pitchFamily="34" charset="0"/>
              </a:rPr>
              <a:t>Treated the way they wanted?</a:t>
            </a:r>
          </a:p>
          <a:p>
            <a:r>
              <a:rPr lang="en-US" sz="3600">
                <a:latin typeface="Tahoma" pitchFamily="34" charset="0"/>
              </a:rPr>
              <a:t>Between-the-lines message?</a:t>
            </a:r>
          </a:p>
          <a:p>
            <a:endParaRPr lang="en-US" sz="3600">
              <a:latin typeface="Tahoma" pitchFamily="34" charset="0"/>
            </a:endParaRPr>
          </a:p>
        </p:txBody>
      </p:sp>
    </p:spTree>
    <p:extLst>
      <p:ext uri="{BB962C8B-B14F-4D97-AF65-F5344CB8AC3E}">
        <p14:creationId xmlns:p14="http://schemas.microsoft.com/office/powerpoint/2010/main" val="3454499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81604"/>
                                        </p:tgtEl>
                                        <p:attrNameLst>
                                          <p:attrName>style.visibility</p:attrName>
                                        </p:attrNameLst>
                                      </p:cBhvr>
                                      <p:to>
                                        <p:strVal val="visible"/>
                                      </p:to>
                                    </p:set>
                                    <p:animEffect transition="in" filter="barn(inHorizontal)">
                                      <p:cBhvr>
                                        <p:cTn id="7" dur="1000"/>
                                        <p:tgtEl>
                                          <p:spTgt spid="281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81605"/>
                                        </p:tgtEl>
                                        <p:attrNameLst>
                                          <p:attrName>style.visibility</p:attrName>
                                        </p:attrNameLst>
                                      </p:cBhvr>
                                      <p:to>
                                        <p:strVal val="visible"/>
                                      </p:to>
                                    </p:set>
                                    <p:animEffect transition="in" filter="plus(in)">
                                      <p:cBhvr>
                                        <p:cTn id="12" dur="1000"/>
                                        <p:tgtEl>
                                          <p:spTgt spid="281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4" grpId="0"/>
      <p:bldP spid="28160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3"/>
          <p:cNvSpPr>
            <a:spLocks noChangeArrowheads="1" noChangeShapeType="1" noTextEdit="1"/>
          </p:cNvSpPr>
          <p:nvPr/>
        </p:nvSpPr>
        <p:spPr bwMode="auto">
          <a:xfrm>
            <a:off x="1371600" y="1981200"/>
            <a:ext cx="5867400" cy="3276600"/>
          </a:xfrm>
          <a:prstGeom prst="rect">
            <a:avLst/>
          </a:prstGeom>
        </p:spPr>
        <p:txBody>
          <a:bodyPr wrap="none" fromWordArt="1">
            <a:prstTxWarp prst="textPlain">
              <a:avLst>
                <a:gd name="adj" fmla="val 50000"/>
              </a:avLst>
            </a:prstTxWarp>
          </a:bodyPr>
          <a:lstStyle/>
          <a:p>
            <a:pPr algn="ctr"/>
            <a:r>
              <a:rPr lang="en-US" sz="3600" kern="10" dirty="0">
                <a:ln w="9525" cap="sq">
                  <a:solidFill>
                    <a:schemeClr val="tx1"/>
                  </a:solidFill>
                  <a:round/>
                  <a:headEnd type="none" w="sm" len="sm"/>
                  <a:tailEnd type="none" w="sm" len="sm"/>
                </a:ln>
                <a:latin typeface="Arial Black"/>
              </a:rPr>
              <a:t>CLASSIFYING</a:t>
            </a:r>
          </a:p>
          <a:p>
            <a:pPr algn="ctr"/>
            <a:r>
              <a:rPr lang="en-US" sz="3600" kern="10" dirty="0">
                <a:ln w="9525" cap="sq">
                  <a:solidFill>
                    <a:schemeClr val="tx1"/>
                  </a:solidFill>
                  <a:round/>
                  <a:headEnd type="none" w="sm" len="sm"/>
                  <a:tailEnd type="none" w="sm" len="sm"/>
                </a:ln>
                <a:latin typeface="Arial Black"/>
              </a:rPr>
              <a:t>CULTURES</a:t>
            </a:r>
          </a:p>
        </p:txBody>
      </p:sp>
      <p:sp>
        <p:nvSpPr>
          <p:cNvPr id="15363" name="Rectangle 4"/>
          <p:cNvSpPr>
            <a:spLocks noGrp="1" noChangeArrowheads="1"/>
          </p:cNvSpPr>
          <p:nvPr>
            <p:ph type="title"/>
          </p:nvPr>
        </p:nvSpPr>
        <p:spPr>
          <a:xfrm>
            <a:off x="533400" y="152400"/>
            <a:ext cx="7543800" cy="1143000"/>
          </a:xfrm>
        </p:spPr>
        <p:txBody>
          <a:bodyPr/>
          <a:lstStyle/>
          <a:p>
            <a:pPr eaLnBrk="1" hangingPunct="1"/>
            <a:r>
              <a:rPr lang="en-US" sz="6000" b="1" u="sng" dirty="0" smtClean="0">
                <a:solidFill>
                  <a:srgbClr val="00FFFF"/>
                </a:solidFill>
                <a:latin typeface="Tahoma" pitchFamily="34" charset="0"/>
              </a:rPr>
              <a:t>CHAPTER 2</a:t>
            </a:r>
          </a:p>
        </p:txBody>
      </p:sp>
    </p:spTree>
    <p:extLst>
      <p:ext uri="{BB962C8B-B14F-4D97-AF65-F5344CB8AC3E}">
        <p14:creationId xmlns:p14="http://schemas.microsoft.com/office/powerpoint/2010/main" val="24806472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WordArt 5"/>
          <p:cNvSpPr>
            <a:spLocks noChangeArrowheads="1" noChangeShapeType="1" noTextEdit="1"/>
          </p:cNvSpPr>
          <p:nvPr/>
        </p:nvSpPr>
        <p:spPr bwMode="auto">
          <a:xfrm>
            <a:off x="914400" y="838200"/>
            <a:ext cx="6858000" cy="50292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latin typeface="Arial Black"/>
              </a:rPr>
              <a:t>EASTERN</a:t>
            </a:r>
          </a:p>
          <a:p>
            <a:r>
              <a:rPr lang="en-US" sz="3600" kern="10">
                <a:ln w="9525">
                  <a:solidFill>
                    <a:srgbClr val="000000"/>
                  </a:solidFill>
                  <a:round/>
                  <a:headEnd/>
                  <a:tailEnd/>
                </a:ln>
                <a:latin typeface="Arial Black"/>
              </a:rPr>
              <a:t>vs.</a:t>
            </a:r>
          </a:p>
          <a:p>
            <a:r>
              <a:rPr lang="en-US" sz="3600" kern="10">
                <a:ln w="9525">
                  <a:solidFill>
                    <a:srgbClr val="000000"/>
                  </a:solidFill>
                  <a:round/>
                  <a:headEnd/>
                  <a:tailEnd/>
                </a:ln>
                <a:latin typeface="Arial Black"/>
              </a:rPr>
              <a:t>WESTERN</a:t>
            </a:r>
          </a:p>
          <a:p>
            <a:r>
              <a:rPr lang="en-US" sz="3600" kern="10">
                <a:ln w="9525">
                  <a:solidFill>
                    <a:srgbClr val="000000"/>
                  </a:solidFill>
                  <a:round/>
                  <a:headEnd/>
                  <a:tailEnd/>
                </a:ln>
                <a:latin typeface="Arial Black"/>
              </a:rPr>
              <a:t>PERCEPTION</a:t>
            </a:r>
          </a:p>
        </p:txBody>
      </p:sp>
    </p:spTree>
    <p:extLst>
      <p:ext uri="{BB962C8B-B14F-4D97-AF65-F5344CB8AC3E}">
        <p14:creationId xmlns:p14="http://schemas.microsoft.com/office/powerpoint/2010/main" val="22373247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ctrTitle"/>
          </p:nvPr>
        </p:nvSpPr>
        <p:spPr>
          <a:xfrm>
            <a:off x="228600" y="0"/>
            <a:ext cx="8534400" cy="1143000"/>
          </a:xfrm>
        </p:spPr>
        <p:txBody>
          <a:bodyPr/>
          <a:lstStyle/>
          <a:p>
            <a:pPr eaLnBrk="1" hangingPunct="1"/>
            <a:r>
              <a:rPr lang="en-US" sz="3200" b="1" smtClean="0">
                <a:solidFill>
                  <a:schemeClr val="tx1"/>
                </a:solidFill>
                <a:latin typeface="Tahoma" pitchFamily="34" charset="0"/>
              </a:rPr>
              <a:t>WESTERN SEPARATENESS vs. EASTERN COMMUNAL INCLUSIVENSS</a:t>
            </a:r>
            <a:r>
              <a:rPr lang="en-US" sz="3200" b="1" smtClean="0">
                <a:solidFill>
                  <a:srgbClr val="006600"/>
                </a:solidFill>
                <a:latin typeface="Tahoma" pitchFamily="34" charset="0"/>
              </a:rPr>
              <a:t> </a:t>
            </a:r>
          </a:p>
        </p:txBody>
      </p:sp>
      <p:sp>
        <p:nvSpPr>
          <p:cNvPr id="68611" name="Rectangle 3"/>
          <p:cNvSpPr>
            <a:spLocks noGrp="1" noChangeArrowheads="1"/>
          </p:cNvSpPr>
          <p:nvPr>
            <p:ph type="subTitle" idx="1"/>
          </p:nvPr>
        </p:nvSpPr>
        <p:spPr>
          <a:xfrm>
            <a:off x="0" y="1066800"/>
            <a:ext cx="9144000" cy="5791200"/>
          </a:xfrm>
        </p:spPr>
        <p:txBody>
          <a:bodyPr/>
          <a:lstStyle/>
          <a:p>
            <a:pPr marL="609600" indent="-609600" algn="l" eaLnBrk="1" hangingPunct="1">
              <a:lnSpc>
                <a:spcPct val="90000"/>
              </a:lnSpc>
              <a:buFontTx/>
              <a:buAutoNum type="arabicPeriod"/>
            </a:pPr>
            <a:r>
              <a:rPr lang="en-US" b="1" smtClean="0">
                <a:latin typeface="Tahoma" pitchFamily="34" charset="0"/>
              </a:rPr>
              <a:t>Western science views the world as a series of isolated, separate objects that must be examined apart from their natural environment (like a butterfly pinned to a display case) in order to “objectively” understand/control them--hence the scientist’s façade of “emotional detachment.”</a:t>
            </a:r>
          </a:p>
          <a:p>
            <a:pPr marL="609600" indent="-609600" algn="l" eaLnBrk="1" hangingPunct="1">
              <a:lnSpc>
                <a:spcPct val="90000"/>
              </a:lnSpc>
              <a:buFontTx/>
              <a:buAutoNum type="arabicPeriod"/>
            </a:pPr>
            <a:r>
              <a:rPr lang="en-US" b="1" smtClean="0">
                <a:latin typeface="Tahoma" pitchFamily="34" charset="0"/>
              </a:rPr>
              <a:t>Eastern communal inclusiveness holds that life can be understood only in its natural community (hence, zoos are no substitute for nature).</a:t>
            </a:r>
          </a:p>
          <a:p>
            <a:pPr marL="609600" indent="-609600" eaLnBrk="1" hangingPunct="1">
              <a:lnSpc>
                <a:spcPct val="90000"/>
              </a:lnSpc>
            </a:pPr>
            <a:endParaRPr lang="en-US" b="1" smtClean="0">
              <a:latin typeface="Tahoma" pitchFamily="34" charset="0"/>
            </a:endParaRPr>
          </a:p>
        </p:txBody>
      </p:sp>
      <p:sp>
        <p:nvSpPr>
          <p:cNvPr id="68612" name="AutoShape 6"/>
          <p:cNvSpPr>
            <a:spLocks noChangeArrowheads="1"/>
          </p:cNvSpPr>
          <p:nvPr/>
        </p:nvSpPr>
        <p:spPr bwMode="auto">
          <a:xfrm>
            <a:off x="7010400" y="60198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828949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0"/>
            <a:ext cx="8915400" cy="1143000"/>
          </a:xfrm>
        </p:spPr>
        <p:txBody>
          <a:bodyPr/>
          <a:lstStyle/>
          <a:p>
            <a:pPr eaLnBrk="1" hangingPunct="1"/>
            <a:r>
              <a:rPr lang="en-US" sz="3600" b="1" smtClean="0">
                <a:solidFill>
                  <a:schemeClr val="tx1"/>
                </a:solidFill>
                <a:latin typeface="Tahoma" pitchFamily="34" charset="0"/>
              </a:rPr>
              <a:t>EAST &amp; WEST SEE</a:t>
            </a:r>
            <a:br>
              <a:rPr lang="en-US" sz="3600" b="1" smtClean="0">
                <a:solidFill>
                  <a:schemeClr val="tx1"/>
                </a:solidFill>
                <a:latin typeface="Tahoma" pitchFamily="34" charset="0"/>
              </a:rPr>
            </a:br>
            <a:r>
              <a:rPr lang="en-US" sz="3600" b="1" smtClean="0">
                <a:solidFill>
                  <a:schemeClr val="tx1"/>
                </a:solidFill>
                <a:latin typeface="Tahoma" pitchFamily="34" charset="0"/>
              </a:rPr>
              <a:t> REALITY DIFFERENTLY</a:t>
            </a:r>
          </a:p>
        </p:txBody>
      </p:sp>
      <p:sp>
        <p:nvSpPr>
          <p:cNvPr id="74755" name="Rectangle 3"/>
          <p:cNvSpPr>
            <a:spLocks noGrp="1" noChangeArrowheads="1"/>
          </p:cNvSpPr>
          <p:nvPr>
            <p:ph type="body" idx="1"/>
          </p:nvPr>
        </p:nvSpPr>
        <p:spPr>
          <a:xfrm>
            <a:off x="304800" y="1219200"/>
            <a:ext cx="8839200" cy="5638800"/>
          </a:xfrm>
        </p:spPr>
        <p:txBody>
          <a:bodyPr/>
          <a:lstStyle/>
          <a:p>
            <a:pPr eaLnBrk="1" hangingPunct="1">
              <a:buFontTx/>
              <a:buNone/>
            </a:pPr>
            <a:r>
              <a:rPr lang="en-US" sz="3600" b="1" u="sng" smtClean="0">
                <a:latin typeface="Tahoma" pitchFamily="34" charset="0"/>
              </a:rPr>
              <a:t>WEST</a:t>
            </a:r>
            <a:r>
              <a:rPr lang="en-US" sz="3600" b="1" smtClean="0">
                <a:latin typeface="Tahoma" pitchFamily="34" charset="0"/>
              </a:rPr>
              <a:t>: Focus on separate objects in the environment</a:t>
            </a:r>
          </a:p>
          <a:p>
            <a:pPr eaLnBrk="1" hangingPunct="1">
              <a:buFontTx/>
              <a:buNone/>
            </a:pPr>
            <a:r>
              <a:rPr lang="en-US" sz="3600" b="1" u="sng" smtClean="0">
                <a:latin typeface="Tahoma" pitchFamily="34" charset="0"/>
              </a:rPr>
              <a:t>EAST</a:t>
            </a:r>
            <a:r>
              <a:rPr lang="en-US" sz="3600" b="1" smtClean="0">
                <a:latin typeface="Tahoma" pitchFamily="34" charset="0"/>
              </a:rPr>
              <a:t>:  Focus on the total environment </a:t>
            </a:r>
          </a:p>
          <a:p>
            <a:pPr eaLnBrk="1" hangingPunct="1">
              <a:buFontTx/>
              <a:buNone/>
            </a:pPr>
            <a:r>
              <a:rPr lang="en-US" sz="3600" b="1" u="sng" smtClean="0">
                <a:latin typeface="Tahoma" pitchFamily="34" charset="0"/>
              </a:rPr>
              <a:t>WEST</a:t>
            </a:r>
            <a:r>
              <a:rPr lang="en-US" sz="3600" b="1" smtClean="0">
                <a:latin typeface="Tahoma" pitchFamily="34" charset="0"/>
              </a:rPr>
              <a:t>: The individual shapes society</a:t>
            </a:r>
          </a:p>
          <a:p>
            <a:pPr eaLnBrk="1" hangingPunct="1">
              <a:buFontTx/>
              <a:buNone/>
            </a:pPr>
            <a:r>
              <a:rPr lang="en-US" sz="3600" b="1" u="sng" smtClean="0">
                <a:latin typeface="Tahoma" pitchFamily="34" charset="0"/>
              </a:rPr>
              <a:t>EAST</a:t>
            </a:r>
            <a:r>
              <a:rPr lang="en-US" sz="3600" b="1" smtClean="0">
                <a:latin typeface="Tahoma" pitchFamily="34" charset="0"/>
              </a:rPr>
              <a:t>: Society shapes the individual</a:t>
            </a:r>
          </a:p>
          <a:p>
            <a:pPr eaLnBrk="1" hangingPunct="1">
              <a:buFontTx/>
              <a:buNone/>
            </a:pPr>
            <a:r>
              <a:rPr lang="en-US" sz="3600" b="1" u="sng" smtClean="0">
                <a:latin typeface="Tahoma" pitchFamily="34" charset="0"/>
              </a:rPr>
              <a:t>WEST</a:t>
            </a:r>
            <a:r>
              <a:rPr lang="en-US" sz="3600" b="1" smtClean="0">
                <a:latin typeface="Tahoma" pitchFamily="34" charset="0"/>
              </a:rPr>
              <a:t>: I am always the same person</a:t>
            </a:r>
          </a:p>
          <a:p>
            <a:pPr eaLnBrk="1" hangingPunct="1">
              <a:buFontTx/>
              <a:buNone/>
            </a:pPr>
            <a:r>
              <a:rPr lang="en-US" sz="3600" b="1" u="sng" smtClean="0">
                <a:latin typeface="Tahoma" pitchFamily="34" charset="0"/>
              </a:rPr>
              <a:t>EAST:</a:t>
            </a:r>
            <a:r>
              <a:rPr lang="en-US" sz="3600" b="1" smtClean="0">
                <a:latin typeface="Tahoma" pitchFamily="34" charset="0"/>
              </a:rPr>
              <a:t> I am a different person in different social situations</a:t>
            </a:r>
          </a:p>
          <a:p>
            <a:pPr eaLnBrk="1" hangingPunct="1">
              <a:buFontTx/>
              <a:buNone/>
            </a:pPr>
            <a:endParaRPr lang="en-US" sz="3600" b="1" smtClean="0">
              <a:latin typeface="Tahoma" pitchFamily="34" charset="0"/>
            </a:endParaRPr>
          </a:p>
        </p:txBody>
      </p:sp>
      <p:sp>
        <p:nvSpPr>
          <p:cNvPr id="74756" name="AutoShape 8"/>
          <p:cNvSpPr>
            <a:spLocks noChangeArrowheads="1"/>
          </p:cNvSpPr>
          <p:nvPr/>
        </p:nvSpPr>
        <p:spPr bwMode="auto">
          <a:xfrm>
            <a:off x="7696200" y="6219825"/>
            <a:ext cx="914400" cy="638175"/>
          </a:xfrm>
          <a:prstGeom prst="rightArrow">
            <a:avLst>
              <a:gd name="adj1" fmla="val 50000"/>
              <a:gd name="adj2" fmla="val 35821"/>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40201258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304800" y="304800"/>
            <a:ext cx="8839200" cy="6553200"/>
          </a:xfrm>
        </p:spPr>
        <p:txBody>
          <a:bodyPr/>
          <a:lstStyle/>
          <a:p>
            <a:pPr eaLnBrk="1" hangingPunct="1">
              <a:lnSpc>
                <a:spcPct val="90000"/>
              </a:lnSpc>
              <a:buFontTx/>
              <a:buNone/>
            </a:pPr>
            <a:r>
              <a:rPr lang="en-US" sz="4200" b="1" u="sng" smtClean="0">
                <a:latin typeface="Verdana" pitchFamily="34" charset="0"/>
              </a:rPr>
              <a:t>WEST</a:t>
            </a:r>
            <a:r>
              <a:rPr lang="en-US" sz="4200" b="1" smtClean="0">
                <a:latin typeface="Verdana" pitchFamily="34" charset="0"/>
              </a:rPr>
              <a:t>: I strive to be unique in the group</a:t>
            </a:r>
          </a:p>
          <a:p>
            <a:pPr eaLnBrk="1" hangingPunct="1">
              <a:lnSpc>
                <a:spcPct val="90000"/>
              </a:lnSpc>
              <a:buFontTx/>
              <a:buNone/>
            </a:pPr>
            <a:r>
              <a:rPr lang="en-US" sz="4200" b="1" u="sng" smtClean="0">
                <a:latin typeface="Verdana" pitchFamily="34" charset="0"/>
              </a:rPr>
              <a:t>EAST</a:t>
            </a:r>
            <a:r>
              <a:rPr lang="en-US" sz="4200" b="1" smtClean="0">
                <a:latin typeface="Verdana" pitchFamily="34" charset="0"/>
              </a:rPr>
              <a:t>: I strive to fit into the group harmoniously </a:t>
            </a:r>
          </a:p>
          <a:p>
            <a:pPr eaLnBrk="1" hangingPunct="1">
              <a:lnSpc>
                <a:spcPct val="90000"/>
              </a:lnSpc>
              <a:buFontTx/>
              <a:buNone/>
            </a:pPr>
            <a:r>
              <a:rPr lang="en-US" sz="4200" b="1" u="sng" smtClean="0">
                <a:latin typeface="Verdana" pitchFamily="34" charset="0"/>
              </a:rPr>
              <a:t>WEST</a:t>
            </a:r>
            <a:r>
              <a:rPr lang="en-US" sz="4200" b="1" smtClean="0">
                <a:latin typeface="Verdana" pitchFamily="34" charset="0"/>
              </a:rPr>
              <a:t>: I transmit information &amp; must send it clearly </a:t>
            </a:r>
          </a:p>
          <a:p>
            <a:pPr eaLnBrk="1" hangingPunct="1">
              <a:lnSpc>
                <a:spcPct val="90000"/>
              </a:lnSpc>
              <a:buFontTx/>
              <a:buNone/>
            </a:pPr>
            <a:r>
              <a:rPr lang="en-US" sz="4200" b="1" u="sng" smtClean="0">
                <a:latin typeface="Verdana" pitchFamily="34" charset="0"/>
              </a:rPr>
              <a:t>EAST</a:t>
            </a:r>
            <a:r>
              <a:rPr lang="en-US" sz="4200" b="1" smtClean="0">
                <a:latin typeface="Verdana" pitchFamily="34" charset="0"/>
              </a:rPr>
              <a:t>: I receive information &amp; must interpret it situationally</a:t>
            </a:r>
          </a:p>
        </p:txBody>
      </p:sp>
    </p:spTree>
    <p:extLst>
      <p:ext uri="{BB962C8B-B14F-4D97-AF65-F5344CB8AC3E}">
        <p14:creationId xmlns:p14="http://schemas.microsoft.com/office/powerpoint/2010/main" val="2804537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body" idx="1"/>
          </p:nvPr>
        </p:nvSpPr>
        <p:spPr>
          <a:xfrm>
            <a:off x="0" y="0"/>
            <a:ext cx="9144000" cy="6858000"/>
          </a:xfrm>
        </p:spPr>
        <p:txBody>
          <a:bodyPr/>
          <a:lstStyle/>
          <a:p>
            <a:pPr algn="ctr" eaLnBrk="1" hangingPunct="1">
              <a:buFontTx/>
              <a:buNone/>
            </a:pPr>
            <a:r>
              <a:rPr lang="en-US" sz="4400" b="1" smtClean="0">
                <a:latin typeface="Tahoma" pitchFamily="34" charset="0"/>
              </a:rPr>
              <a:t>COMMUNITY</a:t>
            </a:r>
            <a:r>
              <a:rPr lang="en-US" sz="4400" b="1" smtClean="0">
                <a:solidFill>
                  <a:schemeClr val="accent2"/>
                </a:solidFill>
                <a:latin typeface="Tahoma" pitchFamily="34" charset="0"/>
              </a:rPr>
              <a:t> </a:t>
            </a:r>
          </a:p>
          <a:p>
            <a:pPr algn="ctr" eaLnBrk="1" hangingPunct="1">
              <a:buFontTx/>
              <a:buNone/>
            </a:pPr>
            <a:r>
              <a:rPr lang="en-US" sz="5400" b="1" smtClean="0">
                <a:latin typeface="Tahoma" pitchFamily="34" charset="0"/>
              </a:rPr>
              <a:t>is the supreme ideal because it is the combination of all ideals: cooperation, harmony, sacrifice, teamwork, justice, human dignity, etc.</a:t>
            </a:r>
          </a:p>
        </p:txBody>
      </p:sp>
    </p:spTree>
    <p:extLst>
      <p:ext uri="{BB962C8B-B14F-4D97-AF65-F5344CB8AC3E}">
        <p14:creationId xmlns:p14="http://schemas.microsoft.com/office/powerpoint/2010/main" val="22356680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body" idx="1"/>
          </p:nvPr>
        </p:nvSpPr>
        <p:spPr>
          <a:xfrm>
            <a:off x="0" y="0"/>
            <a:ext cx="9144000" cy="6858000"/>
          </a:xfrm>
        </p:spPr>
        <p:txBody>
          <a:bodyPr/>
          <a:lstStyle/>
          <a:p>
            <a:pPr algn="ctr" eaLnBrk="1" hangingPunct="1">
              <a:lnSpc>
                <a:spcPct val="80000"/>
              </a:lnSpc>
              <a:buFontTx/>
              <a:buNone/>
            </a:pPr>
            <a:r>
              <a:rPr lang="en-US" sz="3600" b="1" dirty="0" smtClean="0">
                <a:latin typeface="Tahoma" pitchFamily="34" charset="0"/>
              </a:rPr>
              <a:t>IDEALISM IN ASIAN</a:t>
            </a:r>
          </a:p>
          <a:p>
            <a:pPr algn="ctr" eaLnBrk="1" hangingPunct="1">
              <a:lnSpc>
                <a:spcPct val="80000"/>
              </a:lnSpc>
              <a:buFontTx/>
              <a:buNone/>
            </a:pPr>
            <a:r>
              <a:rPr lang="en-US" sz="3600" b="1" dirty="0" smtClean="0">
                <a:latin typeface="Tahoma" pitchFamily="34" charset="0"/>
              </a:rPr>
              <a:t>ETIQUETTE:</a:t>
            </a:r>
          </a:p>
          <a:p>
            <a:pPr algn="ctr" eaLnBrk="1" hangingPunct="1">
              <a:lnSpc>
                <a:spcPct val="80000"/>
              </a:lnSpc>
              <a:buFontTx/>
              <a:buNone/>
            </a:pPr>
            <a:r>
              <a:rPr lang="en-US" sz="4400" b="1" dirty="0" smtClean="0">
                <a:latin typeface="Tahoma" pitchFamily="34" charset="0"/>
              </a:rPr>
              <a:t>The means are just as important</a:t>
            </a:r>
          </a:p>
          <a:p>
            <a:pPr algn="ctr" eaLnBrk="1" hangingPunct="1">
              <a:lnSpc>
                <a:spcPct val="80000"/>
              </a:lnSpc>
              <a:buFontTx/>
              <a:buNone/>
            </a:pPr>
            <a:r>
              <a:rPr lang="en-US" sz="4400" b="1" dirty="0" smtClean="0">
                <a:latin typeface="Tahoma" pitchFamily="34" charset="0"/>
              </a:rPr>
              <a:t>as the ends.</a:t>
            </a:r>
          </a:p>
          <a:p>
            <a:pPr algn="ctr" eaLnBrk="1" hangingPunct="1">
              <a:lnSpc>
                <a:spcPct val="80000"/>
              </a:lnSpc>
              <a:buFontTx/>
              <a:buNone/>
            </a:pPr>
            <a:r>
              <a:rPr lang="en-US" sz="4400" b="1" u="sng" dirty="0" smtClean="0">
                <a:latin typeface="Tahoma" pitchFamily="34" charset="0"/>
              </a:rPr>
              <a:t>HOW</a:t>
            </a:r>
            <a:r>
              <a:rPr lang="en-US" sz="4400" b="1" dirty="0" smtClean="0">
                <a:latin typeface="Tahoma" pitchFamily="34" charset="0"/>
              </a:rPr>
              <a:t> you</a:t>
            </a:r>
          </a:p>
          <a:p>
            <a:pPr algn="ctr" eaLnBrk="1" hangingPunct="1">
              <a:lnSpc>
                <a:spcPct val="80000"/>
              </a:lnSpc>
              <a:buFontTx/>
              <a:buNone/>
            </a:pPr>
            <a:r>
              <a:rPr lang="en-US" sz="4400" b="1" dirty="0" smtClean="0">
                <a:latin typeface="Tahoma" pitchFamily="34" charset="0"/>
              </a:rPr>
              <a:t>do something is as much of an ideal as what you do (because how you do things determines whether or not interpersonal harmony is achieved). </a:t>
            </a:r>
          </a:p>
          <a:p>
            <a:pPr eaLnBrk="1" hangingPunct="1">
              <a:lnSpc>
                <a:spcPct val="80000"/>
              </a:lnSpc>
              <a:buFontTx/>
              <a:buNone/>
            </a:pPr>
            <a:endParaRPr lang="en-US" sz="4400" dirty="0" smtClean="0">
              <a:latin typeface="Tahoma" pitchFamily="34" charset="0"/>
            </a:endParaRPr>
          </a:p>
        </p:txBody>
      </p:sp>
      <p:sp>
        <p:nvSpPr>
          <p:cNvPr id="89091" name="AutoShape 4"/>
          <p:cNvSpPr>
            <a:spLocks noChangeArrowheads="1"/>
          </p:cNvSpPr>
          <p:nvPr/>
        </p:nvSpPr>
        <p:spPr bwMode="auto">
          <a:xfrm>
            <a:off x="7772400" y="6372225"/>
            <a:ext cx="976313" cy="485775"/>
          </a:xfrm>
          <a:prstGeom prst="rightArrow">
            <a:avLst>
              <a:gd name="adj1" fmla="val 50000"/>
              <a:gd name="adj2" fmla="val 50245"/>
            </a:avLst>
          </a:prstGeom>
          <a:solidFill>
            <a:schemeClr val="tx1"/>
          </a:solidFill>
          <a:ln w="19050" algn="ctr">
            <a:solidFill>
              <a:srgbClr val="99CCFF"/>
            </a:solidFill>
            <a:miter lim="800000"/>
            <a:headEnd/>
            <a:tailEnd/>
          </a:ln>
          <a:effectLst>
            <a:outerShdw dist="35921" dir="2700000" algn="ctr" rotWithShape="0">
              <a:srgbClr val="990000"/>
            </a:outerShdw>
          </a:effectLst>
        </p:spPr>
        <p:txBody>
          <a:bodyPr wrap="none" anchor="ctr"/>
          <a:lstStyle/>
          <a:p>
            <a:endParaRPr lang="en-US"/>
          </a:p>
        </p:txBody>
      </p:sp>
    </p:spTree>
    <p:extLst>
      <p:ext uri="{BB962C8B-B14F-4D97-AF65-F5344CB8AC3E}">
        <p14:creationId xmlns:p14="http://schemas.microsoft.com/office/powerpoint/2010/main" val="3495062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1"/>
          </p:nvPr>
        </p:nvSpPr>
        <p:spPr>
          <a:xfrm>
            <a:off x="0" y="0"/>
            <a:ext cx="9144000" cy="6858000"/>
          </a:xfrm>
        </p:spPr>
        <p:txBody>
          <a:bodyPr/>
          <a:lstStyle/>
          <a:p>
            <a:pPr marL="609600" indent="-609600" eaLnBrk="1" hangingPunct="1">
              <a:buClr>
                <a:schemeClr val="tx1"/>
              </a:buClr>
              <a:buFontTx/>
              <a:buAutoNum type="arabicPeriod"/>
            </a:pPr>
            <a:r>
              <a:rPr lang="en-US" sz="4400" b="1" smtClean="0">
                <a:latin typeface="Tahoma" pitchFamily="34" charset="0"/>
              </a:rPr>
              <a:t>How gifts are wrapped</a:t>
            </a:r>
          </a:p>
          <a:p>
            <a:pPr marL="609600" indent="-609600" eaLnBrk="1" hangingPunct="1">
              <a:buClr>
                <a:schemeClr val="tx1"/>
              </a:buClr>
              <a:buFontTx/>
              <a:buAutoNum type="arabicPeriod"/>
            </a:pPr>
            <a:r>
              <a:rPr lang="en-US" sz="4400" b="1" smtClean="0">
                <a:latin typeface="Tahoma" pitchFamily="34" charset="0"/>
              </a:rPr>
              <a:t>How food is served</a:t>
            </a:r>
          </a:p>
          <a:p>
            <a:pPr marL="609600" indent="-609600" eaLnBrk="1" hangingPunct="1">
              <a:buClr>
                <a:schemeClr val="tx1"/>
              </a:buClr>
              <a:buFontTx/>
              <a:buAutoNum type="arabicPeriod"/>
            </a:pPr>
            <a:r>
              <a:rPr lang="en-US" sz="4400" b="1" smtClean="0">
                <a:latin typeface="Tahoma" pitchFamily="34" charset="0"/>
              </a:rPr>
              <a:t>How respect is shown to authority</a:t>
            </a:r>
          </a:p>
          <a:p>
            <a:pPr marL="609600" indent="-609600" eaLnBrk="1" hangingPunct="1">
              <a:buClr>
                <a:schemeClr val="tx1"/>
              </a:buClr>
              <a:buFontTx/>
              <a:buAutoNum type="arabicPeriod"/>
            </a:pPr>
            <a:r>
              <a:rPr lang="en-US" sz="4400" b="1" smtClean="0">
                <a:latin typeface="Tahoma" pitchFamily="34" charset="0"/>
              </a:rPr>
              <a:t>Self-discipline as a sign of total commitment to a cause</a:t>
            </a:r>
          </a:p>
          <a:p>
            <a:pPr marL="609600" indent="-609600" eaLnBrk="1" hangingPunct="1">
              <a:buClr>
                <a:schemeClr val="tx1"/>
              </a:buClr>
              <a:buFontTx/>
              <a:buAutoNum type="arabicPeriod"/>
            </a:pPr>
            <a:r>
              <a:rPr lang="en-US" sz="4400" b="1" smtClean="0">
                <a:latin typeface="Tahoma" pitchFamily="34" charset="0"/>
              </a:rPr>
              <a:t>Personal sacrifice as a sign of atonement for group failure</a:t>
            </a:r>
            <a:r>
              <a:rPr lang="en-US" sz="4400" b="1" smtClean="0">
                <a:solidFill>
                  <a:srgbClr val="FFCC99"/>
                </a:solidFill>
                <a:latin typeface="Tahoma" pitchFamily="34" charset="0"/>
              </a:rPr>
              <a:t> </a:t>
            </a:r>
          </a:p>
        </p:txBody>
      </p:sp>
    </p:spTree>
    <p:extLst>
      <p:ext uri="{BB962C8B-B14F-4D97-AF65-F5344CB8AC3E}">
        <p14:creationId xmlns:p14="http://schemas.microsoft.com/office/powerpoint/2010/main" val="10003683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81000" y="152400"/>
            <a:ext cx="8229600" cy="685800"/>
          </a:xfrm>
        </p:spPr>
        <p:txBody>
          <a:bodyPr/>
          <a:lstStyle/>
          <a:p>
            <a:pPr eaLnBrk="1" hangingPunct="1"/>
            <a:r>
              <a:rPr lang="en-US" sz="3600" b="1" smtClean="0">
                <a:solidFill>
                  <a:schemeClr val="tx1"/>
                </a:solidFill>
                <a:latin typeface="Tahoma" pitchFamily="34" charset="0"/>
              </a:rPr>
              <a:t>WESTERNIZED TAOISM</a:t>
            </a:r>
          </a:p>
        </p:txBody>
      </p:sp>
      <p:sp>
        <p:nvSpPr>
          <p:cNvPr id="105475" name="Rectangle 3"/>
          <p:cNvSpPr>
            <a:spLocks noGrp="1" noChangeArrowheads="1"/>
          </p:cNvSpPr>
          <p:nvPr>
            <p:ph type="body" sz="half" idx="1"/>
          </p:nvPr>
        </p:nvSpPr>
        <p:spPr>
          <a:xfrm>
            <a:off x="152400" y="762000"/>
            <a:ext cx="8991600" cy="6096000"/>
          </a:xfrm>
        </p:spPr>
        <p:txBody>
          <a:bodyPr/>
          <a:lstStyle/>
          <a:p>
            <a:pPr marL="533400" indent="-533400" eaLnBrk="1" hangingPunct="1">
              <a:buFontTx/>
              <a:buAutoNum type="arabicPeriod"/>
            </a:pPr>
            <a:r>
              <a:rPr lang="en-US" sz="3400" b="1" smtClean="0">
                <a:latin typeface="Tahoma" pitchFamily="34" charset="0"/>
              </a:rPr>
              <a:t>Christian Science (Mary Baker Eddy)</a:t>
            </a:r>
          </a:p>
          <a:p>
            <a:pPr marL="533400" indent="-533400" eaLnBrk="1" hangingPunct="1">
              <a:buFontTx/>
              <a:buAutoNum type="arabicPeriod"/>
            </a:pPr>
            <a:r>
              <a:rPr lang="en-US" sz="3400" b="1" smtClean="0">
                <a:latin typeface="Tahoma" pitchFamily="34" charset="0"/>
              </a:rPr>
              <a:t>Norman Vincent Peale &amp; “positive thinking”</a:t>
            </a:r>
          </a:p>
          <a:p>
            <a:pPr marL="533400" indent="-533400" eaLnBrk="1" hangingPunct="1">
              <a:buFontTx/>
              <a:buAutoNum type="arabicPeriod"/>
            </a:pPr>
            <a:r>
              <a:rPr lang="en-US" sz="3400" b="1" smtClean="0">
                <a:latin typeface="Tahoma" pitchFamily="34" charset="0"/>
              </a:rPr>
              <a:t>Mary Kay Cosmetics, AMWAY sales rallies, &amp; motivational speakers in business &amp; sports</a:t>
            </a:r>
          </a:p>
          <a:p>
            <a:pPr marL="533400" indent="-533400" eaLnBrk="1" hangingPunct="1">
              <a:buFontTx/>
              <a:buAutoNum type="arabicPeriod"/>
            </a:pPr>
            <a:r>
              <a:rPr lang="en-US" sz="3400" b="1" smtClean="0">
                <a:latin typeface="Tahoma" pitchFamily="34" charset="0"/>
              </a:rPr>
              <a:t>Jack Nicklaus “Zen golf”</a:t>
            </a:r>
          </a:p>
          <a:p>
            <a:pPr marL="533400" indent="-533400" eaLnBrk="1" hangingPunct="1">
              <a:buFontTx/>
              <a:buAutoNum type="arabicPeriod"/>
            </a:pPr>
            <a:r>
              <a:rPr lang="en-US" sz="3400" b="1" smtClean="0">
                <a:latin typeface="Tahoma" pitchFamily="34" charset="0"/>
              </a:rPr>
              <a:t>Star Wars (the “Force” &amp; Yoda)</a:t>
            </a:r>
          </a:p>
          <a:p>
            <a:pPr marL="533400" indent="-533400" eaLnBrk="1" hangingPunct="1">
              <a:buFontTx/>
              <a:buAutoNum type="arabicPeriod"/>
            </a:pPr>
            <a:r>
              <a:rPr lang="en-US" sz="3400" b="1" smtClean="0">
                <a:latin typeface="Tahoma" pitchFamily="34" charset="0"/>
              </a:rPr>
              <a:t>Environmentalists &amp; Wicans (Gaians)</a:t>
            </a:r>
          </a:p>
          <a:p>
            <a:pPr marL="533400" indent="-533400" eaLnBrk="1" hangingPunct="1"/>
            <a:endParaRPr lang="en-US" sz="3400" b="1" smtClean="0">
              <a:latin typeface="Tahoma" pitchFamily="34" charset="0"/>
            </a:endParaRPr>
          </a:p>
          <a:p>
            <a:pPr marL="533400" indent="-533400" eaLnBrk="1" hangingPunct="1"/>
            <a:endParaRPr lang="en-US" b="1" smtClean="0">
              <a:latin typeface="Palatino Linotype" pitchFamily="18" charset="0"/>
            </a:endParaRPr>
          </a:p>
        </p:txBody>
      </p:sp>
    </p:spTree>
    <p:extLst>
      <p:ext uri="{BB962C8B-B14F-4D97-AF65-F5344CB8AC3E}">
        <p14:creationId xmlns:p14="http://schemas.microsoft.com/office/powerpoint/2010/main" val="3072482508"/>
      </p:ext>
    </p:extLst>
  </p:cSld>
  <p:clrMapOvr>
    <a:masterClrMapping/>
  </p:clrMapOvr>
  <p:transition spd="med">
    <p:random/>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2"/>
          <p:cNvSpPr>
            <a:spLocks noGrp="1"/>
          </p:cNvSpPr>
          <p:nvPr>
            <p:ph idx="1"/>
          </p:nvPr>
        </p:nvSpPr>
        <p:spPr>
          <a:xfrm>
            <a:off x="0" y="0"/>
            <a:ext cx="9144000" cy="6858000"/>
          </a:xfrm>
        </p:spPr>
        <p:txBody>
          <a:bodyPr/>
          <a:lstStyle/>
          <a:p>
            <a:pPr algn="ctr">
              <a:buFontTx/>
              <a:buNone/>
            </a:pPr>
            <a:r>
              <a:rPr lang="en-US" sz="8800" b="1" smtClean="0">
                <a:latin typeface="Tahoma" pitchFamily="34" charset="0"/>
                <a:cs typeface="Tahoma" pitchFamily="34" charset="0"/>
              </a:rPr>
              <a:t>BUDDHISM &amp; ASIAN METAPHYSICS</a:t>
            </a:r>
          </a:p>
        </p:txBody>
      </p:sp>
    </p:spTree>
    <p:extLst>
      <p:ext uri="{BB962C8B-B14F-4D97-AF65-F5344CB8AC3E}">
        <p14:creationId xmlns:p14="http://schemas.microsoft.com/office/powerpoint/2010/main" val="1049681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0" y="0"/>
            <a:ext cx="9144000" cy="762000"/>
          </a:xfrm>
        </p:spPr>
        <p:txBody>
          <a:bodyPr/>
          <a:lstStyle/>
          <a:p>
            <a:pPr eaLnBrk="1" hangingPunct="1"/>
            <a:r>
              <a:rPr lang="en-US" sz="3200" b="1" smtClean="0">
                <a:latin typeface="Tahoma" pitchFamily="34" charset="0"/>
              </a:rPr>
              <a:t>UNDERSTANDING BUDDHISM</a:t>
            </a:r>
          </a:p>
        </p:txBody>
      </p:sp>
      <p:sp>
        <p:nvSpPr>
          <p:cNvPr id="110595" name="Rectangle 3"/>
          <p:cNvSpPr>
            <a:spLocks noGrp="1" noChangeArrowheads="1"/>
          </p:cNvSpPr>
          <p:nvPr>
            <p:ph type="subTitle" idx="1"/>
          </p:nvPr>
        </p:nvSpPr>
        <p:spPr>
          <a:xfrm>
            <a:off x="0" y="609600"/>
            <a:ext cx="9144000" cy="6248400"/>
          </a:xfrm>
        </p:spPr>
        <p:txBody>
          <a:bodyPr/>
          <a:lstStyle/>
          <a:p>
            <a:pPr algn="l" eaLnBrk="1" hangingPunct="1"/>
            <a:r>
              <a:rPr lang="en-US" b="1" smtClean="0">
                <a:latin typeface="Tahoma" pitchFamily="34" charset="0"/>
              </a:rPr>
              <a:t>Zen Buddhism says, “be nothing, think nothing.”  Zen involves meditation with an empty mind, achieved by freeing the mind of earthly thoughts and attachments.  This is often achieved by mediating on an object such as a rock, pool, or flower.  Zen teaches nothing and believes that only one essence exists (monism—one mind).  Zen uses meditation as the means of attaining salvation by virtue of inner power.  Zen stresses mental discipline, personal sacrifice, and disregard of physical pain. </a:t>
            </a:r>
          </a:p>
        </p:txBody>
      </p:sp>
      <p:sp>
        <p:nvSpPr>
          <p:cNvPr id="110596" name="AutoShape 4"/>
          <p:cNvSpPr>
            <a:spLocks noChangeArrowheads="1"/>
          </p:cNvSpPr>
          <p:nvPr/>
        </p:nvSpPr>
        <p:spPr bwMode="auto">
          <a:xfrm>
            <a:off x="7543800" y="5715000"/>
            <a:ext cx="976313" cy="485775"/>
          </a:xfrm>
          <a:prstGeom prst="rightArrow">
            <a:avLst>
              <a:gd name="adj1" fmla="val 50000"/>
              <a:gd name="adj2" fmla="val 50245"/>
            </a:avLst>
          </a:prstGeom>
          <a:solidFill>
            <a:srgbClr val="0000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690753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7"/>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endParaRPr lang="en-US" dirty="0"/>
          </a:p>
        </p:txBody>
      </p:sp>
      <p:sp>
        <p:nvSpPr>
          <p:cNvPr id="17411" name="Rectangle 9"/>
          <p:cNvSpPr>
            <a:spLocks noGrp="1" noChangeArrowheads="1"/>
          </p:cNvSpPr>
          <p:nvPr>
            <p:ph type="ctrTitle"/>
          </p:nvPr>
        </p:nvSpPr>
        <p:spPr>
          <a:xfrm>
            <a:off x="304800" y="228600"/>
            <a:ext cx="8839200" cy="685800"/>
          </a:xfrm>
        </p:spPr>
        <p:txBody>
          <a:bodyPr/>
          <a:lstStyle/>
          <a:p>
            <a:pPr eaLnBrk="1" hangingPunct="1"/>
            <a:r>
              <a:rPr lang="en-US" sz="3600" b="1" dirty="0" smtClean="0">
                <a:solidFill>
                  <a:schemeClr val="tx1"/>
                </a:solidFill>
                <a:effectLst/>
                <a:latin typeface="Tahoma" pitchFamily="34" charset="0"/>
              </a:rPr>
              <a:t>WHY DO CULTURES SEEM SO COMPLEX?</a:t>
            </a:r>
          </a:p>
        </p:txBody>
      </p:sp>
      <p:sp>
        <p:nvSpPr>
          <p:cNvPr id="17412" name="Rectangle 11"/>
          <p:cNvSpPr>
            <a:spLocks noGrp="1" noChangeArrowheads="1"/>
          </p:cNvSpPr>
          <p:nvPr>
            <p:ph type="subTitle" idx="1"/>
          </p:nvPr>
        </p:nvSpPr>
        <p:spPr>
          <a:xfrm>
            <a:off x="304800" y="533400"/>
            <a:ext cx="8534400" cy="6019800"/>
          </a:xfrm>
          <a:ln/>
        </p:spPr>
        <p:txBody>
          <a:bodyPr/>
          <a:lstStyle/>
          <a:p>
            <a:pPr algn="l" eaLnBrk="1" hangingPunct="1"/>
            <a:r>
              <a:rPr lang="en-US" sz="3600" b="1" dirty="0" smtClean="0">
                <a:solidFill>
                  <a:schemeClr val="tx1"/>
                </a:solidFill>
                <a:latin typeface="Tahoma" pitchFamily="34" charset="0"/>
              </a:rPr>
              <a:t>Because of the outward superficial differences between cultures: </a:t>
            </a:r>
          </a:p>
          <a:p>
            <a:pPr algn="l" eaLnBrk="1" hangingPunct="1">
              <a:buClr>
                <a:schemeClr val="tx1"/>
              </a:buClr>
              <a:buFontTx/>
              <a:buChar char="•"/>
            </a:pPr>
            <a:r>
              <a:rPr lang="en-US" sz="3600" b="1" dirty="0" smtClean="0">
                <a:solidFill>
                  <a:schemeClr val="tx1"/>
                </a:solidFill>
                <a:latin typeface="Tahoma" pitchFamily="34" charset="0"/>
              </a:rPr>
              <a:t>Ethnic features</a:t>
            </a:r>
          </a:p>
          <a:p>
            <a:pPr algn="l" eaLnBrk="1" hangingPunct="1">
              <a:buClr>
                <a:schemeClr val="tx1"/>
              </a:buClr>
              <a:buFontTx/>
              <a:buChar char="•"/>
            </a:pPr>
            <a:r>
              <a:rPr lang="en-US" sz="3600" b="1" dirty="0" smtClean="0">
                <a:solidFill>
                  <a:schemeClr val="tx1"/>
                </a:solidFill>
                <a:latin typeface="Tahoma" pitchFamily="34" charset="0"/>
              </a:rPr>
              <a:t>Language</a:t>
            </a:r>
          </a:p>
          <a:p>
            <a:pPr algn="l" eaLnBrk="1" hangingPunct="1">
              <a:buClr>
                <a:schemeClr val="tx1"/>
              </a:buClr>
              <a:buFontTx/>
              <a:buChar char="•"/>
            </a:pPr>
            <a:r>
              <a:rPr lang="en-US" sz="3600" b="1" dirty="0" smtClean="0">
                <a:solidFill>
                  <a:schemeClr val="tx1"/>
                </a:solidFill>
                <a:latin typeface="Tahoma" pitchFamily="34" charset="0"/>
              </a:rPr>
              <a:t>Fashion</a:t>
            </a:r>
          </a:p>
          <a:p>
            <a:pPr algn="l" eaLnBrk="1" hangingPunct="1">
              <a:buClr>
                <a:schemeClr val="tx1"/>
              </a:buClr>
              <a:buFontTx/>
              <a:buChar char="•"/>
            </a:pPr>
            <a:r>
              <a:rPr lang="en-US" sz="3600" b="1" dirty="0" smtClean="0">
                <a:solidFill>
                  <a:schemeClr val="tx1"/>
                </a:solidFill>
                <a:latin typeface="Tahoma" pitchFamily="34" charset="0"/>
              </a:rPr>
              <a:t>Cuisine</a:t>
            </a:r>
          </a:p>
          <a:p>
            <a:pPr algn="l" eaLnBrk="1" hangingPunct="1">
              <a:buClr>
                <a:srgbClr val="FF00FF"/>
              </a:buClr>
            </a:pPr>
            <a:r>
              <a:rPr lang="en-US" sz="3600" b="1" dirty="0" smtClean="0">
                <a:solidFill>
                  <a:schemeClr val="tx1"/>
                </a:solidFill>
                <a:latin typeface="Tahoma" pitchFamily="34" charset="0"/>
              </a:rPr>
              <a:t>In reality, understanding cultures is much easier than it looks.</a:t>
            </a:r>
          </a:p>
        </p:txBody>
      </p:sp>
    </p:spTree>
    <p:extLst>
      <p:ext uri="{BB962C8B-B14F-4D97-AF65-F5344CB8AC3E}">
        <p14:creationId xmlns:p14="http://schemas.microsoft.com/office/powerpoint/2010/main" val="12776326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304800" y="0"/>
            <a:ext cx="8610600" cy="6858000"/>
          </a:xfrm>
        </p:spPr>
        <p:txBody>
          <a:bodyPr/>
          <a:lstStyle/>
          <a:p>
            <a:pPr eaLnBrk="1" hangingPunct="1">
              <a:buFontTx/>
              <a:buNone/>
            </a:pPr>
            <a:r>
              <a:rPr lang="en-US" sz="5400" b="1" dirty="0" smtClean="0">
                <a:latin typeface="Tahoma" pitchFamily="34" charset="0"/>
              </a:rPr>
              <a:t>Everything in the</a:t>
            </a:r>
          </a:p>
          <a:p>
            <a:pPr eaLnBrk="1" hangingPunct="1">
              <a:buFontTx/>
              <a:buNone/>
            </a:pPr>
            <a:r>
              <a:rPr lang="en-US" sz="5400" b="1" dirty="0" smtClean="0">
                <a:latin typeface="Tahoma" pitchFamily="34" charset="0"/>
              </a:rPr>
              <a:t>universe is connected,</a:t>
            </a:r>
          </a:p>
          <a:p>
            <a:pPr eaLnBrk="1" hangingPunct="1">
              <a:buFontTx/>
              <a:buNone/>
            </a:pPr>
            <a:r>
              <a:rPr lang="en-US" sz="5400" b="1" dirty="0" smtClean="0">
                <a:latin typeface="Tahoma" pitchFamily="34" charset="0"/>
              </a:rPr>
              <a:t>forming an</a:t>
            </a:r>
          </a:p>
          <a:p>
            <a:pPr eaLnBrk="1" hangingPunct="1">
              <a:buFontTx/>
              <a:buNone/>
            </a:pPr>
            <a:r>
              <a:rPr lang="en-US" sz="5400" b="1" dirty="0" smtClean="0">
                <a:latin typeface="Tahoma" pitchFamily="34" charset="0"/>
              </a:rPr>
              <a:t>interdependent</a:t>
            </a:r>
          </a:p>
          <a:p>
            <a:pPr eaLnBrk="1" hangingPunct="1">
              <a:buFontTx/>
              <a:buNone/>
            </a:pPr>
            <a:r>
              <a:rPr lang="en-US" sz="5400" b="1" dirty="0" smtClean="0">
                <a:latin typeface="Tahoma" pitchFamily="34" charset="0"/>
              </a:rPr>
              <a:t>community (“spider web” of relationships)</a:t>
            </a:r>
          </a:p>
          <a:p>
            <a:pPr eaLnBrk="1" hangingPunct="1"/>
            <a:endParaRPr lang="en-US" sz="5400" b="1" dirty="0" smtClean="0">
              <a:latin typeface="Tahoma" pitchFamily="34" charset="0"/>
            </a:endParaRPr>
          </a:p>
          <a:p>
            <a:pPr eaLnBrk="1" hangingPunct="1"/>
            <a:endParaRPr lang="en-US" sz="4600" b="1" dirty="0" smtClean="0">
              <a:latin typeface="Tahoma" pitchFamily="34" charset="0"/>
            </a:endParaRPr>
          </a:p>
          <a:p>
            <a:pPr eaLnBrk="1" hangingPunct="1"/>
            <a:endParaRPr lang="en-US" sz="4400" b="1" dirty="0" smtClean="0">
              <a:solidFill>
                <a:srgbClr val="FF3300"/>
              </a:solidFill>
              <a:latin typeface="Colonna MT" pitchFamily="82" charset="0"/>
            </a:endParaRPr>
          </a:p>
        </p:txBody>
      </p:sp>
      <p:sp>
        <p:nvSpPr>
          <p:cNvPr id="115715" name="AutoShape 5"/>
          <p:cNvSpPr>
            <a:spLocks noChangeArrowheads="1"/>
          </p:cNvSpPr>
          <p:nvPr/>
        </p:nvSpPr>
        <p:spPr bwMode="auto">
          <a:xfrm>
            <a:off x="7772400" y="5867400"/>
            <a:ext cx="976313" cy="485775"/>
          </a:xfrm>
          <a:prstGeom prst="rightArrow">
            <a:avLst>
              <a:gd name="adj1" fmla="val 50000"/>
              <a:gd name="adj2" fmla="val 50245"/>
            </a:avLst>
          </a:prstGeom>
          <a:solidFill>
            <a:schemeClr val="tx1"/>
          </a:solidFill>
          <a:ln w="9525">
            <a:solidFill>
              <a:schemeClr val="accent2"/>
            </a:solidFill>
            <a:miter lim="800000"/>
            <a:headEnd/>
            <a:tailEnd/>
          </a:ln>
        </p:spPr>
        <p:txBody>
          <a:bodyPr wrap="none" anchor="ctr"/>
          <a:lstStyle/>
          <a:p>
            <a:endParaRPr lang="en-US" b="0">
              <a:solidFill>
                <a:srgbClr val="00FF00"/>
              </a:solidFill>
            </a:endParaRPr>
          </a:p>
        </p:txBody>
      </p:sp>
    </p:spTree>
    <p:extLst>
      <p:ext uri="{BB962C8B-B14F-4D97-AF65-F5344CB8AC3E}">
        <p14:creationId xmlns:p14="http://schemas.microsoft.com/office/powerpoint/2010/main" val="30284277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1"/>
          </p:nvPr>
        </p:nvSpPr>
        <p:spPr>
          <a:xfrm>
            <a:off x="0" y="0"/>
            <a:ext cx="9144000" cy="6858000"/>
          </a:xfrm>
        </p:spPr>
        <p:txBody>
          <a:bodyPr/>
          <a:lstStyle/>
          <a:p>
            <a:pPr algn="ctr" eaLnBrk="1" hangingPunct="1">
              <a:buFontTx/>
              <a:buNone/>
            </a:pPr>
            <a:r>
              <a:rPr lang="en-US" sz="6600" b="1" smtClean="0">
                <a:latin typeface="Tahoma" pitchFamily="34" charset="0"/>
              </a:rPr>
              <a:t>Western culture focuses on understanding reality, while Asian culture seeks to experience reality.</a:t>
            </a:r>
          </a:p>
        </p:txBody>
      </p:sp>
    </p:spTree>
    <p:extLst>
      <p:ext uri="{BB962C8B-B14F-4D97-AF65-F5344CB8AC3E}">
        <p14:creationId xmlns:p14="http://schemas.microsoft.com/office/powerpoint/2010/main" val="37398459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WordArt 5"/>
          <p:cNvSpPr>
            <a:spLocks noChangeArrowheads="1" noChangeShapeType="1" noTextEdit="1"/>
          </p:cNvSpPr>
          <p:nvPr/>
        </p:nvSpPr>
        <p:spPr bwMode="auto">
          <a:xfrm>
            <a:off x="2667000" y="457200"/>
            <a:ext cx="3657600" cy="59436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chemeClr val="tx2"/>
                </a:solidFill>
                <a:latin typeface="Arial Black"/>
              </a:rPr>
              <a:t>NEW</a:t>
            </a:r>
          </a:p>
          <a:p>
            <a:r>
              <a:rPr lang="en-US" sz="3600" kern="10">
                <a:ln w="9525">
                  <a:solidFill>
                    <a:srgbClr val="000000"/>
                  </a:solidFill>
                  <a:round/>
                  <a:headEnd/>
                  <a:tailEnd/>
                </a:ln>
                <a:solidFill>
                  <a:schemeClr val="tx2"/>
                </a:solidFill>
                <a:latin typeface="Arial Black"/>
              </a:rPr>
              <a:t>SOCIAL</a:t>
            </a:r>
          </a:p>
          <a:p>
            <a:r>
              <a:rPr lang="en-US" sz="3600" kern="10">
                <a:ln w="9525">
                  <a:solidFill>
                    <a:srgbClr val="000000"/>
                  </a:solidFill>
                  <a:round/>
                  <a:headEnd/>
                  <a:tailEnd/>
                </a:ln>
                <a:solidFill>
                  <a:schemeClr val="tx2"/>
                </a:solidFill>
                <a:latin typeface="Arial Black"/>
              </a:rPr>
              <a:t>TRENDS</a:t>
            </a:r>
          </a:p>
          <a:p>
            <a:r>
              <a:rPr lang="en-US" sz="3600" kern="10">
                <a:ln w="9525">
                  <a:solidFill>
                    <a:srgbClr val="000000"/>
                  </a:solidFill>
                  <a:round/>
                  <a:headEnd/>
                  <a:tailEnd/>
                </a:ln>
                <a:solidFill>
                  <a:schemeClr val="tx2"/>
                </a:solidFill>
                <a:latin typeface="Arial Black"/>
              </a:rPr>
              <a:t>IN</a:t>
            </a:r>
          </a:p>
          <a:p>
            <a:r>
              <a:rPr lang="en-US" sz="3600" kern="10">
                <a:ln w="9525">
                  <a:solidFill>
                    <a:srgbClr val="000000"/>
                  </a:solidFill>
                  <a:round/>
                  <a:headEnd/>
                  <a:tailEnd/>
                </a:ln>
                <a:solidFill>
                  <a:schemeClr val="tx2"/>
                </a:solidFill>
                <a:latin typeface="Arial Black"/>
              </a:rPr>
              <a:t>CHINA</a:t>
            </a:r>
          </a:p>
        </p:txBody>
      </p:sp>
    </p:spTree>
    <p:extLst>
      <p:ext uri="{BB962C8B-B14F-4D97-AF65-F5344CB8AC3E}">
        <p14:creationId xmlns:p14="http://schemas.microsoft.com/office/powerpoint/2010/main" val="720341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ChangeArrowheads="1"/>
          </p:cNvSpPr>
          <p:nvPr>
            <p:ph type="ctrTitle"/>
          </p:nvPr>
        </p:nvSpPr>
        <p:spPr>
          <a:xfrm>
            <a:off x="0" y="304800"/>
            <a:ext cx="9144000" cy="609600"/>
          </a:xfrm>
        </p:spPr>
        <p:txBody>
          <a:bodyPr/>
          <a:lstStyle/>
          <a:p>
            <a:pPr eaLnBrk="1" hangingPunct="1"/>
            <a:r>
              <a:rPr lang="en-US" sz="3200" b="1" smtClean="0">
                <a:latin typeface="Tahoma" pitchFamily="34" charset="0"/>
              </a:rPr>
              <a:t>FROM RACHEL DEWOSKIN, AUTHOR OF </a:t>
            </a:r>
            <a:r>
              <a:rPr lang="en-US" sz="3200" b="1" i="1" smtClean="0">
                <a:latin typeface="Tahoma" pitchFamily="34" charset="0"/>
              </a:rPr>
              <a:t>FOREIGN BABES IN CHINA</a:t>
            </a:r>
          </a:p>
        </p:txBody>
      </p:sp>
      <p:sp>
        <p:nvSpPr>
          <p:cNvPr id="156675" name="Rectangle 3"/>
          <p:cNvSpPr>
            <a:spLocks noGrp="1" noChangeArrowheads="1"/>
          </p:cNvSpPr>
          <p:nvPr>
            <p:ph type="subTitle" idx="1"/>
          </p:nvPr>
        </p:nvSpPr>
        <p:spPr>
          <a:xfrm>
            <a:off x="0" y="990600"/>
            <a:ext cx="9144000" cy="5867400"/>
          </a:xfrm>
        </p:spPr>
        <p:txBody>
          <a:bodyPr/>
          <a:lstStyle/>
          <a:p>
            <a:pPr marL="609600" indent="-609600" algn="l" eaLnBrk="1" hangingPunct="1">
              <a:buFontTx/>
              <a:buAutoNum type="arabicPeriod"/>
            </a:pPr>
            <a:r>
              <a:rPr lang="en-US" b="1" smtClean="0">
                <a:latin typeface="Tahoma" pitchFamily="34" charset="0"/>
              </a:rPr>
              <a:t>“Consumerism became a religion, with companies arriving like missionaries, converting employees, testing advertising strategies, and seducing the average Zhou Schmoe with products he had never known he needed.”</a:t>
            </a:r>
          </a:p>
          <a:p>
            <a:pPr marL="609600" indent="-609600" algn="l" eaLnBrk="1" hangingPunct="1">
              <a:buFontTx/>
              <a:buAutoNum type="arabicPeriod"/>
            </a:pPr>
            <a:r>
              <a:rPr lang="en-US" b="1" smtClean="0">
                <a:latin typeface="Tahoma" pitchFamily="34" charset="0"/>
              </a:rPr>
              <a:t>“New soap operas were offering up previous forbidden products: hard currency, the freedom to travel, liberated sex, international careers, &amp; air-conditioned condominiums.”</a:t>
            </a:r>
          </a:p>
        </p:txBody>
      </p:sp>
      <p:sp>
        <p:nvSpPr>
          <p:cNvPr id="156676" name="AutoShape 5"/>
          <p:cNvSpPr>
            <a:spLocks noChangeArrowheads="1"/>
          </p:cNvSpPr>
          <p:nvPr/>
        </p:nvSpPr>
        <p:spPr bwMode="auto">
          <a:xfrm>
            <a:off x="7772400" y="60198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9607865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b="1" smtClean="0">
                <a:latin typeface="Tahoma" pitchFamily="34" charset="0"/>
              </a:rPr>
              <a:t>3.</a:t>
            </a:r>
            <a:r>
              <a:rPr lang="en-US" smtClean="0"/>
              <a:t> “</a:t>
            </a:r>
            <a:r>
              <a:rPr lang="en-US" b="1" smtClean="0">
                <a:latin typeface="Tahoma" pitchFamily="34" charset="0"/>
              </a:rPr>
              <a:t>Privilege and its trappings had long been closely associated with Western imports, illicit movies, fancy cars, and frivolities in general. Once considered banes of Western civilization, they have became the new playthings of the politically advantaged Chinese class.  Urban China sparkled; while rural citizens remained poor, its cities were getting rich. Chinese women stalked through China’s cities in miniskirts and heels, cell phones &amp; pagers attached to their leather purses.  They dyed their hair blond and had eyelid lifts to westernize their eyes.”</a:t>
            </a:r>
            <a:endParaRPr lang="en-US" smtClean="0"/>
          </a:p>
        </p:txBody>
      </p:sp>
      <p:sp>
        <p:nvSpPr>
          <p:cNvPr id="157699" name="AutoShape 4"/>
          <p:cNvSpPr>
            <a:spLocks noChangeArrowheads="1"/>
          </p:cNvSpPr>
          <p:nvPr/>
        </p:nvSpPr>
        <p:spPr bwMode="auto">
          <a:xfrm>
            <a:off x="7772400" y="60198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1077311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startAt="4"/>
            </a:pPr>
            <a:r>
              <a:rPr lang="en-US" b="1" smtClean="0">
                <a:latin typeface="Tahoma" pitchFamily="34" charset="0"/>
              </a:rPr>
              <a:t>“The overall divorce rate in China soared during the 1990’s, beset by the problems of modern love.  There was one divorce in every 9 marriages, 4 times higher than ten years earlier.”</a:t>
            </a:r>
          </a:p>
          <a:p>
            <a:pPr marL="609600" indent="-609600" eaLnBrk="1" hangingPunct="1">
              <a:lnSpc>
                <a:spcPct val="90000"/>
              </a:lnSpc>
              <a:buFontTx/>
              <a:buAutoNum type="arabicPeriod" startAt="4"/>
            </a:pPr>
            <a:r>
              <a:rPr lang="en-US" b="1" smtClean="0">
                <a:latin typeface="Tahoma" pitchFamily="34" charset="0"/>
              </a:rPr>
              <a:t>“Deng Xiaoping’s famous statement, “to get rich is glorious,” took effect, resonating everywhere. But some would get wealth a lot sooner than others.  This was a jarring shift for Chinese of all ages who had been deeply versed in the virtues of a communal society, where advantage and class distinction were largely erased.”</a:t>
            </a:r>
          </a:p>
        </p:txBody>
      </p:sp>
      <p:sp>
        <p:nvSpPr>
          <p:cNvPr id="158723"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2142721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sz="3600" b="1" smtClean="0">
                <a:latin typeface="Tahoma" pitchFamily="34" charset="0"/>
              </a:rPr>
              <a:t>“Chinglish,” a hybrid of English and Chinese, is the new lingo used by hip Western foreigners in China today.  Pinyin (“spell sound”) uses Western letters to decode how the speak and understand Chinglish.</a:t>
            </a:r>
          </a:p>
          <a:p>
            <a:pPr marL="609600" indent="-609600" eaLnBrk="1" hangingPunct="1">
              <a:lnSpc>
                <a:spcPct val="90000"/>
              </a:lnSpc>
              <a:buFontTx/>
              <a:buAutoNum type="arabicPeriod"/>
            </a:pPr>
            <a:r>
              <a:rPr lang="en-US" sz="3600" b="1" smtClean="0">
                <a:latin typeface="Tahoma" pitchFamily="34" charset="0"/>
              </a:rPr>
              <a:t>There are 77,000 known characters in traditional written Chinese.</a:t>
            </a:r>
          </a:p>
          <a:p>
            <a:pPr marL="609600" indent="-609600" eaLnBrk="1" hangingPunct="1">
              <a:lnSpc>
                <a:spcPct val="90000"/>
              </a:lnSpc>
              <a:buFontTx/>
              <a:buAutoNum type="arabicPeriod"/>
            </a:pPr>
            <a:r>
              <a:rPr lang="en-US" sz="3600" b="1" smtClean="0">
                <a:latin typeface="Tahoma" pitchFamily="34" charset="0"/>
              </a:rPr>
              <a:t>Chinese small talk is not about weather; it simply acknowledges what has already occurred, such as “You’ve arrived” as you enter the office.</a:t>
            </a:r>
          </a:p>
        </p:txBody>
      </p:sp>
      <p:sp>
        <p:nvSpPr>
          <p:cNvPr id="159747" name="AutoShape 3"/>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2345312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WordArt 4"/>
          <p:cNvSpPr>
            <a:spLocks noChangeArrowheads="1" noChangeShapeType="1" noTextEdit="1"/>
          </p:cNvSpPr>
          <p:nvPr/>
        </p:nvSpPr>
        <p:spPr bwMode="auto">
          <a:xfrm>
            <a:off x="1828800" y="990600"/>
            <a:ext cx="5791200" cy="50292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latin typeface="Arial Black"/>
              </a:rPr>
              <a:t>THE LITTLE</a:t>
            </a:r>
          </a:p>
          <a:p>
            <a:r>
              <a:rPr lang="en-US" sz="3600" kern="10">
                <a:ln w="9525">
                  <a:solidFill>
                    <a:srgbClr val="000000"/>
                  </a:solidFill>
                  <a:round/>
                  <a:headEnd/>
                  <a:tailEnd/>
                </a:ln>
                <a:latin typeface="Arial Black"/>
              </a:rPr>
              <a:t>EMPEROR</a:t>
            </a:r>
          </a:p>
          <a:p>
            <a:r>
              <a:rPr lang="en-US" sz="3600" kern="10">
                <a:ln w="9525">
                  <a:solidFill>
                    <a:srgbClr val="000000"/>
                  </a:solidFill>
                  <a:round/>
                  <a:headEnd/>
                  <a:tailEnd/>
                </a:ln>
                <a:latin typeface="Arial Black"/>
              </a:rPr>
              <a:t>GENERATION</a:t>
            </a:r>
          </a:p>
        </p:txBody>
      </p:sp>
    </p:spTree>
    <p:extLst>
      <p:ext uri="{BB962C8B-B14F-4D97-AF65-F5344CB8AC3E}">
        <p14:creationId xmlns:p14="http://schemas.microsoft.com/office/powerpoint/2010/main" val="4071019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a:spLocks noGrp="1" noChangeArrowheads="1"/>
          </p:cNvSpPr>
          <p:nvPr>
            <p:ph type="body" idx="1"/>
          </p:nvPr>
        </p:nvSpPr>
        <p:spPr>
          <a:xfrm>
            <a:off x="0" y="304800"/>
            <a:ext cx="9144000" cy="6553200"/>
          </a:xfrm>
        </p:spPr>
        <p:txBody>
          <a:bodyPr/>
          <a:lstStyle/>
          <a:p>
            <a:pPr marL="609600" indent="-609600" eaLnBrk="1" hangingPunct="1">
              <a:buFontTx/>
              <a:buAutoNum type="arabicPeriod"/>
            </a:pPr>
            <a:r>
              <a:rPr lang="en-US" b="1" smtClean="0">
                <a:latin typeface="Tahoma" pitchFamily="34" charset="0"/>
              </a:rPr>
              <a:t>China’s one-child policy over the last generation prevented 300M births &amp; unbalanced the gender ratio from a normal 105 males to 100 females to 118 males for every 100 females.</a:t>
            </a:r>
          </a:p>
          <a:p>
            <a:pPr marL="609600" indent="-609600" eaLnBrk="1" hangingPunct="1">
              <a:buFontTx/>
              <a:buAutoNum type="arabicPeriod"/>
            </a:pPr>
            <a:r>
              <a:rPr lang="en-US" b="1" smtClean="0">
                <a:latin typeface="Tahoma" pitchFamily="34" charset="0"/>
              </a:rPr>
              <a:t>Boys are valued more than girls because they pass on the family lineage &amp; brides must be paid a large dowry. </a:t>
            </a:r>
          </a:p>
          <a:p>
            <a:pPr marL="609600" indent="-609600" eaLnBrk="1" hangingPunct="1">
              <a:buFontTx/>
              <a:buAutoNum type="arabicPeriod"/>
            </a:pPr>
            <a:r>
              <a:rPr lang="en-US" b="1" smtClean="0">
                <a:latin typeface="Tahoma" pitchFamily="34" charset="0"/>
              </a:rPr>
              <a:t>The “little emperor” generation (of spoiled single children) is producing a new wave of materialistic consumerism in China.</a:t>
            </a:r>
          </a:p>
        </p:txBody>
      </p:sp>
      <p:sp>
        <p:nvSpPr>
          <p:cNvPr id="161795" name="AutoShape 5"/>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3795471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0" y="0"/>
            <a:ext cx="9144000" cy="6858000"/>
          </a:xfrm>
        </p:spPr>
        <p:txBody>
          <a:bodyPr/>
          <a:lstStyle/>
          <a:p>
            <a:pPr marL="609600" indent="-609600" eaLnBrk="1" hangingPunct="1">
              <a:buFontTx/>
              <a:buAutoNum type="arabicPeriod" startAt="4"/>
            </a:pPr>
            <a:r>
              <a:rPr lang="en-US" b="1" dirty="0" smtClean="0">
                <a:latin typeface="Tahoma" pitchFamily="34" charset="0"/>
              </a:rPr>
              <a:t>Fertility rate dropped from 2.29 children in 1980 to 1.69 today (2.1 is replacement rate)—300M fewer births in the last 30 years</a:t>
            </a:r>
          </a:p>
          <a:p>
            <a:pPr marL="609600" indent="-609600" eaLnBrk="1" hangingPunct="1">
              <a:buFontTx/>
              <a:buAutoNum type="arabicPeriod" startAt="4"/>
            </a:pPr>
            <a:r>
              <a:rPr lang="en-US" b="1" dirty="0" smtClean="0">
                <a:latin typeface="Tahoma" pitchFamily="34" charset="0"/>
              </a:rPr>
              <a:t>118 males born for every 100 females via selective abortion (vs. the global norm of 105 male births to 100 female)</a:t>
            </a:r>
          </a:p>
          <a:p>
            <a:pPr marL="609600" indent="-609600" eaLnBrk="1" hangingPunct="1">
              <a:buFontTx/>
              <a:buAutoNum type="arabicPeriod" startAt="4"/>
            </a:pPr>
            <a:r>
              <a:rPr lang="en-US" b="1" dirty="0" smtClean="0">
                <a:latin typeface="Tahoma" pitchFamily="34" charset="0"/>
              </a:rPr>
              <a:t>Permitted exceptions to the policy: in rural areas, couples can have a second child is the first is female; in urban areas parents who are only children are allowed 2 children </a:t>
            </a:r>
          </a:p>
          <a:p>
            <a:pPr marL="609600" indent="-609600" eaLnBrk="1" hangingPunct="1">
              <a:buFontTx/>
              <a:buNone/>
            </a:pPr>
            <a:endParaRPr lang="en-US" b="1" dirty="0" smtClean="0">
              <a:latin typeface="Tahoma" pitchFamily="34" charset="0"/>
            </a:endParaRPr>
          </a:p>
          <a:p>
            <a:pPr marL="609600" indent="-609600" eaLnBrk="1" hangingPunct="1">
              <a:buFontTx/>
              <a:buNone/>
            </a:pPr>
            <a:endParaRPr lang="en-US" b="1" dirty="0" smtClean="0">
              <a:latin typeface="Tahoma" pitchFamily="34" charset="0"/>
            </a:endParaRPr>
          </a:p>
          <a:p>
            <a:pPr marL="609600" indent="-609600" eaLnBrk="1" hangingPunct="1">
              <a:buFontTx/>
              <a:buNone/>
            </a:pPr>
            <a:endParaRPr lang="en-US" b="1" dirty="0" smtClean="0">
              <a:latin typeface="Tahoma" pitchFamily="34" charset="0"/>
            </a:endParaRPr>
          </a:p>
          <a:p>
            <a:pPr marL="609600" indent="-609600" algn="ctr" eaLnBrk="1" hangingPunct="1">
              <a:buFontTx/>
              <a:buNone/>
            </a:pPr>
            <a:endParaRPr lang="en-US" b="1" dirty="0" smtClean="0"/>
          </a:p>
        </p:txBody>
      </p:sp>
      <p:sp>
        <p:nvSpPr>
          <p:cNvPr id="162819" name="AutoShape 3"/>
          <p:cNvSpPr>
            <a:spLocks noChangeArrowheads="1"/>
          </p:cNvSpPr>
          <p:nvPr/>
        </p:nvSpPr>
        <p:spPr bwMode="auto">
          <a:xfrm>
            <a:off x="7772400" y="62484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056125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4"/>
          <p:cNvSpPr>
            <a:spLocks noChangeArrowheads="1" noChangeShapeType="1" noTextEdit="1"/>
          </p:cNvSpPr>
          <p:nvPr/>
        </p:nvSpPr>
        <p:spPr bwMode="auto">
          <a:xfrm>
            <a:off x="1371600" y="457200"/>
            <a:ext cx="5943600" cy="5791200"/>
          </a:xfrm>
          <a:prstGeom prst="rect">
            <a:avLst/>
          </a:prstGeom>
        </p:spPr>
        <p:txBody>
          <a:bodyPr wrap="none" fromWordArt="1">
            <a:prstTxWarp prst="textPlain">
              <a:avLst>
                <a:gd name="adj" fmla="val 50000"/>
              </a:avLst>
            </a:prstTxWarp>
          </a:bodyPr>
          <a:lstStyle/>
          <a:p>
            <a:pPr algn="ctr"/>
            <a:r>
              <a:rPr lang="en-US" sz="3600" kern="10" dirty="0">
                <a:ln w="9525" cap="sq">
                  <a:solidFill>
                    <a:srgbClr val="000000"/>
                  </a:solidFill>
                  <a:round/>
                  <a:headEnd type="none" w="sm" len="sm"/>
                  <a:tailEnd type="none" w="sm" len="sm"/>
                </a:ln>
                <a:latin typeface="Arial Black"/>
              </a:rPr>
              <a:t>THE </a:t>
            </a:r>
          </a:p>
          <a:p>
            <a:pPr algn="ctr"/>
            <a:r>
              <a:rPr lang="en-US" sz="3600" kern="10" dirty="0">
                <a:ln w="9525" cap="sq">
                  <a:solidFill>
                    <a:srgbClr val="000000"/>
                  </a:solidFill>
                  <a:round/>
                  <a:headEnd type="none" w="sm" len="sm"/>
                  <a:tailEnd type="none" w="sm" len="sm"/>
                </a:ln>
                <a:latin typeface="Arial Black"/>
              </a:rPr>
              <a:t>BIG 3</a:t>
            </a:r>
          </a:p>
          <a:p>
            <a:pPr algn="ctr"/>
            <a:r>
              <a:rPr lang="en-US" sz="3600" kern="10" dirty="0">
                <a:ln w="9525" cap="sq">
                  <a:solidFill>
                    <a:srgbClr val="000000"/>
                  </a:solidFill>
                  <a:round/>
                  <a:headEnd type="none" w="sm" len="sm"/>
                  <a:tailEnd type="none" w="sm" len="sm"/>
                </a:ln>
                <a:latin typeface="Arial Black"/>
              </a:rPr>
              <a:t>CULTURE</a:t>
            </a:r>
          </a:p>
          <a:p>
            <a:pPr algn="ctr"/>
            <a:r>
              <a:rPr lang="en-US" sz="3600" kern="10" dirty="0">
                <a:ln w="9525" cap="sq">
                  <a:solidFill>
                    <a:srgbClr val="000000"/>
                  </a:solidFill>
                  <a:round/>
                  <a:headEnd type="none" w="sm" len="sm"/>
                  <a:tailEnd type="none" w="sm" len="sm"/>
                </a:ln>
                <a:latin typeface="Arial Black"/>
              </a:rPr>
              <a:t>CLASSIFICATIONS</a:t>
            </a:r>
          </a:p>
        </p:txBody>
      </p:sp>
    </p:spTree>
    <p:extLst>
      <p:ext uri="{BB962C8B-B14F-4D97-AF65-F5344CB8AC3E}">
        <p14:creationId xmlns:p14="http://schemas.microsoft.com/office/powerpoint/2010/main" val="26546610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startAt="7"/>
            </a:pPr>
            <a:r>
              <a:rPr lang="en-US" sz="2800" b="1" dirty="0" smtClean="0">
                <a:latin typeface="Tahoma" pitchFamily="34" charset="0"/>
              </a:rPr>
              <a:t>Richer Chinese sometimes circumvent the policy by paying assessed fines; using in vitro fertilization as a means of multiple births; having children abroad.</a:t>
            </a:r>
          </a:p>
          <a:p>
            <a:pPr marL="609600" indent="-609600" eaLnBrk="1" hangingPunct="1">
              <a:lnSpc>
                <a:spcPct val="90000"/>
              </a:lnSpc>
              <a:buFontTx/>
              <a:buAutoNum type="arabicPeriod" startAt="7"/>
            </a:pPr>
            <a:r>
              <a:rPr lang="en-US" sz="2800" b="1" dirty="0" smtClean="0">
                <a:latin typeface="Tahoma" pitchFamily="34" charset="0"/>
              </a:rPr>
              <a:t>Penalties for breaking the policy: fines 3-10X annual income; state employees can be demoted of fired; children not allowed into better schools; forced abortion in some </a:t>
            </a:r>
            <a:r>
              <a:rPr lang="en-US" sz="2800" b="1" smtClean="0">
                <a:latin typeface="Tahoma" pitchFamily="34" charset="0"/>
              </a:rPr>
              <a:t>rural areas</a:t>
            </a:r>
            <a:endParaRPr lang="en-US" sz="2800" b="1" dirty="0" smtClean="0">
              <a:latin typeface="Tahoma" pitchFamily="34" charset="0"/>
            </a:endParaRPr>
          </a:p>
          <a:p>
            <a:pPr marL="609600" indent="-609600" eaLnBrk="1" hangingPunct="1">
              <a:lnSpc>
                <a:spcPct val="90000"/>
              </a:lnSpc>
              <a:buFontTx/>
              <a:buAutoNum type="arabicPeriod" startAt="7"/>
            </a:pPr>
            <a:r>
              <a:rPr lang="en-US" sz="2800" b="1" dirty="0" smtClean="0">
                <a:latin typeface="Tahoma" pitchFamily="34" charset="0"/>
              </a:rPr>
              <a:t>The “4-2-1” pending future problem: 4 grandparents + 2 parents must be supported by 1 child</a:t>
            </a:r>
          </a:p>
          <a:p>
            <a:pPr marL="609600" indent="-609600" eaLnBrk="1" hangingPunct="1">
              <a:lnSpc>
                <a:spcPct val="90000"/>
              </a:lnSpc>
              <a:buFontTx/>
              <a:buAutoNum type="arabicPeriod" startAt="7"/>
            </a:pPr>
            <a:r>
              <a:rPr lang="en-US" sz="2800" b="1" dirty="0" smtClean="0">
                <a:latin typeface="Tahoma" pitchFamily="34" charset="0"/>
              </a:rPr>
              <a:t>Other social problems: shortage of brides for men; “incest villages”; the ration of working age people to retirees will fall from 6 today to 2 by 2040</a:t>
            </a:r>
          </a:p>
          <a:p>
            <a:pPr marL="609600" indent="-609600" eaLnBrk="1" hangingPunct="1">
              <a:lnSpc>
                <a:spcPct val="90000"/>
              </a:lnSpc>
              <a:buFontTx/>
              <a:buNone/>
            </a:pPr>
            <a:endParaRPr lang="en-US" sz="2800" b="1" dirty="0" smtClean="0">
              <a:latin typeface="Tahoma" pitchFamily="34" charset="0"/>
            </a:endParaRPr>
          </a:p>
        </p:txBody>
      </p:sp>
    </p:spTree>
    <p:extLst>
      <p:ext uri="{BB962C8B-B14F-4D97-AF65-F5344CB8AC3E}">
        <p14:creationId xmlns:p14="http://schemas.microsoft.com/office/powerpoint/2010/main" val="433378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WordArt 2"/>
          <p:cNvSpPr>
            <a:spLocks noChangeArrowheads="1" noChangeShapeType="1" noTextEdit="1"/>
          </p:cNvSpPr>
          <p:nvPr/>
        </p:nvSpPr>
        <p:spPr bwMode="auto">
          <a:xfrm>
            <a:off x="533400" y="609600"/>
            <a:ext cx="7924800" cy="38100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latin typeface="Arial Black"/>
              </a:rPr>
              <a:t>PRACTICAL ADVICE FOR </a:t>
            </a:r>
          </a:p>
          <a:p>
            <a:r>
              <a:rPr lang="en-US" sz="3600" kern="10">
                <a:ln w="9525">
                  <a:solidFill>
                    <a:srgbClr val="000000"/>
                  </a:solidFill>
                  <a:round/>
                  <a:headEnd/>
                  <a:tailEnd/>
                </a:ln>
                <a:latin typeface="Arial Black"/>
              </a:rPr>
              <a:t>DOING BUSINESS </a:t>
            </a:r>
          </a:p>
          <a:p>
            <a:r>
              <a:rPr lang="en-US" sz="3600" kern="10">
                <a:ln w="9525">
                  <a:solidFill>
                    <a:srgbClr val="000000"/>
                  </a:solidFill>
                  <a:round/>
                  <a:headEnd/>
                  <a:tailEnd/>
                </a:ln>
                <a:latin typeface="Arial Black"/>
              </a:rPr>
              <a:t>IN CHINA</a:t>
            </a:r>
          </a:p>
        </p:txBody>
      </p:sp>
      <p:sp>
        <p:nvSpPr>
          <p:cNvPr id="164867" name="Text Box 3"/>
          <p:cNvSpPr txBox="1">
            <a:spLocks noChangeArrowheads="1"/>
          </p:cNvSpPr>
          <p:nvPr/>
        </p:nvSpPr>
        <p:spPr bwMode="auto">
          <a:xfrm>
            <a:off x="0" y="4800600"/>
            <a:ext cx="937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chemeClr val="tx1"/>
                </a:solidFill>
                <a:latin typeface="Times New Roman" pitchFamily="18" charset="0"/>
              </a:defRPr>
            </a:lvl1pPr>
            <a:lvl2pPr marL="742950" indent="-285750" eaLnBrk="0" hangingPunct="0">
              <a:defRPr sz="4800" b="1">
                <a:solidFill>
                  <a:schemeClr val="tx1"/>
                </a:solidFill>
                <a:latin typeface="Times New Roman" pitchFamily="18" charset="0"/>
              </a:defRPr>
            </a:lvl2pPr>
            <a:lvl3pPr marL="1143000" indent="-228600" eaLnBrk="0" hangingPunct="0">
              <a:defRPr sz="4800" b="1">
                <a:solidFill>
                  <a:schemeClr val="tx1"/>
                </a:solidFill>
                <a:latin typeface="Times New Roman" pitchFamily="18" charset="0"/>
              </a:defRPr>
            </a:lvl3pPr>
            <a:lvl4pPr marL="1600200" indent="-228600" eaLnBrk="0" hangingPunct="0">
              <a:defRPr sz="4800" b="1">
                <a:solidFill>
                  <a:schemeClr val="tx1"/>
                </a:solidFill>
                <a:latin typeface="Times New Roman" pitchFamily="18" charset="0"/>
              </a:defRPr>
            </a:lvl4pPr>
            <a:lvl5pPr marL="2057400" indent="-228600" eaLnBrk="0" hangingPunct="0">
              <a:defRPr sz="4800" b="1">
                <a:solidFill>
                  <a:schemeClr val="tx1"/>
                </a:solidFill>
                <a:latin typeface="Times New Roman" pitchFamily="18" charset="0"/>
              </a:defRPr>
            </a:lvl5pPr>
            <a:lvl6pPr marL="2514600" indent="-228600" algn="ctr" eaLnBrk="0" fontAlgn="base" hangingPunct="0">
              <a:spcBef>
                <a:spcPct val="0"/>
              </a:spcBef>
              <a:spcAft>
                <a:spcPct val="0"/>
              </a:spcAft>
              <a:defRPr sz="4800" b="1">
                <a:solidFill>
                  <a:schemeClr val="tx1"/>
                </a:solidFill>
                <a:latin typeface="Times New Roman" pitchFamily="18" charset="0"/>
              </a:defRPr>
            </a:lvl6pPr>
            <a:lvl7pPr marL="2971800" indent="-228600" algn="ctr" eaLnBrk="0" fontAlgn="base" hangingPunct="0">
              <a:spcBef>
                <a:spcPct val="0"/>
              </a:spcBef>
              <a:spcAft>
                <a:spcPct val="0"/>
              </a:spcAft>
              <a:defRPr sz="4800" b="1">
                <a:solidFill>
                  <a:schemeClr val="tx1"/>
                </a:solidFill>
                <a:latin typeface="Times New Roman" pitchFamily="18" charset="0"/>
              </a:defRPr>
            </a:lvl7pPr>
            <a:lvl8pPr marL="3429000" indent="-228600" algn="ctr" eaLnBrk="0" fontAlgn="base" hangingPunct="0">
              <a:spcBef>
                <a:spcPct val="0"/>
              </a:spcBef>
              <a:spcAft>
                <a:spcPct val="0"/>
              </a:spcAft>
              <a:defRPr sz="4800" b="1">
                <a:solidFill>
                  <a:schemeClr val="tx1"/>
                </a:solidFill>
                <a:latin typeface="Times New Roman" pitchFamily="18" charset="0"/>
              </a:defRPr>
            </a:lvl8pPr>
            <a:lvl9pPr marL="3886200" indent="-228600" algn="ctr" eaLnBrk="0" fontAlgn="base" hangingPunct="0">
              <a:spcBef>
                <a:spcPct val="0"/>
              </a:spcBef>
              <a:spcAft>
                <a:spcPct val="0"/>
              </a:spcAft>
              <a:defRPr sz="4800" b="1">
                <a:solidFill>
                  <a:schemeClr val="tx1"/>
                </a:solidFill>
                <a:latin typeface="Times New Roman" pitchFamily="18" charset="0"/>
              </a:defRPr>
            </a:lvl9pPr>
          </a:lstStyle>
          <a:p>
            <a:pPr eaLnBrk="1" hangingPunct="1"/>
            <a:r>
              <a:rPr lang="en-US" sz="2800" dirty="0">
                <a:solidFill>
                  <a:srgbClr val="CCFFFF"/>
                </a:solidFill>
                <a:latin typeface="Tahoma" pitchFamily="34" charset="0"/>
              </a:rPr>
              <a:t>From </a:t>
            </a:r>
            <a:r>
              <a:rPr lang="en-US" sz="2800" i="1" dirty="0">
                <a:solidFill>
                  <a:srgbClr val="CCFFFF"/>
                </a:solidFill>
                <a:latin typeface="Tahoma" pitchFamily="34" charset="0"/>
              </a:rPr>
              <a:t>One Billion Customers</a:t>
            </a:r>
            <a:r>
              <a:rPr lang="en-US" sz="2800" dirty="0">
                <a:solidFill>
                  <a:srgbClr val="CCFFFF"/>
                </a:solidFill>
                <a:latin typeface="Tahoma" pitchFamily="34" charset="0"/>
              </a:rPr>
              <a:t>, by James McGregor</a:t>
            </a:r>
          </a:p>
        </p:txBody>
      </p:sp>
    </p:spTree>
    <p:extLst>
      <p:ext uri="{BB962C8B-B14F-4D97-AF65-F5344CB8AC3E}">
        <p14:creationId xmlns:p14="http://schemas.microsoft.com/office/powerpoint/2010/main" val="22475026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sz="2800" b="1" smtClean="0">
                <a:latin typeface="Tahoma" pitchFamily="34" charset="0"/>
              </a:rPr>
              <a:t>The Chinese government uses competition from foreign companies to reform its own companies and economic system.</a:t>
            </a:r>
          </a:p>
          <a:p>
            <a:pPr marL="609600" indent="-609600" eaLnBrk="1" hangingPunct="1">
              <a:lnSpc>
                <a:spcPct val="90000"/>
              </a:lnSpc>
              <a:buFontTx/>
              <a:buAutoNum type="arabicPeriod"/>
            </a:pPr>
            <a:r>
              <a:rPr lang="en-US" sz="2800" b="1" smtClean="0">
                <a:latin typeface="Tahoma" pitchFamily="34" charset="0"/>
              </a:rPr>
              <a:t>Although China is confident about becoming a world-class competitor, it is also paranoid and insecure about the outside world.</a:t>
            </a:r>
          </a:p>
          <a:p>
            <a:pPr marL="609600" indent="-609600" eaLnBrk="1" hangingPunct="1">
              <a:lnSpc>
                <a:spcPct val="90000"/>
              </a:lnSpc>
              <a:buFontTx/>
              <a:buAutoNum type="arabicPeriod"/>
            </a:pPr>
            <a:r>
              <a:rPr lang="en-US" sz="2800" b="1" smtClean="0">
                <a:latin typeface="Tahoma" pitchFamily="34" charset="0"/>
              </a:rPr>
              <a:t>China is modernizing, not Westernizing.</a:t>
            </a:r>
          </a:p>
          <a:p>
            <a:pPr marL="609600" indent="-609600" eaLnBrk="1" hangingPunct="1">
              <a:lnSpc>
                <a:spcPct val="90000"/>
              </a:lnSpc>
              <a:buFontTx/>
              <a:buAutoNum type="arabicPeriod"/>
            </a:pPr>
            <a:r>
              <a:rPr lang="en-US" sz="2800" b="1" smtClean="0">
                <a:latin typeface="Tahoma" pitchFamily="34" charset="0"/>
              </a:rPr>
              <a:t>China has lots of slogans but no prominent ideology other than to become rich and powerful through international trade and business.</a:t>
            </a:r>
          </a:p>
          <a:p>
            <a:pPr marL="609600" indent="-609600" eaLnBrk="1" hangingPunct="1">
              <a:lnSpc>
                <a:spcPct val="90000"/>
              </a:lnSpc>
              <a:buFontTx/>
              <a:buAutoNum type="arabicPeriod"/>
            </a:pPr>
            <a:r>
              <a:rPr lang="en-US" sz="2800" b="1" smtClean="0">
                <a:latin typeface="Tahoma" pitchFamily="34" charset="0"/>
              </a:rPr>
              <a:t>Chinese negotiators are masters of making you feel that you need them more than they need you.</a:t>
            </a:r>
          </a:p>
          <a:p>
            <a:pPr marL="609600" indent="-609600" eaLnBrk="1" hangingPunct="1">
              <a:lnSpc>
                <a:spcPct val="90000"/>
              </a:lnSpc>
              <a:buFontTx/>
              <a:buAutoNum type="arabicPeriod"/>
            </a:pPr>
            <a:r>
              <a:rPr lang="en-US" sz="2800" b="1" smtClean="0">
                <a:latin typeface="Tahoma" pitchFamily="34" charset="0"/>
              </a:rPr>
              <a:t>The Chinese will ask you for anything because you just may be stupid enough to agree to it.</a:t>
            </a:r>
          </a:p>
        </p:txBody>
      </p:sp>
    </p:spTree>
    <p:extLst>
      <p:ext uri="{BB962C8B-B14F-4D97-AF65-F5344CB8AC3E}">
        <p14:creationId xmlns:p14="http://schemas.microsoft.com/office/powerpoint/2010/main" val="23611504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body" idx="1"/>
          </p:nvPr>
        </p:nvSpPr>
        <p:spPr>
          <a:xfrm>
            <a:off x="0" y="0"/>
            <a:ext cx="9144000" cy="6858000"/>
          </a:xfrm>
        </p:spPr>
        <p:txBody>
          <a:bodyPr/>
          <a:lstStyle/>
          <a:p>
            <a:pPr marL="609600" indent="-609600" eaLnBrk="1" hangingPunct="1">
              <a:lnSpc>
                <a:spcPct val="80000"/>
              </a:lnSpc>
              <a:buFont typeface="+mj-lt"/>
              <a:buAutoNum type="arabicPeriod" startAt="7"/>
            </a:pPr>
            <a:r>
              <a:rPr lang="en-US" b="1" dirty="0" smtClean="0">
                <a:latin typeface="Tahoma" pitchFamily="34" charset="0"/>
              </a:rPr>
              <a:t>The most important thing in conducting business with the Chinese is to know who you are dealing with and what they really want and need.</a:t>
            </a:r>
          </a:p>
          <a:p>
            <a:pPr marL="609600" indent="-609600" eaLnBrk="1" hangingPunct="1">
              <a:lnSpc>
                <a:spcPct val="80000"/>
              </a:lnSpc>
              <a:buFont typeface="+mj-lt"/>
              <a:buAutoNum type="arabicPeriod" startAt="7"/>
            </a:pPr>
            <a:r>
              <a:rPr lang="en-US" b="1" dirty="0" smtClean="0">
                <a:latin typeface="Tahoma" pitchFamily="34" charset="0"/>
              </a:rPr>
              <a:t>The Chinese always strive to get concessions from you.</a:t>
            </a:r>
          </a:p>
          <a:p>
            <a:pPr marL="609600" indent="-609600" eaLnBrk="1" hangingPunct="1">
              <a:lnSpc>
                <a:spcPct val="80000"/>
              </a:lnSpc>
              <a:buFont typeface="+mj-lt"/>
              <a:buAutoNum type="arabicPeriod" startAt="7"/>
            </a:pPr>
            <a:r>
              <a:rPr lang="en-US" b="1" dirty="0" smtClean="0">
                <a:latin typeface="Tahoma" pitchFamily="34" charset="0"/>
              </a:rPr>
              <a:t>Don’t take what Chinese negotiators tell you to be the actual truth.  They often site nonexistent regulations or rules simply to put you in a negotiating bind or box.</a:t>
            </a:r>
          </a:p>
          <a:p>
            <a:pPr marL="609600" indent="-609600" eaLnBrk="1" hangingPunct="1">
              <a:lnSpc>
                <a:spcPct val="80000"/>
              </a:lnSpc>
              <a:buFont typeface="+mj-lt"/>
              <a:buAutoNum type="arabicPeriod" startAt="7"/>
            </a:pPr>
            <a:r>
              <a:rPr lang="en-US" b="1" dirty="0" smtClean="0">
                <a:latin typeface="Tahoma" pitchFamily="34" charset="0"/>
              </a:rPr>
              <a:t>Contracts in China </a:t>
            </a:r>
            <a:r>
              <a:rPr lang="en-US" b="1" smtClean="0">
                <a:latin typeface="Tahoma" pitchFamily="34" charset="0"/>
              </a:rPr>
              <a:t>are not </a:t>
            </a:r>
            <a:r>
              <a:rPr lang="en-US" b="1" dirty="0" smtClean="0">
                <a:latin typeface="Tahoma" pitchFamily="34" charset="0"/>
              </a:rPr>
              <a:t>a guarantee of anything.  It is the relationship built in negotiating the contract that you build your future on.</a:t>
            </a:r>
          </a:p>
        </p:txBody>
      </p:sp>
    </p:spTree>
    <p:extLst>
      <p:ext uri="{BB962C8B-B14F-4D97-AF65-F5344CB8AC3E}">
        <p14:creationId xmlns:p14="http://schemas.microsoft.com/office/powerpoint/2010/main" val="6763343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a:xfrm>
            <a:off x="0" y="0"/>
            <a:ext cx="9144000" cy="6858000"/>
          </a:xfrm>
        </p:spPr>
        <p:txBody>
          <a:bodyPr/>
          <a:lstStyle/>
          <a:p>
            <a:pPr marL="609600" indent="-609600" eaLnBrk="1" hangingPunct="1">
              <a:lnSpc>
                <a:spcPct val="80000"/>
              </a:lnSpc>
              <a:buFontTx/>
              <a:buAutoNum type="arabicPeriod" startAt="11"/>
            </a:pPr>
            <a:r>
              <a:rPr lang="en-US" sz="2600" b="1" smtClean="0">
                <a:latin typeface="Tahoma" pitchFamily="34" charset="0"/>
              </a:rPr>
              <a:t>Contract details matter less than personal relationships.</a:t>
            </a:r>
          </a:p>
          <a:p>
            <a:pPr marL="609600" indent="-609600" eaLnBrk="1" hangingPunct="1">
              <a:lnSpc>
                <a:spcPct val="80000"/>
              </a:lnSpc>
              <a:buFontTx/>
              <a:buAutoNum type="arabicPeriod" startAt="11"/>
            </a:pPr>
            <a:r>
              <a:rPr lang="en-US" sz="2600" b="1" smtClean="0">
                <a:latin typeface="Tahoma" pitchFamily="34" charset="0"/>
              </a:rPr>
              <a:t>Treat Chinese partners with great respect and equality, because insults and slights are never forgotten, and retribution is certain.</a:t>
            </a:r>
          </a:p>
          <a:p>
            <a:pPr marL="609600" indent="-609600" eaLnBrk="1" hangingPunct="1">
              <a:lnSpc>
                <a:spcPct val="80000"/>
              </a:lnSpc>
              <a:buFontTx/>
              <a:buAutoNum type="arabicPeriod" startAt="11"/>
            </a:pPr>
            <a:r>
              <a:rPr lang="en-US" sz="2600" b="1" smtClean="0">
                <a:latin typeface="Tahoma" pitchFamily="34" charset="0"/>
              </a:rPr>
              <a:t>Chinese employees want leaders and mentors, not dictators or risk-avoiding bureaucrats.</a:t>
            </a:r>
          </a:p>
          <a:p>
            <a:pPr marL="609600" indent="-609600" eaLnBrk="1" hangingPunct="1">
              <a:lnSpc>
                <a:spcPct val="80000"/>
              </a:lnSpc>
              <a:buFontTx/>
              <a:buAutoNum type="arabicPeriod" startAt="11"/>
            </a:pPr>
            <a:r>
              <a:rPr lang="en-US" sz="2600" b="1" smtClean="0">
                <a:latin typeface="Tahoma" pitchFamily="34" charset="0"/>
              </a:rPr>
              <a:t>Chinese employees and officials are ethically confused due to the culture’s rapid conversion from community wealth to individualized capitalized wealth.</a:t>
            </a:r>
          </a:p>
          <a:p>
            <a:pPr marL="609600" indent="-609600" eaLnBrk="1" hangingPunct="1">
              <a:lnSpc>
                <a:spcPct val="80000"/>
              </a:lnSpc>
              <a:buFontTx/>
              <a:buAutoNum type="arabicPeriod" startAt="11"/>
            </a:pPr>
            <a:r>
              <a:rPr lang="en-US" sz="2600" b="1" smtClean="0">
                <a:latin typeface="Tahoma" pitchFamily="34" charset="0"/>
              </a:rPr>
              <a:t>Officials clear the way for business; business paves the way for Chinese officials to accumulate assets.  Senior Chinese officials seldom engage in direct corruption, preferring instead to use nepotism as the means of building family wealth.  For the ruling elite, gathering family assets quietly is quietly accepted.</a:t>
            </a:r>
          </a:p>
        </p:txBody>
      </p:sp>
    </p:spTree>
    <p:extLst>
      <p:ext uri="{BB962C8B-B14F-4D97-AF65-F5344CB8AC3E}">
        <p14:creationId xmlns:p14="http://schemas.microsoft.com/office/powerpoint/2010/main" val="32637995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body" idx="1"/>
          </p:nvPr>
        </p:nvSpPr>
        <p:spPr>
          <a:xfrm>
            <a:off x="0" y="0"/>
            <a:ext cx="9144000" cy="6858000"/>
          </a:xfrm>
        </p:spPr>
        <p:txBody>
          <a:bodyPr/>
          <a:lstStyle/>
          <a:p>
            <a:pPr marL="609600" indent="-609600" eaLnBrk="1" hangingPunct="1">
              <a:lnSpc>
                <a:spcPct val="80000"/>
              </a:lnSpc>
              <a:buFontTx/>
              <a:buAutoNum type="arabicPeriod" startAt="16"/>
            </a:pPr>
            <a:r>
              <a:rPr lang="en-US" sz="2600" b="1" smtClean="0">
                <a:latin typeface="Tahoma" pitchFamily="34" charset="0"/>
              </a:rPr>
              <a:t>Choose legitimate business agents and consultants to obtain corporate licenses and approvals, and seek as little information as possible about how they are obtained.</a:t>
            </a:r>
          </a:p>
          <a:p>
            <a:pPr marL="609600" indent="-609600" eaLnBrk="1" hangingPunct="1">
              <a:lnSpc>
                <a:spcPct val="80000"/>
              </a:lnSpc>
              <a:buFontTx/>
              <a:buAutoNum type="arabicPeriod" startAt="16"/>
            </a:pPr>
            <a:r>
              <a:rPr lang="en-US" sz="2600" b="1" smtClean="0">
                <a:latin typeface="Tahoma" pitchFamily="34" charset="0"/>
              </a:rPr>
              <a:t>Don’t attempt to bribe the Chinese.  Nobody stays bought and the Chinese know bribery is against American laws.  Instead, build long-term, win-win relationships with your customers through training them, offering them opportunities to travel and engage in recreation.</a:t>
            </a:r>
          </a:p>
          <a:p>
            <a:pPr marL="609600" indent="-609600" eaLnBrk="1" hangingPunct="1">
              <a:lnSpc>
                <a:spcPct val="80000"/>
              </a:lnSpc>
              <a:buFontTx/>
              <a:buAutoNum type="arabicPeriod" startAt="16"/>
            </a:pPr>
            <a:r>
              <a:rPr lang="en-US" sz="2600" b="1" smtClean="0">
                <a:latin typeface="Tahoma" pitchFamily="34" charset="0"/>
              </a:rPr>
              <a:t>At its core, today’s China is all about self-interest.  It is very strong on competition but week on cooperation.</a:t>
            </a:r>
          </a:p>
          <a:p>
            <a:pPr marL="609600" indent="-609600" eaLnBrk="1" hangingPunct="1">
              <a:lnSpc>
                <a:spcPct val="80000"/>
              </a:lnSpc>
              <a:buFontTx/>
              <a:buAutoNum type="arabicPeriod" startAt="16"/>
            </a:pPr>
            <a:r>
              <a:rPr lang="en-US" sz="2600" b="1" smtClean="0">
                <a:latin typeface="Tahoma" pitchFamily="34" charset="0"/>
              </a:rPr>
              <a:t>Never put your business in the position where you are dependent on one individual for access to government officials.</a:t>
            </a:r>
          </a:p>
          <a:p>
            <a:pPr marL="609600" indent="-609600" eaLnBrk="1" hangingPunct="1">
              <a:lnSpc>
                <a:spcPct val="80000"/>
              </a:lnSpc>
              <a:buFontTx/>
              <a:buAutoNum type="arabicPeriod" startAt="16"/>
            </a:pPr>
            <a:r>
              <a:rPr lang="en-US" sz="2600" b="1" smtClean="0">
                <a:latin typeface="Tahoma" pitchFamily="34" charset="0"/>
              </a:rPr>
              <a:t>Inform your suppliers that they will be dropped if they try to bribe your employees.  Suppliers will appreciate being let off the hook.</a:t>
            </a:r>
          </a:p>
        </p:txBody>
      </p:sp>
    </p:spTree>
    <p:extLst>
      <p:ext uri="{BB962C8B-B14F-4D97-AF65-F5344CB8AC3E}">
        <p14:creationId xmlns:p14="http://schemas.microsoft.com/office/powerpoint/2010/main" val="25745160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startAt="21"/>
            </a:pPr>
            <a:r>
              <a:rPr lang="en-US" sz="3000" b="1" smtClean="0">
                <a:latin typeface="Tahoma" pitchFamily="34" charset="0"/>
              </a:rPr>
              <a:t>Be tough in negotiating.  The Chinese respect it.</a:t>
            </a:r>
          </a:p>
          <a:p>
            <a:pPr marL="609600" indent="-609600" eaLnBrk="1" hangingPunct="1">
              <a:lnSpc>
                <a:spcPct val="90000"/>
              </a:lnSpc>
              <a:buFontTx/>
              <a:buAutoNum type="arabicPeriod" startAt="21"/>
            </a:pPr>
            <a:r>
              <a:rPr lang="en-US" sz="3000" b="1" smtClean="0">
                <a:latin typeface="Tahoma" pitchFamily="34" charset="0"/>
              </a:rPr>
              <a:t>Frame your negotiation arguments to show how your company is good for China, and don’t emphasize what is wrong with the Chinese system or government.  Don’t make the Chinese look bad.</a:t>
            </a:r>
          </a:p>
          <a:p>
            <a:pPr marL="609600" indent="-609600" eaLnBrk="1" hangingPunct="1">
              <a:lnSpc>
                <a:spcPct val="90000"/>
              </a:lnSpc>
              <a:buFontTx/>
              <a:buAutoNum type="arabicPeriod" startAt="21"/>
            </a:pPr>
            <a:r>
              <a:rPr lang="en-US" sz="3000" b="1" smtClean="0">
                <a:latin typeface="Tahoma" pitchFamily="34" charset="0"/>
              </a:rPr>
              <a:t>Enlist the help of your home government in negotiating, as well as relevant international organizations and trade associations.</a:t>
            </a:r>
          </a:p>
          <a:p>
            <a:pPr marL="609600" indent="-609600" eaLnBrk="1" hangingPunct="1">
              <a:lnSpc>
                <a:spcPct val="90000"/>
              </a:lnSpc>
              <a:buFontTx/>
              <a:buAutoNum type="arabicPeriod" startAt="21"/>
            </a:pPr>
            <a:r>
              <a:rPr lang="en-US" sz="3000" b="1" smtClean="0">
                <a:latin typeface="Tahoma" pitchFamily="34" charset="0"/>
              </a:rPr>
              <a:t>Cultivate relationships with Chinese officials but spend more time with the customer than with politicians.</a:t>
            </a:r>
          </a:p>
        </p:txBody>
      </p:sp>
    </p:spTree>
    <p:extLst>
      <p:ext uri="{BB962C8B-B14F-4D97-AF65-F5344CB8AC3E}">
        <p14:creationId xmlns:p14="http://schemas.microsoft.com/office/powerpoint/2010/main" val="1822996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xfrm>
            <a:off x="0" y="0"/>
            <a:ext cx="9144000" cy="6858000"/>
          </a:xfrm>
        </p:spPr>
        <p:txBody>
          <a:bodyPr/>
          <a:lstStyle/>
          <a:p>
            <a:pPr marL="609600" indent="-609600" eaLnBrk="1" hangingPunct="1">
              <a:lnSpc>
                <a:spcPct val="80000"/>
              </a:lnSpc>
              <a:buFontTx/>
              <a:buAutoNum type="arabicPeriod" startAt="25"/>
            </a:pPr>
            <a:r>
              <a:rPr lang="en-US" sz="2800" b="1" smtClean="0">
                <a:latin typeface="Tahoma" pitchFamily="34" charset="0"/>
              </a:rPr>
              <a:t>You don’t win in China by getting only to the top guy.  You win by enlisting supporters at all levels.  The most talented business professionals in China are keen human observers who know what makes people tick.  Lawyers in the West look for legal loopholes; the Chinese find people who can nudge their business interests this way or that way.</a:t>
            </a:r>
          </a:p>
          <a:p>
            <a:pPr marL="609600" indent="-609600" eaLnBrk="1" hangingPunct="1">
              <a:lnSpc>
                <a:spcPct val="80000"/>
              </a:lnSpc>
              <a:buFontTx/>
              <a:buAutoNum type="arabicPeriod" startAt="25"/>
            </a:pPr>
            <a:r>
              <a:rPr lang="en-US" sz="2800" b="1" smtClean="0">
                <a:latin typeface="Tahoma" pitchFamily="34" charset="0"/>
              </a:rPr>
              <a:t>You can’t ignore Chinese government officials but don’t sit and wait for their approval.  The best strategy is to avoid forcing a government decision. </a:t>
            </a:r>
          </a:p>
          <a:p>
            <a:pPr marL="609600" indent="-609600" eaLnBrk="1" hangingPunct="1">
              <a:lnSpc>
                <a:spcPct val="80000"/>
              </a:lnSpc>
              <a:buFontTx/>
              <a:buAutoNum type="arabicPeriod" startAt="25"/>
            </a:pPr>
            <a:r>
              <a:rPr lang="en-US" sz="2800" b="1" smtClean="0">
                <a:latin typeface="Tahoma" pitchFamily="34" charset="0"/>
              </a:rPr>
              <a:t>China is not one market, but rather a collection of many local markets, each with its own practices, traditions, and methods of local protectionism.   The most carefully constructed legal contracts will quickly die when politics or relationships go against them.</a:t>
            </a:r>
            <a:r>
              <a:rPr lang="en-US" sz="2800" smtClean="0">
                <a:latin typeface="Tahoma" pitchFamily="34" charset="0"/>
              </a:rPr>
              <a:t> </a:t>
            </a:r>
          </a:p>
        </p:txBody>
      </p:sp>
    </p:spTree>
    <p:extLst>
      <p:ext uri="{BB962C8B-B14F-4D97-AF65-F5344CB8AC3E}">
        <p14:creationId xmlns:p14="http://schemas.microsoft.com/office/powerpoint/2010/main" val="32392845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body" idx="1"/>
          </p:nvPr>
        </p:nvSpPr>
        <p:spPr>
          <a:xfrm>
            <a:off x="0" y="0"/>
            <a:ext cx="9144000" cy="6858000"/>
          </a:xfrm>
        </p:spPr>
        <p:txBody>
          <a:bodyPr/>
          <a:lstStyle/>
          <a:p>
            <a:pPr marL="609600" indent="-609600" eaLnBrk="1" hangingPunct="1">
              <a:lnSpc>
                <a:spcPct val="80000"/>
              </a:lnSpc>
              <a:buFontTx/>
              <a:buAutoNum type="arabicPeriod" startAt="28"/>
            </a:pPr>
            <a:r>
              <a:rPr lang="en-US" sz="2800" b="1" smtClean="0">
                <a:latin typeface="Tahoma" pitchFamily="34" charset="0"/>
              </a:rPr>
              <a:t>When forced to share your technology in China, isolate any parts of the technology that are not immediately crucial.</a:t>
            </a:r>
          </a:p>
          <a:p>
            <a:pPr marL="609600" indent="-609600" eaLnBrk="1" hangingPunct="1">
              <a:lnSpc>
                <a:spcPct val="80000"/>
              </a:lnSpc>
              <a:buFontTx/>
              <a:buAutoNum type="arabicPeriod" startAt="28"/>
            </a:pPr>
            <a:r>
              <a:rPr lang="en-US" sz="2800" b="1" smtClean="0">
                <a:latin typeface="Tahoma" pitchFamily="34" charset="0"/>
              </a:rPr>
              <a:t>Deep scars from the Cultural Revolution and the sudden upheavals of capitalism have created a get-rich atmosphere in which nobody trusts anybody.  In China business, expect to be cheated.</a:t>
            </a:r>
          </a:p>
          <a:p>
            <a:pPr marL="609600" indent="-609600" eaLnBrk="1" hangingPunct="1">
              <a:lnSpc>
                <a:spcPct val="80000"/>
              </a:lnSpc>
              <a:buFontTx/>
              <a:buAutoNum type="arabicPeriod" startAt="28"/>
            </a:pPr>
            <a:r>
              <a:rPr lang="en-US" sz="2800" b="1" smtClean="0">
                <a:latin typeface="Tahoma" pitchFamily="34" charset="0"/>
              </a:rPr>
              <a:t>The Chinese appear to be a collective society.  They eat together, travel together, and recreate together.  But below that collective surface a dog-eat-dog competitive drive make the Chinese among the most individualistic and selfish people.</a:t>
            </a:r>
          </a:p>
          <a:p>
            <a:pPr marL="609600" indent="-609600" eaLnBrk="1" hangingPunct="1">
              <a:lnSpc>
                <a:spcPct val="80000"/>
              </a:lnSpc>
              <a:buFontTx/>
              <a:buAutoNum type="arabicPeriod" startAt="28"/>
            </a:pPr>
            <a:r>
              <a:rPr lang="en-US" sz="2800" b="1" smtClean="0">
                <a:latin typeface="Tahoma" pitchFamily="34" charset="0"/>
              </a:rPr>
              <a:t>China’s rush to get rich is accompanied by deep distrust of the system, and anyone outside the circle of close acquaintances.  This has created a business environment steeped in dishonesty and lack of transparency.</a:t>
            </a:r>
          </a:p>
        </p:txBody>
      </p:sp>
    </p:spTree>
    <p:extLst>
      <p:ext uri="{BB962C8B-B14F-4D97-AF65-F5344CB8AC3E}">
        <p14:creationId xmlns:p14="http://schemas.microsoft.com/office/powerpoint/2010/main" val="16350730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7"/>
          <p:cNvSpPr>
            <a:spLocks noChangeArrowheads="1" noChangeShapeType="1" noTextEdit="1"/>
          </p:cNvSpPr>
          <p:nvPr/>
        </p:nvSpPr>
        <p:spPr bwMode="auto">
          <a:xfrm>
            <a:off x="2133600" y="1828800"/>
            <a:ext cx="4267200" cy="3886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JAPANESE</a:t>
            </a:r>
          </a:p>
          <a:p>
            <a:pPr algn="ctr"/>
            <a:r>
              <a:rPr lang="en-US" sz="3600" kern="10">
                <a:ln w="9525">
                  <a:solidFill>
                    <a:srgbClr val="000000"/>
                  </a:solidFill>
                  <a:round/>
                  <a:headEnd/>
                  <a:tailEnd/>
                </a:ln>
                <a:latin typeface="Arial Black"/>
              </a:rPr>
              <a:t>CULTURE</a:t>
            </a:r>
          </a:p>
        </p:txBody>
      </p:sp>
      <p:sp>
        <p:nvSpPr>
          <p:cNvPr id="2051" name="Rectangle 8"/>
          <p:cNvSpPr>
            <a:spLocks noChangeArrowheads="1"/>
          </p:cNvSpPr>
          <p:nvPr/>
        </p:nvSpPr>
        <p:spPr bwMode="auto">
          <a:xfrm>
            <a:off x="304800" y="106363"/>
            <a:ext cx="8534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6000" u="sng" dirty="0">
                <a:solidFill>
                  <a:srgbClr val="00FFFF"/>
                </a:solidFill>
                <a:latin typeface="Tahoma" pitchFamily="34" charset="0"/>
              </a:rPr>
              <a:t>CHAPTER 11</a:t>
            </a:r>
            <a:endParaRPr lang="en-US" dirty="0">
              <a:solidFill>
                <a:srgbClr val="00FFFF"/>
              </a:solidFill>
            </a:endParaRPr>
          </a:p>
        </p:txBody>
      </p:sp>
    </p:spTree>
    <p:extLst>
      <p:ext uri="{BB962C8B-B14F-4D97-AF65-F5344CB8AC3E}">
        <p14:creationId xmlns:p14="http://schemas.microsoft.com/office/powerpoint/2010/main" val="14915975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0" y="0"/>
            <a:ext cx="8991600" cy="6858000"/>
          </a:xfrm>
        </p:spPr>
        <p:txBody>
          <a:bodyPr/>
          <a:lstStyle/>
          <a:p>
            <a:pPr eaLnBrk="1" hangingPunct="1">
              <a:buFont typeface="Wingdings" pitchFamily="2" charset="2"/>
              <a:buNone/>
            </a:pPr>
            <a:endParaRPr lang="en-US" dirty="0" smtClean="0"/>
          </a:p>
        </p:txBody>
      </p:sp>
      <p:sp>
        <p:nvSpPr>
          <p:cNvPr id="19459" name="WordArt 4"/>
          <p:cNvSpPr>
            <a:spLocks noChangeArrowheads="1" noChangeShapeType="1" noTextEdit="1"/>
          </p:cNvSpPr>
          <p:nvPr/>
        </p:nvSpPr>
        <p:spPr bwMode="auto">
          <a:xfrm>
            <a:off x="762000" y="609600"/>
            <a:ext cx="7391400" cy="5257800"/>
          </a:xfrm>
          <a:prstGeom prst="rect">
            <a:avLst/>
          </a:prstGeom>
        </p:spPr>
        <p:txBody>
          <a:bodyPr wrap="none" fromWordArt="1">
            <a:prstTxWarp prst="textPlain">
              <a:avLst>
                <a:gd name="adj" fmla="val 50000"/>
              </a:avLst>
            </a:prstTxWarp>
          </a:bodyPr>
          <a:lstStyle/>
          <a:p>
            <a:pPr algn="ctr"/>
            <a:r>
              <a:rPr lang="en-US" sz="3600" kern="10" dirty="0" err="1">
                <a:ln w="9525" cap="sq">
                  <a:solidFill>
                    <a:srgbClr val="000000"/>
                  </a:solidFill>
                  <a:round/>
                  <a:headEnd type="none" w="sm" len="sm"/>
                  <a:tailEnd type="none" w="sm" len="sm"/>
                </a:ln>
                <a:latin typeface="Tahoma"/>
                <a:ea typeface="Tahoma"/>
                <a:cs typeface="Tahoma"/>
              </a:rPr>
              <a:t>Cul</a:t>
            </a:r>
            <a:r>
              <a:rPr lang="en-US" sz="3600" kern="10">
                <a:ln w="9525" cap="sq">
                  <a:solidFill>
                    <a:srgbClr val="000000"/>
                  </a:solidFill>
                  <a:round/>
                  <a:headEnd type="none" w="sm" len="sm"/>
                  <a:tailEnd type="none" w="sm" len="sm"/>
                </a:ln>
                <a:latin typeface="Tahoma"/>
                <a:ea typeface="Tahoma"/>
                <a:cs typeface="Tahoma"/>
              </a:rPr>
              <a:t> Class #1:</a:t>
            </a:r>
          </a:p>
          <a:p>
            <a:pPr algn="ctr"/>
            <a:r>
              <a:rPr lang="en-US" sz="3600" kern="10">
                <a:ln w="9525" cap="sq">
                  <a:solidFill>
                    <a:srgbClr val="000000"/>
                  </a:solidFill>
                  <a:round/>
                  <a:headEnd type="none" w="sm" len="sm"/>
                  <a:tailEnd type="none" w="sm" len="sm"/>
                </a:ln>
                <a:latin typeface="Tahoma"/>
                <a:ea typeface="Tahoma"/>
                <a:cs typeface="Tahoma"/>
              </a:rPr>
              <a:t>TRAFFIC LIGHT</a:t>
            </a:r>
          </a:p>
          <a:p>
            <a:pPr algn="ctr"/>
            <a:r>
              <a:rPr lang="en-US" sz="3600" kern="10">
                <a:ln w="9525" cap="sq">
                  <a:solidFill>
                    <a:srgbClr val="000000"/>
                  </a:solidFill>
                  <a:round/>
                  <a:headEnd type="none" w="sm" len="sm"/>
                  <a:tailEnd type="none" w="sm" len="sm"/>
                </a:ln>
                <a:latin typeface="Tahoma"/>
                <a:ea typeface="Tahoma"/>
                <a:cs typeface="Tahoma"/>
              </a:rPr>
              <a:t>MODEL</a:t>
            </a:r>
          </a:p>
        </p:txBody>
      </p:sp>
    </p:spTree>
    <p:extLst>
      <p:ext uri="{BB962C8B-B14F-4D97-AF65-F5344CB8AC3E}">
        <p14:creationId xmlns:p14="http://schemas.microsoft.com/office/powerpoint/2010/main" val="6563948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2"/>
          <p:cNvSpPr>
            <a:spLocks noChangeArrowheads="1" noChangeShapeType="1" noTextEdit="1"/>
          </p:cNvSpPr>
          <p:nvPr/>
        </p:nvSpPr>
        <p:spPr bwMode="auto">
          <a:xfrm>
            <a:off x="685800" y="762000"/>
            <a:ext cx="7315200" cy="495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7200" kern="10">
                <a:solidFill>
                  <a:schemeClr val="tx2"/>
                </a:solidFill>
                <a:effectLst>
                  <a:outerShdw dist="45791" dir="2021404" algn="ctr" rotWithShape="0">
                    <a:srgbClr val="B2B2B2">
                      <a:alpha val="79999"/>
                    </a:srgbClr>
                  </a:outerShdw>
                </a:effectLst>
                <a:latin typeface="Tahoma"/>
                <a:ea typeface="Tahoma"/>
                <a:cs typeface="Tahoma"/>
              </a:rPr>
              <a:t>A CULTURE</a:t>
            </a:r>
          </a:p>
          <a:p>
            <a:pPr algn="ctr"/>
            <a:r>
              <a:rPr lang="en-US" sz="7200" kern="10">
                <a:solidFill>
                  <a:schemeClr val="tx2"/>
                </a:solidFill>
                <a:effectLst>
                  <a:outerShdw dist="45791" dir="2021404" algn="ctr" rotWithShape="0">
                    <a:srgbClr val="B2B2B2">
                      <a:alpha val="79999"/>
                    </a:srgbClr>
                  </a:outerShdw>
                </a:effectLst>
                <a:latin typeface="Tahoma"/>
                <a:ea typeface="Tahoma"/>
                <a:cs typeface="Tahoma"/>
              </a:rPr>
              <a:t>OF IDEALS</a:t>
            </a:r>
          </a:p>
        </p:txBody>
      </p:sp>
    </p:spTree>
    <p:extLst>
      <p:ext uri="{BB962C8B-B14F-4D97-AF65-F5344CB8AC3E}">
        <p14:creationId xmlns:p14="http://schemas.microsoft.com/office/powerpoint/2010/main" val="35952596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sz="2800" b="1" smtClean="0">
                <a:latin typeface="Tahoma" pitchFamily="34" charset="0"/>
              </a:rPr>
              <a:t>When something good “comes alive,” it’s an ideal. Ideals are the essence of life--both the ends and means of living. Westerners have little experience “experiencing” Asian ideas.</a:t>
            </a:r>
          </a:p>
          <a:p>
            <a:pPr marL="609600" indent="-609600" eaLnBrk="1" hangingPunct="1">
              <a:buFontTx/>
              <a:buAutoNum type="arabicPeriod"/>
            </a:pPr>
            <a:r>
              <a:rPr lang="en-US" sz="2800" b="1" smtClean="0">
                <a:latin typeface="Tahoma" pitchFamily="34" charset="0"/>
              </a:rPr>
              <a:t>It’s hard for Westerners to understand Asian culture because ideals are less important to Westerners, who value individual freedom &amp; independence more than community.</a:t>
            </a:r>
          </a:p>
          <a:p>
            <a:pPr marL="609600" indent="-609600" eaLnBrk="1" hangingPunct="1">
              <a:buFontTx/>
              <a:buAutoNum type="arabicPeriod"/>
            </a:pPr>
            <a:r>
              <a:rPr lang="en-US" sz="2800" b="1" smtClean="0">
                <a:latin typeface="Tahoma" pitchFamily="34" charset="0"/>
              </a:rPr>
              <a:t>Westerners push away the ideal of community because of its emphasis on interdependency, sacrifice, duty, &amp; etiquette, all of which detract from individual autonomy (driving fast, loud music &amp; cell calls in public, smoking around others, etc.).</a:t>
            </a:r>
          </a:p>
        </p:txBody>
      </p:sp>
    </p:spTree>
    <p:extLst>
      <p:ext uri="{BB962C8B-B14F-4D97-AF65-F5344CB8AC3E}">
        <p14:creationId xmlns:p14="http://schemas.microsoft.com/office/powerpoint/2010/main" val="9052465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28600"/>
            <a:ext cx="9144000" cy="1219200"/>
          </a:xfrm>
        </p:spPr>
        <p:txBody>
          <a:bodyPr/>
          <a:lstStyle/>
          <a:p>
            <a:pPr eaLnBrk="1" hangingPunct="1"/>
            <a:r>
              <a:rPr lang="en-US" sz="3600" b="1" smtClean="0">
                <a:solidFill>
                  <a:schemeClr val="tx1"/>
                </a:solidFill>
                <a:latin typeface="Tahoma" pitchFamily="34" charset="0"/>
              </a:rPr>
              <a:t>Shudan Ishiki </a:t>
            </a:r>
            <a:br>
              <a:rPr lang="en-US" sz="3600" b="1" smtClean="0">
                <a:solidFill>
                  <a:schemeClr val="tx1"/>
                </a:solidFill>
                <a:latin typeface="Tahoma" pitchFamily="34" charset="0"/>
              </a:rPr>
            </a:br>
            <a:r>
              <a:rPr lang="en-US" sz="3600" b="1" smtClean="0">
                <a:solidFill>
                  <a:schemeClr val="tx1"/>
                </a:solidFill>
                <a:latin typeface="Tahoma" pitchFamily="34" charset="0"/>
              </a:rPr>
              <a:t>Why do the Japanese have such a strong group consciousness?</a:t>
            </a:r>
          </a:p>
        </p:txBody>
      </p:sp>
      <p:pic>
        <p:nvPicPr>
          <p:cNvPr id="12291" name="Picture 3" descr="japan bus p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752600"/>
            <a:ext cx="37099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76649850"/>
      </p:ext>
    </p:extLst>
  </p:cSld>
  <p:clrMapOvr>
    <a:masterClrMapping/>
  </p:clrMapOvr>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228600"/>
            <a:ext cx="9144000" cy="6629400"/>
          </a:xfrm>
        </p:spPr>
        <p:txBody>
          <a:bodyPr/>
          <a:lstStyle/>
          <a:p>
            <a:pPr marL="609600" indent="-609600" eaLnBrk="1" hangingPunct="1">
              <a:buFontTx/>
              <a:buAutoNum type="arabicPeriod"/>
            </a:pPr>
            <a:r>
              <a:rPr lang="en-US" sz="5400" b="1" smtClean="0">
                <a:latin typeface="Tahoma" pitchFamily="34" charset="0"/>
              </a:rPr>
              <a:t>Ethnic &amp; cultural homogeneity</a:t>
            </a:r>
          </a:p>
          <a:p>
            <a:pPr marL="609600" indent="-609600" eaLnBrk="1" hangingPunct="1">
              <a:buFontTx/>
              <a:buAutoNum type="arabicPeriod"/>
            </a:pPr>
            <a:r>
              <a:rPr lang="en-US" sz="5400" b="1" smtClean="0">
                <a:latin typeface="Tahoma" pitchFamily="34" charset="0"/>
              </a:rPr>
              <a:t>Predictable &amp; rigid behavioral etiquette for every social situation</a:t>
            </a:r>
          </a:p>
          <a:p>
            <a:pPr marL="609600" indent="-609600" eaLnBrk="1" hangingPunct="1">
              <a:buClr>
                <a:schemeClr val="tx1"/>
              </a:buClr>
              <a:buFontTx/>
              <a:buAutoNum type="arabicPeriod"/>
            </a:pPr>
            <a:r>
              <a:rPr lang="en-US" sz="5400" b="1" smtClean="0">
                <a:latin typeface="Tahoma" pitchFamily="34" charset="0"/>
              </a:rPr>
              <a:t>The pursuit of common ideals</a:t>
            </a:r>
          </a:p>
        </p:txBody>
      </p:sp>
    </p:spTree>
    <p:extLst>
      <p:ext uri="{BB962C8B-B14F-4D97-AF65-F5344CB8AC3E}">
        <p14:creationId xmlns:p14="http://schemas.microsoft.com/office/powerpoint/2010/main" val="1671847904"/>
      </p:ext>
    </p:extLst>
  </p:cSld>
  <p:clrMapOvr>
    <a:masterClrMapping/>
  </p:clrMapOvr>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304800"/>
            <a:ext cx="9144000" cy="990600"/>
          </a:xfrm>
        </p:spPr>
        <p:txBody>
          <a:bodyPr/>
          <a:lstStyle/>
          <a:p>
            <a:pPr eaLnBrk="1" hangingPunct="1"/>
            <a:r>
              <a:rPr lang="en-US" b="1" u="sng" smtClean="0">
                <a:solidFill>
                  <a:schemeClr val="tx1"/>
                </a:solidFill>
                <a:latin typeface="Tahoma" pitchFamily="34" charset="0"/>
              </a:rPr>
              <a:t>IDEAL #3</a:t>
            </a:r>
            <a:r>
              <a:rPr lang="en-US" b="1" smtClean="0">
                <a:solidFill>
                  <a:schemeClr val="tx1"/>
                </a:solidFill>
                <a:latin typeface="Tahoma" pitchFamily="34" charset="0"/>
              </a:rPr>
              <a:t>: WA </a:t>
            </a:r>
            <a:br>
              <a:rPr lang="en-US" b="1" smtClean="0">
                <a:solidFill>
                  <a:schemeClr val="tx1"/>
                </a:solidFill>
                <a:latin typeface="Tahoma" pitchFamily="34" charset="0"/>
              </a:rPr>
            </a:br>
            <a:r>
              <a:rPr lang="en-US" b="1" smtClean="0">
                <a:solidFill>
                  <a:schemeClr val="tx1"/>
                </a:solidFill>
                <a:latin typeface="Tahoma" pitchFamily="34" charset="0"/>
              </a:rPr>
              <a:t>INTERPERSONAL HARMONY</a:t>
            </a:r>
          </a:p>
        </p:txBody>
      </p:sp>
      <p:pic>
        <p:nvPicPr>
          <p:cNvPr id="43011" name="Picture 3" descr="TEMPLE GAR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52600"/>
            <a:ext cx="5715000"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
        <p:nvSpPr>
          <p:cNvPr id="43013" name="Rectangle 6"/>
          <p:cNvSpPr>
            <a:spLocks noChangeArrowheads="1"/>
          </p:cNvSpPr>
          <p:nvPr/>
        </p:nvSpPr>
        <p:spPr bwMode="auto">
          <a:xfrm>
            <a:off x="0" y="56388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latin typeface="Tahoma" pitchFamily="34" charset="0"/>
              </a:rPr>
              <a:t>Nature has no agenda. It simply </a:t>
            </a:r>
          </a:p>
          <a:p>
            <a:pPr algn="ctr"/>
            <a:r>
              <a:rPr lang="en-US" sz="3200">
                <a:latin typeface="Tahoma" pitchFamily="34" charset="0"/>
              </a:rPr>
              <a:t>exists as a harmonious ideal. </a:t>
            </a:r>
          </a:p>
        </p:txBody>
      </p:sp>
    </p:spTree>
    <p:extLst>
      <p:ext uri="{BB962C8B-B14F-4D97-AF65-F5344CB8AC3E}">
        <p14:creationId xmlns:p14="http://schemas.microsoft.com/office/powerpoint/2010/main" val="3872040244"/>
      </p:ext>
    </p:extLst>
  </p:cSld>
  <p:clrMapOvr>
    <a:masterClrMapping/>
  </p:clrMapOvr>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609600"/>
            <a:ext cx="7772400" cy="639763"/>
          </a:xfrm>
        </p:spPr>
        <p:txBody>
          <a:bodyPr/>
          <a:lstStyle/>
          <a:p>
            <a:pPr eaLnBrk="1" hangingPunct="1"/>
            <a:r>
              <a:rPr lang="en-US" sz="3200" b="1" smtClean="0">
                <a:latin typeface="Tahoma" pitchFamily="34" charset="0"/>
              </a:rPr>
              <a:t>LIVING IN THE TRIANGLE OF HARMONY</a:t>
            </a:r>
          </a:p>
        </p:txBody>
      </p:sp>
      <p:sp>
        <p:nvSpPr>
          <p:cNvPr id="44035" name="Rectangle 3"/>
          <p:cNvSpPr>
            <a:spLocks noGrp="1" noChangeArrowheads="1"/>
          </p:cNvSpPr>
          <p:nvPr>
            <p:ph type="body" idx="1"/>
          </p:nvPr>
        </p:nvSpPr>
        <p:spPr>
          <a:xfrm>
            <a:off x="0" y="1219200"/>
            <a:ext cx="9144000" cy="5638800"/>
          </a:xfrm>
        </p:spPr>
        <p:txBody>
          <a:bodyPr/>
          <a:lstStyle/>
          <a:p>
            <a:pPr algn="ctr" eaLnBrk="1" hangingPunct="1">
              <a:buFontTx/>
              <a:buNone/>
            </a:pPr>
            <a:r>
              <a:rPr lang="en-US" b="1" smtClean="0">
                <a:latin typeface="Tahoma" pitchFamily="34" charset="0"/>
              </a:rPr>
              <a:t>Internal harmony</a:t>
            </a:r>
          </a:p>
          <a:p>
            <a:pPr algn="ctr" eaLnBrk="1" hangingPunct="1">
              <a:buFontTx/>
              <a:buNone/>
            </a:pPr>
            <a:endParaRPr lang="en-US" b="1" smtClean="0">
              <a:latin typeface="Tahoma" pitchFamily="34" charset="0"/>
            </a:endParaRPr>
          </a:p>
          <a:p>
            <a:pPr algn="ctr" eaLnBrk="1" hangingPunct="1">
              <a:buFontTx/>
              <a:buNone/>
            </a:pPr>
            <a:endParaRPr lang="en-US" b="1" smtClean="0">
              <a:latin typeface="Tahoma" pitchFamily="34" charset="0"/>
            </a:endParaRPr>
          </a:p>
          <a:p>
            <a:pPr algn="ctr" eaLnBrk="1" hangingPunct="1">
              <a:buFontTx/>
              <a:buNone/>
            </a:pPr>
            <a:endParaRPr lang="en-US" b="1" smtClean="0">
              <a:latin typeface="Tahoma" pitchFamily="34" charset="0"/>
            </a:endParaRPr>
          </a:p>
          <a:p>
            <a:pPr algn="ctr" eaLnBrk="1" hangingPunct="1">
              <a:buFontTx/>
              <a:buNone/>
            </a:pPr>
            <a:endParaRPr lang="en-US" b="1" smtClean="0">
              <a:latin typeface="Tahoma" pitchFamily="34" charset="0"/>
            </a:endParaRPr>
          </a:p>
          <a:p>
            <a:pPr algn="ctr" eaLnBrk="1" hangingPunct="1">
              <a:buFontTx/>
              <a:buNone/>
            </a:pPr>
            <a:endParaRPr lang="en-US" b="1" smtClean="0">
              <a:latin typeface="Tahoma" pitchFamily="34" charset="0"/>
            </a:endParaRPr>
          </a:p>
          <a:p>
            <a:pPr eaLnBrk="1" hangingPunct="1">
              <a:buFontTx/>
              <a:buNone/>
            </a:pPr>
            <a:r>
              <a:rPr lang="en-US" b="1" smtClean="0">
                <a:latin typeface="Tahoma" pitchFamily="34" charset="0"/>
              </a:rPr>
              <a:t>External harmony			Interpersonal 							harmony</a:t>
            </a:r>
          </a:p>
          <a:p>
            <a:pPr eaLnBrk="1" hangingPunct="1">
              <a:buFontTx/>
              <a:buNone/>
            </a:pPr>
            <a:r>
              <a:rPr lang="en-US" b="1" smtClean="0">
                <a:latin typeface="Tahoma" pitchFamily="34" charset="0"/>
              </a:rPr>
              <a:t>								</a:t>
            </a:r>
          </a:p>
        </p:txBody>
      </p:sp>
      <p:sp>
        <p:nvSpPr>
          <p:cNvPr id="44036" name="AutoShape 4"/>
          <p:cNvSpPr>
            <a:spLocks noChangeArrowheads="1"/>
          </p:cNvSpPr>
          <p:nvPr/>
        </p:nvSpPr>
        <p:spPr bwMode="auto">
          <a:xfrm>
            <a:off x="2895600" y="1828800"/>
            <a:ext cx="3810000" cy="2895600"/>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516278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0" y="0"/>
            <a:ext cx="9144000" cy="6858000"/>
          </a:xfrm>
        </p:spPr>
        <p:txBody>
          <a:bodyPr/>
          <a:lstStyle/>
          <a:p>
            <a:pPr eaLnBrk="1" hangingPunct="1">
              <a:buFontTx/>
              <a:buNone/>
            </a:pPr>
            <a:r>
              <a:rPr lang="en-US" sz="4000" b="1" dirty="0" smtClean="0">
                <a:latin typeface="Tahoma" pitchFamily="34" charset="0"/>
              </a:rPr>
              <a:t>1. The work environment is more</a:t>
            </a:r>
          </a:p>
          <a:p>
            <a:pPr eaLnBrk="1" hangingPunct="1">
              <a:buFontTx/>
              <a:buNone/>
            </a:pPr>
            <a:r>
              <a:rPr lang="en-US" sz="4000" b="1" dirty="0" smtClean="0">
                <a:latin typeface="Tahoma" pitchFamily="34" charset="0"/>
              </a:rPr>
              <a:t>important than the work itself,</a:t>
            </a:r>
          </a:p>
          <a:p>
            <a:pPr eaLnBrk="1" hangingPunct="1">
              <a:buFontTx/>
              <a:buNone/>
            </a:pPr>
            <a:r>
              <a:rPr lang="en-US" sz="4000" b="1" dirty="0" smtClean="0">
                <a:latin typeface="Tahoma" pitchFamily="34" charset="0"/>
              </a:rPr>
              <a:t>because the environment</a:t>
            </a:r>
          </a:p>
          <a:p>
            <a:pPr eaLnBrk="1" hangingPunct="1">
              <a:buFontTx/>
              <a:buNone/>
            </a:pPr>
            <a:r>
              <a:rPr lang="en-US" sz="4000" b="1" dirty="0" smtClean="0">
                <a:latin typeface="Tahoma" pitchFamily="34" charset="0"/>
              </a:rPr>
              <a:t>determines what work can be</a:t>
            </a:r>
          </a:p>
          <a:p>
            <a:pPr eaLnBrk="1" hangingPunct="1">
              <a:buFontTx/>
              <a:buNone/>
            </a:pPr>
            <a:r>
              <a:rPr lang="en-US" sz="4000" b="1" dirty="0" smtClean="0">
                <a:latin typeface="Tahoma" pitchFamily="34" charset="0"/>
              </a:rPr>
              <a:t>accomplished. </a:t>
            </a:r>
          </a:p>
          <a:p>
            <a:pPr eaLnBrk="1" hangingPunct="1">
              <a:buFontTx/>
              <a:buNone/>
            </a:pPr>
            <a:r>
              <a:rPr lang="en-US" sz="4000" b="1" dirty="0" smtClean="0">
                <a:latin typeface="Tahoma" pitchFamily="34" charset="0"/>
              </a:rPr>
              <a:t>2. The underlying foundation</a:t>
            </a:r>
          </a:p>
          <a:p>
            <a:pPr eaLnBrk="1" hangingPunct="1">
              <a:buFontTx/>
              <a:buNone/>
            </a:pPr>
            <a:r>
              <a:rPr lang="en-US" sz="4000" b="1" dirty="0" smtClean="0">
                <a:latin typeface="Tahoma" pitchFamily="34" charset="0"/>
              </a:rPr>
              <a:t>of the Japanese work </a:t>
            </a:r>
          </a:p>
          <a:p>
            <a:pPr eaLnBrk="1" hangingPunct="1">
              <a:buFontTx/>
              <a:buNone/>
            </a:pPr>
            <a:r>
              <a:rPr lang="en-US" sz="4000" b="1" dirty="0" smtClean="0">
                <a:latin typeface="Tahoma" pitchFamily="34" charset="0"/>
              </a:rPr>
              <a:t>environment is harmony vs.</a:t>
            </a:r>
          </a:p>
          <a:p>
            <a:pPr eaLnBrk="1" hangingPunct="1">
              <a:buFontTx/>
              <a:buNone/>
            </a:pPr>
            <a:r>
              <a:rPr lang="en-US" sz="4000" b="1" dirty="0" smtClean="0">
                <a:latin typeface="Tahoma" pitchFamily="34" charset="0"/>
              </a:rPr>
              <a:t>conflict in Western companies.</a:t>
            </a:r>
          </a:p>
        </p:txBody>
      </p:sp>
    </p:spTree>
    <p:extLst>
      <p:ext uri="{BB962C8B-B14F-4D97-AF65-F5344CB8AC3E}">
        <p14:creationId xmlns:p14="http://schemas.microsoft.com/office/powerpoint/2010/main" val="18012604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304800"/>
            <a:ext cx="9144000" cy="990600"/>
          </a:xfrm>
        </p:spPr>
        <p:txBody>
          <a:bodyPr/>
          <a:lstStyle/>
          <a:p>
            <a:pPr eaLnBrk="1" hangingPunct="1"/>
            <a:r>
              <a:rPr lang="en-US" sz="3200" b="1" smtClean="0">
                <a:solidFill>
                  <a:schemeClr val="tx1"/>
                </a:solidFill>
                <a:latin typeface="Tahoma" pitchFamily="34" charset="0"/>
              </a:rPr>
              <a:t>BEHAVIOR IN JAPANESE BUSINESS DEPENDS ON:</a:t>
            </a:r>
            <a:r>
              <a:rPr lang="en-US" sz="3600" smtClean="0">
                <a:solidFill>
                  <a:schemeClr val="tx1"/>
                </a:solidFill>
                <a:latin typeface="Kristen ITC" pitchFamily="66" charset="0"/>
              </a:rPr>
              <a:t> </a:t>
            </a:r>
          </a:p>
        </p:txBody>
      </p:sp>
      <p:sp>
        <p:nvSpPr>
          <p:cNvPr id="46083" name="Rectangle 3"/>
          <p:cNvSpPr>
            <a:spLocks noGrp="1" noChangeArrowheads="1"/>
          </p:cNvSpPr>
          <p:nvPr>
            <p:ph type="body" idx="1"/>
          </p:nvPr>
        </p:nvSpPr>
        <p:spPr>
          <a:xfrm>
            <a:off x="381000" y="1524000"/>
            <a:ext cx="8763000" cy="5334000"/>
          </a:xfrm>
        </p:spPr>
        <p:txBody>
          <a:bodyPr/>
          <a:lstStyle/>
          <a:p>
            <a:pPr marL="609600" indent="-609600" eaLnBrk="1" hangingPunct="1">
              <a:buClr>
                <a:schemeClr val="tx1"/>
              </a:buClr>
              <a:buFont typeface="Wingdings" pitchFamily="2" charset="2"/>
              <a:buAutoNum type="arabicPeriod"/>
            </a:pPr>
            <a:r>
              <a:rPr lang="en-US" sz="4400" b="1" smtClean="0">
                <a:latin typeface="Tahoma" pitchFamily="34" charset="0"/>
              </a:rPr>
              <a:t>The context: the occasion, the people involved, the purpose</a:t>
            </a:r>
          </a:p>
          <a:p>
            <a:pPr marL="609600" indent="-609600" eaLnBrk="1" hangingPunct="1">
              <a:buClr>
                <a:schemeClr val="tx1"/>
              </a:buClr>
              <a:buFont typeface="Wingdings" pitchFamily="2" charset="2"/>
              <a:buAutoNum type="arabicPeriod"/>
            </a:pPr>
            <a:r>
              <a:rPr lang="en-US" sz="4000" b="1" smtClean="0">
                <a:latin typeface="Tahoma" pitchFamily="34" charset="0"/>
              </a:rPr>
              <a:t>The behavioral model of the employee’s boss--the “geisha” (depository) of workplace ideals</a:t>
            </a:r>
          </a:p>
        </p:txBody>
      </p:sp>
      <p:sp>
        <p:nvSpPr>
          <p:cNvPr id="46084" name="AutoShape 4"/>
          <p:cNvSpPr>
            <a:spLocks noChangeArrowheads="1"/>
          </p:cNvSpPr>
          <p:nvPr/>
        </p:nvSpPr>
        <p:spPr bwMode="auto">
          <a:xfrm>
            <a:off x="7696200" y="58674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333094975"/>
      </p:ext>
    </p:extLst>
  </p:cSld>
  <p:clrMapOvr>
    <a:masterClrMapping/>
  </p:clrMapOvr>
  <p:transition>
    <p:cover dir="d"/>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304800" y="0"/>
            <a:ext cx="8534400" cy="5715000"/>
          </a:xfrm>
        </p:spPr>
        <p:txBody>
          <a:bodyPr/>
          <a:lstStyle/>
          <a:p>
            <a:pPr marL="609600" indent="-609600" eaLnBrk="1" hangingPunct="1">
              <a:buClr>
                <a:srgbClr val="006699"/>
              </a:buClr>
              <a:buFont typeface="Wingdings" pitchFamily="2" charset="2"/>
              <a:buNone/>
            </a:pPr>
            <a:r>
              <a:rPr lang="en-US" sz="3600" b="1" smtClean="0">
                <a:latin typeface="Verdana" pitchFamily="34" charset="0"/>
              </a:rPr>
              <a:t>3.</a:t>
            </a:r>
            <a:r>
              <a:rPr lang="en-US" sz="3600" b="1" smtClean="0">
                <a:solidFill>
                  <a:srgbClr val="CC0066"/>
                </a:solidFill>
                <a:latin typeface="Verdana" pitchFamily="34" charset="0"/>
              </a:rPr>
              <a:t> </a:t>
            </a:r>
            <a:r>
              <a:rPr lang="en-US" sz="4800" b="1" smtClean="0">
                <a:latin typeface="Verdana" pitchFamily="34" charset="0"/>
              </a:rPr>
              <a:t>Avoiding (2-way) social embarrassment by anticipating the consequences of your behavior on the community you are part of</a:t>
            </a:r>
          </a:p>
          <a:p>
            <a:pPr marL="609600" indent="-609600" eaLnBrk="1" hangingPunct="1"/>
            <a:endParaRPr lang="en-US" sz="4800" smtClean="0"/>
          </a:p>
        </p:txBody>
      </p:sp>
    </p:spTree>
    <p:extLst>
      <p:ext uri="{BB962C8B-B14F-4D97-AF65-F5344CB8AC3E}">
        <p14:creationId xmlns:p14="http://schemas.microsoft.com/office/powerpoint/2010/main" val="1272108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0" y="0"/>
            <a:ext cx="8839200" cy="6858000"/>
          </a:xfrm>
        </p:spPr>
        <p:txBody>
          <a:bodyPr/>
          <a:lstStyle/>
          <a:p>
            <a:pPr algn="ctr" eaLnBrk="1" hangingPunct="1">
              <a:buFontTx/>
              <a:buNone/>
            </a:pPr>
            <a:r>
              <a:rPr lang="en-US" sz="7200" b="1" smtClean="0">
                <a:latin typeface="Tahoma" pitchFamily="34" charset="0"/>
              </a:rPr>
              <a:t>A good leader doesn’t have to work hard to get others to work hard.</a:t>
            </a:r>
          </a:p>
          <a:p>
            <a:pPr algn="ctr" eaLnBrk="1" hangingPunct="1"/>
            <a:endParaRPr lang="en-US" sz="7200" b="1" smtClean="0">
              <a:latin typeface="Tahoma" pitchFamily="34" charset="0"/>
            </a:endParaRPr>
          </a:p>
        </p:txBody>
      </p:sp>
    </p:spTree>
    <p:extLst>
      <p:ext uri="{BB962C8B-B14F-4D97-AF65-F5344CB8AC3E}">
        <p14:creationId xmlns:p14="http://schemas.microsoft.com/office/powerpoint/2010/main" val="1640392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Rectangle 5"/>
          <p:cNvSpPr>
            <a:spLocks noGrp="1" noChangeArrowheads="1"/>
          </p:cNvSpPr>
          <p:nvPr>
            <p:ph type="ctrTitle"/>
          </p:nvPr>
        </p:nvSpPr>
        <p:spPr>
          <a:xfrm>
            <a:off x="0" y="152400"/>
            <a:ext cx="9144000" cy="457200"/>
          </a:xfrm>
        </p:spPr>
        <p:txBody>
          <a:bodyPr/>
          <a:lstStyle/>
          <a:p>
            <a:pPr eaLnBrk="1" hangingPunct="1">
              <a:defRPr/>
            </a:pPr>
            <a:r>
              <a:rPr lang="en-US" sz="3200" b="1" smtClean="0">
                <a:solidFill>
                  <a:schemeClr val="tx1"/>
                </a:solidFill>
                <a:latin typeface="Tahoma" pitchFamily="34" charset="0"/>
              </a:rPr>
              <a:t>THE TRAFFIC LIGHT MODEL OF CULTURE</a:t>
            </a:r>
          </a:p>
        </p:txBody>
      </p:sp>
      <p:sp>
        <p:nvSpPr>
          <p:cNvPr id="20483" name="Rectangle 7"/>
          <p:cNvSpPr>
            <a:spLocks noGrp="1" noChangeArrowheads="1"/>
          </p:cNvSpPr>
          <p:nvPr>
            <p:ph type="subTitle" idx="1"/>
          </p:nvPr>
        </p:nvSpPr>
        <p:spPr>
          <a:xfrm>
            <a:off x="230188" y="4419600"/>
            <a:ext cx="8913812" cy="1981200"/>
          </a:xfrm>
          <a:ln/>
        </p:spPr>
        <p:txBody>
          <a:bodyPr/>
          <a:lstStyle/>
          <a:p>
            <a:pPr eaLnBrk="1" hangingPunct="1"/>
            <a:r>
              <a:rPr lang="en-US" sz="4000" b="1" smtClean="0">
                <a:solidFill>
                  <a:schemeClr val="tx1"/>
                </a:solidFill>
                <a:latin typeface="Tahoma" pitchFamily="34" charset="0"/>
              </a:rPr>
              <a:t>Green light: Go ahead</a:t>
            </a:r>
          </a:p>
          <a:p>
            <a:pPr eaLnBrk="1" hangingPunct="1"/>
            <a:r>
              <a:rPr lang="en-US" sz="4000" b="1" smtClean="0">
                <a:solidFill>
                  <a:schemeClr val="tx1"/>
                </a:solidFill>
                <a:latin typeface="Tahoma" pitchFamily="34" charset="0"/>
              </a:rPr>
              <a:t>Yellow light: Be careful</a:t>
            </a:r>
          </a:p>
          <a:p>
            <a:pPr eaLnBrk="1" hangingPunct="1"/>
            <a:r>
              <a:rPr lang="en-US" sz="4000" b="1" smtClean="0">
                <a:solidFill>
                  <a:schemeClr val="tx1"/>
                </a:solidFill>
                <a:latin typeface="Tahoma" pitchFamily="34" charset="0"/>
              </a:rPr>
              <a:t>Red light: Stop!</a:t>
            </a:r>
          </a:p>
        </p:txBody>
      </p:sp>
      <p:pic>
        <p:nvPicPr>
          <p:cNvPr id="20484" name="Picture 4" descr="traffic_light_green_md_wht"/>
          <p:cNvPicPr>
            <a:picLocks noGrp="1" noChangeAspect="1" noChangeArrowheads="1" noCrop="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733800" y="685800"/>
            <a:ext cx="1343025" cy="3686175"/>
          </a:xfrm>
          <a:noFill/>
        </p:spPr>
      </p:pic>
      <p:sp>
        <p:nvSpPr>
          <p:cNvPr id="20485" name="AutoShape 8"/>
          <p:cNvSpPr>
            <a:spLocks noChangeArrowheads="1"/>
          </p:cNvSpPr>
          <p:nvPr/>
        </p:nvSpPr>
        <p:spPr bwMode="auto">
          <a:xfrm>
            <a:off x="8001000" y="6172200"/>
            <a:ext cx="976313" cy="485775"/>
          </a:xfrm>
          <a:prstGeom prst="rightArrow">
            <a:avLst>
              <a:gd name="adj1" fmla="val 50000"/>
              <a:gd name="adj2" fmla="val 50245"/>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18875514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WordArt 2"/>
          <p:cNvSpPr>
            <a:spLocks noChangeArrowheads="1" noChangeShapeType="1" noTextEdit="1"/>
          </p:cNvSpPr>
          <p:nvPr/>
        </p:nvSpPr>
        <p:spPr bwMode="auto">
          <a:xfrm>
            <a:off x="685800" y="-685800"/>
            <a:ext cx="7772400" cy="6172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5400" kern="10">
              <a:solidFill>
                <a:schemeClr val="tx2"/>
              </a:solidFill>
              <a:effectLst>
                <a:outerShdw dist="45791" dir="2021404" algn="ctr" rotWithShape="0">
                  <a:srgbClr val="C0C0C0"/>
                </a:outerShdw>
              </a:effectLst>
              <a:latin typeface="Tahoma"/>
              <a:ea typeface="Tahoma"/>
              <a:cs typeface="Tahoma"/>
            </a:endParaRPr>
          </a:p>
          <a:p>
            <a:pPr algn="ctr"/>
            <a:r>
              <a:rPr lang="en-US" sz="5400" kern="10">
                <a:solidFill>
                  <a:schemeClr val="tx2"/>
                </a:solidFill>
                <a:effectLst>
                  <a:outerShdw dist="45791" dir="2021404" algn="ctr" rotWithShape="0">
                    <a:srgbClr val="C0C0C0"/>
                  </a:outerShdw>
                </a:effectLst>
                <a:latin typeface="Tahoma"/>
                <a:ea typeface="Tahoma"/>
                <a:cs typeface="Tahoma"/>
              </a:rPr>
              <a:t>TELEPATHIC</a:t>
            </a:r>
          </a:p>
          <a:p>
            <a:pPr algn="ctr"/>
            <a:r>
              <a:rPr lang="en-US" sz="5400" kern="10">
                <a:solidFill>
                  <a:schemeClr val="tx2"/>
                </a:solidFill>
                <a:effectLst>
                  <a:outerShdw dist="45791" dir="2021404" algn="ctr" rotWithShape="0">
                    <a:srgbClr val="C0C0C0"/>
                  </a:outerShdw>
                </a:effectLst>
                <a:latin typeface="Tahoma"/>
                <a:ea typeface="Tahoma"/>
                <a:cs typeface="Tahoma"/>
              </a:rPr>
              <a:t>COMMUNICATION</a:t>
            </a:r>
          </a:p>
          <a:p>
            <a:pPr algn="ctr"/>
            <a:r>
              <a:rPr lang="en-US" sz="5400" kern="10">
                <a:solidFill>
                  <a:schemeClr val="tx2"/>
                </a:solidFill>
                <a:effectLst>
                  <a:outerShdw dist="45791" dir="2021404" algn="ctr" rotWithShape="0">
                    <a:srgbClr val="C0C0C0"/>
                  </a:outerShdw>
                </a:effectLst>
                <a:latin typeface="Tahoma"/>
                <a:ea typeface="Tahoma"/>
                <a:cs typeface="Tahoma"/>
              </a:rPr>
              <a:t>HARMONY</a:t>
            </a:r>
          </a:p>
        </p:txBody>
      </p:sp>
    </p:spTree>
    <p:extLst>
      <p:ext uri="{BB962C8B-B14F-4D97-AF65-F5344CB8AC3E}">
        <p14:creationId xmlns:p14="http://schemas.microsoft.com/office/powerpoint/2010/main" val="4139607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04800" y="-152400"/>
            <a:ext cx="8610600" cy="1447800"/>
          </a:xfrm>
        </p:spPr>
        <p:txBody>
          <a:bodyPr/>
          <a:lstStyle/>
          <a:p>
            <a:pPr eaLnBrk="1" hangingPunct="1"/>
            <a:r>
              <a:rPr lang="en-US" sz="3600" b="1" smtClean="0">
                <a:solidFill>
                  <a:schemeClr val="tx1"/>
                </a:solidFill>
                <a:latin typeface="Tahoma" pitchFamily="34" charset="0"/>
              </a:rPr>
              <a:t>Tatemae/Honne </a:t>
            </a:r>
            <a:br>
              <a:rPr lang="en-US" sz="3600" b="1" smtClean="0">
                <a:solidFill>
                  <a:schemeClr val="tx1"/>
                </a:solidFill>
                <a:latin typeface="Tahoma" pitchFamily="34" charset="0"/>
              </a:rPr>
            </a:br>
            <a:r>
              <a:rPr lang="en-US" sz="3600" b="1" smtClean="0">
                <a:solidFill>
                  <a:schemeClr val="tx1"/>
                </a:solidFill>
                <a:latin typeface="Tahoma" pitchFamily="34" charset="0"/>
              </a:rPr>
              <a:t>Façade vs. reality</a:t>
            </a:r>
          </a:p>
        </p:txBody>
      </p:sp>
      <p:pic>
        <p:nvPicPr>
          <p:cNvPr id="53251" name="Picture 4" descr="j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6800"/>
            <a:ext cx="54864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AutoShape 8"/>
          <p:cNvSpPr>
            <a:spLocks noChangeArrowheads="1"/>
          </p:cNvSpPr>
          <p:nvPr/>
        </p:nvSpPr>
        <p:spPr bwMode="auto">
          <a:xfrm>
            <a:off x="7848600" y="60198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
        <p:nvSpPr>
          <p:cNvPr id="53253" name="Rectangle 9"/>
          <p:cNvSpPr>
            <a:spLocks noChangeArrowheads="1"/>
          </p:cNvSpPr>
          <p:nvPr/>
        </p:nvSpPr>
        <p:spPr bwMode="auto">
          <a:xfrm>
            <a:off x="1371600" y="5791200"/>
            <a:ext cx="617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a:t>Communicating reality through a </a:t>
            </a:r>
          </a:p>
          <a:p>
            <a:pPr algn="ctr"/>
            <a:r>
              <a:rPr lang="en-US" sz="2800"/>
              <a:t>screen of polite harmony.</a:t>
            </a:r>
          </a:p>
        </p:txBody>
      </p:sp>
    </p:spTree>
    <p:extLst>
      <p:ext uri="{BB962C8B-B14F-4D97-AF65-F5344CB8AC3E}">
        <p14:creationId xmlns:p14="http://schemas.microsoft.com/office/powerpoint/2010/main" val="2105495443"/>
      </p:ext>
    </p:extLst>
  </p:cSld>
  <p:clrMapOvr>
    <a:masterClrMapping/>
  </p:clrMapOvr>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0" y="0"/>
            <a:ext cx="8839200" cy="6858000"/>
          </a:xfrm>
        </p:spPr>
        <p:txBody>
          <a:bodyPr/>
          <a:lstStyle/>
          <a:p>
            <a:pPr eaLnBrk="1" hangingPunct="1">
              <a:buFontTx/>
              <a:buNone/>
            </a:pPr>
            <a:r>
              <a:rPr lang="en-US" sz="3600" b="1" smtClean="0">
                <a:latin typeface="Tahoma" pitchFamily="34" charset="0"/>
              </a:rPr>
              <a:t>1. “Safe” business meeting agendas</a:t>
            </a:r>
          </a:p>
          <a:p>
            <a:pPr eaLnBrk="1" hangingPunct="1">
              <a:buFontTx/>
              <a:buNone/>
            </a:pPr>
            <a:r>
              <a:rPr lang="en-US" sz="3600" b="1" smtClean="0">
                <a:latin typeface="Tahoma" pitchFamily="34" charset="0"/>
              </a:rPr>
              <a:t>2. Criticism protocol via</a:t>
            </a:r>
          </a:p>
          <a:p>
            <a:pPr eaLnBrk="1" hangingPunct="1">
              <a:buFontTx/>
              <a:buNone/>
            </a:pPr>
            <a:r>
              <a:rPr lang="en-US" sz="3600" b="1" smtClean="0">
                <a:latin typeface="Tahoma" pitchFamily="34" charset="0"/>
              </a:rPr>
              <a:t>intermediators</a:t>
            </a:r>
          </a:p>
          <a:p>
            <a:pPr eaLnBrk="1" hangingPunct="1">
              <a:buFontTx/>
              <a:buNone/>
            </a:pPr>
            <a:r>
              <a:rPr lang="en-US" sz="3600" b="1" smtClean="0">
                <a:latin typeface="Tahoma" pitchFamily="34" charset="0"/>
              </a:rPr>
              <a:t>3. “Barbarians” within the business</a:t>
            </a:r>
          </a:p>
          <a:p>
            <a:pPr eaLnBrk="1" hangingPunct="1">
              <a:buFontTx/>
              <a:buNone/>
            </a:pPr>
            <a:r>
              <a:rPr lang="en-US" sz="4000" b="1" smtClean="0">
                <a:latin typeface="Tahoma" pitchFamily="34" charset="0"/>
              </a:rPr>
              <a:t>delegation: Don’t speak before</a:t>
            </a:r>
          </a:p>
          <a:p>
            <a:pPr eaLnBrk="1" hangingPunct="1">
              <a:buFontTx/>
              <a:buNone/>
            </a:pPr>
            <a:r>
              <a:rPr lang="en-US" sz="4000" b="1" smtClean="0">
                <a:latin typeface="Tahoma" pitchFamily="34" charset="0"/>
              </a:rPr>
              <a:t>your boss does; don’t disagree</a:t>
            </a:r>
          </a:p>
          <a:p>
            <a:pPr eaLnBrk="1" hangingPunct="1">
              <a:buFontTx/>
              <a:buNone/>
            </a:pPr>
            <a:r>
              <a:rPr lang="en-US" sz="4000" b="1" smtClean="0">
                <a:latin typeface="Tahoma" pitchFamily="34" charset="0"/>
              </a:rPr>
              <a:t>with your team publicly.</a:t>
            </a:r>
          </a:p>
          <a:p>
            <a:pPr eaLnBrk="1" hangingPunct="1">
              <a:buFontTx/>
              <a:buNone/>
            </a:pPr>
            <a:r>
              <a:rPr lang="en-US" sz="3600" b="1" smtClean="0">
                <a:latin typeface="Tahoma" pitchFamily="34" charset="0"/>
              </a:rPr>
              <a:t>4. Vague communication during</a:t>
            </a:r>
          </a:p>
          <a:p>
            <a:pPr eaLnBrk="1" hangingPunct="1">
              <a:buFontTx/>
              <a:buNone/>
            </a:pPr>
            <a:r>
              <a:rPr lang="en-US" sz="3600" b="1" smtClean="0">
                <a:latin typeface="Tahoma" pitchFamily="34" charset="0"/>
              </a:rPr>
              <a:t>negotiations to avoid steamrolling</a:t>
            </a:r>
          </a:p>
          <a:p>
            <a:pPr eaLnBrk="1" hangingPunct="1">
              <a:buFontTx/>
              <a:buNone/>
            </a:pPr>
            <a:r>
              <a:rPr lang="en-US" sz="3600" b="1" smtClean="0">
                <a:latin typeface="Tahoma" pitchFamily="34" charset="0"/>
              </a:rPr>
              <a:t>others</a:t>
            </a:r>
          </a:p>
          <a:p>
            <a:pPr eaLnBrk="1" hangingPunct="1"/>
            <a:endParaRPr lang="en-US" smtClean="0">
              <a:latin typeface="Tahoma" pitchFamily="34" charset="0"/>
            </a:endParaRPr>
          </a:p>
        </p:txBody>
      </p:sp>
      <p:sp>
        <p:nvSpPr>
          <p:cNvPr id="54275"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117876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0" y="0"/>
            <a:ext cx="9144000" cy="6858000"/>
          </a:xfrm>
        </p:spPr>
        <p:txBody>
          <a:bodyPr/>
          <a:lstStyle/>
          <a:p>
            <a:pPr marL="609600" indent="-609600" eaLnBrk="1" hangingPunct="1">
              <a:buFontTx/>
              <a:buAutoNum type="arabicPeriod" startAt="5"/>
            </a:pPr>
            <a:r>
              <a:rPr lang="en-US" sz="3800" b="1" smtClean="0">
                <a:latin typeface="Tahoma" pitchFamily="34" charset="0"/>
              </a:rPr>
              <a:t>“We will give your generous offer a great deal of thinking.”  (“No”)</a:t>
            </a:r>
          </a:p>
          <a:p>
            <a:pPr marL="609600" indent="-609600" eaLnBrk="1" hangingPunct="1">
              <a:buFontTx/>
              <a:buAutoNum type="arabicPeriod" startAt="5"/>
            </a:pPr>
            <a:r>
              <a:rPr lang="en-US" sz="3800" b="1" smtClean="0">
                <a:latin typeface="Tahoma" pitchFamily="34" charset="0"/>
              </a:rPr>
              <a:t>“We are surprised that your product costs so little to make.” (“Your product’s cost estimates seem unreasonably low.”)</a:t>
            </a:r>
          </a:p>
          <a:p>
            <a:pPr marL="609600" indent="-609600" eaLnBrk="1" hangingPunct="1">
              <a:buFontTx/>
              <a:buAutoNum type="arabicPeriod" startAt="5"/>
            </a:pPr>
            <a:r>
              <a:rPr lang="en-US" sz="3800" b="1" smtClean="0">
                <a:latin typeface="Tahoma" pitchFamily="34" charset="0"/>
              </a:rPr>
              <a:t>“We know that your company will be very successful in the future.” (“We do not want to work with you in a joint venture.”)</a:t>
            </a:r>
          </a:p>
          <a:p>
            <a:pPr marL="609600" indent="-609600" eaLnBrk="1" hangingPunct="1">
              <a:buFontTx/>
              <a:buNone/>
            </a:pPr>
            <a:r>
              <a:rPr lang="en-US" sz="3800" b="1" smtClean="0">
                <a:latin typeface="Tahoma" pitchFamily="34" charset="0"/>
              </a:rPr>
              <a:t>   </a:t>
            </a:r>
          </a:p>
          <a:p>
            <a:pPr marL="609600" indent="-609600" eaLnBrk="1" hangingPunct="1">
              <a:buFontTx/>
              <a:buNone/>
            </a:pPr>
            <a:endParaRPr lang="en-US" sz="3800" b="1" smtClean="0">
              <a:latin typeface="Tahoma" pitchFamily="34" charset="0"/>
            </a:endParaRPr>
          </a:p>
        </p:txBody>
      </p:sp>
    </p:spTree>
    <p:extLst>
      <p:ext uri="{BB962C8B-B14F-4D97-AF65-F5344CB8AC3E}">
        <p14:creationId xmlns:p14="http://schemas.microsoft.com/office/powerpoint/2010/main" val="970245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228600"/>
            <a:ext cx="8839200" cy="838200"/>
          </a:xfrm>
        </p:spPr>
        <p:txBody>
          <a:bodyPr/>
          <a:lstStyle/>
          <a:p>
            <a:pPr eaLnBrk="1" hangingPunct="1"/>
            <a:r>
              <a:rPr lang="en-US" sz="4000" b="1" smtClean="0">
                <a:latin typeface="Tahoma" pitchFamily="34" charset="0"/>
              </a:rPr>
              <a:t>EXAMPLES OF SCREENED HARMONY</a:t>
            </a:r>
          </a:p>
        </p:txBody>
      </p:sp>
      <p:sp>
        <p:nvSpPr>
          <p:cNvPr id="56323" name="Rectangle 3"/>
          <p:cNvSpPr>
            <a:spLocks noGrp="1" noChangeArrowheads="1"/>
          </p:cNvSpPr>
          <p:nvPr>
            <p:ph type="body" idx="1"/>
          </p:nvPr>
        </p:nvSpPr>
        <p:spPr>
          <a:xfrm>
            <a:off x="0" y="1371600"/>
            <a:ext cx="9144000" cy="5486400"/>
          </a:xfrm>
        </p:spPr>
        <p:txBody>
          <a:bodyPr/>
          <a:lstStyle/>
          <a:p>
            <a:pPr marL="609600" indent="-609600" eaLnBrk="1" hangingPunct="1">
              <a:buFontTx/>
              <a:buAutoNum type="arabicPeriod"/>
            </a:pPr>
            <a:r>
              <a:rPr lang="en-US" b="1" smtClean="0">
                <a:latin typeface="Tahoma" pitchFamily="34" charset="0"/>
              </a:rPr>
              <a:t>Telling people what they want to hear, expecting them to politely “drag” the truth out of you.</a:t>
            </a:r>
          </a:p>
          <a:p>
            <a:pPr marL="609600" indent="-609600" eaLnBrk="1" hangingPunct="1">
              <a:buFontTx/>
              <a:buAutoNum type="arabicPeriod"/>
            </a:pPr>
            <a:r>
              <a:rPr lang="en-US" b="1" smtClean="0">
                <a:latin typeface="Tahoma" pitchFamily="34" charset="0"/>
              </a:rPr>
              <a:t>Making comments that require “reading between the lines”: “That project is very difficult to complete” (Translation: “We’ve run into some problems”)</a:t>
            </a:r>
          </a:p>
          <a:p>
            <a:pPr marL="609600" indent="-609600" eaLnBrk="1" hangingPunct="1">
              <a:buFontTx/>
              <a:buAutoNum type="arabicPeriod"/>
            </a:pPr>
            <a:r>
              <a:rPr lang="en-US" b="1" smtClean="0">
                <a:latin typeface="Tahoma" pitchFamily="34" charset="0"/>
              </a:rPr>
              <a:t>Using third parties to communicate areas of disagreement or misunderstandings</a:t>
            </a:r>
          </a:p>
        </p:txBody>
      </p:sp>
    </p:spTree>
    <p:extLst>
      <p:ext uri="{BB962C8B-B14F-4D97-AF65-F5344CB8AC3E}">
        <p14:creationId xmlns:p14="http://schemas.microsoft.com/office/powerpoint/2010/main" val="34072873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sz="3600" b="1" smtClean="0">
                <a:latin typeface="Tahoma" pitchFamily="34" charset="0"/>
              </a:rPr>
              <a:t>Most Japanese companies are like a “balloon” because there are no openings in a balloon—no openings for foreigners to become part of the company.  Foreigners who wish to do business with a Japanese company must have an insider “champion” (madoguchi) to “import” the outsider into the company, thus giving them face (a legitimate status to interact with insiders).</a:t>
            </a:r>
          </a:p>
        </p:txBody>
      </p:sp>
      <p:sp>
        <p:nvSpPr>
          <p:cNvPr id="65539"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559724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sz="4000" b="1" smtClean="0">
                <a:latin typeface="Tahoma" pitchFamily="34" charset="0"/>
              </a:rPr>
              <a:t>Japanese companies are also like a</a:t>
            </a:r>
          </a:p>
          <a:p>
            <a:pPr eaLnBrk="1" hangingPunct="1">
              <a:lnSpc>
                <a:spcPct val="90000"/>
              </a:lnSpc>
              <a:buFontTx/>
              <a:buNone/>
            </a:pPr>
            <a:r>
              <a:rPr lang="en-US" sz="4000" b="1" smtClean="0">
                <a:latin typeface="Tahoma" pitchFamily="34" charset="0"/>
              </a:rPr>
              <a:t>ringed target: executives occupy</a:t>
            </a:r>
          </a:p>
          <a:p>
            <a:pPr eaLnBrk="1" hangingPunct="1">
              <a:lnSpc>
                <a:spcPct val="90000"/>
              </a:lnSpc>
              <a:buFontTx/>
              <a:buNone/>
            </a:pPr>
            <a:r>
              <a:rPr lang="en-US" sz="4000" b="1" smtClean="0">
                <a:latin typeface="Tahoma" pitchFamily="34" charset="0"/>
              </a:rPr>
              <a:t>the bulls-eye; middle managers</a:t>
            </a:r>
          </a:p>
          <a:p>
            <a:pPr eaLnBrk="1" hangingPunct="1">
              <a:lnSpc>
                <a:spcPct val="90000"/>
              </a:lnSpc>
              <a:buFontTx/>
              <a:buNone/>
            </a:pPr>
            <a:r>
              <a:rPr lang="en-US" sz="4000" b="1" smtClean="0">
                <a:latin typeface="Tahoma" pitchFamily="34" charset="0"/>
              </a:rPr>
              <a:t>occupy the middle circles;</a:t>
            </a:r>
          </a:p>
          <a:p>
            <a:pPr eaLnBrk="1" hangingPunct="1">
              <a:lnSpc>
                <a:spcPct val="90000"/>
              </a:lnSpc>
              <a:buFontTx/>
              <a:buNone/>
            </a:pPr>
            <a:r>
              <a:rPr lang="en-US" sz="4000" b="1" smtClean="0">
                <a:latin typeface="Tahoma" pitchFamily="34" charset="0"/>
              </a:rPr>
              <a:t>foreign business partners occupy</a:t>
            </a:r>
          </a:p>
          <a:p>
            <a:pPr eaLnBrk="1" hangingPunct="1">
              <a:lnSpc>
                <a:spcPct val="90000"/>
              </a:lnSpc>
              <a:buFontTx/>
              <a:buNone/>
            </a:pPr>
            <a:r>
              <a:rPr lang="en-US" sz="4000" b="1" smtClean="0">
                <a:latin typeface="Tahoma" pitchFamily="34" charset="0"/>
              </a:rPr>
              <a:t>the outer ring.  Anyone the</a:t>
            </a:r>
          </a:p>
          <a:p>
            <a:pPr eaLnBrk="1" hangingPunct="1">
              <a:lnSpc>
                <a:spcPct val="90000"/>
              </a:lnSpc>
              <a:buFontTx/>
              <a:buNone/>
            </a:pPr>
            <a:r>
              <a:rPr lang="en-US" sz="4000" b="1" smtClean="0">
                <a:latin typeface="Tahoma" pitchFamily="34" charset="0"/>
              </a:rPr>
              <a:t>company doesn’t do business with</a:t>
            </a:r>
          </a:p>
          <a:p>
            <a:pPr eaLnBrk="1" hangingPunct="1">
              <a:lnSpc>
                <a:spcPct val="90000"/>
              </a:lnSpc>
              <a:buFontTx/>
              <a:buNone/>
            </a:pPr>
            <a:r>
              <a:rPr lang="en-US" sz="4000" b="1" smtClean="0">
                <a:latin typeface="Tahoma" pitchFamily="34" charset="0"/>
              </a:rPr>
              <a:t>is outside the circle (lacking</a:t>
            </a:r>
          </a:p>
          <a:p>
            <a:pPr eaLnBrk="1" hangingPunct="1">
              <a:lnSpc>
                <a:spcPct val="90000"/>
              </a:lnSpc>
              <a:buFontTx/>
              <a:buNone/>
            </a:pPr>
            <a:r>
              <a:rPr lang="en-US" sz="4000" b="1" smtClean="0">
                <a:latin typeface="Tahoma" pitchFamily="34" charset="0"/>
              </a:rPr>
              <a:t>status, or face, completely).</a:t>
            </a:r>
          </a:p>
          <a:p>
            <a:pPr eaLnBrk="1" hangingPunct="1">
              <a:lnSpc>
                <a:spcPct val="90000"/>
              </a:lnSpc>
            </a:pPr>
            <a:endParaRPr lang="en-US" sz="4000" b="1" smtClean="0">
              <a:latin typeface="Tahoma" pitchFamily="34" charset="0"/>
            </a:endParaRPr>
          </a:p>
          <a:p>
            <a:pPr eaLnBrk="1" hangingPunct="1">
              <a:lnSpc>
                <a:spcPct val="90000"/>
              </a:lnSpc>
            </a:pPr>
            <a:endParaRPr lang="en-US" sz="4000" b="1" smtClean="0">
              <a:solidFill>
                <a:srgbClr val="008000"/>
              </a:solidFill>
              <a:latin typeface="Garamond" pitchFamily="18" charset="0"/>
            </a:endParaRPr>
          </a:p>
        </p:txBody>
      </p:sp>
    </p:spTree>
    <p:extLst>
      <p:ext uri="{BB962C8B-B14F-4D97-AF65-F5344CB8AC3E}">
        <p14:creationId xmlns:p14="http://schemas.microsoft.com/office/powerpoint/2010/main" val="3187314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144000" cy="838200"/>
          </a:xfrm>
        </p:spPr>
        <p:txBody>
          <a:bodyPr/>
          <a:lstStyle/>
          <a:p>
            <a:pPr eaLnBrk="1" hangingPunct="1"/>
            <a:r>
              <a:rPr lang="en-US" sz="2800" b="1" smtClean="0">
                <a:solidFill>
                  <a:schemeClr val="tx1"/>
                </a:solidFill>
                <a:latin typeface="Tahoma" pitchFamily="34" charset="0"/>
              </a:rPr>
              <a:t>GETTING TO HOME BASE WITH THE JAPANESE</a:t>
            </a:r>
          </a:p>
        </p:txBody>
      </p:sp>
      <p:sp>
        <p:nvSpPr>
          <p:cNvPr id="67587" name="Rectangle 3"/>
          <p:cNvSpPr>
            <a:spLocks noGrp="1" noChangeArrowheads="1"/>
          </p:cNvSpPr>
          <p:nvPr>
            <p:ph type="body" idx="1"/>
          </p:nvPr>
        </p:nvSpPr>
        <p:spPr>
          <a:xfrm>
            <a:off x="0" y="762000"/>
            <a:ext cx="9144000" cy="6096000"/>
          </a:xfrm>
        </p:spPr>
        <p:txBody>
          <a:bodyPr/>
          <a:lstStyle/>
          <a:p>
            <a:pPr marL="609600" indent="-609600" eaLnBrk="1" hangingPunct="1">
              <a:buFontTx/>
              <a:buNone/>
            </a:pPr>
            <a:r>
              <a:rPr lang="en-US" b="1" smtClean="0">
                <a:latin typeface="Tahoma" pitchFamily="34" charset="0"/>
              </a:rPr>
              <a:t>1.</a:t>
            </a:r>
            <a:r>
              <a:rPr lang="en-US" b="1" smtClean="0">
                <a:latin typeface="Tempus Sans ITC" pitchFamily="82" charset="0"/>
              </a:rPr>
              <a:t> </a:t>
            </a:r>
            <a:r>
              <a:rPr lang="en-US" b="1" smtClean="0">
                <a:latin typeface="Tahoma" pitchFamily="34" charset="0"/>
              </a:rPr>
              <a:t>Getting to first base: Getting a champion </a:t>
            </a:r>
            <a:r>
              <a:rPr lang="en-US" sz="3400" b="1" smtClean="0">
                <a:latin typeface="Tahoma" pitchFamily="34" charset="0"/>
              </a:rPr>
              <a:t>in the Japanese company</a:t>
            </a:r>
          </a:p>
          <a:p>
            <a:pPr marL="609600" indent="-609600" eaLnBrk="1" hangingPunct="1">
              <a:lnSpc>
                <a:spcPct val="90000"/>
              </a:lnSpc>
              <a:buFontTx/>
              <a:buNone/>
            </a:pPr>
            <a:r>
              <a:rPr lang="en-US" sz="3400" b="1" smtClean="0">
                <a:latin typeface="Tahoma" pitchFamily="34" charset="0"/>
              </a:rPr>
              <a:t>2. Getting to second base: Hierarchical networking of executives in both companies </a:t>
            </a:r>
          </a:p>
          <a:p>
            <a:pPr marL="609600" indent="-609600" eaLnBrk="1" hangingPunct="1">
              <a:lnSpc>
                <a:spcPct val="90000"/>
              </a:lnSpc>
              <a:buFontTx/>
              <a:buNone/>
            </a:pPr>
            <a:r>
              <a:rPr lang="en-US" sz="3400" b="1" smtClean="0">
                <a:latin typeface="Tahoma" pitchFamily="34" charset="0"/>
              </a:rPr>
              <a:t>3. Getting to third base: Interpersonal bonding via karaoke, communal baths, etc. </a:t>
            </a:r>
          </a:p>
          <a:p>
            <a:pPr marL="609600" indent="-609600" eaLnBrk="1" hangingPunct="1">
              <a:lnSpc>
                <a:spcPct val="90000"/>
              </a:lnSpc>
              <a:buFontTx/>
              <a:buNone/>
            </a:pPr>
            <a:r>
              <a:rPr lang="en-US" sz="3400" b="1" smtClean="0">
                <a:latin typeface="Tahoma" pitchFamily="34" charset="0"/>
              </a:rPr>
              <a:t>4. Scoring a run: Suspending etiquette (honest, straight forward business negotiations with no ceremony)</a:t>
            </a:r>
          </a:p>
          <a:p>
            <a:pPr marL="609600" indent="-609600" eaLnBrk="1" hangingPunct="1">
              <a:lnSpc>
                <a:spcPct val="90000"/>
              </a:lnSpc>
            </a:pPr>
            <a:endParaRPr lang="en-US" b="1" smtClean="0">
              <a:latin typeface="Tahoma" pitchFamily="34" charset="0"/>
            </a:endParaRPr>
          </a:p>
        </p:txBody>
      </p:sp>
    </p:spTree>
    <p:extLst>
      <p:ext uri="{BB962C8B-B14F-4D97-AF65-F5344CB8AC3E}">
        <p14:creationId xmlns:p14="http://schemas.microsoft.com/office/powerpoint/2010/main" val="1719855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US" sz="5400" b="1" dirty="0" smtClean="0">
                <a:solidFill>
                  <a:srgbClr val="CC3300"/>
                </a:solidFill>
                <a:latin typeface="Tahoma" panose="020B0604030504040204" pitchFamily="34" charset="0"/>
                <a:ea typeface="Tahoma" panose="020B0604030504040204" pitchFamily="34" charset="0"/>
                <a:cs typeface="Tahoma" panose="020B0604030504040204" pitchFamily="34" charset="0"/>
              </a:rPr>
              <a:t>Third party representatives</a:t>
            </a:r>
          </a:p>
          <a:p>
            <a:endParaRPr lang="en-US" sz="8000" b="1" dirty="0">
              <a:solidFill>
                <a:srgbClr val="FF0000"/>
              </a:solidFill>
              <a:latin typeface="Showcard Gothic" panose="04020904020102020604" pitchFamily="82"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956636"/>
            <a:ext cx="7757965" cy="4362450"/>
          </a:xfrm>
          <a:prstGeom prst="rect">
            <a:avLst/>
          </a:prstGeom>
        </p:spPr>
      </p:pic>
    </p:spTree>
    <p:extLst>
      <p:ext uri="{BB962C8B-B14F-4D97-AF65-F5344CB8AC3E}">
        <p14:creationId xmlns:p14="http://schemas.microsoft.com/office/powerpoint/2010/main" val="2170520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ChangeArrowheads="1"/>
          </p:cNvSpPr>
          <p:nvPr/>
        </p:nvSpPr>
        <p:spPr bwMode="auto">
          <a:xfrm>
            <a:off x="0" y="304800"/>
            <a:ext cx="9144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dirty="0">
                <a:latin typeface="Tahoma" pitchFamily="34" charset="0"/>
              </a:rPr>
              <a:t>Expect it to take a solid year</a:t>
            </a:r>
          </a:p>
          <a:p>
            <a:r>
              <a:rPr lang="en-US" sz="4400" dirty="0">
                <a:latin typeface="Tahoma" pitchFamily="34" charset="0"/>
              </a:rPr>
              <a:t> before your company “gets to first base” with a Japanese </a:t>
            </a:r>
          </a:p>
          <a:p>
            <a:r>
              <a:rPr lang="en-US" sz="4400" dirty="0" smtClean="0">
                <a:latin typeface="Tahoma" pitchFamily="34" charset="0"/>
              </a:rPr>
              <a:t>Company.</a:t>
            </a:r>
            <a:endParaRPr lang="en-US" sz="4400" dirty="0">
              <a:latin typeface="Tahoma" pitchFamily="34" charset="0"/>
            </a:endParaRPr>
          </a:p>
          <a:p>
            <a:endParaRPr lang="en-US" sz="4400" dirty="0">
              <a:latin typeface="Tahoma" pitchFamily="34" charset="0"/>
            </a:endParaRPr>
          </a:p>
          <a:p>
            <a:r>
              <a:rPr lang="en-US" sz="4400" dirty="0">
                <a:latin typeface="Tahoma" pitchFamily="34" charset="0"/>
              </a:rPr>
              <a:t>They don’t want to work with a foreign company that is “in lust” rather than “in love.”</a:t>
            </a:r>
          </a:p>
        </p:txBody>
      </p:sp>
      <p:sp>
        <p:nvSpPr>
          <p:cNvPr id="68611" name="AutoShape 6"/>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3569913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0" y="0"/>
            <a:ext cx="9144000" cy="6858000"/>
          </a:xfrm>
        </p:spPr>
        <p:txBody>
          <a:bodyPr/>
          <a:lstStyle/>
          <a:p>
            <a:pPr algn="ctr" eaLnBrk="1" hangingPunct="1">
              <a:buFontTx/>
              <a:buNone/>
            </a:pPr>
            <a:r>
              <a:rPr lang="en-US" sz="8000" b="1" smtClean="0">
                <a:latin typeface="Tahoma" pitchFamily="34" charset="0"/>
              </a:rPr>
              <a:t>The only way to really understand your culture is to get outside it.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228600" y="0"/>
            <a:ext cx="8915400" cy="6858000"/>
          </a:xfrm>
        </p:spPr>
        <p:txBody>
          <a:bodyPr/>
          <a:lstStyle/>
          <a:p>
            <a:pPr eaLnBrk="1" hangingPunct="1">
              <a:lnSpc>
                <a:spcPct val="90000"/>
              </a:lnSpc>
              <a:buClr>
                <a:srgbClr val="FFFF00"/>
              </a:buClr>
              <a:buFont typeface="Wingdings" pitchFamily="2" charset="2"/>
              <a:buNone/>
            </a:pPr>
            <a:r>
              <a:rPr lang="en-US" sz="3600" b="1" u="sng" smtClean="0">
                <a:latin typeface="Tahoma" pitchFamily="34" charset="0"/>
              </a:rPr>
              <a:t>Green light cultures: Individualistic</a:t>
            </a:r>
          </a:p>
          <a:p>
            <a:pPr eaLnBrk="1" hangingPunct="1">
              <a:lnSpc>
                <a:spcPct val="90000"/>
              </a:lnSpc>
              <a:buClr>
                <a:srgbClr val="FFFF00"/>
              </a:buClr>
              <a:buFont typeface="Wingdings" pitchFamily="2" charset="2"/>
              <a:buNone/>
            </a:pPr>
            <a:r>
              <a:rPr lang="en-US" sz="3600" b="1" smtClean="0">
                <a:latin typeface="Tahoma" pitchFamily="34" charset="0"/>
              </a:rPr>
              <a:t>Behavior needs little coaching and can be fairly spontaneous</a:t>
            </a:r>
          </a:p>
          <a:p>
            <a:pPr eaLnBrk="1" hangingPunct="1">
              <a:lnSpc>
                <a:spcPct val="90000"/>
              </a:lnSpc>
              <a:buClr>
                <a:srgbClr val="FFFF00"/>
              </a:buClr>
              <a:buFont typeface="Wingdings" pitchFamily="2" charset="2"/>
              <a:buNone/>
            </a:pPr>
            <a:r>
              <a:rPr lang="en-US" sz="3600" b="1" u="sng" smtClean="0">
                <a:latin typeface="Tahoma" pitchFamily="34" charset="0"/>
              </a:rPr>
              <a:t>Yellow light cultures: Extended family</a:t>
            </a:r>
          </a:p>
          <a:p>
            <a:pPr eaLnBrk="1" hangingPunct="1">
              <a:lnSpc>
                <a:spcPct val="90000"/>
              </a:lnSpc>
              <a:buClr>
                <a:srgbClr val="FFFF00"/>
              </a:buClr>
              <a:buFont typeface="Wingdings" pitchFamily="2" charset="2"/>
              <a:buNone/>
            </a:pPr>
            <a:r>
              <a:rPr lang="en-US" sz="3600" b="1" smtClean="0">
                <a:latin typeface="Tahoma" pitchFamily="34" charset="0"/>
              </a:rPr>
              <a:t>Behavior needs some coaching and moderate training in culturally-appropriate etiquette </a:t>
            </a:r>
          </a:p>
          <a:p>
            <a:pPr eaLnBrk="1" hangingPunct="1">
              <a:lnSpc>
                <a:spcPct val="90000"/>
              </a:lnSpc>
              <a:buClr>
                <a:srgbClr val="FFFF00"/>
              </a:buClr>
              <a:buFont typeface="Wingdings" pitchFamily="2" charset="2"/>
              <a:buNone/>
            </a:pPr>
            <a:r>
              <a:rPr lang="en-US" sz="3600" b="1" u="sng" smtClean="0">
                <a:latin typeface="Tahoma" pitchFamily="34" charset="0"/>
              </a:rPr>
              <a:t>Red light cultures: Community/group</a:t>
            </a:r>
          </a:p>
          <a:p>
            <a:pPr eaLnBrk="1" hangingPunct="1">
              <a:lnSpc>
                <a:spcPct val="90000"/>
              </a:lnSpc>
              <a:buClr>
                <a:srgbClr val="FFFF00"/>
              </a:buClr>
              <a:buFont typeface="Wingdings" pitchFamily="2" charset="2"/>
              <a:buNone/>
            </a:pPr>
            <a:r>
              <a:rPr lang="en-US" sz="3600" b="1" smtClean="0">
                <a:latin typeface="Tahoma" pitchFamily="34" charset="0"/>
              </a:rPr>
              <a:t>Behavior needs close coaching and extensive training in culturally-appropriate etiquette.  Spontaneity should be avoided.</a:t>
            </a:r>
          </a:p>
          <a:p>
            <a:pPr eaLnBrk="1" hangingPunct="1">
              <a:lnSpc>
                <a:spcPct val="90000"/>
              </a:lnSpc>
              <a:buFont typeface="Wingdings" pitchFamily="2" charset="2"/>
              <a:buNone/>
            </a:pPr>
            <a:endParaRPr lang="en-US" sz="3600" b="1" smtClean="0">
              <a:latin typeface="Tahoma" pitchFamily="34" charset="0"/>
            </a:endParaRPr>
          </a:p>
        </p:txBody>
      </p:sp>
    </p:spTree>
    <p:extLst>
      <p:ext uri="{BB962C8B-B14F-4D97-AF65-F5344CB8AC3E}">
        <p14:creationId xmlns:p14="http://schemas.microsoft.com/office/powerpoint/2010/main" val="27017936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09600" y="0"/>
            <a:ext cx="7772400" cy="762000"/>
          </a:xfrm>
        </p:spPr>
        <p:txBody>
          <a:bodyPr/>
          <a:lstStyle/>
          <a:p>
            <a:pPr eaLnBrk="1" hangingPunct="1"/>
            <a:r>
              <a:rPr lang="en-US" sz="3600" b="1" smtClean="0">
                <a:solidFill>
                  <a:schemeClr val="tx1"/>
                </a:solidFill>
                <a:latin typeface="Tahoma" pitchFamily="34" charset="0"/>
              </a:rPr>
              <a:t>DURING THE “DATING GAME”…</a:t>
            </a:r>
          </a:p>
        </p:txBody>
      </p:sp>
      <p:sp>
        <p:nvSpPr>
          <p:cNvPr id="69635" name="Rectangle 3"/>
          <p:cNvSpPr>
            <a:spLocks noGrp="1" noChangeArrowheads="1"/>
          </p:cNvSpPr>
          <p:nvPr>
            <p:ph type="body" idx="1"/>
          </p:nvPr>
        </p:nvSpPr>
        <p:spPr>
          <a:xfrm>
            <a:off x="228600" y="914400"/>
            <a:ext cx="8915400" cy="5943600"/>
          </a:xfrm>
        </p:spPr>
        <p:txBody>
          <a:bodyPr/>
          <a:lstStyle/>
          <a:p>
            <a:pPr marL="609600" indent="-609600" eaLnBrk="1" hangingPunct="1">
              <a:lnSpc>
                <a:spcPct val="80000"/>
              </a:lnSpc>
              <a:buFontTx/>
              <a:buAutoNum type="arabicPeriod"/>
            </a:pPr>
            <a:r>
              <a:rPr lang="en-US" sz="4000" b="1" dirty="0" smtClean="0">
                <a:latin typeface="Tahoma" pitchFamily="34" charset="0"/>
              </a:rPr>
              <a:t>Be psychologically prepared for “circular” (communal consensus) Japanese business practices.</a:t>
            </a:r>
          </a:p>
          <a:p>
            <a:pPr marL="609600" indent="-609600" eaLnBrk="1" hangingPunct="1">
              <a:lnSpc>
                <a:spcPct val="80000"/>
              </a:lnSpc>
              <a:buFontTx/>
              <a:buAutoNum type="arabicPeriod"/>
            </a:pPr>
            <a:r>
              <a:rPr lang="en-US" sz="4000" b="1" dirty="0" smtClean="0">
                <a:latin typeface="Tahoma" pitchFamily="34" charset="0"/>
              </a:rPr>
              <a:t>Why do the Japanese generally ask for more and more and more information about your company</a:t>
            </a:r>
            <a:r>
              <a:rPr lang="en-US" b="1" dirty="0" smtClean="0">
                <a:latin typeface="Tahoma" pitchFamily="34" charset="0"/>
              </a:rPr>
              <a:t>? (making</a:t>
            </a:r>
            <a:r>
              <a:rPr lang="en-US" sz="3600" b="1" dirty="0" smtClean="0">
                <a:latin typeface="Tahoma" pitchFamily="34" charset="0"/>
              </a:rPr>
              <a:t> sure everyone saves face by knowing a lot about who they are about to do business with)</a:t>
            </a:r>
          </a:p>
          <a:p>
            <a:pPr marL="609600" indent="-609600" eaLnBrk="1" hangingPunct="1">
              <a:lnSpc>
                <a:spcPct val="80000"/>
              </a:lnSpc>
              <a:buFontTx/>
              <a:buNone/>
            </a:pPr>
            <a:endParaRPr lang="en-US" sz="3600" b="1" dirty="0" smtClean="0">
              <a:latin typeface="Tahoma" pitchFamily="34" charset="0"/>
            </a:endParaRPr>
          </a:p>
        </p:txBody>
      </p:sp>
      <p:sp>
        <p:nvSpPr>
          <p:cNvPr id="69636"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40639583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228600" y="0"/>
            <a:ext cx="8915400" cy="6858000"/>
          </a:xfrm>
        </p:spPr>
        <p:txBody>
          <a:bodyPr/>
          <a:lstStyle/>
          <a:p>
            <a:pPr eaLnBrk="1" hangingPunct="1">
              <a:buFontTx/>
              <a:buNone/>
            </a:pPr>
            <a:r>
              <a:rPr lang="en-US" sz="3600" b="1" smtClean="0">
                <a:latin typeface="Tahoma" pitchFamily="34" charset="0"/>
              </a:rPr>
              <a:t>3. </a:t>
            </a:r>
            <a:r>
              <a:rPr lang="en-US" sz="4000" b="1" smtClean="0">
                <a:latin typeface="Tahoma" pitchFamily="34" charset="0"/>
              </a:rPr>
              <a:t>Waiting patiently for </a:t>
            </a:r>
          </a:p>
          <a:p>
            <a:pPr eaLnBrk="1" hangingPunct="1">
              <a:buFontTx/>
              <a:buNone/>
            </a:pPr>
            <a:r>
              <a:rPr lang="en-US" sz="4000" b="1" smtClean="0">
                <a:latin typeface="Tahoma" pitchFamily="34" charset="0"/>
              </a:rPr>
              <a:t>	the right introductory ceremonial occasion (You can’t celebrate Christmas</a:t>
            </a:r>
          </a:p>
          <a:p>
            <a:pPr eaLnBrk="1" hangingPunct="1">
              <a:buFontTx/>
              <a:buNone/>
            </a:pPr>
            <a:r>
              <a:rPr lang="en-US" sz="4000" b="1" smtClean="0">
                <a:latin typeface="Tahoma" pitchFamily="34" charset="0"/>
              </a:rPr>
              <a:t> 	in April.)</a:t>
            </a:r>
          </a:p>
          <a:p>
            <a:pPr eaLnBrk="1" hangingPunct="1">
              <a:buClr>
                <a:schemeClr val="tx1"/>
              </a:buClr>
              <a:buFontTx/>
              <a:buNone/>
            </a:pPr>
            <a:r>
              <a:rPr lang="en-US" sz="4000" b="1" smtClean="0">
                <a:latin typeface="Tahoma" pitchFamily="34" charset="0"/>
              </a:rPr>
              <a:t>4. The Japanese reluctance to take on new friendship obligations—sense of duty always run ahead of emotions.</a:t>
            </a:r>
          </a:p>
        </p:txBody>
      </p:sp>
      <p:sp>
        <p:nvSpPr>
          <p:cNvPr id="70659" name="AutoShape 6"/>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731567443"/>
      </p:ext>
    </p:extLst>
  </p:cSld>
  <p:clrMapOvr>
    <a:masterClrMapping/>
  </p:clrMapOvr>
  <p:transition>
    <p:push dir="r"/>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04800" y="228600"/>
            <a:ext cx="8534400" cy="838200"/>
          </a:xfrm>
        </p:spPr>
        <p:txBody>
          <a:bodyPr/>
          <a:lstStyle/>
          <a:p>
            <a:pPr eaLnBrk="1" hangingPunct="1"/>
            <a:r>
              <a:rPr lang="en-US" b="1" smtClean="0">
                <a:solidFill>
                  <a:schemeClr val="tx1"/>
                </a:solidFill>
                <a:latin typeface="Tahoma" pitchFamily="34" charset="0"/>
              </a:rPr>
              <a:t>Karaoke (“empty orchestra”)</a:t>
            </a:r>
          </a:p>
        </p:txBody>
      </p:sp>
      <p:pic>
        <p:nvPicPr>
          <p:cNvPr id="71683" name="Picture 3" descr="karo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47750"/>
            <a:ext cx="75438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36125"/>
      </p:ext>
    </p:extLst>
  </p:cSld>
  <p:clrMapOvr>
    <a:masterClrMapping/>
  </p:clrMapOvr>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0"/>
            <a:ext cx="9144000" cy="6553200"/>
          </a:xfrm>
        </p:spPr>
        <p:txBody>
          <a:bodyPr/>
          <a:lstStyle/>
          <a:p>
            <a:pPr eaLnBrk="1" hangingPunct="1"/>
            <a:r>
              <a:rPr lang="en-US" sz="4000" b="1" smtClean="0">
                <a:solidFill>
                  <a:schemeClr val="tx1"/>
                </a:solidFill>
                <a:latin typeface="Tahoma" pitchFamily="34" charset="0"/>
              </a:rPr>
              <a:t>Nightlife is a cultural necessity in Japan because negotiations require safe ceremonial settings where people can be open &amp; honest without breaking harmony—such as drinking in a bar where you can claim you were drunk &amp; thus not aware of what blunt/honest things you may have said.</a:t>
            </a:r>
          </a:p>
        </p:txBody>
      </p:sp>
    </p:spTree>
    <p:extLst>
      <p:ext uri="{BB962C8B-B14F-4D97-AF65-F5344CB8AC3E}">
        <p14:creationId xmlns:p14="http://schemas.microsoft.com/office/powerpoint/2010/main" val="1411523850"/>
      </p:ext>
    </p:extLst>
  </p:cSld>
  <p:clrMapOvr>
    <a:masterClrMapping/>
  </p:clrMapOvr>
  <p:transition>
    <p:wedge/>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US" sz="5400" b="1" dirty="0" smtClean="0">
                <a:solidFill>
                  <a:srgbClr val="CC3300"/>
                </a:solidFill>
                <a:latin typeface="Tahoma" panose="020B0604030504040204" pitchFamily="34" charset="0"/>
                <a:ea typeface="Tahoma" panose="020B0604030504040204" pitchFamily="34" charset="0"/>
                <a:cs typeface="Tahoma" panose="020B0604030504040204" pitchFamily="34" charset="0"/>
              </a:rPr>
              <a:t>Getting drunk etiquette</a:t>
            </a:r>
          </a:p>
          <a:p>
            <a:endParaRPr lang="en-US" sz="8000" b="1" dirty="0">
              <a:solidFill>
                <a:srgbClr val="FF0000"/>
              </a:solidFill>
              <a:latin typeface="Showcard Gothic" panose="04020904020102020604" pitchFamily="82"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219200"/>
            <a:ext cx="6247600" cy="4676775"/>
          </a:xfrm>
          <a:prstGeom prst="rect">
            <a:avLst/>
          </a:prstGeom>
        </p:spPr>
      </p:pic>
    </p:spTree>
    <p:extLst>
      <p:ext uri="{BB962C8B-B14F-4D97-AF65-F5344CB8AC3E}">
        <p14:creationId xmlns:p14="http://schemas.microsoft.com/office/powerpoint/2010/main" val="41504715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6858000"/>
          </a:xfrm>
        </p:spPr>
        <p:txBody>
          <a:bodyPr/>
          <a:lstStyle/>
          <a:p>
            <a:pPr eaLnBrk="1" hangingPunct="1"/>
            <a:r>
              <a:rPr lang="en-US" sz="8000" b="1" u="sng" smtClean="0">
                <a:solidFill>
                  <a:schemeClr val="tx1"/>
                </a:solidFill>
                <a:latin typeface="Tahoma" pitchFamily="34" charset="0"/>
              </a:rPr>
              <a:t>IDEAL #4</a:t>
            </a:r>
            <a:r>
              <a:rPr lang="en-US" sz="8000" b="1" smtClean="0">
                <a:solidFill>
                  <a:schemeClr val="tx1"/>
                </a:solidFill>
                <a:latin typeface="Tahoma" pitchFamily="34" charset="0"/>
              </a:rPr>
              <a:t>:  </a:t>
            </a:r>
            <a:r>
              <a:rPr lang="en-US" sz="4000" b="1" smtClean="0">
                <a:solidFill>
                  <a:schemeClr val="tx1"/>
                </a:solidFill>
                <a:latin typeface="Tahoma" pitchFamily="34" charset="0"/>
              </a:rPr>
              <a:t/>
            </a:r>
            <a:br>
              <a:rPr lang="en-US" sz="4000" b="1" smtClean="0">
                <a:solidFill>
                  <a:schemeClr val="tx1"/>
                </a:solidFill>
                <a:latin typeface="Tahoma" pitchFamily="34" charset="0"/>
              </a:rPr>
            </a:br>
            <a:r>
              <a:rPr lang="en-US" sz="8000" b="1" smtClean="0">
                <a:solidFill>
                  <a:schemeClr val="tx1"/>
                </a:solidFill>
                <a:latin typeface="Tahoma" pitchFamily="34" charset="0"/>
              </a:rPr>
              <a:t>MUGA </a:t>
            </a:r>
            <a:br>
              <a:rPr lang="en-US" sz="8000" b="1" smtClean="0">
                <a:solidFill>
                  <a:schemeClr val="tx1"/>
                </a:solidFill>
                <a:latin typeface="Tahoma" pitchFamily="34" charset="0"/>
              </a:rPr>
            </a:br>
            <a:r>
              <a:rPr lang="en-US" sz="8000" b="1" smtClean="0">
                <a:solidFill>
                  <a:schemeClr val="tx1"/>
                </a:solidFill>
                <a:latin typeface="Tahoma" pitchFamily="34" charset="0"/>
              </a:rPr>
              <a:t>THE ART OF </a:t>
            </a:r>
            <a:br>
              <a:rPr lang="en-US" sz="8000" b="1" smtClean="0">
                <a:solidFill>
                  <a:schemeClr val="tx1"/>
                </a:solidFill>
                <a:latin typeface="Tahoma" pitchFamily="34" charset="0"/>
              </a:rPr>
            </a:br>
            <a:r>
              <a:rPr lang="en-US" sz="8000" b="1" smtClean="0">
                <a:solidFill>
                  <a:schemeClr val="tx1"/>
                </a:solidFill>
                <a:latin typeface="Tahoma" pitchFamily="34" charset="0"/>
              </a:rPr>
              <a:t>ACHIEVING PERFECTION</a:t>
            </a:r>
          </a:p>
        </p:txBody>
      </p:sp>
    </p:spTree>
    <p:extLst>
      <p:ext uri="{BB962C8B-B14F-4D97-AF65-F5344CB8AC3E}">
        <p14:creationId xmlns:p14="http://schemas.microsoft.com/office/powerpoint/2010/main" val="2061420585"/>
      </p:ext>
    </p:extLst>
  </p:cSld>
  <p:clrMapOvr>
    <a:masterClrMapping/>
  </p:clrMapOvr>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04800" y="0"/>
            <a:ext cx="8153400" cy="1219200"/>
          </a:xfrm>
        </p:spPr>
        <p:txBody>
          <a:bodyPr/>
          <a:lstStyle/>
          <a:p>
            <a:pPr eaLnBrk="1" hangingPunct="1"/>
            <a:r>
              <a:rPr lang="en-US" sz="4000" b="1" smtClean="0">
                <a:solidFill>
                  <a:schemeClr val="tx1"/>
                </a:solidFill>
                <a:latin typeface="Tahoma" pitchFamily="34" charset="0"/>
              </a:rPr>
              <a:t>Dami Oshi </a:t>
            </a:r>
            <a:br>
              <a:rPr lang="en-US" sz="4000" b="1" smtClean="0">
                <a:solidFill>
                  <a:schemeClr val="tx1"/>
                </a:solidFill>
                <a:latin typeface="Tahoma" pitchFamily="34" charset="0"/>
              </a:rPr>
            </a:br>
            <a:r>
              <a:rPr lang="en-US" sz="4000" b="1" smtClean="0">
                <a:solidFill>
                  <a:schemeClr val="tx1"/>
                </a:solidFill>
                <a:latin typeface="Tahoma" pitchFamily="34" charset="0"/>
              </a:rPr>
              <a:t>Making doubly sure</a:t>
            </a:r>
          </a:p>
        </p:txBody>
      </p:sp>
      <p:pic>
        <p:nvPicPr>
          <p:cNvPr id="90115" name="Picture 3" descr="Japan FAC WOR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67818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275572"/>
      </p:ext>
    </p:extLst>
  </p:cSld>
  <p:clrMapOvr>
    <a:masterClrMapping/>
  </p:clrMapOvr>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title"/>
          </p:nvPr>
        </p:nvSpPr>
        <p:spPr>
          <a:xfrm>
            <a:off x="685800" y="990600"/>
            <a:ext cx="7772400" cy="1143000"/>
          </a:xfrm>
        </p:spPr>
        <p:txBody>
          <a:bodyPr/>
          <a:lstStyle/>
          <a:p>
            <a:pPr eaLnBrk="1" hangingPunct="1"/>
            <a:r>
              <a:rPr lang="en-US" sz="7200" b="1" smtClean="0">
                <a:solidFill>
                  <a:schemeClr val="tx1"/>
                </a:solidFill>
                <a:latin typeface="Tahoma" pitchFamily="34" charset="0"/>
              </a:rPr>
              <a:t>Perfection = </a:t>
            </a:r>
            <a:r>
              <a:rPr lang="en-US" sz="4000" b="1" smtClean="0">
                <a:solidFill>
                  <a:schemeClr val="tx1"/>
                </a:solidFill>
                <a:latin typeface="Tahoma" pitchFamily="34" charset="0"/>
              </a:rPr>
              <a:t>Internal commitment + Group pressure</a:t>
            </a:r>
            <a:r>
              <a:rPr lang="en-US" sz="4000" b="1" smtClean="0">
                <a:solidFill>
                  <a:srgbClr val="3399FF"/>
                </a:solidFill>
                <a:latin typeface="Palatino Linotype" pitchFamily="18" charset="0"/>
              </a:rPr>
              <a:t/>
            </a:r>
            <a:br>
              <a:rPr lang="en-US" sz="4000" b="1" smtClean="0">
                <a:solidFill>
                  <a:srgbClr val="3399FF"/>
                </a:solidFill>
                <a:latin typeface="Palatino Linotype" pitchFamily="18" charset="0"/>
              </a:rPr>
            </a:br>
            <a:endParaRPr lang="en-US" sz="4000" b="1" smtClean="0">
              <a:solidFill>
                <a:srgbClr val="3399FF"/>
              </a:solidFill>
              <a:latin typeface="Palatino Linotype" pitchFamily="18" charset="0"/>
            </a:endParaRPr>
          </a:p>
        </p:txBody>
      </p:sp>
      <p:pic>
        <p:nvPicPr>
          <p:cNvPr id="91139" name="Picture 5" descr="J TEA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219200" y="2438400"/>
            <a:ext cx="6477000" cy="4016375"/>
          </a:xfrm>
          <a:noFill/>
        </p:spPr>
      </p:pic>
    </p:spTree>
    <p:extLst>
      <p:ext uri="{BB962C8B-B14F-4D97-AF65-F5344CB8AC3E}">
        <p14:creationId xmlns:p14="http://schemas.microsoft.com/office/powerpoint/2010/main" val="2471192826"/>
      </p:ext>
    </p:extLst>
  </p:cSld>
  <p:clrMapOvr>
    <a:masterClrMapping/>
  </p:clrMapOvr>
  <p:transition spd="med">
    <p:random/>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ChangeArrowheads="1"/>
          </p:cNvSpPr>
          <p:nvPr/>
        </p:nvSpPr>
        <p:spPr bwMode="auto">
          <a:xfrm>
            <a:off x="0" y="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r>
              <a:rPr lang="en-US" sz="7200">
                <a:latin typeface="Tahoma" pitchFamily="34" charset="0"/>
              </a:rPr>
              <a:t>Not workaholics, but rather:</a:t>
            </a:r>
            <a:endParaRPr lang="en-US" sz="7200"/>
          </a:p>
          <a:p>
            <a:pPr marL="457200" indent="-457200">
              <a:buFont typeface="Arial" pitchFamily="34" charset="0"/>
              <a:buChar char="•"/>
            </a:pPr>
            <a:r>
              <a:rPr lang="en-US" sz="7200">
                <a:latin typeface="Tahoma" pitchFamily="34" charset="0"/>
              </a:rPr>
              <a:t>Duty-aholics</a:t>
            </a:r>
          </a:p>
          <a:p>
            <a:pPr marL="457200" indent="-457200">
              <a:buClr>
                <a:schemeClr val="tx1"/>
              </a:buClr>
              <a:buFont typeface="Arial" pitchFamily="34" charset="0"/>
              <a:buChar char="•"/>
            </a:pPr>
            <a:r>
              <a:rPr lang="en-US" sz="7200">
                <a:latin typeface="Tahoma" pitchFamily="34" charset="0"/>
              </a:rPr>
              <a:t>Perfection-aholics</a:t>
            </a:r>
          </a:p>
          <a:p>
            <a:pPr marL="457200" indent="-457200">
              <a:buClr>
                <a:schemeClr val="tx1"/>
              </a:buClr>
              <a:buFont typeface="Arial" pitchFamily="34" charset="0"/>
              <a:buChar char="•"/>
            </a:pPr>
            <a:r>
              <a:rPr lang="en-US" sz="7200">
                <a:latin typeface="Tahoma" pitchFamily="34" charset="0"/>
              </a:rPr>
              <a:t>Ideal-aholics</a:t>
            </a:r>
          </a:p>
        </p:txBody>
      </p:sp>
    </p:spTree>
    <p:extLst>
      <p:ext uri="{BB962C8B-B14F-4D97-AF65-F5344CB8AC3E}">
        <p14:creationId xmlns:p14="http://schemas.microsoft.com/office/powerpoint/2010/main" val="18162035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7"/>
          <p:cNvSpPr>
            <a:spLocks noGrp="1" noChangeArrowheads="1"/>
          </p:cNvSpPr>
          <p:nvPr>
            <p:ph type="ctrTitle"/>
          </p:nvPr>
        </p:nvSpPr>
        <p:spPr>
          <a:xfrm>
            <a:off x="533400" y="0"/>
            <a:ext cx="7772400" cy="1143000"/>
          </a:xfrm>
        </p:spPr>
        <p:txBody>
          <a:bodyPr/>
          <a:lstStyle/>
          <a:p>
            <a:pPr eaLnBrk="1" hangingPunct="1"/>
            <a:r>
              <a:rPr lang="en-US" b="1" smtClean="0">
                <a:solidFill>
                  <a:srgbClr val="0099FF"/>
                </a:solidFill>
                <a:latin typeface="Lucida Bright" pitchFamily="18" charset="0"/>
              </a:rPr>
              <a:t>   </a:t>
            </a:r>
            <a:r>
              <a:rPr lang="en-US" b="1" smtClean="0">
                <a:solidFill>
                  <a:schemeClr val="tx1"/>
                </a:solidFill>
                <a:latin typeface="Tahoma" pitchFamily="34" charset="0"/>
              </a:rPr>
              <a:t>Japanese “Triangulation”</a:t>
            </a:r>
          </a:p>
        </p:txBody>
      </p:sp>
      <p:sp>
        <p:nvSpPr>
          <p:cNvPr id="93187" name="Rectangle 8"/>
          <p:cNvSpPr>
            <a:spLocks noGrp="1" noChangeArrowheads="1"/>
          </p:cNvSpPr>
          <p:nvPr>
            <p:ph type="subTitle" idx="1"/>
          </p:nvPr>
        </p:nvSpPr>
        <p:spPr>
          <a:xfrm>
            <a:off x="228600" y="990600"/>
            <a:ext cx="8686800" cy="5867400"/>
          </a:xfrm>
        </p:spPr>
        <p:txBody>
          <a:bodyPr/>
          <a:lstStyle/>
          <a:p>
            <a:pPr eaLnBrk="1" hangingPunct="1">
              <a:lnSpc>
                <a:spcPct val="90000"/>
              </a:lnSpc>
            </a:pPr>
            <a:endParaRPr lang="en-US" sz="2800" smtClean="0">
              <a:latin typeface="Tahoma" pitchFamily="34" charset="0"/>
            </a:endParaRPr>
          </a:p>
          <a:p>
            <a:pPr eaLnBrk="1" hangingPunct="1">
              <a:lnSpc>
                <a:spcPct val="90000"/>
              </a:lnSpc>
            </a:pPr>
            <a:r>
              <a:rPr lang="en-US" sz="3600" b="1" smtClean="0">
                <a:latin typeface="Tahoma" pitchFamily="34" charset="0"/>
              </a:rPr>
              <a:t>Internalized ideals</a:t>
            </a:r>
          </a:p>
          <a:p>
            <a:pPr eaLnBrk="1" hangingPunct="1">
              <a:lnSpc>
                <a:spcPct val="90000"/>
              </a:lnSpc>
            </a:pPr>
            <a:endParaRPr lang="en-US" sz="3600" b="1" smtClean="0">
              <a:solidFill>
                <a:srgbClr val="FF3300"/>
              </a:solidFill>
              <a:latin typeface="Tahoma" pitchFamily="34" charset="0"/>
            </a:endParaRPr>
          </a:p>
          <a:p>
            <a:pPr eaLnBrk="1" hangingPunct="1">
              <a:lnSpc>
                <a:spcPct val="90000"/>
              </a:lnSpc>
            </a:pPr>
            <a:endParaRPr lang="en-US" sz="2800" b="1" smtClean="0">
              <a:solidFill>
                <a:srgbClr val="FF3300"/>
              </a:solidFill>
              <a:latin typeface="Tahoma" pitchFamily="34" charset="0"/>
            </a:endParaRPr>
          </a:p>
          <a:p>
            <a:pPr eaLnBrk="1" hangingPunct="1">
              <a:lnSpc>
                <a:spcPct val="90000"/>
              </a:lnSpc>
            </a:pPr>
            <a:endParaRPr lang="en-US" sz="2800" b="1" smtClean="0">
              <a:solidFill>
                <a:srgbClr val="FF3300"/>
              </a:solidFill>
              <a:latin typeface="Tahoma" pitchFamily="34" charset="0"/>
            </a:endParaRPr>
          </a:p>
          <a:p>
            <a:pPr eaLnBrk="1" hangingPunct="1">
              <a:lnSpc>
                <a:spcPct val="90000"/>
              </a:lnSpc>
            </a:pPr>
            <a:endParaRPr lang="en-US" sz="2800" b="1" smtClean="0">
              <a:solidFill>
                <a:srgbClr val="FF3300"/>
              </a:solidFill>
              <a:latin typeface="Tahoma" pitchFamily="34" charset="0"/>
            </a:endParaRPr>
          </a:p>
          <a:p>
            <a:pPr eaLnBrk="1" hangingPunct="1">
              <a:lnSpc>
                <a:spcPct val="90000"/>
              </a:lnSpc>
            </a:pPr>
            <a:endParaRPr lang="en-US" sz="2800" b="1" smtClean="0">
              <a:solidFill>
                <a:srgbClr val="FF3300"/>
              </a:solidFill>
              <a:latin typeface="Tahoma" pitchFamily="34" charset="0"/>
            </a:endParaRPr>
          </a:p>
          <a:p>
            <a:pPr eaLnBrk="1" hangingPunct="1">
              <a:lnSpc>
                <a:spcPct val="90000"/>
              </a:lnSpc>
            </a:pPr>
            <a:endParaRPr lang="en-US" sz="2800" b="1" smtClean="0">
              <a:solidFill>
                <a:srgbClr val="FF3300"/>
              </a:solidFill>
              <a:latin typeface="Tahoma" pitchFamily="34" charset="0"/>
            </a:endParaRPr>
          </a:p>
          <a:p>
            <a:pPr algn="l" eaLnBrk="1" hangingPunct="1">
              <a:lnSpc>
                <a:spcPct val="90000"/>
              </a:lnSpc>
            </a:pPr>
            <a:r>
              <a:rPr lang="en-US" sz="2800" b="1" smtClean="0">
                <a:solidFill>
                  <a:srgbClr val="FF3300"/>
                </a:solidFill>
                <a:latin typeface="Tahoma" pitchFamily="34" charset="0"/>
              </a:rPr>
              <a:t>	</a:t>
            </a:r>
            <a:r>
              <a:rPr lang="en-US" sz="3600" b="1" smtClean="0">
                <a:latin typeface="Tahoma" pitchFamily="34" charset="0"/>
              </a:rPr>
              <a:t>Team </a:t>
            </a:r>
          </a:p>
          <a:p>
            <a:pPr algn="l" eaLnBrk="1" hangingPunct="1">
              <a:lnSpc>
                <a:spcPct val="90000"/>
              </a:lnSpc>
            </a:pPr>
            <a:r>
              <a:rPr lang="en-US" sz="3600" b="1" smtClean="0">
                <a:latin typeface="Tahoma" pitchFamily="34" charset="0"/>
              </a:rPr>
              <a:t>	oversight</a:t>
            </a:r>
            <a:r>
              <a:rPr lang="en-US" sz="2800" b="1" smtClean="0">
                <a:latin typeface="Tahoma" pitchFamily="34" charset="0"/>
              </a:rPr>
              <a:t>		               </a:t>
            </a:r>
            <a:r>
              <a:rPr lang="en-US" sz="3600" b="1" smtClean="0">
                <a:latin typeface="Tahoma" pitchFamily="34" charset="0"/>
              </a:rPr>
              <a:t>Statistics</a:t>
            </a:r>
          </a:p>
          <a:p>
            <a:pPr algn="l" eaLnBrk="1" hangingPunct="1">
              <a:lnSpc>
                <a:spcPct val="90000"/>
              </a:lnSpc>
            </a:pPr>
            <a:r>
              <a:rPr lang="en-US" sz="2800" b="1" smtClean="0">
                <a:solidFill>
                  <a:srgbClr val="0099FF"/>
                </a:solidFill>
                <a:latin typeface="Tahoma" pitchFamily="34" charset="0"/>
              </a:rPr>
              <a:t>							</a:t>
            </a:r>
          </a:p>
        </p:txBody>
      </p:sp>
      <p:sp>
        <p:nvSpPr>
          <p:cNvPr id="93188" name="AutoShape 10"/>
          <p:cNvSpPr>
            <a:spLocks noChangeArrowheads="1"/>
          </p:cNvSpPr>
          <p:nvPr/>
        </p:nvSpPr>
        <p:spPr bwMode="auto">
          <a:xfrm>
            <a:off x="2743200" y="2057400"/>
            <a:ext cx="3505200" cy="35814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93189" name="Rectangle 11"/>
          <p:cNvSpPr>
            <a:spLocks noChangeArrowheads="1"/>
          </p:cNvSpPr>
          <p:nvPr/>
        </p:nvSpPr>
        <p:spPr bwMode="auto">
          <a:xfrm>
            <a:off x="3505200" y="4191000"/>
            <a:ext cx="198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800" u="sng">
                <a:latin typeface="Tahoma" pitchFamily="34" charset="0"/>
              </a:rPr>
              <a:t>PERFECTION</a:t>
            </a:r>
          </a:p>
        </p:txBody>
      </p:sp>
    </p:spTree>
    <p:extLst>
      <p:ext uri="{BB962C8B-B14F-4D97-AF65-F5344CB8AC3E}">
        <p14:creationId xmlns:p14="http://schemas.microsoft.com/office/powerpoint/2010/main" val="103584292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0" y="0"/>
            <a:ext cx="8991600" cy="6858000"/>
          </a:xfrm>
        </p:spPr>
        <p:txBody>
          <a:bodyPr/>
          <a:lstStyle/>
          <a:p>
            <a:pPr algn="ctr" eaLnBrk="1" hangingPunct="1">
              <a:buFont typeface="Wingdings" pitchFamily="2" charset="2"/>
              <a:buNone/>
            </a:pPr>
            <a:r>
              <a:rPr lang="en-US" sz="4800" b="1" smtClean="0">
                <a:latin typeface="Tahoma" pitchFamily="34" charset="0"/>
              </a:rPr>
              <a:t>What kinds of behaviors require coaching?</a:t>
            </a:r>
          </a:p>
          <a:p>
            <a:pPr algn="ctr" eaLnBrk="1" hangingPunct="1">
              <a:buFont typeface="Wingdings" pitchFamily="2" charset="2"/>
              <a:buNone/>
            </a:pPr>
            <a:r>
              <a:rPr lang="en-US" sz="4800" b="1" smtClean="0">
                <a:latin typeface="Tahoma" pitchFamily="34" charset="0"/>
              </a:rPr>
              <a:t>Business protocol, negotiating, conducting meetings, rapport-building, social etiquette, giving work instructions, etc.</a:t>
            </a:r>
          </a:p>
        </p:txBody>
      </p:sp>
    </p:spTree>
    <p:extLst>
      <p:ext uri="{BB962C8B-B14F-4D97-AF65-F5344CB8AC3E}">
        <p14:creationId xmlns:p14="http://schemas.microsoft.com/office/powerpoint/2010/main" val="15352010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b="1" smtClean="0">
                <a:latin typeface="Tahoma" pitchFamily="34" charset="0"/>
              </a:rPr>
              <a:t>	The Japanese set up a mutual accountability system to drive workers toward more perfect performance.  Individual workers dedicate themselves to numerous ideals relating to performance excellence (head work, customer-orientation, sweating the details, etc.); their individual work is closely monitored/coordinated by the work team; performance statistics are used as an objective measure of everyone’s overall success.  Performance is seen as too important to leave  in the hands of employees working alone.</a:t>
            </a:r>
          </a:p>
        </p:txBody>
      </p:sp>
    </p:spTree>
    <p:extLst>
      <p:ext uri="{BB962C8B-B14F-4D97-AF65-F5344CB8AC3E}">
        <p14:creationId xmlns:p14="http://schemas.microsoft.com/office/powerpoint/2010/main" val="3200230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idx="1"/>
          </p:nvPr>
        </p:nvSpPr>
        <p:spPr>
          <a:xfrm>
            <a:off x="0" y="0"/>
            <a:ext cx="9144000" cy="6858000"/>
          </a:xfrm>
        </p:spPr>
        <p:txBody>
          <a:bodyPr/>
          <a:lstStyle/>
          <a:p>
            <a:pPr algn="ctr">
              <a:buFontTx/>
              <a:buNone/>
            </a:pPr>
            <a:endParaRPr lang="en-US" sz="8800" b="1" smtClean="0">
              <a:latin typeface="Tahoma" pitchFamily="34" charset="0"/>
              <a:cs typeface="Tahoma" pitchFamily="34" charset="0"/>
            </a:endParaRPr>
          </a:p>
          <a:p>
            <a:pPr algn="ctr">
              <a:buFontTx/>
              <a:buNone/>
            </a:pPr>
            <a:r>
              <a:rPr lang="en-US" sz="8800" b="1" smtClean="0">
                <a:latin typeface="Tahoma" pitchFamily="34" charset="0"/>
                <a:cs typeface="Tahoma" pitchFamily="34" charset="0"/>
              </a:rPr>
              <a:t>JAPANESE MANAGEMENT STYLE </a:t>
            </a:r>
          </a:p>
        </p:txBody>
      </p:sp>
    </p:spTree>
    <p:extLst>
      <p:ext uri="{BB962C8B-B14F-4D97-AF65-F5344CB8AC3E}">
        <p14:creationId xmlns:p14="http://schemas.microsoft.com/office/powerpoint/2010/main" val="20260330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US" sz="4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Transactional vs. Transformational leadership</a:t>
            </a:r>
            <a:endPar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828800"/>
            <a:ext cx="6172200" cy="4224528"/>
          </a:xfrm>
          <a:prstGeom prst="rect">
            <a:avLst/>
          </a:prstGeom>
        </p:spPr>
      </p:pic>
    </p:spTree>
    <p:extLst>
      <p:ext uri="{BB962C8B-B14F-4D97-AF65-F5344CB8AC3E}">
        <p14:creationId xmlns:p14="http://schemas.microsoft.com/office/powerpoint/2010/main" val="37420101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body" idx="1"/>
          </p:nvPr>
        </p:nvSpPr>
        <p:spPr>
          <a:xfrm>
            <a:off x="0" y="0"/>
            <a:ext cx="9144000" cy="6858000"/>
          </a:xfrm>
        </p:spPr>
        <p:txBody>
          <a:bodyPr/>
          <a:lstStyle/>
          <a:p>
            <a:pPr algn="ctr" eaLnBrk="1" hangingPunct="1">
              <a:buFontTx/>
              <a:buNone/>
            </a:pPr>
            <a:r>
              <a:rPr lang="en-US" sz="3300" b="1" smtClean="0">
                <a:latin typeface="Tahoma" pitchFamily="34" charset="0"/>
              </a:rPr>
              <a:t>Transactional management, characteristic of the individualistic West, is the “quid-pro-quo” approach to work of “I’ll do this for you if you do this for me.” Managers in Western companies are expected to motivate &amp; lead workers into pursuing organizational interests in return for providing competitive wages &amp; benefits, possible merit pay &amp; promotions, &amp; agreeable work conditions.  The organization looks after its interests &amp; employees look out for their interests. </a:t>
            </a:r>
          </a:p>
        </p:txBody>
      </p:sp>
    </p:spTree>
    <p:extLst>
      <p:ext uri="{BB962C8B-B14F-4D97-AF65-F5344CB8AC3E}">
        <p14:creationId xmlns:p14="http://schemas.microsoft.com/office/powerpoint/2010/main" val="32351391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sz="3600" b="1" smtClean="0">
                <a:latin typeface="Tahoma" pitchFamily="34" charset="0"/>
              </a:rPr>
              <a:t>Japanese transformational management requires that employees motivate themselves on behalf of the organization by internalizing the workplace ideals of this boss (sempai). Managers serve as role models of organizational ideals for employees to sacrificially emulate.  Employees aren’t promotable until they rise above self-interest, doing what the organization wants, the way it wants.</a:t>
            </a:r>
          </a:p>
        </p:txBody>
      </p:sp>
    </p:spTree>
    <p:extLst>
      <p:ext uri="{BB962C8B-B14F-4D97-AF65-F5344CB8AC3E}">
        <p14:creationId xmlns:p14="http://schemas.microsoft.com/office/powerpoint/2010/main" val="29622737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title"/>
          </p:nvPr>
        </p:nvSpPr>
        <p:spPr>
          <a:xfrm>
            <a:off x="0" y="609600"/>
            <a:ext cx="8458200" cy="5181600"/>
          </a:xfrm>
        </p:spPr>
        <p:txBody>
          <a:bodyPr/>
          <a:lstStyle/>
          <a:p>
            <a:pPr eaLnBrk="1" hangingPunct="1"/>
            <a:r>
              <a:rPr lang="en-US" sz="7200" b="1" dirty="0" smtClean="0">
                <a:solidFill>
                  <a:schemeClr val="tx1"/>
                </a:solidFill>
                <a:latin typeface="Tahoma" pitchFamily="34" charset="0"/>
              </a:rPr>
              <a:t/>
            </a:r>
            <a:br>
              <a:rPr lang="en-US" sz="7200" b="1" dirty="0" smtClean="0">
                <a:solidFill>
                  <a:schemeClr val="tx1"/>
                </a:solidFill>
                <a:latin typeface="Tahoma" pitchFamily="34" charset="0"/>
              </a:rPr>
            </a:br>
            <a:r>
              <a:rPr lang="en-US" sz="7200" b="1" dirty="0" smtClean="0">
                <a:solidFill>
                  <a:schemeClr val="tx1"/>
                </a:solidFill>
                <a:latin typeface="Tahoma" pitchFamily="34" charset="0"/>
              </a:rPr>
              <a:t>Vague </a:t>
            </a:r>
            <a:br>
              <a:rPr lang="en-US" sz="7200" b="1" dirty="0" smtClean="0">
                <a:solidFill>
                  <a:schemeClr val="tx1"/>
                </a:solidFill>
                <a:latin typeface="Tahoma" pitchFamily="34" charset="0"/>
              </a:rPr>
            </a:br>
            <a:r>
              <a:rPr lang="en-US" sz="7200" b="1" dirty="0" smtClean="0">
                <a:solidFill>
                  <a:schemeClr val="tx1"/>
                </a:solidFill>
                <a:latin typeface="Tahoma" pitchFamily="34" charset="0"/>
              </a:rPr>
              <a:t>goals,</a:t>
            </a:r>
            <a:br>
              <a:rPr lang="en-US" sz="7200" b="1" dirty="0" smtClean="0">
                <a:solidFill>
                  <a:schemeClr val="tx1"/>
                </a:solidFill>
                <a:latin typeface="Tahoma" pitchFamily="34" charset="0"/>
              </a:rPr>
            </a:br>
            <a:r>
              <a:rPr lang="en-US" sz="7200" b="1" dirty="0" smtClean="0">
                <a:solidFill>
                  <a:srgbClr val="FF0000"/>
                </a:solidFill>
                <a:latin typeface="Tahoma" pitchFamily="34" charset="0"/>
              </a:rPr>
              <a:t>Clear </a:t>
            </a:r>
            <a:br>
              <a:rPr lang="en-US" sz="7200" b="1" dirty="0" smtClean="0">
                <a:solidFill>
                  <a:srgbClr val="FF0000"/>
                </a:solidFill>
                <a:latin typeface="Tahoma" pitchFamily="34" charset="0"/>
              </a:rPr>
            </a:br>
            <a:r>
              <a:rPr lang="en-US" sz="7200" b="1" dirty="0" smtClean="0">
                <a:solidFill>
                  <a:srgbClr val="FF0000"/>
                </a:solidFill>
                <a:latin typeface="Tahoma" pitchFamily="34" charset="0"/>
              </a:rPr>
              <a:t>ideals </a:t>
            </a:r>
            <a:br>
              <a:rPr lang="en-US" sz="7200" b="1" dirty="0" smtClean="0">
                <a:solidFill>
                  <a:srgbClr val="FF0000"/>
                </a:solidFill>
                <a:latin typeface="Tahoma" pitchFamily="34" charset="0"/>
              </a:rPr>
            </a:br>
            <a:endParaRPr lang="en-US" sz="7200" b="1" dirty="0" smtClean="0">
              <a:solidFill>
                <a:srgbClr val="FF0000"/>
              </a:solidFill>
              <a:latin typeface="Tahoma" pitchFamily="34" charset="0"/>
            </a:endParaRPr>
          </a:p>
        </p:txBody>
      </p:sp>
      <p:sp>
        <p:nvSpPr>
          <p:cNvPr id="105475" name="AutoShape 7"/>
          <p:cNvSpPr>
            <a:spLocks noChangeArrowheads="1"/>
          </p:cNvSpPr>
          <p:nvPr/>
        </p:nvSpPr>
        <p:spPr bwMode="auto">
          <a:xfrm>
            <a:off x="7696200" y="58674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716472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ChangeArrowheads="1"/>
          </p:cNvSpPr>
          <p:nvPr/>
        </p:nvSpPr>
        <p:spPr bwMode="auto">
          <a:xfrm>
            <a:off x="304800" y="106363"/>
            <a:ext cx="8534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6000" b="1" u="sng" dirty="0">
                <a:solidFill>
                  <a:srgbClr val="00FFFF"/>
                </a:solidFill>
                <a:latin typeface="Tahoma" pitchFamily="34" charset="0"/>
              </a:rPr>
              <a:t>CHAPTER 14</a:t>
            </a:r>
            <a:endParaRPr lang="en-US" dirty="0">
              <a:solidFill>
                <a:srgbClr val="00FFFF"/>
              </a:solidFill>
            </a:endParaRPr>
          </a:p>
        </p:txBody>
      </p:sp>
      <p:sp>
        <p:nvSpPr>
          <p:cNvPr id="3075" name="Subtitle 4"/>
          <p:cNvSpPr>
            <a:spLocks noGrp="1"/>
          </p:cNvSpPr>
          <p:nvPr>
            <p:ph type="subTitle" idx="1"/>
          </p:nvPr>
        </p:nvSpPr>
        <p:spPr>
          <a:xfrm>
            <a:off x="0" y="990600"/>
            <a:ext cx="9144000" cy="5867400"/>
          </a:xfrm>
        </p:spPr>
        <p:txBody>
          <a:bodyPr/>
          <a:lstStyle/>
          <a:p>
            <a:r>
              <a:rPr lang="en-US" sz="8800" b="1" smtClean="0">
                <a:latin typeface="Tahoma" pitchFamily="34" charset="0"/>
                <a:cs typeface="Tahoma" pitchFamily="34" charset="0"/>
              </a:rPr>
              <a:t>THE UNIVERSAL (UGEN) CULTURE</a:t>
            </a:r>
          </a:p>
        </p:txBody>
      </p:sp>
    </p:spTree>
    <p:extLst>
      <p:ext uri="{BB962C8B-B14F-4D97-AF65-F5344CB8AC3E}">
        <p14:creationId xmlns:p14="http://schemas.microsoft.com/office/powerpoint/2010/main" val="2500982115"/>
      </p:ext>
    </p:extLst>
  </p:cSld>
  <p:clrMapOvr>
    <a:masterClrMapping/>
  </p:clrMapOvr>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4294967295"/>
          </p:nvPr>
        </p:nvSpPr>
        <p:spPr>
          <a:xfrm>
            <a:off x="0" y="0"/>
            <a:ext cx="9144000" cy="6858000"/>
          </a:xfrm>
        </p:spPr>
        <p:txBody>
          <a:bodyPr/>
          <a:lstStyle/>
          <a:p>
            <a:pPr algn="ctr" eaLnBrk="1" hangingPunct="1">
              <a:buFontTx/>
              <a:buNone/>
            </a:pPr>
            <a:r>
              <a:rPr lang="en-US" sz="4800" b="1" smtClean="0">
                <a:latin typeface="Tahoma" pitchFamily="34" charset="0"/>
                <a:cs typeface="Tahoma" pitchFamily="34" charset="0"/>
              </a:rPr>
              <a:t>A new generation adapted for a new world:</a:t>
            </a:r>
          </a:p>
          <a:p>
            <a:pPr eaLnBrk="1" hangingPunct="1"/>
            <a:r>
              <a:rPr lang="en-US" sz="4700" b="1" smtClean="0">
                <a:latin typeface="Tahoma" pitchFamily="34" charset="0"/>
                <a:cs typeface="Tahoma" pitchFamily="34" charset="0"/>
              </a:rPr>
              <a:t>Globalism &gt; nationalism</a:t>
            </a:r>
          </a:p>
          <a:p>
            <a:pPr eaLnBrk="1" hangingPunct="1"/>
            <a:r>
              <a:rPr lang="en-US" sz="4700" b="1" smtClean="0">
                <a:latin typeface="Tahoma" pitchFamily="34" charset="0"/>
                <a:cs typeface="Tahoma" pitchFamily="34" charset="0"/>
              </a:rPr>
              <a:t>Digital technology</a:t>
            </a:r>
          </a:p>
          <a:p>
            <a:pPr eaLnBrk="1" hangingPunct="1"/>
            <a:r>
              <a:rPr lang="en-US" sz="4700" b="1" smtClean="0">
                <a:latin typeface="Tahoma" pitchFamily="34" charset="0"/>
                <a:cs typeface="Tahoma" pitchFamily="34" charset="0"/>
              </a:rPr>
              <a:t>Virtual communal culture</a:t>
            </a:r>
          </a:p>
          <a:p>
            <a:pPr eaLnBrk="1" hangingPunct="1"/>
            <a:r>
              <a:rPr lang="en-US" sz="4700" b="1" smtClean="0">
                <a:latin typeface="Tahoma" pitchFamily="34" charset="0"/>
                <a:cs typeface="Tahoma" pitchFamily="34" charset="0"/>
              </a:rPr>
              <a:t>Massive institutional change</a:t>
            </a:r>
          </a:p>
          <a:p>
            <a:pPr eaLnBrk="1" hangingPunct="1"/>
            <a:r>
              <a:rPr lang="en-US" sz="4700" b="1" smtClean="0">
                <a:latin typeface="Tahoma" pitchFamily="34" charset="0"/>
                <a:cs typeface="Tahoma" pitchFamily="34" charset="0"/>
              </a:rPr>
              <a:t>Transition from West to East</a:t>
            </a:r>
          </a:p>
          <a:p>
            <a:pPr eaLnBrk="1" hangingPunct="1">
              <a:buFontTx/>
              <a:buNone/>
            </a:pPr>
            <a:endParaRPr lang="en-US" sz="4800" b="1" smtClean="0">
              <a:latin typeface="Tahoma" pitchFamily="34" charset="0"/>
              <a:cs typeface="Tahoma" pitchFamily="34" charset="0"/>
            </a:endParaRPr>
          </a:p>
        </p:txBody>
      </p:sp>
    </p:spTree>
    <p:extLst>
      <p:ext uri="{BB962C8B-B14F-4D97-AF65-F5344CB8AC3E}">
        <p14:creationId xmlns:p14="http://schemas.microsoft.com/office/powerpoint/2010/main" val="4226411480"/>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4294967295"/>
          </p:nvPr>
        </p:nvSpPr>
        <p:spPr>
          <a:xfrm>
            <a:off x="0" y="0"/>
            <a:ext cx="9144000" cy="6858000"/>
          </a:xfrm>
        </p:spPr>
        <p:txBody>
          <a:bodyPr/>
          <a:lstStyle/>
          <a:p>
            <a:pPr algn="ctr" eaLnBrk="1" hangingPunct="1">
              <a:buFontTx/>
              <a:buNone/>
            </a:pPr>
            <a:r>
              <a:rPr lang="en-US" sz="5200" b="1" smtClean="0">
                <a:latin typeface="Tahoma" pitchFamily="34" charset="0"/>
                <a:cs typeface="Tahoma" pitchFamily="34" charset="0"/>
              </a:rPr>
              <a:t>Emergence of the world’s first </a:t>
            </a:r>
            <a:r>
              <a:rPr lang="en-US" sz="5200" b="1" u="sng" smtClean="0">
                <a:latin typeface="Tahoma" pitchFamily="34" charset="0"/>
                <a:cs typeface="Tahoma" pitchFamily="34" charset="0"/>
              </a:rPr>
              <a:t>universal generation</a:t>
            </a:r>
          </a:p>
          <a:p>
            <a:pPr algn="ctr" eaLnBrk="1" hangingPunct="1">
              <a:buFontTx/>
              <a:buNone/>
            </a:pPr>
            <a:r>
              <a:rPr lang="en-US" sz="5200" b="1" smtClean="0">
                <a:latin typeface="Tahoma" pitchFamily="34" charset="0"/>
                <a:cs typeface="Tahoma" pitchFamily="34" charset="0"/>
              </a:rPr>
              <a:t>(young people who carry little from the past &amp; are more like one another globally than like their parents)</a:t>
            </a:r>
          </a:p>
          <a:p>
            <a:pPr algn="ctr" eaLnBrk="1" hangingPunct="1">
              <a:buFontTx/>
              <a:buNone/>
            </a:pPr>
            <a:endParaRPr lang="en-US" sz="5200" b="1" smtClean="0">
              <a:latin typeface="Tahoma" pitchFamily="34" charset="0"/>
              <a:cs typeface="Tahoma" pitchFamily="34" charset="0"/>
            </a:endParaRPr>
          </a:p>
          <a:p>
            <a:pPr algn="ctr" eaLnBrk="1" hangingPunct="1">
              <a:buFontTx/>
              <a:buNone/>
            </a:pPr>
            <a:endParaRPr lang="en-US" sz="5200" b="1" smtClean="0">
              <a:solidFill>
                <a:srgbClr val="0000FF"/>
              </a:solidFill>
              <a:latin typeface="Tahoma" pitchFamily="34" charset="0"/>
              <a:cs typeface="Tahoma" pitchFamily="34" charset="0"/>
            </a:endParaRPr>
          </a:p>
        </p:txBody>
      </p:sp>
    </p:spTree>
    <p:extLst>
      <p:ext uri="{BB962C8B-B14F-4D97-AF65-F5344CB8AC3E}">
        <p14:creationId xmlns:p14="http://schemas.microsoft.com/office/powerpoint/2010/main" val="3590959350"/>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4294967295"/>
          </p:nvPr>
        </p:nvSpPr>
        <p:spPr>
          <a:xfrm>
            <a:off x="0" y="0"/>
            <a:ext cx="9144000" cy="6858000"/>
          </a:xfrm>
        </p:spPr>
        <p:txBody>
          <a:bodyPr/>
          <a:lstStyle/>
          <a:p>
            <a:pPr algn="ctr" eaLnBrk="1" hangingPunct="1">
              <a:buFontTx/>
              <a:buNone/>
            </a:pPr>
            <a:r>
              <a:rPr lang="en-US" sz="4500" b="1" smtClean="0">
                <a:latin typeface="Tahoma" pitchFamily="34" charset="0"/>
                <a:cs typeface="Tahoma" pitchFamily="34" charset="0"/>
              </a:rPr>
              <a:t>UGEN culture emerged to compensate for:</a:t>
            </a:r>
            <a:endParaRPr lang="en-US" sz="4500" b="1" u="sng" smtClean="0">
              <a:latin typeface="Tahoma" pitchFamily="34" charset="0"/>
              <a:cs typeface="Tahoma" pitchFamily="34" charset="0"/>
            </a:endParaRPr>
          </a:p>
          <a:p>
            <a:pPr eaLnBrk="1" hangingPunct="1"/>
            <a:r>
              <a:rPr lang="en-US" sz="4500" b="1" smtClean="0">
                <a:latin typeface="Tahoma" pitchFamily="34" charset="0"/>
                <a:cs typeface="Tahoma" pitchFamily="34" charset="0"/>
              </a:rPr>
              <a:t>Loss of institutional authority  &amp; the resulting erosion of existential meaning in Western culture  </a:t>
            </a:r>
          </a:p>
          <a:p>
            <a:pPr eaLnBrk="1" hangingPunct="1"/>
            <a:r>
              <a:rPr lang="en-US" sz="4500" b="1" smtClean="0">
                <a:latin typeface="Tahoma" pitchFamily="34" charset="0"/>
                <a:cs typeface="Tahoma" pitchFamily="34" charset="0"/>
              </a:rPr>
              <a:t>Growing marginalization of the nuclear family</a:t>
            </a:r>
          </a:p>
          <a:p>
            <a:pPr eaLnBrk="1" hangingPunct="1">
              <a:buFontTx/>
              <a:buNone/>
            </a:pPr>
            <a:endParaRPr lang="en-US" sz="4500" b="1" smtClean="0">
              <a:latin typeface="Tahoma" pitchFamily="34" charset="0"/>
              <a:cs typeface="Tahoma" pitchFamily="34" charset="0"/>
            </a:endParaRPr>
          </a:p>
          <a:p>
            <a:pPr eaLnBrk="1" hangingPunct="1">
              <a:buFontTx/>
              <a:buNone/>
            </a:pPr>
            <a:endParaRPr lang="en-US" sz="5200" b="1" smtClean="0">
              <a:solidFill>
                <a:srgbClr val="0000FF"/>
              </a:solidFill>
              <a:latin typeface="Tahoma" pitchFamily="34" charset="0"/>
              <a:cs typeface="Tahoma" pitchFamily="34" charset="0"/>
            </a:endParaRPr>
          </a:p>
        </p:txBody>
      </p:sp>
    </p:spTree>
    <p:extLst>
      <p:ext uri="{BB962C8B-B14F-4D97-AF65-F5344CB8AC3E}">
        <p14:creationId xmlns:p14="http://schemas.microsoft.com/office/powerpoint/2010/main" val="24452928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0" y="0"/>
            <a:ext cx="8991600" cy="6858000"/>
          </a:xfrm>
        </p:spPr>
        <p:txBody>
          <a:bodyPr/>
          <a:lstStyle/>
          <a:p>
            <a:pPr eaLnBrk="1" hangingPunct="1">
              <a:buFont typeface="Wingdings" pitchFamily="2" charset="2"/>
              <a:buNone/>
            </a:pPr>
            <a:endParaRPr lang="en-US" smtClean="0"/>
          </a:p>
        </p:txBody>
      </p:sp>
      <p:sp>
        <p:nvSpPr>
          <p:cNvPr id="23555" name="WordArt 3"/>
          <p:cNvSpPr>
            <a:spLocks noChangeArrowheads="1" noChangeShapeType="1" noTextEdit="1"/>
          </p:cNvSpPr>
          <p:nvPr/>
        </p:nvSpPr>
        <p:spPr bwMode="auto">
          <a:xfrm>
            <a:off x="762000" y="609600"/>
            <a:ext cx="7391400" cy="52578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latin typeface="Tahoma"/>
                <a:ea typeface="Tahoma"/>
                <a:cs typeface="Tahoma"/>
              </a:rPr>
              <a:t>Cul Class #2:</a:t>
            </a:r>
          </a:p>
          <a:p>
            <a:pPr algn="ctr"/>
            <a:r>
              <a:rPr lang="en-US" sz="3600" kern="10">
                <a:ln w="9525" cap="sq">
                  <a:solidFill>
                    <a:srgbClr val="000000"/>
                  </a:solidFill>
                  <a:round/>
                  <a:headEnd type="none" w="sm" len="sm"/>
                  <a:tailEnd type="none" w="sm" len="sm"/>
                </a:ln>
                <a:latin typeface="Tahoma"/>
                <a:ea typeface="Tahoma"/>
                <a:cs typeface="Tahoma"/>
              </a:rPr>
              <a:t>INDIVIDUALISM</a:t>
            </a:r>
          </a:p>
          <a:p>
            <a:pPr algn="ctr"/>
            <a:r>
              <a:rPr lang="en-US" sz="3600" kern="10">
                <a:ln w="9525" cap="sq">
                  <a:solidFill>
                    <a:srgbClr val="000000"/>
                  </a:solidFill>
                  <a:round/>
                  <a:headEnd type="none" w="sm" len="sm"/>
                  <a:tailEnd type="none" w="sm" len="sm"/>
                </a:ln>
                <a:latin typeface="Tahoma"/>
                <a:ea typeface="Tahoma"/>
                <a:cs typeface="Tahoma"/>
              </a:rPr>
              <a:t>EXTENDED FAMILY</a:t>
            </a:r>
          </a:p>
          <a:p>
            <a:pPr algn="ctr"/>
            <a:r>
              <a:rPr lang="en-US" sz="3600" kern="10">
                <a:ln w="9525" cap="sq">
                  <a:solidFill>
                    <a:srgbClr val="000000"/>
                  </a:solidFill>
                  <a:round/>
                  <a:headEnd type="none" w="sm" len="sm"/>
                  <a:tailEnd type="none" w="sm" len="sm"/>
                </a:ln>
                <a:latin typeface="Tahoma"/>
                <a:ea typeface="Tahoma"/>
                <a:cs typeface="Tahoma"/>
              </a:rPr>
              <a:t>COMMUNITY</a:t>
            </a:r>
          </a:p>
        </p:txBody>
      </p:sp>
    </p:spTree>
    <p:extLst>
      <p:ext uri="{BB962C8B-B14F-4D97-AF65-F5344CB8AC3E}">
        <p14:creationId xmlns:p14="http://schemas.microsoft.com/office/powerpoint/2010/main" val="7798366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4294967295"/>
          </p:nvPr>
        </p:nvSpPr>
        <p:spPr>
          <a:xfrm>
            <a:off x="0" y="0"/>
            <a:ext cx="9144000" cy="6858000"/>
          </a:xfrm>
        </p:spPr>
        <p:txBody>
          <a:bodyPr/>
          <a:lstStyle/>
          <a:p>
            <a:pPr algn="ctr" eaLnBrk="1" hangingPunct="1">
              <a:buFontTx/>
              <a:buNone/>
            </a:pPr>
            <a:r>
              <a:rPr lang="en-US" sz="4500" b="1" smtClean="0">
                <a:latin typeface="Tahoma" pitchFamily="34" charset="0"/>
                <a:cs typeface="Tahoma" pitchFamily="34" charset="0"/>
              </a:rPr>
              <a:t>UGEN culture is enabled by:</a:t>
            </a:r>
            <a:endParaRPr lang="en-US" sz="4500" b="1" u="sng" smtClean="0">
              <a:latin typeface="Tahoma" pitchFamily="34" charset="0"/>
              <a:cs typeface="Tahoma" pitchFamily="34" charset="0"/>
            </a:endParaRPr>
          </a:p>
          <a:p>
            <a:pPr eaLnBrk="1" hangingPunct="1"/>
            <a:r>
              <a:rPr lang="en-US" sz="4800" b="1" smtClean="0">
                <a:latin typeface="Tahoma" pitchFamily="34" charset="0"/>
                <a:cs typeface="Tahoma" pitchFamily="34" charset="0"/>
              </a:rPr>
              <a:t>Virtual relationships technology</a:t>
            </a:r>
          </a:p>
          <a:p>
            <a:pPr eaLnBrk="1" hangingPunct="1"/>
            <a:r>
              <a:rPr lang="en-US" sz="4800" b="1" smtClean="0">
                <a:latin typeface="Tahoma" pitchFamily="34" charset="0"/>
                <a:cs typeface="Tahoma" pitchFamily="34" charset="0"/>
              </a:rPr>
              <a:t>Rise of post-modernism (decline of external authority) </a:t>
            </a:r>
          </a:p>
          <a:p>
            <a:pPr eaLnBrk="1" hangingPunct="1"/>
            <a:r>
              <a:rPr lang="en-US" sz="4800" b="1" smtClean="0">
                <a:latin typeface="Tahoma" pitchFamily="34" charset="0"/>
                <a:cs typeface="Tahoma" pitchFamily="34" charset="0"/>
              </a:rPr>
              <a:t>Real time work environment</a:t>
            </a:r>
          </a:p>
          <a:p>
            <a:pPr eaLnBrk="1" hangingPunct="1"/>
            <a:endParaRPr lang="en-US" sz="4700" b="1" smtClean="0">
              <a:latin typeface="Tahoma" pitchFamily="34" charset="0"/>
              <a:cs typeface="Tahoma" pitchFamily="34" charset="0"/>
            </a:endParaRPr>
          </a:p>
          <a:p>
            <a:pPr eaLnBrk="1" hangingPunct="1">
              <a:buFontTx/>
              <a:buNone/>
            </a:pPr>
            <a:endParaRPr lang="en-US" sz="4700" b="1" smtClean="0">
              <a:solidFill>
                <a:srgbClr val="0000FF"/>
              </a:solidFill>
              <a:latin typeface="Tahoma" pitchFamily="34" charset="0"/>
              <a:cs typeface="Tahoma" pitchFamily="34" charset="0"/>
            </a:endParaRPr>
          </a:p>
          <a:p>
            <a:pPr eaLnBrk="1" hangingPunct="1">
              <a:buFontTx/>
              <a:buNone/>
            </a:pPr>
            <a:endParaRPr lang="en-US" sz="5200" b="1" smtClean="0">
              <a:solidFill>
                <a:srgbClr val="0000FF"/>
              </a:solidFill>
              <a:latin typeface="Tahoma" pitchFamily="34" charset="0"/>
              <a:cs typeface="Tahoma" pitchFamily="34" charset="0"/>
            </a:endParaRPr>
          </a:p>
        </p:txBody>
      </p:sp>
    </p:spTree>
    <p:extLst>
      <p:ext uri="{BB962C8B-B14F-4D97-AF65-F5344CB8AC3E}">
        <p14:creationId xmlns:p14="http://schemas.microsoft.com/office/powerpoint/2010/main" val="2298015116"/>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74638"/>
            <a:ext cx="9144000" cy="487362"/>
          </a:xfrm>
        </p:spPr>
        <p:txBody>
          <a:bodyPr/>
          <a:lstStyle/>
          <a:p>
            <a:pPr eaLnBrk="1" hangingPunct="1"/>
            <a:r>
              <a:rPr lang="en-US" sz="4000" b="1" smtClean="0">
                <a:solidFill>
                  <a:schemeClr val="tx1"/>
                </a:solidFill>
                <a:latin typeface="Tahoma" pitchFamily="34" charset="0"/>
              </a:rPr>
              <a:t>WHY A UNIVERSAL GENERATION?</a:t>
            </a:r>
          </a:p>
        </p:txBody>
      </p:sp>
      <p:sp>
        <p:nvSpPr>
          <p:cNvPr id="18435" name="Rectangle 3"/>
          <p:cNvSpPr>
            <a:spLocks noGrp="1" noChangeArrowheads="1"/>
          </p:cNvSpPr>
          <p:nvPr>
            <p:ph type="body" idx="1"/>
          </p:nvPr>
        </p:nvSpPr>
        <p:spPr>
          <a:xfrm>
            <a:off x="304800" y="838200"/>
            <a:ext cx="8839200" cy="6019800"/>
          </a:xfrm>
        </p:spPr>
        <p:txBody>
          <a:bodyPr/>
          <a:lstStyle/>
          <a:p>
            <a:pPr marL="609600" indent="-609600" eaLnBrk="1" hangingPunct="1">
              <a:buFontTx/>
              <a:buAutoNum type="arabicPeriod"/>
            </a:pPr>
            <a:r>
              <a:rPr lang="en-US" b="1" smtClean="0">
                <a:latin typeface="Tahoma" pitchFamily="34" charset="0"/>
              </a:rPr>
              <a:t>Dissolving nationalistic barriers--nationalism replaced by tolerance of diversity</a:t>
            </a:r>
          </a:p>
          <a:p>
            <a:pPr marL="609600" indent="-609600" eaLnBrk="1" hangingPunct="1">
              <a:buFontTx/>
              <a:buNone/>
            </a:pPr>
            <a:r>
              <a:rPr lang="en-US" b="1" smtClean="0">
                <a:latin typeface="Tahoma" pitchFamily="34" charset="0"/>
              </a:rPr>
              <a:t>2. Acceptance/tolerance of lifestyle &amp; “spiritual” diversity</a:t>
            </a:r>
          </a:p>
          <a:p>
            <a:pPr marL="609600" indent="-609600" eaLnBrk="1" hangingPunct="1">
              <a:buFontTx/>
              <a:buNone/>
            </a:pPr>
            <a:r>
              <a:rPr lang="en-US" b="1" smtClean="0">
                <a:latin typeface="Tahoma" pitchFamily="34" charset="0"/>
              </a:rPr>
              <a:t>3. Global networking technology is universally available</a:t>
            </a:r>
          </a:p>
          <a:p>
            <a:pPr marL="609600" indent="-609600" eaLnBrk="1" hangingPunct="1">
              <a:buFontTx/>
              <a:buNone/>
            </a:pPr>
            <a:r>
              <a:rPr lang="en-US" b="1" smtClean="0">
                <a:latin typeface="Tahoma" pitchFamily="34" charset="0"/>
              </a:rPr>
              <a:t>4. Emergence of an integrated global economy</a:t>
            </a:r>
          </a:p>
          <a:p>
            <a:pPr marL="609600" indent="-609600" eaLnBrk="1" hangingPunct="1">
              <a:buFontTx/>
              <a:buNone/>
            </a:pPr>
            <a:r>
              <a:rPr lang="en-US" b="1" smtClean="0">
                <a:latin typeface="Tahoma" pitchFamily="34" charset="0"/>
              </a:rPr>
              <a:t>5. American exports of popular culture</a:t>
            </a:r>
          </a:p>
          <a:p>
            <a:pPr marL="609600" indent="-609600" eaLnBrk="1" hangingPunct="1">
              <a:buFontTx/>
              <a:buNone/>
            </a:pPr>
            <a:endParaRPr lang="en-US" b="1" smtClean="0"/>
          </a:p>
          <a:p>
            <a:pPr marL="609600" indent="-609600" eaLnBrk="1" hangingPunct="1"/>
            <a:endParaRPr lang="en-US" b="1" smtClean="0">
              <a:solidFill>
                <a:srgbClr val="0066CC"/>
              </a:solidFill>
            </a:endParaRPr>
          </a:p>
        </p:txBody>
      </p:sp>
    </p:spTree>
    <p:extLst>
      <p:ext uri="{BB962C8B-B14F-4D97-AF65-F5344CB8AC3E}">
        <p14:creationId xmlns:p14="http://schemas.microsoft.com/office/powerpoint/2010/main" val="2472317231"/>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sz="4000" b="1" smtClean="0">
                <a:latin typeface="Tahoma" pitchFamily="34" charset="0"/>
              </a:rPr>
              <a:t>UGENs are the first generation adapted for the work &amp; social environments of the 21</a:t>
            </a:r>
            <a:r>
              <a:rPr lang="en-US" sz="4000" b="1" baseline="30000" smtClean="0">
                <a:latin typeface="Tahoma" pitchFamily="34" charset="0"/>
              </a:rPr>
              <a:t>st</a:t>
            </a:r>
            <a:r>
              <a:rPr lang="en-US" sz="4000" b="1" smtClean="0">
                <a:latin typeface="Tahoma" pitchFamily="34" charset="0"/>
              </a:rPr>
              <a:t> century.</a:t>
            </a:r>
          </a:p>
          <a:p>
            <a:pPr marL="609600" indent="-609600" eaLnBrk="1" hangingPunct="1">
              <a:lnSpc>
                <a:spcPct val="90000"/>
              </a:lnSpc>
              <a:buFontTx/>
              <a:buAutoNum type="arabicPeriod"/>
            </a:pPr>
            <a:r>
              <a:rPr lang="en-US" sz="4000" b="1" smtClean="0">
                <a:latin typeface="Tahoma" pitchFamily="34" charset="0"/>
              </a:rPr>
              <a:t>Over the next 50 years, world cultures will lose much of their 20</a:t>
            </a:r>
            <a:r>
              <a:rPr lang="en-US" sz="4000" b="1" baseline="30000" smtClean="0">
                <a:latin typeface="Tahoma" pitchFamily="34" charset="0"/>
              </a:rPr>
              <a:t>th</a:t>
            </a:r>
            <a:r>
              <a:rPr lang="en-US" sz="4000" b="1" smtClean="0">
                <a:latin typeface="Tahoma" pitchFamily="34" charset="0"/>
              </a:rPr>
              <a:t> century distinctiveness.</a:t>
            </a:r>
          </a:p>
          <a:p>
            <a:pPr marL="609600" indent="-609600" eaLnBrk="1" hangingPunct="1">
              <a:lnSpc>
                <a:spcPct val="90000"/>
              </a:lnSpc>
              <a:buFontTx/>
              <a:buAutoNum type="arabicPeriod"/>
            </a:pPr>
            <a:r>
              <a:rPr lang="en-US" sz="4000" b="1" smtClean="0">
                <a:latin typeface="Tahoma" pitchFamily="34" charset="0"/>
              </a:rPr>
              <a:t>Current UGENs already have shed much of their parent’s traditional cultural programming. </a:t>
            </a:r>
          </a:p>
        </p:txBody>
      </p:sp>
    </p:spTree>
    <p:extLst>
      <p:ext uri="{BB962C8B-B14F-4D97-AF65-F5344CB8AC3E}">
        <p14:creationId xmlns:p14="http://schemas.microsoft.com/office/powerpoint/2010/main" val="314237937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ctrTitle"/>
          </p:nvPr>
        </p:nvSpPr>
        <p:spPr>
          <a:xfrm>
            <a:off x="0" y="0"/>
            <a:ext cx="8839200" cy="685800"/>
          </a:xfrm>
        </p:spPr>
        <p:txBody>
          <a:bodyPr/>
          <a:lstStyle/>
          <a:p>
            <a:pPr eaLnBrk="1" hangingPunct="1"/>
            <a:r>
              <a:rPr lang="en-US" sz="3200" b="1" smtClean="0">
                <a:latin typeface="Tahoma" pitchFamily="34" charset="0"/>
              </a:rPr>
              <a:t>THE UGEN MATRIX</a:t>
            </a:r>
          </a:p>
        </p:txBody>
      </p:sp>
      <p:sp>
        <p:nvSpPr>
          <p:cNvPr id="20483" name="Rectangle 3"/>
          <p:cNvSpPr>
            <a:spLocks noGrp="1" noChangeArrowheads="1"/>
          </p:cNvSpPr>
          <p:nvPr>
            <p:ph type="subTitle" idx="1"/>
          </p:nvPr>
        </p:nvSpPr>
        <p:spPr>
          <a:xfrm>
            <a:off x="0" y="609600"/>
            <a:ext cx="9144000" cy="6248400"/>
          </a:xfrm>
        </p:spPr>
        <p:txBody>
          <a:bodyPr/>
          <a:lstStyle/>
          <a:p>
            <a:pPr algn="l" eaLnBrk="1" hangingPunct="1"/>
            <a:r>
              <a:rPr lang="en-US" sz="2900" b="1" smtClean="0">
                <a:latin typeface="Tahoma" pitchFamily="34" charset="0"/>
              </a:rPr>
              <a:t>The emerging universal (UGEN) culture is a “combination of historical processes, identities, &amp; power relations whose roots go back at least 6 centuries to the dawn of the modern era of Western civilization.”  These historical influences have formed a 21</a:t>
            </a:r>
            <a:r>
              <a:rPr lang="en-US" sz="2900" b="1" baseline="30000" smtClean="0">
                <a:latin typeface="Tahoma" pitchFamily="34" charset="0"/>
              </a:rPr>
              <a:t>st</a:t>
            </a:r>
            <a:r>
              <a:rPr lang="en-US" sz="2900" b="1" smtClean="0">
                <a:latin typeface="Tahoma" pitchFamily="34" charset="0"/>
              </a:rPr>
              <a:t> century matrix similar to the one humans were plugged into in the movie </a:t>
            </a:r>
            <a:r>
              <a:rPr lang="en-US" sz="2900" b="1" i="1" smtClean="0">
                <a:latin typeface="Tahoma" pitchFamily="34" charset="0"/>
              </a:rPr>
              <a:t>Matrix</a:t>
            </a:r>
            <a:r>
              <a:rPr lang="en-US" sz="2900" b="1" smtClean="0">
                <a:latin typeface="Tahoma" pitchFamily="34" charset="0"/>
              </a:rPr>
              <a:t>. The UGEN “matrix” consists of 4 components: secular culture, capitalism, consumerism, &amp; individualism. Because today’s industrialized cultures are programmed by the 4 quadrants of this UGEN matrix, a universal culture has emerged.</a:t>
            </a:r>
          </a:p>
        </p:txBody>
      </p:sp>
    </p:spTree>
    <p:extLst>
      <p:ext uri="{BB962C8B-B14F-4D97-AF65-F5344CB8AC3E}">
        <p14:creationId xmlns:p14="http://schemas.microsoft.com/office/powerpoint/2010/main" val="4286225607"/>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74638"/>
            <a:ext cx="9144000" cy="868362"/>
          </a:xfrm>
        </p:spPr>
        <p:txBody>
          <a:bodyPr/>
          <a:lstStyle/>
          <a:p>
            <a:pPr eaLnBrk="1" hangingPunct="1"/>
            <a:r>
              <a:rPr lang="en-US" sz="4000" b="1" smtClean="0">
                <a:solidFill>
                  <a:schemeClr val="tx1"/>
                </a:solidFill>
                <a:latin typeface="Tahoma" pitchFamily="34" charset="0"/>
              </a:rPr>
              <a:t>CULTURAL TRENDS </a:t>
            </a:r>
            <a:br>
              <a:rPr lang="en-US" sz="4000" b="1" smtClean="0">
                <a:solidFill>
                  <a:schemeClr val="tx1"/>
                </a:solidFill>
                <a:latin typeface="Tahoma" pitchFamily="34" charset="0"/>
              </a:rPr>
            </a:br>
            <a:r>
              <a:rPr lang="en-US" sz="4000" b="1" smtClean="0">
                <a:solidFill>
                  <a:schemeClr val="tx1"/>
                </a:solidFill>
                <a:latin typeface="Tahoma" pitchFamily="34" charset="0"/>
              </a:rPr>
              <a:t>DRAWING TO A CLOSE</a:t>
            </a:r>
          </a:p>
        </p:txBody>
      </p:sp>
      <p:sp>
        <p:nvSpPr>
          <p:cNvPr id="21507" name="Rectangle 3"/>
          <p:cNvSpPr>
            <a:spLocks noGrp="1" noChangeArrowheads="1"/>
          </p:cNvSpPr>
          <p:nvPr>
            <p:ph type="body" idx="1"/>
          </p:nvPr>
        </p:nvSpPr>
        <p:spPr>
          <a:xfrm>
            <a:off x="0" y="1295400"/>
            <a:ext cx="9144000" cy="5562600"/>
          </a:xfrm>
        </p:spPr>
        <p:txBody>
          <a:bodyPr/>
          <a:lstStyle/>
          <a:p>
            <a:pPr marL="609600" indent="-609600" eaLnBrk="1" hangingPunct="1">
              <a:buFontTx/>
              <a:buAutoNum type="arabicPeriod"/>
            </a:pPr>
            <a:r>
              <a:rPr lang="en-US" sz="4600" b="1" smtClean="0">
                <a:latin typeface="Tahoma" pitchFamily="34" charset="0"/>
              </a:rPr>
              <a:t>The age of the scientific mindset (“objective” reality)</a:t>
            </a:r>
          </a:p>
          <a:p>
            <a:pPr marL="609600" indent="-609600" eaLnBrk="1" hangingPunct="1">
              <a:buFontTx/>
              <a:buAutoNum type="arabicPeriod"/>
            </a:pPr>
            <a:r>
              <a:rPr lang="en-US" sz="4600" b="1" smtClean="0">
                <a:latin typeface="Tahoma" pitchFamily="34" charset="0"/>
              </a:rPr>
              <a:t>Nationalism &amp; its emphasis on mastering &amp; conquering </a:t>
            </a:r>
          </a:p>
          <a:p>
            <a:pPr marL="609600" indent="-609600" eaLnBrk="1" hangingPunct="1">
              <a:buFontTx/>
              <a:buAutoNum type="arabicPeriod"/>
            </a:pPr>
            <a:r>
              <a:rPr lang="en-US" sz="4600" b="1" smtClean="0">
                <a:latin typeface="Tahoma" pitchFamily="34" charset="0"/>
              </a:rPr>
              <a:t>Moral certainty</a:t>
            </a:r>
          </a:p>
          <a:p>
            <a:pPr marL="609600" indent="-609600" eaLnBrk="1" hangingPunct="1">
              <a:buFontTx/>
              <a:buAutoNum type="arabicPeriod"/>
            </a:pPr>
            <a:r>
              <a:rPr lang="en-US" sz="4600" b="1" smtClean="0">
                <a:latin typeface="Tahoma" pitchFamily="34" charset="0"/>
              </a:rPr>
              <a:t>The authority of institutions</a:t>
            </a:r>
          </a:p>
          <a:p>
            <a:pPr marL="609600" indent="-609600" eaLnBrk="1" hangingPunct="1">
              <a:buFontTx/>
              <a:buAutoNum type="arabicPeriod"/>
            </a:pPr>
            <a:endParaRPr lang="en-US" sz="4000" b="1" smtClean="0">
              <a:latin typeface="Tahoma" pitchFamily="34" charset="0"/>
            </a:endParaRPr>
          </a:p>
          <a:p>
            <a:pPr marL="609600" indent="-609600" eaLnBrk="1" hangingPunct="1"/>
            <a:endParaRPr lang="en-US" b="1" smtClean="0">
              <a:solidFill>
                <a:srgbClr val="0066CC"/>
              </a:solidFill>
            </a:endParaRPr>
          </a:p>
          <a:p>
            <a:pPr marL="609600" indent="-609600" eaLnBrk="1" hangingPunct="1">
              <a:buFontTx/>
              <a:buNone/>
            </a:pPr>
            <a:endParaRPr lang="en-US" b="1" smtClean="0">
              <a:solidFill>
                <a:srgbClr val="0066CC"/>
              </a:solidFill>
            </a:endParaRPr>
          </a:p>
        </p:txBody>
      </p:sp>
    </p:spTree>
    <p:extLst>
      <p:ext uri="{BB962C8B-B14F-4D97-AF65-F5344CB8AC3E}">
        <p14:creationId xmlns:p14="http://schemas.microsoft.com/office/powerpoint/2010/main" val="2464297702"/>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4294967295"/>
          </p:nvPr>
        </p:nvSpPr>
        <p:spPr>
          <a:xfrm>
            <a:off x="0" y="0"/>
            <a:ext cx="9144000" cy="6858000"/>
          </a:xfrm>
        </p:spPr>
        <p:txBody>
          <a:bodyPr/>
          <a:lstStyle/>
          <a:p>
            <a:pPr eaLnBrk="1" hangingPunct="1"/>
            <a:r>
              <a:rPr lang="en-US" sz="4700" b="1" smtClean="0">
                <a:latin typeface="Tahoma" pitchFamily="34" charset="0"/>
                <a:cs typeface="Tahoma" pitchFamily="34" charset="0"/>
              </a:rPr>
              <a:t>GOVERNMENT: No longer trustworthy or honorable</a:t>
            </a:r>
          </a:p>
          <a:p>
            <a:pPr eaLnBrk="1" hangingPunct="1"/>
            <a:r>
              <a:rPr lang="en-US" sz="4700" b="1" smtClean="0">
                <a:latin typeface="Tahoma" pitchFamily="34" charset="0"/>
                <a:cs typeface="Tahoma" pitchFamily="34" charset="0"/>
              </a:rPr>
              <a:t>MILITARY: Imperialist &amp; rogue </a:t>
            </a:r>
          </a:p>
          <a:p>
            <a:pPr eaLnBrk="1" hangingPunct="1"/>
            <a:r>
              <a:rPr lang="en-US" sz="4700" b="1" smtClean="0">
                <a:latin typeface="Tahoma" pitchFamily="34" charset="0"/>
                <a:cs typeface="Tahoma" pitchFamily="34" charset="0"/>
              </a:rPr>
              <a:t>CAPITALISM: Greedy</a:t>
            </a:r>
          </a:p>
          <a:p>
            <a:pPr eaLnBrk="1" hangingPunct="1"/>
            <a:r>
              <a:rPr lang="en-US" sz="4700" b="1" smtClean="0">
                <a:latin typeface="Tahoma" pitchFamily="34" charset="0"/>
                <a:cs typeface="Tahoma" pitchFamily="34" charset="0"/>
              </a:rPr>
              <a:t>HISTORY: Revisionism </a:t>
            </a:r>
          </a:p>
          <a:p>
            <a:pPr eaLnBrk="1" hangingPunct="1"/>
            <a:r>
              <a:rPr lang="en-US" sz="4700" b="1" smtClean="0">
                <a:latin typeface="Tahoma" pitchFamily="34" charset="0"/>
                <a:cs typeface="Tahoma" pitchFamily="34" charset="0"/>
              </a:rPr>
              <a:t>MEDIA: Intellectual wasteland &amp; ideological</a:t>
            </a:r>
          </a:p>
          <a:p>
            <a:pPr eaLnBrk="1" hangingPunct="1">
              <a:buFontTx/>
              <a:buNone/>
            </a:pPr>
            <a:endParaRPr lang="en-US" sz="4800" b="1" smtClean="0">
              <a:latin typeface="Tahoma" pitchFamily="34" charset="0"/>
              <a:cs typeface="Tahoma" pitchFamily="34" charset="0"/>
            </a:endParaRPr>
          </a:p>
        </p:txBody>
      </p:sp>
      <p:sp>
        <p:nvSpPr>
          <p:cNvPr id="48131" name="AutoShape 3"/>
          <p:cNvSpPr>
            <a:spLocks noChangeArrowheads="1"/>
          </p:cNvSpPr>
          <p:nvPr/>
        </p:nvSpPr>
        <p:spPr bwMode="auto">
          <a:xfrm>
            <a:off x="8229600" y="6248400"/>
            <a:ext cx="976313" cy="485775"/>
          </a:xfrm>
          <a:prstGeom prst="rightArrow">
            <a:avLst>
              <a:gd name="adj1" fmla="val 50000"/>
              <a:gd name="adj2" fmla="val 50245"/>
            </a:avLst>
          </a:prstGeom>
          <a:solidFill>
            <a:schemeClr val="accent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870126578"/>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4294967295"/>
          </p:nvPr>
        </p:nvSpPr>
        <p:spPr>
          <a:xfrm>
            <a:off x="0" y="0"/>
            <a:ext cx="9144000" cy="6858000"/>
          </a:xfrm>
        </p:spPr>
        <p:txBody>
          <a:bodyPr/>
          <a:lstStyle/>
          <a:p>
            <a:pPr eaLnBrk="1" hangingPunct="1"/>
            <a:r>
              <a:rPr lang="en-US" sz="4000" b="1" smtClean="0">
                <a:latin typeface="Tahoma" pitchFamily="34" charset="0"/>
                <a:cs typeface="Tahoma" pitchFamily="34" charset="0"/>
              </a:rPr>
              <a:t>ORGANIZED RELIGION: Irrelevant &amp; self-serving</a:t>
            </a:r>
          </a:p>
          <a:p>
            <a:pPr eaLnBrk="1" hangingPunct="1"/>
            <a:r>
              <a:rPr lang="en-US" sz="4000" b="1" smtClean="0">
                <a:latin typeface="Tahoma" pitchFamily="34" charset="0"/>
                <a:cs typeface="Tahoma" pitchFamily="34" charset="0"/>
              </a:rPr>
              <a:t>WOMEN: Unisex culture; same social role as men</a:t>
            </a:r>
          </a:p>
          <a:p>
            <a:pPr eaLnBrk="1" hangingPunct="1"/>
            <a:r>
              <a:rPr lang="en-US" sz="4000" b="1" smtClean="0">
                <a:latin typeface="Tahoma" pitchFamily="34" charset="0"/>
                <a:cs typeface="Tahoma" pitchFamily="34" charset="0"/>
              </a:rPr>
              <a:t>MINORITIES: Empowered; politically correct</a:t>
            </a:r>
          </a:p>
          <a:p>
            <a:pPr eaLnBrk="1" hangingPunct="1"/>
            <a:r>
              <a:rPr lang="en-US" sz="4000" b="1" smtClean="0">
                <a:latin typeface="Tahoma" pitchFamily="34" charset="0"/>
                <a:cs typeface="Tahoma" pitchFamily="34" charset="0"/>
              </a:rPr>
              <a:t>LIFESTYLES: “Do your own (existentialist) thing” </a:t>
            </a:r>
          </a:p>
          <a:p>
            <a:pPr eaLnBrk="1" hangingPunct="1"/>
            <a:r>
              <a:rPr lang="en-US" sz="4000" b="1" smtClean="0">
                <a:latin typeface="Tahoma" pitchFamily="34" charset="0"/>
                <a:cs typeface="Tahoma" pitchFamily="34" charset="0"/>
              </a:rPr>
              <a:t>CONSUMERISM: Ecological destruction &amp; global warming</a:t>
            </a:r>
          </a:p>
          <a:p>
            <a:pPr eaLnBrk="1" hangingPunct="1">
              <a:buFontTx/>
              <a:buNone/>
            </a:pPr>
            <a:endParaRPr lang="en-US" sz="4000" b="1" smtClean="0">
              <a:latin typeface="Tahoma" pitchFamily="34" charset="0"/>
              <a:cs typeface="Tahoma" pitchFamily="34" charset="0"/>
            </a:endParaRPr>
          </a:p>
        </p:txBody>
      </p:sp>
      <p:sp>
        <p:nvSpPr>
          <p:cNvPr id="49155" name="AutoShape 3"/>
          <p:cNvSpPr>
            <a:spLocks noChangeArrowheads="1"/>
          </p:cNvSpPr>
          <p:nvPr/>
        </p:nvSpPr>
        <p:spPr bwMode="auto">
          <a:xfrm>
            <a:off x="8229600" y="6248400"/>
            <a:ext cx="976313" cy="485775"/>
          </a:xfrm>
          <a:prstGeom prst="rightArrow">
            <a:avLst>
              <a:gd name="adj1" fmla="val 50000"/>
              <a:gd name="adj2" fmla="val 50245"/>
            </a:avLst>
          </a:prstGeom>
          <a:solidFill>
            <a:schemeClr val="accent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186707987"/>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0" y="0"/>
            <a:ext cx="9144000" cy="6858000"/>
          </a:xfrm>
        </p:spPr>
        <p:txBody>
          <a:bodyPr/>
          <a:lstStyle/>
          <a:p>
            <a:pPr algn="ctr" eaLnBrk="1" hangingPunct="1">
              <a:buFontTx/>
              <a:buNone/>
            </a:pPr>
            <a:r>
              <a:rPr lang="en-US" sz="3600" b="1" smtClean="0">
                <a:latin typeface="Tahoma" pitchFamily="34" charset="0"/>
              </a:rPr>
              <a:t>	</a:t>
            </a:r>
            <a:r>
              <a:rPr lang="en-US" sz="5000" b="1" smtClean="0">
                <a:latin typeface="Tahoma" pitchFamily="34" charset="0"/>
              </a:rPr>
              <a:t>“There’s no such thing as absolute truth.  What you see varies according to what you are looking for.  The story depends on who is listening and watching, as well as who is acting and talking.” </a:t>
            </a:r>
          </a:p>
        </p:txBody>
      </p:sp>
    </p:spTree>
    <p:extLst>
      <p:ext uri="{BB962C8B-B14F-4D97-AF65-F5344CB8AC3E}">
        <p14:creationId xmlns:p14="http://schemas.microsoft.com/office/powerpoint/2010/main" val="3011155794"/>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ubtitle 2"/>
          <p:cNvSpPr>
            <a:spLocks noGrp="1"/>
          </p:cNvSpPr>
          <p:nvPr>
            <p:ph type="subTitle" idx="4294967295"/>
          </p:nvPr>
        </p:nvSpPr>
        <p:spPr>
          <a:xfrm>
            <a:off x="0" y="0"/>
            <a:ext cx="9144000" cy="6858000"/>
          </a:xfrm>
        </p:spPr>
        <p:txBody>
          <a:bodyPr/>
          <a:lstStyle/>
          <a:p>
            <a:pPr marL="0" indent="0" algn="ctr">
              <a:buFontTx/>
              <a:buNone/>
            </a:pPr>
            <a:endParaRPr lang="en-US" smtClean="0">
              <a:solidFill>
                <a:srgbClr val="898989"/>
              </a:solidFill>
              <a:latin typeface="Tahoma" pitchFamily="34" charset="0"/>
              <a:cs typeface="Tahoma" pitchFamily="34" charset="0"/>
            </a:endParaRPr>
          </a:p>
        </p:txBody>
      </p:sp>
      <p:pic>
        <p:nvPicPr>
          <p:cNvPr id="604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05000"/>
            <a:ext cx="4968875"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3"/>
          <p:cNvSpPr>
            <a:spLocks noChangeArrowheads="1"/>
          </p:cNvSpPr>
          <p:nvPr/>
        </p:nvSpPr>
        <p:spPr bwMode="auto">
          <a:xfrm>
            <a:off x="0" y="0"/>
            <a:ext cx="8763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a:latin typeface="Tahoma" pitchFamily="34" charset="0"/>
                <a:cs typeface="Tahoma" pitchFamily="34" charset="0"/>
              </a:rPr>
              <a:t>Authority of (tribal)  SELF</a:t>
            </a:r>
            <a:endParaRPr lang="en-US" sz="6000"/>
          </a:p>
        </p:txBody>
      </p:sp>
    </p:spTree>
    <p:extLst>
      <p:ext uri="{BB962C8B-B14F-4D97-AF65-F5344CB8AC3E}">
        <p14:creationId xmlns:p14="http://schemas.microsoft.com/office/powerpoint/2010/main" val="1411876970"/>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ubtitle 2"/>
          <p:cNvSpPr>
            <a:spLocks noGrp="1"/>
          </p:cNvSpPr>
          <p:nvPr>
            <p:ph type="subTitle" idx="4294967295"/>
          </p:nvPr>
        </p:nvSpPr>
        <p:spPr>
          <a:xfrm>
            <a:off x="0" y="0"/>
            <a:ext cx="9144000" cy="6858000"/>
          </a:xfrm>
        </p:spPr>
        <p:txBody>
          <a:bodyPr/>
          <a:lstStyle/>
          <a:p>
            <a:pPr marL="0" indent="0" algn="ctr" eaLnBrk="1" hangingPunct="1">
              <a:buFontTx/>
              <a:buNone/>
            </a:pPr>
            <a:r>
              <a:rPr lang="en-US" sz="5400" b="1" smtClean="0">
                <a:latin typeface="Tahoma" pitchFamily="34" charset="0"/>
                <a:cs typeface="Tahoma" pitchFamily="34" charset="0"/>
              </a:rPr>
              <a:t>Tribal (extended cultural family) </a:t>
            </a:r>
            <a:r>
              <a:rPr lang="en-US" sz="6000" b="1" smtClean="0">
                <a:latin typeface="Tahoma" pitchFamily="34" charset="0"/>
                <a:cs typeface="Tahoma" pitchFamily="34" charset="0"/>
              </a:rPr>
              <a:t>lifestyles</a:t>
            </a:r>
          </a:p>
          <a:p>
            <a:pPr marL="0" indent="0" algn="ctr" eaLnBrk="1" hangingPunct="1">
              <a:buFontTx/>
              <a:buNone/>
            </a:pPr>
            <a:endParaRPr lang="en-US" sz="6600" b="1" smtClean="0">
              <a:latin typeface="Tahoma" pitchFamily="34" charset="0"/>
              <a:cs typeface="Tahoma" pitchFamily="34" charset="0"/>
            </a:endParaRPr>
          </a:p>
          <a:p>
            <a:pPr marL="0" indent="0" algn="ctr" eaLnBrk="1" hangingPunct="1">
              <a:buFontTx/>
              <a:buNone/>
            </a:pPr>
            <a:r>
              <a:rPr lang="en-US" sz="6600" b="1" smtClean="0">
                <a:solidFill>
                  <a:srgbClr val="008000"/>
                </a:solidFill>
                <a:latin typeface="Tahoma" pitchFamily="34" charset="0"/>
                <a:cs typeface="Tahoma" pitchFamily="34" charset="0"/>
              </a:rPr>
              <a:t>  </a:t>
            </a:r>
            <a:endParaRPr lang="en-US" sz="6000" b="1" smtClean="0">
              <a:solidFill>
                <a:srgbClr val="008000"/>
              </a:solidFill>
              <a:latin typeface="Tahoma" pitchFamily="34" charset="0"/>
              <a:cs typeface="Tahoma" pitchFamily="34" charset="0"/>
            </a:endParaRPr>
          </a:p>
        </p:txBody>
      </p:sp>
      <p:pic>
        <p:nvPicPr>
          <p:cNvPr id="66563" name="Picture 4" descr="http://www.internet-based-business-mastery.com/images/Mastermind%20Gro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438400"/>
            <a:ext cx="398145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9776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990600"/>
          </a:xfrm>
        </p:spPr>
        <p:txBody>
          <a:bodyPr/>
          <a:lstStyle/>
          <a:p>
            <a:r>
              <a:rPr lang="en-US" sz="3600" b="1" dirty="0" smtClean="0">
                <a:solidFill>
                  <a:schemeClr val="tx1"/>
                </a:solidFill>
                <a:latin typeface="Tahoma" pitchFamily="34" charset="0"/>
                <a:cs typeface="Tahoma" pitchFamily="34" charset="0"/>
              </a:rPr>
              <a:t>INDIVIDUALISM CULTURES (primarily Anglo-Saxon) </a:t>
            </a:r>
          </a:p>
        </p:txBody>
      </p:sp>
      <p:sp>
        <p:nvSpPr>
          <p:cNvPr id="24579" name="Content Placeholder 2"/>
          <p:cNvSpPr>
            <a:spLocks noGrp="1"/>
          </p:cNvSpPr>
          <p:nvPr>
            <p:ph idx="1"/>
          </p:nvPr>
        </p:nvSpPr>
        <p:spPr>
          <a:xfrm>
            <a:off x="0" y="1066800"/>
            <a:ext cx="9144000" cy="5791200"/>
          </a:xfrm>
        </p:spPr>
        <p:txBody>
          <a:bodyPr/>
          <a:lstStyle/>
          <a:p>
            <a:pPr marL="514350" indent="-514350">
              <a:buClrTx/>
              <a:buFontTx/>
              <a:buAutoNum type="arabicPeriod"/>
            </a:pPr>
            <a:r>
              <a:rPr lang="en-US" sz="3800" b="1" dirty="0" smtClean="0">
                <a:latin typeface="Tahoma" pitchFamily="34" charset="0"/>
                <a:cs typeface="Tahoma" pitchFamily="34" charset="0"/>
              </a:rPr>
              <a:t>Institutions more important than family</a:t>
            </a:r>
          </a:p>
          <a:p>
            <a:pPr marL="514350" indent="-514350">
              <a:buClrTx/>
              <a:buFontTx/>
              <a:buAutoNum type="arabicPeriod"/>
            </a:pPr>
            <a:r>
              <a:rPr lang="en-US" sz="3800" b="1" dirty="0" smtClean="0">
                <a:latin typeface="Tahoma" pitchFamily="34" charset="0"/>
                <a:cs typeface="Tahoma" pitchFamily="34" charset="0"/>
              </a:rPr>
              <a:t>Etiquette is optional </a:t>
            </a:r>
          </a:p>
          <a:p>
            <a:pPr marL="514350" indent="-514350">
              <a:buClrTx/>
              <a:buFontTx/>
              <a:buAutoNum type="arabicPeriod"/>
            </a:pPr>
            <a:r>
              <a:rPr lang="en-US" sz="3800" b="1" dirty="0" smtClean="0">
                <a:latin typeface="Tahoma" pitchFamily="34" charset="0"/>
                <a:cs typeface="Tahoma" pitchFamily="34" charset="0"/>
              </a:rPr>
              <a:t>Individualism to accommodate capitalism</a:t>
            </a:r>
          </a:p>
          <a:p>
            <a:pPr marL="514350" indent="-514350">
              <a:buClrTx/>
              <a:buFontTx/>
              <a:buAutoNum type="arabicPeriod"/>
            </a:pPr>
            <a:r>
              <a:rPr lang="en-US" sz="3800" b="1" dirty="0" smtClean="0">
                <a:latin typeface="Tahoma" pitchFamily="34" charset="0"/>
                <a:cs typeface="Tahoma" pitchFamily="34" charset="0"/>
              </a:rPr>
              <a:t>Achievement for identity &amp; social status</a:t>
            </a:r>
          </a:p>
          <a:p>
            <a:pPr marL="514350" indent="-514350">
              <a:buClrTx/>
              <a:buFontTx/>
              <a:buAutoNum type="arabicPeriod"/>
            </a:pPr>
            <a:r>
              <a:rPr lang="en-US" sz="3800" b="1" dirty="0" smtClean="0">
                <a:latin typeface="Tahoma" pitchFamily="34" charset="0"/>
                <a:cs typeface="Tahoma" pitchFamily="34" charset="0"/>
              </a:rPr>
              <a:t>Defining your own social responsibilities</a:t>
            </a:r>
          </a:p>
          <a:p>
            <a:pPr marL="514350" indent="-514350">
              <a:buClrTx/>
              <a:buFontTx/>
              <a:buAutoNum type="arabicPeriod"/>
            </a:pPr>
            <a:endParaRPr lang="en-US" sz="2400" b="1" dirty="0" smtClean="0">
              <a:latin typeface="Tahoma" pitchFamily="34" charset="0"/>
              <a:cs typeface="Tahoma" pitchFamily="34" charset="0"/>
            </a:endParaRPr>
          </a:p>
          <a:p>
            <a:pPr marL="514350" indent="-514350">
              <a:buFontTx/>
              <a:buNone/>
            </a:pPr>
            <a:endParaRPr lang="en-US" b="1" dirty="0" smtClean="0">
              <a:latin typeface="Tahoma" pitchFamily="34" charset="0"/>
              <a:cs typeface="Tahoma" pitchFamily="34" charset="0"/>
            </a:endParaRPr>
          </a:p>
        </p:txBody>
      </p:sp>
    </p:spTree>
    <p:extLst>
      <p:ext uri="{BB962C8B-B14F-4D97-AF65-F5344CB8AC3E}">
        <p14:creationId xmlns:p14="http://schemas.microsoft.com/office/powerpoint/2010/main" val="1338589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4294967295"/>
          </p:nvPr>
        </p:nvSpPr>
        <p:spPr>
          <a:xfrm>
            <a:off x="0" y="0"/>
            <a:ext cx="8915400" cy="6858000"/>
          </a:xfrm>
        </p:spPr>
        <p:txBody>
          <a:bodyPr/>
          <a:lstStyle/>
          <a:p>
            <a:pPr eaLnBrk="1" hangingPunct="1">
              <a:lnSpc>
                <a:spcPct val="90000"/>
              </a:lnSpc>
              <a:buClr>
                <a:schemeClr val="tx1"/>
              </a:buClr>
            </a:pPr>
            <a:r>
              <a:rPr lang="en-US" sz="5000" b="1" smtClean="0">
                <a:latin typeface="Tahoma" pitchFamily="34" charset="0"/>
              </a:rPr>
              <a:t>Truth is discovered by self (tribe), not via religions, institutions, or science (which are only given consideration).</a:t>
            </a:r>
          </a:p>
          <a:p>
            <a:pPr eaLnBrk="1" hangingPunct="1">
              <a:lnSpc>
                <a:spcPct val="90000"/>
              </a:lnSpc>
              <a:buClr>
                <a:schemeClr val="tx1"/>
              </a:buClr>
            </a:pPr>
            <a:r>
              <a:rPr lang="en-US" sz="5000" b="1" smtClean="0">
                <a:latin typeface="Tahoma" pitchFamily="34" charset="0"/>
              </a:rPr>
              <a:t>“I (my tribe) know what’s </a:t>
            </a:r>
          </a:p>
          <a:p>
            <a:pPr eaLnBrk="1" hangingPunct="1">
              <a:lnSpc>
                <a:spcPct val="90000"/>
              </a:lnSpc>
              <a:buClr>
                <a:schemeClr val="tx1"/>
              </a:buClr>
              <a:buFontTx/>
              <a:buNone/>
            </a:pPr>
            <a:r>
              <a:rPr lang="en-US" sz="5000" b="1" smtClean="0">
                <a:latin typeface="Tahoma" pitchFamily="34" charset="0"/>
              </a:rPr>
              <a:t>best for me, not an</a:t>
            </a:r>
          </a:p>
          <a:p>
            <a:pPr eaLnBrk="1" hangingPunct="1">
              <a:lnSpc>
                <a:spcPct val="90000"/>
              </a:lnSpc>
              <a:buClr>
                <a:schemeClr val="tx1"/>
              </a:buClr>
              <a:buFontTx/>
              <a:buNone/>
            </a:pPr>
            <a:r>
              <a:rPr lang="en-US" sz="5000" b="1" smtClean="0">
                <a:latin typeface="Tahoma" pitchFamily="34" charset="0"/>
              </a:rPr>
              <a:t>external authority source.”</a:t>
            </a:r>
          </a:p>
        </p:txBody>
      </p:sp>
      <p:sp>
        <p:nvSpPr>
          <p:cNvPr id="67587" name="Right Arrow 2"/>
          <p:cNvSpPr>
            <a:spLocks noChangeArrowheads="1"/>
          </p:cNvSpPr>
          <p:nvPr/>
        </p:nvSpPr>
        <p:spPr bwMode="auto">
          <a:xfrm>
            <a:off x="7620000" y="5943600"/>
            <a:ext cx="977900" cy="484188"/>
          </a:xfrm>
          <a:prstGeom prst="rightArrow">
            <a:avLst>
              <a:gd name="adj1" fmla="val 50000"/>
              <a:gd name="adj2" fmla="val 50024"/>
            </a:avLst>
          </a:prstGeom>
          <a:solidFill>
            <a:schemeClr val="tx2"/>
          </a:solidFill>
          <a:ln w="25400" algn="ctr">
            <a:solidFill>
              <a:srgbClr val="385D8A"/>
            </a:solidFill>
            <a:miter lim="800000"/>
            <a:headEnd/>
            <a:tailEnd/>
          </a:ln>
        </p:spPr>
        <p:txBody>
          <a:bodyPr anchor="ctr"/>
          <a:lstStyle/>
          <a:p>
            <a:pPr algn="ctr"/>
            <a:endParaRPr lang="en-US" sz="4700">
              <a:latin typeface="Calibri" pitchFamily="34" charset="0"/>
            </a:endParaRPr>
          </a:p>
        </p:txBody>
      </p:sp>
    </p:spTree>
    <p:extLst>
      <p:ext uri="{BB962C8B-B14F-4D97-AF65-F5344CB8AC3E}">
        <p14:creationId xmlns:p14="http://schemas.microsoft.com/office/powerpoint/2010/main" val="866402688"/>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4294967295"/>
          </p:nvPr>
        </p:nvSpPr>
        <p:spPr>
          <a:xfrm>
            <a:off x="0" y="0"/>
            <a:ext cx="8915400" cy="6858000"/>
          </a:xfrm>
        </p:spPr>
        <p:txBody>
          <a:bodyPr/>
          <a:lstStyle/>
          <a:p>
            <a:pPr eaLnBrk="1" hangingPunct="1">
              <a:lnSpc>
                <a:spcPct val="90000"/>
              </a:lnSpc>
              <a:buClr>
                <a:schemeClr val="tx1"/>
              </a:buClr>
              <a:buFontTx/>
              <a:buNone/>
            </a:pPr>
            <a:r>
              <a:rPr lang="en-US" sz="5600" b="1" smtClean="0">
                <a:latin typeface="Tahoma" pitchFamily="34" charset="0"/>
              </a:rPr>
              <a:t>“I do what’s best for</a:t>
            </a:r>
          </a:p>
          <a:p>
            <a:pPr eaLnBrk="1" hangingPunct="1">
              <a:lnSpc>
                <a:spcPct val="90000"/>
              </a:lnSpc>
              <a:buClr>
                <a:schemeClr val="tx1"/>
              </a:buClr>
              <a:buFontTx/>
              <a:buNone/>
            </a:pPr>
            <a:r>
              <a:rPr lang="en-US" sz="5600" b="1" smtClean="0">
                <a:latin typeface="Tahoma" pitchFamily="34" charset="0"/>
              </a:rPr>
              <a:t>me,  not what external</a:t>
            </a:r>
          </a:p>
          <a:p>
            <a:pPr eaLnBrk="1" hangingPunct="1">
              <a:lnSpc>
                <a:spcPct val="90000"/>
              </a:lnSpc>
              <a:buClr>
                <a:schemeClr val="tx1"/>
              </a:buClr>
              <a:buFontTx/>
              <a:buNone/>
            </a:pPr>
            <a:r>
              <a:rPr lang="en-US" sz="5600" b="1" smtClean="0">
                <a:latin typeface="Tahoma" pitchFamily="34" charset="0"/>
              </a:rPr>
              <a:t>authority figures may</a:t>
            </a:r>
          </a:p>
          <a:p>
            <a:pPr eaLnBrk="1" hangingPunct="1">
              <a:lnSpc>
                <a:spcPct val="90000"/>
              </a:lnSpc>
              <a:buClr>
                <a:schemeClr val="tx1"/>
              </a:buClr>
              <a:buFontTx/>
              <a:buNone/>
            </a:pPr>
            <a:r>
              <a:rPr lang="en-US" sz="5600" b="1" smtClean="0">
                <a:latin typeface="Tahoma" pitchFamily="34" charset="0"/>
              </a:rPr>
              <a:t>expect me to do.”</a:t>
            </a:r>
          </a:p>
          <a:p>
            <a:pPr eaLnBrk="1" hangingPunct="1">
              <a:lnSpc>
                <a:spcPct val="90000"/>
              </a:lnSpc>
              <a:buClr>
                <a:schemeClr val="tx1"/>
              </a:buClr>
              <a:buFontTx/>
              <a:buNone/>
            </a:pPr>
            <a:r>
              <a:rPr lang="en-US" sz="5600" b="1" smtClean="0">
                <a:latin typeface="Tahoma" pitchFamily="34" charset="0"/>
              </a:rPr>
              <a:t>“I act on the basis of my</a:t>
            </a:r>
          </a:p>
          <a:p>
            <a:pPr eaLnBrk="1" hangingPunct="1">
              <a:lnSpc>
                <a:spcPct val="90000"/>
              </a:lnSpc>
              <a:buClr>
                <a:schemeClr val="tx1"/>
              </a:buClr>
              <a:buFontTx/>
              <a:buNone/>
            </a:pPr>
            <a:r>
              <a:rPr lang="en-US" sz="5600" b="1" smtClean="0">
                <a:latin typeface="Tahoma" pitchFamily="34" charset="0"/>
              </a:rPr>
              <a:t>wants &amp; feelings, not</a:t>
            </a:r>
          </a:p>
          <a:p>
            <a:pPr eaLnBrk="1" hangingPunct="1">
              <a:lnSpc>
                <a:spcPct val="90000"/>
              </a:lnSpc>
              <a:buClr>
                <a:schemeClr val="tx1"/>
              </a:buClr>
              <a:buFontTx/>
              <a:buNone/>
            </a:pPr>
            <a:r>
              <a:rPr lang="en-US" sz="5600" b="1" smtClean="0">
                <a:latin typeface="Tahoma" pitchFamily="34" charset="0"/>
              </a:rPr>
              <a:t>external authority.”</a:t>
            </a:r>
          </a:p>
        </p:txBody>
      </p:sp>
    </p:spTree>
    <p:extLst>
      <p:ext uri="{BB962C8B-B14F-4D97-AF65-F5344CB8AC3E}">
        <p14:creationId xmlns:p14="http://schemas.microsoft.com/office/powerpoint/2010/main" val="4126977662"/>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0" y="0"/>
            <a:ext cx="9144000" cy="762000"/>
          </a:xfrm>
        </p:spPr>
        <p:txBody>
          <a:bodyPr/>
          <a:lstStyle/>
          <a:p>
            <a:pPr eaLnBrk="1" hangingPunct="1"/>
            <a:r>
              <a:rPr lang="en-US" sz="3600" b="1" smtClean="0">
                <a:latin typeface="Tahoma" pitchFamily="34" charset="0"/>
              </a:rPr>
              <a:t>AUTHORITY OF SELF LIFESTYLES</a:t>
            </a:r>
          </a:p>
        </p:txBody>
      </p:sp>
      <p:sp>
        <p:nvSpPr>
          <p:cNvPr id="86019" name="Rectangle 3"/>
          <p:cNvSpPr>
            <a:spLocks noGrp="1" noChangeArrowheads="1"/>
          </p:cNvSpPr>
          <p:nvPr>
            <p:ph type="subTitle" idx="1"/>
          </p:nvPr>
        </p:nvSpPr>
        <p:spPr>
          <a:xfrm>
            <a:off x="0" y="685800"/>
            <a:ext cx="9144000" cy="6172200"/>
          </a:xfrm>
        </p:spPr>
        <p:txBody>
          <a:bodyPr/>
          <a:lstStyle/>
          <a:p>
            <a:pPr algn="l" eaLnBrk="1" hangingPunct="1"/>
            <a:r>
              <a:rPr lang="en-US" sz="4200" b="1" smtClean="0">
                <a:latin typeface="Tahoma" pitchFamily="34" charset="0"/>
              </a:rPr>
              <a:t>C21 examples of being your own authority (1) Premarital sex-cohabitation; (2) Expecting organizations to accommodate your lifestyle; (3) Bringing your personal life into the workplace via cell phone, email, and friendships on the job. </a:t>
            </a:r>
          </a:p>
        </p:txBody>
      </p:sp>
    </p:spTree>
    <p:extLst>
      <p:ext uri="{BB962C8B-B14F-4D97-AF65-F5344CB8AC3E}">
        <p14:creationId xmlns:p14="http://schemas.microsoft.com/office/powerpoint/2010/main" val="3265625338"/>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ubtitle 2"/>
          <p:cNvSpPr>
            <a:spLocks noGrp="1"/>
          </p:cNvSpPr>
          <p:nvPr>
            <p:ph type="subTitle" idx="4294967295"/>
          </p:nvPr>
        </p:nvSpPr>
        <p:spPr>
          <a:xfrm>
            <a:off x="0" y="0"/>
            <a:ext cx="9144000" cy="6858000"/>
          </a:xfrm>
          <a:solidFill>
            <a:srgbClr val="006666"/>
          </a:solidFill>
        </p:spPr>
        <p:txBody>
          <a:bodyPr/>
          <a:lstStyle/>
          <a:p>
            <a:pPr marL="0" indent="0">
              <a:buFontTx/>
              <a:buNone/>
            </a:pPr>
            <a:r>
              <a:rPr lang="en-US" sz="4400" b="1" smtClean="0">
                <a:solidFill>
                  <a:srgbClr val="FFFF00"/>
                </a:solidFill>
                <a:latin typeface="Tahoma" pitchFamily="34" charset="0"/>
                <a:cs typeface="Tahoma" pitchFamily="34" charset="0"/>
              </a:rPr>
              <a:t>MANIFESTATIONS OF C21 CULTURAL</a:t>
            </a:r>
          </a:p>
          <a:p>
            <a:pPr marL="0" indent="0">
              <a:buFontTx/>
              <a:buNone/>
            </a:pPr>
            <a:r>
              <a:rPr lang="en-US" sz="4400" b="1" smtClean="0">
                <a:solidFill>
                  <a:srgbClr val="FFFF00"/>
                </a:solidFill>
                <a:latin typeface="Tahoma" pitchFamily="34" charset="0"/>
                <a:cs typeface="Tahoma" pitchFamily="34" charset="0"/>
              </a:rPr>
              <a:t>SUBJECTIVE</a:t>
            </a:r>
          </a:p>
          <a:p>
            <a:pPr marL="0" indent="0">
              <a:buFontTx/>
              <a:buNone/>
            </a:pPr>
            <a:r>
              <a:rPr lang="en-US" sz="4400" b="1" smtClean="0">
                <a:solidFill>
                  <a:srgbClr val="FFFF00"/>
                </a:solidFill>
                <a:latin typeface="Tahoma" pitchFamily="34" charset="0"/>
                <a:cs typeface="Tahoma" pitchFamily="34" charset="0"/>
              </a:rPr>
              <a:t>REALITY</a:t>
            </a:r>
          </a:p>
        </p:txBody>
      </p:sp>
      <p:pic>
        <p:nvPicPr>
          <p:cNvPr id="70659" name="Picture 3" descr="types-of-realit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762000"/>
            <a:ext cx="5181600" cy="568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061047"/>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4294967295"/>
          </p:nvPr>
        </p:nvSpPr>
        <p:spPr>
          <a:xfrm>
            <a:off x="0" y="0"/>
            <a:ext cx="9144000" cy="6858000"/>
          </a:xfrm>
        </p:spPr>
        <p:txBody>
          <a:bodyPr/>
          <a:lstStyle/>
          <a:p>
            <a:pPr eaLnBrk="1" hangingPunct="1"/>
            <a:r>
              <a:rPr lang="en-US" sz="4800" b="1" dirty="0" smtClean="0">
                <a:latin typeface="Tahoma" pitchFamily="34" charset="0"/>
                <a:cs typeface="Tahoma" pitchFamily="34" charset="0"/>
              </a:rPr>
              <a:t>Digital private worlds; tweets</a:t>
            </a:r>
            <a:r>
              <a:rPr lang="en-US" sz="4800" b="1" smtClean="0">
                <a:latin typeface="Tahoma" pitchFamily="34" charset="0"/>
                <a:cs typeface="Tahoma" pitchFamily="34" charset="0"/>
              </a:rPr>
              <a:t>, Facebook, </a:t>
            </a:r>
            <a:r>
              <a:rPr lang="en-US" sz="4800" b="1" dirty="0" smtClean="0">
                <a:latin typeface="Tahoma" pitchFamily="34" charset="0"/>
                <a:cs typeface="Tahoma" pitchFamily="34" charset="0"/>
              </a:rPr>
              <a:t>YouTube, </a:t>
            </a:r>
            <a:r>
              <a:rPr lang="en-US" sz="4800" b="1" dirty="0" err="1" smtClean="0">
                <a:latin typeface="Tahoma" pitchFamily="34" charset="0"/>
                <a:cs typeface="Tahoma" pitchFamily="34" charset="0"/>
              </a:rPr>
              <a:t>IPODs</a:t>
            </a:r>
            <a:r>
              <a:rPr lang="en-US" sz="4800" b="1" dirty="0" smtClean="0">
                <a:latin typeface="Tahoma" pitchFamily="34" charset="0"/>
                <a:cs typeface="Tahoma" pitchFamily="34" charset="0"/>
              </a:rPr>
              <a:t>, texting, etc.</a:t>
            </a:r>
          </a:p>
          <a:p>
            <a:pPr eaLnBrk="1" hangingPunct="1"/>
            <a:r>
              <a:rPr lang="en-US" sz="4800" b="1" dirty="0" smtClean="0">
                <a:latin typeface="Tahoma" pitchFamily="34" charset="0"/>
                <a:cs typeface="Tahoma" pitchFamily="34" charset="0"/>
              </a:rPr>
              <a:t>Advertising, PR, ideological talk shows, political campaigning</a:t>
            </a:r>
          </a:p>
          <a:p>
            <a:pPr eaLnBrk="1" hangingPunct="1"/>
            <a:r>
              <a:rPr lang="en-US" sz="4800" b="1" dirty="0" smtClean="0">
                <a:latin typeface="Tahoma" pitchFamily="34" charset="0"/>
                <a:cs typeface="Tahoma" pitchFamily="34" charset="0"/>
              </a:rPr>
              <a:t>Entertainment/ideology-driven media</a:t>
            </a:r>
          </a:p>
          <a:p>
            <a:pPr eaLnBrk="1" hangingPunct="1"/>
            <a:endParaRPr lang="en-US" sz="4000" b="1" dirty="0" smtClean="0">
              <a:latin typeface="Tahoma" pitchFamily="34" charset="0"/>
              <a:cs typeface="Tahoma" pitchFamily="34" charset="0"/>
            </a:endParaRPr>
          </a:p>
          <a:p>
            <a:pPr eaLnBrk="1" hangingPunct="1"/>
            <a:endParaRPr lang="en-US" sz="4000" b="1" dirty="0" smtClean="0">
              <a:solidFill>
                <a:srgbClr val="C00000"/>
              </a:solidFill>
              <a:latin typeface="Tahoma" pitchFamily="34" charset="0"/>
              <a:cs typeface="Tahoma" pitchFamily="34" charset="0"/>
            </a:endParaRPr>
          </a:p>
          <a:p>
            <a:pPr eaLnBrk="1" hangingPunct="1">
              <a:buFontTx/>
              <a:buNone/>
            </a:pPr>
            <a:endParaRPr lang="en-US" sz="3500" b="1" dirty="0" smtClean="0">
              <a:solidFill>
                <a:srgbClr val="0000FF"/>
              </a:solidFill>
              <a:latin typeface="Tahoma" pitchFamily="34" charset="0"/>
              <a:cs typeface="Tahoma" pitchFamily="34" charset="0"/>
            </a:endParaRPr>
          </a:p>
        </p:txBody>
      </p:sp>
    </p:spTree>
    <p:extLst>
      <p:ext uri="{BB962C8B-B14F-4D97-AF65-F5344CB8AC3E}">
        <p14:creationId xmlns:p14="http://schemas.microsoft.com/office/powerpoint/2010/main" val="3634746442"/>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4294967295"/>
          </p:nvPr>
        </p:nvSpPr>
        <p:spPr>
          <a:xfrm>
            <a:off x="0" y="0"/>
            <a:ext cx="9144000" cy="6858000"/>
          </a:xfrm>
        </p:spPr>
        <p:txBody>
          <a:bodyPr/>
          <a:lstStyle/>
          <a:p>
            <a:pPr eaLnBrk="1" hangingPunct="1"/>
            <a:r>
              <a:rPr lang="en-US" sz="4800" b="1" smtClean="0">
                <a:latin typeface="Tahoma" pitchFamily="34" charset="0"/>
                <a:cs typeface="Tahoma" pitchFamily="34" charset="0"/>
              </a:rPr>
              <a:t>Political &amp; religious polarization</a:t>
            </a:r>
          </a:p>
          <a:p>
            <a:pPr eaLnBrk="1" hangingPunct="1"/>
            <a:r>
              <a:rPr lang="en-US" sz="4800" b="1" smtClean="0">
                <a:latin typeface="Tahoma" pitchFamily="34" charset="0"/>
                <a:cs typeface="Tahoma" pitchFamily="34" charset="0"/>
              </a:rPr>
              <a:t>Political correctness (lifestyle libertarianism)</a:t>
            </a:r>
          </a:p>
          <a:p>
            <a:pPr eaLnBrk="1" hangingPunct="1"/>
            <a:r>
              <a:rPr lang="en-US" sz="4800" b="1" smtClean="0">
                <a:latin typeface="Tahoma" pitchFamily="34" charset="0"/>
                <a:cs typeface="Tahoma" pitchFamily="34" charset="0"/>
              </a:rPr>
              <a:t>Icon worship: music, sports, movies, politicians</a:t>
            </a:r>
          </a:p>
          <a:p>
            <a:pPr eaLnBrk="1" hangingPunct="1"/>
            <a:r>
              <a:rPr lang="en-US" sz="4800" b="1" smtClean="0">
                <a:latin typeface="Tahoma" pitchFamily="34" charset="0"/>
                <a:cs typeface="Tahoma" pitchFamily="34" charset="0"/>
              </a:rPr>
              <a:t>Single-issue social activist groups </a:t>
            </a:r>
          </a:p>
          <a:p>
            <a:pPr eaLnBrk="1" hangingPunct="1"/>
            <a:endParaRPr lang="en-US" sz="4300" b="1" smtClean="0">
              <a:latin typeface="Tahoma" pitchFamily="34" charset="0"/>
              <a:cs typeface="Tahoma" pitchFamily="34" charset="0"/>
            </a:endParaRPr>
          </a:p>
          <a:p>
            <a:pPr eaLnBrk="1" hangingPunct="1"/>
            <a:endParaRPr lang="en-US" sz="4300" b="1" smtClean="0">
              <a:solidFill>
                <a:srgbClr val="C00000"/>
              </a:solidFill>
              <a:latin typeface="Tahoma" pitchFamily="34" charset="0"/>
              <a:cs typeface="Tahoma" pitchFamily="34" charset="0"/>
            </a:endParaRPr>
          </a:p>
          <a:p>
            <a:pPr eaLnBrk="1" hangingPunct="1"/>
            <a:endParaRPr lang="en-US" sz="4300" b="1" smtClean="0">
              <a:solidFill>
                <a:srgbClr val="0000FF"/>
              </a:solidFill>
              <a:latin typeface="Tahoma" pitchFamily="34" charset="0"/>
              <a:cs typeface="Tahoma" pitchFamily="34" charset="0"/>
            </a:endParaRPr>
          </a:p>
          <a:p>
            <a:pPr eaLnBrk="1" hangingPunct="1"/>
            <a:endParaRPr lang="en-US" sz="4000" b="1" smtClean="0">
              <a:solidFill>
                <a:srgbClr val="0000FF"/>
              </a:solidFill>
              <a:latin typeface="Tahoma" pitchFamily="34" charset="0"/>
              <a:cs typeface="Tahoma" pitchFamily="34" charset="0"/>
            </a:endParaRPr>
          </a:p>
          <a:p>
            <a:pPr eaLnBrk="1" hangingPunct="1"/>
            <a:endParaRPr lang="en-US" sz="4000" b="1" smtClean="0">
              <a:solidFill>
                <a:srgbClr val="C00000"/>
              </a:solidFill>
              <a:latin typeface="Tahoma" pitchFamily="34" charset="0"/>
              <a:cs typeface="Tahoma" pitchFamily="34" charset="0"/>
            </a:endParaRPr>
          </a:p>
          <a:p>
            <a:pPr eaLnBrk="1" hangingPunct="1">
              <a:buFontTx/>
              <a:buNone/>
            </a:pPr>
            <a:endParaRPr lang="en-US" sz="3500" b="1" smtClean="0">
              <a:solidFill>
                <a:srgbClr val="0000FF"/>
              </a:solidFill>
              <a:latin typeface="Tahoma" pitchFamily="34" charset="0"/>
              <a:cs typeface="Tahoma" pitchFamily="34" charset="0"/>
            </a:endParaRPr>
          </a:p>
        </p:txBody>
      </p:sp>
    </p:spTree>
    <p:extLst>
      <p:ext uri="{BB962C8B-B14F-4D97-AF65-F5344CB8AC3E}">
        <p14:creationId xmlns:p14="http://schemas.microsoft.com/office/powerpoint/2010/main" val="37849731"/>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4294967295"/>
          </p:nvPr>
        </p:nvSpPr>
        <p:spPr>
          <a:xfrm>
            <a:off x="0" y="0"/>
            <a:ext cx="9144000" cy="6858000"/>
          </a:xfrm>
        </p:spPr>
        <p:txBody>
          <a:bodyPr/>
          <a:lstStyle/>
          <a:p>
            <a:pPr algn="ctr" eaLnBrk="1" hangingPunct="1">
              <a:buFontTx/>
              <a:buNone/>
            </a:pPr>
            <a:r>
              <a:rPr lang="en-US" sz="4000" b="1" smtClean="0">
                <a:latin typeface="Tahoma" pitchFamily="34" charset="0"/>
                <a:cs typeface="Tahoma" pitchFamily="34" charset="0"/>
              </a:rPr>
              <a:t>CULTURAL INTELLECTUAL CHAOS</a:t>
            </a:r>
          </a:p>
          <a:p>
            <a:pPr eaLnBrk="1" hangingPunct="1"/>
            <a:r>
              <a:rPr lang="en-US" sz="4000" b="1" smtClean="0">
                <a:latin typeface="Tahoma" pitchFamily="34" charset="0"/>
                <a:cs typeface="Tahoma" pitchFamily="34" charset="0"/>
              </a:rPr>
              <a:t>Libertarianism</a:t>
            </a:r>
          </a:p>
          <a:p>
            <a:pPr eaLnBrk="1" hangingPunct="1"/>
            <a:r>
              <a:rPr lang="en-US" sz="4000" b="1" smtClean="0">
                <a:latin typeface="Tahoma" pitchFamily="34" charset="0"/>
                <a:cs typeface="Tahoma" pitchFamily="34" charset="0"/>
              </a:rPr>
              <a:t>Single-issue (“litmus-test”) politics &amp; voters</a:t>
            </a:r>
          </a:p>
          <a:p>
            <a:pPr eaLnBrk="1" hangingPunct="1"/>
            <a:r>
              <a:rPr lang="en-US" sz="4000" b="1" smtClean="0">
                <a:latin typeface="Tahoma" pitchFamily="34" charset="0"/>
                <a:cs typeface="Tahoma" pitchFamily="34" charset="0"/>
              </a:rPr>
              <a:t>Domestic &amp; international ideological terrorism</a:t>
            </a:r>
          </a:p>
          <a:p>
            <a:pPr eaLnBrk="1" hangingPunct="1"/>
            <a:r>
              <a:rPr lang="en-US" sz="4000" b="1" smtClean="0">
                <a:latin typeface="Tahoma" pitchFamily="34" charset="0"/>
                <a:cs typeface="Tahoma" pitchFamily="34" charset="0"/>
              </a:rPr>
              <a:t>“Religious” cults &amp; institutionalized pedophilia</a:t>
            </a:r>
          </a:p>
          <a:p>
            <a:pPr eaLnBrk="1" hangingPunct="1"/>
            <a:r>
              <a:rPr lang="en-US" sz="4000" b="1" smtClean="0">
                <a:latin typeface="Tahoma" pitchFamily="34" charset="0"/>
                <a:cs typeface="Tahoma" pitchFamily="34" charset="0"/>
              </a:rPr>
              <a:t>Revisionist history</a:t>
            </a:r>
          </a:p>
          <a:p>
            <a:pPr eaLnBrk="1" hangingPunct="1"/>
            <a:endParaRPr lang="en-US" sz="4000" b="1" smtClean="0">
              <a:latin typeface="Tahoma" pitchFamily="34" charset="0"/>
              <a:cs typeface="Tahoma" pitchFamily="34" charset="0"/>
            </a:endParaRPr>
          </a:p>
          <a:p>
            <a:pPr eaLnBrk="1" hangingPunct="1"/>
            <a:endParaRPr lang="en-US" sz="4000" b="1" smtClean="0">
              <a:solidFill>
                <a:srgbClr val="0000FF"/>
              </a:solidFill>
              <a:latin typeface="Tahoma" pitchFamily="34" charset="0"/>
              <a:cs typeface="Tahoma" pitchFamily="34" charset="0"/>
            </a:endParaRPr>
          </a:p>
          <a:p>
            <a:pPr eaLnBrk="1" hangingPunct="1">
              <a:buFontTx/>
              <a:buNone/>
            </a:pPr>
            <a:endParaRPr lang="en-US" sz="4300" b="1" smtClean="0">
              <a:solidFill>
                <a:srgbClr val="0000FF"/>
              </a:solidFill>
              <a:latin typeface="Tahoma" pitchFamily="34" charset="0"/>
              <a:cs typeface="Tahoma" pitchFamily="34" charset="0"/>
            </a:endParaRPr>
          </a:p>
          <a:p>
            <a:pPr eaLnBrk="1" hangingPunct="1">
              <a:buFontTx/>
              <a:buNone/>
            </a:pPr>
            <a:endParaRPr lang="en-US" sz="4300" b="1" smtClean="0">
              <a:solidFill>
                <a:srgbClr val="C00000"/>
              </a:solidFill>
              <a:latin typeface="Tahoma" pitchFamily="34" charset="0"/>
              <a:cs typeface="Tahoma" pitchFamily="34" charset="0"/>
            </a:endParaRPr>
          </a:p>
          <a:p>
            <a:pPr eaLnBrk="1" hangingPunct="1">
              <a:buFontTx/>
              <a:buNone/>
            </a:pPr>
            <a:endParaRPr lang="en-US" sz="4300" b="1" smtClean="0">
              <a:solidFill>
                <a:srgbClr val="C00000"/>
              </a:solidFill>
              <a:latin typeface="Tahoma" pitchFamily="34" charset="0"/>
              <a:cs typeface="Tahoma" pitchFamily="34" charset="0"/>
            </a:endParaRPr>
          </a:p>
          <a:p>
            <a:pPr eaLnBrk="1" hangingPunct="1">
              <a:buFontTx/>
              <a:buNone/>
            </a:pPr>
            <a:endParaRPr lang="en-US" sz="4300" b="1" smtClean="0">
              <a:solidFill>
                <a:srgbClr val="C00000"/>
              </a:solidFill>
              <a:latin typeface="Tahoma" pitchFamily="34" charset="0"/>
              <a:cs typeface="Tahoma" pitchFamily="34" charset="0"/>
            </a:endParaRPr>
          </a:p>
          <a:p>
            <a:pPr eaLnBrk="1" hangingPunct="1">
              <a:buFontTx/>
              <a:buNone/>
            </a:pPr>
            <a:endParaRPr lang="en-US" sz="4300" b="1" smtClean="0">
              <a:solidFill>
                <a:srgbClr val="C00000"/>
              </a:solidFill>
              <a:latin typeface="Tahoma" pitchFamily="34" charset="0"/>
              <a:cs typeface="Tahoma" pitchFamily="34" charset="0"/>
            </a:endParaRPr>
          </a:p>
          <a:p>
            <a:pPr eaLnBrk="1" hangingPunct="1">
              <a:buFontTx/>
              <a:buNone/>
            </a:pPr>
            <a:endParaRPr lang="en-US" sz="4300" b="1" smtClean="0">
              <a:solidFill>
                <a:srgbClr val="0000FF"/>
              </a:solidFill>
              <a:latin typeface="Tahoma" pitchFamily="34" charset="0"/>
              <a:cs typeface="Tahoma" pitchFamily="34" charset="0"/>
            </a:endParaRPr>
          </a:p>
          <a:p>
            <a:pPr eaLnBrk="1" hangingPunct="1"/>
            <a:endParaRPr lang="en-US" sz="4000" b="1" smtClean="0">
              <a:solidFill>
                <a:srgbClr val="0000FF"/>
              </a:solidFill>
              <a:latin typeface="Tahoma" pitchFamily="34" charset="0"/>
              <a:cs typeface="Tahoma" pitchFamily="34" charset="0"/>
            </a:endParaRPr>
          </a:p>
          <a:p>
            <a:pPr eaLnBrk="1" hangingPunct="1"/>
            <a:endParaRPr lang="en-US" sz="4000" b="1" smtClean="0">
              <a:solidFill>
                <a:srgbClr val="C00000"/>
              </a:solidFill>
              <a:latin typeface="Tahoma" pitchFamily="34" charset="0"/>
              <a:cs typeface="Tahoma" pitchFamily="34" charset="0"/>
            </a:endParaRPr>
          </a:p>
          <a:p>
            <a:pPr eaLnBrk="1" hangingPunct="1">
              <a:buFontTx/>
              <a:buNone/>
            </a:pPr>
            <a:endParaRPr lang="en-US" sz="3500" b="1" smtClean="0">
              <a:solidFill>
                <a:srgbClr val="0000FF"/>
              </a:solidFill>
              <a:latin typeface="Tahoma" pitchFamily="34" charset="0"/>
              <a:cs typeface="Tahoma" pitchFamily="34" charset="0"/>
            </a:endParaRPr>
          </a:p>
        </p:txBody>
      </p:sp>
    </p:spTree>
    <p:extLst>
      <p:ext uri="{BB962C8B-B14F-4D97-AF65-F5344CB8AC3E}">
        <p14:creationId xmlns:p14="http://schemas.microsoft.com/office/powerpoint/2010/main" val="387138345"/>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0" y="0"/>
            <a:ext cx="9144000" cy="6858000"/>
          </a:xfrm>
        </p:spPr>
        <p:txBody>
          <a:bodyPr/>
          <a:lstStyle/>
          <a:p>
            <a:r>
              <a:rPr lang="en-US" sz="13800" b="1" smtClean="0">
                <a:latin typeface="Tahoma" pitchFamily="34" charset="0"/>
                <a:cs typeface="Tahoma" pitchFamily="34" charset="0"/>
              </a:rPr>
              <a:t>THE UGEN MATRIX</a:t>
            </a:r>
          </a:p>
        </p:txBody>
      </p:sp>
    </p:spTree>
    <p:extLst>
      <p:ext uri="{BB962C8B-B14F-4D97-AF65-F5344CB8AC3E}">
        <p14:creationId xmlns:p14="http://schemas.microsoft.com/office/powerpoint/2010/main" val="717159724"/>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b="1" smtClean="0">
                <a:latin typeface="Tahoma" pitchFamily="34" charset="0"/>
              </a:rPr>
              <a:t>Baudrillard depicts the post-modern “murder of reality” as the perfect crime, which has destroyed reality and replaced it with a virtual, subjective world of information, simulated experiences, and illusions. “People accept illusion and appearance (the reign of the object) and give up the quest for truth and reality.” The post-modern illusions of the virtual screen world become the false truth of the object (the images, sounds, experiences, and feelings of post-modernism).  POMO reality is subjective illusion.</a:t>
            </a:r>
          </a:p>
        </p:txBody>
      </p:sp>
      <p:sp>
        <p:nvSpPr>
          <p:cNvPr id="76803" name="AutoShape 4"/>
          <p:cNvSpPr>
            <a:spLocks noChangeArrowheads="1"/>
          </p:cNvSpPr>
          <p:nvPr/>
        </p:nvSpPr>
        <p:spPr bwMode="auto">
          <a:xfrm>
            <a:off x="7772400" y="59436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920788509"/>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0" y="0"/>
            <a:ext cx="9144000" cy="6858000"/>
          </a:xfrm>
        </p:spPr>
        <p:txBody>
          <a:bodyPr/>
          <a:lstStyle/>
          <a:p>
            <a:pPr algn="ctr" eaLnBrk="1" hangingPunct="1">
              <a:buFontTx/>
              <a:buNone/>
            </a:pPr>
            <a:r>
              <a:rPr lang="en-US" sz="3400" b="1" smtClean="0">
                <a:latin typeface="Tahoma" pitchFamily="34" charset="0"/>
              </a:rPr>
              <a:t>“In a society where everything is a commodity that can be bought or sold, people are alienated from community. Commodities, media, and technologies provide a universe of illusion and fantasy where individuals become overpowered by consumerism, media ideologies, and fleeting celebrity role models.  This leads to a destruction of the real and negates reality—the ‘perfect crime’ by the media and technological forces that created postmodern social  hyper-reality.”</a:t>
            </a:r>
          </a:p>
        </p:txBody>
      </p:sp>
    </p:spTree>
    <p:extLst>
      <p:ext uri="{BB962C8B-B14F-4D97-AF65-F5344CB8AC3E}">
        <p14:creationId xmlns:p14="http://schemas.microsoft.com/office/powerpoint/2010/main" val="3965681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609600"/>
            <a:ext cx="9144000" cy="609600"/>
          </a:xfrm>
        </p:spPr>
        <p:txBody>
          <a:bodyPr/>
          <a:lstStyle/>
          <a:p>
            <a:r>
              <a:rPr lang="en-US" sz="3200" b="1" smtClean="0">
                <a:solidFill>
                  <a:schemeClr val="tx1"/>
                </a:solidFill>
                <a:latin typeface="Tahoma" pitchFamily="34" charset="0"/>
                <a:cs typeface="Tahoma" pitchFamily="34" charset="0"/>
              </a:rPr>
              <a:t>EXTENDED FAMILY CULTURE</a:t>
            </a:r>
            <a:br>
              <a:rPr lang="en-US" sz="3200" b="1" smtClean="0">
                <a:solidFill>
                  <a:schemeClr val="tx1"/>
                </a:solidFill>
                <a:latin typeface="Tahoma" pitchFamily="34" charset="0"/>
                <a:cs typeface="Tahoma" pitchFamily="34" charset="0"/>
              </a:rPr>
            </a:br>
            <a:r>
              <a:rPr lang="en-US" sz="3200" b="1" smtClean="0">
                <a:solidFill>
                  <a:schemeClr val="tx1"/>
                </a:solidFill>
                <a:latin typeface="Tahoma" pitchFamily="34" charset="0"/>
                <a:cs typeface="Tahoma" pitchFamily="34" charset="0"/>
              </a:rPr>
              <a:t>(Latin, Middle Eastern, African) </a:t>
            </a:r>
            <a:br>
              <a:rPr lang="en-US" sz="3200" b="1" smtClean="0">
                <a:solidFill>
                  <a:schemeClr val="tx1"/>
                </a:solidFill>
                <a:latin typeface="Tahoma" pitchFamily="34" charset="0"/>
                <a:cs typeface="Tahoma" pitchFamily="34" charset="0"/>
              </a:rPr>
            </a:br>
            <a:endParaRPr lang="en-US" sz="3200" b="1" smtClean="0">
              <a:solidFill>
                <a:schemeClr val="tx1"/>
              </a:solidFill>
              <a:latin typeface="Tahoma" pitchFamily="34" charset="0"/>
              <a:cs typeface="Tahoma" pitchFamily="34" charset="0"/>
            </a:endParaRPr>
          </a:p>
        </p:txBody>
      </p:sp>
      <p:sp>
        <p:nvSpPr>
          <p:cNvPr id="25603" name="Content Placeholder 2"/>
          <p:cNvSpPr>
            <a:spLocks noGrp="1"/>
          </p:cNvSpPr>
          <p:nvPr>
            <p:ph idx="1"/>
          </p:nvPr>
        </p:nvSpPr>
        <p:spPr>
          <a:xfrm>
            <a:off x="0" y="1295400"/>
            <a:ext cx="9144000" cy="5562600"/>
          </a:xfrm>
        </p:spPr>
        <p:txBody>
          <a:bodyPr/>
          <a:lstStyle/>
          <a:p>
            <a:pPr marL="514350" indent="-514350">
              <a:buClrTx/>
              <a:buFontTx/>
              <a:buAutoNum type="arabicPeriod"/>
            </a:pPr>
            <a:r>
              <a:rPr lang="en-US" sz="4200" b="1" dirty="0" smtClean="0">
                <a:latin typeface="Tahoma" pitchFamily="34" charset="0"/>
                <a:cs typeface="Tahoma" pitchFamily="34" charset="0"/>
              </a:rPr>
              <a:t>Extended family &gt; institutions</a:t>
            </a:r>
          </a:p>
          <a:p>
            <a:pPr marL="514350" indent="-514350">
              <a:buClrTx/>
              <a:buFontTx/>
              <a:buAutoNum type="arabicPeriod"/>
            </a:pPr>
            <a:r>
              <a:rPr lang="en-US" sz="4200" b="1" dirty="0" smtClean="0">
                <a:latin typeface="Tahoma" pitchFamily="34" charset="0"/>
                <a:cs typeface="Tahoma" pitchFamily="34" charset="0"/>
              </a:rPr>
              <a:t>Unconditional acceptance &gt; achievement</a:t>
            </a:r>
          </a:p>
          <a:p>
            <a:pPr marL="514350" indent="-514350">
              <a:buClrTx/>
              <a:buFontTx/>
              <a:buAutoNum type="arabicPeriod"/>
            </a:pPr>
            <a:r>
              <a:rPr lang="en-US" sz="4200" b="1" dirty="0" smtClean="0">
                <a:latin typeface="Tahoma" pitchFamily="34" charset="0"/>
                <a:cs typeface="Tahoma" pitchFamily="34" charset="0"/>
              </a:rPr>
              <a:t>Appreciation of the free (non-materialistic) things in life</a:t>
            </a:r>
          </a:p>
          <a:p>
            <a:pPr marL="514350" indent="-514350">
              <a:buClrTx/>
              <a:buFontTx/>
              <a:buAutoNum type="arabicPeriod"/>
            </a:pPr>
            <a:r>
              <a:rPr lang="en-US" sz="4200" b="1" dirty="0" smtClean="0">
                <a:latin typeface="Tahoma" pitchFamily="34" charset="0"/>
                <a:cs typeface="Tahoma" pitchFamily="34" charset="0"/>
              </a:rPr>
              <a:t>Religion &amp; traditions &gt; secularism &amp; careerism </a:t>
            </a:r>
            <a:endParaRPr lang="en-US" b="1" dirty="0" smtClean="0">
              <a:latin typeface="Tahoma" pitchFamily="34" charset="0"/>
              <a:cs typeface="Tahoma" pitchFamily="34" charset="0"/>
            </a:endParaRPr>
          </a:p>
          <a:p>
            <a:pPr marL="514350" indent="-514350">
              <a:buFontTx/>
              <a:buNone/>
            </a:pPr>
            <a:endParaRPr lang="en-US" b="1" dirty="0" smtClean="0">
              <a:latin typeface="Tahoma" pitchFamily="34" charset="0"/>
              <a:cs typeface="Tahoma" pitchFamily="34" charset="0"/>
            </a:endParaRPr>
          </a:p>
          <a:p>
            <a:pPr marL="514350" indent="-514350">
              <a:buFontTx/>
              <a:buNone/>
            </a:pPr>
            <a:endParaRPr lang="en-US" b="1" dirty="0" smtClean="0">
              <a:latin typeface="Tahoma" pitchFamily="34" charset="0"/>
              <a:cs typeface="Tahoma" pitchFamily="34" charset="0"/>
            </a:endParaRPr>
          </a:p>
        </p:txBody>
      </p:sp>
    </p:spTree>
    <p:extLst>
      <p:ext uri="{BB962C8B-B14F-4D97-AF65-F5344CB8AC3E}">
        <p14:creationId xmlns:p14="http://schemas.microsoft.com/office/powerpoint/2010/main" val="3765520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ubtitle 2"/>
          <p:cNvSpPr>
            <a:spLocks noGrp="1"/>
          </p:cNvSpPr>
          <p:nvPr>
            <p:ph type="subTitle" idx="1"/>
          </p:nvPr>
        </p:nvSpPr>
        <p:spPr>
          <a:xfrm>
            <a:off x="0" y="0"/>
            <a:ext cx="9144000" cy="6858000"/>
          </a:xfrm>
        </p:spPr>
        <p:txBody>
          <a:bodyPr/>
          <a:lstStyle/>
          <a:p>
            <a:pPr algn="l"/>
            <a:r>
              <a:rPr lang="en-US" sz="3500" b="1" smtClean="0">
                <a:latin typeface="Tahoma" pitchFamily="34" charset="0"/>
                <a:cs typeface="Tahoma" pitchFamily="34" charset="0"/>
              </a:rPr>
              <a:t>“The central concept of the Matrix is that the world you think you live in is not the real one.  We are controlled and influenced by forces (media &amp; technological symbols?) we don’t easily see. Everyone is so firmly locked into a false consciousness that they no longer see the real world. Society is dominated by a matrix of thinking machines which humans are connected to by cybernetic implants (IPOD symbol?) which keeps their minds under control.”  </a:t>
            </a:r>
          </a:p>
        </p:txBody>
      </p:sp>
      <p:sp>
        <p:nvSpPr>
          <p:cNvPr id="3" name="Right Arrow 2"/>
          <p:cNvSpPr/>
          <p:nvPr/>
        </p:nvSpPr>
        <p:spPr>
          <a:xfrm>
            <a:off x="7391400" y="6248400"/>
            <a:ext cx="977900" cy="4841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459655115"/>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1"/>
          </p:nvPr>
        </p:nvSpPr>
        <p:spPr>
          <a:xfrm>
            <a:off x="0" y="0"/>
            <a:ext cx="9144000" cy="6858000"/>
          </a:xfrm>
        </p:spPr>
        <p:txBody>
          <a:bodyPr/>
          <a:lstStyle/>
          <a:p>
            <a:pPr>
              <a:buFontTx/>
              <a:buNone/>
            </a:pPr>
            <a:r>
              <a:rPr lang="en-US" sz="3500" b="1" smtClean="0">
                <a:latin typeface="Tahoma" pitchFamily="34" charset="0"/>
                <a:cs typeface="Tahoma" pitchFamily="34" charset="0"/>
              </a:rPr>
              <a:t>The Matrix prompts us to ask: To what extent are the 21</a:t>
            </a:r>
            <a:r>
              <a:rPr lang="en-US" sz="3500" b="1" baseline="30000" smtClean="0">
                <a:latin typeface="Tahoma" pitchFamily="34" charset="0"/>
                <a:cs typeface="Tahoma" pitchFamily="34" charset="0"/>
              </a:rPr>
              <a:t>st</a:t>
            </a:r>
            <a:r>
              <a:rPr lang="en-US" sz="3500" b="1" smtClean="0">
                <a:latin typeface="Tahoma" pitchFamily="34" charset="0"/>
                <a:cs typeface="Tahoma" pitchFamily="34" charset="0"/>
              </a:rPr>
              <a:t> century media, Internet, consumer marketing, PR firms, virtual reality games, pop culture icons, advertising, political sloganing, &amp; “innertainment” (such as IPODs, online gambling, online pornography, etc.)  creating a subjective world of unreality in the minds of the emerging universal generation, thereby  perpetrating Jean  Baudrillard’s “perfect crime”?</a:t>
            </a:r>
            <a:endParaRPr lang="en-US" sz="3500" smtClean="0"/>
          </a:p>
        </p:txBody>
      </p:sp>
    </p:spTree>
    <p:extLst>
      <p:ext uri="{BB962C8B-B14F-4D97-AF65-F5344CB8AC3E}">
        <p14:creationId xmlns:p14="http://schemas.microsoft.com/office/powerpoint/2010/main" val="415077997"/>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0" y="0"/>
            <a:ext cx="9144000" cy="914400"/>
          </a:xfrm>
        </p:spPr>
        <p:txBody>
          <a:bodyPr/>
          <a:lstStyle/>
          <a:p>
            <a:pPr eaLnBrk="1" hangingPunct="1"/>
            <a:r>
              <a:rPr lang="en-US" sz="3600" b="1" smtClean="0">
                <a:solidFill>
                  <a:schemeClr val="tx1"/>
                </a:solidFill>
                <a:latin typeface="Tahoma" pitchFamily="34" charset="0"/>
              </a:rPr>
              <a:t>THE UGEN PRIORITY OF HAPPINESS</a:t>
            </a:r>
          </a:p>
        </p:txBody>
      </p:sp>
      <p:sp>
        <p:nvSpPr>
          <p:cNvPr id="87043" name="Rectangle 3"/>
          <p:cNvSpPr>
            <a:spLocks noGrp="1" noChangeArrowheads="1"/>
          </p:cNvSpPr>
          <p:nvPr>
            <p:ph type="subTitle" idx="1"/>
          </p:nvPr>
        </p:nvSpPr>
        <p:spPr>
          <a:xfrm>
            <a:off x="0" y="838200"/>
            <a:ext cx="9144000" cy="6019800"/>
          </a:xfrm>
        </p:spPr>
        <p:txBody>
          <a:bodyPr/>
          <a:lstStyle/>
          <a:p>
            <a:pPr marL="609600" indent="-609600" algn="l" eaLnBrk="1" hangingPunct="1">
              <a:lnSpc>
                <a:spcPct val="90000"/>
              </a:lnSpc>
              <a:buFontTx/>
              <a:buAutoNum type="arabicPeriod"/>
            </a:pPr>
            <a:r>
              <a:rPr lang="en-US" b="1" smtClean="0">
                <a:latin typeface="Tahoma" pitchFamily="34" charset="0"/>
              </a:rPr>
              <a:t>Higher priorities than “happiness” common to past generations: Self-sufficiency, duty, commitment, sacrifice, religion, etc.</a:t>
            </a:r>
          </a:p>
          <a:p>
            <a:pPr marL="609600" indent="-609600" algn="l" eaLnBrk="1" hangingPunct="1">
              <a:lnSpc>
                <a:spcPct val="90000"/>
              </a:lnSpc>
              <a:buFontTx/>
              <a:buAutoNum type="arabicPeriod"/>
            </a:pPr>
            <a:r>
              <a:rPr lang="en-US" b="1" smtClean="0">
                <a:latin typeface="Tahoma" pitchFamily="34" charset="0"/>
              </a:rPr>
              <a:t>How happy would you be if you gave serious attention to external authority figures (parents, preachers, teachers, advertisers, etc.) “nagging” you about the “right” way to live your life? </a:t>
            </a:r>
          </a:p>
          <a:p>
            <a:pPr marL="609600" indent="-609600" algn="l" eaLnBrk="1" hangingPunct="1">
              <a:lnSpc>
                <a:spcPct val="90000"/>
              </a:lnSpc>
              <a:buFontTx/>
              <a:buAutoNum type="arabicPeriod"/>
            </a:pPr>
            <a:r>
              <a:rPr lang="en-US" b="1" smtClean="0">
                <a:latin typeface="Tahoma" pitchFamily="34" charset="0"/>
              </a:rPr>
              <a:t>The only way to achieve happiness is to “tune out” most of these conflicting authority figures by asserting your own subjective (tribal) values.</a:t>
            </a:r>
          </a:p>
        </p:txBody>
      </p:sp>
    </p:spTree>
    <p:extLst>
      <p:ext uri="{BB962C8B-B14F-4D97-AF65-F5344CB8AC3E}">
        <p14:creationId xmlns:p14="http://schemas.microsoft.com/office/powerpoint/2010/main" val="860732908"/>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0"/>
            <a:ext cx="8229600" cy="715963"/>
          </a:xfrm>
        </p:spPr>
        <p:txBody>
          <a:bodyPr/>
          <a:lstStyle/>
          <a:p>
            <a:pPr eaLnBrk="1" hangingPunct="1"/>
            <a:r>
              <a:rPr lang="en-US" sz="4000" b="1" smtClean="0">
                <a:solidFill>
                  <a:schemeClr val="tx1"/>
                </a:solidFill>
                <a:latin typeface="Tahoma" pitchFamily="34" charset="0"/>
              </a:rPr>
              <a:t>THE AUTHORITY OF FEELINGS</a:t>
            </a:r>
          </a:p>
        </p:txBody>
      </p:sp>
      <p:sp>
        <p:nvSpPr>
          <p:cNvPr id="88067" name="Rectangle 3"/>
          <p:cNvSpPr>
            <a:spLocks noGrp="1" noChangeArrowheads="1"/>
          </p:cNvSpPr>
          <p:nvPr>
            <p:ph type="body" idx="1"/>
          </p:nvPr>
        </p:nvSpPr>
        <p:spPr>
          <a:xfrm>
            <a:off x="0" y="685800"/>
            <a:ext cx="8686800" cy="5943600"/>
          </a:xfrm>
        </p:spPr>
        <p:txBody>
          <a:bodyPr/>
          <a:lstStyle/>
          <a:p>
            <a:pPr marL="609600" indent="-609600" eaLnBrk="1" hangingPunct="1">
              <a:buFontTx/>
              <a:buAutoNum type="arabicPeriod"/>
            </a:pPr>
            <a:r>
              <a:rPr lang="en-US" sz="2800" b="1" smtClean="0">
                <a:latin typeface="Tahoma" pitchFamily="34" charset="0"/>
              </a:rPr>
              <a:t>Do what “feels” right: lifestyle choices, code of morality, situational ethics, etc. </a:t>
            </a:r>
          </a:p>
          <a:p>
            <a:pPr marL="609600" indent="-609600" eaLnBrk="1" hangingPunct="1">
              <a:buFontTx/>
              <a:buAutoNum type="arabicPeriod"/>
            </a:pPr>
            <a:r>
              <a:rPr lang="en-US" sz="2800" b="1" smtClean="0">
                <a:latin typeface="Tahoma" pitchFamily="34" charset="0"/>
              </a:rPr>
              <a:t>Does it make me happy (feel good)?</a:t>
            </a:r>
          </a:p>
          <a:p>
            <a:pPr marL="609600" indent="-609600" eaLnBrk="1" hangingPunct="1">
              <a:buFontTx/>
              <a:buAutoNum type="arabicPeriod"/>
            </a:pPr>
            <a:r>
              <a:rPr lang="en-US" sz="2800" b="1" smtClean="0">
                <a:latin typeface="Tahoma" pitchFamily="34" charset="0"/>
              </a:rPr>
              <a:t>Serial lifestyles (continually </a:t>
            </a:r>
          </a:p>
          <a:p>
            <a:pPr marL="609600" indent="-609600" eaLnBrk="1" hangingPunct="1">
              <a:buFontTx/>
              <a:buNone/>
            </a:pPr>
            <a:r>
              <a:rPr lang="en-US" sz="2800" b="1" smtClean="0">
                <a:latin typeface="Tahoma" pitchFamily="34" charset="0"/>
              </a:rPr>
              <a:t>      remaking yourself)</a:t>
            </a:r>
          </a:p>
          <a:p>
            <a:pPr marL="609600" indent="-609600" eaLnBrk="1" hangingPunct="1">
              <a:buFontTx/>
              <a:buAutoNum type="arabicPeriod" startAt="4"/>
            </a:pPr>
            <a:r>
              <a:rPr lang="en-US" sz="2800" b="1" smtClean="0">
                <a:latin typeface="Tahoma" pitchFamily="34" charset="0"/>
              </a:rPr>
              <a:t>Vibes from popular culture</a:t>
            </a:r>
          </a:p>
          <a:p>
            <a:pPr marL="609600" indent="-609600" eaLnBrk="1" hangingPunct="1">
              <a:buFontTx/>
              <a:buAutoNum type="arabicPeriod" startAt="4"/>
            </a:pPr>
            <a:r>
              <a:rPr lang="en-US" sz="2800" b="1" smtClean="0">
                <a:latin typeface="Tahoma" pitchFamily="34" charset="0"/>
              </a:rPr>
              <a:t>Some UGENs are still religious, but in a different way from previous generations of believers. Previous generations of believers tended to say, “Believe what you </a:t>
            </a:r>
            <a:r>
              <a:rPr lang="en-US" sz="2800" b="1" u="sng" smtClean="0">
                <a:latin typeface="Tahoma" pitchFamily="34" charset="0"/>
              </a:rPr>
              <a:t>know</a:t>
            </a:r>
            <a:r>
              <a:rPr lang="en-US" sz="2800" b="1" smtClean="0">
                <a:latin typeface="Tahoma" pitchFamily="34" charset="0"/>
              </a:rPr>
              <a:t>”; UGENs are more likely to say, “Believe what you </a:t>
            </a:r>
            <a:r>
              <a:rPr lang="en-US" sz="2800" b="1" u="sng" smtClean="0">
                <a:latin typeface="Tahoma" pitchFamily="34" charset="0"/>
              </a:rPr>
              <a:t>feel</a:t>
            </a:r>
            <a:r>
              <a:rPr lang="en-US" sz="2800" b="1" smtClean="0">
                <a:latin typeface="Tahoma" pitchFamily="34" charset="0"/>
              </a:rPr>
              <a:t>.”</a:t>
            </a:r>
          </a:p>
          <a:p>
            <a:pPr marL="609600" indent="-609600" eaLnBrk="1" hangingPunct="1">
              <a:buFontTx/>
              <a:buNone/>
            </a:pPr>
            <a:endParaRPr lang="en-US" sz="2800" b="1" smtClean="0">
              <a:latin typeface="Tahoma" pitchFamily="34" charset="0"/>
            </a:endParaRPr>
          </a:p>
          <a:p>
            <a:pPr marL="609600" indent="-609600" eaLnBrk="1" hangingPunct="1"/>
            <a:endParaRPr lang="en-US" sz="2400" b="1" smtClean="0">
              <a:solidFill>
                <a:srgbClr val="993366"/>
              </a:solidFill>
              <a:latin typeface="Tahoma" pitchFamily="34" charset="0"/>
            </a:endParaRPr>
          </a:p>
          <a:p>
            <a:pPr marL="609600" indent="-609600" eaLnBrk="1" hangingPunct="1"/>
            <a:endParaRPr lang="en-US" sz="2400" b="1" smtClean="0">
              <a:solidFill>
                <a:srgbClr val="993366"/>
              </a:solidFill>
              <a:latin typeface="Tahoma" pitchFamily="34" charset="0"/>
            </a:endParaRPr>
          </a:p>
          <a:p>
            <a:pPr marL="609600" indent="-609600" eaLnBrk="1" hangingPunct="1"/>
            <a:endParaRPr lang="en-US" sz="2400" b="1" smtClean="0">
              <a:solidFill>
                <a:srgbClr val="993366"/>
              </a:solidFill>
            </a:endParaRPr>
          </a:p>
        </p:txBody>
      </p:sp>
    </p:spTree>
    <p:extLst>
      <p:ext uri="{BB962C8B-B14F-4D97-AF65-F5344CB8AC3E}">
        <p14:creationId xmlns:p14="http://schemas.microsoft.com/office/powerpoint/2010/main" val="3144439771"/>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0" y="0"/>
            <a:ext cx="9448800" cy="762000"/>
          </a:xfrm>
        </p:spPr>
        <p:txBody>
          <a:bodyPr/>
          <a:lstStyle/>
          <a:p>
            <a:r>
              <a:rPr lang="en-US" sz="3200" b="1" smtClean="0">
                <a:latin typeface="Tahoma" pitchFamily="34" charset="0"/>
                <a:cs typeface="Tahoma" pitchFamily="34" charset="0"/>
              </a:rPr>
              <a:t>FEELINGS &gt; FACTS</a:t>
            </a:r>
          </a:p>
        </p:txBody>
      </p:sp>
      <p:sp>
        <p:nvSpPr>
          <p:cNvPr id="89091" name="Content Placeholder 2"/>
          <p:cNvSpPr>
            <a:spLocks noGrp="1"/>
          </p:cNvSpPr>
          <p:nvPr>
            <p:ph idx="1"/>
          </p:nvPr>
        </p:nvSpPr>
        <p:spPr>
          <a:xfrm>
            <a:off x="0" y="533400"/>
            <a:ext cx="9144000" cy="6324600"/>
          </a:xfrm>
        </p:spPr>
        <p:txBody>
          <a:bodyPr/>
          <a:lstStyle/>
          <a:p>
            <a:r>
              <a:rPr lang="en-US" sz="2900" b="1" smtClean="0">
                <a:latin typeface="Tahoma" pitchFamily="34" charset="0"/>
                <a:cs typeface="Tahoma" pitchFamily="34" charset="0"/>
              </a:rPr>
              <a:t>Many UGEN college students obsess over  grades  because they “feel” they are an A student even if their academic performance says otherwise. “Since I </a:t>
            </a:r>
            <a:r>
              <a:rPr lang="en-US" sz="2900" b="1" u="sng" smtClean="0">
                <a:latin typeface="Tahoma" pitchFamily="34" charset="0"/>
                <a:cs typeface="Tahoma" pitchFamily="34" charset="0"/>
              </a:rPr>
              <a:t>feel</a:t>
            </a:r>
            <a:r>
              <a:rPr lang="en-US" sz="2900" b="1" smtClean="0">
                <a:latin typeface="Tahoma" pitchFamily="34" charset="0"/>
                <a:cs typeface="Tahoma" pitchFamily="34" charset="0"/>
              </a:rPr>
              <a:t> like I’m a straight A student, my grade of B in this class is obviously a mistake or unfair.”</a:t>
            </a:r>
          </a:p>
          <a:p>
            <a:r>
              <a:rPr lang="en-US" sz="2900" b="1" smtClean="0">
                <a:latin typeface="Tahoma" pitchFamily="34" charset="0"/>
                <a:cs typeface="Tahoma" pitchFamily="34" charset="0"/>
              </a:rPr>
              <a:t>UGEN often shirk mundane responsibilities (being punctual, dressing appropriately, paying bills on time, etc.) because they didn’t “feel” like it at the time.</a:t>
            </a:r>
          </a:p>
          <a:p>
            <a:r>
              <a:rPr lang="en-US" sz="2900" b="1" smtClean="0">
                <a:latin typeface="Tahoma" pitchFamily="34" charset="0"/>
                <a:cs typeface="Tahoma" pitchFamily="34" charset="0"/>
              </a:rPr>
              <a:t>UGEN live in the moment &amp; resist interrupting its “flow” by planning ahead or setting time priorities. </a:t>
            </a:r>
          </a:p>
          <a:p>
            <a:pPr>
              <a:buFontTx/>
              <a:buNone/>
            </a:pPr>
            <a:endParaRPr lang="en-US" b="1" smtClean="0"/>
          </a:p>
          <a:p>
            <a:pPr>
              <a:buFontTx/>
              <a:buNone/>
            </a:pPr>
            <a:r>
              <a:rPr lang="en-US" b="1" smtClean="0"/>
              <a:t> </a:t>
            </a:r>
          </a:p>
        </p:txBody>
      </p:sp>
    </p:spTree>
    <p:extLst>
      <p:ext uri="{BB962C8B-B14F-4D97-AF65-F5344CB8AC3E}">
        <p14:creationId xmlns:p14="http://schemas.microsoft.com/office/powerpoint/2010/main" val="2976680266"/>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1"/>
          </p:nvPr>
        </p:nvSpPr>
        <p:spPr>
          <a:xfrm>
            <a:off x="0" y="0"/>
            <a:ext cx="9144000" cy="6858000"/>
          </a:xfrm>
        </p:spPr>
        <p:txBody>
          <a:bodyPr/>
          <a:lstStyle/>
          <a:p>
            <a:pPr algn="ctr" eaLnBrk="1" hangingPunct="1">
              <a:buFontTx/>
              <a:buNone/>
            </a:pPr>
            <a:r>
              <a:rPr lang="en-US" sz="5000" b="1" smtClean="0">
                <a:latin typeface="Tahoma" pitchFamily="34" charset="0"/>
              </a:rPr>
              <a:t>“Over-scheduling fits right in with the mass consumer mentality.  I’m busy, therefore I am, seems to define us. In order to validate our existence, we fill our lives with a lot of things to do and a lot of stuff to consume.”</a:t>
            </a:r>
          </a:p>
        </p:txBody>
      </p:sp>
    </p:spTree>
    <p:extLst>
      <p:ext uri="{BB962C8B-B14F-4D97-AF65-F5344CB8AC3E}">
        <p14:creationId xmlns:p14="http://schemas.microsoft.com/office/powerpoint/2010/main" val="1744258780"/>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idx="1"/>
          </p:nvPr>
        </p:nvSpPr>
        <p:spPr>
          <a:xfrm>
            <a:off x="0" y="0"/>
            <a:ext cx="9144000" cy="6858000"/>
          </a:xfrm>
        </p:spPr>
        <p:txBody>
          <a:bodyPr/>
          <a:lstStyle/>
          <a:p>
            <a:pPr marL="609600" indent="-609600" eaLnBrk="1" hangingPunct="1">
              <a:buFontTx/>
              <a:buNone/>
            </a:pPr>
            <a:r>
              <a:rPr lang="en-US" sz="3800" b="1" dirty="0" smtClean="0">
                <a:latin typeface="Tahoma" pitchFamily="34" charset="0"/>
              </a:rPr>
              <a:t>The universal generation is well suited in the following ways to cope with the emerging new economic &amp; geopolitical uncertainties of the 21</a:t>
            </a:r>
            <a:r>
              <a:rPr lang="en-US" sz="3800" b="1" baseline="30000" dirty="0" smtClean="0">
                <a:latin typeface="Tahoma" pitchFamily="34" charset="0"/>
              </a:rPr>
              <a:t>st</a:t>
            </a:r>
            <a:r>
              <a:rPr lang="en-US" sz="3800" b="1" dirty="0" smtClean="0">
                <a:latin typeface="Tahoma" pitchFamily="34" charset="0"/>
              </a:rPr>
              <a:t> century (global warming, international terrorism, US economic instability, natural resource scarcities, nonlinear development of technology &amp; corresponding business markets).</a:t>
            </a:r>
          </a:p>
          <a:p>
            <a:pPr marL="609600" indent="-609600" eaLnBrk="1" hangingPunct="1">
              <a:buFontTx/>
              <a:buNone/>
            </a:pPr>
            <a:endParaRPr lang="en-US" sz="3000" b="1" dirty="0" smtClean="0">
              <a:latin typeface="Tahoma" pitchFamily="34" charset="0"/>
            </a:endParaRPr>
          </a:p>
        </p:txBody>
      </p:sp>
    </p:spTree>
    <p:extLst>
      <p:ext uri="{BB962C8B-B14F-4D97-AF65-F5344CB8AC3E}">
        <p14:creationId xmlns:p14="http://schemas.microsoft.com/office/powerpoint/2010/main" val="1783808364"/>
      </p:ext>
    </p:extLst>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body" idx="1"/>
          </p:nvPr>
        </p:nvSpPr>
        <p:spPr>
          <a:xfrm>
            <a:off x="0" y="0"/>
            <a:ext cx="9144000" cy="6858000"/>
          </a:xfrm>
        </p:spPr>
        <p:txBody>
          <a:bodyPr/>
          <a:lstStyle/>
          <a:p>
            <a:pPr marL="609600" indent="-609600" eaLnBrk="1" hangingPunct="1">
              <a:buFontTx/>
              <a:buNone/>
            </a:pPr>
            <a:r>
              <a:rPr lang="en-US" b="1" smtClean="0">
                <a:latin typeface="Tahoma" pitchFamily="34" charset="0"/>
              </a:rPr>
              <a:t>1.The UGEN spontaneity &amp; go-with-the-flow mentality makes them more adaptable to unexpected changes &amp; challenges.</a:t>
            </a:r>
          </a:p>
          <a:p>
            <a:pPr marL="609600" indent="-609600" eaLnBrk="1" hangingPunct="1">
              <a:buFontTx/>
              <a:buNone/>
            </a:pPr>
            <a:r>
              <a:rPr lang="en-US" b="1" smtClean="0">
                <a:latin typeface="Tahoma" pitchFamily="34" charset="0"/>
              </a:rPr>
              <a:t>2. The UGEN communal, don’t-go-it-alone, temperament augers to make this generation more open to multilateral solutions to new global problems. </a:t>
            </a:r>
          </a:p>
          <a:p>
            <a:pPr marL="609600" indent="-609600" eaLnBrk="1" hangingPunct="1">
              <a:buFontTx/>
              <a:buNone/>
            </a:pPr>
            <a:r>
              <a:rPr lang="en-US" b="1" smtClean="0">
                <a:latin typeface="Tahoma" pitchFamily="34" charset="0"/>
              </a:rPr>
              <a:t>3. The digital networking penchant of UGEN provides a powerful resource for creative thinking, open-mindedness, collaboration, &amp; win-win problem-solving.</a:t>
            </a:r>
          </a:p>
        </p:txBody>
      </p:sp>
    </p:spTree>
    <p:extLst>
      <p:ext uri="{BB962C8B-B14F-4D97-AF65-F5344CB8AC3E}">
        <p14:creationId xmlns:p14="http://schemas.microsoft.com/office/powerpoint/2010/main" val="200728650"/>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WordArt 5"/>
          <p:cNvSpPr>
            <a:spLocks noChangeArrowheads="1" noChangeShapeType="1" noTextEdit="1"/>
          </p:cNvSpPr>
          <p:nvPr/>
        </p:nvSpPr>
        <p:spPr bwMode="auto">
          <a:xfrm>
            <a:off x="1905000" y="838200"/>
            <a:ext cx="4953000" cy="47244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latin typeface="Arial Black"/>
              </a:rPr>
              <a:t>UGEN</a:t>
            </a:r>
          </a:p>
          <a:p>
            <a:pPr algn="ctr"/>
            <a:r>
              <a:rPr lang="en-US" sz="3600" b="1" kern="10">
                <a:ln w="9525">
                  <a:solidFill>
                    <a:srgbClr val="000000"/>
                  </a:solidFill>
                  <a:round/>
                  <a:headEnd/>
                  <a:tailEnd/>
                </a:ln>
                <a:latin typeface="Arial Black"/>
              </a:rPr>
              <a:t>PORTALS</a:t>
            </a:r>
          </a:p>
        </p:txBody>
      </p:sp>
    </p:spTree>
    <p:extLst>
      <p:ext uri="{BB962C8B-B14F-4D97-AF65-F5344CB8AC3E}">
        <p14:creationId xmlns:p14="http://schemas.microsoft.com/office/powerpoint/2010/main" val="683369270"/>
      </p:ext>
    </p:extLst>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228600"/>
            <a:ext cx="8229600" cy="1143000"/>
          </a:xfrm>
        </p:spPr>
        <p:txBody>
          <a:bodyPr/>
          <a:lstStyle/>
          <a:p>
            <a:pPr eaLnBrk="1" hangingPunct="1"/>
            <a:r>
              <a:rPr lang="en-US" sz="3200" b="1" smtClean="0">
                <a:solidFill>
                  <a:schemeClr val="tx1"/>
                </a:solidFill>
                <a:latin typeface="Tahoma" pitchFamily="34" charset="0"/>
              </a:rPr>
              <a:t>SCREEN CULTURE: FILTERING REALITY THROUGH SUBJECTIVE SCREENS</a:t>
            </a:r>
          </a:p>
        </p:txBody>
      </p:sp>
      <p:pic>
        <p:nvPicPr>
          <p:cNvPr id="154627" name="Picture 4" descr="PALM PILOT CLOSE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25273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8" name="Picture 5" descr="PC FANTAS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524000"/>
            <a:ext cx="25892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9" name="AutoShape 9" descr="E1117B"/>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4630" name="AutoShape 11" descr="E1117B"/>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4631" name="AutoShape 13" descr="E1117B"/>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4632" name="AutoShape 17" descr="E1117A"/>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4633" name="AutoShape 19" descr="E1117A"/>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54634" name="Picture 23" descr="Illustration: people watching 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2488" y="2667000"/>
            <a:ext cx="287496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1696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762000"/>
          </a:xfrm>
        </p:spPr>
        <p:txBody>
          <a:bodyPr/>
          <a:lstStyle/>
          <a:p>
            <a:r>
              <a:rPr lang="en-US" sz="4000" b="1" dirty="0" smtClean="0">
                <a:solidFill>
                  <a:srgbClr val="FF0000"/>
                </a:solidFill>
                <a:latin typeface="Tahoma" pitchFamily="34" charset="0"/>
                <a:cs typeface="Tahoma" pitchFamily="34" charset="0"/>
              </a:rPr>
              <a:t>COMMUNITY (Asian) CULTURES</a:t>
            </a:r>
          </a:p>
        </p:txBody>
      </p:sp>
      <p:sp>
        <p:nvSpPr>
          <p:cNvPr id="26627" name="Content Placeholder 2"/>
          <p:cNvSpPr>
            <a:spLocks noGrp="1"/>
          </p:cNvSpPr>
          <p:nvPr>
            <p:ph idx="1"/>
          </p:nvPr>
        </p:nvSpPr>
        <p:spPr>
          <a:xfrm>
            <a:off x="0" y="762000"/>
            <a:ext cx="9144000" cy="6096000"/>
          </a:xfrm>
        </p:spPr>
        <p:txBody>
          <a:bodyPr/>
          <a:lstStyle/>
          <a:p>
            <a:pPr marL="914400" indent="-914400">
              <a:buClrTx/>
              <a:buFont typeface="+mj-lt"/>
              <a:buAutoNum type="arabicPeriod"/>
            </a:pPr>
            <a:r>
              <a:rPr lang="en-US" sz="4700" b="1" dirty="0" smtClean="0">
                <a:latin typeface="Tahoma" pitchFamily="34" charset="0"/>
                <a:cs typeface="Tahoma" pitchFamily="34" charset="0"/>
              </a:rPr>
              <a:t>Community = your interdependency network of “insiders”</a:t>
            </a:r>
          </a:p>
          <a:p>
            <a:pPr marL="514350" indent="-514350">
              <a:buClrTx/>
              <a:buFontTx/>
              <a:buAutoNum type="arabicPeriod"/>
            </a:pPr>
            <a:r>
              <a:rPr lang="en-US" sz="4700" b="1" dirty="0" smtClean="0">
                <a:latin typeface="Tahoma" pitchFamily="34" charset="0"/>
                <a:cs typeface="Tahoma" pitchFamily="34" charset="0"/>
              </a:rPr>
              <a:t> Focus on ideals, esp. harmony &amp; “face”</a:t>
            </a:r>
          </a:p>
          <a:p>
            <a:pPr marL="514350" indent="-514350">
              <a:buClrTx/>
              <a:buFontTx/>
              <a:buAutoNum type="arabicPeriod"/>
            </a:pPr>
            <a:r>
              <a:rPr lang="en-US" sz="4700" b="1" dirty="0" smtClean="0">
                <a:latin typeface="Tahoma" pitchFamily="34" charset="0"/>
                <a:cs typeface="Tahoma" pitchFamily="34" charset="0"/>
              </a:rPr>
              <a:t>Mandatory social etiquette to show respect to community members</a:t>
            </a:r>
          </a:p>
          <a:p>
            <a:pPr marL="0" indent="0">
              <a:buClrTx/>
              <a:buNone/>
            </a:pPr>
            <a:endParaRPr lang="en-US" sz="4500" b="1" dirty="0" smtClean="0">
              <a:latin typeface="Tahoma" pitchFamily="34" charset="0"/>
              <a:cs typeface="Tahoma" pitchFamily="34" charset="0"/>
            </a:endParaRPr>
          </a:p>
          <a:p>
            <a:pPr marL="514350" indent="-514350">
              <a:buClrTx/>
              <a:buFontTx/>
              <a:buAutoNum type="arabicPeriod"/>
            </a:pPr>
            <a:endParaRPr lang="en-US" sz="4500" b="1" dirty="0" smtClean="0">
              <a:latin typeface="Tahoma" pitchFamily="34" charset="0"/>
              <a:cs typeface="Tahoma" pitchFamily="34" charset="0"/>
            </a:endParaRPr>
          </a:p>
          <a:p>
            <a:pPr marL="514350" indent="-514350">
              <a:buClrTx/>
              <a:buFont typeface="Wingdings" pitchFamily="2" charset="2"/>
              <a:buNone/>
            </a:pPr>
            <a:endParaRPr lang="en-US" sz="3700" b="1" dirty="0" smtClean="0">
              <a:latin typeface="Tahoma" pitchFamily="34" charset="0"/>
              <a:cs typeface="Tahoma" pitchFamily="34" charset="0"/>
            </a:endParaRPr>
          </a:p>
          <a:p>
            <a:pPr marL="514350" indent="-514350">
              <a:buFontTx/>
              <a:buNone/>
            </a:pPr>
            <a:endParaRPr lang="en-US" b="1" dirty="0" smtClean="0">
              <a:latin typeface="Tahoma" pitchFamily="34" charset="0"/>
              <a:cs typeface="Tahoma" pitchFamily="34" charset="0"/>
            </a:endParaRPr>
          </a:p>
          <a:p>
            <a:pPr marL="514350" indent="-514350">
              <a:buFontTx/>
              <a:buNone/>
            </a:pPr>
            <a:endParaRPr lang="en-US" b="1" dirty="0" smtClean="0">
              <a:latin typeface="Tahoma" pitchFamily="34" charset="0"/>
              <a:cs typeface="Tahoma" pitchFamily="34" charset="0"/>
            </a:endParaRPr>
          </a:p>
        </p:txBody>
      </p:sp>
    </p:spTree>
    <p:extLst>
      <p:ext uri="{BB962C8B-B14F-4D97-AF65-F5344CB8AC3E}">
        <p14:creationId xmlns:p14="http://schemas.microsoft.com/office/powerpoint/2010/main" val="17111782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0" y="228600"/>
            <a:ext cx="9144000" cy="838200"/>
          </a:xfrm>
        </p:spPr>
        <p:txBody>
          <a:bodyPr/>
          <a:lstStyle/>
          <a:p>
            <a:pPr eaLnBrk="1" hangingPunct="1"/>
            <a:r>
              <a:rPr lang="en-US" sz="4000" b="1" smtClean="0">
                <a:solidFill>
                  <a:schemeClr val="tx1"/>
                </a:solidFill>
                <a:latin typeface="Tahoma" pitchFamily="34" charset="0"/>
              </a:rPr>
              <a:t>THE 3T’s: THE NEW UGEN PORTALS</a:t>
            </a:r>
          </a:p>
        </p:txBody>
      </p:sp>
      <p:sp>
        <p:nvSpPr>
          <p:cNvPr id="147459" name="Rectangle 3"/>
          <p:cNvSpPr>
            <a:spLocks noGrp="1" noChangeArrowheads="1"/>
          </p:cNvSpPr>
          <p:nvPr>
            <p:ph type="body" idx="1"/>
          </p:nvPr>
        </p:nvSpPr>
        <p:spPr>
          <a:xfrm>
            <a:off x="0" y="1219200"/>
            <a:ext cx="8915400" cy="5638800"/>
          </a:xfrm>
        </p:spPr>
        <p:txBody>
          <a:bodyPr/>
          <a:lstStyle/>
          <a:p>
            <a:pPr marL="609600" indent="-609600" eaLnBrk="1" hangingPunct="1">
              <a:buFontTx/>
              <a:buNone/>
            </a:pPr>
            <a:r>
              <a:rPr lang="en-US" b="1" smtClean="0">
                <a:latin typeface="Tahoma" pitchFamily="34" charset="0"/>
              </a:rPr>
              <a:t>#</a:t>
            </a:r>
            <a:r>
              <a:rPr lang="en-US" sz="5400" b="1" smtClean="0">
                <a:latin typeface="Tahoma" pitchFamily="34" charset="0"/>
              </a:rPr>
              <a:t>1 </a:t>
            </a:r>
            <a:r>
              <a:rPr lang="en-US" sz="5400" b="1" u="sng" smtClean="0">
                <a:latin typeface="Tahoma" pitchFamily="34" charset="0"/>
              </a:rPr>
              <a:t>T</a:t>
            </a:r>
            <a:r>
              <a:rPr lang="en-US" sz="5400" b="1" smtClean="0">
                <a:latin typeface="Tahoma" pitchFamily="34" charset="0"/>
              </a:rPr>
              <a:t>echnology</a:t>
            </a:r>
            <a:r>
              <a:rPr lang="en-US" b="1" smtClean="0">
                <a:latin typeface="Tahoma" pitchFamily="34" charset="0"/>
              </a:rPr>
              <a:t>: Transports UGEN to the virtual tribes via cell phones, IPODs, the Internet, chat groups, blogs</a:t>
            </a:r>
            <a:endParaRPr lang="en-US" sz="5400" b="1" smtClean="0">
              <a:latin typeface="Tahoma" pitchFamily="34" charset="0"/>
            </a:endParaRPr>
          </a:p>
          <a:p>
            <a:pPr marL="609600" indent="-609600" eaLnBrk="1" hangingPunct="1">
              <a:buFontTx/>
              <a:buNone/>
            </a:pPr>
            <a:r>
              <a:rPr lang="en-US" sz="5400" b="1" smtClean="0">
                <a:latin typeface="Tahoma" pitchFamily="34" charset="0"/>
              </a:rPr>
              <a:t>#2 </a:t>
            </a:r>
            <a:r>
              <a:rPr lang="en-US" sz="5400" b="1" u="sng" smtClean="0">
                <a:latin typeface="Tahoma" pitchFamily="34" charset="0"/>
              </a:rPr>
              <a:t>T</a:t>
            </a:r>
            <a:r>
              <a:rPr lang="en-US" sz="5400" b="1" smtClean="0">
                <a:latin typeface="Tahoma" pitchFamily="34" charset="0"/>
              </a:rPr>
              <a:t>ribes: </a:t>
            </a:r>
            <a:r>
              <a:rPr lang="en-US" b="1" smtClean="0">
                <a:latin typeface="Tahoma" pitchFamily="34" charset="0"/>
              </a:rPr>
              <a:t>Transport UGENs to self-identity, communal championship </a:t>
            </a:r>
            <a:endParaRPr lang="en-US" sz="5400" b="1" smtClean="0">
              <a:latin typeface="Tahoma" pitchFamily="34" charset="0"/>
            </a:endParaRPr>
          </a:p>
          <a:p>
            <a:pPr marL="609600" indent="-609600" eaLnBrk="1" hangingPunct="1">
              <a:buFontTx/>
              <a:buNone/>
            </a:pPr>
            <a:r>
              <a:rPr lang="en-US" sz="5400" b="1" smtClean="0">
                <a:latin typeface="Tahoma" pitchFamily="34" charset="0"/>
              </a:rPr>
              <a:t>#3 </a:t>
            </a:r>
            <a:r>
              <a:rPr lang="en-US" sz="5400" b="1" u="sng" smtClean="0">
                <a:latin typeface="Tahoma" pitchFamily="34" charset="0"/>
              </a:rPr>
              <a:t>T</a:t>
            </a:r>
            <a:r>
              <a:rPr lang="en-US" sz="5400" b="1" smtClean="0">
                <a:latin typeface="Tahoma" pitchFamily="34" charset="0"/>
              </a:rPr>
              <a:t>ravel: </a:t>
            </a:r>
            <a:r>
              <a:rPr lang="en-US" b="1" smtClean="0">
                <a:latin typeface="Tahoma" pitchFamily="34" charset="0"/>
              </a:rPr>
              <a:t>Transports</a:t>
            </a:r>
            <a:r>
              <a:rPr lang="en-US" sz="5400" b="1" smtClean="0">
                <a:latin typeface="Tahoma" pitchFamily="34" charset="0"/>
              </a:rPr>
              <a:t> </a:t>
            </a:r>
            <a:r>
              <a:rPr lang="en-US" b="1" smtClean="0">
                <a:latin typeface="Tahoma" pitchFamily="34" charset="0"/>
              </a:rPr>
              <a:t>UGEN to alternate cultural realities &amp; endless universes of subjective experience </a:t>
            </a:r>
          </a:p>
        </p:txBody>
      </p:sp>
    </p:spTree>
    <p:extLst>
      <p:ext uri="{BB962C8B-B14F-4D97-AF65-F5344CB8AC3E}">
        <p14:creationId xmlns:p14="http://schemas.microsoft.com/office/powerpoint/2010/main" val="2245474148"/>
      </p:ext>
    </p:extLst>
  </p:cSld>
  <p:clrMapOvr>
    <a:masterClrMapping/>
  </p:clrMapOvr>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a:xfrm>
            <a:off x="0" y="0"/>
            <a:ext cx="9144000" cy="6858000"/>
          </a:xfrm>
        </p:spPr>
        <p:txBody>
          <a:bodyPr/>
          <a:lstStyle/>
          <a:p>
            <a:pPr marL="609600" indent="-609600" algn="ctr" eaLnBrk="1" hangingPunct="1">
              <a:lnSpc>
                <a:spcPct val="90000"/>
              </a:lnSpc>
              <a:buFontTx/>
              <a:buNone/>
            </a:pPr>
            <a:r>
              <a:rPr lang="en-US" sz="3600" b="1" smtClean="0">
                <a:latin typeface="Tahoma" pitchFamily="34" charset="0"/>
              </a:rPr>
              <a:t>FACING AN UNKNOWABLE FUTURE</a:t>
            </a:r>
          </a:p>
          <a:p>
            <a:pPr marL="609600" indent="-609600" eaLnBrk="1" hangingPunct="1">
              <a:lnSpc>
                <a:spcPct val="90000"/>
              </a:lnSpc>
              <a:buFontTx/>
              <a:buAutoNum type="arabicPeriod"/>
            </a:pPr>
            <a:r>
              <a:rPr lang="en-US" sz="4000" b="1" smtClean="0">
                <a:latin typeface="Tahoma" pitchFamily="34" charset="0"/>
              </a:rPr>
              <a:t>The technology for your serial career(s) doesn’t exist yet</a:t>
            </a:r>
          </a:p>
          <a:p>
            <a:pPr marL="609600" indent="-609600" eaLnBrk="1" hangingPunct="1">
              <a:lnSpc>
                <a:spcPct val="90000"/>
              </a:lnSpc>
              <a:buFontTx/>
              <a:buAutoNum type="arabicPeriod"/>
            </a:pPr>
            <a:r>
              <a:rPr lang="en-US" sz="4000" b="1" smtClean="0">
                <a:latin typeface="Tahoma" pitchFamily="34" charset="0"/>
              </a:rPr>
              <a:t>The world is remaking itself faster than people can adapt to it</a:t>
            </a:r>
          </a:p>
          <a:p>
            <a:pPr marL="609600" indent="-609600" eaLnBrk="1" hangingPunct="1">
              <a:lnSpc>
                <a:spcPct val="90000"/>
              </a:lnSpc>
              <a:buFontTx/>
              <a:buAutoNum type="arabicPeriod"/>
            </a:pPr>
            <a:r>
              <a:rPr lang="en-US" sz="4000" b="1" smtClean="0">
                <a:latin typeface="Tahoma" pitchFamily="34" charset="0"/>
              </a:rPr>
              <a:t>Reality is now virtual</a:t>
            </a:r>
          </a:p>
          <a:p>
            <a:pPr marL="609600" indent="-609600" eaLnBrk="1" hangingPunct="1">
              <a:lnSpc>
                <a:spcPct val="90000"/>
              </a:lnSpc>
              <a:buFontTx/>
              <a:buAutoNum type="arabicPeriod"/>
            </a:pPr>
            <a:r>
              <a:rPr lang="en-US" sz="4000" b="1" smtClean="0">
                <a:latin typeface="Tahoma" pitchFamily="34" charset="0"/>
              </a:rPr>
              <a:t>The definition of life is being redefined</a:t>
            </a:r>
          </a:p>
          <a:p>
            <a:pPr marL="609600" indent="-609600" eaLnBrk="1" hangingPunct="1">
              <a:lnSpc>
                <a:spcPct val="90000"/>
              </a:lnSpc>
              <a:buFontTx/>
              <a:buAutoNum type="arabicPeriod"/>
            </a:pPr>
            <a:r>
              <a:rPr lang="en-US" sz="4000" b="1" smtClean="0">
                <a:latin typeface="Tahoma" pitchFamily="34" charset="0"/>
              </a:rPr>
              <a:t>You redefine yourself periodically</a:t>
            </a:r>
          </a:p>
          <a:p>
            <a:pPr marL="609600" indent="-609600" eaLnBrk="1" hangingPunct="1">
              <a:lnSpc>
                <a:spcPct val="90000"/>
              </a:lnSpc>
            </a:pPr>
            <a:endParaRPr lang="en-US" sz="4000" b="1" smtClean="0">
              <a:latin typeface="Tahoma" pitchFamily="34" charset="0"/>
            </a:endParaRPr>
          </a:p>
        </p:txBody>
      </p:sp>
    </p:spTree>
    <p:extLst>
      <p:ext uri="{BB962C8B-B14F-4D97-AF65-F5344CB8AC3E}">
        <p14:creationId xmlns:p14="http://schemas.microsoft.com/office/powerpoint/2010/main" val="699315894"/>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ubtitle 2"/>
          <p:cNvSpPr>
            <a:spLocks noGrp="1"/>
          </p:cNvSpPr>
          <p:nvPr>
            <p:ph type="subTitle" idx="4294967295"/>
          </p:nvPr>
        </p:nvSpPr>
        <p:spPr>
          <a:xfrm>
            <a:off x="0" y="0"/>
            <a:ext cx="9144000" cy="6858000"/>
          </a:xfrm>
        </p:spPr>
        <p:txBody>
          <a:bodyPr/>
          <a:lstStyle/>
          <a:p>
            <a:pPr marL="0" indent="0" algn="ctr" eaLnBrk="1" hangingPunct="1">
              <a:buFontTx/>
              <a:buNone/>
            </a:pPr>
            <a:r>
              <a:rPr lang="en-US" sz="6000" b="1" smtClean="0">
                <a:latin typeface="Tahoma" pitchFamily="34" charset="0"/>
                <a:cs typeface="Tahoma" pitchFamily="34" charset="0"/>
              </a:rPr>
              <a:t>Reality is communal</a:t>
            </a:r>
          </a:p>
          <a:p>
            <a:pPr marL="0" indent="0" algn="ctr" eaLnBrk="1" hangingPunct="1">
              <a:buFontTx/>
              <a:buNone/>
            </a:pPr>
            <a:endParaRPr lang="en-US" sz="6000" b="1" smtClean="0">
              <a:latin typeface="Tahoma" pitchFamily="34" charset="0"/>
              <a:cs typeface="Tahoma" pitchFamily="34" charset="0"/>
            </a:endParaRPr>
          </a:p>
        </p:txBody>
      </p:sp>
      <p:pic>
        <p:nvPicPr>
          <p:cNvPr id="149507" name="Picture 4" descr="working%20yout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80010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935324"/>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ubtitle 2"/>
          <p:cNvSpPr>
            <a:spLocks noGrp="1"/>
          </p:cNvSpPr>
          <p:nvPr>
            <p:ph type="subTitle" idx="4294967295"/>
          </p:nvPr>
        </p:nvSpPr>
        <p:spPr>
          <a:xfrm>
            <a:off x="0" y="0"/>
            <a:ext cx="9144000" cy="6858000"/>
          </a:xfrm>
        </p:spPr>
        <p:txBody>
          <a:bodyPr/>
          <a:lstStyle/>
          <a:p>
            <a:pPr marL="0" indent="0" algn="ctr" eaLnBrk="1" hangingPunct="1">
              <a:buFontTx/>
              <a:buNone/>
            </a:pPr>
            <a:r>
              <a:rPr lang="en-US" sz="5400" b="1" smtClean="0">
                <a:latin typeface="Tahoma" pitchFamily="34" charset="0"/>
                <a:cs typeface="Tahoma" pitchFamily="34" charset="0"/>
              </a:rPr>
              <a:t>Experience collecting</a:t>
            </a:r>
          </a:p>
        </p:txBody>
      </p:sp>
      <p:pic>
        <p:nvPicPr>
          <p:cNvPr id="151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43211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76400"/>
            <a:ext cx="335280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471575"/>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4294967295"/>
          </p:nvPr>
        </p:nvSpPr>
        <p:spPr>
          <a:xfrm>
            <a:off x="0" y="0"/>
            <a:ext cx="9144000" cy="6858000"/>
          </a:xfrm>
        </p:spPr>
        <p:txBody>
          <a:bodyPr/>
          <a:lstStyle/>
          <a:p>
            <a:pPr eaLnBrk="1" hangingPunct="1"/>
            <a:r>
              <a:rPr lang="en-US" sz="3500" b="1" smtClean="0">
                <a:latin typeface="Tahoma" pitchFamily="34" charset="0"/>
                <a:cs typeface="Tahoma" pitchFamily="34" charset="0"/>
              </a:rPr>
              <a:t>Travel</a:t>
            </a:r>
          </a:p>
          <a:p>
            <a:pPr eaLnBrk="1" hangingPunct="1"/>
            <a:r>
              <a:rPr lang="en-US" sz="3400" b="1" smtClean="0">
                <a:latin typeface="Tahoma" pitchFamily="34" charset="0"/>
                <a:cs typeface="Tahoma" pitchFamily="34" charset="0"/>
              </a:rPr>
              <a:t>Entertainment diversity</a:t>
            </a:r>
          </a:p>
          <a:p>
            <a:pPr eaLnBrk="1" hangingPunct="1"/>
            <a:r>
              <a:rPr lang="en-US" sz="3400" b="1" smtClean="0">
                <a:latin typeface="Tahoma" pitchFamily="34" charset="0"/>
                <a:cs typeface="Tahoma" pitchFamily="34" charset="0"/>
              </a:rPr>
              <a:t>Serial lifestyles</a:t>
            </a:r>
          </a:p>
          <a:p>
            <a:pPr eaLnBrk="1" hangingPunct="1"/>
            <a:r>
              <a:rPr lang="en-US" sz="3400" b="1" smtClean="0">
                <a:latin typeface="Tahoma" pitchFamily="34" charset="0"/>
                <a:cs typeface="Tahoma" pitchFamily="34" charset="0"/>
              </a:rPr>
              <a:t>Serial jobs</a:t>
            </a:r>
          </a:p>
          <a:p>
            <a:pPr eaLnBrk="1" hangingPunct="1"/>
            <a:r>
              <a:rPr lang="en-US" sz="3400" b="1" smtClean="0">
                <a:latin typeface="Tahoma" pitchFamily="34" charset="0"/>
                <a:cs typeface="Tahoma" pitchFamily="34" charset="0"/>
              </a:rPr>
              <a:t>Serial “spiritual” pursuits</a:t>
            </a:r>
          </a:p>
          <a:p>
            <a:pPr eaLnBrk="1" hangingPunct="1"/>
            <a:r>
              <a:rPr lang="en-US" sz="3400" b="1" smtClean="0">
                <a:latin typeface="Tahoma" pitchFamily="34" charset="0"/>
                <a:cs typeface="Tahoma" pitchFamily="34" charset="0"/>
              </a:rPr>
              <a:t>Serial sexual relationships </a:t>
            </a:r>
          </a:p>
          <a:p>
            <a:pPr eaLnBrk="1" hangingPunct="1"/>
            <a:r>
              <a:rPr lang="en-US" sz="3400" b="1" smtClean="0">
                <a:latin typeface="Tahoma" pitchFamily="34" charset="0"/>
                <a:cs typeface="Tahoma" pitchFamily="34" charset="0"/>
              </a:rPr>
              <a:t>Shopping (physical &amp; digital)</a:t>
            </a:r>
          </a:p>
          <a:p>
            <a:pPr eaLnBrk="1" hangingPunct="1"/>
            <a:r>
              <a:rPr lang="en-US" sz="3400" b="1" smtClean="0">
                <a:latin typeface="Tahoma" pitchFamily="34" charset="0"/>
                <a:cs typeface="Tahoma" pitchFamily="34" charset="0"/>
              </a:rPr>
              <a:t>Job relocations </a:t>
            </a:r>
          </a:p>
          <a:p>
            <a:pPr eaLnBrk="1" hangingPunct="1"/>
            <a:r>
              <a:rPr lang="en-US" sz="3400" b="1" smtClean="0">
                <a:latin typeface="Tahoma" pitchFamily="34" charset="0"/>
                <a:cs typeface="Tahoma" pitchFamily="34" charset="0"/>
              </a:rPr>
              <a:t>Plastic surgery</a:t>
            </a:r>
          </a:p>
          <a:p>
            <a:pPr eaLnBrk="1" hangingPunct="1"/>
            <a:r>
              <a:rPr lang="en-US" sz="3400" b="1" smtClean="0">
                <a:latin typeface="Tahoma" pitchFamily="34" charset="0"/>
                <a:cs typeface="Tahoma" pitchFamily="34" charset="0"/>
              </a:rPr>
              <a:t>Recreational drugs</a:t>
            </a:r>
          </a:p>
          <a:p>
            <a:pPr eaLnBrk="1" hangingPunct="1"/>
            <a:r>
              <a:rPr lang="en-US" sz="3400" b="1" smtClean="0">
                <a:latin typeface="Tahoma" pitchFamily="34" charset="0"/>
                <a:cs typeface="Tahoma" pitchFamily="34" charset="0"/>
              </a:rPr>
              <a:t>Bisexuality</a:t>
            </a:r>
          </a:p>
          <a:p>
            <a:pPr eaLnBrk="1" hangingPunct="1">
              <a:buFontTx/>
              <a:buNone/>
            </a:pPr>
            <a:endParaRPr lang="en-US" sz="3400" b="1" smtClean="0">
              <a:latin typeface="Tahoma" pitchFamily="34" charset="0"/>
              <a:cs typeface="Tahoma" pitchFamily="34" charset="0"/>
            </a:endParaRPr>
          </a:p>
        </p:txBody>
      </p:sp>
    </p:spTree>
    <p:extLst>
      <p:ext uri="{BB962C8B-B14F-4D97-AF65-F5344CB8AC3E}">
        <p14:creationId xmlns:p14="http://schemas.microsoft.com/office/powerpoint/2010/main" val="3604076009"/>
      </p:ext>
    </p:extLst>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idx="1"/>
          </p:nvPr>
        </p:nvSpPr>
        <p:spPr>
          <a:xfrm>
            <a:off x="0" y="0"/>
            <a:ext cx="9144000" cy="6858000"/>
          </a:xfrm>
        </p:spPr>
        <p:txBody>
          <a:bodyPr/>
          <a:lstStyle/>
          <a:p>
            <a:pPr algn="ctr">
              <a:buFontTx/>
              <a:buNone/>
            </a:pPr>
            <a:r>
              <a:rPr lang="en-US" sz="13800" b="1" smtClean="0">
                <a:latin typeface="Tahoma" pitchFamily="34" charset="0"/>
                <a:cs typeface="Tahoma" pitchFamily="34" charset="0"/>
              </a:rPr>
              <a:t>UGEN LIFE IN THE NOW</a:t>
            </a:r>
          </a:p>
        </p:txBody>
      </p:sp>
    </p:spTree>
    <p:extLst>
      <p:ext uri="{BB962C8B-B14F-4D97-AF65-F5344CB8AC3E}">
        <p14:creationId xmlns:p14="http://schemas.microsoft.com/office/powerpoint/2010/main" val="3969483353"/>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subTitle" idx="1"/>
          </p:nvPr>
        </p:nvSpPr>
        <p:spPr>
          <a:xfrm>
            <a:off x="0" y="0"/>
            <a:ext cx="9144000" cy="6858000"/>
          </a:xfrm>
        </p:spPr>
        <p:txBody>
          <a:bodyPr/>
          <a:lstStyle/>
          <a:p>
            <a:pPr algn="l" eaLnBrk="1" hangingPunct="1"/>
            <a:r>
              <a:rPr lang="en-US" sz="4200" b="1" smtClean="0">
                <a:latin typeface="Tahoma" pitchFamily="34" charset="0"/>
              </a:rPr>
              <a:t>Living in the now consumes high quantities of the time &amp; energy it takes for UGEN to network with tribal members, reacting to the ever-shifting matrix of tribal spur-of-the-moment decisions, relationships, &amp; digital communications. Little time &amp; energy is left over for dealing with the past or future.</a:t>
            </a:r>
          </a:p>
        </p:txBody>
      </p:sp>
    </p:spTree>
    <p:extLst>
      <p:ext uri="{BB962C8B-B14F-4D97-AF65-F5344CB8AC3E}">
        <p14:creationId xmlns:p14="http://schemas.microsoft.com/office/powerpoint/2010/main" val="1716263612"/>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0" y="0"/>
            <a:ext cx="9144000" cy="685800"/>
          </a:xfrm>
        </p:spPr>
        <p:txBody>
          <a:bodyPr/>
          <a:lstStyle/>
          <a:p>
            <a:pPr eaLnBrk="1" hangingPunct="1"/>
            <a:r>
              <a:rPr lang="en-US" sz="3200" b="1" smtClean="0">
                <a:latin typeface="Tahoma" pitchFamily="34" charset="0"/>
              </a:rPr>
              <a:t>C21 REAL-TIME WORK</a:t>
            </a:r>
          </a:p>
        </p:txBody>
      </p:sp>
      <p:sp>
        <p:nvSpPr>
          <p:cNvPr id="98307" name="Rectangle 3"/>
          <p:cNvSpPr>
            <a:spLocks noGrp="1" noChangeArrowheads="1"/>
          </p:cNvSpPr>
          <p:nvPr>
            <p:ph type="subTitle" idx="1"/>
          </p:nvPr>
        </p:nvSpPr>
        <p:spPr>
          <a:xfrm>
            <a:off x="0" y="609600"/>
            <a:ext cx="9144000" cy="6248400"/>
          </a:xfrm>
        </p:spPr>
        <p:txBody>
          <a:bodyPr/>
          <a:lstStyle/>
          <a:p>
            <a:pPr algn="l" eaLnBrk="1" hangingPunct="1"/>
            <a:r>
              <a:rPr lang="en-US" b="1" smtClean="0">
                <a:latin typeface="Tahoma" pitchFamily="34" charset="0"/>
              </a:rPr>
              <a:t>People in C21 always have more to do than the time to do it in, so life cannot be highly planned, scheduled, and routinized. Much of C21 work has to be done in a real-time mode, because of the challenge of  coordinating the “radar screens” of UGENs. Much of C21 work consists of crash projects (not 8:00—5:00 work scheduling) when employees are able to temporarily postpone their current lifestyle priorities to give the organization’s project their exclusive attention.</a:t>
            </a:r>
          </a:p>
        </p:txBody>
      </p:sp>
    </p:spTree>
    <p:extLst>
      <p:ext uri="{BB962C8B-B14F-4D97-AF65-F5344CB8AC3E}">
        <p14:creationId xmlns:p14="http://schemas.microsoft.com/office/powerpoint/2010/main" val="1639720536"/>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WordArt 5"/>
          <p:cNvSpPr>
            <a:spLocks noChangeArrowheads="1" noChangeShapeType="1" noTextEdit="1"/>
          </p:cNvSpPr>
          <p:nvPr/>
        </p:nvSpPr>
        <p:spPr bwMode="auto">
          <a:xfrm>
            <a:off x="2057400" y="304800"/>
            <a:ext cx="4876800" cy="62484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latin typeface="Arial Black"/>
              </a:rPr>
              <a:t>THE </a:t>
            </a:r>
          </a:p>
          <a:p>
            <a:pPr algn="ctr"/>
            <a:r>
              <a:rPr lang="en-US" sz="3600" b="1" kern="10">
                <a:ln w="9525">
                  <a:solidFill>
                    <a:srgbClr val="000000"/>
                  </a:solidFill>
                  <a:round/>
                  <a:headEnd/>
                  <a:tailEnd/>
                </a:ln>
                <a:latin typeface="Arial Black"/>
              </a:rPr>
              <a:t>UGEN</a:t>
            </a:r>
          </a:p>
          <a:p>
            <a:pPr algn="ctr"/>
            <a:r>
              <a:rPr lang="en-US" sz="3600" b="1" kern="10">
                <a:ln w="9525">
                  <a:solidFill>
                    <a:srgbClr val="000000"/>
                  </a:solidFill>
                  <a:round/>
                  <a:headEnd/>
                  <a:tailEnd/>
                </a:ln>
                <a:latin typeface="Arial Black"/>
              </a:rPr>
              <a:t>COMMUNAL</a:t>
            </a:r>
          </a:p>
          <a:p>
            <a:pPr algn="ctr"/>
            <a:r>
              <a:rPr lang="en-US" sz="3600" b="1" kern="10">
                <a:ln w="9525">
                  <a:solidFill>
                    <a:srgbClr val="000000"/>
                  </a:solidFill>
                  <a:round/>
                  <a:headEnd/>
                  <a:tailEnd/>
                </a:ln>
                <a:latin typeface="Arial Black"/>
              </a:rPr>
              <a:t>LIFESTYLE</a:t>
            </a:r>
          </a:p>
        </p:txBody>
      </p:sp>
    </p:spTree>
    <p:extLst>
      <p:ext uri="{BB962C8B-B14F-4D97-AF65-F5344CB8AC3E}">
        <p14:creationId xmlns:p14="http://schemas.microsoft.com/office/powerpoint/2010/main" val="815098582"/>
      </p:ext>
    </p:extLst>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0" y="0"/>
            <a:ext cx="8686800" cy="6126163"/>
          </a:xfrm>
        </p:spPr>
        <p:txBody>
          <a:bodyPr/>
          <a:lstStyle/>
          <a:p>
            <a:pPr eaLnBrk="1" hangingPunct="1"/>
            <a:endParaRPr lang="en-US" smtClean="0"/>
          </a:p>
          <a:p>
            <a:pPr eaLnBrk="1" hangingPunct="1"/>
            <a:endParaRPr lang="en-US" smtClean="0"/>
          </a:p>
          <a:p>
            <a:pPr eaLnBrk="1" hangingPunct="1"/>
            <a:endParaRPr lang="en-US" smtClean="0"/>
          </a:p>
        </p:txBody>
      </p:sp>
      <p:sp>
        <p:nvSpPr>
          <p:cNvPr id="115715" name="Rectangle 4"/>
          <p:cNvSpPr>
            <a:spLocks noChangeArrowheads="1"/>
          </p:cNvSpPr>
          <p:nvPr/>
        </p:nvSpPr>
        <p:spPr bwMode="auto">
          <a:xfrm>
            <a:off x="0" y="0"/>
            <a:ext cx="8839200" cy="750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a:t>3.</a:t>
            </a:r>
            <a:r>
              <a:rPr lang="en-US" sz="3600" b="1">
                <a:solidFill>
                  <a:srgbClr val="003399"/>
                </a:solidFill>
              </a:rPr>
              <a:t> </a:t>
            </a:r>
            <a:r>
              <a:rPr lang="en-US" sz="3600" b="1">
                <a:latin typeface="Tahoma" pitchFamily="34" charset="0"/>
              </a:rPr>
              <a:t>Technology (cell phones &amp; the Internet) supports communal interaction. Networks are the new virtual neighborhoods of community. These networks are communities built around personal experience, self-expression, nurturance, group-sharing, and helping others.</a:t>
            </a:r>
          </a:p>
          <a:p>
            <a:r>
              <a:rPr lang="en-US" sz="3600" b="1">
                <a:latin typeface="Tahoma" pitchFamily="34" charset="0"/>
              </a:rPr>
              <a:t>4. Western UGENs are less independent than previous generations (because their values are communal)</a:t>
            </a:r>
          </a:p>
          <a:p>
            <a:pPr>
              <a:spcBef>
                <a:spcPct val="50000"/>
              </a:spcBef>
            </a:pPr>
            <a:endParaRPr lang="en-US" sz="3600" b="1">
              <a:latin typeface="Tahoma" pitchFamily="34" charset="0"/>
            </a:endParaRPr>
          </a:p>
        </p:txBody>
      </p:sp>
    </p:spTree>
    <p:extLst>
      <p:ext uri="{BB962C8B-B14F-4D97-AF65-F5344CB8AC3E}">
        <p14:creationId xmlns:p14="http://schemas.microsoft.com/office/powerpoint/2010/main" val="2020428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0" y="0"/>
            <a:ext cx="8915400" cy="1143000"/>
          </a:xfrm>
        </p:spPr>
        <p:txBody>
          <a:bodyPr/>
          <a:lstStyle/>
          <a:p>
            <a:pPr algn="ctr" eaLnBrk="1" hangingPunct="1">
              <a:lnSpc>
                <a:spcPct val="90000"/>
              </a:lnSpc>
              <a:buFont typeface="Wingdings" pitchFamily="2" charset="2"/>
              <a:buNone/>
            </a:pPr>
            <a:r>
              <a:rPr lang="en-US" sz="4400" b="1" smtClean="0">
                <a:latin typeface="Tahoma" pitchFamily="34" charset="0"/>
              </a:rPr>
              <a:t>Individualistic culture: I define myself (not society)</a:t>
            </a:r>
            <a:endParaRPr lang="en-US" sz="4400" b="1" u="sng" smtClean="0">
              <a:latin typeface="Tahoma" pitchFamily="34" charset="0"/>
            </a:endParaRPr>
          </a:p>
        </p:txBody>
      </p:sp>
      <p:pic>
        <p:nvPicPr>
          <p:cNvPr id="27651" name="Picture 4" descr="art look ex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371600"/>
            <a:ext cx="36036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782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0"/>
            <a:ext cx="9144000" cy="1143000"/>
          </a:xfrm>
        </p:spPr>
        <p:txBody>
          <a:bodyPr/>
          <a:lstStyle/>
          <a:p>
            <a:pPr eaLnBrk="1" hangingPunct="1"/>
            <a:r>
              <a:rPr lang="en-US" sz="4000" b="1" smtClean="0">
                <a:solidFill>
                  <a:srgbClr val="660066"/>
                </a:solidFill>
                <a:latin typeface="Algerian" pitchFamily="82" charset="0"/>
              </a:rPr>
              <a:t>     </a:t>
            </a:r>
            <a:r>
              <a:rPr lang="en-US" sz="3200" b="1" smtClean="0">
                <a:solidFill>
                  <a:schemeClr val="tx1"/>
                </a:solidFill>
                <a:latin typeface="Tahoma" pitchFamily="34" charset="0"/>
              </a:rPr>
              <a:t>VIRTUAL COMMUNITIES HAVE REPLACED PHYSICAL COMMUNIITES </a:t>
            </a:r>
            <a:endParaRPr lang="en-US" sz="3600" b="1" smtClean="0">
              <a:solidFill>
                <a:schemeClr val="tx1"/>
              </a:solidFill>
              <a:latin typeface="Tahoma" pitchFamily="34" charset="0"/>
            </a:endParaRPr>
          </a:p>
        </p:txBody>
      </p:sp>
      <p:sp>
        <p:nvSpPr>
          <p:cNvPr id="116739" name="Rectangle 3"/>
          <p:cNvSpPr>
            <a:spLocks noGrp="1" noChangeArrowheads="1"/>
          </p:cNvSpPr>
          <p:nvPr>
            <p:ph type="body" sz="half" idx="1"/>
          </p:nvPr>
        </p:nvSpPr>
        <p:spPr>
          <a:xfrm>
            <a:off x="0" y="1143000"/>
            <a:ext cx="9144000" cy="5715000"/>
          </a:xfrm>
        </p:spPr>
        <p:txBody>
          <a:bodyPr/>
          <a:lstStyle/>
          <a:p>
            <a:pPr marL="533400" indent="-533400" eaLnBrk="1" hangingPunct="1">
              <a:buFontTx/>
              <a:buNone/>
            </a:pPr>
            <a:r>
              <a:rPr lang="en-US" sz="3100" b="1" smtClean="0">
                <a:latin typeface="Tahoma" pitchFamily="34" charset="0"/>
              </a:rPr>
              <a:t>Western culture has devolved &amp; fragmented into special interest/special lifestyle groups existing within physical space (mainly cities &amp; organizations). Because people who want to align with these special agenda groups are physically separated, virtual membership exists via the Internet &amp; pop culture (movies, TV, radio, etc.). The proliferation &amp; cultural significance of these virtual communities are highly visible:</a:t>
            </a:r>
          </a:p>
        </p:txBody>
      </p:sp>
      <p:sp>
        <p:nvSpPr>
          <p:cNvPr id="116740" name="AutoShape 11"/>
          <p:cNvSpPr>
            <a:spLocks noChangeArrowheads="1"/>
          </p:cNvSpPr>
          <p:nvPr/>
        </p:nvSpPr>
        <p:spPr bwMode="auto">
          <a:xfrm>
            <a:off x="7543800" y="6172200"/>
            <a:ext cx="976313" cy="685800"/>
          </a:xfrm>
          <a:prstGeom prst="rightArrow">
            <a:avLst>
              <a:gd name="adj1" fmla="val 50000"/>
              <a:gd name="adj2" fmla="val 35590"/>
            </a:avLst>
          </a:prstGeom>
          <a:solidFill>
            <a:schemeClr val="tx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4251015507"/>
      </p:ext>
    </p:extLst>
  </p:cSld>
  <p:clrMapOvr>
    <a:masterClrMapping/>
  </p:clrMapOvr>
  <p:transition spd="med">
    <p:random/>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0" y="0"/>
            <a:ext cx="9144000" cy="990600"/>
          </a:xfrm>
        </p:spPr>
        <p:txBody>
          <a:bodyPr/>
          <a:lstStyle/>
          <a:p>
            <a:pPr eaLnBrk="1" hangingPunct="1"/>
            <a:r>
              <a:rPr lang="en-US" sz="4000" b="1" smtClean="0">
                <a:solidFill>
                  <a:schemeClr val="tx1"/>
                </a:solidFill>
                <a:latin typeface="Tahoma" pitchFamily="34" charset="0"/>
              </a:rPr>
              <a:t>UGEN CONNECT TO:</a:t>
            </a:r>
          </a:p>
        </p:txBody>
      </p:sp>
      <p:sp>
        <p:nvSpPr>
          <p:cNvPr id="132099" name="Rectangle 3"/>
          <p:cNvSpPr>
            <a:spLocks noGrp="1" noChangeArrowheads="1"/>
          </p:cNvSpPr>
          <p:nvPr>
            <p:ph type="body" idx="1"/>
          </p:nvPr>
        </p:nvSpPr>
        <p:spPr>
          <a:xfrm>
            <a:off x="0" y="762000"/>
            <a:ext cx="9144000" cy="6096000"/>
          </a:xfrm>
        </p:spPr>
        <p:txBody>
          <a:bodyPr/>
          <a:lstStyle/>
          <a:p>
            <a:pPr marL="609600" indent="-609600" eaLnBrk="1" hangingPunct="1">
              <a:buFontTx/>
              <a:buAutoNum type="arabicPeriod"/>
            </a:pPr>
            <a:r>
              <a:rPr lang="en-US" sz="4400" b="1" smtClean="0">
                <a:latin typeface="Tahoma" pitchFamily="34" charset="0"/>
              </a:rPr>
              <a:t>The Internet &amp; mass media</a:t>
            </a:r>
          </a:p>
          <a:p>
            <a:pPr marL="609600" indent="-609600" eaLnBrk="1" hangingPunct="1">
              <a:buFontTx/>
              <a:buAutoNum type="arabicPeriod"/>
            </a:pPr>
            <a:r>
              <a:rPr lang="en-US" sz="4400" b="1" smtClean="0">
                <a:latin typeface="Tahoma" pitchFamily="34" charset="0"/>
              </a:rPr>
              <a:t>Pop culture icons</a:t>
            </a:r>
          </a:p>
          <a:p>
            <a:pPr marL="609600" indent="-609600" eaLnBrk="1" hangingPunct="1">
              <a:buFontTx/>
              <a:buAutoNum type="arabicPeriod"/>
            </a:pPr>
            <a:r>
              <a:rPr lang="en-US" sz="4400" b="1" smtClean="0">
                <a:latin typeface="Tahoma" pitchFamily="34" charset="0"/>
              </a:rPr>
              <a:t>Global &amp;”New Age” music</a:t>
            </a:r>
          </a:p>
          <a:p>
            <a:pPr marL="609600" indent="-609600" eaLnBrk="1" hangingPunct="1">
              <a:buFontTx/>
              <a:buAutoNum type="arabicPeriod"/>
            </a:pPr>
            <a:r>
              <a:rPr lang="en-US" sz="4400" b="1" smtClean="0">
                <a:latin typeface="Tahoma" pitchFamily="34" charset="0"/>
              </a:rPr>
              <a:t>Lifestyle experiences</a:t>
            </a:r>
          </a:p>
          <a:p>
            <a:pPr marL="609600" indent="-609600" eaLnBrk="1" hangingPunct="1">
              <a:buFontTx/>
              <a:buAutoNum type="arabicPeriod"/>
            </a:pPr>
            <a:r>
              <a:rPr lang="en-US" sz="4400" b="1" smtClean="0">
                <a:latin typeface="Tahoma" pitchFamily="34" charset="0"/>
              </a:rPr>
              <a:t>Self-expression</a:t>
            </a:r>
          </a:p>
          <a:p>
            <a:pPr marL="609600" indent="-609600" eaLnBrk="1" hangingPunct="1">
              <a:buFontTx/>
              <a:buAutoNum type="arabicPeriod"/>
            </a:pPr>
            <a:r>
              <a:rPr lang="en-US" sz="4400" b="1" smtClean="0">
                <a:latin typeface="Tahoma" pitchFamily="34" charset="0"/>
              </a:rPr>
              <a:t>Tribal (virtual) community</a:t>
            </a:r>
          </a:p>
          <a:p>
            <a:pPr marL="609600" indent="-609600" eaLnBrk="1" hangingPunct="1">
              <a:buFontTx/>
              <a:buAutoNum type="arabicPeriod"/>
            </a:pPr>
            <a:r>
              <a:rPr lang="en-US" sz="4400" b="1" smtClean="0">
                <a:latin typeface="Tahoma" pitchFamily="34" charset="0"/>
              </a:rPr>
              <a:t>Real-time living in the now</a:t>
            </a:r>
          </a:p>
          <a:p>
            <a:pPr marL="609600" indent="-609600" eaLnBrk="1" hangingPunct="1"/>
            <a:endParaRPr lang="en-US" sz="4400" b="1" smtClean="0">
              <a:latin typeface="Tahoma" pitchFamily="34" charset="0"/>
            </a:endParaRPr>
          </a:p>
          <a:p>
            <a:pPr marL="609600" indent="-609600" eaLnBrk="1" hangingPunct="1"/>
            <a:endParaRPr lang="en-US" sz="4400" b="1" smtClean="0">
              <a:latin typeface="Tahoma" pitchFamily="34" charset="0"/>
            </a:endParaRPr>
          </a:p>
          <a:p>
            <a:pPr marL="609600" indent="-609600" eaLnBrk="1" hangingPunct="1"/>
            <a:endParaRPr lang="en-US" sz="3600" b="1" smtClean="0">
              <a:latin typeface="Tahoma" pitchFamily="34" charset="0"/>
            </a:endParaRPr>
          </a:p>
          <a:p>
            <a:pPr marL="609600" indent="-609600" eaLnBrk="1" hangingPunct="1"/>
            <a:endParaRPr lang="en-US" sz="3600" b="1" smtClean="0">
              <a:solidFill>
                <a:srgbClr val="FF0000"/>
              </a:solidFill>
              <a:latin typeface="Tahoma" pitchFamily="34" charset="0"/>
            </a:endParaRPr>
          </a:p>
          <a:p>
            <a:pPr marL="609600" indent="-609600" eaLnBrk="1" hangingPunct="1"/>
            <a:endParaRPr lang="en-US" smtClean="0">
              <a:latin typeface="Tahoma" pitchFamily="34" charset="0"/>
            </a:endParaRPr>
          </a:p>
        </p:txBody>
      </p:sp>
      <p:sp>
        <p:nvSpPr>
          <p:cNvPr id="132100" name="AutoShape 4"/>
          <p:cNvSpPr>
            <a:spLocks noChangeArrowheads="1"/>
          </p:cNvSpPr>
          <p:nvPr/>
        </p:nvSpPr>
        <p:spPr bwMode="auto">
          <a:xfrm>
            <a:off x="7543800" y="6372225"/>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823287776"/>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990600"/>
          </a:xfrm>
        </p:spPr>
        <p:txBody>
          <a:bodyPr/>
          <a:lstStyle/>
          <a:p>
            <a:pPr eaLnBrk="1" hangingPunct="1"/>
            <a:r>
              <a:rPr lang="en-US" sz="3600" b="1" smtClean="0">
                <a:solidFill>
                  <a:schemeClr val="tx1"/>
                </a:solidFill>
                <a:latin typeface="Tahoma" pitchFamily="34" charset="0"/>
              </a:rPr>
              <a:t>UGENs TEND TO DISCONNECT FROM:</a:t>
            </a:r>
          </a:p>
        </p:txBody>
      </p:sp>
      <p:sp>
        <p:nvSpPr>
          <p:cNvPr id="134147" name="Rectangle 3"/>
          <p:cNvSpPr>
            <a:spLocks noGrp="1" noChangeArrowheads="1"/>
          </p:cNvSpPr>
          <p:nvPr>
            <p:ph type="body" idx="1"/>
          </p:nvPr>
        </p:nvSpPr>
        <p:spPr>
          <a:xfrm>
            <a:off x="0" y="762000"/>
            <a:ext cx="9144000" cy="6096000"/>
          </a:xfrm>
        </p:spPr>
        <p:txBody>
          <a:bodyPr/>
          <a:lstStyle/>
          <a:p>
            <a:pPr marL="609600" indent="-609600" eaLnBrk="1" hangingPunct="1">
              <a:lnSpc>
                <a:spcPct val="90000"/>
              </a:lnSpc>
              <a:buFontTx/>
              <a:buAutoNum type="arabicPeriod"/>
            </a:pPr>
            <a:r>
              <a:rPr lang="en-US" sz="3600" b="1" smtClean="0">
                <a:latin typeface="Tahoma" pitchFamily="34" charset="0"/>
              </a:rPr>
              <a:t>The past (history)</a:t>
            </a:r>
          </a:p>
          <a:p>
            <a:pPr marL="609600" indent="-609600" eaLnBrk="1" hangingPunct="1">
              <a:lnSpc>
                <a:spcPct val="90000"/>
              </a:lnSpc>
              <a:buFontTx/>
              <a:buAutoNum type="arabicPeriod"/>
            </a:pPr>
            <a:r>
              <a:rPr lang="en-US" sz="3600" b="1" smtClean="0">
                <a:latin typeface="Tahoma" pitchFamily="34" charset="0"/>
              </a:rPr>
              <a:t>Civic involvement &amp; voting (due to lifestyle/career mobility)</a:t>
            </a:r>
          </a:p>
          <a:p>
            <a:pPr marL="609600" indent="-609600" eaLnBrk="1" hangingPunct="1">
              <a:lnSpc>
                <a:spcPct val="90000"/>
              </a:lnSpc>
              <a:buFontTx/>
              <a:buAutoNum type="arabicPeriod"/>
            </a:pPr>
            <a:r>
              <a:rPr lang="en-US" sz="3600" b="1" smtClean="0">
                <a:latin typeface="Tahoma" pitchFamily="34" charset="0"/>
              </a:rPr>
              <a:t>Current events (in lieu of tribal events)</a:t>
            </a:r>
          </a:p>
          <a:p>
            <a:pPr marL="609600" indent="-609600" eaLnBrk="1" hangingPunct="1">
              <a:lnSpc>
                <a:spcPct val="90000"/>
              </a:lnSpc>
              <a:buFontTx/>
              <a:buAutoNum type="arabicPeriod"/>
            </a:pPr>
            <a:r>
              <a:rPr lang="en-US" sz="3600" b="1" smtClean="0">
                <a:latin typeface="Tahoma" pitchFamily="34" charset="0"/>
              </a:rPr>
              <a:t>Institutional participation (church denominations, political parties, public schools, Fortune 500 corporations, etc.)</a:t>
            </a:r>
          </a:p>
          <a:p>
            <a:pPr marL="609600" indent="-609600" eaLnBrk="1" hangingPunct="1">
              <a:lnSpc>
                <a:spcPct val="90000"/>
              </a:lnSpc>
              <a:buFontTx/>
              <a:buAutoNum type="arabicPeriod"/>
            </a:pPr>
            <a:r>
              <a:rPr lang="en-US" sz="3600" b="1" smtClean="0">
                <a:latin typeface="Tahoma" pitchFamily="34" charset="0"/>
              </a:rPr>
              <a:t>Unpleasant realities of the world (which are simply ignored)</a:t>
            </a:r>
          </a:p>
          <a:p>
            <a:pPr marL="609600" indent="-609600" eaLnBrk="1" hangingPunct="1">
              <a:lnSpc>
                <a:spcPct val="90000"/>
              </a:lnSpc>
            </a:pPr>
            <a:endParaRPr lang="en-US" sz="3600" b="1" smtClean="0">
              <a:latin typeface="Tahoma" pitchFamily="34" charset="0"/>
            </a:endParaRPr>
          </a:p>
          <a:p>
            <a:pPr marL="609600" indent="-609600" eaLnBrk="1" hangingPunct="1">
              <a:lnSpc>
                <a:spcPct val="90000"/>
              </a:lnSpc>
            </a:pPr>
            <a:endParaRPr lang="en-US" sz="3600" b="1" smtClean="0">
              <a:solidFill>
                <a:srgbClr val="FF0000"/>
              </a:solidFill>
              <a:latin typeface="Tahoma" pitchFamily="34" charset="0"/>
            </a:endParaRPr>
          </a:p>
          <a:p>
            <a:pPr marL="609600" indent="-609600" eaLnBrk="1" hangingPunct="1">
              <a:lnSpc>
                <a:spcPct val="90000"/>
              </a:lnSpc>
            </a:pPr>
            <a:endParaRPr lang="en-US" smtClean="0">
              <a:latin typeface="Tahoma" pitchFamily="34" charset="0"/>
            </a:endParaRPr>
          </a:p>
        </p:txBody>
      </p:sp>
    </p:spTree>
    <p:extLst>
      <p:ext uri="{BB962C8B-B14F-4D97-AF65-F5344CB8AC3E}">
        <p14:creationId xmlns:p14="http://schemas.microsoft.com/office/powerpoint/2010/main" val="1781050510"/>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WordArt 2"/>
          <p:cNvSpPr>
            <a:spLocks noChangeArrowheads="1" noChangeShapeType="1" noTextEdit="1"/>
          </p:cNvSpPr>
          <p:nvPr/>
        </p:nvSpPr>
        <p:spPr bwMode="auto">
          <a:xfrm>
            <a:off x="2133600" y="533400"/>
            <a:ext cx="4495800" cy="56388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latin typeface="Arial Black"/>
              </a:rPr>
              <a:t>UGEN</a:t>
            </a:r>
          </a:p>
          <a:p>
            <a:pPr algn="ctr"/>
            <a:r>
              <a:rPr lang="en-US" sz="3600" b="1" kern="10">
                <a:ln w="9525">
                  <a:solidFill>
                    <a:srgbClr val="000000"/>
                  </a:solidFill>
                  <a:round/>
                  <a:headEnd/>
                  <a:tailEnd/>
                </a:ln>
                <a:latin typeface="Arial Black"/>
              </a:rPr>
              <a:t>WORK</a:t>
            </a:r>
          </a:p>
          <a:p>
            <a:pPr algn="ctr"/>
            <a:r>
              <a:rPr lang="en-US" sz="3600" b="1" kern="10">
                <a:ln w="9525">
                  <a:solidFill>
                    <a:srgbClr val="000000"/>
                  </a:solidFill>
                  <a:round/>
                  <a:headEnd/>
                  <a:tailEnd/>
                </a:ln>
                <a:latin typeface="Arial Black"/>
              </a:rPr>
              <a:t>CULTURE</a:t>
            </a:r>
          </a:p>
        </p:txBody>
      </p:sp>
    </p:spTree>
    <p:extLst>
      <p:ext uri="{BB962C8B-B14F-4D97-AF65-F5344CB8AC3E}">
        <p14:creationId xmlns:p14="http://schemas.microsoft.com/office/powerpoint/2010/main" val="349224484"/>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type="body" idx="1"/>
          </p:nvPr>
        </p:nvSpPr>
        <p:spPr>
          <a:xfrm>
            <a:off x="152400" y="0"/>
            <a:ext cx="8763000" cy="6858000"/>
          </a:xfrm>
        </p:spPr>
        <p:txBody>
          <a:bodyPr/>
          <a:lstStyle/>
          <a:p>
            <a:pPr eaLnBrk="1" hangingPunct="1">
              <a:buFontTx/>
              <a:buNone/>
            </a:pPr>
            <a:r>
              <a:rPr lang="en-US" sz="4200" b="1" dirty="0" smtClean="0">
                <a:latin typeface="Tahoma" pitchFamily="34" charset="0"/>
              </a:rPr>
              <a:t>Project-based (communal)</a:t>
            </a:r>
          </a:p>
          <a:p>
            <a:pPr eaLnBrk="1" hangingPunct="1">
              <a:buFontTx/>
              <a:buNone/>
            </a:pPr>
            <a:r>
              <a:rPr lang="en-US" sz="4200" b="1" dirty="0">
                <a:latin typeface="Tahoma" pitchFamily="34" charset="0"/>
              </a:rPr>
              <a:t>w</a:t>
            </a:r>
            <a:r>
              <a:rPr lang="en-US" sz="4200" b="1" dirty="0" smtClean="0">
                <a:latin typeface="Tahoma" pitchFamily="34" charset="0"/>
              </a:rPr>
              <a:t>ork requires that people get</a:t>
            </a:r>
          </a:p>
          <a:p>
            <a:pPr eaLnBrk="1" hangingPunct="1">
              <a:buFontTx/>
              <a:buNone/>
            </a:pPr>
            <a:r>
              <a:rPr lang="en-US" sz="4200" b="1" dirty="0" smtClean="0">
                <a:latin typeface="Tahoma" pitchFamily="34" charset="0"/>
              </a:rPr>
              <a:t>along, which requires fitting</a:t>
            </a:r>
          </a:p>
          <a:p>
            <a:pPr eaLnBrk="1" hangingPunct="1">
              <a:buFontTx/>
              <a:buNone/>
            </a:pPr>
            <a:r>
              <a:rPr lang="en-US" sz="4200" b="1" dirty="0" smtClean="0">
                <a:latin typeface="Tahoma" pitchFamily="34" charset="0"/>
              </a:rPr>
              <a:t>together, which requires</a:t>
            </a:r>
          </a:p>
          <a:p>
            <a:pPr eaLnBrk="1" hangingPunct="1">
              <a:buFontTx/>
              <a:buNone/>
            </a:pPr>
            <a:r>
              <a:rPr lang="en-US" sz="4200" b="1" dirty="0" smtClean="0">
                <a:latin typeface="Tahoma" pitchFamily="34" charset="0"/>
              </a:rPr>
              <a:t>Mutual</a:t>
            </a:r>
            <a:r>
              <a:rPr lang="en-US" sz="4200" b="1" dirty="0">
                <a:latin typeface="Tahoma" pitchFamily="34" charset="0"/>
              </a:rPr>
              <a:t> </a:t>
            </a:r>
            <a:r>
              <a:rPr lang="en-US" sz="4200" b="1" dirty="0" smtClean="0">
                <a:latin typeface="Tahoma" pitchFamily="34" charset="0"/>
              </a:rPr>
              <a:t>acceptance with no</a:t>
            </a:r>
          </a:p>
          <a:p>
            <a:pPr eaLnBrk="1" hangingPunct="1">
              <a:buFontTx/>
              <a:buNone/>
            </a:pPr>
            <a:r>
              <a:rPr lang="en-US" sz="4200" b="1" dirty="0" smtClean="0">
                <a:latin typeface="Tahoma" pitchFamily="34" charset="0"/>
              </a:rPr>
              <a:t>agendas = a different</a:t>
            </a:r>
          </a:p>
          <a:p>
            <a:pPr eaLnBrk="1" hangingPunct="1">
              <a:buFontTx/>
              <a:buNone/>
            </a:pPr>
            <a:r>
              <a:rPr lang="en-US" sz="4200" b="1" dirty="0" smtClean="0">
                <a:latin typeface="Tahoma" pitchFamily="34" charset="0"/>
              </a:rPr>
              <a:t>workplace for a </a:t>
            </a:r>
            <a:r>
              <a:rPr lang="en-US" sz="4200" b="1" smtClean="0">
                <a:latin typeface="Tahoma" pitchFamily="34" charset="0"/>
              </a:rPr>
              <a:t>new Universal</a:t>
            </a:r>
          </a:p>
          <a:p>
            <a:pPr eaLnBrk="1" hangingPunct="1">
              <a:buFontTx/>
              <a:buNone/>
            </a:pPr>
            <a:r>
              <a:rPr lang="en-US" sz="4200" b="1" dirty="0" smtClean="0">
                <a:latin typeface="Tahoma" pitchFamily="34" charset="0"/>
              </a:rPr>
              <a:t>Generation.</a:t>
            </a:r>
          </a:p>
        </p:txBody>
      </p:sp>
    </p:spTree>
    <p:extLst>
      <p:ext uri="{BB962C8B-B14F-4D97-AF65-F5344CB8AC3E}">
        <p14:creationId xmlns:p14="http://schemas.microsoft.com/office/powerpoint/2010/main" val="2448116055"/>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52400" y="152400"/>
            <a:ext cx="8763000" cy="609600"/>
          </a:xfrm>
        </p:spPr>
        <p:txBody>
          <a:bodyPr/>
          <a:lstStyle/>
          <a:p>
            <a:pPr eaLnBrk="1" hangingPunct="1"/>
            <a:r>
              <a:rPr lang="en-US" sz="4000" b="1" smtClean="0">
                <a:solidFill>
                  <a:schemeClr val="tx1"/>
                </a:solidFill>
                <a:latin typeface="Tahoma" pitchFamily="34" charset="0"/>
              </a:rPr>
              <a:t>UGEN WORK CULTURE</a:t>
            </a:r>
          </a:p>
        </p:txBody>
      </p:sp>
      <p:sp>
        <p:nvSpPr>
          <p:cNvPr id="163843" name="Rectangle 3"/>
          <p:cNvSpPr>
            <a:spLocks noGrp="1" noChangeArrowheads="1"/>
          </p:cNvSpPr>
          <p:nvPr>
            <p:ph type="body" idx="1"/>
          </p:nvPr>
        </p:nvSpPr>
        <p:spPr>
          <a:xfrm>
            <a:off x="0" y="762000"/>
            <a:ext cx="9144000" cy="5867400"/>
          </a:xfrm>
        </p:spPr>
        <p:txBody>
          <a:bodyPr/>
          <a:lstStyle/>
          <a:p>
            <a:pPr marL="609600" indent="-609600" eaLnBrk="1" hangingPunct="1">
              <a:buFontTx/>
              <a:buAutoNum type="arabicPeriod"/>
            </a:pPr>
            <a:r>
              <a:rPr lang="en-US" sz="4000" b="1" smtClean="0">
                <a:latin typeface="Tahoma" pitchFamily="34" charset="0"/>
              </a:rPr>
              <a:t>Informality</a:t>
            </a:r>
          </a:p>
          <a:p>
            <a:pPr marL="609600" indent="-609600" eaLnBrk="1" hangingPunct="1">
              <a:buFontTx/>
              <a:buAutoNum type="arabicPeriod"/>
            </a:pPr>
            <a:r>
              <a:rPr lang="en-US" sz="4000" b="1" smtClean="0">
                <a:latin typeface="Tahoma" pitchFamily="34" charset="0"/>
              </a:rPr>
              <a:t>Flex scheduling</a:t>
            </a:r>
          </a:p>
          <a:p>
            <a:pPr marL="609600" indent="-609600" eaLnBrk="1" hangingPunct="1">
              <a:buFontTx/>
              <a:buAutoNum type="arabicPeriod"/>
            </a:pPr>
            <a:r>
              <a:rPr lang="en-US" sz="4000" b="1" smtClean="0">
                <a:latin typeface="Tahoma" pitchFamily="34" charset="0"/>
              </a:rPr>
              <a:t>Teamwork</a:t>
            </a:r>
          </a:p>
          <a:p>
            <a:pPr marL="609600" indent="-609600" eaLnBrk="1" hangingPunct="1">
              <a:buFontTx/>
              <a:buAutoNum type="arabicPeriod"/>
            </a:pPr>
            <a:r>
              <a:rPr lang="en-US" sz="4000" b="1" smtClean="0">
                <a:latin typeface="Tahoma" pitchFamily="34" charset="0"/>
              </a:rPr>
              <a:t>Project-based</a:t>
            </a:r>
          </a:p>
          <a:p>
            <a:pPr marL="609600" indent="-609600" eaLnBrk="1" hangingPunct="1">
              <a:buFontTx/>
              <a:buAutoNum type="arabicPeriod"/>
            </a:pPr>
            <a:r>
              <a:rPr lang="en-US" sz="4000" b="1" smtClean="0">
                <a:latin typeface="Tahoma" pitchFamily="34" charset="0"/>
              </a:rPr>
              <a:t>Unisex</a:t>
            </a:r>
          </a:p>
          <a:p>
            <a:pPr marL="609600" indent="-609600" eaLnBrk="1" hangingPunct="1">
              <a:buFontTx/>
              <a:buAutoNum type="arabicPeriod"/>
            </a:pPr>
            <a:r>
              <a:rPr lang="en-US" sz="4000" b="1" smtClean="0">
                <a:latin typeface="Tahoma" pitchFamily="34" charset="0"/>
              </a:rPr>
              <a:t>Spontaneous &amp; temporary</a:t>
            </a:r>
          </a:p>
          <a:p>
            <a:pPr marL="609600" indent="-609600" eaLnBrk="1" hangingPunct="1">
              <a:buFontTx/>
              <a:buAutoNum type="arabicPeriod"/>
            </a:pPr>
            <a:r>
              <a:rPr lang="en-US" sz="4000" b="1" smtClean="0">
                <a:latin typeface="Tahoma" pitchFamily="34" charset="0"/>
              </a:rPr>
              <a:t>Simultaneous pursuit of professional &amp; personal agendas</a:t>
            </a:r>
          </a:p>
          <a:p>
            <a:pPr marL="609600" indent="-609600" eaLnBrk="1" hangingPunct="1"/>
            <a:endParaRPr lang="en-US" sz="4000" b="1" smtClean="0">
              <a:latin typeface="Tahoma" pitchFamily="34" charset="0"/>
            </a:endParaRPr>
          </a:p>
        </p:txBody>
      </p:sp>
    </p:spTree>
    <p:extLst>
      <p:ext uri="{BB962C8B-B14F-4D97-AF65-F5344CB8AC3E}">
        <p14:creationId xmlns:p14="http://schemas.microsoft.com/office/powerpoint/2010/main" val="3609405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66800" y="304800"/>
            <a:ext cx="7543800" cy="685800"/>
          </a:xfrm>
        </p:spPr>
        <p:txBody>
          <a:bodyPr/>
          <a:lstStyle/>
          <a:p>
            <a:pPr eaLnBrk="1" hangingPunct="1"/>
            <a:r>
              <a:rPr lang="en-US" sz="6000" b="1" smtClean="0">
                <a:solidFill>
                  <a:schemeClr val="tx1"/>
                </a:solidFill>
                <a:latin typeface="Tahoma" pitchFamily="34" charset="0"/>
              </a:rPr>
              <a:t>The I Culture</a:t>
            </a:r>
          </a:p>
        </p:txBody>
      </p:sp>
      <p:sp>
        <p:nvSpPr>
          <p:cNvPr id="28675" name="Rectangle 3"/>
          <p:cNvSpPr>
            <a:spLocks noGrp="1" noChangeArrowheads="1"/>
          </p:cNvSpPr>
          <p:nvPr>
            <p:ph type="body" idx="1"/>
          </p:nvPr>
        </p:nvSpPr>
        <p:spPr>
          <a:xfrm>
            <a:off x="304800" y="1143000"/>
            <a:ext cx="8686800" cy="5715000"/>
          </a:xfrm>
        </p:spPr>
        <p:txBody>
          <a:bodyPr/>
          <a:lstStyle/>
          <a:p>
            <a:pPr algn="ctr" eaLnBrk="1" hangingPunct="1">
              <a:buFont typeface="Wingdings" pitchFamily="2" charset="2"/>
              <a:buNone/>
            </a:pPr>
            <a:endParaRPr lang="en-US" sz="6000" b="1" dirty="0" smtClean="0">
              <a:solidFill>
                <a:srgbClr val="66FFFF"/>
              </a:solidFill>
              <a:latin typeface="Tahoma" pitchFamily="34" charset="0"/>
            </a:endParaRPr>
          </a:p>
          <a:p>
            <a:pPr algn="ctr" eaLnBrk="1" hangingPunct="1">
              <a:buClr>
                <a:srgbClr val="FF66FF"/>
              </a:buClr>
              <a:buFont typeface="Wingdings" pitchFamily="2" charset="2"/>
              <a:buNone/>
            </a:pPr>
            <a:endParaRPr lang="en-US" sz="6000" b="1" dirty="0" smtClean="0">
              <a:solidFill>
                <a:srgbClr val="66FFFF"/>
              </a:solidFill>
              <a:latin typeface="Tahoma" pitchFamily="34" charset="0"/>
            </a:endParaRPr>
          </a:p>
          <a:p>
            <a:pPr eaLnBrk="1" hangingPunct="1">
              <a:buClr>
                <a:schemeClr val="tx1"/>
              </a:buClr>
              <a:buFontTx/>
              <a:buChar char="•"/>
            </a:pPr>
            <a:r>
              <a:rPr lang="en-US" sz="4800" b="1" dirty="0" smtClean="0">
                <a:latin typeface="Tahoma" pitchFamily="34" charset="0"/>
              </a:rPr>
              <a:t>Individualism</a:t>
            </a:r>
          </a:p>
          <a:p>
            <a:pPr eaLnBrk="1" hangingPunct="1">
              <a:buClr>
                <a:schemeClr val="tx1"/>
              </a:buClr>
              <a:buFontTx/>
              <a:buChar char="•"/>
            </a:pPr>
            <a:r>
              <a:rPr lang="en-US" sz="4800" b="1" dirty="0" smtClean="0">
                <a:latin typeface="Tahoma" pitchFamily="34" charset="0"/>
              </a:rPr>
              <a:t>Institutions</a:t>
            </a:r>
          </a:p>
          <a:p>
            <a:pPr eaLnBrk="1" hangingPunct="1">
              <a:buClr>
                <a:schemeClr val="tx1"/>
              </a:buClr>
              <a:buFontTx/>
              <a:buChar char="•"/>
            </a:pPr>
            <a:r>
              <a:rPr lang="en-US" sz="4800" b="1" dirty="0" smtClean="0">
                <a:latin typeface="Tahoma" pitchFamily="34" charset="0"/>
              </a:rPr>
              <a:t>Independence</a:t>
            </a:r>
          </a:p>
          <a:p>
            <a:pPr eaLnBrk="1" hangingPunct="1">
              <a:buClr>
                <a:schemeClr val="tx1"/>
              </a:buClr>
              <a:buFontTx/>
              <a:buChar char="•"/>
            </a:pPr>
            <a:r>
              <a:rPr lang="en-US" sz="4800" b="1" dirty="0" smtClean="0">
                <a:latin typeface="Tahoma" pitchFamily="34" charset="0"/>
              </a:rPr>
              <a:t>Internal locus of control</a:t>
            </a:r>
          </a:p>
          <a:p>
            <a:pPr algn="ctr" eaLnBrk="1" hangingPunct="1">
              <a:buClr>
                <a:schemeClr val="tx1"/>
              </a:buClr>
              <a:buFontTx/>
              <a:buChar char="•"/>
            </a:pPr>
            <a:endParaRPr lang="en-US" sz="6000" b="1" dirty="0" smtClean="0">
              <a:latin typeface="Tahoma" pitchFamily="34" charset="0"/>
            </a:endParaRPr>
          </a:p>
        </p:txBody>
      </p:sp>
      <p:pic>
        <p:nvPicPr>
          <p:cNvPr id="28676" name="Picture 4" descr="zig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066800"/>
            <a:ext cx="22288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272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0" y="0"/>
            <a:ext cx="8991600" cy="6858000"/>
          </a:xfrm>
        </p:spPr>
        <p:txBody>
          <a:bodyPr/>
          <a:lstStyle/>
          <a:p>
            <a:pPr eaLnBrk="1" hangingPunct="1">
              <a:buFont typeface="Wingdings" pitchFamily="2" charset="2"/>
              <a:buNone/>
            </a:pPr>
            <a:r>
              <a:rPr lang="en-US" sz="3600" b="1" dirty="0" smtClean="0">
                <a:latin typeface="Tahoma" pitchFamily="34" charset="0"/>
              </a:rPr>
              <a:t>Individualistic cultures see society as a conglomeration of separate individuals rather than as interconnected people integrated into a holistic community.  The concept of community is vague or missing all together. Surrogates for community are such things as bowling leagues, church attendance, social clubs, &amp; especially online virtual communities. </a:t>
            </a:r>
          </a:p>
        </p:txBody>
      </p:sp>
    </p:spTree>
    <p:extLst>
      <p:ext uri="{BB962C8B-B14F-4D97-AF65-F5344CB8AC3E}">
        <p14:creationId xmlns:p14="http://schemas.microsoft.com/office/powerpoint/2010/main" val="17734658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304800"/>
            <a:ext cx="8915400" cy="381000"/>
          </a:xfrm>
        </p:spPr>
        <p:txBody>
          <a:bodyPr/>
          <a:lstStyle/>
          <a:p>
            <a:pPr eaLnBrk="1" hangingPunct="1"/>
            <a:r>
              <a:rPr lang="en-US" sz="3600" b="1" smtClean="0">
                <a:solidFill>
                  <a:schemeClr val="tx1"/>
                </a:solidFill>
                <a:latin typeface="Tahoma" pitchFamily="34" charset="0"/>
              </a:rPr>
              <a:t>DEFINING YOURSELF EVERYDAY</a:t>
            </a:r>
          </a:p>
        </p:txBody>
      </p:sp>
      <p:sp>
        <p:nvSpPr>
          <p:cNvPr id="30723" name="Rectangle 3"/>
          <p:cNvSpPr>
            <a:spLocks noGrp="1" noChangeArrowheads="1"/>
          </p:cNvSpPr>
          <p:nvPr>
            <p:ph type="body" idx="1"/>
          </p:nvPr>
        </p:nvSpPr>
        <p:spPr>
          <a:xfrm>
            <a:off x="0" y="838200"/>
            <a:ext cx="8991600" cy="6019800"/>
          </a:xfrm>
        </p:spPr>
        <p:txBody>
          <a:bodyPr/>
          <a:lstStyle/>
          <a:p>
            <a:pPr eaLnBrk="1" hangingPunct="1">
              <a:buFont typeface="Wingdings" pitchFamily="2" charset="2"/>
              <a:buNone/>
            </a:pPr>
            <a:r>
              <a:rPr lang="en-US" b="1" smtClean="0">
                <a:latin typeface="Tahoma" pitchFamily="34" charset="0"/>
              </a:rPr>
              <a:t>1. </a:t>
            </a:r>
            <a:r>
              <a:rPr lang="en-US" sz="3400" b="1" smtClean="0">
                <a:latin typeface="Tahoma" pitchFamily="34" charset="0"/>
              </a:rPr>
              <a:t>Individualistic cultures necessitate that people continually define &amp; redefine themselves through career; lifestyle decisions; how money &amp; time are spent; external appearance; hobbies; friendships, etc.</a:t>
            </a:r>
          </a:p>
          <a:p>
            <a:pPr eaLnBrk="1" hangingPunct="1">
              <a:buFont typeface="Wingdings" pitchFamily="2" charset="2"/>
              <a:buNone/>
            </a:pPr>
            <a:r>
              <a:rPr lang="en-US" sz="3400" b="1" smtClean="0">
                <a:latin typeface="Tahoma" pitchFamily="34" charset="0"/>
              </a:rPr>
              <a:t>2. </a:t>
            </a:r>
            <a:r>
              <a:rPr lang="en-US" sz="3400" b="1" u="sng" smtClean="0">
                <a:latin typeface="Tahoma" pitchFamily="34" charset="0"/>
              </a:rPr>
              <a:t>Your self-identity must be reinforced throughout the day </a:t>
            </a:r>
            <a:r>
              <a:rPr lang="en-US" sz="3400" b="1" smtClean="0">
                <a:latin typeface="Tahoma" pitchFamily="34" charset="0"/>
              </a:rPr>
              <a:t>as you make decisions, set priorities, &amp; schedule your commitments.   </a:t>
            </a:r>
          </a:p>
        </p:txBody>
      </p:sp>
    </p:spTree>
    <p:extLst>
      <p:ext uri="{BB962C8B-B14F-4D97-AF65-F5344CB8AC3E}">
        <p14:creationId xmlns:p14="http://schemas.microsoft.com/office/powerpoint/2010/main" val="1673903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304800"/>
            <a:ext cx="8763000" cy="1676400"/>
          </a:xfrm>
        </p:spPr>
        <p:txBody>
          <a:bodyPr/>
          <a:lstStyle/>
          <a:p>
            <a:pPr eaLnBrk="1" hangingPunct="1">
              <a:buClr>
                <a:srgbClr val="0066FF"/>
              </a:buClr>
              <a:buFont typeface="Wingdings" pitchFamily="2" charset="2"/>
              <a:buNone/>
            </a:pPr>
            <a:r>
              <a:rPr lang="en-US" sz="4800" b="1" smtClean="0">
                <a:solidFill>
                  <a:schemeClr val="tx1"/>
                </a:solidFill>
                <a:latin typeface="Tahoma" pitchFamily="34" charset="0"/>
              </a:rPr>
              <a:t>Ethnocentrism: Wearing </a:t>
            </a:r>
            <a:br>
              <a:rPr lang="en-US" sz="4800" b="1" smtClean="0">
                <a:solidFill>
                  <a:schemeClr val="tx1"/>
                </a:solidFill>
                <a:latin typeface="Tahoma" pitchFamily="34" charset="0"/>
              </a:rPr>
            </a:br>
            <a:r>
              <a:rPr lang="en-US" sz="4800" b="1" smtClean="0">
                <a:solidFill>
                  <a:schemeClr val="tx1"/>
                </a:solidFill>
                <a:latin typeface="Tahoma" pitchFamily="34" charset="0"/>
              </a:rPr>
              <a:t>the wrong pair of </a:t>
            </a:r>
            <a:br>
              <a:rPr lang="en-US" sz="4800" b="1" smtClean="0">
                <a:solidFill>
                  <a:schemeClr val="tx1"/>
                </a:solidFill>
                <a:latin typeface="Tahoma" pitchFamily="34" charset="0"/>
              </a:rPr>
            </a:br>
            <a:r>
              <a:rPr lang="en-US" sz="4800" b="1" smtClean="0">
                <a:solidFill>
                  <a:schemeClr val="tx1"/>
                </a:solidFill>
                <a:latin typeface="Tahoma" pitchFamily="34" charset="0"/>
              </a:rPr>
              <a:t>cultural glasses</a:t>
            </a:r>
          </a:p>
        </p:txBody>
      </p:sp>
      <p:pic>
        <p:nvPicPr>
          <p:cNvPr id="10243" name="Picture 3" descr="AS EXEC REMOVES GLA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09800"/>
            <a:ext cx="47244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762000"/>
          </a:xfrm>
        </p:spPr>
        <p:txBody>
          <a:bodyPr/>
          <a:lstStyle/>
          <a:p>
            <a:pPr eaLnBrk="1" hangingPunct="1"/>
            <a:r>
              <a:rPr lang="en-US" sz="3600" b="1" smtClean="0">
                <a:solidFill>
                  <a:schemeClr val="tx1"/>
                </a:solidFill>
                <a:latin typeface="Tahoma" pitchFamily="34" charset="0"/>
              </a:rPr>
              <a:t>INDEPENDENCE &amp; CONTROL</a:t>
            </a:r>
          </a:p>
        </p:txBody>
      </p:sp>
      <p:sp>
        <p:nvSpPr>
          <p:cNvPr id="31747" name="Rectangle 3"/>
          <p:cNvSpPr>
            <a:spLocks noGrp="1" noChangeArrowheads="1"/>
          </p:cNvSpPr>
          <p:nvPr>
            <p:ph type="body" idx="1"/>
          </p:nvPr>
        </p:nvSpPr>
        <p:spPr>
          <a:xfrm>
            <a:off x="0" y="762000"/>
            <a:ext cx="8991600" cy="6096000"/>
          </a:xfrm>
        </p:spPr>
        <p:txBody>
          <a:bodyPr>
            <a:normAutofit lnSpcReduction="10000"/>
          </a:bodyPr>
          <a:lstStyle/>
          <a:p>
            <a:pPr marL="0" indent="0" eaLnBrk="1" hangingPunct="1">
              <a:lnSpc>
                <a:spcPct val="90000"/>
              </a:lnSpc>
              <a:buClrTx/>
              <a:buNone/>
            </a:pPr>
            <a:r>
              <a:rPr lang="en-US" sz="3300" b="1" dirty="0" smtClean="0">
                <a:latin typeface="Tahoma" pitchFamily="34" charset="0"/>
              </a:rPr>
              <a:t>Controlling your life &amp; environment is essential in individualistic (I)  cultures, because how you spend your time defines who you are. As a result,  I cultures tend to be technological (</a:t>
            </a:r>
            <a:r>
              <a:rPr lang="en-US" sz="3300" b="1" dirty="0" smtClean="0">
                <a:solidFill>
                  <a:srgbClr val="FF0000"/>
                </a:solidFill>
                <a:latin typeface="Tahoma" pitchFamily="34" charset="0"/>
              </a:rPr>
              <a:t>C</a:t>
            </a:r>
            <a:r>
              <a:rPr lang="en-US" sz="3300" b="1" dirty="0" smtClean="0">
                <a:latin typeface="Tahoma" pitchFamily="34" charset="0"/>
              </a:rPr>
              <a:t>ontrol mechanisms) </a:t>
            </a:r>
            <a:r>
              <a:rPr lang="en-US" sz="3300" b="1" dirty="0" smtClean="0">
                <a:solidFill>
                  <a:srgbClr val="FF0000"/>
                </a:solidFill>
                <a:latin typeface="Tahoma" pitchFamily="34" charset="0"/>
              </a:rPr>
              <a:t>C</a:t>
            </a:r>
            <a:r>
              <a:rPr lang="en-US" sz="3300" b="1" dirty="0" smtClean="0">
                <a:latin typeface="Tahoma" pitchFamily="34" charset="0"/>
              </a:rPr>
              <a:t>ultures: </a:t>
            </a:r>
          </a:p>
          <a:p>
            <a:pPr marL="0" indent="0" algn="ctr" eaLnBrk="1" hangingPunct="1">
              <a:lnSpc>
                <a:spcPct val="90000"/>
              </a:lnSpc>
              <a:buClrTx/>
              <a:buNone/>
            </a:pPr>
            <a:r>
              <a:rPr lang="en-US" sz="6000" b="1" dirty="0" smtClean="0">
                <a:solidFill>
                  <a:srgbClr val="FF0000"/>
                </a:solidFill>
                <a:latin typeface="Tahoma" pitchFamily="34" charset="0"/>
              </a:rPr>
              <a:t>C</a:t>
            </a:r>
            <a:r>
              <a:rPr lang="en-US" sz="6000" b="1" dirty="0" smtClean="0">
                <a:latin typeface="Tahoma" pitchFamily="34" charset="0"/>
              </a:rPr>
              <a:t>locks, </a:t>
            </a:r>
            <a:r>
              <a:rPr lang="en-US" sz="6000" b="1" dirty="0" smtClean="0">
                <a:solidFill>
                  <a:srgbClr val="FF0000"/>
                </a:solidFill>
                <a:latin typeface="Tahoma" pitchFamily="34" charset="0"/>
              </a:rPr>
              <a:t>C</a:t>
            </a:r>
            <a:r>
              <a:rPr lang="en-US" sz="6000" b="1" dirty="0" smtClean="0">
                <a:latin typeface="Tahoma" pitchFamily="34" charset="0"/>
              </a:rPr>
              <a:t>ars, </a:t>
            </a:r>
            <a:r>
              <a:rPr lang="en-US" sz="6000" b="1" dirty="0" smtClean="0">
                <a:solidFill>
                  <a:srgbClr val="FF0000"/>
                </a:solidFill>
                <a:latin typeface="Tahoma" pitchFamily="34" charset="0"/>
              </a:rPr>
              <a:t>C</a:t>
            </a:r>
            <a:r>
              <a:rPr lang="en-US" sz="6000" b="1" dirty="0" smtClean="0">
                <a:latin typeface="Tahoma" pitchFamily="34" charset="0"/>
              </a:rPr>
              <a:t>hemicals, </a:t>
            </a:r>
            <a:r>
              <a:rPr lang="en-US" sz="6000" b="1" dirty="0" smtClean="0">
                <a:solidFill>
                  <a:srgbClr val="FF0000"/>
                </a:solidFill>
                <a:latin typeface="Tahoma" pitchFamily="34" charset="0"/>
              </a:rPr>
              <a:t>C</a:t>
            </a:r>
            <a:r>
              <a:rPr lang="en-US" sz="6000" b="1" dirty="0" smtClean="0">
                <a:latin typeface="Tahoma" pitchFamily="34" charset="0"/>
              </a:rPr>
              <a:t>areers, </a:t>
            </a:r>
            <a:r>
              <a:rPr lang="en-US" sz="6000" b="1" dirty="0" smtClean="0">
                <a:solidFill>
                  <a:srgbClr val="FF0000"/>
                </a:solidFill>
                <a:latin typeface="Tahoma" pitchFamily="34" charset="0"/>
              </a:rPr>
              <a:t>C</a:t>
            </a:r>
            <a:r>
              <a:rPr lang="en-US" sz="6000" b="1" dirty="0" smtClean="0">
                <a:latin typeface="Tahoma" pitchFamily="34" charset="0"/>
              </a:rPr>
              <a:t>ash, </a:t>
            </a:r>
            <a:r>
              <a:rPr lang="en-US" sz="6000" b="1" dirty="0" smtClean="0">
                <a:solidFill>
                  <a:srgbClr val="FF0000"/>
                </a:solidFill>
                <a:latin typeface="Tahoma" pitchFamily="34" charset="0"/>
              </a:rPr>
              <a:t>C</a:t>
            </a:r>
            <a:r>
              <a:rPr lang="en-US" sz="6000" b="1" dirty="0" smtClean="0">
                <a:latin typeface="Tahoma" pitchFamily="34" charset="0"/>
              </a:rPr>
              <a:t>redit </a:t>
            </a:r>
            <a:r>
              <a:rPr lang="en-US" sz="6000" b="1" dirty="0" smtClean="0">
                <a:solidFill>
                  <a:srgbClr val="FF0000"/>
                </a:solidFill>
                <a:latin typeface="Tahoma" pitchFamily="34" charset="0"/>
              </a:rPr>
              <a:t>C</a:t>
            </a:r>
            <a:r>
              <a:rPr lang="en-US" sz="6000" b="1" dirty="0" smtClean="0">
                <a:latin typeface="Tahoma" pitchFamily="34" charset="0"/>
              </a:rPr>
              <a:t>ards, </a:t>
            </a:r>
            <a:r>
              <a:rPr lang="en-US" sz="6000" b="1" dirty="0" smtClean="0">
                <a:solidFill>
                  <a:srgbClr val="FF0000"/>
                </a:solidFill>
                <a:latin typeface="Tahoma" pitchFamily="34" charset="0"/>
              </a:rPr>
              <a:t>C</a:t>
            </a:r>
            <a:r>
              <a:rPr lang="en-US" sz="6000" b="1" dirty="0" smtClean="0">
                <a:latin typeface="Tahoma" pitchFamily="34" charset="0"/>
              </a:rPr>
              <a:t>hoices, </a:t>
            </a:r>
            <a:r>
              <a:rPr lang="en-US" sz="6000" b="1" dirty="0" smtClean="0">
                <a:solidFill>
                  <a:srgbClr val="FF0000"/>
                </a:solidFill>
                <a:latin typeface="Tahoma" pitchFamily="34" charset="0"/>
              </a:rPr>
              <a:t>C</a:t>
            </a:r>
            <a:r>
              <a:rPr lang="en-US" sz="6000" b="1" dirty="0" smtClean="0">
                <a:latin typeface="Tahoma" pitchFamily="34" charset="0"/>
              </a:rPr>
              <a:t>hannels</a:t>
            </a:r>
          </a:p>
        </p:txBody>
      </p:sp>
    </p:spTree>
    <p:extLst>
      <p:ext uri="{BB962C8B-B14F-4D97-AF65-F5344CB8AC3E}">
        <p14:creationId xmlns:p14="http://schemas.microsoft.com/office/powerpoint/2010/main" val="1168715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0" y="0"/>
            <a:ext cx="8991600" cy="6858000"/>
          </a:xfrm>
        </p:spPr>
        <p:txBody>
          <a:bodyPr>
            <a:noAutofit/>
          </a:bodyPr>
          <a:lstStyle/>
          <a:p>
            <a:pPr marL="0" indent="0" eaLnBrk="1" hangingPunct="1">
              <a:lnSpc>
                <a:spcPct val="90000"/>
              </a:lnSpc>
              <a:buClrTx/>
              <a:buNone/>
            </a:pPr>
            <a:r>
              <a:rPr lang="en-US" sz="4800" b="1" dirty="0" smtClean="0">
                <a:latin typeface="Tahoma" pitchFamily="34" charset="0"/>
              </a:rPr>
              <a:t>For example, birth control has liberated (made </a:t>
            </a:r>
            <a:r>
              <a:rPr lang="en-US" sz="4800" b="1" smtClean="0">
                <a:solidFill>
                  <a:srgbClr val="FF0000"/>
                </a:solidFill>
                <a:latin typeface="Tahoma" pitchFamily="34" charset="0"/>
              </a:rPr>
              <a:t>independent</a:t>
            </a:r>
            <a:r>
              <a:rPr lang="en-US" sz="4800" b="1" smtClean="0">
                <a:latin typeface="Tahoma" pitchFamily="34" charset="0"/>
              </a:rPr>
              <a:t>) women </a:t>
            </a:r>
            <a:r>
              <a:rPr lang="en-US" sz="4800" b="1" dirty="0" smtClean="0">
                <a:latin typeface="Tahoma" pitchFamily="34" charset="0"/>
              </a:rPr>
              <a:t>to pursue careers as a personal alternative to full-time </a:t>
            </a:r>
            <a:r>
              <a:rPr lang="en-US" sz="4800" b="1" dirty="0" smtClean="0">
                <a:solidFill>
                  <a:srgbClr val="FF0000"/>
                </a:solidFill>
                <a:latin typeface="Tahoma" pitchFamily="34" charset="0"/>
              </a:rPr>
              <a:t>domestic</a:t>
            </a:r>
            <a:r>
              <a:rPr lang="en-US" sz="4800" b="1" dirty="0" smtClean="0">
                <a:latin typeface="Tahoma" pitchFamily="34" charset="0"/>
              </a:rPr>
              <a:t> responsibility. </a:t>
            </a:r>
            <a:r>
              <a:rPr lang="en-US" sz="4800" b="1" dirty="0" smtClean="0">
                <a:solidFill>
                  <a:srgbClr val="FF0000"/>
                </a:solidFill>
                <a:latin typeface="Tahoma" pitchFamily="34" charset="0"/>
              </a:rPr>
              <a:t>Birth control </a:t>
            </a:r>
            <a:r>
              <a:rPr lang="en-US" sz="4800" b="1" dirty="0" smtClean="0">
                <a:latin typeface="Tahoma" pitchFamily="34" charset="0"/>
              </a:rPr>
              <a:t>opens the door for women’s careers, family planning, &amp; </a:t>
            </a:r>
            <a:r>
              <a:rPr lang="en-US" sz="4800" b="1" dirty="0" smtClean="0">
                <a:solidFill>
                  <a:srgbClr val="FF0000"/>
                </a:solidFill>
                <a:latin typeface="Tahoma" pitchFamily="34" charset="0"/>
              </a:rPr>
              <a:t>non-traditional</a:t>
            </a:r>
            <a:r>
              <a:rPr lang="en-US" sz="4800" b="1" dirty="0" smtClean="0">
                <a:latin typeface="Tahoma" pitchFamily="34" charset="0"/>
              </a:rPr>
              <a:t> self-identities</a:t>
            </a:r>
            <a:r>
              <a:rPr lang="en-US" sz="4400" b="1" dirty="0" smtClean="0">
                <a:latin typeface="Tahoma" pitchFamily="34" charset="0"/>
              </a:rPr>
              <a:t>. </a:t>
            </a:r>
            <a:endParaRPr lang="en-US" sz="4800" b="1" dirty="0" smtClean="0">
              <a:latin typeface="Tahoma" pitchFamily="34" charset="0"/>
            </a:endParaRPr>
          </a:p>
        </p:txBody>
      </p:sp>
    </p:spTree>
    <p:extLst>
      <p:ext uri="{BB962C8B-B14F-4D97-AF65-F5344CB8AC3E}">
        <p14:creationId xmlns:p14="http://schemas.microsoft.com/office/powerpoint/2010/main" val="1245885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0" y="0"/>
            <a:ext cx="8991600" cy="6858000"/>
          </a:xfrm>
        </p:spPr>
        <p:txBody>
          <a:bodyPr/>
          <a:lstStyle/>
          <a:p>
            <a:pPr eaLnBrk="1" hangingPunct="1">
              <a:buClr>
                <a:schemeClr val="tx1"/>
              </a:buClr>
            </a:pPr>
            <a:r>
              <a:rPr lang="en-US" sz="3100" b="1" dirty="0" smtClean="0">
                <a:latin typeface="Tahoma" pitchFamily="34" charset="0"/>
              </a:rPr>
              <a:t>American men &amp; women in I cultures now marry at an average age of 25 &amp; don’t have children until about 28 years of age.</a:t>
            </a:r>
          </a:p>
          <a:p>
            <a:pPr eaLnBrk="1" hangingPunct="1">
              <a:buClr>
                <a:schemeClr val="tx1"/>
              </a:buClr>
            </a:pPr>
            <a:r>
              <a:rPr lang="en-US" sz="3100" b="1" dirty="0" smtClean="0">
                <a:latin typeface="Tahoma" pitchFamily="34" charset="0"/>
              </a:rPr>
              <a:t>American nuclear families are normally small enough to enable the mother to maintain a part-time or full-time career with the support of institutionalized child care. </a:t>
            </a:r>
          </a:p>
          <a:p>
            <a:pPr eaLnBrk="1" hangingPunct="1">
              <a:buClr>
                <a:schemeClr val="tx1"/>
              </a:buClr>
            </a:pPr>
            <a:r>
              <a:rPr lang="en-US" sz="3100" b="1" dirty="0" smtClean="0">
                <a:latin typeface="Tahoma" pitchFamily="34" charset="0"/>
              </a:rPr>
              <a:t>The high divorce rate in I cultures &amp; rise in single-parent families may be due in part to the greater economic independence of economically self-sufficient   women. </a:t>
            </a:r>
          </a:p>
          <a:p>
            <a:pPr marL="609600" indent="-609600" eaLnBrk="1" hangingPunct="1">
              <a:buFont typeface="Wingdings" pitchFamily="2" charset="2"/>
              <a:buNone/>
            </a:pPr>
            <a:endParaRPr lang="en-US" sz="3400" b="1" dirty="0" smtClean="0">
              <a:latin typeface="Tahoma" pitchFamily="34" charset="0"/>
            </a:endParaRPr>
          </a:p>
        </p:txBody>
      </p:sp>
    </p:spTree>
    <p:extLst>
      <p:ext uri="{BB962C8B-B14F-4D97-AF65-F5344CB8AC3E}">
        <p14:creationId xmlns:p14="http://schemas.microsoft.com/office/powerpoint/2010/main" val="492749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868363"/>
          </a:xfrm>
        </p:spPr>
        <p:txBody>
          <a:bodyPr/>
          <a:lstStyle/>
          <a:p>
            <a:pPr eaLnBrk="1" hangingPunct="1"/>
            <a:r>
              <a:rPr lang="en-US" sz="3200" b="1" smtClean="0">
                <a:solidFill>
                  <a:schemeClr val="tx1"/>
                </a:solidFill>
                <a:latin typeface="Tahoma" pitchFamily="34" charset="0"/>
              </a:rPr>
              <a:t>What Do These Drivers Have In Common?</a:t>
            </a:r>
          </a:p>
        </p:txBody>
      </p:sp>
      <p:pic>
        <p:nvPicPr>
          <p:cNvPr id="33795" name="Picture 3" descr="mercedes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 y="838200"/>
            <a:ext cx="8610600" cy="2614613"/>
          </a:xfrm>
          <a:noFill/>
        </p:spPr>
      </p:pic>
      <p:pic>
        <p:nvPicPr>
          <p:cNvPr id="33796" name="Picture 4" descr="lr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990600" y="3581400"/>
            <a:ext cx="7239000" cy="2867025"/>
          </a:xfrm>
          <a:noFill/>
          <a:ln w="12700">
            <a:solidFill>
              <a:schemeClr val="tx1"/>
            </a:solidFill>
            <a:miter lim="800000"/>
            <a:headEnd/>
            <a:tailEnd/>
          </a:ln>
        </p:spPr>
      </p:pic>
      <p:sp>
        <p:nvSpPr>
          <p:cNvPr id="33797" name="Rectangle 5"/>
          <p:cNvSpPr>
            <a:spLocks noChangeArrowheads="1"/>
          </p:cNvSpPr>
          <p:nvPr/>
        </p:nvSpPr>
        <p:spPr bwMode="auto">
          <a:xfrm>
            <a:off x="0" y="5791200"/>
            <a:ext cx="9144000" cy="1066800"/>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ctr"/>
            <a:r>
              <a:rPr lang="en-US" sz="3600">
                <a:latin typeface="Tahoma" pitchFamily="34" charset="0"/>
              </a:rPr>
              <a:t>Both use the style of their car to </a:t>
            </a:r>
          </a:p>
          <a:p>
            <a:pPr algn="ctr"/>
            <a:r>
              <a:rPr lang="en-US" sz="3600">
                <a:latin typeface="Tahoma" pitchFamily="34" charset="0"/>
              </a:rPr>
              <a:t>express their self-identity</a:t>
            </a:r>
          </a:p>
        </p:txBody>
      </p:sp>
    </p:spTree>
    <p:extLst>
      <p:ext uri="{BB962C8B-B14F-4D97-AF65-F5344CB8AC3E}">
        <p14:creationId xmlns:p14="http://schemas.microsoft.com/office/powerpoint/2010/main" val="35162613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0" y="0"/>
            <a:ext cx="8991600" cy="6858000"/>
          </a:xfrm>
        </p:spPr>
        <p:txBody>
          <a:bodyPr/>
          <a:lstStyle/>
          <a:p>
            <a:pPr>
              <a:buFont typeface="Wingdings" pitchFamily="2" charset="2"/>
              <a:buNone/>
            </a:pPr>
            <a:r>
              <a:rPr lang="en-US" sz="4700" b="1" smtClean="0">
                <a:latin typeface="Tahoma" pitchFamily="34" charset="0"/>
                <a:cs typeface="Tahoma" pitchFamily="34" charset="0"/>
              </a:rPr>
              <a:t>Personal identity in individualism cultures can come not only from your career, but also from what can possibly come with it: power, social status, achievement, recognition/awards, travel, and </a:t>
            </a:r>
            <a:r>
              <a:rPr lang="en-US" sz="4700" b="1" u="sng" smtClean="0">
                <a:latin typeface="Tahoma" pitchFamily="34" charset="0"/>
                <a:cs typeface="Tahoma" pitchFamily="34" charset="0"/>
              </a:rPr>
              <a:t>$$$</a:t>
            </a:r>
            <a:r>
              <a:rPr lang="en-US" sz="4700" b="1" smtClean="0">
                <a:latin typeface="Tahoma" pitchFamily="34" charset="0"/>
                <a:cs typeface="Tahoma" pitchFamily="34" charset="0"/>
              </a:rPr>
              <a:t>.</a:t>
            </a:r>
          </a:p>
        </p:txBody>
      </p:sp>
    </p:spTree>
    <p:extLst>
      <p:ext uri="{BB962C8B-B14F-4D97-AF65-F5344CB8AC3E}">
        <p14:creationId xmlns:p14="http://schemas.microsoft.com/office/powerpoint/2010/main" val="4000038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457200"/>
            <a:ext cx="8915400" cy="1143000"/>
          </a:xfrm>
        </p:spPr>
        <p:txBody>
          <a:bodyPr/>
          <a:lstStyle/>
          <a:p>
            <a:pPr eaLnBrk="1" hangingPunct="1"/>
            <a:r>
              <a:rPr lang="en-US" b="1" smtClean="0">
                <a:solidFill>
                  <a:schemeClr val="tx1"/>
                </a:solidFill>
                <a:latin typeface="Tahoma" pitchFamily="34" charset="0"/>
              </a:rPr>
              <a:t>Play by the rules vs. </a:t>
            </a:r>
            <a:br>
              <a:rPr lang="en-US" b="1" smtClean="0">
                <a:solidFill>
                  <a:schemeClr val="tx1"/>
                </a:solidFill>
                <a:latin typeface="Tahoma" pitchFamily="34" charset="0"/>
              </a:rPr>
            </a:br>
            <a:r>
              <a:rPr lang="en-US" b="1" smtClean="0">
                <a:solidFill>
                  <a:schemeClr val="tx1"/>
                </a:solidFill>
                <a:latin typeface="Tahoma" pitchFamily="34" charset="0"/>
              </a:rPr>
              <a:t>Make your own rules to live by</a:t>
            </a:r>
            <a:br>
              <a:rPr lang="en-US" b="1" smtClean="0">
                <a:solidFill>
                  <a:schemeClr val="tx1"/>
                </a:solidFill>
                <a:latin typeface="Tahoma" pitchFamily="34" charset="0"/>
              </a:rPr>
            </a:br>
            <a:endParaRPr lang="en-US" b="1" smtClean="0">
              <a:solidFill>
                <a:schemeClr val="tx1"/>
              </a:solidFill>
              <a:latin typeface="Tahoma" pitchFamily="34" charset="0"/>
            </a:endParaRPr>
          </a:p>
        </p:txBody>
      </p:sp>
      <p:pic>
        <p:nvPicPr>
          <p:cNvPr id="38915" name="Picture 4" descr="Rock Typ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7239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4200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838200" y="4191000"/>
            <a:ext cx="8001000" cy="4648200"/>
          </a:xfrm>
        </p:spPr>
        <p:txBody>
          <a:bodyPr/>
          <a:lstStyle/>
          <a:p>
            <a:pPr algn="ctr" eaLnBrk="1" hangingPunct="1">
              <a:buFont typeface="Wingdings" pitchFamily="2" charset="2"/>
              <a:buNone/>
            </a:pPr>
            <a:r>
              <a:rPr lang="en-US" sz="4800" b="1" smtClean="0">
                <a:latin typeface="Tahoma" pitchFamily="34" charset="0"/>
              </a:rPr>
              <a:t>Extended Family Culture:</a:t>
            </a:r>
          </a:p>
          <a:p>
            <a:pPr algn="ctr" eaLnBrk="1" hangingPunct="1">
              <a:buFont typeface="Wingdings" pitchFamily="2" charset="2"/>
              <a:buNone/>
            </a:pPr>
            <a:r>
              <a:rPr lang="en-US" sz="4800" b="1" smtClean="0">
                <a:latin typeface="Tahoma" pitchFamily="34" charset="0"/>
              </a:rPr>
              <a:t>The family is my</a:t>
            </a:r>
          </a:p>
          <a:p>
            <a:pPr algn="ctr" eaLnBrk="1" hangingPunct="1">
              <a:buFont typeface="Wingdings" pitchFamily="2" charset="2"/>
              <a:buNone/>
            </a:pPr>
            <a:r>
              <a:rPr lang="en-US" sz="4800" b="1" smtClean="0">
                <a:latin typeface="Tahoma" pitchFamily="34" charset="0"/>
              </a:rPr>
              <a:t> identity &amp; lifeline</a:t>
            </a:r>
          </a:p>
        </p:txBody>
      </p:sp>
      <p:pic>
        <p:nvPicPr>
          <p:cNvPr id="39939" name="Picture 5" descr="exfam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8600"/>
            <a:ext cx="7239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6747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152400" y="0"/>
            <a:ext cx="8991600" cy="6858000"/>
          </a:xfrm>
        </p:spPr>
        <p:txBody>
          <a:bodyPr/>
          <a:lstStyle/>
          <a:p>
            <a:pPr marL="609600" indent="-609600" eaLnBrk="1" hangingPunct="1">
              <a:buClr>
                <a:schemeClr val="tx1"/>
              </a:buClr>
              <a:buFontTx/>
              <a:buAutoNum type="arabicPeriod"/>
            </a:pPr>
            <a:r>
              <a:rPr lang="en-US" sz="5000" b="1" dirty="0" smtClean="0">
                <a:latin typeface="Tahoma" pitchFamily="34" charset="0"/>
              </a:rPr>
              <a:t>Non-institutional cultures</a:t>
            </a:r>
          </a:p>
          <a:p>
            <a:pPr marL="609600" indent="-609600" eaLnBrk="1" hangingPunct="1">
              <a:buClr>
                <a:schemeClr val="tx1"/>
              </a:buClr>
              <a:buFontTx/>
              <a:buAutoNum type="arabicPeriod"/>
            </a:pPr>
            <a:r>
              <a:rPr lang="en-US" sz="5000" b="1" dirty="0" smtClean="0">
                <a:latin typeface="Tahoma" pitchFamily="34" charset="0"/>
              </a:rPr>
              <a:t>Family </a:t>
            </a:r>
            <a:r>
              <a:rPr lang="en-US" sz="5000" b="1" dirty="0" smtClean="0">
                <a:solidFill>
                  <a:srgbClr val="FF0000"/>
                </a:solidFill>
                <a:latin typeface="Tahoma" pitchFamily="34" charset="0"/>
              </a:rPr>
              <a:t>&gt;</a:t>
            </a:r>
            <a:r>
              <a:rPr lang="en-US" sz="5000" b="1" dirty="0" smtClean="0">
                <a:latin typeface="Tahoma" pitchFamily="34" charset="0"/>
              </a:rPr>
              <a:t> Organizations</a:t>
            </a:r>
          </a:p>
          <a:p>
            <a:pPr marL="609600" indent="-609600" eaLnBrk="1" hangingPunct="1">
              <a:buClr>
                <a:schemeClr val="tx1"/>
              </a:buClr>
              <a:buFontTx/>
              <a:buAutoNum type="arabicPeriod"/>
            </a:pPr>
            <a:r>
              <a:rPr lang="en-US" sz="5000" b="1" dirty="0" smtClean="0">
                <a:latin typeface="Tahoma" pitchFamily="34" charset="0"/>
              </a:rPr>
              <a:t>People </a:t>
            </a:r>
            <a:r>
              <a:rPr lang="en-US" sz="5000" b="1" dirty="0" smtClean="0">
                <a:solidFill>
                  <a:srgbClr val="FF0000"/>
                </a:solidFill>
                <a:latin typeface="Tahoma" pitchFamily="34" charset="0"/>
              </a:rPr>
              <a:t>&gt;</a:t>
            </a:r>
            <a:r>
              <a:rPr lang="en-US" sz="5000" b="1" dirty="0" smtClean="0">
                <a:latin typeface="Tahoma" pitchFamily="34" charset="0"/>
              </a:rPr>
              <a:t> Productivity</a:t>
            </a:r>
          </a:p>
          <a:p>
            <a:pPr marL="609600" indent="-609600" eaLnBrk="1" hangingPunct="1">
              <a:buClr>
                <a:schemeClr val="tx1"/>
              </a:buClr>
              <a:buFontTx/>
              <a:buAutoNum type="arabicPeriod"/>
            </a:pPr>
            <a:r>
              <a:rPr lang="en-US" sz="5000" b="1" dirty="0" smtClean="0">
                <a:latin typeface="Tahoma" pitchFamily="34" charset="0"/>
              </a:rPr>
              <a:t>Quality of life </a:t>
            </a:r>
            <a:r>
              <a:rPr lang="en-US" sz="4800" b="1" dirty="0" smtClean="0">
                <a:latin typeface="Tahoma" pitchFamily="34" charset="0"/>
              </a:rPr>
              <a:t>(relationships &amp; family) </a:t>
            </a:r>
            <a:r>
              <a:rPr lang="en-US" sz="5000" b="1" dirty="0" smtClean="0">
                <a:solidFill>
                  <a:srgbClr val="FF0000"/>
                </a:solidFill>
                <a:latin typeface="Tahoma" pitchFamily="34" charset="0"/>
              </a:rPr>
              <a:t>&gt;</a:t>
            </a:r>
            <a:r>
              <a:rPr lang="en-US" sz="5000" b="1" dirty="0" smtClean="0">
                <a:latin typeface="Tahoma" pitchFamily="34" charset="0"/>
              </a:rPr>
              <a:t> Quantity  of life (materialism) </a:t>
            </a:r>
          </a:p>
          <a:p>
            <a:pPr marL="609600" indent="-609600" algn="ctr" eaLnBrk="1" hangingPunct="1">
              <a:buFont typeface="Wingdings" pitchFamily="2" charset="2"/>
              <a:buNone/>
            </a:pPr>
            <a:endParaRPr lang="en-US" sz="5400" b="1" dirty="0" smtClean="0">
              <a:latin typeface="Tahoma" pitchFamily="34" charset="0"/>
            </a:endParaRPr>
          </a:p>
        </p:txBody>
      </p:sp>
    </p:spTree>
    <p:extLst>
      <p:ext uri="{BB962C8B-B14F-4D97-AF65-F5344CB8AC3E}">
        <p14:creationId xmlns:p14="http://schemas.microsoft.com/office/powerpoint/2010/main" val="4197142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0" y="0"/>
            <a:ext cx="8991600" cy="6858000"/>
          </a:xfrm>
        </p:spPr>
        <p:txBody>
          <a:bodyPr/>
          <a:lstStyle/>
          <a:p>
            <a:pPr eaLnBrk="1" hangingPunct="1">
              <a:buFont typeface="Wingdings" pitchFamily="2" charset="2"/>
              <a:buNone/>
            </a:pPr>
            <a:r>
              <a:rPr lang="en-US" sz="4800" b="1" smtClean="0">
                <a:latin typeface="Tahoma" pitchFamily="34" charset="0"/>
              </a:rPr>
              <a:t>In nuclear family (individualism) cultures, identity is largely self-determined. In extended family cultures, identity is more apt to come from outside of yourself: gender role, birth order, who you know. </a:t>
            </a:r>
          </a:p>
        </p:txBody>
      </p:sp>
    </p:spTree>
    <p:extLst>
      <p:ext uri="{BB962C8B-B14F-4D97-AF65-F5344CB8AC3E}">
        <p14:creationId xmlns:p14="http://schemas.microsoft.com/office/powerpoint/2010/main" val="42792114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3"/>
          <p:cNvSpPr>
            <a:spLocks noGrp="1" noChangeArrowheads="1"/>
          </p:cNvSpPr>
          <p:nvPr>
            <p:ph type="body" idx="4294967295"/>
          </p:nvPr>
        </p:nvSpPr>
        <p:spPr>
          <a:xfrm>
            <a:off x="0" y="0"/>
            <a:ext cx="9144000" cy="6858000"/>
          </a:xfrm>
        </p:spPr>
        <p:txBody>
          <a:bodyPr/>
          <a:lstStyle/>
          <a:p>
            <a:pPr algn="ctr" eaLnBrk="1" hangingPunct="1">
              <a:lnSpc>
                <a:spcPct val="80000"/>
              </a:lnSpc>
              <a:buFont typeface="Wingdings" pitchFamily="2" charset="2"/>
              <a:buNone/>
            </a:pPr>
            <a:r>
              <a:rPr lang="en-US" sz="4000" b="1" dirty="0" smtClean="0">
                <a:solidFill>
                  <a:srgbClr val="FF0000"/>
                </a:solidFill>
                <a:latin typeface="Tahoma" pitchFamily="34" charset="0"/>
              </a:rPr>
              <a:t>Community Culture:</a:t>
            </a:r>
          </a:p>
          <a:p>
            <a:pPr eaLnBrk="1" hangingPunct="1">
              <a:lnSpc>
                <a:spcPct val="80000"/>
              </a:lnSpc>
              <a:buFont typeface="Wingdings" pitchFamily="2" charset="2"/>
              <a:buNone/>
            </a:pPr>
            <a:r>
              <a:rPr lang="en-US" sz="4400" b="1" dirty="0" smtClean="0">
                <a:solidFill>
                  <a:srgbClr val="FF0000"/>
                </a:solidFill>
                <a:latin typeface="Tahoma" pitchFamily="34" charset="0"/>
              </a:rPr>
              <a:t>Community</a:t>
            </a:r>
            <a:r>
              <a:rPr lang="en-US" sz="4400" b="1" dirty="0" smtClean="0">
                <a:latin typeface="Tahoma" pitchFamily="34" charset="0"/>
              </a:rPr>
              <a:t> = interdependency networks: family hierarchies; co-workers; permanent friends; neighbors </a:t>
            </a:r>
          </a:p>
          <a:p>
            <a:pPr eaLnBrk="1" hangingPunct="1">
              <a:lnSpc>
                <a:spcPct val="80000"/>
              </a:lnSpc>
              <a:buFont typeface="Wingdings" pitchFamily="2" charset="2"/>
              <a:buNone/>
            </a:pPr>
            <a:r>
              <a:rPr lang="en-US" sz="4400" b="1" dirty="0" smtClean="0">
                <a:solidFill>
                  <a:srgbClr val="FF0000"/>
                </a:solidFill>
                <a:latin typeface="Tahoma" pitchFamily="34" charset="0"/>
              </a:rPr>
              <a:t>Etiquette</a:t>
            </a:r>
            <a:r>
              <a:rPr lang="en-US" sz="4400" b="1" dirty="0" smtClean="0">
                <a:latin typeface="Tahoma" pitchFamily="34" charset="0"/>
              </a:rPr>
              <a:t> (“ethics”) = showing respect  via rituals to those you depend on most</a:t>
            </a:r>
          </a:p>
          <a:p>
            <a:pPr eaLnBrk="1" hangingPunct="1">
              <a:lnSpc>
                <a:spcPct val="80000"/>
              </a:lnSpc>
              <a:buFont typeface="Wingdings" pitchFamily="2" charset="2"/>
              <a:buNone/>
            </a:pPr>
            <a:r>
              <a:rPr lang="en-US" sz="4400" b="1" dirty="0" smtClean="0">
                <a:solidFill>
                  <a:srgbClr val="FF0000"/>
                </a:solidFill>
                <a:latin typeface="Tahoma" pitchFamily="34" charset="0"/>
              </a:rPr>
              <a:t>Ideals</a:t>
            </a:r>
            <a:r>
              <a:rPr lang="en-US" sz="4400" b="1" dirty="0" smtClean="0">
                <a:latin typeface="Tahoma" pitchFamily="34" charset="0"/>
              </a:rPr>
              <a:t> = behaviors that promote &amp; sustain community harmony</a:t>
            </a:r>
          </a:p>
        </p:txBody>
      </p:sp>
      <p:sp>
        <p:nvSpPr>
          <p:cNvPr id="43012" name="AutoShape 8"/>
          <p:cNvSpPr>
            <a:spLocks noChangeArrowheads="1"/>
          </p:cNvSpPr>
          <p:nvPr/>
        </p:nvSpPr>
        <p:spPr bwMode="auto">
          <a:xfrm>
            <a:off x="7848600" y="5867400"/>
            <a:ext cx="976313" cy="485775"/>
          </a:xfrm>
          <a:prstGeom prst="rightArrow">
            <a:avLst>
              <a:gd name="adj1" fmla="val 50000"/>
              <a:gd name="adj2" fmla="val 50245"/>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1219427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0" y="0"/>
            <a:ext cx="9144000" cy="6858000"/>
          </a:xfrm>
        </p:spPr>
        <p:txBody>
          <a:bodyPr/>
          <a:lstStyle/>
          <a:p>
            <a:pPr>
              <a:buFontTx/>
              <a:buNone/>
            </a:pPr>
            <a:r>
              <a:rPr lang="en-US" sz="4200" b="1" smtClean="0">
                <a:latin typeface="Tahoma" pitchFamily="34" charset="0"/>
                <a:cs typeface="Tahoma" pitchFamily="34" charset="0"/>
              </a:rPr>
              <a:t>One of the most humbling experiences in life is learning another nation’s language while living in that nation.  The inability to communicate clearly and competently can play havoc with ones confidence and sense of sophistication. Enduring this experience is often the ideal “cure” for ethnocentric people.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0" y="2921000"/>
            <a:ext cx="9144000" cy="4191000"/>
          </a:xfrm>
        </p:spPr>
        <p:txBody>
          <a:bodyPr/>
          <a:lstStyle/>
          <a:p>
            <a:pPr algn="ctr" eaLnBrk="1" hangingPunct="1">
              <a:buFont typeface="Wingdings" pitchFamily="2" charset="2"/>
              <a:buNone/>
            </a:pPr>
            <a:r>
              <a:rPr lang="en-US" sz="4000" b="1" dirty="0" smtClean="0">
                <a:latin typeface="Tahoma" pitchFamily="34" charset="0"/>
              </a:rPr>
              <a:t>Maintain interpersonal harmony via ritualistic </a:t>
            </a:r>
          </a:p>
          <a:p>
            <a:pPr algn="ctr" eaLnBrk="1" hangingPunct="1">
              <a:buFont typeface="Wingdings" pitchFamily="2" charset="2"/>
              <a:buNone/>
            </a:pPr>
            <a:r>
              <a:rPr lang="en-US" sz="4000" b="1" dirty="0" smtClean="0">
                <a:latin typeface="Tahoma" pitchFamily="34" charset="0"/>
              </a:rPr>
              <a:t>SOCIAL ETIQUETTE: </a:t>
            </a:r>
            <a:r>
              <a:rPr lang="en-US" sz="4000" b="1" dirty="0" smtClean="0">
                <a:solidFill>
                  <a:srgbClr val="FF0000"/>
                </a:solidFill>
                <a:latin typeface="Tahoma" pitchFamily="34" charset="0"/>
              </a:rPr>
              <a:t>Friendship bonding rituals; Bowing; Meeting/greeting rituals; Gift-giving rituals; Entertaining</a:t>
            </a:r>
          </a:p>
        </p:txBody>
      </p:sp>
      <p:pic>
        <p:nvPicPr>
          <p:cNvPr id="44035" name="Picture 4" descr="moving bo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0"/>
            <a:ext cx="1559169"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03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762000" y="228600"/>
            <a:ext cx="7620000" cy="2057400"/>
          </a:xfrm>
        </p:spPr>
        <p:txBody>
          <a:bodyPr/>
          <a:lstStyle/>
          <a:p>
            <a:pPr algn="ctr" eaLnBrk="1" hangingPunct="1">
              <a:lnSpc>
                <a:spcPct val="80000"/>
              </a:lnSpc>
              <a:buFont typeface="Wingdings" pitchFamily="2" charset="2"/>
              <a:buNone/>
            </a:pPr>
            <a:r>
              <a:rPr lang="en-US" sz="4000" b="1" dirty="0" smtClean="0">
                <a:latin typeface="Tahoma" pitchFamily="34" charset="0"/>
              </a:rPr>
              <a:t>Social behavior is complex because it is dictated by situational etiquette, not by universal rules</a:t>
            </a:r>
          </a:p>
          <a:p>
            <a:pPr algn="ctr" eaLnBrk="1" hangingPunct="1">
              <a:lnSpc>
                <a:spcPct val="80000"/>
              </a:lnSpc>
              <a:buFont typeface="Wingdings" pitchFamily="2" charset="2"/>
              <a:buNone/>
            </a:pPr>
            <a:endParaRPr lang="en-US" sz="4000" b="1" dirty="0">
              <a:latin typeface="Tahoma" pitchFamily="34" charset="0"/>
            </a:endParaRPr>
          </a:p>
          <a:p>
            <a:pPr algn="ctr" eaLnBrk="1" hangingPunct="1">
              <a:lnSpc>
                <a:spcPct val="80000"/>
              </a:lnSpc>
              <a:buFont typeface="Wingdings" pitchFamily="2" charset="2"/>
              <a:buNone/>
            </a:pPr>
            <a:endParaRPr lang="en-US" sz="4000" b="1" dirty="0" smtClean="0">
              <a:latin typeface="Tahoma" pitchFamily="34" charset="0"/>
            </a:endParaRPr>
          </a:p>
          <a:p>
            <a:pPr algn="ctr" eaLnBrk="1" hangingPunct="1">
              <a:lnSpc>
                <a:spcPct val="80000"/>
              </a:lnSpc>
              <a:buFont typeface="Wingdings" pitchFamily="2" charset="2"/>
              <a:buNone/>
            </a:pPr>
            <a:endParaRPr lang="en-US" sz="4000" b="1" dirty="0">
              <a:latin typeface="Tahoma" pitchFamily="34" charset="0"/>
            </a:endParaRPr>
          </a:p>
          <a:p>
            <a:pPr algn="ctr" eaLnBrk="1" hangingPunct="1">
              <a:lnSpc>
                <a:spcPct val="80000"/>
              </a:lnSpc>
              <a:buFont typeface="Wingdings" pitchFamily="2" charset="2"/>
              <a:buNone/>
            </a:pPr>
            <a:endParaRPr lang="en-US" sz="4000" b="1" dirty="0" smtClean="0">
              <a:latin typeface="Tahoma" pitchFamily="34" charset="0"/>
            </a:endParaRPr>
          </a:p>
          <a:p>
            <a:pPr algn="ctr" eaLnBrk="1" hangingPunct="1">
              <a:lnSpc>
                <a:spcPct val="80000"/>
              </a:lnSpc>
              <a:buFont typeface="Wingdings" pitchFamily="2" charset="2"/>
              <a:buNone/>
            </a:pPr>
            <a:endParaRPr lang="en-US" sz="4000" b="1" dirty="0">
              <a:latin typeface="Tahoma" pitchFamily="34" charset="0"/>
            </a:endParaRPr>
          </a:p>
          <a:p>
            <a:pPr algn="ctr" eaLnBrk="1" hangingPunct="1">
              <a:lnSpc>
                <a:spcPct val="80000"/>
              </a:lnSpc>
              <a:buFont typeface="Wingdings" pitchFamily="2" charset="2"/>
              <a:buNone/>
            </a:pPr>
            <a:endParaRPr lang="en-US" sz="4000" b="1" dirty="0" smtClean="0">
              <a:latin typeface="Tahoma" pitchFamily="34" charset="0"/>
            </a:endParaRPr>
          </a:p>
          <a:p>
            <a:pPr algn="ctr" eaLnBrk="1" hangingPunct="1">
              <a:lnSpc>
                <a:spcPct val="80000"/>
              </a:lnSpc>
              <a:buFont typeface="Wingdings" pitchFamily="2" charset="2"/>
              <a:buNone/>
            </a:pPr>
            <a:r>
              <a:rPr lang="en-US" sz="3600" b="1" dirty="0" smtClean="0">
                <a:latin typeface="Tahoma" pitchFamily="34" charset="0"/>
              </a:rPr>
              <a:t>Meditating on company success</a:t>
            </a:r>
          </a:p>
        </p:txBody>
      </p:sp>
      <p:pic>
        <p:nvPicPr>
          <p:cNvPr id="45059" name="Picture 4" descr="em's meditate en m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399" y="2243931"/>
            <a:ext cx="5394325" cy="343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384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WordArt 2"/>
          <p:cNvSpPr>
            <a:spLocks noChangeArrowheads="1" noChangeShapeType="1" noTextEdit="1"/>
          </p:cNvSpPr>
          <p:nvPr/>
        </p:nvSpPr>
        <p:spPr bwMode="auto">
          <a:xfrm>
            <a:off x="457200" y="381000"/>
            <a:ext cx="7924800" cy="60198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latin typeface="Arial Black"/>
              </a:rPr>
              <a:t>CULTURE CLASH:</a:t>
            </a:r>
          </a:p>
          <a:p>
            <a:pPr algn="ctr"/>
            <a:r>
              <a:rPr lang="en-US" sz="3600" kern="10">
                <a:ln w="9525" cap="sq">
                  <a:solidFill>
                    <a:srgbClr val="000000"/>
                  </a:solidFill>
                  <a:round/>
                  <a:headEnd type="none" w="sm" len="sm"/>
                  <a:tailEnd type="none" w="sm" len="sm"/>
                </a:ln>
                <a:latin typeface="Arial Black"/>
              </a:rPr>
              <a:t>CAREER CULTURES </a:t>
            </a:r>
          </a:p>
          <a:p>
            <a:pPr algn="ctr"/>
            <a:r>
              <a:rPr lang="en-US" sz="3600" kern="10">
                <a:ln w="9525" cap="sq">
                  <a:solidFill>
                    <a:srgbClr val="000000"/>
                  </a:solidFill>
                  <a:round/>
                  <a:headEnd type="none" w="sm" len="sm"/>
                  <a:tailEnd type="none" w="sm" len="sm"/>
                </a:ln>
                <a:latin typeface="Arial Black"/>
              </a:rPr>
              <a:t>vs.</a:t>
            </a:r>
          </a:p>
          <a:p>
            <a:pPr algn="ctr"/>
            <a:r>
              <a:rPr lang="en-US" sz="3600" kern="10">
                <a:ln w="9525" cap="sq">
                  <a:solidFill>
                    <a:srgbClr val="000000"/>
                  </a:solidFill>
                  <a:round/>
                  <a:headEnd type="none" w="sm" len="sm"/>
                  <a:tailEnd type="none" w="sm" len="sm"/>
                </a:ln>
                <a:latin typeface="Arial Black"/>
              </a:rPr>
              <a:t>FAMILY CULTURES</a:t>
            </a:r>
          </a:p>
        </p:txBody>
      </p:sp>
    </p:spTree>
    <p:extLst>
      <p:ext uri="{BB962C8B-B14F-4D97-AF65-F5344CB8AC3E}">
        <p14:creationId xmlns:p14="http://schemas.microsoft.com/office/powerpoint/2010/main" val="4270938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0" y="0"/>
            <a:ext cx="8991600" cy="6858000"/>
          </a:xfrm>
        </p:spPr>
        <p:txBody>
          <a:bodyPr/>
          <a:lstStyle/>
          <a:p>
            <a:pPr marL="609600" indent="-609600" eaLnBrk="1" hangingPunct="1">
              <a:buClr>
                <a:schemeClr val="tx1"/>
              </a:buClr>
              <a:buFontTx/>
              <a:buAutoNum type="arabicPeriod"/>
            </a:pPr>
            <a:r>
              <a:rPr lang="en-US" sz="2800" b="1" smtClean="0">
                <a:latin typeface="Tahoma" pitchFamily="34" charset="0"/>
              </a:rPr>
              <a:t>Cultures with different profiles sometimes mesh, but not always.  “Achievement” cultures (individualistic, mastery, monochronic, quantity of life) inevitably clash with “traditional” cultures (extended family, adaptive, polychronic, quality of life). </a:t>
            </a:r>
          </a:p>
          <a:p>
            <a:pPr marL="609600" indent="-609600" eaLnBrk="1" hangingPunct="1">
              <a:buClr>
                <a:schemeClr val="tx1"/>
              </a:buClr>
              <a:buFontTx/>
              <a:buAutoNum type="arabicPeriod"/>
            </a:pPr>
            <a:r>
              <a:rPr lang="en-US" sz="2800" b="1" smtClean="0">
                <a:latin typeface="Tahoma" pitchFamily="34" charset="0"/>
              </a:rPr>
              <a:t> For example, American culture during the “Manifest Destiny” 19</a:t>
            </a:r>
            <a:r>
              <a:rPr lang="en-US" sz="2800" b="1" baseline="30000" smtClean="0">
                <a:latin typeface="Tahoma" pitchFamily="34" charset="0"/>
              </a:rPr>
              <a:t>th</a:t>
            </a:r>
            <a:r>
              <a:rPr lang="en-US" sz="2800" b="1" smtClean="0">
                <a:latin typeface="Tahoma" pitchFamily="34" charset="0"/>
              </a:rPr>
              <a:t> century fatally clashed with the Native American cultures, all but exterminating them in the process. The disunited Amerindian tribes were no match for the superior military technology (the product of entrepreneurial commercial institutions) of the U.S. government with its strong institutional power.</a:t>
            </a:r>
          </a:p>
        </p:txBody>
      </p:sp>
      <p:sp>
        <p:nvSpPr>
          <p:cNvPr id="47107" name="AutoShape 3"/>
          <p:cNvSpPr>
            <a:spLocks noChangeArrowheads="1"/>
          </p:cNvSpPr>
          <p:nvPr/>
        </p:nvSpPr>
        <p:spPr bwMode="auto">
          <a:xfrm>
            <a:off x="7391400" y="60198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93506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0" y="0"/>
            <a:ext cx="9144000" cy="6858000"/>
          </a:xfrm>
        </p:spPr>
        <p:txBody>
          <a:bodyPr/>
          <a:lstStyle/>
          <a:p>
            <a:pPr marL="609600" indent="-609600" eaLnBrk="1" hangingPunct="1">
              <a:buClr>
                <a:schemeClr val="tx1"/>
              </a:buClr>
              <a:buFontTx/>
              <a:buAutoNum type="arabicPeriod" startAt="3"/>
            </a:pPr>
            <a:r>
              <a:rPr lang="en-US" sz="2400" b="1" dirty="0" smtClean="0">
                <a:latin typeface="Tahoma" pitchFamily="34" charset="0"/>
              </a:rPr>
              <a:t>One of the few times the Amerindians defeated the U.S. military was at the infamous battle of Little Big Horn (South Dakota) when a number of tribes centralized their power under Sitting Bull. But lacking the institutional infrastructure to permanently centralize power, the various Amerindian tribes were quickly wiped out by the institutional U.S.</a:t>
            </a:r>
          </a:p>
          <a:p>
            <a:pPr marL="609600" indent="-609600" eaLnBrk="1" hangingPunct="1">
              <a:buClr>
                <a:schemeClr val="tx1"/>
              </a:buClr>
              <a:buFontTx/>
              <a:buAutoNum type="arabicPeriod" startAt="3"/>
            </a:pPr>
            <a:r>
              <a:rPr lang="en-US" sz="2400" b="1" dirty="0" smtClean="0">
                <a:latin typeface="Tahoma" pitchFamily="34" charset="0"/>
              </a:rPr>
              <a:t>A major cause of contemporary friction between Western &amp; Islamic nations is cultural: secularism vs. theocracy, institutional vs. extended family, gender role differences, etc.</a:t>
            </a:r>
          </a:p>
          <a:p>
            <a:pPr marL="609600" indent="-609600" eaLnBrk="1" hangingPunct="1">
              <a:buClr>
                <a:schemeClr val="tx1"/>
              </a:buClr>
              <a:buFontTx/>
              <a:buAutoNum type="arabicPeriod" startAt="3"/>
            </a:pPr>
            <a:r>
              <a:rPr lang="en-US" sz="2400" b="1" dirty="0" smtClean="0">
                <a:latin typeface="Tahoma" pitchFamily="34" charset="0"/>
              </a:rPr>
              <a:t>The USA faces a tough political challenge in seeking to install a Western-friendly form of government in the Middle East, because the region has never known strong secular institutions, but representative government necessitates strong institutions.</a:t>
            </a:r>
          </a:p>
          <a:p>
            <a:pPr marL="609600" indent="-609600" eaLnBrk="1" hangingPunct="1"/>
            <a:endParaRPr lang="en-US" sz="2400" dirty="0" smtClean="0"/>
          </a:p>
        </p:txBody>
      </p:sp>
    </p:spTree>
    <p:extLst>
      <p:ext uri="{BB962C8B-B14F-4D97-AF65-F5344CB8AC3E}">
        <p14:creationId xmlns:p14="http://schemas.microsoft.com/office/powerpoint/2010/main" val="30542121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381000"/>
            <a:ext cx="8610600" cy="381000"/>
          </a:xfrm>
        </p:spPr>
        <p:txBody>
          <a:bodyPr/>
          <a:lstStyle/>
          <a:p>
            <a:pPr eaLnBrk="1" hangingPunct="1"/>
            <a:r>
              <a:rPr lang="en-US" sz="3200" b="1" smtClean="0">
                <a:solidFill>
                  <a:schemeClr val="tx1"/>
                </a:solidFill>
                <a:latin typeface="Tahoma" pitchFamily="34" charset="0"/>
              </a:rPr>
              <a:t>THE CULTURAL IMPACT OF QUANTITY </a:t>
            </a:r>
            <a:br>
              <a:rPr lang="en-US" sz="3200" b="1" smtClean="0">
                <a:solidFill>
                  <a:schemeClr val="tx1"/>
                </a:solidFill>
                <a:latin typeface="Tahoma" pitchFamily="34" charset="0"/>
              </a:rPr>
            </a:br>
            <a:r>
              <a:rPr lang="en-US" sz="3200" b="1" smtClean="0">
                <a:solidFill>
                  <a:schemeClr val="tx1"/>
                </a:solidFill>
                <a:latin typeface="Tahoma" pitchFamily="34" charset="0"/>
              </a:rPr>
              <a:t>OF LIFE &amp; ON FAMILY</a:t>
            </a:r>
            <a:r>
              <a:rPr lang="en-US" sz="4000" smtClean="0"/>
              <a:t> </a:t>
            </a:r>
            <a:r>
              <a:rPr lang="en-US" sz="3200" b="1" smtClean="0">
                <a:solidFill>
                  <a:schemeClr val="tx1"/>
                </a:solidFill>
                <a:latin typeface="Tahoma" pitchFamily="34" charset="0"/>
              </a:rPr>
              <a:t>STRUCTURE</a:t>
            </a:r>
          </a:p>
        </p:txBody>
      </p:sp>
      <p:sp>
        <p:nvSpPr>
          <p:cNvPr id="49155" name="Rectangle 3"/>
          <p:cNvSpPr>
            <a:spLocks noGrp="1" noChangeArrowheads="1"/>
          </p:cNvSpPr>
          <p:nvPr>
            <p:ph type="body" idx="1"/>
          </p:nvPr>
        </p:nvSpPr>
        <p:spPr>
          <a:xfrm>
            <a:off x="0" y="1219200"/>
            <a:ext cx="8991600" cy="5638800"/>
          </a:xfrm>
        </p:spPr>
        <p:txBody>
          <a:bodyPr/>
          <a:lstStyle/>
          <a:p>
            <a:pPr eaLnBrk="1" hangingPunct="1">
              <a:buClr>
                <a:schemeClr val="tx1"/>
              </a:buClr>
              <a:buFontTx/>
              <a:buNone/>
            </a:pPr>
            <a:r>
              <a:rPr lang="en-US" sz="2800" b="1" dirty="0" smtClean="0">
                <a:latin typeface="Tahoma" pitchFamily="34" charset="0"/>
              </a:rPr>
              <a:t>1. Western culture’s strong emphasis on quantity-of-life productivity has led to a cycle of decreasing family size &amp; prominence: Women in the workplace        Delayed marriage 	 Having children later in life + Fewer children        Reliance on institutional child rearing in day care centers &amp; public schools</a:t>
            </a:r>
          </a:p>
          <a:p>
            <a:pPr eaLnBrk="1" hangingPunct="1">
              <a:buClr>
                <a:schemeClr val="tx1"/>
              </a:buClr>
              <a:buFontTx/>
              <a:buNone/>
            </a:pPr>
            <a:r>
              <a:rPr lang="en-US" sz="2800" b="1" dirty="0" smtClean="0">
                <a:latin typeface="Tahoma" pitchFamily="34" charset="0"/>
              </a:rPr>
              <a:t>2. Career emphasis has also meant a huge growth in the singles culture to accommodate the intrusiveness of institutional work on private life (long work hours, commuting, team projects,  career mobility, etc.). </a:t>
            </a:r>
          </a:p>
        </p:txBody>
      </p:sp>
      <p:sp>
        <p:nvSpPr>
          <p:cNvPr id="49156" name="AutoShape 4"/>
          <p:cNvSpPr>
            <a:spLocks noChangeArrowheads="1"/>
          </p:cNvSpPr>
          <p:nvPr/>
        </p:nvSpPr>
        <p:spPr bwMode="auto">
          <a:xfrm>
            <a:off x="4953000" y="2590800"/>
            <a:ext cx="609600" cy="333375"/>
          </a:xfrm>
          <a:prstGeom prst="rightArrow">
            <a:avLst>
              <a:gd name="adj1" fmla="val 50000"/>
              <a:gd name="adj2" fmla="val 45714"/>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49157" name="AutoShape 5"/>
          <p:cNvSpPr>
            <a:spLocks noChangeArrowheads="1"/>
          </p:cNvSpPr>
          <p:nvPr/>
        </p:nvSpPr>
        <p:spPr bwMode="auto">
          <a:xfrm>
            <a:off x="1981200" y="3505200"/>
            <a:ext cx="609600" cy="333375"/>
          </a:xfrm>
          <a:prstGeom prst="rightArrow">
            <a:avLst>
              <a:gd name="adj1" fmla="val 50000"/>
              <a:gd name="adj2" fmla="val 45714"/>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49158" name="AutoShape 6"/>
          <p:cNvSpPr>
            <a:spLocks noChangeArrowheads="1"/>
          </p:cNvSpPr>
          <p:nvPr/>
        </p:nvSpPr>
        <p:spPr bwMode="auto">
          <a:xfrm>
            <a:off x="7848600" y="6324600"/>
            <a:ext cx="838200" cy="533400"/>
          </a:xfrm>
          <a:prstGeom prst="rightArrow">
            <a:avLst>
              <a:gd name="adj1" fmla="val 50000"/>
              <a:gd name="adj2" fmla="val 39286"/>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49159" name="AutoShape 7"/>
          <p:cNvSpPr>
            <a:spLocks noChangeArrowheads="1"/>
          </p:cNvSpPr>
          <p:nvPr/>
        </p:nvSpPr>
        <p:spPr bwMode="auto">
          <a:xfrm>
            <a:off x="457200" y="3048000"/>
            <a:ext cx="609600" cy="333375"/>
          </a:xfrm>
          <a:prstGeom prst="rightArrow">
            <a:avLst>
              <a:gd name="adj1" fmla="val 50000"/>
              <a:gd name="adj2" fmla="val 45714"/>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1026836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0"/>
            <a:ext cx="8229600" cy="487363"/>
          </a:xfrm>
        </p:spPr>
        <p:txBody>
          <a:bodyPr/>
          <a:lstStyle/>
          <a:p>
            <a:pPr eaLnBrk="1" hangingPunct="1"/>
            <a:r>
              <a:rPr lang="en-US" sz="2800" b="1" smtClean="0">
                <a:solidFill>
                  <a:schemeClr val="tx1"/>
                </a:solidFill>
                <a:latin typeface="Tahoma" pitchFamily="34" charset="0"/>
              </a:rPr>
              <a:t>GENDER ROLE CULTURE CLASH</a:t>
            </a:r>
            <a:r>
              <a:rPr lang="en-US" sz="2800" b="1" smtClean="0"/>
              <a:t> </a:t>
            </a:r>
          </a:p>
        </p:txBody>
      </p:sp>
      <p:sp>
        <p:nvSpPr>
          <p:cNvPr id="50179" name="Rectangle 3"/>
          <p:cNvSpPr>
            <a:spLocks noGrp="1" noChangeArrowheads="1"/>
          </p:cNvSpPr>
          <p:nvPr>
            <p:ph type="body" idx="1"/>
          </p:nvPr>
        </p:nvSpPr>
        <p:spPr>
          <a:xfrm>
            <a:off x="0" y="381000"/>
            <a:ext cx="9144000" cy="6477000"/>
          </a:xfrm>
        </p:spPr>
        <p:txBody>
          <a:bodyPr/>
          <a:lstStyle/>
          <a:p>
            <a:pPr marL="609600" indent="-609600" eaLnBrk="1" hangingPunct="1">
              <a:buClr>
                <a:schemeClr val="tx1"/>
              </a:buClr>
              <a:buFontTx/>
              <a:buAutoNum type="arabicPeriod"/>
            </a:pPr>
            <a:r>
              <a:rPr lang="en-US" sz="2800" b="1" dirty="0" smtClean="0">
                <a:latin typeface="Tahoma" pitchFamily="34" charset="0"/>
              </a:rPr>
              <a:t>The traditional nurturing role of women in Western culture underwent massive change during the second half of the 20</a:t>
            </a:r>
            <a:r>
              <a:rPr lang="en-US" sz="2800" b="1" baseline="30000" dirty="0" smtClean="0">
                <a:latin typeface="Tahoma" pitchFamily="34" charset="0"/>
              </a:rPr>
              <a:t>th</a:t>
            </a:r>
            <a:r>
              <a:rPr lang="en-US" sz="2800" b="1" dirty="0" smtClean="0">
                <a:latin typeface="Tahoma" pitchFamily="34" charset="0"/>
              </a:rPr>
              <a:t> century as many women sought personal identity in careers &amp; greater social/economic independence. </a:t>
            </a:r>
          </a:p>
          <a:p>
            <a:pPr marL="609600" indent="-609600" eaLnBrk="1" hangingPunct="1">
              <a:buClr>
                <a:schemeClr val="tx1"/>
              </a:buClr>
              <a:buFontTx/>
              <a:buAutoNum type="arabicPeriod"/>
            </a:pPr>
            <a:r>
              <a:rPr lang="en-US" sz="2800" b="1" dirty="0" smtClean="0">
                <a:latin typeface="Tahoma" pitchFamily="34" charset="0"/>
              </a:rPr>
              <a:t>Other women became breadwinners in order to supplement their spouse’s income to enable a higher material standard of living.</a:t>
            </a:r>
          </a:p>
          <a:p>
            <a:pPr marL="609600" indent="-609600" eaLnBrk="1" hangingPunct="1">
              <a:buClr>
                <a:schemeClr val="tx1"/>
              </a:buClr>
              <a:buFontTx/>
              <a:buAutoNum type="arabicPeriod"/>
            </a:pPr>
            <a:r>
              <a:rPr lang="en-US" sz="2800" b="1" dirty="0" smtClean="0">
                <a:latin typeface="Tahoma" pitchFamily="34" charset="0"/>
              </a:rPr>
              <a:t>The singles &amp; living together unmarried subcultures emerged as a new socially acceptable role for both women and men who put career &amp; organizational life ahead of family life.</a:t>
            </a:r>
          </a:p>
        </p:txBody>
      </p:sp>
      <p:sp>
        <p:nvSpPr>
          <p:cNvPr id="50180" name="AutoShape 4"/>
          <p:cNvSpPr>
            <a:spLocks noChangeArrowheads="1"/>
          </p:cNvSpPr>
          <p:nvPr/>
        </p:nvSpPr>
        <p:spPr bwMode="auto">
          <a:xfrm>
            <a:off x="8001000" y="6172200"/>
            <a:ext cx="609600" cy="333375"/>
          </a:xfrm>
          <a:prstGeom prst="rightArrow">
            <a:avLst>
              <a:gd name="adj1" fmla="val 50000"/>
              <a:gd name="adj2" fmla="val 45714"/>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23871249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0" y="0"/>
            <a:ext cx="9144000" cy="6858000"/>
          </a:xfrm>
        </p:spPr>
        <p:txBody>
          <a:bodyPr/>
          <a:lstStyle/>
          <a:p>
            <a:pPr marL="609600" indent="-609600" eaLnBrk="1" hangingPunct="1">
              <a:lnSpc>
                <a:spcPct val="90000"/>
              </a:lnSpc>
              <a:buClr>
                <a:schemeClr val="tx1"/>
              </a:buClr>
              <a:buFontTx/>
              <a:buAutoNum type="arabicPeriod" startAt="4"/>
            </a:pPr>
            <a:r>
              <a:rPr lang="en-US" sz="2800" b="1" dirty="0" smtClean="0">
                <a:latin typeface="Tahoma" pitchFamily="34" charset="0"/>
              </a:rPr>
              <a:t>This redefined gender role of women led to domestic role overload for many “supermoms” who were expected to simultaneously maintain both nurturing &amp; professional roles. </a:t>
            </a:r>
          </a:p>
          <a:p>
            <a:pPr marL="609600" indent="-609600" eaLnBrk="1" hangingPunct="1">
              <a:lnSpc>
                <a:spcPct val="90000"/>
              </a:lnSpc>
              <a:buClr>
                <a:schemeClr val="tx1"/>
              </a:buClr>
              <a:buFontTx/>
              <a:buAutoNum type="arabicPeriod" startAt="4"/>
            </a:pPr>
            <a:r>
              <a:rPr lang="en-US" sz="2800" b="1" dirty="0" smtClean="0">
                <a:latin typeface="Tahoma" pitchFamily="34" charset="0"/>
              </a:rPr>
              <a:t>In addition, the new role of women as careerists in the workplace led to gender culture clashes in many organizations centering around sexual discrimination &amp; harassment; the “glass ceiling” (not promoting women into executive positions); &amp; the discomfort of many women professionals in male-dominated organization cultures built around aggressive competitiveness instead of cooperation, &amp; authoritarian-style management instead of participative management.</a:t>
            </a:r>
          </a:p>
          <a:p>
            <a:pPr marL="609600" indent="-609600" eaLnBrk="1" hangingPunct="1">
              <a:lnSpc>
                <a:spcPct val="90000"/>
              </a:lnSpc>
              <a:buClr>
                <a:schemeClr val="tx1"/>
              </a:buClr>
              <a:buFontTx/>
              <a:buAutoNum type="arabicPeriod" startAt="4"/>
            </a:pPr>
            <a:endParaRPr lang="en-US" sz="2800" b="1" dirty="0" smtClean="0">
              <a:latin typeface="Tahoma" pitchFamily="34" charset="0"/>
            </a:endParaRPr>
          </a:p>
          <a:p>
            <a:pPr marL="609600" indent="-609600" eaLnBrk="1" hangingPunct="1">
              <a:lnSpc>
                <a:spcPct val="90000"/>
              </a:lnSpc>
            </a:pPr>
            <a:endParaRPr lang="en-US" dirty="0" smtClean="0"/>
          </a:p>
        </p:txBody>
      </p:sp>
    </p:spTree>
    <p:extLst>
      <p:ext uri="{BB962C8B-B14F-4D97-AF65-F5344CB8AC3E}">
        <p14:creationId xmlns:p14="http://schemas.microsoft.com/office/powerpoint/2010/main" val="25213075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944563"/>
          </a:xfrm>
        </p:spPr>
        <p:txBody>
          <a:bodyPr/>
          <a:lstStyle/>
          <a:p>
            <a:pPr eaLnBrk="1" hangingPunct="1"/>
            <a:r>
              <a:rPr lang="en-US" sz="2400" b="1" smtClean="0">
                <a:solidFill>
                  <a:schemeClr val="tx1"/>
                </a:solidFill>
                <a:latin typeface="Tahoma" pitchFamily="34" charset="0"/>
              </a:rPr>
              <a:t>THE SOCIAL REQUIREMENTS OF CAREERIST CULTURES  </a:t>
            </a:r>
            <a:r>
              <a:rPr lang="en-US" sz="2400" b="1" smtClean="0">
                <a:solidFill>
                  <a:schemeClr val="tx1"/>
                </a:solidFill>
              </a:rPr>
              <a:t> </a:t>
            </a:r>
          </a:p>
        </p:txBody>
      </p:sp>
      <p:sp>
        <p:nvSpPr>
          <p:cNvPr id="52227" name="Rectangle 3"/>
          <p:cNvSpPr>
            <a:spLocks noGrp="1" noChangeArrowheads="1"/>
          </p:cNvSpPr>
          <p:nvPr>
            <p:ph type="body" idx="1"/>
          </p:nvPr>
        </p:nvSpPr>
        <p:spPr>
          <a:xfrm>
            <a:off x="0" y="762000"/>
            <a:ext cx="9144000" cy="6096000"/>
          </a:xfrm>
        </p:spPr>
        <p:txBody>
          <a:bodyPr/>
          <a:lstStyle/>
          <a:p>
            <a:pPr marL="609600" indent="-609600" eaLnBrk="1" hangingPunct="1">
              <a:lnSpc>
                <a:spcPct val="90000"/>
              </a:lnSpc>
              <a:buClrTx/>
              <a:buFontTx/>
              <a:buAutoNum type="arabicPeriod"/>
            </a:pPr>
            <a:r>
              <a:rPr lang="en-US" sz="2900" b="1" dirty="0" smtClean="0">
                <a:latin typeface="Tahoma" pitchFamily="34" charset="0"/>
              </a:rPr>
              <a:t>Social Darwinist culture (make it on your own)</a:t>
            </a:r>
          </a:p>
          <a:p>
            <a:pPr marL="609600" indent="-609600" eaLnBrk="1" hangingPunct="1">
              <a:lnSpc>
                <a:spcPct val="90000"/>
              </a:lnSpc>
              <a:buClrTx/>
              <a:buFontTx/>
              <a:buAutoNum type="arabicPeriod"/>
            </a:pPr>
            <a:r>
              <a:rPr lang="en-US" sz="2900" b="1" dirty="0" smtClean="0">
                <a:latin typeface="Tahoma" pitchFamily="34" charset="0"/>
              </a:rPr>
              <a:t>Unisex culture (economic productivity as the primary societal role of both men &amp; women)</a:t>
            </a:r>
          </a:p>
          <a:p>
            <a:pPr marL="609600" indent="-609600" eaLnBrk="1" hangingPunct="1">
              <a:lnSpc>
                <a:spcPct val="90000"/>
              </a:lnSpc>
              <a:buClrTx/>
              <a:buFontTx/>
              <a:buAutoNum type="arabicPeriod"/>
            </a:pPr>
            <a:r>
              <a:rPr lang="en-US" sz="2900" b="1" dirty="0" smtClean="0">
                <a:latin typeface="Tahoma" pitchFamily="34" charset="0"/>
              </a:rPr>
              <a:t>Small families or childless marriages (to accommodate the time demands of institutions &amp; organizations)</a:t>
            </a:r>
          </a:p>
          <a:p>
            <a:pPr marL="609600" indent="-609600" eaLnBrk="1" hangingPunct="1">
              <a:lnSpc>
                <a:spcPct val="90000"/>
              </a:lnSpc>
              <a:buClrTx/>
              <a:buFontTx/>
              <a:buAutoNum type="arabicPeriod"/>
            </a:pPr>
            <a:r>
              <a:rPr lang="en-US" sz="2900" b="1" dirty="0" smtClean="0">
                <a:latin typeface="Tahoma" pitchFamily="34" charset="0"/>
              </a:rPr>
              <a:t>Institutional childcare (as a substitute for family care during the workday): public school systems, daycare centers, nannies, after-school programs &amp; extracurricular activities </a:t>
            </a:r>
          </a:p>
          <a:p>
            <a:pPr marL="609600" indent="-609600" eaLnBrk="1" hangingPunct="1">
              <a:lnSpc>
                <a:spcPct val="90000"/>
              </a:lnSpc>
              <a:buClrTx/>
              <a:buFontTx/>
              <a:buAutoNum type="arabicPeriod"/>
            </a:pPr>
            <a:r>
              <a:rPr lang="en-US" sz="2900" b="1" dirty="0" smtClean="0">
                <a:latin typeface="Tahoma" pitchFamily="34" charset="0"/>
              </a:rPr>
              <a:t>Widespread availability of birth control technology</a:t>
            </a:r>
          </a:p>
          <a:p>
            <a:pPr marL="609600" indent="-609600" eaLnBrk="1" hangingPunct="1">
              <a:lnSpc>
                <a:spcPct val="90000"/>
              </a:lnSpc>
              <a:buFontTx/>
              <a:buAutoNum type="arabicPeriod"/>
            </a:pPr>
            <a:endParaRPr lang="en-US" sz="2900" b="1" dirty="0" smtClean="0">
              <a:latin typeface="Tahoma" pitchFamily="34" charset="0"/>
            </a:endParaRPr>
          </a:p>
          <a:p>
            <a:pPr marL="609600" indent="-609600" eaLnBrk="1" hangingPunct="1">
              <a:lnSpc>
                <a:spcPct val="90000"/>
              </a:lnSpc>
              <a:buFontTx/>
              <a:buAutoNum type="arabicPeriod"/>
            </a:pPr>
            <a:endParaRPr lang="en-US" sz="2900" b="1" dirty="0" smtClean="0">
              <a:latin typeface="Tahoma" pitchFamily="34" charset="0"/>
            </a:endParaRPr>
          </a:p>
          <a:p>
            <a:pPr marL="609600" indent="-609600" eaLnBrk="1" hangingPunct="1">
              <a:lnSpc>
                <a:spcPct val="90000"/>
              </a:lnSpc>
              <a:buFontTx/>
              <a:buAutoNum type="arabicPeriod"/>
            </a:pPr>
            <a:endParaRPr lang="en-US" sz="2400" b="1" dirty="0" smtClean="0">
              <a:latin typeface="Tahoma" pitchFamily="34" charset="0"/>
            </a:endParaRPr>
          </a:p>
          <a:p>
            <a:pPr marL="609600" indent="-609600" eaLnBrk="1" hangingPunct="1">
              <a:lnSpc>
                <a:spcPct val="90000"/>
              </a:lnSpc>
              <a:buFontTx/>
              <a:buAutoNum type="arabicPeriod"/>
            </a:pPr>
            <a:endParaRPr lang="en-US" sz="2400" b="1" dirty="0" smtClean="0">
              <a:latin typeface="Tahoma" pitchFamily="34" charset="0"/>
            </a:endParaRPr>
          </a:p>
          <a:p>
            <a:pPr marL="609600" indent="-609600" eaLnBrk="1" hangingPunct="1">
              <a:lnSpc>
                <a:spcPct val="90000"/>
              </a:lnSpc>
              <a:buFontTx/>
              <a:buAutoNum type="arabicPeriod"/>
            </a:pPr>
            <a:endParaRPr lang="en-US" sz="2400" b="1" dirty="0" smtClean="0">
              <a:latin typeface="Tahoma" pitchFamily="34" charset="0"/>
            </a:endParaRPr>
          </a:p>
        </p:txBody>
      </p:sp>
      <p:sp>
        <p:nvSpPr>
          <p:cNvPr id="52228" name="AutoShape 4"/>
          <p:cNvSpPr>
            <a:spLocks noChangeArrowheads="1"/>
          </p:cNvSpPr>
          <p:nvPr/>
        </p:nvSpPr>
        <p:spPr bwMode="auto">
          <a:xfrm>
            <a:off x="7620000" y="61722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7676223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0" y="0"/>
            <a:ext cx="9144000" cy="6858000"/>
          </a:xfrm>
        </p:spPr>
        <p:txBody>
          <a:bodyPr/>
          <a:lstStyle/>
          <a:p>
            <a:pPr marL="609600" indent="-609600" eaLnBrk="1" hangingPunct="1">
              <a:buClr>
                <a:schemeClr val="tx1"/>
              </a:buClr>
              <a:buFontTx/>
              <a:buAutoNum type="arabicPeriod" startAt="6"/>
            </a:pPr>
            <a:r>
              <a:rPr lang="en-US" sz="2800" b="1" dirty="0" smtClean="0">
                <a:latin typeface="Tahoma" pitchFamily="34" charset="0"/>
              </a:rPr>
              <a:t>Civil rights legislation protecting the rights of women &amp; ethnic minorities</a:t>
            </a:r>
          </a:p>
          <a:p>
            <a:pPr marL="609600" indent="-609600" eaLnBrk="1" hangingPunct="1">
              <a:buClr>
                <a:schemeClr val="tx1"/>
              </a:buClr>
              <a:buFontTx/>
              <a:buAutoNum type="arabicPeriod" startAt="6"/>
            </a:pPr>
            <a:r>
              <a:rPr lang="en-US" sz="2800" b="1" dirty="0" smtClean="0">
                <a:latin typeface="Tahoma" pitchFamily="34" charset="0"/>
              </a:rPr>
              <a:t>Geographically mobile lifestyles to accommodate career opportunities </a:t>
            </a:r>
          </a:p>
          <a:p>
            <a:pPr marL="609600" indent="-609600" eaLnBrk="1" hangingPunct="1">
              <a:buClr>
                <a:schemeClr val="tx1"/>
              </a:buClr>
              <a:buFontTx/>
              <a:buAutoNum type="arabicPeriod" startAt="6"/>
            </a:pPr>
            <a:r>
              <a:rPr lang="en-US" sz="2800" b="1" dirty="0" smtClean="0">
                <a:latin typeface="Tahoma" pitchFamily="34" charset="0"/>
              </a:rPr>
              <a:t>Separation of church &amp; state to avoid discrimination against religious minorities &amp; the growing ranks of non-religious secularists</a:t>
            </a:r>
          </a:p>
          <a:p>
            <a:pPr marL="609600" indent="-609600" eaLnBrk="1" hangingPunct="1">
              <a:buClr>
                <a:schemeClr val="tx1"/>
              </a:buClr>
              <a:buFontTx/>
              <a:buAutoNum type="arabicPeriod" startAt="6"/>
            </a:pPr>
            <a:r>
              <a:rPr lang="en-US" sz="2800" b="1" dirty="0" smtClean="0">
                <a:latin typeface="Tahoma" pitchFamily="34" charset="0"/>
              </a:rPr>
              <a:t>Secularized values to accommodate the high materialism required by a commercial culture based on the pursuit of careers.</a:t>
            </a:r>
          </a:p>
          <a:p>
            <a:pPr marL="609600" indent="-609600" eaLnBrk="1" hangingPunct="1">
              <a:buClr>
                <a:schemeClr val="tx1"/>
              </a:buClr>
              <a:buFontTx/>
              <a:buAutoNum type="arabicPeriod" startAt="6"/>
            </a:pPr>
            <a:r>
              <a:rPr lang="en-US" sz="2800" b="1" dirty="0" smtClean="0">
                <a:latin typeface="Tahoma" pitchFamily="34" charset="0"/>
              </a:rPr>
              <a:t>Government socialism (unemployment &amp; welfare benefits, medical care assistance, college loans, etc.) to provide for social welfare needs no longer met by the family.</a:t>
            </a:r>
          </a:p>
          <a:p>
            <a:pPr marL="609600" indent="-609600" eaLnBrk="1" hangingPunct="1"/>
            <a:endParaRPr lang="en-US" dirty="0" smtClean="0"/>
          </a:p>
        </p:txBody>
      </p:sp>
    </p:spTree>
    <p:extLst>
      <p:ext uri="{BB962C8B-B14F-4D97-AF65-F5344CB8AC3E}">
        <p14:creationId xmlns:p14="http://schemas.microsoft.com/office/powerpoint/2010/main" val="410215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 y="0"/>
            <a:ext cx="8763000" cy="1143000"/>
          </a:xfrm>
        </p:spPr>
        <p:txBody>
          <a:bodyPr/>
          <a:lstStyle/>
          <a:p>
            <a:r>
              <a:rPr lang="en-US" sz="3200" b="1" smtClean="0">
                <a:latin typeface="Tahoma" pitchFamily="34" charset="0"/>
                <a:cs typeface="Tahoma" pitchFamily="34" charset="0"/>
              </a:rPr>
              <a:t>YOU KNOW YOU ARE IN AN INSTITUTIONALIZED CULTURE WHEN:</a:t>
            </a:r>
          </a:p>
        </p:txBody>
      </p:sp>
      <p:sp>
        <p:nvSpPr>
          <p:cNvPr id="30723" name="Content Placeholder 2"/>
          <p:cNvSpPr>
            <a:spLocks noGrp="1"/>
          </p:cNvSpPr>
          <p:nvPr>
            <p:ph idx="1"/>
          </p:nvPr>
        </p:nvSpPr>
        <p:spPr>
          <a:xfrm>
            <a:off x="0" y="1143000"/>
            <a:ext cx="9144000" cy="5715000"/>
          </a:xfrm>
        </p:spPr>
        <p:txBody>
          <a:bodyPr/>
          <a:lstStyle/>
          <a:p>
            <a:pPr marL="514350" indent="-514350">
              <a:buFontTx/>
              <a:buAutoNum type="arabicPeriod"/>
            </a:pPr>
            <a:r>
              <a:rPr lang="en-US" b="1" smtClean="0">
                <a:latin typeface="Tahoma" pitchFamily="34" charset="0"/>
                <a:cs typeface="Tahoma" pitchFamily="34" charset="0"/>
              </a:rPr>
              <a:t>There are numerous laws, regulations, &amp; lawyers.</a:t>
            </a:r>
          </a:p>
          <a:p>
            <a:pPr marL="514350" indent="-514350">
              <a:buFontTx/>
              <a:buAutoNum type="arabicPeriod"/>
            </a:pPr>
            <a:r>
              <a:rPr lang="en-US" b="1" smtClean="0">
                <a:latin typeface="Tahoma" pitchFamily="34" charset="0"/>
                <a:cs typeface="Tahoma" pitchFamily="34" charset="0"/>
              </a:rPr>
              <a:t>People depend on institutions (public schools, hospitals, banks, etc.) more than family.</a:t>
            </a:r>
          </a:p>
          <a:p>
            <a:pPr marL="514350" indent="-514350">
              <a:buFontTx/>
              <a:buAutoNum type="arabicPeriod"/>
            </a:pPr>
            <a:r>
              <a:rPr lang="en-US" b="1" smtClean="0">
                <a:latin typeface="Tahoma" pitchFamily="34" charset="0"/>
                <a:cs typeface="Tahoma" pitchFamily="34" charset="0"/>
              </a:rPr>
              <a:t>Most things are organized &amp; efficient.</a:t>
            </a:r>
          </a:p>
          <a:p>
            <a:pPr marL="514350" indent="-514350">
              <a:buFontTx/>
              <a:buAutoNum type="arabicPeriod"/>
            </a:pPr>
            <a:r>
              <a:rPr lang="en-US" b="1" smtClean="0">
                <a:latin typeface="Tahoma" pitchFamily="34" charset="0"/>
                <a:cs typeface="Tahoma" pitchFamily="34" charset="0"/>
              </a:rPr>
              <a:t>The main building blocks of society are singles &amp; small nuclear families.</a:t>
            </a:r>
          </a:p>
          <a:p>
            <a:pPr marL="514350" indent="-514350">
              <a:buFontTx/>
              <a:buAutoNum type="arabicPeriod"/>
            </a:pPr>
            <a:r>
              <a:rPr lang="en-US" b="1" smtClean="0">
                <a:latin typeface="Tahoma" pitchFamily="34" charset="0"/>
                <a:cs typeface="Tahoma" pitchFamily="34" charset="0"/>
              </a:rPr>
              <a:t>People are independent &amp; self-sufficient.</a:t>
            </a:r>
          </a:p>
          <a:p>
            <a:pPr marL="514350" indent="-514350">
              <a:buFontTx/>
              <a:buAutoNum type="arabicPeriod"/>
            </a:pPr>
            <a:r>
              <a:rPr lang="en-US" b="1" smtClean="0">
                <a:latin typeface="Tahoma" pitchFamily="34" charset="0"/>
                <a:cs typeface="Tahoma" pitchFamily="34" charset="0"/>
              </a:rPr>
              <a:t>Power is widely shared. </a:t>
            </a:r>
          </a:p>
          <a:p>
            <a:pPr marL="514350" indent="-514350">
              <a:buFontTx/>
              <a:buNone/>
            </a:pPr>
            <a:endParaRPr lang="en-US" b="1" smtClean="0">
              <a:latin typeface="Tahoma" pitchFamily="34" charset="0"/>
              <a:cs typeface="Tahoma" pitchFamily="34" charset="0"/>
            </a:endParaRPr>
          </a:p>
          <a:p>
            <a:pPr marL="514350" indent="-514350">
              <a:buFontTx/>
              <a:buNone/>
            </a:pPr>
            <a:endParaRPr lang="en-US" b="1" smtClean="0">
              <a:latin typeface="Tahoma" pitchFamily="34" charset="0"/>
              <a:cs typeface="Tahoma" pitchFamily="34" charset="0"/>
            </a:endParaRPr>
          </a:p>
          <a:p>
            <a:pPr marL="514350" indent="-514350">
              <a:buFontTx/>
              <a:buNone/>
            </a:pPr>
            <a:endParaRPr lang="en-US" b="1" smtClean="0">
              <a:latin typeface="Tahoma" pitchFamily="34" charset="0"/>
              <a:cs typeface="Tahoma" pitchFamily="34" charset="0"/>
            </a:endParaRPr>
          </a:p>
          <a:p>
            <a:pPr marL="514350" indent="-514350">
              <a:buFontTx/>
              <a:buNone/>
            </a:pPr>
            <a:endParaRPr lang="en-US" b="1" smtClean="0">
              <a:latin typeface="Tahoma" pitchFamily="34" charset="0"/>
              <a:cs typeface="Tahoma" pitchFamily="34" charset="0"/>
            </a:endParaRPr>
          </a:p>
        </p:txBody>
      </p:sp>
      <p:sp>
        <p:nvSpPr>
          <p:cNvPr id="4" name="Right Arrow 3"/>
          <p:cNvSpPr/>
          <p:nvPr/>
        </p:nvSpPr>
        <p:spPr>
          <a:xfrm flipV="1">
            <a:off x="7315200" y="6019800"/>
            <a:ext cx="1143000" cy="457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0053" y="-16041"/>
            <a:ext cx="9144000" cy="701842"/>
          </a:xfrm>
        </p:spPr>
        <p:txBody>
          <a:bodyPr/>
          <a:lstStyle/>
          <a:p>
            <a:pPr eaLnBrk="1" hangingPunct="1"/>
            <a:r>
              <a:rPr lang="en-US" sz="2000" b="1" dirty="0" smtClean="0">
                <a:solidFill>
                  <a:schemeClr val="tx1"/>
                </a:solidFill>
                <a:latin typeface="Tahoma" pitchFamily="34" charset="0"/>
              </a:rPr>
              <a:t>THE SOCIAL REQUIREMENTS OF EXTENDED FAMILY CULTURES  </a:t>
            </a:r>
            <a:r>
              <a:rPr lang="en-US" sz="2000" dirty="0" smtClean="0">
                <a:solidFill>
                  <a:schemeClr val="tx1"/>
                </a:solidFill>
              </a:rPr>
              <a:t> </a:t>
            </a:r>
          </a:p>
        </p:txBody>
      </p:sp>
      <p:sp>
        <p:nvSpPr>
          <p:cNvPr id="54275" name="Rectangle 3"/>
          <p:cNvSpPr>
            <a:spLocks noGrp="1" noChangeArrowheads="1"/>
          </p:cNvSpPr>
          <p:nvPr>
            <p:ph type="body" idx="1"/>
          </p:nvPr>
        </p:nvSpPr>
        <p:spPr>
          <a:xfrm>
            <a:off x="0" y="609600"/>
            <a:ext cx="9144000" cy="6248400"/>
          </a:xfrm>
        </p:spPr>
        <p:txBody>
          <a:bodyPr/>
          <a:lstStyle/>
          <a:p>
            <a:pPr marL="609600" indent="-609600" eaLnBrk="1" hangingPunct="1">
              <a:buClr>
                <a:schemeClr val="tx1"/>
              </a:buClr>
              <a:buFontTx/>
              <a:buAutoNum type="arabicPeriod"/>
            </a:pPr>
            <a:r>
              <a:rPr lang="en-US" sz="2800" b="1" dirty="0" smtClean="0">
                <a:latin typeface="Tahoma" pitchFamily="34" charset="0"/>
              </a:rPr>
              <a:t>A social culture of extended families, clans (extended families connected by intermarriage) &amp; tribes (extended clans connected by intermarriage)</a:t>
            </a:r>
          </a:p>
          <a:p>
            <a:pPr marL="609600" indent="-609600" eaLnBrk="1" hangingPunct="1">
              <a:buClr>
                <a:schemeClr val="tx1"/>
              </a:buClr>
              <a:buFontTx/>
              <a:buAutoNum type="arabicPeriod"/>
            </a:pPr>
            <a:r>
              <a:rPr lang="en-US" sz="2800" b="1" dirty="0" smtClean="0">
                <a:latin typeface="Tahoma" pitchFamily="34" charset="0"/>
              </a:rPr>
              <a:t>Gender role differences</a:t>
            </a:r>
          </a:p>
          <a:p>
            <a:pPr marL="609600" indent="-609600" eaLnBrk="1" hangingPunct="1">
              <a:buClr>
                <a:schemeClr val="tx1"/>
              </a:buClr>
              <a:buFontTx/>
              <a:buAutoNum type="arabicPeriod"/>
            </a:pPr>
            <a:r>
              <a:rPr lang="en-US" sz="2800" b="1" dirty="0" smtClean="0">
                <a:latin typeface="Tahoma" pitchFamily="34" charset="0"/>
              </a:rPr>
              <a:t>Large families (to provide for the relative absence of social institutions)</a:t>
            </a:r>
          </a:p>
          <a:p>
            <a:pPr marL="609600" indent="-609600" eaLnBrk="1" hangingPunct="1">
              <a:buClr>
                <a:schemeClr val="tx1"/>
              </a:buClr>
              <a:buFontTx/>
              <a:buAutoNum type="arabicPeriod"/>
            </a:pPr>
            <a:r>
              <a:rPr lang="en-US" sz="2800" b="1" dirty="0" smtClean="0">
                <a:latin typeface="Tahoma" pitchFamily="34" charset="0"/>
              </a:rPr>
              <a:t>Prominent, publicly visible religion to hold the culture together at the grassroots level in the absence of </a:t>
            </a:r>
            <a:r>
              <a:rPr lang="en-US" sz="2800" b="1" dirty="0" err="1" smtClean="0">
                <a:latin typeface="Tahoma" pitchFamily="34" charset="0"/>
              </a:rPr>
              <a:t>of</a:t>
            </a:r>
            <a:r>
              <a:rPr lang="en-US" sz="2800" b="1" dirty="0" smtClean="0">
                <a:latin typeface="Tahoma" pitchFamily="34" charset="0"/>
              </a:rPr>
              <a:t> institutions</a:t>
            </a:r>
          </a:p>
          <a:p>
            <a:pPr marL="609600" indent="-609600" eaLnBrk="1" hangingPunct="1">
              <a:buClr>
                <a:schemeClr val="tx1"/>
              </a:buClr>
              <a:buFontTx/>
              <a:buAutoNum type="arabicPeriod"/>
            </a:pPr>
            <a:r>
              <a:rPr lang="en-US" sz="2800" b="1" dirty="0" smtClean="0">
                <a:latin typeface="Tahoma" pitchFamily="34" charset="0"/>
              </a:rPr>
              <a:t>Communal capitalism which seeks to meet the needs of multiple people, not just financial stockholders</a:t>
            </a:r>
          </a:p>
          <a:p>
            <a:pPr marL="609600" indent="-609600" eaLnBrk="1" hangingPunct="1">
              <a:buFontTx/>
              <a:buAutoNum type="arabicPeriod"/>
            </a:pPr>
            <a:endParaRPr lang="en-US" sz="2800" b="1" dirty="0" smtClean="0">
              <a:latin typeface="Tahoma" pitchFamily="34" charset="0"/>
            </a:endParaRPr>
          </a:p>
          <a:p>
            <a:pPr marL="609600" indent="-609600" eaLnBrk="1" hangingPunct="1">
              <a:buFontTx/>
              <a:buAutoNum type="arabicPeriod"/>
            </a:pPr>
            <a:endParaRPr lang="en-US" sz="2800" b="1" dirty="0" smtClean="0">
              <a:latin typeface="Tahoma" pitchFamily="34" charset="0"/>
            </a:endParaRPr>
          </a:p>
          <a:p>
            <a:pPr marL="609600" indent="-609600" eaLnBrk="1" hangingPunct="1">
              <a:buFontTx/>
              <a:buAutoNum type="arabicPeriod"/>
            </a:pPr>
            <a:endParaRPr lang="en-US" sz="2800" b="1" dirty="0" smtClean="0">
              <a:latin typeface="Tahoma" pitchFamily="34" charset="0"/>
            </a:endParaRPr>
          </a:p>
        </p:txBody>
      </p:sp>
    </p:spTree>
    <p:extLst>
      <p:ext uri="{BB962C8B-B14F-4D97-AF65-F5344CB8AC3E}">
        <p14:creationId xmlns:p14="http://schemas.microsoft.com/office/powerpoint/2010/main" val="1189086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WordArt 2"/>
          <p:cNvSpPr>
            <a:spLocks noChangeArrowheads="1" noChangeShapeType="1" noTextEdit="1"/>
          </p:cNvSpPr>
          <p:nvPr/>
        </p:nvSpPr>
        <p:spPr bwMode="auto">
          <a:xfrm>
            <a:off x="533400" y="457200"/>
            <a:ext cx="7848600" cy="56388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latin typeface="Arial Black"/>
              </a:rPr>
              <a:t> Cul Class #3:</a:t>
            </a:r>
          </a:p>
          <a:p>
            <a:pPr algn="ctr"/>
            <a:r>
              <a:rPr lang="en-US" sz="3600" kern="10">
                <a:ln w="9525" cap="sq">
                  <a:solidFill>
                    <a:srgbClr val="000000"/>
                  </a:solidFill>
                  <a:round/>
                  <a:headEnd type="none" w="sm" len="sm"/>
                  <a:tailEnd type="none" w="sm" len="sm"/>
                </a:ln>
                <a:latin typeface="Arial Black"/>
              </a:rPr>
              <a:t>CULTURAL </a:t>
            </a:r>
          </a:p>
          <a:p>
            <a:pPr algn="ctr"/>
            <a:r>
              <a:rPr lang="en-US" sz="3600" kern="10">
                <a:ln w="9525" cap="sq">
                  <a:solidFill>
                    <a:srgbClr val="000000"/>
                  </a:solidFill>
                  <a:round/>
                  <a:headEnd type="none" w="sm" len="sm"/>
                  <a:tailEnd type="none" w="sm" len="sm"/>
                </a:ln>
                <a:latin typeface="Arial Black"/>
              </a:rPr>
              <a:t>DNA CODE</a:t>
            </a:r>
          </a:p>
        </p:txBody>
      </p:sp>
    </p:spTree>
    <p:extLst>
      <p:ext uri="{BB962C8B-B14F-4D97-AF65-F5344CB8AC3E}">
        <p14:creationId xmlns:p14="http://schemas.microsoft.com/office/powerpoint/2010/main" val="2964644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WordArt 2"/>
          <p:cNvSpPr>
            <a:spLocks noChangeArrowheads="1" noChangeShapeType="1" noTextEdit="1"/>
          </p:cNvSpPr>
          <p:nvPr/>
        </p:nvSpPr>
        <p:spPr bwMode="auto">
          <a:xfrm>
            <a:off x="609600" y="457200"/>
            <a:ext cx="7772400" cy="5715000"/>
          </a:xfrm>
          <a:prstGeom prst="rect">
            <a:avLst/>
          </a:prstGeom>
        </p:spPr>
        <p:txBody>
          <a:bodyPr wrap="none" fromWordArt="1">
            <a:prstTxWarp prst="textPlain">
              <a:avLst>
                <a:gd name="adj" fmla="val 50000"/>
              </a:avLst>
            </a:prstTxWarp>
          </a:bodyPr>
          <a:lstStyle/>
          <a:p>
            <a:pPr algn="ctr"/>
            <a:r>
              <a:rPr lang="pl-PL" sz="3600" kern="10">
                <a:ln w="9525" cap="sq">
                  <a:solidFill>
                    <a:srgbClr val="000000"/>
                  </a:solidFill>
                  <a:round/>
                  <a:headEnd type="none" w="sm" len="sm"/>
                  <a:tailEnd type="none" w="sm" len="sm"/>
                </a:ln>
                <a:latin typeface="Arial Black"/>
              </a:rPr>
              <a:t>DNA #1:</a:t>
            </a:r>
          </a:p>
          <a:p>
            <a:pPr algn="ctr"/>
            <a:r>
              <a:rPr lang="pl-PL" sz="3600" kern="10">
                <a:ln w="9525" cap="sq">
                  <a:solidFill>
                    <a:srgbClr val="000000"/>
                  </a:solidFill>
                  <a:round/>
                  <a:headEnd type="none" w="sm" len="sm"/>
                  <a:tailEnd type="none" w="sm" len="sm"/>
                </a:ln>
                <a:latin typeface="Arial Black"/>
              </a:rPr>
              <a:t>MONOCHRONIC vs.</a:t>
            </a:r>
          </a:p>
          <a:p>
            <a:pPr algn="ctr"/>
            <a:r>
              <a:rPr lang="pl-PL" sz="3600" kern="10">
                <a:ln w="9525" cap="sq">
                  <a:solidFill>
                    <a:srgbClr val="000000"/>
                  </a:solidFill>
                  <a:round/>
                  <a:headEnd type="none" w="sm" len="sm"/>
                  <a:tailEnd type="none" w="sm" len="sm"/>
                </a:ln>
                <a:latin typeface="Arial Black"/>
              </a:rPr>
              <a:t>POLYCHRONIC</a:t>
            </a:r>
          </a:p>
          <a:p>
            <a:pPr algn="ctr"/>
            <a:r>
              <a:rPr lang="pl-PL" sz="3600" kern="10">
                <a:ln w="9525" cap="sq">
                  <a:solidFill>
                    <a:srgbClr val="000000"/>
                  </a:solidFill>
                  <a:round/>
                  <a:headEnd type="none" w="sm" len="sm"/>
                  <a:tailEnd type="none" w="sm" len="sm"/>
                </a:ln>
                <a:latin typeface="Arial Black"/>
              </a:rPr>
              <a:t>CULTURES</a:t>
            </a:r>
            <a:endParaRPr lang="en-US" sz="3600" kern="10">
              <a:ln w="9525" cap="sq">
                <a:solidFill>
                  <a:srgbClr val="000000"/>
                </a:solidFill>
                <a:round/>
                <a:headEnd type="none" w="sm" len="sm"/>
                <a:tailEnd type="none" w="sm" len="sm"/>
              </a:ln>
              <a:latin typeface="Arial Black"/>
            </a:endParaRPr>
          </a:p>
        </p:txBody>
      </p:sp>
    </p:spTree>
    <p:extLst>
      <p:ext uri="{BB962C8B-B14F-4D97-AF65-F5344CB8AC3E}">
        <p14:creationId xmlns:p14="http://schemas.microsoft.com/office/powerpoint/2010/main" val="41680094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0" y="0"/>
            <a:ext cx="9144000" cy="1905000"/>
          </a:xfrm>
        </p:spPr>
        <p:txBody>
          <a:bodyPr/>
          <a:lstStyle/>
          <a:p>
            <a:pPr algn="ctr" eaLnBrk="1" hangingPunct="1">
              <a:buFontTx/>
              <a:buNone/>
            </a:pPr>
            <a:r>
              <a:rPr lang="en-US" b="1" smtClean="0">
                <a:latin typeface="Tahoma" pitchFamily="34" charset="0"/>
              </a:rPr>
              <a:t>Monochronic—Polychronic: </a:t>
            </a:r>
          </a:p>
          <a:p>
            <a:pPr algn="ctr" eaLnBrk="1" hangingPunct="1">
              <a:buFontTx/>
              <a:buNone/>
            </a:pPr>
            <a:r>
              <a:rPr lang="en-US" b="1" smtClean="0">
                <a:latin typeface="Tahoma" pitchFamily="34" charset="0"/>
              </a:rPr>
              <a:t>Some rivers flow, others are dammed up</a:t>
            </a:r>
          </a:p>
          <a:p>
            <a:pPr algn="ctr" eaLnBrk="1" hangingPunct="1">
              <a:buFontTx/>
              <a:buNone/>
            </a:pPr>
            <a:r>
              <a:rPr lang="en-US" b="1" smtClean="0">
                <a:latin typeface="Tahoma" pitchFamily="34" charset="0"/>
              </a:rPr>
              <a:t>(Control time vs. enjoy time)</a:t>
            </a:r>
          </a:p>
        </p:txBody>
      </p:sp>
      <p:pic>
        <p:nvPicPr>
          <p:cNvPr id="57347" name="Picture 3" descr="da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4360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0" y="0"/>
            <a:ext cx="8991600" cy="6858000"/>
          </a:xfrm>
        </p:spPr>
        <p:txBody>
          <a:bodyPr/>
          <a:lstStyle/>
          <a:p>
            <a:pPr marL="609600" indent="-609600" eaLnBrk="1" hangingPunct="1">
              <a:buClr>
                <a:schemeClr val="tx1"/>
              </a:buClr>
              <a:buFontTx/>
              <a:buAutoNum type="arabicPeriod"/>
            </a:pPr>
            <a:r>
              <a:rPr lang="en-US" sz="4000" b="1" smtClean="0">
                <a:latin typeface="Tahoma" pitchFamily="34" charset="0"/>
              </a:rPr>
              <a:t>Monochronic cultures control time via schedules to promote personal productivity: appointments, deadlines, private offices, organization charts, etc.</a:t>
            </a:r>
          </a:p>
          <a:p>
            <a:pPr marL="609600" indent="-609600" eaLnBrk="1" hangingPunct="1">
              <a:buClr>
                <a:schemeClr val="tx1"/>
              </a:buClr>
              <a:buFontTx/>
              <a:buAutoNum type="arabicPeriod"/>
            </a:pPr>
            <a:r>
              <a:rPr lang="en-US" sz="4000" b="1" smtClean="0">
                <a:latin typeface="Tahoma" pitchFamily="34" charset="0"/>
              </a:rPr>
              <a:t>Polychronic cultures put relationships before professional responsibilities &amp; are thus less time efficient &amp; organized.</a:t>
            </a:r>
          </a:p>
        </p:txBody>
      </p:sp>
      <p:sp>
        <p:nvSpPr>
          <p:cNvPr id="58371" name="AutoShape 3"/>
          <p:cNvSpPr>
            <a:spLocks noChangeArrowheads="1"/>
          </p:cNvSpPr>
          <p:nvPr/>
        </p:nvSpPr>
        <p:spPr bwMode="auto">
          <a:xfrm>
            <a:off x="7315200" y="6372225"/>
            <a:ext cx="976313" cy="485775"/>
          </a:xfrm>
          <a:prstGeom prst="rightArrow">
            <a:avLst>
              <a:gd name="adj1" fmla="val 50000"/>
              <a:gd name="adj2" fmla="val 50245"/>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35883724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0" y="0"/>
            <a:ext cx="8991600" cy="6858000"/>
          </a:xfrm>
        </p:spPr>
        <p:txBody>
          <a:bodyPr/>
          <a:lstStyle/>
          <a:p>
            <a:pPr marL="609600" indent="-609600" eaLnBrk="1" hangingPunct="1">
              <a:buClr>
                <a:schemeClr val="tx1"/>
              </a:buClr>
              <a:buFontTx/>
              <a:buAutoNum type="arabicPeriod" startAt="3"/>
            </a:pPr>
            <a:r>
              <a:rPr lang="en-US" sz="4000" b="1" dirty="0" smtClean="0">
                <a:latin typeface="Tahoma" pitchFamily="34" charset="0"/>
              </a:rPr>
              <a:t>Privacy is more important in </a:t>
            </a:r>
            <a:r>
              <a:rPr lang="en-US" sz="4000" b="1" dirty="0" err="1" smtClean="0">
                <a:latin typeface="Tahoma" pitchFamily="34" charset="0"/>
              </a:rPr>
              <a:t>monochronic</a:t>
            </a:r>
            <a:r>
              <a:rPr lang="en-US" sz="4000" b="1" dirty="0" smtClean="0">
                <a:latin typeface="Tahoma" pitchFamily="34" charset="0"/>
              </a:rPr>
              <a:t> cultures than </a:t>
            </a:r>
            <a:r>
              <a:rPr lang="en-US" sz="4000" b="1" dirty="0" err="1" smtClean="0">
                <a:latin typeface="Tahoma" pitchFamily="34" charset="0"/>
              </a:rPr>
              <a:t>polychronic</a:t>
            </a:r>
            <a:r>
              <a:rPr lang="en-US" sz="4000" b="1" dirty="0" smtClean="0">
                <a:latin typeface="Tahoma" pitchFamily="34" charset="0"/>
              </a:rPr>
              <a:t>, because personal productivity &amp; stress maintenance  necessitates withdrawal from the external environment. </a:t>
            </a:r>
          </a:p>
          <a:p>
            <a:pPr marL="609600" indent="-609600" eaLnBrk="1" hangingPunct="1">
              <a:buClr>
                <a:schemeClr val="tx1"/>
              </a:buClr>
              <a:buFontTx/>
              <a:buAutoNum type="arabicPeriod" startAt="3"/>
            </a:pPr>
            <a:r>
              <a:rPr lang="en-US" sz="4000" b="1" dirty="0" smtClean="0">
                <a:latin typeface="Tahoma" pitchFamily="34" charset="0"/>
              </a:rPr>
              <a:t> </a:t>
            </a:r>
            <a:r>
              <a:rPr lang="en-US" sz="4000" b="1" dirty="0" err="1" smtClean="0">
                <a:latin typeface="Tahoma" pitchFamily="34" charset="0"/>
              </a:rPr>
              <a:t>Polychronic</a:t>
            </a:r>
            <a:r>
              <a:rPr lang="en-US" sz="4000" b="1" dirty="0" smtClean="0">
                <a:latin typeface="Tahoma" pitchFamily="34" charset="0"/>
              </a:rPr>
              <a:t> cultures are more open &amp; less private to facilitate relationship-building &amp; care-taking of the extended family. </a:t>
            </a:r>
          </a:p>
        </p:txBody>
      </p:sp>
      <p:sp>
        <p:nvSpPr>
          <p:cNvPr id="59395" name="AutoShape 3"/>
          <p:cNvSpPr>
            <a:spLocks noChangeArrowheads="1"/>
          </p:cNvSpPr>
          <p:nvPr/>
        </p:nvSpPr>
        <p:spPr bwMode="auto">
          <a:xfrm>
            <a:off x="8167688" y="5791200"/>
            <a:ext cx="976312" cy="485775"/>
          </a:xfrm>
          <a:prstGeom prst="rightArrow">
            <a:avLst>
              <a:gd name="adj1" fmla="val 50000"/>
              <a:gd name="adj2" fmla="val 50245"/>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3524794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0" y="0"/>
            <a:ext cx="8991600" cy="6858000"/>
          </a:xfrm>
        </p:spPr>
        <p:txBody>
          <a:bodyPr/>
          <a:lstStyle/>
          <a:p>
            <a:pPr marL="609600" indent="-609600" eaLnBrk="1" hangingPunct="1">
              <a:buClr>
                <a:schemeClr val="tx1"/>
              </a:buClr>
              <a:buFontTx/>
              <a:buNone/>
            </a:pPr>
            <a:r>
              <a:rPr lang="en-US" sz="4400" b="1" smtClean="0">
                <a:latin typeface="Tahoma" pitchFamily="34" charset="0"/>
              </a:rPr>
              <a:t>5.Work stress is high in monochronic cultures due to the constant press to perform efficiently:</a:t>
            </a:r>
          </a:p>
          <a:p>
            <a:pPr marL="990600" lvl="1" indent="-533400" eaLnBrk="1" hangingPunct="1">
              <a:buFontTx/>
              <a:buAutoNum type="alphaUcPeriod"/>
            </a:pPr>
            <a:r>
              <a:rPr lang="en-US" sz="4400" b="1" smtClean="0">
                <a:latin typeface="Tahoma" pitchFamily="34" charset="0"/>
              </a:rPr>
              <a:t>Work deadlines</a:t>
            </a:r>
          </a:p>
          <a:p>
            <a:pPr marL="990600" lvl="1" indent="-533400" eaLnBrk="1" hangingPunct="1">
              <a:buFontTx/>
              <a:buAutoNum type="alphaUcPeriod"/>
            </a:pPr>
            <a:r>
              <a:rPr lang="en-US" sz="4400" b="1" smtClean="0">
                <a:latin typeface="Tahoma" pitchFamily="34" charset="0"/>
              </a:rPr>
              <a:t>Goals</a:t>
            </a:r>
          </a:p>
          <a:p>
            <a:pPr marL="990600" lvl="1" indent="-533400" eaLnBrk="1" hangingPunct="1">
              <a:buFontTx/>
              <a:buAutoNum type="alphaUcPeriod"/>
            </a:pPr>
            <a:r>
              <a:rPr lang="en-US" sz="4400" b="1" smtClean="0">
                <a:latin typeface="Tahoma" pitchFamily="34" charset="0"/>
              </a:rPr>
              <a:t>Performance-based pay</a:t>
            </a:r>
          </a:p>
          <a:p>
            <a:pPr marL="990600" lvl="1" indent="-533400" eaLnBrk="1" hangingPunct="1">
              <a:buFontTx/>
              <a:buAutoNum type="alphaUcPeriod"/>
            </a:pPr>
            <a:r>
              <a:rPr lang="en-US" sz="4400" b="1" smtClean="0">
                <a:latin typeface="Tahoma" pitchFamily="34" charset="0"/>
              </a:rPr>
              <a:t>Competitiveness</a:t>
            </a:r>
          </a:p>
          <a:p>
            <a:pPr marL="990600" lvl="1" indent="-533400" eaLnBrk="1" hangingPunct="1">
              <a:buFontTx/>
              <a:buAutoNum type="alphaUcPeriod"/>
            </a:pPr>
            <a:r>
              <a:rPr lang="en-US" sz="4400" b="1" smtClean="0">
                <a:latin typeface="Tahoma" pitchFamily="34" charset="0"/>
              </a:rPr>
              <a:t> Serial busyness</a:t>
            </a:r>
          </a:p>
          <a:p>
            <a:pPr marL="609600" indent="-609600" eaLnBrk="1" hangingPunct="1">
              <a:buClr>
                <a:srgbClr val="FF66FF"/>
              </a:buClr>
              <a:buFontTx/>
              <a:buNone/>
            </a:pPr>
            <a:endParaRPr lang="en-US" sz="4400" b="1" smtClean="0">
              <a:latin typeface="Tahoma" pitchFamily="34" charset="0"/>
            </a:endParaRPr>
          </a:p>
          <a:p>
            <a:pPr marL="609600" indent="-609600" eaLnBrk="1" hangingPunct="1">
              <a:buFontTx/>
              <a:buNone/>
            </a:pPr>
            <a:endParaRPr lang="en-US" sz="4400" b="1" smtClean="0">
              <a:latin typeface="Tahoma" pitchFamily="34" charset="0"/>
            </a:endParaRPr>
          </a:p>
        </p:txBody>
      </p:sp>
    </p:spTree>
    <p:extLst>
      <p:ext uri="{BB962C8B-B14F-4D97-AF65-F5344CB8AC3E}">
        <p14:creationId xmlns:p14="http://schemas.microsoft.com/office/powerpoint/2010/main" val="3160353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762000"/>
          </a:xfrm>
        </p:spPr>
        <p:txBody>
          <a:bodyPr/>
          <a:lstStyle/>
          <a:p>
            <a:pPr eaLnBrk="1" hangingPunct="1"/>
            <a:r>
              <a:rPr lang="en-US" sz="3200" b="1" smtClean="0">
                <a:solidFill>
                  <a:schemeClr val="tx1"/>
                </a:solidFill>
                <a:latin typeface="Tahoma" pitchFamily="34" charset="0"/>
              </a:rPr>
              <a:t>POLYCHRONIC MARK TWAIN</a:t>
            </a:r>
          </a:p>
        </p:txBody>
      </p:sp>
      <p:sp>
        <p:nvSpPr>
          <p:cNvPr id="61443" name="Rectangle 3"/>
          <p:cNvSpPr>
            <a:spLocks noGrp="1" noChangeArrowheads="1"/>
          </p:cNvSpPr>
          <p:nvPr>
            <p:ph type="body" idx="1"/>
          </p:nvPr>
        </p:nvSpPr>
        <p:spPr>
          <a:xfrm>
            <a:off x="0" y="685800"/>
            <a:ext cx="8991600" cy="6172200"/>
          </a:xfrm>
        </p:spPr>
        <p:txBody>
          <a:bodyPr/>
          <a:lstStyle/>
          <a:p>
            <a:pPr marL="609600" indent="-609600" eaLnBrk="1" hangingPunct="1">
              <a:buClr>
                <a:schemeClr val="tx1"/>
              </a:buClr>
              <a:buFontTx/>
              <a:buAutoNum type="arabicPeriod"/>
            </a:pPr>
            <a:r>
              <a:rPr lang="en-US" b="1" smtClean="0">
                <a:latin typeface="Tahoma" pitchFamily="34" charset="0"/>
              </a:rPr>
              <a:t>Huck Finn &amp; his friend Jim relax their way down the Mississippi River (symbolizing the flow of life), never hurrying to meet deadlines like the river boat pilots.</a:t>
            </a:r>
          </a:p>
          <a:p>
            <a:pPr marL="609600" indent="-609600" eaLnBrk="1" hangingPunct="1">
              <a:buClr>
                <a:schemeClr val="tx1"/>
              </a:buClr>
              <a:buFontTx/>
              <a:buAutoNum type="arabicPeriod"/>
            </a:pPr>
            <a:r>
              <a:rPr lang="en-US" b="1" smtClean="0">
                <a:latin typeface="Tahoma" pitchFamily="34" charset="0"/>
              </a:rPr>
              <a:t>Every time Huck &amp; Jim leave the river (going into monochronic civilization), they encounter problems &amp; aren’t accepted.</a:t>
            </a:r>
          </a:p>
          <a:p>
            <a:pPr marL="609600" indent="-609600" eaLnBrk="1" hangingPunct="1">
              <a:buClr>
                <a:schemeClr val="tx1"/>
              </a:buClr>
              <a:buFontTx/>
              <a:buAutoNum type="arabicPeriod"/>
            </a:pPr>
            <a:r>
              <a:rPr lang="en-US" b="1" smtClean="0">
                <a:latin typeface="Tahoma" pitchFamily="34" charset="0"/>
              </a:rPr>
              <a:t>Huck &amp; Jim want to enjoy their environment, not control it.</a:t>
            </a:r>
          </a:p>
        </p:txBody>
      </p:sp>
    </p:spTree>
    <p:extLst>
      <p:ext uri="{BB962C8B-B14F-4D97-AF65-F5344CB8AC3E}">
        <p14:creationId xmlns:p14="http://schemas.microsoft.com/office/powerpoint/2010/main" val="810265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WordArt 2"/>
          <p:cNvSpPr>
            <a:spLocks noChangeArrowheads="1" noChangeShapeType="1" noTextEdit="1"/>
          </p:cNvSpPr>
          <p:nvPr/>
        </p:nvSpPr>
        <p:spPr bwMode="auto">
          <a:xfrm>
            <a:off x="1447800" y="304800"/>
            <a:ext cx="6096000" cy="59436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latin typeface="Arial Black"/>
              </a:rPr>
              <a:t>DNA #2:</a:t>
            </a:r>
          </a:p>
          <a:p>
            <a:pPr algn="ctr"/>
            <a:r>
              <a:rPr lang="en-US" sz="3600" kern="10">
                <a:ln w="9525" cap="sq">
                  <a:solidFill>
                    <a:srgbClr val="000000"/>
                  </a:solidFill>
                  <a:round/>
                  <a:headEnd type="none" w="sm" len="sm"/>
                  <a:tailEnd type="none" w="sm" len="sm"/>
                </a:ln>
                <a:latin typeface="Arial Black"/>
              </a:rPr>
              <a:t>LOW vs. HIGH</a:t>
            </a:r>
          </a:p>
          <a:p>
            <a:pPr algn="ctr"/>
            <a:r>
              <a:rPr lang="en-US" sz="3600" kern="10">
                <a:ln w="9525" cap="sq">
                  <a:solidFill>
                    <a:srgbClr val="000000"/>
                  </a:solidFill>
                  <a:round/>
                  <a:headEnd type="none" w="sm" len="sm"/>
                  <a:tailEnd type="none" w="sm" len="sm"/>
                </a:ln>
                <a:latin typeface="Arial Black"/>
              </a:rPr>
              <a:t>CONTEXT</a:t>
            </a:r>
          </a:p>
          <a:p>
            <a:pPr algn="ctr"/>
            <a:r>
              <a:rPr lang="en-US" sz="3600" kern="10">
                <a:ln w="9525" cap="sq">
                  <a:solidFill>
                    <a:srgbClr val="000000"/>
                  </a:solidFill>
                  <a:round/>
                  <a:headEnd type="none" w="sm" len="sm"/>
                  <a:tailEnd type="none" w="sm" len="sm"/>
                </a:ln>
                <a:latin typeface="Arial Black"/>
              </a:rPr>
              <a:t>CULTURES</a:t>
            </a:r>
          </a:p>
        </p:txBody>
      </p:sp>
    </p:spTree>
    <p:extLst>
      <p:ext uri="{BB962C8B-B14F-4D97-AF65-F5344CB8AC3E}">
        <p14:creationId xmlns:p14="http://schemas.microsoft.com/office/powerpoint/2010/main" val="23019732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8915400" cy="3124200"/>
          </a:xfrm>
        </p:spPr>
        <p:txBody>
          <a:bodyPr/>
          <a:lstStyle/>
          <a:p>
            <a:pPr eaLnBrk="1" hangingPunct="1"/>
            <a:r>
              <a:rPr lang="en-US" sz="5400" b="1" smtClean="0">
                <a:solidFill>
                  <a:schemeClr val="tx1"/>
                </a:solidFill>
                <a:latin typeface="Tahoma" pitchFamily="34" charset="0"/>
              </a:rPr>
              <a:t>Low vs. High Context</a:t>
            </a:r>
            <a:r>
              <a:rPr lang="en-US" b="1" smtClean="0">
                <a:solidFill>
                  <a:schemeClr val="tx1"/>
                </a:solidFill>
                <a:latin typeface="Tahoma" pitchFamily="34" charset="0"/>
              </a:rPr>
              <a:t> </a:t>
            </a:r>
            <a:br>
              <a:rPr lang="en-US" b="1" smtClean="0">
                <a:solidFill>
                  <a:schemeClr val="tx1"/>
                </a:solidFill>
                <a:latin typeface="Tahoma" pitchFamily="34" charset="0"/>
              </a:rPr>
            </a:br>
            <a:r>
              <a:rPr lang="en-US" b="1" smtClean="0">
                <a:solidFill>
                  <a:schemeClr val="tx1"/>
                </a:solidFill>
                <a:latin typeface="Tahoma" pitchFamily="34" charset="0"/>
              </a:rPr>
              <a:t>Treat everyone the same vs. </a:t>
            </a:r>
            <a:br>
              <a:rPr lang="en-US" b="1" smtClean="0">
                <a:solidFill>
                  <a:schemeClr val="tx1"/>
                </a:solidFill>
                <a:latin typeface="Tahoma" pitchFamily="34" charset="0"/>
              </a:rPr>
            </a:br>
            <a:r>
              <a:rPr lang="en-US" b="1" smtClean="0">
                <a:solidFill>
                  <a:schemeClr val="tx1"/>
                </a:solidFill>
                <a:latin typeface="Tahoma" pitchFamily="34" charset="0"/>
              </a:rPr>
              <a:t>cater to background characteristics</a:t>
            </a:r>
          </a:p>
        </p:txBody>
      </p:sp>
      <p:pic>
        <p:nvPicPr>
          <p:cNvPr id="64515" name="Picture 3" descr="PROS TRAVEL"/>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81000" y="3124200"/>
            <a:ext cx="4267200" cy="3103563"/>
          </a:xfrm>
          <a:noFill/>
        </p:spPr>
      </p:pic>
      <p:pic>
        <p:nvPicPr>
          <p:cNvPr id="64516" name="Picture 4" descr="DIVERSE MAN WOMAN CHA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124200"/>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054323"/>
      </p:ext>
    </p:extLst>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0" y="0"/>
            <a:ext cx="9144000" cy="6858000"/>
          </a:xfrm>
        </p:spPr>
        <p:txBody>
          <a:bodyPr/>
          <a:lstStyle/>
          <a:p>
            <a:pPr marL="514350" indent="-514350">
              <a:buFontTx/>
              <a:buAutoNum type="arabicPeriod" startAt="7"/>
            </a:pPr>
            <a:r>
              <a:rPr lang="en-US" sz="3600" b="1" dirty="0" smtClean="0">
                <a:latin typeface="Tahoma" pitchFamily="34" charset="0"/>
                <a:cs typeface="Tahoma" pitchFamily="34" charset="0"/>
              </a:rPr>
              <a:t> Many people are high achievers, are at work more than with family, &amp; have career-centered identifies. </a:t>
            </a:r>
          </a:p>
          <a:p>
            <a:pPr marL="514350" indent="-514350">
              <a:buFontTx/>
              <a:buAutoNum type="arabicPeriod" startAt="7"/>
            </a:pPr>
            <a:r>
              <a:rPr lang="en-US" sz="3600" b="1" dirty="0" smtClean="0">
                <a:latin typeface="Tahoma" pitchFamily="34" charset="0"/>
                <a:cs typeface="Tahoma" pitchFamily="34" charset="0"/>
              </a:rPr>
              <a:t> Life is fast-paced, competitive, &amp; often stressful.</a:t>
            </a:r>
          </a:p>
          <a:p>
            <a:pPr marL="514350" indent="-514350">
              <a:buFontTx/>
              <a:buAutoNum type="arabicPeriod" startAt="7"/>
            </a:pPr>
            <a:r>
              <a:rPr lang="en-US" sz="3600" b="1" dirty="0" smtClean="0">
                <a:latin typeface="Tahoma" pitchFamily="34" charset="0"/>
                <a:cs typeface="Tahoma" pitchFamily="34" charset="0"/>
              </a:rPr>
              <a:t> Governments are relatively stable.</a:t>
            </a:r>
          </a:p>
          <a:p>
            <a:pPr marL="514350" indent="-514350">
              <a:buFontTx/>
              <a:buAutoNum type="arabicPeriod" startAt="7"/>
            </a:pPr>
            <a:r>
              <a:rPr lang="en-US" sz="3600" b="1" dirty="0" smtClean="0">
                <a:latin typeface="Tahoma" pitchFamily="34" charset="0"/>
                <a:cs typeface="Tahoma" pitchFamily="34" charset="0"/>
              </a:rPr>
              <a:t> Status is earned &amp; based in large part on money/material wealth.</a:t>
            </a:r>
          </a:p>
          <a:p>
            <a:pPr marL="514350" indent="-514350">
              <a:buFontTx/>
              <a:buAutoNum type="arabicPeriod" startAt="7"/>
            </a:pPr>
            <a:r>
              <a:rPr lang="en-US" sz="3600" b="1" dirty="0" smtClean="0">
                <a:latin typeface="Tahoma" pitchFamily="34" charset="0"/>
                <a:cs typeface="Tahoma" pitchFamily="34" charset="0"/>
              </a:rPr>
              <a:t> People are agenda-driven.</a:t>
            </a:r>
          </a:p>
          <a:p>
            <a:pPr marL="514350" indent="-514350">
              <a:buFontTx/>
              <a:buAutoNum type="arabicPeriod" startAt="7"/>
            </a:pPr>
            <a:r>
              <a:rPr lang="en-US" sz="3600" b="1" u="sng" dirty="0" smtClean="0">
                <a:latin typeface="Tahoma" pitchFamily="34" charset="0"/>
                <a:cs typeface="Tahoma" pitchFamily="34" charset="0"/>
              </a:rPr>
              <a:t> Big </a:t>
            </a:r>
            <a:r>
              <a:rPr lang="en-US" sz="3600" b="1" dirty="0" smtClean="0">
                <a:latin typeface="Tahoma" pitchFamily="34" charset="0"/>
                <a:cs typeface="Tahoma" pitchFamily="34" charset="0"/>
              </a:rPr>
              <a:t>business dominates.</a:t>
            </a:r>
          </a:p>
        </p:txBody>
      </p:sp>
    </p:spTree>
    <p:extLst>
      <p:ext uri="{BB962C8B-B14F-4D97-AF65-F5344CB8AC3E}">
        <p14:creationId xmlns:p14="http://schemas.microsoft.com/office/powerpoint/2010/main" val="10572731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0" y="0"/>
            <a:ext cx="8991600" cy="6858000"/>
          </a:xfrm>
        </p:spPr>
        <p:txBody>
          <a:bodyPr/>
          <a:lstStyle/>
          <a:p>
            <a:pPr eaLnBrk="1" hangingPunct="1">
              <a:buFontTx/>
              <a:buNone/>
            </a:pPr>
            <a:r>
              <a:rPr lang="en-US" sz="4400" b="1" dirty="0" smtClean="0">
                <a:latin typeface="Tahoma" pitchFamily="34" charset="0"/>
              </a:rPr>
              <a:t>In high context cultures, people’s background characteristics (family name, wealth, gender, age, who they know, etc.) determine their social status more than personal achievements (which define identity in low context cultures)</a:t>
            </a:r>
            <a:r>
              <a:rPr lang="en-US" sz="4000" b="1" dirty="0" smtClean="0">
                <a:latin typeface="Tahoma" pitchFamily="34" charset="0"/>
              </a:rPr>
              <a:t> </a:t>
            </a:r>
          </a:p>
        </p:txBody>
      </p:sp>
    </p:spTree>
    <p:extLst>
      <p:ext uri="{BB962C8B-B14F-4D97-AF65-F5344CB8AC3E}">
        <p14:creationId xmlns:p14="http://schemas.microsoft.com/office/powerpoint/2010/main" val="20994438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304800" y="304800"/>
            <a:ext cx="8686800" cy="6172200"/>
          </a:xfrm>
        </p:spPr>
        <p:txBody>
          <a:bodyPr/>
          <a:lstStyle/>
          <a:p>
            <a:pPr eaLnBrk="1" hangingPunct="1">
              <a:lnSpc>
                <a:spcPct val="90000"/>
              </a:lnSpc>
              <a:buClr>
                <a:srgbClr val="66FF66"/>
              </a:buClr>
              <a:buFont typeface="Wingdings" pitchFamily="2" charset="2"/>
              <a:buNone/>
            </a:pPr>
            <a:r>
              <a:rPr lang="en-US" sz="4800" b="1" dirty="0" smtClean="0">
                <a:latin typeface="Tahoma" pitchFamily="34" charset="0"/>
              </a:rPr>
              <a:t>What aspect of American history influenced Americans to </a:t>
            </a:r>
          </a:p>
          <a:p>
            <a:pPr eaLnBrk="1" hangingPunct="1">
              <a:lnSpc>
                <a:spcPct val="90000"/>
              </a:lnSpc>
              <a:buClr>
                <a:srgbClr val="66FF66"/>
              </a:buClr>
              <a:buFont typeface="Wingdings" pitchFamily="2" charset="2"/>
              <a:buNone/>
            </a:pPr>
            <a:r>
              <a:rPr lang="en-US" sz="4800" b="1" dirty="0" smtClean="0">
                <a:latin typeface="Tahoma" pitchFamily="34" charset="0"/>
              </a:rPr>
              <a:t>be low context? (Immigrants from all over the world had to minimize their differences in melting-pot frontier America).</a:t>
            </a:r>
          </a:p>
          <a:p>
            <a:pPr eaLnBrk="1" hangingPunct="1">
              <a:lnSpc>
                <a:spcPct val="90000"/>
              </a:lnSpc>
              <a:buClr>
                <a:srgbClr val="66FF66"/>
              </a:buClr>
              <a:buFont typeface="Wingdings" pitchFamily="2" charset="2"/>
              <a:buChar char="Ø"/>
            </a:pPr>
            <a:endParaRPr lang="en-US" sz="4800" b="1" dirty="0" smtClean="0">
              <a:latin typeface="Tahoma" pitchFamily="34" charset="0"/>
            </a:endParaRPr>
          </a:p>
          <a:p>
            <a:pPr eaLnBrk="1" hangingPunct="1">
              <a:lnSpc>
                <a:spcPct val="90000"/>
              </a:lnSpc>
              <a:buFontTx/>
              <a:buNone/>
            </a:pPr>
            <a:endParaRPr lang="en-US" sz="4800" b="1" dirty="0" smtClean="0">
              <a:solidFill>
                <a:srgbClr val="66FFFF"/>
              </a:solidFill>
              <a:latin typeface="Tahoma" pitchFamily="34" charset="0"/>
            </a:endParaRPr>
          </a:p>
          <a:p>
            <a:pPr eaLnBrk="1" hangingPunct="1">
              <a:lnSpc>
                <a:spcPct val="90000"/>
              </a:lnSpc>
              <a:buFontTx/>
              <a:buNone/>
            </a:pPr>
            <a:endParaRPr lang="en-US" sz="3600" b="1" dirty="0" smtClean="0">
              <a:solidFill>
                <a:srgbClr val="66FFFF"/>
              </a:solidFill>
              <a:latin typeface="Tahoma" pitchFamily="34" charset="0"/>
            </a:endParaRPr>
          </a:p>
        </p:txBody>
      </p:sp>
    </p:spTree>
    <p:extLst>
      <p:ext uri="{BB962C8B-B14F-4D97-AF65-F5344CB8AC3E}">
        <p14:creationId xmlns:p14="http://schemas.microsoft.com/office/powerpoint/2010/main" val="36303750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WordArt 2"/>
          <p:cNvSpPr>
            <a:spLocks noChangeArrowheads="1" noChangeShapeType="1" noTextEdit="1"/>
          </p:cNvSpPr>
          <p:nvPr/>
        </p:nvSpPr>
        <p:spPr bwMode="auto">
          <a:xfrm>
            <a:off x="762000" y="990600"/>
            <a:ext cx="7696200" cy="46482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latin typeface="Arial Black"/>
              </a:rPr>
              <a:t>DNA #3:</a:t>
            </a:r>
          </a:p>
          <a:p>
            <a:pPr algn="ctr"/>
            <a:r>
              <a:rPr lang="en-US" sz="3600" kern="10">
                <a:ln w="9525" cap="sq">
                  <a:solidFill>
                    <a:srgbClr val="000000"/>
                  </a:solidFill>
                  <a:round/>
                  <a:headEnd type="none" w="sm" len="sm"/>
                  <a:tailEnd type="none" w="sm" len="sm"/>
                </a:ln>
                <a:latin typeface="Arial Black"/>
              </a:rPr>
              <a:t>MASTERY vs.</a:t>
            </a:r>
          </a:p>
          <a:p>
            <a:pPr algn="ctr"/>
            <a:r>
              <a:rPr lang="en-US" sz="3600" kern="10">
                <a:ln w="9525" cap="sq">
                  <a:solidFill>
                    <a:srgbClr val="000000"/>
                  </a:solidFill>
                  <a:round/>
                  <a:headEnd type="none" w="sm" len="sm"/>
                  <a:tailEnd type="none" w="sm" len="sm"/>
                </a:ln>
                <a:latin typeface="Arial Black"/>
              </a:rPr>
              <a:t>ADAPTATION</a:t>
            </a:r>
          </a:p>
        </p:txBody>
      </p:sp>
    </p:spTree>
    <p:extLst>
      <p:ext uri="{BB962C8B-B14F-4D97-AF65-F5344CB8AC3E}">
        <p14:creationId xmlns:p14="http://schemas.microsoft.com/office/powerpoint/2010/main" val="1972323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9144000" cy="2286000"/>
          </a:xfrm>
        </p:spPr>
        <p:txBody>
          <a:bodyPr/>
          <a:lstStyle/>
          <a:p>
            <a:pPr eaLnBrk="1" hangingPunct="1"/>
            <a:r>
              <a:rPr lang="en-US" b="1" smtClean="0">
                <a:solidFill>
                  <a:schemeClr val="tx1"/>
                </a:solidFill>
                <a:latin typeface="Tahoma" pitchFamily="34" charset="0"/>
              </a:rPr>
              <a:t>Mastery vs. Adaptation cultures</a:t>
            </a:r>
            <a:br>
              <a:rPr lang="en-US" b="1" smtClean="0">
                <a:solidFill>
                  <a:schemeClr val="tx1"/>
                </a:solidFill>
                <a:latin typeface="Tahoma" pitchFamily="34" charset="0"/>
              </a:rPr>
            </a:br>
            <a:r>
              <a:rPr lang="en-US" sz="3200" b="1" smtClean="0">
                <a:solidFill>
                  <a:schemeClr val="tx1"/>
                </a:solidFill>
                <a:latin typeface="Tahoma" pitchFamily="34" charset="0"/>
              </a:rPr>
              <a:t>(Controlling vs. adapting </a:t>
            </a:r>
            <a:br>
              <a:rPr lang="en-US" sz="3200" b="1" smtClean="0">
                <a:solidFill>
                  <a:schemeClr val="tx1"/>
                </a:solidFill>
                <a:latin typeface="Tahoma" pitchFamily="34" charset="0"/>
              </a:rPr>
            </a:br>
            <a:r>
              <a:rPr lang="en-US" sz="3200" b="1" smtClean="0">
                <a:solidFill>
                  <a:schemeClr val="tx1"/>
                </a:solidFill>
                <a:latin typeface="Tahoma" pitchFamily="34" charset="0"/>
              </a:rPr>
              <a:t>to the environment)</a:t>
            </a:r>
          </a:p>
        </p:txBody>
      </p:sp>
      <p:pic>
        <p:nvPicPr>
          <p:cNvPr id="68611" name="Picture 3" descr="SPACE STATION GLOBE BELOW"/>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57200" y="2286000"/>
            <a:ext cx="3348038" cy="4572000"/>
          </a:xfrm>
          <a:noFill/>
        </p:spPr>
      </p:pic>
      <p:pic>
        <p:nvPicPr>
          <p:cNvPr id="68612" name="Picture 4" descr="CHI 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438400"/>
            <a:ext cx="4572000"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AutoShape 5"/>
          <p:cNvSpPr>
            <a:spLocks noChangeArrowheads="1"/>
          </p:cNvSpPr>
          <p:nvPr/>
        </p:nvSpPr>
        <p:spPr bwMode="auto">
          <a:xfrm>
            <a:off x="7772400" y="6372225"/>
            <a:ext cx="976313" cy="485775"/>
          </a:xfrm>
          <a:prstGeom prst="rightArrow">
            <a:avLst>
              <a:gd name="adj1" fmla="val 50000"/>
              <a:gd name="adj2" fmla="val 50245"/>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4217577645"/>
      </p:ext>
    </p:extLst>
  </p:cSld>
  <p:clrMapOvr>
    <a:masterClrMapping/>
  </p:clrMapOvr>
  <p:transition spd="slow">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9144000" cy="3810000"/>
          </a:xfrm>
        </p:spPr>
        <p:txBody>
          <a:bodyPr/>
          <a:lstStyle/>
          <a:p>
            <a:pPr eaLnBrk="1" hangingPunct="1"/>
            <a:r>
              <a:rPr lang="en-US" sz="4000" b="1" dirty="0" smtClean="0">
                <a:solidFill>
                  <a:schemeClr val="tx1"/>
                </a:solidFill>
                <a:latin typeface="Tahoma" pitchFamily="34" charset="0"/>
              </a:rPr>
              <a:t>Master society via institutions,  master organizations via management, &amp; master nature via science/technology</a:t>
            </a:r>
            <a:br>
              <a:rPr lang="en-US" sz="4000" b="1" dirty="0" smtClean="0">
                <a:solidFill>
                  <a:schemeClr val="tx1"/>
                </a:solidFill>
                <a:latin typeface="Tahoma" pitchFamily="34" charset="0"/>
              </a:rPr>
            </a:br>
            <a:r>
              <a:rPr lang="en-US" sz="4000" b="1" dirty="0" smtClean="0">
                <a:solidFill>
                  <a:srgbClr val="00CCFF"/>
                </a:solidFill>
                <a:latin typeface="Tempus Sans ITC" pitchFamily="82" charset="0"/>
              </a:rPr>
              <a:t/>
            </a:r>
            <a:br>
              <a:rPr lang="en-US" sz="4000" b="1" dirty="0" smtClean="0">
                <a:solidFill>
                  <a:srgbClr val="00CCFF"/>
                </a:solidFill>
                <a:latin typeface="Tempus Sans ITC" pitchFamily="82" charset="0"/>
              </a:rPr>
            </a:br>
            <a:endParaRPr lang="en-US" sz="4000" b="1" dirty="0" smtClean="0">
              <a:solidFill>
                <a:srgbClr val="00CCFF"/>
              </a:solidFill>
              <a:latin typeface="Tempus Sans ITC" pitchFamily="82" charset="0"/>
            </a:endParaRPr>
          </a:p>
        </p:txBody>
      </p:sp>
      <p:pic>
        <p:nvPicPr>
          <p:cNvPr id="69635" name="Picture 3" descr="EXEC HOLDS ANNUAL REPORT"/>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57200" y="2667000"/>
            <a:ext cx="4419600" cy="3624263"/>
          </a:xfrm>
          <a:noFill/>
        </p:spPr>
      </p:pic>
      <p:pic>
        <p:nvPicPr>
          <p:cNvPr id="69636" name="Picture 4" descr="Bullet T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667000"/>
            <a:ext cx="40386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861499"/>
      </p:ext>
    </p:extLst>
  </p:cSld>
  <p:clrMapOvr>
    <a:masterClrMapping/>
  </p:clrMapOvr>
  <p:transition spd="slow">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0" y="0"/>
            <a:ext cx="8991600" cy="6858000"/>
          </a:xfrm>
        </p:spPr>
        <p:txBody>
          <a:bodyPr/>
          <a:lstStyle/>
          <a:p>
            <a:pPr marL="609600" indent="-609600" eaLnBrk="1" hangingPunct="1">
              <a:lnSpc>
                <a:spcPct val="90000"/>
              </a:lnSpc>
              <a:buClr>
                <a:schemeClr val="tx1"/>
              </a:buClr>
              <a:buFontTx/>
              <a:buAutoNum type="arabicPeriod"/>
            </a:pPr>
            <a:r>
              <a:rPr lang="en-US" b="1" dirty="0" smtClean="0">
                <a:latin typeface="Tahoma" pitchFamily="34" charset="0"/>
              </a:rPr>
              <a:t>Bureaucratic forms of organizational controls include job descriptions, chain of command organization charts, systems &amp; procedures, performance reviews, etc. </a:t>
            </a:r>
          </a:p>
          <a:p>
            <a:pPr marL="609600" indent="-609600" eaLnBrk="1" hangingPunct="1">
              <a:lnSpc>
                <a:spcPct val="90000"/>
              </a:lnSpc>
              <a:buClr>
                <a:schemeClr val="tx1"/>
              </a:buClr>
              <a:buFontTx/>
              <a:buAutoNum type="arabicPeriod"/>
            </a:pPr>
            <a:r>
              <a:rPr lang="en-US" b="1" dirty="0" smtClean="0">
                <a:latin typeface="Tahoma" pitchFamily="34" charset="0"/>
              </a:rPr>
              <a:t>Most managers in Western organizations prefer control to employee “empowerment.”</a:t>
            </a:r>
          </a:p>
          <a:p>
            <a:pPr marL="609600" indent="-609600" eaLnBrk="1" hangingPunct="1">
              <a:lnSpc>
                <a:spcPct val="90000"/>
              </a:lnSpc>
              <a:buClr>
                <a:schemeClr val="tx1"/>
              </a:buClr>
              <a:buFontTx/>
              <a:buAutoNum type="arabicPeriod"/>
            </a:pPr>
            <a:r>
              <a:rPr lang="en-US" b="1" dirty="0" smtClean="0">
                <a:latin typeface="Tahoma" pitchFamily="34" charset="0"/>
              </a:rPr>
              <a:t>Business schools focus heavily on quantitative skills as the key to controlling organizations.</a:t>
            </a:r>
          </a:p>
          <a:p>
            <a:pPr marL="609600" indent="-609600" eaLnBrk="1" hangingPunct="1">
              <a:lnSpc>
                <a:spcPct val="90000"/>
              </a:lnSpc>
              <a:buClr>
                <a:schemeClr val="tx1"/>
              </a:buClr>
              <a:buFontTx/>
              <a:buAutoNum type="arabicPeriod"/>
            </a:pPr>
            <a:r>
              <a:rPr lang="en-US" b="1" dirty="0" smtClean="0">
                <a:latin typeface="Tahoma" pitchFamily="34" charset="0"/>
              </a:rPr>
              <a:t>Western culture is on the brink of ultimate control via cloning, abortion, stem cell research, atomic weapons, etc.</a:t>
            </a:r>
          </a:p>
          <a:p>
            <a:pPr marL="609600" indent="-609600" eaLnBrk="1" hangingPunct="1">
              <a:lnSpc>
                <a:spcPct val="90000"/>
              </a:lnSpc>
              <a:buClr>
                <a:schemeClr val="tx1"/>
              </a:buClr>
            </a:pPr>
            <a:endParaRPr lang="en-US" b="1" dirty="0" smtClean="0">
              <a:latin typeface="Tahoma" pitchFamily="34" charset="0"/>
            </a:endParaRPr>
          </a:p>
          <a:p>
            <a:pPr marL="609600" indent="-609600" eaLnBrk="1" hangingPunct="1">
              <a:lnSpc>
                <a:spcPct val="90000"/>
              </a:lnSpc>
              <a:buFontTx/>
              <a:buNone/>
            </a:pPr>
            <a:endParaRPr lang="en-US" sz="3800" b="1" dirty="0" smtClean="0">
              <a:latin typeface="Tahoma" pitchFamily="34" charset="0"/>
            </a:endParaRPr>
          </a:p>
        </p:txBody>
      </p:sp>
    </p:spTree>
    <p:extLst>
      <p:ext uri="{BB962C8B-B14F-4D97-AF65-F5344CB8AC3E}">
        <p14:creationId xmlns:p14="http://schemas.microsoft.com/office/powerpoint/2010/main" val="2419745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0"/>
            <a:ext cx="8915400" cy="838200"/>
          </a:xfrm>
        </p:spPr>
        <p:txBody>
          <a:bodyPr/>
          <a:lstStyle/>
          <a:p>
            <a:pPr eaLnBrk="1" hangingPunct="1"/>
            <a:r>
              <a:rPr lang="en-US" sz="3200" b="1" smtClean="0">
                <a:solidFill>
                  <a:schemeClr val="tx1"/>
                </a:solidFill>
                <a:latin typeface="Tahoma" pitchFamily="34" charset="0"/>
              </a:rPr>
              <a:t>HOW NON-MASTERY CULTURES ADAPT:</a:t>
            </a:r>
            <a:r>
              <a:rPr lang="en-US" sz="4000" smtClean="0">
                <a:solidFill>
                  <a:srgbClr val="FFFF00"/>
                </a:solidFill>
              </a:rPr>
              <a:t> </a:t>
            </a:r>
          </a:p>
        </p:txBody>
      </p:sp>
      <p:sp>
        <p:nvSpPr>
          <p:cNvPr id="71683" name="Rectangle 3"/>
          <p:cNvSpPr>
            <a:spLocks noGrp="1" noChangeArrowheads="1"/>
          </p:cNvSpPr>
          <p:nvPr>
            <p:ph type="body" idx="1"/>
          </p:nvPr>
        </p:nvSpPr>
        <p:spPr>
          <a:xfrm>
            <a:off x="228600" y="685800"/>
            <a:ext cx="8763000" cy="6172200"/>
          </a:xfrm>
        </p:spPr>
        <p:txBody>
          <a:bodyPr/>
          <a:lstStyle/>
          <a:p>
            <a:pPr marL="609600" indent="-609600" eaLnBrk="1" hangingPunct="1">
              <a:buClr>
                <a:schemeClr val="tx1"/>
              </a:buClr>
              <a:buFontTx/>
              <a:buAutoNum type="arabicPeriod"/>
            </a:pPr>
            <a:r>
              <a:rPr lang="en-US" sz="3400" b="1" smtClean="0">
                <a:latin typeface="Tahoma" pitchFamily="34" charset="0"/>
              </a:rPr>
              <a:t>Heavy reliance on agriculture &amp; self (non-institutional) employment</a:t>
            </a:r>
          </a:p>
          <a:p>
            <a:pPr marL="609600" indent="-609600" eaLnBrk="1" hangingPunct="1">
              <a:buClr>
                <a:schemeClr val="tx1"/>
              </a:buClr>
              <a:buFontTx/>
              <a:buAutoNum type="arabicPeriod"/>
            </a:pPr>
            <a:r>
              <a:rPr lang="en-US" sz="3400" b="1" smtClean="0">
                <a:latin typeface="Tahoma" pitchFamily="34" charset="0"/>
              </a:rPr>
              <a:t>Dependence on the extended family rather than institutions</a:t>
            </a:r>
          </a:p>
          <a:p>
            <a:pPr marL="609600" indent="-609600" eaLnBrk="1" hangingPunct="1">
              <a:buClr>
                <a:schemeClr val="tx1"/>
              </a:buClr>
              <a:buFontTx/>
              <a:buAutoNum type="arabicPeriod"/>
            </a:pPr>
            <a:r>
              <a:rPr lang="en-US" sz="3400" b="1" smtClean="0">
                <a:latin typeface="Tahoma" pitchFamily="34" charset="0"/>
              </a:rPr>
              <a:t>Central role of religion rather than career-centered secularism</a:t>
            </a:r>
          </a:p>
          <a:p>
            <a:pPr marL="609600" indent="-609600" eaLnBrk="1" hangingPunct="1">
              <a:buClr>
                <a:schemeClr val="tx1"/>
              </a:buClr>
              <a:buFontTx/>
              <a:buAutoNum type="arabicPeriod"/>
            </a:pPr>
            <a:r>
              <a:rPr lang="en-US" sz="3400" b="1" smtClean="0">
                <a:latin typeface="Tahoma" pitchFamily="34" charset="0"/>
              </a:rPr>
              <a:t>Most adaptation cultures are also quality of life cultures which emphasize the “7F’s”: </a:t>
            </a:r>
            <a:r>
              <a:rPr lang="en-US" sz="3400" b="1" u="sng" smtClean="0">
                <a:latin typeface="Tahoma" pitchFamily="34" charset="0"/>
              </a:rPr>
              <a:t>F</a:t>
            </a:r>
            <a:r>
              <a:rPr lang="en-US" sz="3400" b="1" smtClean="0">
                <a:latin typeface="Tahoma" pitchFamily="34" charset="0"/>
              </a:rPr>
              <a:t>ree, </a:t>
            </a:r>
            <a:r>
              <a:rPr lang="en-US" sz="3400" b="1" u="sng" smtClean="0">
                <a:latin typeface="Tahoma" pitchFamily="34" charset="0"/>
              </a:rPr>
              <a:t>F</a:t>
            </a:r>
            <a:r>
              <a:rPr lang="en-US" sz="3400" b="1" smtClean="0">
                <a:latin typeface="Tahoma" pitchFamily="34" charset="0"/>
              </a:rPr>
              <a:t>amily, </a:t>
            </a:r>
            <a:r>
              <a:rPr lang="en-US" sz="3400" b="1" u="sng" smtClean="0">
                <a:latin typeface="Tahoma" pitchFamily="34" charset="0"/>
              </a:rPr>
              <a:t>F</a:t>
            </a:r>
            <a:r>
              <a:rPr lang="en-US" sz="3400" b="1" smtClean="0">
                <a:latin typeface="Tahoma" pitchFamily="34" charset="0"/>
              </a:rPr>
              <a:t>riends, </a:t>
            </a:r>
            <a:r>
              <a:rPr lang="en-US" sz="3400" b="1" u="sng" smtClean="0">
                <a:latin typeface="Tahoma" pitchFamily="34" charset="0"/>
              </a:rPr>
              <a:t>F</a:t>
            </a:r>
            <a:r>
              <a:rPr lang="en-US" sz="3400" b="1" smtClean="0">
                <a:latin typeface="Tahoma" pitchFamily="34" charset="0"/>
              </a:rPr>
              <a:t>un, </a:t>
            </a:r>
            <a:r>
              <a:rPr lang="en-US" sz="3400" b="1" u="sng" smtClean="0">
                <a:latin typeface="Tahoma" pitchFamily="34" charset="0"/>
              </a:rPr>
              <a:t>F</a:t>
            </a:r>
            <a:r>
              <a:rPr lang="en-US" sz="3400" b="1" smtClean="0">
                <a:latin typeface="Tahoma" pitchFamily="34" charset="0"/>
              </a:rPr>
              <a:t>iestas,  </a:t>
            </a:r>
            <a:r>
              <a:rPr lang="en-US" sz="3400" b="1" u="sng" smtClean="0">
                <a:latin typeface="Tahoma" pitchFamily="34" charset="0"/>
              </a:rPr>
              <a:t>F</a:t>
            </a:r>
            <a:r>
              <a:rPr lang="en-US" sz="3400" b="1" smtClean="0">
                <a:latin typeface="Tahoma" pitchFamily="34" charset="0"/>
              </a:rPr>
              <a:t>ood, </a:t>
            </a:r>
            <a:r>
              <a:rPr lang="en-US" sz="3400" b="1" u="sng" smtClean="0">
                <a:latin typeface="Tahoma" pitchFamily="34" charset="0"/>
              </a:rPr>
              <a:t>F</a:t>
            </a:r>
            <a:r>
              <a:rPr lang="en-US" sz="3400" b="1" smtClean="0">
                <a:latin typeface="Tahoma" pitchFamily="34" charset="0"/>
              </a:rPr>
              <a:t>aith</a:t>
            </a:r>
          </a:p>
          <a:p>
            <a:pPr marL="609600" indent="-609600" eaLnBrk="1" hangingPunct="1">
              <a:buClr>
                <a:schemeClr val="tx1"/>
              </a:buClr>
              <a:buFontTx/>
              <a:buNone/>
            </a:pPr>
            <a:endParaRPr lang="en-US" sz="3400" b="1" smtClean="0">
              <a:latin typeface="Tahoma" pitchFamily="34" charset="0"/>
            </a:endParaRPr>
          </a:p>
          <a:p>
            <a:pPr marL="609600" indent="-609600" eaLnBrk="1" hangingPunct="1"/>
            <a:endParaRPr lang="en-US" sz="4400" b="1" smtClean="0">
              <a:latin typeface="Comic Sans MS" pitchFamily="66" charset="0"/>
            </a:endParaRPr>
          </a:p>
          <a:p>
            <a:pPr marL="609600" indent="-609600" eaLnBrk="1" hangingPunct="1"/>
            <a:endParaRPr lang="en-US" b="1" smtClean="0">
              <a:solidFill>
                <a:srgbClr val="00FFFF"/>
              </a:solidFill>
              <a:latin typeface="Comic Sans MS" pitchFamily="66" charset="0"/>
            </a:endParaRPr>
          </a:p>
          <a:p>
            <a:pPr marL="609600" indent="-609600" eaLnBrk="1" hangingPunct="1"/>
            <a:endParaRPr lang="en-US" b="1" smtClean="0">
              <a:solidFill>
                <a:srgbClr val="00FFFF"/>
              </a:solidFill>
              <a:latin typeface="Comic Sans MS" pitchFamily="66" charset="0"/>
            </a:endParaRPr>
          </a:p>
        </p:txBody>
      </p:sp>
    </p:spTree>
    <p:extLst>
      <p:ext uri="{BB962C8B-B14F-4D97-AF65-F5344CB8AC3E}">
        <p14:creationId xmlns:p14="http://schemas.microsoft.com/office/powerpoint/2010/main" val="371592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28600"/>
            <a:ext cx="8229600" cy="792163"/>
          </a:xfrm>
        </p:spPr>
        <p:txBody>
          <a:bodyPr/>
          <a:lstStyle/>
          <a:p>
            <a:pPr eaLnBrk="1" hangingPunct="1"/>
            <a:r>
              <a:rPr lang="en-US" sz="3200" b="1" smtClean="0">
                <a:solidFill>
                  <a:schemeClr val="tx1"/>
                </a:solidFill>
                <a:latin typeface="Tahoma" pitchFamily="34" charset="0"/>
              </a:rPr>
              <a:t>THE STRENGTH OF </a:t>
            </a:r>
            <a:br>
              <a:rPr lang="en-US" sz="3200" b="1" smtClean="0">
                <a:solidFill>
                  <a:schemeClr val="tx1"/>
                </a:solidFill>
                <a:latin typeface="Tahoma" pitchFamily="34" charset="0"/>
              </a:rPr>
            </a:br>
            <a:r>
              <a:rPr lang="en-US" sz="3200" b="1" smtClean="0">
                <a:solidFill>
                  <a:schemeClr val="tx1"/>
                </a:solidFill>
                <a:latin typeface="Tahoma" pitchFamily="34" charset="0"/>
              </a:rPr>
              <a:t>ADAPTATION CULTURES</a:t>
            </a:r>
          </a:p>
        </p:txBody>
      </p:sp>
      <p:sp>
        <p:nvSpPr>
          <p:cNvPr id="72707" name="Rectangle 3"/>
          <p:cNvSpPr>
            <a:spLocks noGrp="1" noChangeArrowheads="1"/>
          </p:cNvSpPr>
          <p:nvPr>
            <p:ph type="body" idx="1"/>
          </p:nvPr>
        </p:nvSpPr>
        <p:spPr>
          <a:xfrm>
            <a:off x="0" y="1066800"/>
            <a:ext cx="9144000" cy="5791200"/>
          </a:xfrm>
        </p:spPr>
        <p:txBody>
          <a:bodyPr/>
          <a:lstStyle/>
          <a:p>
            <a:pPr marL="609600" indent="-609600" eaLnBrk="1" hangingPunct="1">
              <a:buClrTx/>
              <a:buFontTx/>
              <a:buAutoNum type="arabicPeriod"/>
            </a:pPr>
            <a:r>
              <a:rPr lang="en-US" b="1" smtClean="0">
                <a:latin typeface="Tahoma" pitchFamily="34" charset="0"/>
              </a:rPr>
              <a:t>The capacity to absorb social change without violence &amp; revolution</a:t>
            </a:r>
          </a:p>
          <a:p>
            <a:pPr marL="609600" indent="-609600" eaLnBrk="1" hangingPunct="1">
              <a:buClrTx/>
              <a:buFontTx/>
              <a:buAutoNum type="arabicPeriod"/>
            </a:pPr>
            <a:r>
              <a:rPr lang="en-US" b="1" smtClean="0">
                <a:latin typeface="Tahoma" pitchFamily="34" charset="0"/>
              </a:rPr>
              <a:t>Less anxiety about what the future holds</a:t>
            </a:r>
          </a:p>
          <a:p>
            <a:pPr marL="609600" indent="-609600" eaLnBrk="1" hangingPunct="1">
              <a:buClrTx/>
              <a:buFontTx/>
              <a:buAutoNum type="arabicPeriod"/>
            </a:pPr>
            <a:r>
              <a:rPr lang="en-US" b="1" smtClean="0">
                <a:latin typeface="Tahoma" pitchFamily="34" charset="0"/>
              </a:rPr>
              <a:t>Less violent crime </a:t>
            </a:r>
          </a:p>
          <a:p>
            <a:pPr marL="609600" indent="-609600" eaLnBrk="1" hangingPunct="1">
              <a:buClrTx/>
              <a:buFontTx/>
              <a:buAutoNum type="arabicPeriod"/>
            </a:pPr>
            <a:r>
              <a:rPr lang="en-US" b="1" smtClean="0">
                <a:latin typeface="Tahoma" pitchFamily="34" charset="0"/>
              </a:rPr>
              <a:t>A smaller generation gap</a:t>
            </a:r>
          </a:p>
          <a:p>
            <a:pPr marL="609600" indent="-609600" eaLnBrk="1" hangingPunct="1">
              <a:buClrTx/>
              <a:buFontTx/>
              <a:buAutoNum type="arabicPeriod"/>
            </a:pPr>
            <a:r>
              <a:rPr lang="en-US" b="1" smtClean="0">
                <a:latin typeface="Tahoma" pitchFamily="34" charset="0"/>
              </a:rPr>
              <a:t>Lasting religious traditions </a:t>
            </a:r>
          </a:p>
          <a:p>
            <a:pPr marL="609600" indent="-609600" eaLnBrk="1" hangingPunct="1">
              <a:buClrTx/>
              <a:buFontTx/>
              <a:buAutoNum type="arabicPeriod"/>
            </a:pPr>
            <a:r>
              <a:rPr lang="en-US" b="1" smtClean="0">
                <a:latin typeface="Tahoma" pitchFamily="34" charset="0"/>
              </a:rPr>
              <a:t>Stronger families &amp; marriages</a:t>
            </a:r>
          </a:p>
          <a:p>
            <a:pPr marL="609600" indent="-609600" eaLnBrk="1" hangingPunct="1">
              <a:buClrTx/>
              <a:buFontTx/>
              <a:buAutoNum type="arabicPeriod"/>
            </a:pPr>
            <a:r>
              <a:rPr lang="en-US" b="1" smtClean="0">
                <a:latin typeface="Tahoma" pitchFamily="34" charset="0"/>
              </a:rPr>
              <a:t>Fewer people dispossessed by business, technology, &amp; social change</a:t>
            </a:r>
          </a:p>
          <a:p>
            <a:pPr marL="609600" indent="-609600" eaLnBrk="1" hangingPunct="1"/>
            <a:endParaRPr lang="en-US" b="1" smtClean="0">
              <a:latin typeface="Tahoma" pitchFamily="34" charset="0"/>
            </a:endParaRPr>
          </a:p>
        </p:txBody>
      </p:sp>
    </p:spTree>
    <p:extLst>
      <p:ext uri="{BB962C8B-B14F-4D97-AF65-F5344CB8AC3E}">
        <p14:creationId xmlns:p14="http://schemas.microsoft.com/office/powerpoint/2010/main" val="8819910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WordArt 2"/>
          <p:cNvSpPr>
            <a:spLocks noChangeArrowheads="1" noChangeShapeType="1" noTextEdit="1"/>
          </p:cNvSpPr>
          <p:nvPr/>
        </p:nvSpPr>
        <p:spPr bwMode="auto">
          <a:xfrm>
            <a:off x="1371600" y="838200"/>
            <a:ext cx="6400800" cy="50292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latin typeface="Arial Black"/>
              </a:rPr>
              <a:t>DNA #4:</a:t>
            </a:r>
          </a:p>
          <a:p>
            <a:pPr algn="ctr"/>
            <a:r>
              <a:rPr lang="en-US" sz="3600" kern="10">
                <a:ln w="9525" cap="sq">
                  <a:solidFill>
                    <a:srgbClr val="000000"/>
                  </a:solidFill>
                  <a:round/>
                  <a:headEnd type="none" w="sm" len="sm"/>
                  <a:tailEnd type="none" w="sm" len="sm"/>
                </a:ln>
                <a:latin typeface="Arial Black"/>
              </a:rPr>
              <a:t>QUALITY</a:t>
            </a:r>
          </a:p>
          <a:p>
            <a:pPr algn="ctr"/>
            <a:r>
              <a:rPr lang="en-US" sz="3600" kern="10">
                <a:ln w="9525" cap="sq">
                  <a:solidFill>
                    <a:srgbClr val="000000"/>
                  </a:solidFill>
                  <a:round/>
                  <a:headEnd type="none" w="sm" len="sm"/>
                  <a:tailEnd type="none" w="sm" len="sm"/>
                </a:ln>
                <a:latin typeface="Arial Black"/>
              </a:rPr>
              <a:t>vs.</a:t>
            </a:r>
          </a:p>
          <a:p>
            <a:pPr algn="ctr"/>
            <a:r>
              <a:rPr lang="en-US" sz="3600" kern="10">
                <a:ln w="9525" cap="sq">
                  <a:solidFill>
                    <a:srgbClr val="000000"/>
                  </a:solidFill>
                  <a:round/>
                  <a:headEnd type="none" w="sm" len="sm"/>
                  <a:tailEnd type="none" w="sm" len="sm"/>
                </a:ln>
                <a:latin typeface="Arial Black"/>
              </a:rPr>
              <a:t>QUANTITY</a:t>
            </a:r>
          </a:p>
          <a:p>
            <a:pPr algn="ctr"/>
            <a:r>
              <a:rPr lang="en-US" sz="3600" kern="10">
                <a:ln w="9525" cap="sq">
                  <a:solidFill>
                    <a:srgbClr val="000000"/>
                  </a:solidFill>
                  <a:round/>
                  <a:headEnd type="none" w="sm" len="sm"/>
                  <a:tailEnd type="none" w="sm" len="sm"/>
                </a:ln>
                <a:latin typeface="Arial Black"/>
              </a:rPr>
              <a:t>OF LIFE</a:t>
            </a:r>
          </a:p>
        </p:txBody>
      </p:sp>
    </p:spTree>
    <p:extLst>
      <p:ext uri="{BB962C8B-B14F-4D97-AF65-F5344CB8AC3E}">
        <p14:creationId xmlns:p14="http://schemas.microsoft.com/office/powerpoint/2010/main" val="825719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8600" y="533400"/>
            <a:ext cx="8686800" cy="1143000"/>
          </a:xfrm>
        </p:spPr>
        <p:txBody>
          <a:bodyPr/>
          <a:lstStyle/>
          <a:p>
            <a:pPr eaLnBrk="1" hangingPunct="1"/>
            <a:r>
              <a:rPr lang="en-US" b="1" smtClean="0">
                <a:solidFill>
                  <a:schemeClr val="tx1"/>
                </a:solidFill>
                <a:latin typeface="Tahoma" pitchFamily="34" charset="0"/>
              </a:rPr>
              <a:t>Quantity vs. Quality of life</a:t>
            </a:r>
            <a:br>
              <a:rPr lang="en-US" b="1" smtClean="0">
                <a:solidFill>
                  <a:schemeClr val="tx1"/>
                </a:solidFill>
                <a:latin typeface="Tahoma" pitchFamily="34" charset="0"/>
              </a:rPr>
            </a:br>
            <a:r>
              <a:rPr lang="en-US" sz="3600" b="1" smtClean="0">
                <a:solidFill>
                  <a:schemeClr val="tx1"/>
                </a:solidFill>
                <a:latin typeface="Tahoma" pitchFamily="34" charset="0"/>
              </a:rPr>
              <a:t>(material vs. lifestyle wealth)</a:t>
            </a:r>
            <a:endParaRPr lang="en-US" b="1" smtClean="0">
              <a:solidFill>
                <a:schemeClr val="tx1"/>
              </a:solidFill>
              <a:latin typeface="Tahoma" pitchFamily="34" charset="0"/>
            </a:endParaRPr>
          </a:p>
        </p:txBody>
      </p:sp>
      <p:pic>
        <p:nvPicPr>
          <p:cNvPr id="74755" name="Picture 3" descr="AMER SHOPPER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2327275"/>
            <a:ext cx="3962400" cy="3249613"/>
          </a:xfrm>
          <a:noFill/>
        </p:spPr>
      </p:pic>
      <p:sp>
        <p:nvSpPr>
          <p:cNvPr id="74756" name="AutoShape 4"/>
          <p:cNvSpPr>
            <a:spLocks noChangeArrowheads="1"/>
          </p:cNvSpPr>
          <p:nvPr/>
        </p:nvSpPr>
        <p:spPr bwMode="auto">
          <a:xfrm>
            <a:off x="7924800" y="6096000"/>
            <a:ext cx="976313" cy="485775"/>
          </a:xfrm>
          <a:prstGeom prst="rightArrow">
            <a:avLst>
              <a:gd name="adj1" fmla="val 50000"/>
              <a:gd name="adj2" fmla="val 50245"/>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pic>
        <p:nvPicPr>
          <p:cNvPr id="74757" name="Picture 5" descr="Asian pro woman"/>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343400" y="2209800"/>
            <a:ext cx="3949700" cy="3748088"/>
          </a:xfrm>
          <a:noFill/>
        </p:spPr>
      </p:pic>
    </p:spTree>
    <p:extLst>
      <p:ext uri="{BB962C8B-B14F-4D97-AF65-F5344CB8AC3E}">
        <p14:creationId xmlns:p14="http://schemas.microsoft.com/office/powerpoint/2010/main" val="3921165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9144000" cy="1295400"/>
          </a:xfrm>
        </p:spPr>
        <p:txBody>
          <a:bodyPr/>
          <a:lstStyle/>
          <a:p>
            <a:r>
              <a:rPr lang="en-US" sz="3200" b="1" smtClean="0">
                <a:latin typeface="Tahoma" pitchFamily="34" charset="0"/>
                <a:cs typeface="Tahoma" pitchFamily="34" charset="0"/>
              </a:rPr>
              <a:t>YOU KNOW YOU ARE IN A PERSONALIZED CULTURE WHEN:</a:t>
            </a:r>
          </a:p>
        </p:txBody>
      </p:sp>
      <p:sp>
        <p:nvSpPr>
          <p:cNvPr id="32771" name="Content Placeholder 2"/>
          <p:cNvSpPr>
            <a:spLocks noGrp="1"/>
          </p:cNvSpPr>
          <p:nvPr>
            <p:ph idx="1"/>
          </p:nvPr>
        </p:nvSpPr>
        <p:spPr>
          <a:xfrm>
            <a:off x="0" y="1295400"/>
            <a:ext cx="9144000" cy="5562600"/>
          </a:xfrm>
        </p:spPr>
        <p:txBody>
          <a:bodyPr/>
          <a:lstStyle/>
          <a:p>
            <a:pPr marL="514350" indent="-514350">
              <a:buFontTx/>
              <a:buAutoNum type="arabicPeriod"/>
            </a:pPr>
            <a:r>
              <a:rPr lang="en-US" sz="3000" b="1" dirty="0" smtClean="0">
                <a:latin typeface="Tahoma" pitchFamily="34" charset="0"/>
                <a:cs typeface="Tahoma" pitchFamily="34" charset="0"/>
              </a:rPr>
              <a:t>Large extended families are the main source of power &amp; personal identity.</a:t>
            </a:r>
          </a:p>
          <a:p>
            <a:pPr marL="514350" indent="-514350">
              <a:buFontTx/>
              <a:buAutoNum type="arabicPeriod"/>
            </a:pPr>
            <a:r>
              <a:rPr lang="en-US" sz="3000" b="1" dirty="0" smtClean="0">
                <a:latin typeface="Tahoma" pitchFamily="34" charset="0"/>
                <a:cs typeface="Tahoma" pitchFamily="34" charset="0"/>
              </a:rPr>
              <a:t>Most people have jobs rather than careers.</a:t>
            </a:r>
          </a:p>
          <a:p>
            <a:pPr marL="514350" indent="-514350">
              <a:buFontTx/>
              <a:buAutoNum type="arabicPeriod"/>
            </a:pPr>
            <a:r>
              <a:rPr lang="en-US" sz="3000" b="1" dirty="0" smtClean="0">
                <a:latin typeface="Tahoma" pitchFamily="34" charset="0"/>
                <a:cs typeface="Tahoma" pitchFamily="34" charset="0"/>
              </a:rPr>
              <a:t>Relationships are more important than personal productivity.</a:t>
            </a:r>
          </a:p>
          <a:p>
            <a:pPr marL="514350" indent="-514350">
              <a:buFontTx/>
              <a:buAutoNum type="arabicPeriod"/>
            </a:pPr>
            <a:r>
              <a:rPr lang="en-US" sz="3000" b="1" dirty="0" smtClean="0">
                <a:latin typeface="Tahoma" pitchFamily="34" charset="0"/>
                <a:cs typeface="Tahoma" pitchFamily="34" charset="0"/>
              </a:rPr>
              <a:t>Organizations aren’t efficient &amp; reliable.</a:t>
            </a:r>
          </a:p>
          <a:p>
            <a:pPr marL="514350" indent="-514350">
              <a:buFontTx/>
              <a:buAutoNum type="arabicPeriod"/>
            </a:pPr>
            <a:r>
              <a:rPr lang="en-US" sz="3000" b="1" dirty="0" smtClean="0">
                <a:latin typeface="Tahoma" pitchFamily="34" charset="0"/>
                <a:cs typeface="Tahoma" pitchFamily="34" charset="0"/>
              </a:rPr>
              <a:t>“Bribes” are a way of life, since people control assets more than institutions.</a:t>
            </a:r>
          </a:p>
          <a:p>
            <a:pPr marL="514350" indent="-514350">
              <a:buFontTx/>
              <a:buAutoNum type="arabicPeriod"/>
            </a:pPr>
            <a:r>
              <a:rPr lang="en-US" sz="3000" b="1" dirty="0" smtClean="0">
                <a:latin typeface="Tahoma" pitchFamily="34" charset="0"/>
                <a:cs typeface="Tahoma" pitchFamily="34" charset="0"/>
              </a:rPr>
              <a:t>People exchange favors &amp; network to get ahead.</a:t>
            </a:r>
          </a:p>
        </p:txBody>
      </p:sp>
      <p:sp>
        <p:nvSpPr>
          <p:cNvPr id="4" name="Right Arrow 3"/>
          <p:cNvSpPr/>
          <p:nvPr/>
        </p:nvSpPr>
        <p:spPr>
          <a:xfrm flipV="1">
            <a:off x="7315200" y="6019800"/>
            <a:ext cx="1143000" cy="457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body" sz="half" idx="1"/>
          </p:nvPr>
        </p:nvSpPr>
        <p:spPr>
          <a:xfrm>
            <a:off x="0" y="0"/>
            <a:ext cx="5029200" cy="6858000"/>
          </a:xfrm>
        </p:spPr>
        <p:txBody>
          <a:bodyPr/>
          <a:lstStyle/>
          <a:p>
            <a:pPr eaLnBrk="1" hangingPunct="1">
              <a:buClr>
                <a:schemeClr val="tx1"/>
              </a:buClr>
              <a:buFontTx/>
              <a:buNone/>
            </a:pPr>
            <a:r>
              <a:rPr lang="en-US" sz="3600" b="1" u="sng" dirty="0" smtClean="0">
                <a:latin typeface="Tahoma" pitchFamily="34" charset="0"/>
              </a:rPr>
              <a:t>Quantity of Life</a:t>
            </a:r>
          </a:p>
          <a:p>
            <a:pPr eaLnBrk="1" hangingPunct="1">
              <a:buClr>
                <a:schemeClr val="tx1"/>
              </a:buClr>
            </a:pPr>
            <a:r>
              <a:rPr lang="en-US" sz="3600" b="1" dirty="0" smtClean="0">
                <a:latin typeface="Tahoma" pitchFamily="34" charset="0"/>
              </a:rPr>
              <a:t>Materialism</a:t>
            </a:r>
          </a:p>
          <a:p>
            <a:pPr eaLnBrk="1" hangingPunct="1">
              <a:buClr>
                <a:schemeClr val="tx1"/>
              </a:buClr>
            </a:pPr>
            <a:r>
              <a:rPr lang="en-US" sz="3600" b="1" dirty="0" smtClean="0">
                <a:latin typeface="Tahoma" pitchFamily="34" charset="0"/>
              </a:rPr>
              <a:t>Wants &gt; needs</a:t>
            </a:r>
          </a:p>
          <a:p>
            <a:pPr eaLnBrk="1" hangingPunct="1">
              <a:buClr>
                <a:schemeClr val="tx1"/>
              </a:buClr>
            </a:pPr>
            <a:r>
              <a:rPr lang="en-US" sz="3600" b="1" dirty="0" smtClean="0">
                <a:latin typeface="Tahoma" pitchFamily="34" charset="0"/>
              </a:rPr>
              <a:t>Secularism</a:t>
            </a:r>
          </a:p>
          <a:p>
            <a:pPr eaLnBrk="1" hangingPunct="1">
              <a:buClr>
                <a:schemeClr val="tx1"/>
              </a:buClr>
            </a:pPr>
            <a:r>
              <a:rPr lang="en-US" sz="3600" b="1" dirty="0" smtClean="0">
                <a:latin typeface="Tahoma" pitchFamily="34" charset="0"/>
              </a:rPr>
              <a:t>Singles &amp; nuclear family</a:t>
            </a:r>
          </a:p>
          <a:p>
            <a:pPr eaLnBrk="1" hangingPunct="1">
              <a:buClr>
                <a:schemeClr val="tx1"/>
              </a:buClr>
            </a:pPr>
            <a:r>
              <a:rPr lang="en-US" sz="3600" b="1" dirty="0" smtClean="0">
                <a:latin typeface="Tahoma" pitchFamily="34" charset="0"/>
              </a:rPr>
              <a:t>Technology</a:t>
            </a:r>
          </a:p>
          <a:p>
            <a:pPr eaLnBrk="1" hangingPunct="1">
              <a:buClr>
                <a:schemeClr val="tx1"/>
              </a:buClr>
            </a:pPr>
            <a:r>
              <a:rPr lang="en-US" sz="3600" b="1" dirty="0">
                <a:latin typeface="Tahoma" pitchFamily="34" charset="0"/>
              </a:rPr>
              <a:t>I</a:t>
            </a:r>
            <a:r>
              <a:rPr lang="en-US" sz="3600" b="1" dirty="0" smtClean="0">
                <a:latin typeface="Tahoma" pitchFamily="34" charset="0"/>
              </a:rPr>
              <a:t>mperialism</a:t>
            </a:r>
          </a:p>
          <a:p>
            <a:pPr eaLnBrk="1" hangingPunct="1">
              <a:buClr>
                <a:schemeClr val="tx1"/>
              </a:buClr>
            </a:pPr>
            <a:r>
              <a:rPr lang="en-US" sz="3600" b="1" dirty="0" err="1" smtClean="0">
                <a:latin typeface="Tahoma" pitchFamily="34" charset="0"/>
              </a:rPr>
              <a:t>Workaholism</a:t>
            </a:r>
            <a:endParaRPr lang="en-US" sz="3600" b="1" dirty="0" smtClean="0">
              <a:latin typeface="Tahoma" pitchFamily="34" charset="0"/>
            </a:endParaRPr>
          </a:p>
          <a:p>
            <a:pPr eaLnBrk="1" hangingPunct="1">
              <a:buClr>
                <a:schemeClr val="tx1"/>
              </a:buClr>
            </a:pPr>
            <a:r>
              <a:rPr lang="en-US" sz="3600" b="1" dirty="0" smtClean="0">
                <a:latin typeface="Tahoma" pitchFamily="34" charset="0"/>
              </a:rPr>
              <a:t>Novel experiences</a:t>
            </a:r>
          </a:p>
          <a:p>
            <a:pPr eaLnBrk="1" hangingPunct="1">
              <a:buClr>
                <a:srgbClr val="FFFF00"/>
              </a:buClr>
              <a:buSzPct val="60000"/>
              <a:buFont typeface="Wingdings" pitchFamily="2" charset="2"/>
              <a:buChar char="v"/>
            </a:pPr>
            <a:endParaRPr lang="en-US" sz="3600" b="1" dirty="0" smtClean="0">
              <a:latin typeface="Tempus Sans ITC" pitchFamily="82" charset="0"/>
            </a:endParaRPr>
          </a:p>
          <a:p>
            <a:pPr eaLnBrk="1" hangingPunct="1">
              <a:buFontTx/>
              <a:buNone/>
            </a:pPr>
            <a:endParaRPr lang="en-US" sz="3200" b="1" dirty="0" smtClean="0">
              <a:solidFill>
                <a:srgbClr val="00CCFF"/>
              </a:solidFill>
              <a:latin typeface="Tempus Sans ITC" pitchFamily="82" charset="0"/>
            </a:endParaRPr>
          </a:p>
        </p:txBody>
      </p:sp>
      <p:sp>
        <p:nvSpPr>
          <p:cNvPr id="75779" name="Rectangle 3"/>
          <p:cNvSpPr>
            <a:spLocks noGrp="1" noChangeArrowheads="1"/>
          </p:cNvSpPr>
          <p:nvPr>
            <p:ph type="body" sz="half" idx="2"/>
          </p:nvPr>
        </p:nvSpPr>
        <p:spPr>
          <a:xfrm>
            <a:off x="5181600" y="0"/>
            <a:ext cx="3962400" cy="6629400"/>
          </a:xfrm>
        </p:spPr>
        <p:txBody>
          <a:bodyPr/>
          <a:lstStyle/>
          <a:p>
            <a:pPr eaLnBrk="1" hangingPunct="1">
              <a:buClr>
                <a:schemeClr val="tx1"/>
              </a:buClr>
              <a:buFontTx/>
              <a:buNone/>
            </a:pPr>
            <a:r>
              <a:rPr lang="en-US" sz="3200" b="1" u="sng" dirty="0" smtClean="0">
                <a:latin typeface="Tahoma" pitchFamily="34" charset="0"/>
              </a:rPr>
              <a:t>Quality of Life</a:t>
            </a:r>
          </a:p>
          <a:p>
            <a:pPr eaLnBrk="1" hangingPunct="1">
              <a:buClr>
                <a:schemeClr val="tx1"/>
              </a:buClr>
            </a:pPr>
            <a:r>
              <a:rPr lang="en-US" sz="3600" b="1" dirty="0" smtClean="0">
                <a:latin typeface="Tahoma" pitchFamily="34" charset="0"/>
              </a:rPr>
              <a:t>Extended</a:t>
            </a:r>
          </a:p>
          <a:p>
            <a:pPr eaLnBrk="1" hangingPunct="1">
              <a:buClr>
                <a:schemeClr val="tx1"/>
              </a:buClr>
              <a:buFont typeface="Wingdings" pitchFamily="2" charset="2"/>
              <a:buNone/>
            </a:pPr>
            <a:r>
              <a:rPr lang="en-US" sz="3600" b="1" dirty="0" smtClean="0">
                <a:latin typeface="Tahoma" pitchFamily="34" charset="0"/>
              </a:rPr>
              <a:t>  family</a:t>
            </a:r>
          </a:p>
          <a:p>
            <a:pPr eaLnBrk="1" hangingPunct="1">
              <a:buClr>
                <a:schemeClr val="tx1"/>
              </a:buClr>
            </a:pPr>
            <a:r>
              <a:rPr lang="en-US" sz="3600" b="1" dirty="0" smtClean="0">
                <a:latin typeface="Tahoma" pitchFamily="34" charset="0"/>
              </a:rPr>
              <a:t>Needs-based economy</a:t>
            </a:r>
          </a:p>
          <a:p>
            <a:pPr eaLnBrk="1" hangingPunct="1">
              <a:buClr>
                <a:schemeClr val="tx1"/>
              </a:buClr>
            </a:pPr>
            <a:r>
              <a:rPr lang="en-US" sz="3600" b="1" dirty="0">
                <a:latin typeface="Tahoma" pitchFamily="34" charset="0"/>
              </a:rPr>
              <a:t>S</a:t>
            </a:r>
            <a:r>
              <a:rPr lang="en-US" sz="3600" b="1" dirty="0" smtClean="0">
                <a:latin typeface="Tahoma" pitchFamily="34" charset="0"/>
              </a:rPr>
              <a:t>tatus quo</a:t>
            </a:r>
          </a:p>
          <a:p>
            <a:pPr eaLnBrk="1" hangingPunct="1">
              <a:buClr>
                <a:schemeClr val="tx1"/>
              </a:buClr>
            </a:pPr>
            <a:r>
              <a:rPr lang="en-US" sz="3600" b="1" dirty="0" smtClean="0">
                <a:latin typeface="Tahoma" pitchFamily="34" charset="0"/>
              </a:rPr>
              <a:t>Religion &amp; social traditions</a:t>
            </a:r>
          </a:p>
          <a:p>
            <a:pPr eaLnBrk="1" hangingPunct="1">
              <a:buClr>
                <a:schemeClr val="tx1"/>
              </a:buClr>
            </a:pPr>
            <a:r>
              <a:rPr lang="en-US" sz="3600" b="1" dirty="0" smtClean="0">
                <a:latin typeface="Tahoma" pitchFamily="34" charset="0"/>
              </a:rPr>
              <a:t>Jobs &gt; careers</a:t>
            </a:r>
          </a:p>
        </p:txBody>
      </p:sp>
    </p:spTree>
    <p:extLst>
      <p:ext uri="{BB962C8B-B14F-4D97-AF65-F5344CB8AC3E}">
        <p14:creationId xmlns:p14="http://schemas.microsoft.com/office/powerpoint/2010/main" val="254387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subTitle" idx="1"/>
          </p:nvPr>
        </p:nvSpPr>
        <p:spPr>
          <a:xfrm>
            <a:off x="4267200" y="0"/>
            <a:ext cx="3657600" cy="6858000"/>
          </a:xfrm>
          <a:ln/>
        </p:spPr>
        <p:txBody>
          <a:bodyPr/>
          <a:lstStyle/>
          <a:p>
            <a:pPr eaLnBrk="1" hangingPunct="1"/>
            <a:endParaRPr lang="en-US" sz="3600" b="1" smtClean="0">
              <a:solidFill>
                <a:schemeClr val="tx1"/>
              </a:solidFill>
              <a:latin typeface="Verdana" pitchFamily="34" charset="0"/>
            </a:endParaRPr>
          </a:p>
          <a:p>
            <a:pPr eaLnBrk="1" hangingPunct="1"/>
            <a:endParaRPr lang="en-US" sz="3600" b="1" smtClean="0">
              <a:solidFill>
                <a:schemeClr val="tx1"/>
              </a:solidFill>
              <a:latin typeface="Verdana" pitchFamily="34" charset="0"/>
            </a:endParaRPr>
          </a:p>
          <a:p>
            <a:pPr eaLnBrk="1" hangingPunct="1"/>
            <a:r>
              <a:rPr lang="en-US" sz="3600" b="1" smtClean="0">
                <a:solidFill>
                  <a:schemeClr val="tx1"/>
                </a:solidFill>
                <a:latin typeface="Verdana" pitchFamily="34" charset="0"/>
              </a:rPr>
              <a:t>What enabled </a:t>
            </a:r>
          </a:p>
          <a:p>
            <a:pPr eaLnBrk="1" hangingPunct="1"/>
            <a:r>
              <a:rPr lang="en-US" sz="3600" b="1" smtClean="0">
                <a:solidFill>
                  <a:schemeClr val="tx1"/>
                </a:solidFill>
                <a:latin typeface="Verdana" pitchFamily="34" charset="0"/>
              </a:rPr>
              <a:t>the biggest</a:t>
            </a:r>
          </a:p>
          <a:p>
            <a:pPr eaLnBrk="1" hangingPunct="1"/>
            <a:r>
              <a:rPr lang="en-US" sz="3600" b="1" smtClean="0">
                <a:solidFill>
                  <a:schemeClr val="tx1"/>
                </a:solidFill>
                <a:latin typeface="Verdana" pitchFamily="34" charset="0"/>
              </a:rPr>
              <a:t>productivity </a:t>
            </a:r>
          </a:p>
          <a:p>
            <a:pPr eaLnBrk="1" hangingPunct="1"/>
            <a:r>
              <a:rPr lang="en-US" sz="3600" b="1" smtClean="0">
                <a:solidFill>
                  <a:schemeClr val="tx1"/>
                </a:solidFill>
                <a:latin typeface="Verdana" pitchFamily="34" charset="0"/>
              </a:rPr>
              <a:t>jump in USA </a:t>
            </a:r>
          </a:p>
          <a:p>
            <a:pPr eaLnBrk="1" hangingPunct="1"/>
            <a:r>
              <a:rPr lang="en-US" sz="3600" b="1" smtClean="0">
                <a:solidFill>
                  <a:schemeClr val="tx1"/>
                </a:solidFill>
                <a:latin typeface="Verdana" pitchFamily="34" charset="0"/>
              </a:rPr>
              <a:t>history? (Women becoming career-oriented like men)</a:t>
            </a:r>
          </a:p>
          <a:p>
            <a:pPr eaLnBrk="1" hangingPunct="1"/>
            <a:r>
              <a:rPr lang="en-US" sz="3600" b="1" smtClean="0">
                <a:solidFill>
                  <a:srgbClr val="00FF00"/>
                </a:solidFill>
                <a:latin typeface="Verdana" pitchFamily="34" charset="0"/>
              </a:rPr>
              <a:t> </a:t>
            </a:r>
            <a:endParaRPr lang="en-US" sz="3600" b="1" smtClean="0">
              <a:solidFill>
                <a:srgbClr val="FFCCFF"/>
              </a:solidFill>
              <a:latin typeface="Verdana" pitchFamily="34" charset="0"/>
            </a:endParaRPr>
          </a:p>
          <a:p>
            <a:pPr eaLnBrk="1" hangingPunct="1"/>
            <a:endParaRPr lang="en-US" sz="3600" smtClean="0">
              <a:solidFill>
                <a:srgbClr val="FFCCFF"/>
              </a:solidFill>
              <a:latin typeface="Verdana" pitchFamily="34" charset="0"/>
            </a:endParaRPr>
          </a:p>
        </p:txBody>
      </p:sp>
      <p:sp>
        <p:nvSpPr>
          <p:cNvPr id="76803" name="Rectangle 3"/>
          <p:cNvSpPr>
            <a:spLocks noGrp="1" noChangeArrowheads="1"/>
          </p:cNvSpPr>
          <p:nvPr>
            <p:ph type="body" sz="half" idx="4294967295"/>
          </p:nvPr>
        </p:nvSpPr>
        <p:spPr>
          <a:xfrm>
            <a:off x="838200" y="228600"/>
            <a:ext cx="2819400" cy="6629400"/>
          </a:xfrm>
        </p:spPr>
        <p:txBody>
          <a:bodyPr/>
          <a:lstStyle/>
          <a:p>
            <a:pPr eaLnBrk="1" hangingPunct="1">
              <a:buFontTx/>
              <a:buNone/>
            </a:pPr>
            <a:r>
              <a:rPr lang="en-US" sz="4000" b="1" smtClean="0">
                <a:latin typeface="Tahoma" pitchFamily="34" charset="0"/>
              </a:rPr>
              <a:t>Which is</a:t>
            </a:r>
          </a:p>
          <a:p>
            <a:pPr eaLnBrk="1" hangingPunct="1">
              <a:buFontTx/>
              <a:buNone/>
            </a:pPr>
            <a:r>
              <a:rPr lang="en-US" sz="4000" b="1" smtClean="0">
                <a:latin typeface="Tahoma" pitchFamily="34" charset="0"/>
              </a:rPr>
              <a:t>the only</a:t>
            </a:r>
          </a:p>
          <a:p>
            <a:pPr eaLnBrk="1" hangingPunct="1">
              <a:buFontTx/>
              <a:buNone/>
            </a:pPr>
            <a:r>
              <a:rPr lang="en-US" sz="4000" b="1" smtClean="0">
                <a:latin typeface="Tahoma" pitchFamily="34" charset="0"/>
              </a:rPr>
              <a:t>American</a:t>
            </a:r>
          </a:p>
          <a:p>
            <a:pPr eaLnBrk="1" hangingPunct="1">
              <a:buFontTx/>
              <a:buNone/>
            </a:pPr>
            <a:r>
              <a:rPr lang="en-US" sz="4000" b="1" smtClean="0">
                <a:latin typeface="Tahoma" pitchFamily="34" charset="0"/>
              </a:rPr>
              <a:t>state that</a:t>
            </a:r>
          </a:p>
          <a:p>
            <a:pPr eaLnBrk="1" hangingPunct="1">
              <a:buFontTx/>
              <a:buNone/>
            </a:pPr>
            <a:r>
              <a:rPr lang="en-US" sz="4000" b="1" smtClean="0">
                <a:latin typeface="Tahoma" pitchFamily="34" charset="0"/>
              </a:rPr>
              <a:t>has a</a:t>
            </a:r>
          </a:p>
          <a:p>
            <a:pPr eaLnBrk="1" hangingPunct="1">
              <a:buFontTx/>
              <a:buNone/>
            </a:pPr>
            <a:r>
              <a:rPr lang="en-US" sz="4000" b="1" smtClean="0">
                <a:latin typeface="Tahoma" pitchFamily="34" charset="0"/>
              </a:rPr>
              <a:t>quality of</a:t>
            </a:r>
          </a:p>
          <a:p>
            <a:pPr eaLnBrk="1" hangingPunct="1">
              <a:buFontTx/>
              <a:buNone/>
            </a:pPr>
            <a:r>
              <a:rPr lang="en-US" sz="4000" b="1" smtClean="0">
                <a:latin typeface="Tahoma" pitchFamily="34" charset="0"/>
              </a:rPr>
              <a:t>life </a:t>
            </a:r>
          </a:p>
          <a:p>
            <a:pPr eaLnBrk="1" hangingPunct="1">
              <a:buFontTx/>
              <a:buNone/>
            </a:pPr>
            <a:r>
              <a:rPr lang="en-US" sz="4000" b="1" smtClean="0">
                <a:latin typeface="Tahoma" pitchFamily="34" charset="0"/>
              </a:rPr>
              <a:t>culture?</a:t>
            </a:r>
          </a:p>
          <a:p>
            <a:pPr eaLnBrk="1" hangingPunct="1">
              <a:buFontTx/>
              <a:buNone/>
            </a:pPr>
            <a:r>
              <a:rPr lang="en-US" sz="4000" b="1" smtClean="0">
                <a:latin typeface="Tahoma" pitchFamily="34" charset="0"/>
              </a:rPr>
              <a:t>(Hawaii)</a:t>
            </a:r>
            <a:endParaRPr lang="en-US" sz="3600" b="1" smtClean="0">
              <a:latin typeface="Tahoma" pitchFamily="34" charset="0"/>
            </a:endParaRPr>
          </a:p>
          <a:p>
            <a:pPr eaLnBrk="1" hangingPunct="1">
              <a:buFontTx/>
              <a:buNone/>
            </a:pPr>
            <a:endParaRPr lang="en-US" sz="3600" b="1" smtClean="0">
              <a:latin typeface="Tahoma" pitchFamily="34" charset="0"/>
            </a:endParaRPr>
          </a:p>
          <a:p>
            <a:pPr eaLnBrk="1" hangingPunct="1"/>
            <a:endParaRPr lang="en-US" sz="4000" smtClean="0">
              <a:latin typeface="Tahoma" pitchFamily="34" charset="0"/>
            </a:endParaRPr>
          </a:p>
        </p:txBody>
      </p:sp>
    </p:spTree>
    <p:extLst>
      <p:ext uri="{BB962C8B-B14F-4D97-AF65-F5344CB8AC3E}">
        <p14:creationId xmlns:p14="http://schemas.microsoft.com/office/powerpoint/2010/main" val="22374308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WordArt 2"/>
          <p:cNvSpPr>
            <a:spLocks noChangeArrowheads="1" noChangeShapeType="1" noTextEdit="1"/>
          </p:cNvSpPr>
          <p:nvPr/>
        </p:nvSpPr>
        <p:spPr bwMode="auto">
          <a:xfrm>
            <a:off x="685800" y="381000"/>
            <a:ext cx="7543800" cy="57912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latin typeface="Arial Black"/>
              </a:rPr>
              <a:t>DNA #5:</a:t>
            </a:r>
          </a:p>
          <a:p>
            <a:pPr algn="ctr"/>
            <a:r>
              <a:rPr lang="en-US" sz="3600" kern="10">
                <a:ln w="9525" cap="sq">
                  <a:solidFill>
                    <a:srgbClr val="000000"/>
                  </a:solidFill>
                  <a:round/>
                  <a:headEnd type="none" w="sm" len="sm"/>
                  <a:tailEnd type="none" w="sm" len="sm"/>
                </a:ln>
                <a:latin typeface="Arial Black"/>
              </a:rPr>
              <a:t>TOLERANCE OF</a:t>
            </a:r>
          </a:p>
          <a:p>
            <a:pPr algn="ctr"/>
            <a:r>
              <a:rPr lang="en-US" sz="3600" kern="10">
                <a:ln w="9525" cap="sq">
                  <a:solidFill>
                    <a:srgbClr val="000000"/>
                  </a:solidFill>
                  <a:round/>
                  <a:headEnd type="none" w="sm" len="sm"/>
                  <a:tailEnd type="none" w="sm" len="sm"/>
                </a:ln>
                <a:latin typeface="Arial Black"/>
              </a:rPr>
              <a:t>SOCIAL</a:t>
            </a:r>
          </a:p>
          <a:p>
            <a:pPr algn="ctr"/>
            <a:r>
              <a:rPr lang="en-US" sz="3600" kern="10">
                <a:ln w="9525" cap="sq">
                  <a:solidFill>
                    <a:srgbClr val="000000"/>
                  </a:solidFill>
                  <a:round/>
                  <a:headEnd type="none" w="sm" len="sm"/>
                  <a:tailEnd type="none" w="sm" len="sm"/>
                </a:ln>
                <a:latin typeface="Arial Black"/>
              </a:rPr>
              <a:t>AMBIGUITY</a:t>
            </a:r>
          </a:p>
        </p:txBody>
      </p:sp>
    </p:spTree>
    <p:extLst>
      <p:ext uri="{BB962C8B-B14F-4D97-AF65-F5344CB8AC3E}">
        <p14:creationId xmlns:p14="http://schemas.microsoft.com/office/powerpoint/2010/main" val="998578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0"/>
            <a:ext cx="9144000" cy="1905000"/>
          </a:xfrm>
        </p:spPr>
        <p:txBody>
          <a:bodyPr/>
          <a:lstStyle/>
          <a:p>
            <a:pPr eaLnBrk="1" hangingPunct="1"/>
            <a:r>
              <a:rPr lang="en-US" sz="3600" b="1" smtClean="0">
                <a:solidFill>
                  <a:schemeClr val="tx1"/>
                </a:solidFill>
                <a:latin typeface="Tahoma" pitchFamily="34" charset="0"/>
              </a:rPr>
              <a:t>High vs. low tolerance of </a:t>
            </a:r>
            <a:br>
              <a:rPr lang="en-US" sz="3600" b="1" smtClean="0">
                <a:solidFill>
                  <a:schemeClr val="tx1"/>
                </a:solidFill>
                <a:latin typeface="Tahoma" pitchFamily="34" charset="0"/>
              </a:rPr>
            </a:br>
            <a:r>
              <a:rPr lang="en-US" sz="3600" b="1" smtClean="0">
                <a:solidFill>
                  <a:schemeClr val="tx1"/>
                </a:solidFill>
                <a:latin typeface="Tahoma" pitchFamily="34" charset="0"/>
              </a:rPr>
              <a:t>social ambiguity (diversity)</a:t>
            </a:r>
            <a:br>
              <a:rPr lang="en-US" sz="3600" b="1" smtClean="0">
                <a:solidFill>
                  <a:schemeClr val="tx1"/>
                </a:solidFill>
                <a:latin typeface="Tahoma" pitchFamily="34" charset="0"/>
              </a:rPr>
            </a:br>
            <a:endParaRPr lang="en-US" sz="4800" b="1" smtClean="0">
              <a:solidFill>
                <a:schemeClr val="tx1"/>
              </a:solidFill>
              <a:latin typeface="Tahoma" pitchFamily="34" charset="0"/>
            </a:endParaRPr>
          </a:p>
        </p:txBody>
      </p:sp>
      <p:pic>
        <p:nvPicPr>
          <p:cNvPr id="78851" name="Picture 3" descr="DEAD_BOYS-DEVINE"/>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876800" y="1600200"/>
            <a:ext cx="3352800" cy="4648200"/>
          </a:xfrm>
          <a:noFill/>
        </p:spPr>
      </p:pic>
      <p:pic>
        <p:nvPicPr>
          <p:cNvPr id="78852" name="Picture 4" descr="JAPAN BUS PR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524000"/>
            <a:ext cx="3505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197916"/>
      </p:ext>
    </p:extLst>
  </p:cSld>
  <p:clrMapOvr>
    <a:masterClrMapping/>
  </p:clrMapOvr>
  <p:transition spd="slow">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0" y="0"/>
            <a:ext cx="8991600" cy="6858000"/>
          </a:xfrm>
        </p:spPr>
        <p:txBody>
          <a:bodyPr/>
          <a:lstStyle/>
          <a:p>
            <a:pPr eaLnBrk="1" hangingPunct="1">
              <a:lnSpc>
                <a:spcPct val="90000"/>
              </a:lnSpc>
              <a:buClr>
                <a:srgbClr val="FF66FF"/>
              </a:buClr>
              <a:buFont typeface="Wingdings" pitchFamily="2" charset="2"/>
              <a:buNone/>
            </a:pPr>
            <a:r>
              <a:rPr lang="en-US" sz="4400" b="1" smtClean="0">
                <a:latin typeface="Tahoma" pitchFamily="34" charset="0"/>
              </a:rPr>
              <a:t>“</a:t>
            </a:r>
            <a:r>
              <a:rPr lang="en-US" sz="4600" b="1" smtClean="0">
                <a:latin typeface="Tahoma" pitchFamily="34" charset="0"/>
              </a:rPr>
              <a:t>Political correctness” &amp; unisex culture are natural byproducts of cultures that tolerate diversity &amp; non- conformity. Diverse lifestyles must be tolerated because there are so many of them &amp; people derive their personal identity from them.</a:t>
            </a:r>
          </a:p>
        </p:txBody>
      </p:sp>
    </p:spTree>
    <p:extLst>
      <p:ext uri="{BB962C8B-B14F-4D97-AF65-F5344CB8AC3E}">
        <p14:creationId xmlns:p14="http://schemas.microsoft.com/office/powerpoint/2010/main" val="1751834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WordArt 2"/>
          <p:cNvSpPr>
            <a:spLocks noChangeArrowheads="1" noChangeShapeType="1" noTextEdit="1"/>
          </p:cNvSpPr>
          <p:nvPr/>
        </p:nvSpPr>
        <p:spPr bwMode="auto">
          <a:xfrm>
            <a:off x="685800" y="381000"/>
            <a:ext cx="7620000" cy="60198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latin typeface="Arial Black"/>
              </a:rPr>
              <a:t>DNA #6:</a:t>
            </a:r>
          </a:p>
          <a:p>
            <a:pPr algn="ctr"/>
            <a:r>
              <a:rPr lang="en-US" sz="3600" kern="10">
                <a:ln w="9525" cap="sq">
                  <a:solidFill>
                    <a:srgbClr val="000000"/>
                  </a:solidFill>
                  <a:round/>
                  <a:headEnd type="none" w="sm" len="sm"/>
                  <a:tailEnd type="none" w="sm" len="sm"/>
                </a:ln>
                <a:latin typeface="Arial Black"/>
              </a:rPr>
              <a:t>POWER </a:t>
            </a:r>
          </a:p>
          <a:p>
            <a:pPr algn="ctr"/>
            <a:r>
              <a:rPr lang="en-US" sz="3600" kern="10">
                <a:ln w="9525" cap="sq">
                  <a:solidFill>
                    <a:srgbClr val="000000"/>
                  </a:solidFill>
                  <a:round/>
                  <a:headEnd type="none" w="sm" len="sm"/>
                  <a:tailEnd type="none" w="sm" len="sm"/>
                </a:ln>
                <a:latin typeface="Arial Black"/>
              </a:rPr>
              <a:t>DISTANCE</a:t>
            </a:r>
          </a:p>
        </p:txBody>
      </p:sp>
    </p:spTree>
    <p:extLst>
      <p:ext uri="{BB962C8B-B14F-4D97-AF65-F5344CB8AC3E}">
        <p14:creationId xmlns:p14="http://schemas.microsoft.com/office/powerpoint/2010/main" val="31871865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 y="0"/>
            <a:ext cx="8915400" cy="1371600"/>
          </a:xfrm>
        </p:spPr>
        <p:txBody>
          <a:bodyPr/>
          <a:lstStyle/>
          <a:p>
            <a:pPr eaLnBrk="1" hangingPunct="1"/>
            <a:r>
              <a:rPr lang="en-US" sz="3600" b="1" smtClean="0">
                <a:solidFill>
                  <a:schemeClr val="tx1"/>
                </a:solidFill>
                <a:latin typeface="Tahoma" pitchFamily="34" charset="0"/>
              </a:rPr>
              <a:t>Low vs. High power distance</a:t>
            </a:r>
            <a:br>
              <a:rPr lang="en-US" sz="3600" b="1" smtClean="0">
                <a:solidFill>
                  <a:schemeClr val="tx1"/>
                </a:solidFill>
                <a:latin typeface="Tahoma" pitchFamily="34" charset="0"/>
              </a:rPr>
            </a:br>
            <a:r>
              <a:rPr lang="en-US" sz="3600" b="1" smtClean="0">
                <a:solidFill>
                  <a:schemeClr val="tx1"/>
                </a:solidFill>
                <a:latin typeface="Tahoma" pitchFamily="34" charset="0"/>
              </a:rPr>
              <a:t>(shared power vs. power elites)</a:t>
            </a:r>
          </a:p>
        </p:txBody>
      </p:sp>
      <p:pic>
        <p:nvPicPr>
          <p:cNvPr id="81923" name="Picture 3" descr="BILL GATES AT WORK"/>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04838" y="1600200"/>
            <a:ext cx="3646487" cy="4495800"/>
          </a:xfrm>
          <a:noFill/>
        </p:spPr>
      </p:pic>
      <p:pic>
        <p:nvPicPr>
          <p:cNvPr id="81924" name="Picture 4" descr="PROTOTYPE SENIOR EX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600200"/>
            <a:ext cx="35290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309618"/>
      </p:ext>
    </p:extLst>
  </p:cSld>
  <p:clrMapOvr>
    <a:masterClrMapping/>
  </p:clrMapOvr>
  <p:transition spd="slow">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0" y="0"/>
            <a:ext cx="8991600" cy="6858000"/>
          </a:xfrm>
        </p:spPr>
        <p:txBody>
          <a:bodyPr/>
          <a:lstStyle/>
          <a:p>
            <a:pPr marL="609600" indent="-609600" eaLnBrk="1" hangingPunct="1">
              <a:buClr>
                <a:schemeClr val="tx1"/>
              </a:buClr>
              <a:buFontTx/>
              <a:buAutoNum type="arabicPeriod"/>
            </a:pPr>
            <a:r>
              <a:rPr lang="en-US" sz="3900" b="1" smtClean="0">
                <a:latin typeface="Tahoma" pitchFamily="34" charset="0"/>
              </a:rPr>
              <a:t>Low power distance cultures decentralize power into many different organizations &amp; job positions. Powerful people are not that much different from everyone else.</a:t>
            </a:r>
          </a:p>
          <a:p>
            <a:pPr marL="609600" indent="-609600" eaLnBrk="1" hangingPunct="1">
              <a:buClr>
                <a:schemeClr val="tx1"/>
              </a:buClr>
              <a:buFontTx/>
              <a:buAutoNum type="arabicPeriod"/>
            </a:pPr>
            <a:r>
              <a:rPr lang="en-US" sz="3900" b="1" smtClean="0">
                <a:latin typeface="Tahoma" pitchFamily="34" charset="0"/>
              </a:rPr>
              <a:t>High power distance cultures centralize power into a small group of power elites who are treated with great deference.  </a:t>
            </a:r>
          </a:p>
        </p:txBody>
      </p:sp>
    </p:spTree>
    <p:extLst>
      <p:ext uri="{BB962C8B-B14F-4D97-AF65-F5344CB8AC3E}">
        <p14:creationId xmlns:p14="http://schemas.microsoft.com/office/powerpoint/2010/main" val="29512753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371600" y="0"/>
            <a:ext cx="7543800" cy="838200"/>
          </a:xfrm>
        </p:spPr>
        <p:txBody>
          <a:bodyPr/>
          <a:lstStyle/>
          <a:p>
            <a:pPr eaLnBrk="1" hangingPunct="1"/>
            <a:r>
              <a:rPr lang="en-US" sz="3200" b="1" smtClean="0">
                <a:solidFill>
                  <a:schemeClr val="tx1"/>
                </a:solidFill>
                <a:latin typeface="Tahoma" pitchFamily="34" charset="0"/>
              </a:rPr>
              <a:t>LOW POWER DISTANCE</a:t>
            </a:r>
          </a:p>
        </p:txBody>
      </p:sp>
      <p:sp>
        <p:nvSpPr>
          <p:cNvPr id="83971" name="Rectangle 3"/>
          <p:cNvSpPr>
            <a:spLocks noGrp="1" noChangeArrowheads="1"/>
          </p:cNvSpPr>
          <p:nvPr>
            <p:ph type="body" idx="1"/>
          </p:nvPr>
        </p:nvSpPr>
        <p:spPr>
          <a:xfrm>
            <a:off x="0" y="762000"/>
            <a:ext cx="8991600" cy="6096000"/>
          </a:xfrm>
        </p:spPr>
        <p:txBody>
          <a:bodyPr/>
          <a:lstStyle/>
          <a:p>
            <a:pPr marL="609600" indent="-609600" eaLnBrk="1" hangingPunct="1">
              <a:buClr>
                <a:schemeClr val="tx1"/>
              </a:buClr>
              <a:buFontTx/>
              <a:buAutoNum type="arabicPeriod"/>
            </a:pPr>
            <a:r>
              <a:rPr lang="en-US" sz="4000" b="1" dirty="0" smtClean="0">
                <a:latin typeface="Tahoma" pitchFamily="34" charset="0"/>
              </a:rPr>
              <a:t>First name basis</a:t>
            </a:r>
          </a:p>
          <a:p>
            <a:pPr marL="609600" indent="-609600" eaLnBrk="1" hangingPunct="1">
              <a:buClr>
                <a:schemeClr val="tx1"/>
              </a:buClr>
              <a:buFontTx/>
              <a:buAutoNum type="arabicPeriod"/>
            </a:pPr>
            <a:r>
              <a:rPr lang="en-US" sz="4000" b="1" dirty="0" smtClean="0">
                <a:latin typeface="Tahoma" pitchFamily="34" charset="0"/>
              </a:rPr>
              <a:t>Participative management style </a:t>
            </a:r>
          </a:p>
          <a:p>
            <a:pPr marL="609600" indent="-609600" eaLnBrk="1" hangingPunct="1">
              <a:buClr>
                <a:schemeClr val="tx1"/>
              </a:buClr>
              <a:buFontTx/>
              <a:buAutoNum type="arabicPeriod"/>
            </a:pPr>
            <a:r>
              <a:rPr lang="en-US" sz="4000" b="1" dirty="0" smtClean="0">
                <a:latin typeface="Tahoma" pitchFamily="34" charset="0"/>
              </a:rPr>
              <a:t>Informality</a:t>
            </a:r>
          </a:p>
          <a:p>
            <a:pPr marL="609600" indent="-609600" eaLnBrk="1" hangingPunct="1">
              <a:buClr>
                <a:schemeClr val="tx1"/>
              </a:buClr>
              <a:buFontTx/>
              <a:buAutoNum type="arabicPeriod"/>
            </a:pPr>
            <a:r>
              <a:rPr lang="en-US" sz="4000" b="1" dirty="0" smtClean="0">
                <a:latin typeface="Tahoma" pitchFamily="34" charset="0"/>
              </a:rPr>
              <a:t>People from different levels of the hierarchy interact frequently &amp; comfortably.</a:t>
            </a:r>
          </a:p>
          <a:p>
            <a:pPr marL="609600" indent="-609600" eaLnBrk="1" hangingPunct="1">
              <a:buClr>
                <a:schemeClr val="tx1"/>
              </a:buClr>
              <a:buFontTx/>
              <a:buAutoNum type="arabicPeriod"/>
            </a:pPr>
            <a:r>
              <a:rPr lang="en-US" sz="4000" b="1" dirty="0" smtClean="0">
                <a:latin typeface="Tahoma" pitchFamily="34" charset="0"/>
              </a:rPr>
              <a:t>Stress on personal accountability</a:t>
            </a:r>
          </a:p>
          <a:p>
            <a:pPr marL="609600" indent="-609600" eaLnBrk="1" hangingPunct="1">
              <a:buClr>
                <a:schemeClr val="tx1"/>
              </a:buClr>
            </a:pPr>
            <a:endParaRPr lang="en-US" sz="4000" b="1" dirty="0" smtClean="0">
              <a:latin typeface="Tahoma" pitchFamily="34" charset="0"/>
            </a:endParaRPr>
          </a:p>
        </p:txBody>
      </p:sp>
    </p:spTree>
    <p:extLst>
      <p:ext uri="{BB962C8B-B14F-4D97-AF65-F5344CB8AC3E}">
        <p14:creationId xmlns:p14="http://schemas.microsoft.com/office/powerpoint/2010/main" val="2037514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371600" y="0"/>
            <a:ext cx="7543800" cy="838200"/>
          </a:xfrm>
        </p:spPr>
        <p:txBody>
          <a:bodyPr/>
          <a:lstStyle/>
          <a:p>
            <a:pPr eaLnBrk="1" hangingPunct="1"/>
            <a:r>
              <a:rPr lang="en-US" sz="3200" b="1" smtClean="0">
                <a:solidFill>
                  <a:schemeClr val="tx1"/>
                </a:solidFill>
                <a:latin typeface="Tahoma" pitchFamily="34" charset="0"/>
              </a:rPr>
              <a:t>HIGH POWER DISTANCE</a:t>
            </a:r>
          </a:p>
        </p:txBody>
      </p:sp>
      <p:sp>
        <p:nvSpPr>
          <p:cNvPr id="84995" name="Rectangle 3"/>
          <p:cNvSpPr>
            <a:spLocks noGrp="1" noChangeArrowheads="1"/>
          </p:cNvSpPr>
          <p:nvPr>
            <p:ph type="body" idx="1"/>
          </p:nvPr>
        </p:nvSpPr>
        <p:spPr>
          <a:xfrm>
            <a:off x="0" y="762000"/>
            <a:ext cx="8991600" cy="6096000"/>
          </a:xfrm>
        </p:spPr>
        <p:txBody>
          <a:bodyPr/>
          <a:lstStyle/>
          <a:p>
            <a:pPr marL="609600" indent="-609600" eaLnBrk="1" hangingPunct="1">
              <a:buClr>
                <a:schemeClr val="tx1"/>
              </a:buClr>
              <a:buFontTx/>
              <a:buAutoNum type="arabicPeriod"/>
            </a:pPr>
            <a:r>
              <a:rPr lang="en-US" sz="4300" b="1" dirty="0" smtClean="0">
                <a:latin typeface="Tahoma" pitchFamily="34" charset="0"/>
              </a:rPr>
              <a:t>Autocratic management style</a:t>
            </a:r>
          </a:p>
          <a:p>
            <a:pPr marL="609600" indent="-609600" eaLnBrk="1" hangingPunct="1">
              <a:buClr>
                <a:schemeClr val="tx1"/>
              </a:buClr>
              <a:buFontTx/>
              <a:buAutoNum type="arabicPeriod"/>
            </a:pPr>
            <a:r>
              <a:rPr lang="en-US" sz="4300" b="1" dirty="0">
                <a:latin typeface="Tahoma" pitchFamily="34" charset="0"/>
              </a:rPr>
              <a:t>People from different levels of the hierarchy seldom </a:t>
            </a:r>
            <a:r>
              <a:rPr lang="en-US" sz="4300" b="1" dirty="0" smtClean="0">
                <a:latin typeface="Tahoma" pitchFamily="34" charset="0"/>
              </a:rPr>
              <a:t>interact.</a:t>
            </a:r>
          </a:p>
          <a:p>
            <a:pPr marL="609600" indent="-609600" eaLnBrk="1" hangingPunct="1">
              <a:buClr>
                <a:schemeClr val="tx1"/>
              </a:buClr>
              <a:buFontTx/>
              <a:buAutoNum type="arabicPeriod"/>
            </a:pPr>
            <a:r>
              <a:rPr lang="en-US" sz="4300" b="1" dirty="0" smtClean="0">
                <a:latin typeface="Tahoma" pitchFamily="34" charset="0"/>
              </a:rPr>
              <a:t>Paternalism: taking </a:t>
            </a:r>
            <a:r>
              <a:rPr lang="en-US" sz="4300" b="1" dirty="0">
                <a:latin typeface="Tahoma" pitchFamily="34" charset="0"/>
              </a:rPr>
              <a:t>care of </a:t>
            </a:r>
            <a:r>
              <a:rPr lang="en-US" sz="4300" b="1" dirty="0" smtClean="0">
                <a:latin typeface="Tahoma" pitchFamily="34" charset="0"/>
              </a:rPr>
              <a:t>employees in return for loyalty &amp; obedience</a:t>
            </a:r>
          </a:p>
          <a:p>
            <a:pPr marL="609600" indent="-609600" eaLnBrk="1" hangingPunct="1">
              <a:buClr>
                <a:schemeClr val="tx1"/>
              </a:buClr>
              <a:buFontTx/>
              <a:buAutoNum type="arabicPeriod"/>
            </a:pPr>
            <a:r>
              <a:rPr lang="en-US" sz="4300" b="1" dirty="0" smtClean="0">
                <a:latin typeface="Tahoma" pitchFamily="34" charset="0"/>
              </a:rPr>
              <a:t>Formality</a:t>
            </a:r>
          </a:p>
          <a:p>
            <a:pPr marL="609600" indent="-609600" eaLnBrk="1" hangingPunct="1"/>
            <a:endParaRPr lang="en-US" sz="4200" b="1" dirty="0" smtClean="0">
              <a:solidFill>
                <a:srgbClr val="00FFFF"/>
              </a:solidFill>
              <a:latin typeface="Tahoma" pitchFamily="34" charset="0"/>
            </a:endParaRPr>
          </a:p>
        </p:txBody>
      </p:sp>
    </p:spTree>
    <p:extLst>
      <p:ext uri="{BB962C8B-B14F-4D97-AF65-F5344CB8AC3E}">
        <p14:creationId xmlns:p14="http://schemas.microsoft.com/office/powerpoint/2010/main" val="3105903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0" y="0"/>
            <a:ext cx="9144000" cy="6858000"/>
          </a:xfrm>
        </p:spPr>
        <p:txBody>
          <a:bodyPr/>
          <a:lstStyle/>
          <a:p>
            <a:pPr>
              <a:buFontTx/>
              <a:buNone/>
            </a:pPr>
            <a:r>
              <a:rPr lang="en-US" sz="3100" b="1" smtClean="0">
                <a:latin typeface="Tahoma" pitchFamily="34" charset="0"/>
                <a:cs typeface="Tahoma" pitchFamily="34" charset="0"/>
              </a:rPr>
              <a:t>7</a:t>
            </a:r>
            <a:r>
              <a:rPr lang="en-US" b="1" smtClean="0">
                <a:latin typeface="Tahoma" pitchFamily="34" charset="0"/>
                <a:cs typeface="Tahoma" pitchFamily="34" charset="0"/>
              </a:rPr>
              <a:t>. </a:t>
            </a:r>
            <a:r>
              <a:rPr lang="en-US" sz="3400" b="1" smtClean="0">
                <a:latin typeface="Tahoma" pitchFamily="34" charset="0"/>
                <a:cs typeface="Tahoma" pitchFamily="34" charset="0"/>
              </a:rPr>
              <a:t>People enjoy the free things of life (relationships, leisure, religion, celebrations, etc.) more than the bought things.</a:t>
            </a:r>
          </a:p>
          <a:p>
            <a:pPr>
              <a:buFontTx/>
              <a:buNone/>
            </a:pPr>
            <a:r>
              <a:rPr lang="en-US" sz="3400" b="1" smtClean="0">
                <a:latin typeface="Tahoma" pitchFamily="34" charset="0"/>
                <a:cs typeface="Tahoma" pitchFamily="34" charset="0"/>
              </a:rPr>
              <a:t>8. Most businesses are small &amp; family-operated.</a:t>
            </a:r>
          </a:p>
          <a:p>
            <a:pPr>
              <a:buFontTx/>
              <a:buNone/>
            </a:pPr>
            <a:r>
              <a:rPr lang="en-US" sz="3400" b="1" smtClean="0">
                <a:latin typeface="Tahoma" pitchFamily="34" charset="0"/>
                <a:cs typeface="Tahoma" pitchFamily="34" charset="0"/>
              </a:rPr>
              <a:t>9. Women have a different social role than men.</a:t>
            </a:r>
          </a:p>
          <a:p>
            <a:pPr>
              <a:buFontTx/>
              <a:buNone/>
            </a:pPr>
            <a:r>
              <a:rPr lang="en-US" sz="3400" b="1" smtClean="0">
                <a:latin typeface="Tahoma" pitchFamily="34" charset="0"/>
                <a:cs typeface="Tahoma" pitchFamily="34" charset="0"/>
              </a:rPr>
              <a:t>10.Govenments &amp; politics are unstable.</a:t>
            </a:r>
          </a:p>
          <a:p>
            <a:pPr>
              <a:buFontTx/>
              <a:buNone/>
            </a:pPr>
            <a:r>
              <a:rPr lang="en-US" sz="3400" b="1" smtClean="0">
                <a:latin typeface="Tahoma" pitchFamily="34" charset="0"/>
                <a:cs typeface="Tahoma" pitchFamily="34" charset="0"/>
              </a:rPr>
              <a:t>11. Who you know is more important than what you know.</a:t>
            </a:r>
          </a:p>
          <a:p>
            <a:pPr>
              <a:buFontTx/>
              <a:buNone/>
            </a:pPr>
            <a:endParaRPr lang="en-US" b="1" smtClean="0">
              <a:latin typeface="Tahoma" pitchFamily="34" charset="0"/>
              <a:cs typeface="Tahoma"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WordArt 2"/>
          <p:cNvSpPr>
            <a:spLocks noChangeArrowheads="1" noChangeShapeType="1" noTextEdit="1"/>
          </p:cNvSpPr>
          <p:nvPr/>
        </p:nvSpPr>
        <p:spPr bwMode="auto">
          <a:xfrm>
            <a:off x="381000" y="762000"/>
            <a:ext cx="8153400" cy="4953000"/>
          </a:xfrm>
          <a:prstGeom prst="rect">
            <a:avLst/>
          </a:prstGeom>
        </p:spPr>
        <p:txBody>
          <a:bodyPr wrap="none" fromWordArt="1">
            <a:prstTxWarp prst="textPlain">
              <a:avLst>
                <a:gd name="adj" fmla="val 50000"/>
              </a:avLst>
            </a:prstTxWarp>
          </a:bodyPr>
          <a:lstStyle/>
          <a:p>
            <a:pPr algn="ctr"/>
            <a:r>
              <a:rPr lang="en-US" sz="3600" kern="10">
                <a:ln w="9525" cap="sq">
                  <a:solidFill>
                    <a:srgbClr val="000000"/>
                  </a:solidFill>
                  <a:round/>
                  <a:headEnd type="none" w="sm" len="sm"/>
                  <a:tailEnd type="none" w="sm" len="sm"/>
                </a:ln>
                <a:latin typeface="Arial Black"/>
              </a:rPr>
              <a:t>DNA #7:</a:t>
            </a:r>
          </a:p>
          <a:p>
            <a:pPr algn="ctr"/>
            <a:r>
              <a:rPr lang="en-US" sz="3600" kern="10">
                <a:ln w="9525" cap="sq">
                  <a:solidFill>
                    <a:srgbClr val="000000"/>
                  </a:solidFill>
                  <a:round/>
                  <a:headEnd type="none" w="sm" len="sm"/>
                  <a:tailEnd type="none" w="sm" len="sm"/>
                </a:ln>
                <a:latin typeface="Arial Black"/>
              </a:rPr>
              <a:t>EMOTIONAL</a:t>
            </a:r>
          </a:p>
          <a:p>
            <a:pPr algn="ctr"/>
            <a:r>
              <a:rPr lang="en-US" sz="3600" kern="10">
                <a:ln w="9525" cap="sq">
                  <a:solidFill>
                    <a:srgbClr val="000000"/>
                  </a:solidFill>
                  <a:round/>
                  <a:headEnd type="none" w="sm" len="sm"/>
                  <a:tailEnd type="none" w="sm" len="sm"/>
                </a:ln>
                <a:latin typeface="Arial Black"/>
              </a:rPr>
              <a:t>EXPRESSIVENESS</a:t>
            </a:r>
          </a:p>
        </p:txBody>
      </p:sp>
    </p:spTree>
    <p:extLst>
      <p:ext uri="{BB962C8B-B14F-4D97-AF65-F5344CB8AC3E}">
        <p14:creationId xmlns:p14="http://schemas.microsoft.com/office/powerpoint/2010/main" val="26283267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04800" y="0"/>
            <a:ext cx="9753600" cy="1905000"/>
          </a:xfrm>
        </p:spPr>
        <p:txBody>
          <a:bodyPr/>
          <a:lstStyle/>
          <a:p>
            <a:pPr eaLnBrk="1" hangingPunct="1"/>
            <a:r>
              <a:rPr lang="en-US" sz="4000" b="1" smtClean="0">
                <a:solidFill>
                  <a:schemeClr val="tx1"/>
                </a:solidFill>
                <a:latin typeface="Tahoma" pitchFamily="34" charset="0"/>
              </a:rPr>
              <a:t>Emotionally Neutral vs. Expressive</a:t>
            </a:r>
            <a:br>
              <a:rPr lang="en-US" sz="4000" b="1" smtClean="0">
                <a:solidFill>
                  <a:schemeClr val="tx1"/>
                </a:solidFill>
                <a:latin typeface="Tahoma" pitchFamily="34" charset="0"/>
              </a:rPr>
            </a:br>
            <a:r>
              <a:rPr lang="en-US" sz="4000" b="1" smtClean="0">
                <a:solidFill>
                  <a:schemeClr val="tx1"/>
                </a:solidFill>
                <a:latin typeface="Tahoma" pitchFamily="34" charset="0"/>
              </a:rPr>
              <a:t>(self discipline vs. animation)</a:t>
            </a:r>
          </a:p>
        </p:txBody>
      </p:sp>
      <p:pic>
        <p:nvPicPr>
          <p:cNvPr id="87043" name="Picture 3" descr="ASIAN ECONOMIST SERIOUS"/>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57200" y="2362200"/>
            <a:ext cx="2949575" cy="4114800"/>
          </a:xfrm>
          <a:noFill/>
        </p:spPr>
      </p:pic>
      <p:pic>
        <p:nvPicPr>
          <p:cNvPr id="87044" name="Picture 4" descr="ME OFFICIAL POI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286000"/>
            <a:ext cx="51816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316640"/>
      </p:ext>
    </p:extLst>
  </p:cSld>
  <p:clrMapOvr>
    <a:masterClrMapping/>
  </p:clrMapOvr>
  <p:transition spd="slow">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28600" y="0"/>
            <a:ext cx="9372600" cy="838200"/>
          </a:xfrm>
        </p:spPr>
        <p:txBody>
          <a:bodyPr/>
          <a:lstStyle/>
          <a:p>
            <a:pPr eaLnBrk="1" hangingPunct="1"/>
            <a:r>
              <a:rPr lang="en-US" sz="3200" b="1" smtClean="0">
                <a:solidFill>
                  <a:schemeClr val="tx1"/>
                </a:solidFill>
                <a:latin typeface="Tahoma" pitchFamily="34" charset="0"/>
              </a:rPr>
              <a:t>EMOTIONALLY NEUTRAL</a:t>
            </a:r>
          </a:p>
        </p:txBody>
      </p:sp>
      <p:sp>
        <p:nvSpPr>
          <p:cNvPr id="88067" name="Rectangle 3"/>
          <p:cNvSpPr>
            <a:spLocks noGrp="1" noChangeArrowheads="1"/>
          </p:cNvSpPr>
          <p:nvPr>
            <p:ph type="body" idx="1"/>
          </p:nvPr>
        </p:nvSpPr>
        <p:spPr>
          <a:xfrm>
            <a:off x="0" y="685800"/>
            <a:ext cx="8991600" cy="6172200"/>
          </a:xfrm>
        </p:spPr>
        <p:txBody>
          <a:bodyPr/>
          <a:lstStyle/>
          <a:p>
            <a:pPr marL="609600" indent="-609600" eaLnBrk="1" hangingPunct="1">
              <a:lnSpc>
                <a:spcPct val="90000"/>
              </a:lnSpc>
              <a:buClr>
                <a:schemeClr val="tx1"/>
              </a:buClr>
              <a:buFontTx/>
              <a:buAutoNum type="arabicPeriod"/>
            </a:pPr>
            <a:r>
              <a:rPr lang="en-US" sz="4600" b="1" dirty="0" smtClean="0">
                <a:latin typeface="Tahoma" pitchFamily="34" charset="0"/>
              </a:rPr>
              <a:t>Impersonal &amp; formal</a:t>
            </a:r>
          </a:p>
          <a:p>
            <a:pPr marL="609600" indent="-609600" eaLnBrk="1" hangingPunct="1">
              <a:lnSpc>
                <a:spcPct val="90000"/>
              </a:lnSpc>
              <a:buClr>
                <a:schemeClr val="tx1"/>
              </a:buClr>
              <a:buFontTx/>
              <a:buAutoNum type="arabicPeriod"/>
            </a:pPr>
            <a:r>
              <a:rPr lang="en-US" sz="4600" b="1" dirty="0" smtClean="0">
                <a:latin typeface="Tahoma" pitchFamily="34" charset="0"/>
              </a:rPr>
              <a:t>Inhibited about expressing feelings &amp; “poker face”</a:t>
            </a:r>
          </a:p>
          <a:p>
            <a:pPr marL="609600" indent="-609600" eaLnBrk="1" hangingPunct="1">
              <a:lnSpc>
                <a:spcPct val="90000"/>
              </a:lnSpc>
              <a:buClr>
                <a:schemeClr val="tx1"/>
              </a:buClr>
              <a:buFontTx/>
              <a:buAutoNum type="arabicPeriod"/>
            </a:pPr>
            <a:r>
              <a:rPr lang="en-US" sz="4600" b="1" dirty="0">
                <a:latin typeface="Tahoma" pitchFamily="34" charset="0"/>
              </a:rPr>
              <a:t>H</a:t>
            </a:r>
            <a:r>
              <a:rPr lang="en-US" sz="4600" b="1" dirty="0" smtClean="0">
                <a:latin typeface="Tahoma" pitchFamily="34" charset="0"/>
              </a:rPr>
              <a:t>igh personal </a:t>
            </a:r>
            <a:r>
              <a:rPr lang="en-US" sz="4600" b="1" dirty="0">
                <a:latin typeface="Tahoma" pitchFamily="34" charset="0"/>
              </a:rPr>
              <a:t>space; </a:t>
            </a:r>
            <a:r>
              <a:rPr lang="en-US" sz="4600" b="1" dirty="0" smtClean="0">
                <a:latin typeface="Tahoma" pitchFamily="34" charset="0"/>
              </a:rPr>
              <a:t>limited </a:t>
            </a:r>
            <a:r>
              <a:rPr lang="en-US" sz="4600" b="1" dirty="0">
                <a:latin typeface="Tahoma" pitchFamily="34" charset="0"/>
              </a:rPr>
              <a:t>physical </a:t>
            </a:r>
            <a:r>
              <a:rPr lang="en-US" sz="4600" b="1" dirty="0" smtClean="0">
                <a:latin typeface="Tahoma" pitchFamily="34" charset="0"/>
              </a:rPr>
              <a:t>contact </a:t>
            </a:r>
          </a:p>
          <a:p>
            <a:pPr marL="609600" indent="-609600" eaLnBrk="1" hangingPunct="1">
              <a:lnSpc>
                <a:spcPct val="90000"/>
              </a:lnSpc>
              <a:buClr>
                <a:schemeClr val="tx1"/>
              </a:buClr>
              <a:buFontTx/>
              <a:buAutoNum type="arabicPeriod"/>
            </a:pPr>
            <a:r>
              <a:rPr lang="en-US" sz="4600" b="1" dirty="0" smtClean="0">
                <a:latin typeface="Tahoma" pitchFamily="34" charset="0"/>
              </a:rPr>
              <a:t>Privacy (offices) &amp; quiet</a:t>
            </a:r>
          </a:p>
          <a:p>
            <a:pPr marL="609600" indent="-609600" eaLnBrk="1" hangingPunct="1">
              <a:lnSpc>
                <a:spcPct val="90000"/>
              </a:lnSpc>
              <a:buClr>
                <a:schemeClr val="tx1"/>
              </a:buClr>
              <a:buFontTx/>
              <a:buAutoNum type="arabicPeriod"/>
            </a:pPr>
            <a:r>
              <a:rPr lang="en-US" sz="4600" b="1" dirty="0" smtClean="0">
                <a:latin typeface="Tahoma" pitchFamily="34" charset="0"/>
              </a:rPr>
              <a:t>Avoiding personal style or charisma </a:t>
            </a:r>
          </a:p>
          <a:p>
            <a:pPr marL="609600" indent="-609600" eaLnBrk="1" hangingPunct="1">
              <a:lnSpc>
                <a:spcPct val="90000"/>
              </a:lnSpc>
              <a:buClr>
                <a:schemeClr val="tx1"/>
              </a:buClr>
              <a:buFontTx/>
              <a:buAutoNum type="arabicPeriod"/>
            </a:pPr>
            <a:endParaRPr lang="en-US" sz="3800" b="1" dirty="0" smtClean="0">
              <a:latin typeface="Tahoma" pitchFamily="34" charset="0"/>
            </a:endParaRPr>
          </a:p>
        </p:txBody>
      </p:sp>
    </p:spTree>
    <p:extLst>
      <p:ext uri="{BB962C8B-B14F-4D97-AF65-F5344CB8AC3E}">
        <p14:creationId xmlns:p14="http://schemas.microsoft.com/office/powerpoint/2010/main" val="11108393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371600" y="0"/>
            <a:ext cx="7543800" cy="838200"/>
          </a:xfrm>
        </p:spPr>
        <p:txBody>
          <a:bodyPr/>
          <a:lstStyle/>
          <a:p>
            <a:pPr eaLnBrk="1" hangingPunct="1"/>
            <a:r>
              <a:rPr lang="en-US" sz="3200" b="1" smtClean="0">
                <a:solidFill>
                  <a:schemeClr val="tx1"/>
                </a:solidFill>
                <a:latin typeface="Tahoma" pitchFamily="34" charset="0"/>
              </a:rPr>
              <a:t>EMOTIONALLY EXPRESSIVE</a:t>
            </a:r>
          </a:p>
        </p:txBody>
      </p:sp>
      <p:sp>
        <p:nvSpPr>
          <p:cNvPr id="89091" name="Rectangle 3"/>
          <p:cNvSpPr>
            <a:spLocks noGrp="1" noChangeArrowheads="1"/>
          </p:cNvSpPr>
          <p:nvPr>
            <p:ph type="body" idx="1"/>
          </p:nvPr>
        </p:nvSpPr>
        <p:spPr>
          <a:xfrm>
            <a:off x="0" y="838200"/>
            <a:ext cx="8991600" cy="6019800"/>
          </a:xfrm>
        </p:spPr>
        <p:txBody>
          <a:bodyPr/>
          <a:lstStyle/>
          <a:p>
            <a:pPr marL="609600" indent="-609600" eaLnBrk="1" hangingPunct="1">
              <a:buClr>
                <a:schemeClr val="tx1"/>
              </a:buClr>
              <a:buFontTx/>
              <a:buAutoNum type="arabicPeriod"/>
            </a:pPr>
            <a:r>
              <a:rPr lang="en-US" sz="4600" b="1" smtClean="0">
                <a:latin typeface="Tahoma" pitchFamily="34" charset="0"/>
              </a:rPr>
              <a:t>Uninhibited expression of feelings  </a:t>
            </a:r>
          </a:p>
          <a:p>
            <a:pPr marL="609600" indent="-609600" eaLnBrk="1" hangingPunct="1">
              <a:buClr>
                <a:schemeClr val="tx1"/>
              </a:buClr>
              <a:buFontTx/>
              <a:buAutoNum type="arabicPeriod"/>
            </a:pPr>
            <a:r>
              <a:rPr lang="en-US" sz="4600" b="1" smtClean="0">
                <a:latin typeface="Tahoma" pitchFamily="34" charset="0"/>
              </a:rPr>
              <a:t>High touch</a:t>
            </a:r>
          </a:p>
          <a:p>
            <a:pPr marL="609600" indent="-609600" eaLnBrk="1" hangingPunct="1">
              <a:buClr>
                <a:schemeClr val="tx1"/>
              </a:buClr>
              <a:buFontTx/>
              <a:buAutoNum type="arabicPeriod"/>
            </a:pPr>
            <a:r>
              <a:rPr lang="en-US" sz="4600" b="1" smtClean="0">
                <a:latin typeface="Tahoma" pitchFamily="34" charset="0"/>
              </a:rPr>
              <a:t>Spontaneous</a:t>
            </a:r>
          </a:p>
          <a:p>
            <a:pPr marL="609600" indent="-609600" eaLnBrk="1" hangingPunct="1">
              <a:buClr>
                <a:schemeClr val="tx1"/>
              </a:buClr>
              <a:buFontTx/>
              <a:buAutoNum type="arabicPeriod"/>
            </a:pPr>
            <a:r>
              <a:rPr lang="en-US" sz="4600" b="1" smtClean="0">
                <a:latin typeface="Tahoma" pitchFamily="34" charset="0"/>
              </a:rPr>
              <a:t>Opinionated &amp; love of debate &amp; arguing in the passionate pursuit of life</a:t>
            </a:r>
            <a:r>
              <a:rPr lang="en-US" sz="4600" b="1" smtClean="0">
                <a:solidFill>
                  <a:srgbClr val="00FFFF"/>
                </a:solidFill>
                <a:latin typeface="Tahoma" pitchFamily="34" charset="0"/>
              </a:rPr>
              <a:t> </a:t>
            </a:r>
          </a:p>
        </p:txBody>
      </p:sp>
    </p:spTree>
    <p:extLst>
      <p:ext uri="{BB962C8B-B14F-4D97-AF65-F5344CB8AC3E}">
        <p14:creationId xmlns:p14="http://schemas.microsoft.com/office/powerpoint/2010/main" val="31270596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8915400" cy="685800"/>
          </a:xfrm>
        </p:spPr>
        <p:txBody>
          <a:bodyPr/>
          <a:lstStyle/>
          <a:p>
            <a:pPr eaLnBrk="1" hangingPunct="1"/>
            <a:r>
              <a:rPr lang="en-US" sz="4000" b="1" smtClean="0">
                <a:solidFill>
                  <a:schemeClr val="tx1"/>
                </a:solidFill>
                <a:latin typeface="Tahoma" pitchFamily="34" charset="0"/>
              </a:rPr>
              <a:t>GOING “POSTAL”</a:t>
            </a:r>
          </a:p>
        </p:txBody>
      </p:sp>
      <p:sp>
        <p:nvSpPr>
          <p:cNvPr id="90115" name="Rectangle 3"/>
          <p:cNvSpPr>
            <a:spLocks noGrp="1" noChangeArrowheads="1"/>
          </p:cNvSpPr>
          <p:nvPr>
            <p:ph type="body" idx="1"/>
          </p:nvPr>
        </p:nvSpPr>
        <p:spPr>
          <a:xfrm>
            <a:off x="0" y="609600"/>
            <a:ext cx="8991600" cy="6248400"/>
          </a:xfrm>
        </p:spPr>
        <p:txBody>
          <a:bodyPr/>
          <a:lstStyle/>
          <a:p>
            <a:pPr marL="609600" indent="-609600" eaLnBrk="1" hangingPunct="1">
              <a:lnSpc>
                <a:spcPct val="90000"/>
              </a:lnSpc>
              <a:buClr>
                <a:schemeClr val="tx1"/>
              </a:buClr>
              <a:buFontTx/>
              <a:buAutoNum type="arabicPeriod"/>
            </a:pPr>
            <a:r>
              <a:rPr lang="en-US" sz="3600" b="1" dirty="0" smtClean="0">
                <a:latin typeface="Tahoma" pitchFamily="34" charset="0"/>
              </a:rPr>
              <a:t>People in emotionally neutral cultures are more likely to “lose it” emotionally than those in emotionally expressive cultures.</a:t>
            </a:r>
          </a:p>
          <a:p>
            <a:pPr marL="609600" indent="-609600" eaLnBrk="1" hangingPunct="1">
              <a:lnSpc>
                <a:spcPct val="90000"/>
              </a:lnSpc>
              <a:buClr>
                <a:schemeClr val="tx1"/>
              </a:buClr>
              <a:buFontTx/>
              <a:buAutoNum type="arabicPeriod"/>
            </a:pPr>
            <a:r>
              <a:rPr lang="en-US" sz="3600" b="1" dirty="0" smtClean="0">
                <a:latin typeface="Tahoma" pitchFamily="34" charset="0"/>
              </a:rPr>
              <a:t>This </a:t>
            </a:r>
            <a:r>
              <a:rPr lang="en-US" sz="3600" b="1" smtClean="0">
                <a:latin typeface="Tahoma" pitchFamily="34" charset="0"/>
              </a:rPr>
              <a:t>can be caused </a:t>
            </a:r>
            <a:r>
              <a:rPr lang="en-US" sz="3600" b="1" dirty="0" smtClean="0">
                <a:latin typeface="Tahoma" pitchFamily="34" charset="0"/>
              </a:rPr>
              <a:t>not only by the tendency to “hold in” strong emotions, but also to frustrations associated with the stresses of organizational life in institutional cultures: corporate politics, deadlines, </a:t>
            </a:r>
            <a:r>
              <a:rPr lang="en-US" sz="3600" b="1" dirty="0" err="1" smtClean="0">
                <a:latin typeface="Tahoma" pitchFamily="34" charset="0"/>
              </a:rPr>
              <a:t>workaholism</a:t>
            </a:r>
            <a:r>
              <a:rPr lang="en-US" sz="3600" b="1" dirty="0" smtClean="0">
                <a:latin typeface="Tahoma" pitchFamily="34" charset="0"/>
              </a:rPr>
              <a:t>, autocratic decision-making, etc.</a:t>
            </a:r>
          </a:p>
        </p:txBody>
      </p:sp>
    </p:spTree>
    <p:extLst>
      <p:ext uri="{BB962C8B-B14F-4D97-AF65-F5344CB8AC3E}">
        <p14:creationId xmlns:p14="http://schemas.microsoft.com/office/powerpoint/2010/main" val="10007974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3048000" y="4343400"/>
            <a:ext cx="556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ctr"/>
            <a:r>
              <a:rPr lang="en-US" sz="4400">
                <a:latin typeface="Tahoma" pitchFamily="34" charset="0"/>
              </a:rPr>
              <a:t>How are emotions </a:t>
            </a:r>
          </a:p>
          <a:p>
            <a:pPr algn="ctr"/>
            <a:r>
              <a:rPr lang="en-US" sz="4400">
                <a:latin typeface="Tahoma" pitchFamily="34" charset="0"/>
              </a:rPr>
              <a:t>expressed silently?</a:t>
            </a:r>
          </a:p>
        </p:txBody>
      </p:sp>
      <p:pic>
        <p:nvPicPr>
          <p:cNvPr id="91139" name="Picture 3" descr="J EAT HOUSE"/>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28600" y="304800"/>
            <a:ext cx="4699000" cy="3524250"/>
          </a:xfrm>
          <a:noFill/>
        </p:spPr>
      </p:pic>
      <p:sp>
        <p:nvSpPr>
          <p:cNvPr id="91140" name="Oval 4"/>
          <p:cNvSpPr>
            <a:spLocks noChangeArrowheads="1"/>
          </p:cNvSpPr>
          <p:nvPr/>
        </p:nvSpPr>
        <p:spPr bwMode="auto">
          <a:xfrm>
            <a:off x="5029200" y="304800"/>
            <a:ext cx="4114800" cy="3124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pPr algn="ctr"/>
            <a:r>
              <a:rPr lang="en-US" sz="4000">
                <a:latin typeface="Tempus Sans ITC" pitchFamily="82" charset="0"/>
              </a:rPr>
              <a:t>Body language</a:t>
            </a:r>
          </a:p>
          <a:p>
            <a:pPr algn="ctr"/>
            <a:r>
              <a:rPr lang="en-US" sz="4000">
                <a:latin typeface="Tempus Sans ITC" pitchFamily="82" charset="0"/>
              </a:rPr>
              <a:t>Ritual</a:t>
            </a:r>
          </a:p>
          <a:p>
            <a:pPr algn="ctr"/>
            <a:r>
              <a:rPr lang="en-US" sz="4000">
                <a:latin typeface="Tempus Sans ITC" pitchFamily="82" charset="0"/>
              </a:rPr>
              <a:t>Silence</a:t>
            </a:r>
          </a:p>
        </p:txBody>
      </p:sp>
    </p:spTree>
    <p:extLst>
      <p:ext uri="{BB962C8B-B14F-4D97-AF65-F5344CB8AC3E}">
        <p14:creationId xmlns:p14="http://schemas.microsoft.com/office/powerpoint/2010/main" val="1900005337"/>
      </p:ext>
    </p:extLst>
  </p:cSld>
  <p:clrMapOvr>
    <a:masterClrMapping/>
  </p:clrMapOvr>
  <p:transition spd="slow">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ctr">
              <a:buNone/>
            </a:pPr>
            <a:r>
              <a:rPr lang="en-US" sz="11500" b="1" dirty="0" smtClean="0">
                <a:latin typeface="Tahoma" pitchFamily="34" charset="0"/>
                <a:ea typeface="Tahoma" pitchFamily="34" charset="0"/>
                <a:cs typeface="Tahoma" pitchFamily="34" charset="0"/>
              </a:rPr>
              <a:t>DNA #8:</a:t>
            </a:r>
          </a:p>
          <a:p>
            <a:pPr marL="0" indent="0" algn="ctr">
              <a:buNone/>
            </a:pPr>
            <a:r>
              <a:rPr lang="en-US" sz="13800" b="1" dirty="0" smtClean="0">
                <a:latin typeface="Tahoma" pitchFamily="34" charset="0"/>
                <a:ea typeface="Tahoma" pitchFamily="34" charset="0"/>
                <a:cs typeface="Tahoma" pitchFamily="34" charset="0"/>
              </a:rPr>
              <a:t>LOCUS OF CONTROL</a:t>
            </a:r>
            <a:endParaRPr lang="en-US" sz="138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116900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55000" lnSpcReduction="20000"/>
          </a:bodyPr>
          <a:lstStyle/>
          <a:p>
            <a:pPr marL="457200" lvl="1" indent="0" algn="ctr">
              <a:buNone/>
            </a:pPr>
            <a:r>
              <a:rPr lang="en-US" sz="6500" b="1" dirty="0" smtClean="0">
                <a:solidFill>
                  <a:srgbClr val="FF0000"/>
                </a:solidFill>
                <a:latin typeface="Tahoma" pitchFamily="34" charset="0"/>
                <a:ea typeface="Tahoma" pitchFamily="34" charset="0"/>
                <a:cs typeface="Tahoma" pitchFamily="34" charset="0"/>
              </a:rPr>
              <a:t>INTERNAL </a:t>
            </a:r>
            <a:r>
              <a:rPr lang="en-US" sz="6500" b="1" dirty="0" err="1" smtClean="0">
                <a:latin typeface="Tahoma" pitchFamily="34" charset="0"/>
                <a:ea typeface="Tahoma" pitchFamily="34" charset="0"/>
                <a:cs typeface="Tahoma" pitchFamily="34" charset="0"/>
              </a:rPr>
              <a:t>LOC</a:t>
            </a:r>
            <a:endParaRPr lang="en-US" sz="6500" b="1" dirty="0" smtClean="0">
              <a:latin typeface="Tahoma" pitchFamily="34" charset="0"/>
              <a:ea typeface="Tahoma" pitchFamily="34" charset="0"/>
              <a:cs typeface="Tahoma" pitchFamily="34" charset="0"/>
            </a:endParaRPr>
          </a:p>
          <a:p>
            <a:pPr marL="1200150" lvl="1" indent="-742950">
              <a:buFont typeface="+mj-lt"/>
              <a:buAutoNum type="arabicPeriod"/>
            </a:pPr>
            <a:r>
              <a:rPr lang="en-US" sz="6500" b="1" u="sng" dirty="0" smtClean="0">
                <a:solidFill>
                  <a:srgbClr val="FF0000"/>
                </a:solidFill>
                <a:latin typeface="Tahoma" pitchFamily="34" charset="0"/>
                <a:ea typeface="Tahoma" pitchFamily="34" charset="0"/>
                <a:cs typeface="Tahoma" pitchFamily="34" charset="0"/>
              </a:rPr>
              <a:t>I</a:t>
            </a:r>
            <a:r>
              <a:rPr lang="en-US" sz="6500" b="1" dirty="0" smtClean="0">
                <a:latin typeface="Tahoma" pitchFamily="34" charset="0"/>
                <a:ea typeface="Tahoma" pitchFamily="34" charset="0"/>
                <a:cs typeface="Tahoma" pitchFamily="34" charset="0"/>
              </a:rPr>
              <a:t> am mainly responsible &amp; in control of what happens to me in life. </a:t>
            </a:r>
          </a:p>
          <a:p>
            <a:pPr marL="1200150" lvl="1" indent="-742950">
              <a:buFont typeface="+mj-lt"/>
              <a:buAutoNum type="arabicPeriod"/>
            </a:pPr>
            <a:r>
              <a:rPr lang="en-US" sz="6500" b="1" u="sng" dirty="0" smtClean="0">
                <a:solidFill>
                  <a:srgbClr val="FF0000"/>
                </a:solidFill>
                <a:latin typeface="Tahoma" pitchFamily="34" charset="0"/>
                <a:ea typeface="Tahoma" pitchFamily="34" charset="0"/>
                <a:cs typeface="Tahoma" pitchFamily="34" charset="0"/>
              </a:rPr>
              <a:t>I</a:t>
            </a:r>
            <a:r>
              <a:rPr lang="en-US" sz="6500" b="1" dirty="0" smtClean="0">
                <a:latin typeface="Tahoma" pitchFamily="34" charset="0"/>
                <a:ea typeface="Tahoma" pitchFamily="34" charset="0"/>
                <a:cs typeface="Tahoma" pitchFamily="34" charset="0"/>
              </a:rPr>
              <a:t> make myself what </a:t>
            </a:r>
            <a:r>
              <a:rPr lang="en-US" sz="6500" b="1" u="sng" dirty="0" smtClean="0">
                <a:solidFill>
                  <a:srgbClr val="FF0000"/>
                </a:solidFill>
                <a:latin typeface="Tahoma" pitchFamily="34" charset="0"/>
                <a:ea typeface="Tahoma" pitchFamily="34" charset="0"/>
                <a:cs typeface="Tahoma" pitchFamily="34" charset="0"/>
              </a:rPr>
              <a:t>I</a:t>
            </a:r>
            <a:r>
              <a:rPr lang="en-US" sz="6500" b="1" dirty="0" smtClean="0">
                <a:latin typeface="Tahoma" pitchFamily="34" charset="0"/>
                <a:ea typeface="Tahoma" pitchFamily="34" charset="0"/>
                <a:cs typeface="Tahoma" pitchFamily="34" charset="0"/>
              </a:rPr>
              <a:t> am, &amp; choose my own identity &amp; niche in life.</a:t>
            </a:r>
          </a:p>
          <a:p>
            <a:pPr marL="1200150" lvl="1" indent="-742950">
              <a:buFont typeface="+mj-lt"/>
              <a:buAutoNum type="arabicPeriod"/>
            </a:pPr>
            <a:r>
              <a:rPr lang="en-US" sz="7300" b="1" u="sng" dirty="0" smtClean="0">
                <a:solidFill>
                  <a:srgbClr val="FF0000"/>
                </a:solidFill>
                <a:latin typeface="Tahoma" pitchFamily="34" charset="0"/>
                <a:ea typeface="Tahoma" pitchFamily="34" charset="0"/>
                <a:cs typeface="Tahoma" pitchFamily="34" charset="0"/>
              </a:rPr>
              <a:t>I</a:t>
            </a:r>
            <a:r>
              <a:rPr lang="en-US" sz="7300" b="1" dirty="0" smtClean="0">
                <a:latin typeface="Tahoma" pitchFamily="34" charset="0"/>
                <a:ea typeface="Tahoma" pitchFamily="34" charset="0"/>
                <a:cs typeface="Tahoma" pitchFamily="34" charset="0"/>
              </a:rPr>
              <a:t> run my own life, make my own decisions, set my own goals, &amp; deserve the success </a:t>
            </a:r>
            <a:r>
              <a:rPr lang="en-US" sz="7300" b="1" u="sng" dirty="0" smtClean="0">
                <a:solidFill>
                  <a:srgbClr val="FF0000"/>
                </a:solidFill>
                <a:latin typeface="Tahoma" pitchFamily="34" charset="0"/>
                <a:ea typeface="Tahoma" pitchFamily="34" charset="0"/>
                <a:cs typeface="Tahoma" pitchFamily="34" charset="0"/>
              </a:rPr>
              <a:t>I</a:t>
            </a:r>
            <a:r>
              <a:rPr lang="en-US" sz="7300" b="1" dirty="0" smtClean="0">
                <a:latin typeface="Tahoma" pitchFamily="34" charset="0"/>
                <a:ea typeface="Tahoma" pitchFamily="34" charset="0"/>
                <a:cs typeface="Tahoma" pitchFamily="34" charset="0"/>
              </a:rPr>
              <a:t> achieve.  </a:t>
            </a:r>
            <a:r>
              <a:rPr lang="en-US" sz="7300" b="1" u="sng" dirty="0" smtClean="0">
                <a:solidFill>
                  <a:srgbClr val="FF0000"/>
                </a:solidFill>
                <a:latin typeface="Tahoma" pitchFamily="34" charset="0"/>
                <a:ea typeface="Tahoma" pitchFamily="34" charset="0"/>
                <a:cs typeface="Tahoma" pitchFamily="34" charset="0"/>
              </a:rPr>
              <a:t>I</a:t>
            </a:r>
            <a:r>
              <a:rPr lang="en-US" sz="7300" b="1" dirty="0" smtClean="0">
                <a:latin typeface="Tahoma" pitchFamily="34" charset="0"/>
                <a:ea typeface="Tahoma" pitchFamily="34" charset="0"/>
                <a:cs typeface="Tahoma" pitchFamily="34" charset="0"/>
              </a:rPr>
              <a:t> am the pilot of my own ship.</a:t>
            </a:r>
          </a:p>
          <a:p>
            <a:pPr marL="1200150" lvl="1" indent="-742950">
              <a:buFont typeface="+mj-lt"/>
              <a:buAutoNum type="arabicPeriod"/>
            </a:pPr>
            <a:r>
              <a:rPr lang="en-US" sz="6400" b="1" u="sng" dirty="0" smtClean="0">
                <a:solidFill>
                  <a:srgbClr val="FF0000"/>
                </a:solidFill>
                <a:latin typeface="Tahoma" pitchFamily="34" charset="0"/>
                <a:ea typeface="Tahoma" pitchFamily="34" charset="0"/>
                <a:cs typeface="Tahoma" pitchFamily="34" charset="0"/>
              </a:rPr>
              <a:t>I </a:t>
            </a:r>
            <a:r>
              <a:rPr lang="en-US" sz="7300" b="1" dirty="0" smtClean="0">
                <a:latin typeface="Tahoma" pitchFamily="34" charset="0"/>
                <a:ea typeface="Tahoma" pitchFamily="34" charset="0"/>
                <a:cs typeface="Tahoma" pitchFamily="34" charset="0"/>
              </a:rPr>
              <a:t>make things happen in life.</a:t>
            </a:r>
          </a:p>
          <a:p>
            <a:pPr marL="457200" lvl="1" indent="0">
              <a:buNone/>
            </a:pPr>
            <a:r>
              <a:rPr lang="en-US" sz="3600" b="1" dirty="0" smtClean="0">
                <a:latin typeface="Tahoma" pitchFamily="34" charset="0"/>
                <a:ea typeface="Tahoma" pitchFamily="34" charset="0"/>
                <a:cs typeface="Tahoma" pitchFamily="34" charset="0"/>
              </a:rPr>
              <a:t>  </a:t>
            </a:r>
            <a:endParaRPr lang="en-US" sz="36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719019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40000" lnSpcReduction="20000"/>
          </a:bodyPr>
          <a:lstStyle/>
          <a:p>
            <a:pPr marL="457200" lvl="1" indent="0" algn="ctr">
              <a:buNone/>
            </a:pPr>
            <a:r>
              <a:rPr lang="en-US" sz="9000" b="1" dirty="0" smtClean="0">
                <a:solidFill>
                  <a:srgbClr val="FF0000"/>
                </a:solidFill>
                <a:latin typeface="Tahoma" pitchFamily="34" charset="0"/>
                <a:ea typeface="Tahoma" pitchFamily="34" charset="0"/>
                <a:cs typeface="Tahoma" pitchFamily="34" charset="0"/>
              </a:rPr>
              <a:t>EXTERNAL </a:t>
            </a:r>
            <a:r>
              <a:rPr lang="en-US" sz="9000" b="1" dirty="0" err="1" smtClean="0">
                <a:latin typeface="Tahoma" pitchFamily="34" charset="0"/>
                <a:ea typeface="Tahoma" pitchFamily="34" charset="0"/>
                <a:cs typeface="Tahoma" pitchFamily="34" charset="0"/>
              </a:rPr>
              <a:t>LOC</a:t>
            </a:r>
            <a:endParaRPr lang="en-US" sz="9000" b="1" dirty="0" smtClean="0">
              <a:latin typeface="Tahoma" pitchFamily="34" charset="0"/>
              <a:ea typeface="Tahoma" pitchFamily="34" charset="0"/>
              <a:cs typeface="Tahoma" pitchFamily="34" charset="0"/>
            </a:endParaRPr>
          </a:p>
          <a:p>
            <a:pPr marL="1200150" lvl="1" indent="-742950">
              <a:buFont typeface="+mj-lt"/>
              <a:buAutoNum type="arabicPeriod"/>
            </a:pPr>
            <a:r>
              <a:rPr lang="en-US" sz="8200" b="1" dirty="0" smtClean="0">
                <a:latin typeface="Tahoma" pitchFamily="34" charset="0"/>
                <a:ea typeface="Tahoma" pitchFamily="34" charset="0"/>
                <a:cs typeface="Tahoma" pitchFamily="34" charset="0"/>
              </a:rPr>
              <a:t>Many things control what happens to me in life. </a:t>
            </a:r>
            <a:r>
              <a:rPr lang="en-US" sz="8200" b="1" dirty="0">
                <a:latin typeface="Tahoma" pitchFamily="34" charset="0"/>
                <a:ea typeface="Tahoma" pitchFamily="34" charset="0"/>
                <a:cs typeface="Tahoma" pitchFamily="34" charset="0"/>
              </a:rPr>
              <a:t>I can’t do anything about them.</a:t>
            </a:r>
            <a:endParaRPr lang="en-US" sz="8200" b="1" dirty="0" smtClean="0">
              <a:latin typeface="Tahoma" pitchFamily="34" charset="0"/>
              <a:ea typeface="Tahoma" pitchFamily="34" charset="0"/>
              <a:cs typeface="Tahoma" pitchFamily="34" charset="0"/>
            </a:endParaRPr>
          </a:p>
          <a:p>
            <a:pPr marL="1200150" lvl="1" indent="-742950">
              <a:buFont typeface="+mj-lt"/>
              <a:buAutoNum type="arabicPeriod"/>
            </a:pPr>
            <a:r>
              <a:rPr lang="en-US" sz="8200" b="1" dirty="0" smtClean="0">
                <a:latin typeface="Tahoma" pitchFamily="34" charset="0"/>
                <a:ea typeface="Tahoma" pitchFamily="34" charset="0"/>
                <a:cs typeface="Tahoma" pitchFamily="34" charset="0"/>
              </a:rPr>
              <a:t>I was born into a certain kind of life chosen for me by external factors: my gender, culture, family, religion, ethnicity, class status, past colonialism, etc. </a:t>
            </a:r>
          </a:p>
          <a:p>
            <a:pPr marL="1200150" lvl="1" indent="-742950">
              <a:buFont typeface="+mj-lt"/>
              <a:buAutoNum type="arabicPeriod"/>
            </a:pPr>
            <a:r>
              <a:rPr lang="en-US" sz="8200" b="1" dirty="0" smtClean="0">
                <a:latin typeface="Tahoma" pitchFamily="34" charset="0"/>
                <a:ea typeface="Tahoma" pitchFamily="34" charset="0"/>
                <a:cs typeface="Tahoma" pitchFamily="34" charset="0"/>
              </a:rPr>
              <a:t>There are many things in my life that I must accept.</a:t>
            </a:r>
          </a:p>
          <a:p>
            <a:pPr marL="1200150" lvl="1" indent="-742950">
              <a:buFont typeface="+mj-lt"/>
              <a:buAutoNum type="arabicPeriod"/>
            </a:pPr>
            <a:r>
              <a:rPr lang="en-US" sz="8200" b="1" dirty="0" smtClean="0">
                <a:solidFill>
                  <a:srgbClr val="FF0000"/>
                </a:solidFill>
                <a:latin typeface="Tahoma" pitchFamily="34" charset="0"/>
                <a:ea typeface="Tahoma" pitchFamily="34" charset="0"/>
                <a:cs typeface="Tahoma" pitchFamily="34" charset="0"/>
              </a:rPr>
              <a:t>Life happens to me. </a:t>
            </a:r>
            <a:r>
              <a:rPr lang="en-US" sz="8200" b="1" dirty="0" smtClean="0">
                <a:latin typeface="Tahoma" pitchFamily="34" charset="0"/>
                <a:ea typeface="Tahoma" pitchFamily="34" charset="0"/>
                <a:cs typeface="Tahoma" pitchFamily="34" charset="0"/>
              </a:rPr>
              <a:t>I must adjust &amp; adapt. </a:t>
            </a:r>
            <a:endParaRPr lang="en-US" sz="8200" b="1" dirty="0" smtClean="0">
              <a:solidFill>
                <a:srgbClr val="FF0000"/>
              </a:solidFill>
              <a:latin typeface="Tahoma" pitchFamily="34" charset="0"/>
              <a:ea typeface="Tahoma" pitchFamily="34" charset="0"/>
              <a:cs typeface="Tahoma" pitchFamily="34" charset="0"/>
            </a:endParaRPr>
          </a:p>
          <a:p>
            <a:pPr marL="1200150" lvl="1" indent="-742950">
              <a:buFont typeface="+mj-lt"/>
              <a:buAutoNum type="arabicPeriod"/>
            </a:pPr>
            <a:endParaRPr lang="en-US" sz="3200" b="1" dirty="0" smtClean="0">
              <a:latin typeface="Tahoma" pitchFamily="34" charset="0"/>
              <a:ea typeface="Tahoma" pitchFamily="34" charset="0"/>
              <a:cs typeface="Tahoma" pitchFamily="34" charset="0"/>
            </a:endParaRPr>
          </a:p>
          <a:p>
            <a:pPr marL="457200" lvl="1" indent="0">
              <a:buNone/>
            </a:pPr>
            <a:r>
              <a:rPr lang="en-US" sz="3600" b="1" dirty="0" smtClean="0">
                <a:latin typeface="Tahoma" pitchFamily="34" charset="0"/>
                <a:ea typeface="Tahoma" pitchFamily="34" charset="0"/>
                <a:cs typeface="Tahoma" pitchFamily="34" charset="0"/>
              </a:rPr>
              <a:t>  </a:t>
            </a:r>
            <a:endParaRPr lang="en-US" sz="36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138047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ctr">
              <a:buNone/>
            </a:pPr>
            <a:r>
              <a:rPr lang="en-US" sz="4400" b="1" dirty="0" err="1" smtClean="0">
                <a:solidFill>
                  <a:srgbClr val="FF0000"/>
                </a:solidFill>
                <a:latin typeface="Tahoma" pitchFamily="34" charset="0"/>
                <a:ea typeface="Tahoma" pitchFamily="34" charset="0"/>
                <a:cs typeface="Tahoma" pitchFamily="34" charset="0"/>
              </a:rPr>
              <a:t>ILOC</a:t>
            </a:r>
            <a:r>
              <a:rPr lang="en-US" sz="4400" b="1" dirty="0" smtClean="0">
                <a:solidFill>
                  <a:srgbClr val="FF0000"/>
                </a:solidFill>
                <a:latin typeface="Tahoma" pitchFamily="34" charset="0"/>
                <a:ea typeface="Tahoma" pitchFamily="34" charset="0"/>
                <a:cs typeface="Tahoma" pitchFamily="34" charset="0"/>
              </a:rPr>
              <a:t> vs. </a:t>
            </a:r>
            <a:r>
              <a:rPr lang="en-US" sz="4400" b="1" dirty="0" err="1" smtClean="0">
                <a:solidFill>
                  <a:srgbClr val="0033CC"/>
                </a:solidFill>
                <a:latin typeface="Tahoma" pitchFamily="34" charset="0"/>
                <a:ea typeface="Tahoma" pitchFamily="34" charset="0"/>
                <a:cs typeface="Tahoma" pitchFamily="34" charset="0"/>
              </a:rPr>
              <a:t>ELOC</a:t>
            </a:r>
            <a:endParaRPr lang="en-US" sz="4400" b="1" dirty="0" smtClean="0">
              <a:solidFill>
                <a:srgbClr val="0033CC"/>
              </a:solidFill>
              <a:latin typeface="Tahoma" pitchFamily="34" charset="0"/>
              <a:ea typeface="Tahoma" pitchFamily="34" charset="0"/>
              <a:cs typeface="Tahoma" pitchFamily="34" charset="0"/>
            </a:endParaRPr>
          </a:p>
          <a:p>
            <a:pPr marL="0" indent="0">
              <a:buNone/>
            </a:pPr>
            <a:r>
              <a:rPr lang="en-US" sz="5400" b="1" dirty="0" smtClean="0">
                <a:solidFill>
                  <a:srgbClr val="FF0000"/>
                </a:solidFill>
                <a:latin typeface="Tahoma" pitchFamily="34" charset="0"/>
                <a:ea typeface="Tahoma" pitchFamily="34" charset="0"/>
                <a:cs typeface="Tahoma" pitchFamily="34" charset="0"/>
              </a:rPr>
              <a:t>Changing </a:t>
            </a:r>
            <a:r>
              <a:rPr lang="en-US" sz="5400" b="1" dirty="0" smtClean="0">
                <a:latin typeface="Tahoma" pitchFamily="34" charset="0"/>
                <a:ea typeface="Tahoma" pitchFamily="34" charset="0"/>
                <a:cs typeface="Tahoma" pitchFamily="34" charset="0"/>
              </a:rPr>
              <a:t>–</a:t>
            </a:r>
            <a:r>
              <a:rPr lang="en-US" sz="5400" b="1" dirty="0" smtClean="0">
                <a:solidFill>
                  <a:srgbClr val="FF0000"/>
                </a:solidFill>
                <a:latin typeface="Tahoma" pitchFamily="34" charset="0"/>
                <a:ea typeface="Tahoma" pitchFamily="34" charset="0"/>
                <a:cs typeface="Tahoma" pitchFamily="34" charset="0"/>
              </a:rPr>
              <a:t> </a:t>
            </a:r>
            <a:r>
              <a:rPr lang="en-US" sz="5400" b="1" dirty="0" smtClean="0">
                <a:solidFill>
                  <a:srgbClr val="0033CC"/>
                </a:solidFill>
                <a:latin typeface="Tahoma" pitchFamily="34" charset="0"/>
                <a:ea typeface="Tahoma" pitchFamily="34" charset="0"/>
                <a:cs typeface="Tahoma" pitchFamily="34" charset="0"/>
              </a:rPr>
              <a:t>Status quo</a:t>
            </a:r>
          </a:p>
          <a:p>
            <a:pPr marL="0" indent="0">
              <a:buNone/>
            </a:pPr>
            <a:r>
              <a:rPr lang="en-US" sz="5400" b="1" dirty="0" smtClean="0">
                <a:solidFill>
                  <a:srgbClr val="FF0000"/>
                </a:solidFill>
                <a:latin typeface="Tahoma" pitchFamily="34" charset="0"/>
                <a:ea typeface="Tahoma" pitchFamily="34" charset="0"/>
                <a:cs typeface="Tahoma" pitchFamily="34" charset="0"/>
              </a:rPr>
              <a:t>Leading</a:t>
            </a:r>
            <a:r>
              <a:rPr lang="en-US" sz="5400" b="1" dirty="0" smtClean="0">
                <a:latin typeface="Tahoma" pitchFamily="34" charset="0"/>
                <a:ea typeface="Tahoma" pitchFamily="34" charset="0"/>
                <a:cs typeface="Tahoma" pitchFamily="34" charset="0"/>
              </a:rPr>
              <a:t> – </a:t>
            </a:r>
            <a:r>
              <a:rPr lang="en-US" sz="5400" b="1" dirty="0" smtClean="0">
                <a:solidFill>
                  <a:srgbClr val="0033CC"/>
                </a:solidFill>
                <a:latin typeface="Tahoma" pitchFamily="34" charset="0"/>
                <a:ea typeface="Tahoma" pitchFamily="34" charset="0"/>
                <a:cs typeface="Tahoma" pitchFamily="34" charset="0"/>
              </a:rPr>
              <a:t>Following</a:t>
            </a:r>
          </a:p>
          <a:p>
            <a:pPr marL="0" indent="0">
              <a:buNone/>
            </a:pPr>
            <a:r>
              <a:rPr lang="en-US" sz="5400" b="1" dirty="0" err="1" smtClean="0">
                <a:solidFill>
                  <a:srgbClr val="FF0000"/>
                </a:solidFill>
                <a:latin typeface="Tahoma" pitchFamily="34" charset="0"/>
                <a:ea typeface="Tahoma" pitchFamily="34" charset="0"/>
                <a:cs typeface="Tahoma" pitchFamily="34" charset="0"/>
              </a:rPr>
              <a:t>Proacting</a:t>
            </a:r>
            <a:r>
              <a:rPr lang="en-US" sz="5400" b="1" dirty="0" smtClean="0">
                <a:solidFill>
                  <a:srgbClr val="FF0000"/>
                </a:solidFill>
                <a:latin typeface="Tahoma" pitchFamily="34" charset="0"/>
                <a:ea typeface="Tahoma" pitchFamily="34" charset="0"/>
                <a:cs typeface="Tahoma" pitchFamily="34" charset="0"/>
              </a:rPr>
              <a:t> </a:t>
            </a:r>
            <a:r>
              <a:rPr lang="en-US" sz="5400" b="1" dirty="0" smtClean="0">
                <a:latin typeface="Tahoma" pitchFamily="34" charset="0"/>
                <a:ea typeface="Tahoma" pitchFamily="34" charset="0"/>
                <a:cs typeface="Tahoma" pitchFamily="34" charset="0"/>
              </a:rPr>
              <a:t>–</a:t>
            </a:r>
            <a:r>
              <a:rPr lang="en-US" sz="5400" b="1" dirty="0" smtClean="0">
                <a:solidFill>
                  <a:srgbClr val="FF0000"/>
                </a:solidFill>
                <a:latin typeface="Tahoma" pitchFamily="34" charset="0"/>
                <a:ea typeface="Tahoma" pitchFamily="34" charset="0"/>
                <a:cs typeface="Tahoma" pitchFamily="34" charset="0"/>
              </a:rPr>
              <a:t> </a:t>
            </a:r>
            <a:r>
              <a:rPr lang="en-US" sz="5400" b="1" dirty="0" smtClean="0">
                <a:solidFill>
                  <a:srgbClr val="0033CC"/>
                </a:solidFill>
                <a:latin typeface="Tahoma" pitchFamily="34" charset="0"/>
                <a:ea typeface="Tahoma" pitchFamily="34" charset="0"/>
                <a:cs typeface="Tahoma" pitchFamily="34" charset="0"/>
              </a:rPr>
              <a:t>Reacting</a:t>
            </a:r>
          </a:p>
          <a:p>
            <a:pPr marL="0" indent="0">
              <a:buNone/>
            </a:pPr>
            <a:r>
              <a:rPr lang="en-US" sz="5400" b="1" dirty="0" smtClean="0">
                <a:solidFill>
                  <a:srgbClr val="FF0000"/>
                </a:solidFill>
                <a:latin typeface="Tahoma" pitchFamily="34" charset="0"/>
                <a:ea typeface="Tahoma" pitchFamily="34" charset="0"/>
                <a:cs typeface="Tahoma" pitchFamily="34" charset="0"/>
              </a:rPr>
              <a:t>Doing </a:t>
            </a:r>
            <a:r>
              <a:rPr lang="en-US" sz="5400" b="1" dirty="0" smtClean="0">
                <a:latin typeface="Tahoma" pitchFamily="34" charset="0"/>
                <a:ea typeface="Tahoma" pitchFamily="34" charset="0"/>
                <a:cs typeface="Tahoma" pitchFamily="34" charset="0"/>
              </a:rPr>
              <a:t>–</a:t>
            </a:r>
            <a:r>
              <a:rPr lang="en-US" sz="5400" b="1" dirty="0" smtClean="0">
                <a:solidFill>
                  <a:srgbClr val="FF0000"/>
                </a:solidFill>
                <a:latin typeface="Tahoma" pitchFamily="34" charset="0"/>
                <a:ea typeface="Tahoma" pitchFamily="34" charset="0"/>
                <a:cs typeface="Tahoma" pitchFamily="34" charset="0"/>
              </a:rPr>
              <a:t> </a:t>
            </a:r>
            <a:r>
              <a:rPr lang="en-US" sz="5400" b="1" dirty="0" smtClean="0">
                <a:solidFill>
                  <a:srgbClr val="0033CC"/>
                </a:solidFill>
                <a:latin typeface="Tahoma" pitchFamily="34" charset="0"/>
                <a:ea typeface="Tahoma" pitchFamily="34" charset="0"/>
                <a:cs typeface="Tahoma" pitchFamily="34" charset="0"/>
              </a:rPr>
              <a:t>Waiting</a:t>
            </a:r>
          </a:p>
          <a:p>
            <a:pPr marL="0" indent="0">
              <a:buNone/>
            </a:pPr>
            <a:r>
              <a:rPr lang="en-US" sz="5400" b="1" dirty="0" smtClean="0">
                <a:solidFill>
                  <a:srgbClr val="FF0000"/>
                </a:solidFill>
                <a:latin typeface="Tahoma" pitchFamily="34" charset="0"/>
                <a:ea typeface="Tahoma" pitchFamily="34" charset="0"/>
                <a:cs typeface="Tahoma" pitchFamily="34" charset="0"/>
              </a:rPr>
              <a:t>Talking </a:t>
            </a:r>
            <a:r>
              <a:rPr lang="en-US" sz="5400" b="1" dirty="0" smtClean="0">
                <a:solidFill>
                  <a:srgbClr val="0033CC"/>
                </a:solidFill>
                <a:latin typeface="Tahoma" pitchFamily="34" charset="0"/>
                <a:ea typeface="Tahoma" pitchFamily="34" charset="0"/>
                <a:cs typeface="Tahoma" pitchFamily="34" charset="0"/>
              </a:rPr>
              <a:t>– Listening</a:t>
            </a:r>
          </a:p>
          <a:p>
            <a:pPr marL="0" indent="0">
              <a:buNone/>
            </a:pPr>
            <a:r>
              <a:rPr lang="en-US" sz="5400" b="1" dirty="0">
                <a:solidFill>
                  <a:srgbClr val="FF0000"/>
                </a:solidFill>
                <a:latin typeface="Tahoma" pitchFamily="34" charset="0"/>
                <a:ea typeface="Tahoma" pitchFamily="34" charset="0"/>
                <a:cs typeface="Tahoma" pitchFamily="34" charset="0"/>
              </a:rPr>
              <a:t>Secular </a:t>
            </a:r>
            <a:r>
              <a:rPr lang="en-US" sz="5400" b="1" dirty="0">
                <a:latin typeface="Tahoma" pitchFamily="34" charset="0"/>
                <a:ea typeface="Tahoma" pitchFamily="34" charset="0"/>
                <a:cs typeface="Tahoma" pitchFamily="34" charset="0"/>
              </a:rPr>
              <a:t>– </a:t>
            </a:r>
            <a:r>
              <a:rPr lang="en-US" sz="5400" b="1" dirty="0">
                <a:solidFill>
                  <a:srgbClr val="0033CC"/>
                </a:solidFill>
                <a:latin typeface="Tahoma" pitchFamily="34" charset="0"/>
                <a:ea typeface="Tahoma" pitchFamily="34" charset="0"/>
                <a:cs typeface="Tahoma" pitchFamily="34" charset="0"/>
              </a:rPr>
              <a:t>Religious</a:t>
            </a:r>
          </a:p>
          <a:p>
            <a:pPr marL="0" indent="0">
              <a:buNone/>
            </a:pPr>
            <a:endParaRPr lang="en-US" sz="4400" b="1" dirty="0" smtClean="0">
              <a:solidFill>
                <a:srgbClr val="0033CC"/>
              </a:solidFill>
              <a:latin typeface="Tahoma" pitchFamily="34" charset="0"/>
              <a:ea typeface="Tahoma" pitchFamily="34" charset="0"/>
              <a:cs typeface="Tahoma" pitchFamily="34" charset="0"/>
            </a:endParaRPr>
          </a:p>
          <a:p>
            <a:pPr marL="0" indent="0">
              <a:buNone/>
            </a:pPr>
            <a:endParaRPr lang="en-US" sz="4400" b="1" dirty="0" smtClean="0">
              <a:solidFill>
                <a:srgbClr val="FF0000"/>
              </a:solidFill>
              <a:latin typeface="Tahoma" pitchFamily="34" charset="0"/>
              <a:ea typeface="Tahoma" pitchFamily="34" charset="0"/>
              <a:cs typeface="Tahoma" pitchFamily="34" charset="0"/>
            </a:endParaRPr>
          </a:p>
          <a:p>
            <a:pPr marL="0" indent="0">
              <a:buNone/>
            </a:pPr>
            <a:endParaRPr lang="en-US" sz="4400" b="1" dirty="0" smtClean="0">
              <a:solidFill>
                <a:srgbClr val="FF0000"/>
              </a:solidFill>
              <a:latin typeface="Tahoma" pitchFamily="34" charset="0"/>
              <a:ea typeface="Tahoma" pitchFamily="34" charset="0"/>
              <a:cs typeface="Tahoma" pitchFamily="34" charset="0"/>
            </a:endParaRPr>
          </a:p>
          <a:p>
            <a:pPr marL="0" indent="0">
              <a:buNone/>
            </a:pPr>
            <a:endParaRPr lang="en-US" sz="4400" b="1" dirty="0" smtClean="0">
              <a:solidFill>
                <a:srgbClr val="FF0000"/>
              </a:solidFill>
              <a:latin typeface="Tahoma" pitchFamily="34" charset="0"/>
              <a:ea typeface="Tahoma" pitchFamily="34" charset="0"/>
              <a:cs typeface="Tahoma" pitchFamily="34" charset="0"/>
            </a:endParaRPr>
          </a:p>
          <a:p>
            <a:pPr marL="0" indent="0">
              <a:buNone/>
            </a:pPr>
            <a:endParaRPr lang="en-US" sz="4400" b="1" dirty="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024281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TotalTime>
  <Words>14254</Words>
  <Application>Microsoft Office PowerPoint</Application>
  <PresentationFormat>On-screen Show (4:3)</PresentationFormat>
  <Paragraphs>1765</Paragraphs>
  <Slides>365</Slides>
  <Notes>321</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365</vt:i4>
      </vt:variant>
    </vt:vector>
  </HeadingPairs>
  <TitlesOfParts>
    <vt:vector size="367" baseType="lpstr">
      <vt:lpstr>Default Design</vt:lpstr>
      <vt:lpstr>Photo Editor Photo</vt:lpstr>
      <vt:lpstr>PowerPoint Presentation</vt:lpstr>
      <vt:lpstr>WHAT DO CULTURES CONTRIBUTE TO HUMANITY? </vt:lpstr>
      <vt:lpstr>PowerPoint Presentation</vt:lpstr>
      <vt:lpstr>Ethnocentrism: Wearing  the wrong pair of  cultural glasses</vt:lpstr>
      <vt:lpstr>PowerPoint Presentation</vt:lpstr>
      <vt:lpstr>YOU KNOW YOU ARE IN AN INSTITUTIONALIZED CULTURE WHEN:</vt:lpstr>
      <vt:lpstr>PowerPoint Presentation</vt:lpstr>
      <vt:lpstr>YOU KNOW YOU ARE IN A PERSONALIZED CULTURE WHEN:</vt:lpstr>
      <vt:lpstr>PowerPoint Presentation</vt:lpstr>
      <vt:lpstr>GRASS ROOTS BUSINESS THRIVES ON: </vt:lpstr>
      <vt:lpstr>THE PERSONALIZED APPROACH TO DOING BUSINESS </vt:lpstr>
      <vt:lpstr>THE FOOTPRINTS OF  IMPERSONAL BUSINESS </vt:lpstr>
      <vt:lpstr>PowerPoint Presentation</vt:lpstr>
      <vt:lpstr>PowerPoint Presentation</vt:lpstr>
      <vt:lpstr>Why are there multiple bottom lines in global business?</vt:lpstr>
      <vt:lpstr>PowerPoint Presentation</vt:lpstr>
      <vt:lpstr>CHANGE THE EYES THAT SEE REALITY</vt:lpstr>
      <vt:lpstr>PowerPoint Presentation</vt:lpstr>
      <vt:lpstr>PowerPoint Presentation</vt:lpstr>
      <vt:lpstr>PowerPoint Presentation</vt:lpstr>
      <vt:lpstr>CULTURAL ASPECTS OF GLOBALIZATION </vt:lpstr>
      <vt:lpstr>INDIVIDUALISM CULTURE SPREAD BY CAPITALISM</vt:lpstr>
      <vt:lpstr>EXAMPLES OF CAPITALISM-BASED CULTURAL CHANGE </vt:lpstr>
      <vt:lpstr>PowerPoint Presentation</vt:lpstr>
      <vt:lpstr>CHAPTER 2</vt:lpstr>
      <vt:lpstr>WHY DO CULTURES SEEM SO COMPLEX?</vt:lpstr>
      <vt:lpstr>PowerPoint Presentation</vt:lpstr>
      <vt:lpstr>PowerPoint Presentation</vt:lpstr>
      <vt:lpstr>THE TRAFFIC LIGHT MODEL OF CULTURE</vt:lpstr>
      <vt:lpstr>PowerPoint Presentation</vt:lpstr>
      <vt:lpstr>PowerPoint Presentation</vt:lpstr>
      <vt:lpstr>PowerPoint Presentation</vt:lpstr>
      <vt:lpstr>INDIVIDUALISM CULTURES (primarily Anglo-Saxon) </vt:lpstr>
      <vt:lpstr>EXTENDED FAMILY CULTURE (Latin, Middle Eastern, African)  </vt:lpstr>
      <vt:lpstr>COMMUNITY (Asian) CULTURES</vt:lpstr>
      <vt:lpstr>PowerPoint Presentation</vt:lpstr>
      <vt:lpstr>The I Culture</vt:lpstr>
      <vt:lpstr>PowerPoint Presentation</vt:lpstr>
      <vt:lpstr>DEFINING YOURSELF EVERYDAY</vt:lpstr>
      <vt:lpstr>INDEPENDENCE &amp; CONTROL</vt:lpstr>
      <vt:lpstr>PowerPoint Presentation</vt:lpstr>
      <vt:lpstr>PowerPoint Presentation</vt:lpstr>
      <vt:lpstr>What Do These Drivers Have In Common?</vt:lpstr>
      <vt:lpstr>PowerPoint Presentation</vt:lpstr>
      <vt:lpstr>Play by the rules vs.  Make your own rules to live by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CULTURAL IMPACT OF QUANTITY  OF LIFE &amp; ON FAMILY STRUCTURE</vt:lpstr>
      <vt:lpstr>GENDER ROLE CULTURE CLASH </vt:lpstr>
      <vt:lpstr>PowerPoint Presentation</vt:lpstr>
      <vt:lpstr>THE SOCIAL REQUIREMENTS OF CAREERIST CULTURES   </vt:lpstr>
      <vt:lpstr>PowerPoint Presentation</vt:lpstr>
      <vt:lpstr>THE SOCIAL REQUIREMENTS OF EXTENDED FAMILY CULTURES   </vt:lpstr>
      <vt:lpstr>PowerPoint Presentation</vt:lpstr>
      <vt:lpstr>PowerPoint Presentation</vt:lpstr>
      <vt:lpstr>PowerPoint Presentation</vt:lpstr>
      <vt:lpstr>PowerPoint Presentation</vt:lpstr>
      <vt:lpstr>PowerPoint Presentation</vt:lpstr>
      <vt:lpstr>PowerPoint Presentation</vt:lpstr>
      <vt:lpstr>POLYCHRONIC MARK TWAIN</vt:lpstr>
      <vt:lpstr>PowerPoint Presentation</vt:lpstr>
      <vt:lpstr>Low vs. High Context  Treat everyone the same vs.  cater to background characteristics</vt:lpstr>
      <vt:lpstr>PowerPoint Presentation</vt:lpstr>
      <vt:lpstr>PowerPoint Presentation</vt:lpstr>
      <vt:lpstr>PowerPoint Presentation</vt:lpstr>
      <vt:lpstr>Mastery vs. Adaptation cultures (Controlling vs. adapting  to the environment)</vt:lpstr>
      <vt:lpstr>Master society via institutions,  master organizations via management, &amp; master nature via science/technology  </vt:lpstr>
      <vt:lpstr>PowerPoint Presentation</vt:lpstr>
      <vt:lpstr>HOW NON-MASTERY CULTURES ADAPT: </vt:lpstr>
      <vt:lpstr>THE STRENGTH OF  ADAPTATION CULTURES</vt:lpstr>
      <vt:lpstr>PowerPoint Presentation</vt:lpstr>
      <vt:lpstr>Quantity vs. Quality of life (material vs. lifestyle wealth)</vt:lpstr>
      <vt:lpstr>PowerPoint Presentation</vt:lpstr>
      <vt:lpstr>PowerPoint Presentation</vt:lpstr>
      <vt:lpstr>PowerPoint Presentation</vt:lpstr>
      <vt:lpstr>High vs. low tolerance of  social ambiguity (diversity) </vt:lpstr>
      <vt:lpstr>PowerPoint Presentation</vt:lpstr>
      <vt:lpstr>PowerPoint Presentation</vt:lpstr>
      <vt:lpstr>Low vs. High power distance (shared power vs. power elites)</vt:lpstr>
      <vt:lpstr>PowerPoint Presentation</vt:lpstr>
      <vt:lpstr>LOW POWER DISTANCE</vt:lpstr>
      <vt:lpstr>HIGH POWER DISTANCE</vt:lpstr>
      <vt:lpstr>PowerPoint Presentation</vt:lpstr>
      <vt:lpstr>Emotionally Neutral vs. Expressive (self discipline vs. animation)</vt:lpstr>
      <vt:lpstr>EMOTIONALLY NEUTRAL</vt:lpstr>
      <vt:lpstr>EMOTIONALLY EXPRESSIVE</vt:lpstr>
      <vt:lpstr>GOING “POSTAL”</vt:lpstr>
      <vt:lpstr>PowerPoint Presentation</vt:lpstr>
      <vt:lpstr>PowerPoint Presentation</vt:lpstr>
      <vt:lpstr>PowerPoint Presentation</vt:lpstr>
      <vt:lpstr>PowerPoint Presentation</vt:lpstr>
      <vt:lpstr>PowerPoint Presentation</vt:lpstr>
      <vt:lpstr>CHAPTER 4</vt:lpstr>
      <vt:lpstr>PowerPoint Presentation</vt:lpstr>
      <vt:lpstr>SIX KEY ANGLO-SAXON CULTURAL CONTRIBUTIONS</vt:lpstr>
      <vt:lpstr>INSTITUTIONAL CONTRIBUTIONS</vt:lpstr>
      <vt:lpstr>PowerPoint Presentation</vt:lpstr>
      <vt:lpstr>PowerPoint Presentation</vt:lpstr>
      <vt:lpstr>A CULTURE OF CONSERVATIVE,   PRINCIPLED BEHAVIOR </vt:lpstr>
      <vt:lpstr>BEDROCK BRITISH PRINCIPLES</vt:lpstr>
      <vt:lpstr>THE BRITISH CULTURAL LEGACY</vt:lpstr>
      <vt:lpstr>PowerPoint Presentation</vt:lpstr>
      <vt:lpstr>PowerPoint Presentation</vt:lpstr>
      <vt:lpstr>The Proverbial British Gentleman (principle over pragmatism)</vt:lpstr>
      <vt:lpstr>“Cheeky” (uncivilized) Americans</vt:lpstr>
      <vt:lpstr>THE BRITISH VIEW BUSINESS THE WAY AMERICANS VIEW:</vt:lpstr>
      <vt:lpstr>CHAPTER 3</vt:lpstr>
      <vt:lpstr>PowerPoint Presentation</vt:lpstr>
      <vt:lpstr>THE SAXON FOUNDATION OF  WESTERN PROFESSIONALISM</vt:lpstr>
      <vt:lpstr>PowerPoint Presentation</vt:lpstr>
      <vt:lpstr>PowerPoint Presentation</vt:lpstr>
      <vt:lpstr>PowerPoint Presentation</vt:lpstr>
      <vt:lpstr>THE GERMAN ORGANIZATIONAL MINDSET</vt:lpstr>
      <vt:lpstr>PowerPoint Presentation</vt:lpstr>
      <vt:lpstr>PowerPoint Presentation</vt:lpstr>
      <vt:lpstr>HOW PROFESSIONALIZED ORGANIZATIONS LIMIT OUR FREEDOM &amp; MASTER US:</vt:lpstr>
      <vt:lpstr>PowerPoint Presentation</vt:lpstr>
      <vt:lpstr>COMMUNICATION GERMAN STYLE</vt:lpstr>
      <vt:lpstr>PowerPoint Presentation</vt:lpstr>
      <vt:lpstr>PowerPoint Presentation</vt:lpstr>
      <vt:lpstr>PowerPoint Presentation</vt:lpstr>
      <vt:lpstr>PowerPoint Presentation</vt:lpstr>
      <vt:lpstr>Egalitarian values: equal results, not just equal opportunity</vt:lpstr>
      <vt:lpstr>PowerPoint Presentation</vt:lpstr>
      <vt:lpstr>PowerPoint Presentation</vt:lpstr>
      <vt:lpstr>COMMON CAREER BARRIERS FACED BY AMERICAN WOMEN</vt:lpstr>
      <vt:lpstr>PowerPoint Presentation</vt:lpstr>
      <vt:lpstr>PowerPoint Presentation</vt:lpstr>
      <vt:lpstr>PowerPoint Presentation</vt:lpstr>
      <vt:lpstr>PowerPoint Presentation</vt:lpstr>
      <vt:lpstr>ORIGINS OF SECURITY CULTURE IN MODERN SCANDINAVIA</vt:lpstr>
      <vt:lpstr>The (“cradle to grave”)  welfare state</vt:lpstr>
      <vt:lpstr>CHILD POVERTY COMPARISONS</vt:lpstr>
      <vt:lpstr>WHY HASN’T AMERICA PURSUED “CRADLE TO GRAVE” WELFARE? </vt:lpstr>
      <vt:lpstr>PowerPoint Presentation</vt:lpstr>
      <vt:lpstr>PowerPoint Presentation</vt:lpstr>
      <vt:lpstr>WHERE THE AMERICAN EMOTIONAL PROFILE DIFFERS MOST FROM THE SCANDINAVIAN </vt:lpstr>
      <vt:lpstr>PowerPoint Presentation</vt:lpstr>
      <vt:lpstr>PowerPoint Presentation</vt:lpstr>
      <vt:lpstr>THE ULTIMATE UNISEX CULTURE</vt:lpstr>
      <vt:lpstr>PowerPoint Presentation</vt:lpstr>
      <vt:lpstr>SCANDINVIAN LIFESTYLE PRAGMATISM</vt:lpstr>
      <vt:lpstr>  MEXICAN CULTURE  </vt:lpstr>
      <vt:lpstr>PowerPoint Presentation</vt:lpstr>
      <vt:lpstr>PowerPoint Presentation</vt:lpstr>
      <vt:lpstr>UNA HISTORIA DE LA DOMINACIÓN AUTORITARIA  </vt:lpstr>
      <vt:lpstr>THE DOMINATORS</vt:lpstr>
      <vt:lpstr>THE INFLUENCE OF AUTHORITARIANISM ON LATIN CULTURE </vt:lpstr>
      <vt:lpstr>LATIN EXTENDED FAMILY CULTURE</vt:lpstr>
      <vt:lpstr>LAS VENTAJAS (advantages) DE  LA FAMILIA EXTENDIDA</vt:lpstr>
      <vt:lpstr>EL TEMPERAMENT LATINO</vt:lpstr>
      <vt:lpstr>A HIGH TOUCH CULTURE</vt:lpstr>
      <vt:lpstr>THE 7 F’s OF LIFE</vt:lpstr>
      <vt:lpstr>PowerPoint Presentation</vt:lpstr>
      <vt:lpstr>PowerPoint Presentation</vt:lpstr>
      <vt:lpstr>THE POLYCHRONIC LATIN WORKPLACE</vt:lpstr>
      <vt:lpstr>PowerPoint Presentation</vt:lpstr>
      <vt:lpstr>PowerPoint Presentation</vt:lpstr>
      <vt:lpstr>When Mexicans say “mañana, ” they don’t necessarily mean they will do it tomorrow, but rather when “life isn’t happening”—when no friends or relatives are around; when the weather isn’t nice; when the fiesta is over, etc.  Much of the time, life is dull, menial, or unpleasant, so don’t put off enjoying life when the opportunity is present. “Smell the roses while they bloom.”</vt:lpstr>
      <vt:lpstr>Buena Gente  (“Good person” boss)</vt:lpstr>
      <vt:lpstr>PowerPoint Presentation</vt:lpstr>
      <vt:lpstr>PowerPoint Presentation</vt:lpstr>
      <vt:lpstr>ESTIMATED % OF IMMIGRANT EMPLOYMENT IN U.S. INDUSTRIES</vt:lpstr>
      <vt:lpstr>PowerPoint Presentation</vt:lpstr>
      <vt:lpstr>SHOULD AMERICA CLOSE ITS BORDERS?</vt:lpstr>
      <vt:lpstr>PowerPoint Presentation</vt:lpstr>
      <vt:lpstr>PowerPoint Presentation</vt:lpstr>
      <vt:lpstr>PowerPoint Presentation</vt:lpstr>
      <vt:lpstr>PowerPoint Presentation</vt:lpstr>
      <vt:lpstr>PowerPoint Presentation</vt:lpstr>
      <vt:lpstr>PowerPoint Presentation</vt:lpstr>
      <vt:lpstr> Paralizzato governo </vt:lpstr>
      <vt:lpstr>CAUSES OF ITALIAN &amp; WESTERN GOVERNMENTAL PARALYSIS </vt:lpstr>
      <vt:lpstr>PowerPoint Presentation</vt:lpstr>
      <vt:lpstr>La società li serve  </vt:lpstr>
      <vt:lpstr>PowerPoint Presentation</vt:lpstr>
      <vt:lpstr>Commercio della famiglia </vt:lpstr>
      <vt:lpstr>WHY THE FASHION INDUSTRY MAKES SENSE FOR ITALIAN CULTURE</vt:lpstr>
      <vt:lpstr>PowerPoint Presentation</vt:lpstr>
      <vt:lpstr>PowerPoint Presentation</vt:lpstr>
      <vt:lpstr>YOU HAVE TO BE AN INSIDER</vt:lpstr>
      <vt:lpstr>STREET-WISE ITALIANO ADVICE:</vt:lpstr>
      <vt:lpstr>PowerPoint Presentation</vt:lpstr>
      <vt:lpstr>The cordata at work:  A way to turn the scorned corporation into a family network </vt:lpstr>
      <vt:lpstr>Semi-independent “godfather” bosses run their part of the company as if it were a family business. They hire their own employees who work for the “godfather” exclusively.  Strong mutual loyalty is maintained.  The various godfathers meet periodically to cut deals between them which shapes how the company operates.  </vt:lpstr>
      <vt:lpstr>PowerPoint Presentation</vt:lpstr>
      <vt:lpstr>PowerPoint Presentation</vt:lpstr>
      <vt:lpstr>PowerPoint Presentation</vt:lpstr>
      <vt:lpstr>PowerPoint Presentation</vt:lpstr>
      <vt:lpstr>Française fendue (split) la personnalité: LIBERTARIANISM VS. BUREAUCRACY (Latin + Anglo-Saxon mixture)   </vt:lpstr>
      <vt:lpstr>A CULTURAL LEGACY OF TWO INCOMPATIBLE CULTURES</vt:lpstr>
      <vt:lpstr> </vt:lpstr>
      <vt:lpstr>Personality 2:  FRANÇAIS LE BUREAUCRATE</vt:lpstr>
      <vt:lpstr>PowerPoint Presentation</vt:lpstr>
      <vt:lpstr>PowerPoint Presentation</vt:lpstr>
      <vt:lpstr>The French still love to protest, but without the rolling of heads!</vt:lpstr>
      <vt:lpstr>PowerPoint Presentation</vt:lpstr>
      <vt:lpstr>PowerPoint Presentation</vt:lpstr>
      <vt:lpstr>SIGNS THAT FRENCH CULTURE CAN’T ADAPT TO THE MODERN WORLD</vt:lpstr>
      <vt:lpstr>PowerPoint Presentation</vt:lpstr>
      <vt:lpstr>PowerPoint Presentation</vt:lpstr>
      <vt:lpstr> Under French law, France is a non-religious, secular culture (which bars religious symbols in public venues)  </vt:lpstr>
      <vt:lpstr>PowerPoint Presentation</vt:lpstr>
      <vt:lpstr>PowerPoint Presentation</vt:lpstr>
      <vt:lpstr>PowerPoint Presentation</vt:lpstr>
      <vt:lpstr>PowerPoint Presentation</vt:lpstr>
      <vt:lpstr>PowerPoint Presentation</vt:lpstr>
      <vt:lpstr>PowerPoint Presentation</vt:lpstr>
      <vt:lpstr>CHAPTER 10</vt:lpstr>
      <vt:lpstr>PowerPoint Presentation</vt:lpstr>
      <vt:lpstr>PowerPoint Presentation</vt:lpstr>
      <vt:lpstr>Forest (community)   or trees (individuals)?</vt:lpstr>
      <vt:lpstr>PowerPoint Presentation</vt:lpstr>
      <vt:lpstr>REJECTING THEIR NICHE</vt:lpstr>
      <vt:lpstr>THE WESTERN CULTURE OF INDIVIDUALISM</vt:lpstr>
      <vt:lpstr>THE PRICE PAID FOR INDIVIDUALISM STEPPING ON COMMUNITY</vt:lpstr>
      <vt:lpstr>COMMUNITY IS:</vt:lpstr>
      <vt:lpstr>PowerPoint Presentation</vt:lpstr>
      <vt:lpstr>PowerPoint Presentation</vt:lpstr>
      <vt:lpstr>PowerPoint Presentation</vt:lpstr>
      <vt:lpstr>WHAT IS COMMUNITY CONSCIOUSNESS?</vt:lpstr>
      <vt:lpstr>ETIQUETTE  BUILDS COMMUNITY &amp; CHECKS SELFISH HUMAN NATURE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ASIAN SUBMISSIVE INDIVIDUALISM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WESTERN SEPARATENESS vs. EASTERN COMMUNAL INCLUSIVENSS </vt:lpstr>
      <vt:lpstr>EAST &amp; WEST SEE  REALITY DIFFERENTLY</vt:lpstr>
      <vt:lpstr>PowerPoint Presentation</vt:lpstr>
      <vt:lpstr>PowerPoint Presentation</vt:lpstr>
      <vt:lpstr>PowerPoint Presentation</vt:lpstr>
      <vt:lpstr>PowerPoint Presentation</vt:lpstr>
      <vt:lpstr>WESTERNIZED TAOISM</vt:lpstr>
      <vt:lpstr>PowerPoint Presentation</vt:lpstr>
      <vt:lpstr>UNDERSTANDING BUDDHISM</vt:lpstr>
      <vt:lpstr>PowerPoint Presentation</vt:lpstr>
      <vt:lpstr>PowerPoint Presentation</vt:lpstr>
      <vt:lpstr>PowerPoint Presentation</vt:lpstr>
      <vt:lpstr>FROM RACHEL DEWOSKIN, AUTHOR OF FOREIGN BABES IN CHINA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Shudan Ishiki  Why do the Japanese have such a strong group consciousness?</vt:lpstr>
      <vt:lpstr>PowerPoint Presentation</vt:lpstr>
      <vt:lpstr>IDEAL #3: WA  INTERPERSONAL HARMONY</vt:lpstr>
      <vt:lpstr>LIVING IN THE TRIANGLE OF HARMONY</vt:lpstr>
      <vt:lpstr>PowerPoint Presentation</vt:lpstr>
      <vt:lpstr>BEHAVIOR IN JAPANESE BUSINESS DEPENDS ON: </vt:lpstr>
      <vt:lpstr>PowerPoint Presentation</vt:lpstr>
      <vt:lpstr>PowerPoint Presentation</vt:lpstr>
      <vt:lpstr>PowerPoint Presentation</vt:lpstr>
      <vt:lpstr>Tatemae/Honne  Façade vs. reality</vt:lpstr>
      <vt:lpstr>PowerPoint Presentation</vt:lpstr>
      <vt:lpstr>PowerPoint Presentation</vt:lpstr>
      <vt:lpstr>EXAMPLES OF SCREENED HARMONY</vt:lpstr>
      <vt:lpstr>PowerPoint Presentation</vt:lpstr>
      <vt:lpstr>PowerPoint Presentation</vt:lpstr>
      <vt:lpstr>GETTING TO HOME BASE WITH THE JAPANESE</vt:lpstr>
      <vt:lpstr>PowerPoint Presentation</vt:lpstr>
      <vt:lpstr>PowerPoint Presentation</vt:lpstr>
      <vt:lpstr>DURING THE “DATING GAME”…</vt:lpstr>
      <vt:lpstr>PowerPoint Presentation</vt:lpstr>
      <vt:lpstr>Karaoke (“empty orchestra”)</vt:lpstr>
      <vt:lpstr>Nightlife is a cultural necessity in Japan because negotiations require safe ceremonial settings where people can be open &amp; honest without breaking harmony—such as drinking in a bar where you can claim you were drunk &amp; thus not aware of what blunt/honest things you may have said.</vt:lpstr>
      <vt:lpstr>PowerPoint Presentation</vt:lpstr>
      <vt:lpstr>IDEAL #4:   MUGA  THE ART OF  ACHIEVING PERFECTION</vt:lpstr>
      <vt:lpstr>Dami Oshi  Making doubly sure</vt:lpstr>
      <vt:lpstr>Perfection = Internal commitment + Group pressure </vt:lpstr>
      <vt:lpstr>PowerPoint Presentation</vt:lpstr>
      <vt:lpstr>   Japanese “Triangulation”</vt:lpstr>
      <vt:lpstr>PowerPoint Presentation</vt:lpstr>
      <vt:lpstr>PowerPoint Presentation</vt:lpstr>
      <vt:lpstr>PowerPoint Presentation</vt:lpstr>
      <vt:lpstr>PowerPoint Presentation</vt:lpstr>
      <vt:lpstr>PowerPoint Presentation</vt:lpstr>
      <vt:lpstr> Vague  goals, Clear  ideals  </vt:lpstr>
      <vt:lpstr>PowerPoint Presentation</vt:lpstr>
      <vt:lpstr>PowerPoint Presentation</vt:lpstr>
      <vt:lpstr>PowerPoint Presentation</vt:lpstr>
      <vt:lpstr>PowerPoint Presentation</vt:lpstr>
      <vt:lpstr>PowerPoint Presentation</vt:lpstr>
      <vt:lpstr>WHY A UNIVERSAL GENERATION?</vt:lpstr>
      <vt:lpstr>PowerPoint Presentation</vt:lpstr>
      <vt:lpstr>THE UGEN MATRIX</vt:lpstr>
      <vt:lpstr>CULTURAL TRENDS  DRAWING TO A CLOSE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AUTHORITY OF SELF LIFESTYLES</vt:lpstr>
      <vt:lpstr>PowerPoint Presentation</vt:lpstr>
      <vt:lpstr>PowerPoint Presentation</vt:lpstr>
      <vt:lpstr>PowerPoint Presentation</vt:lpstr>
      <vt:lpstr>PowerPoint Presentation</vt:lpstr>
      <vt:lpstr>THE UGEN MATRIX</vt:lpstr>
      <vt:lpstr>PowerPoint Presentation</vt:lpstr>
      <vt:lpstr>PowerPoint Presentation</vt:lpstr>
      <vt:lpstr>PowerPoint Presentation</vt:lpstr>
      <vt:lpstr>PowerPoint Presentation</vt:lpstr>
      <vt:lpstr>THE UGEN PRIORITY OF HAPPINESS</vt:lpstr>
      <vt:lpstr>THE AUTHORITY OF FEELINGS</vt:lpstr>
      <vt:lpstr>FEELINGS &gt; FACTS</vt:lpstr>
      <vt:lpstr>PowerPoint Presentation</vt:lpstr>
      <vt:lpstr>PowerPoint Presentation</vt:lpstr>
      <vt:lpstr>PowerPoint Presentation</vt:lpstr>
      <vt:lpstr>PowerPoint Presentation</vt:lpstr>
      <vt:lpstr>SCREEN CULTURE: FILTERING REALITY THROUGH SUBJECTIVE SCREENS</vt:lpstr>
      <vt:lpstr>THE 3T’s: THE NEW UGEN PORTALS</vt:lpstr>
      <vt:lpstr>PowerPoint Presentation</vt:lpstr>
      <vt:lpstr>PowerPoint Presentation</vt:lpstr>
      <vt:lpstr>PowerPoint Presentation</vt:lpstr>
      <vt:lpstr>PowerPoint Presentation</vt:lpstr>
      <vt:lpstr>PowerPoint Presentation</vt:lpstr>
      <vt:lpstr>PowerPoint Presentation</vt:lpstr>
      <vt:lpstr>C21 REAL-TIME WORK</vt:lpstr>
      <vt:lpstr>PowerPoint Presentation</vt:lpstr>
      <vt:lpstr>PowerPoint Presentation</vt:lpstr>
      <vt:lpstr>     VIRTUAL COMMUNITIES HAVE REPLACED PHYSICAL COMMUNIITES </vt:lpstr>
      <vt:lpstr>UGEN CONNECT TO:</vt:lpstr>
      <vt:lpstr>UGENs TEND TO DISCONNECT FROM:</vt:lpstr>
      <vt:lpstr>PowerPoint Presentation</vt:lpstr>
      <vt:lpstr>PowerPoint Presentation</vt:lpstr>
      <vt:lpstr>UGEN WORK CULTURE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 &amp; Carolyn</dc:creator>
  <cp:lastModifiedBy>Phil</cp:lastModifiedBy>
  <cp:revision>150</cp:revision>
  <dcterms:created xsi:type="dcterms:W3CDTF">2004-08-20T17:09:20Z</dcterms:created>
  <dcterms:modified xsi:type="dcterms:W3CDTF">2017-04-24T18:56:25Z</dcterms:modified>
</cp:coreProperties>
</file>