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81" r:id="rId2"/>
    <p:sldId id="405" r:id="rId3"/>
    <p:sldId id="286" r:id="rId4"/>
    <p:sldId id="282" r:id="rId5"/>
    <p:sldId id="342" r:id="rId6"/>
    <p:sldId id="312" r:id="rId7"/>
    <p:sldId id="346" r:id="rId8"/>
    <p:sldId id="361" r:id="rId9"/>
    <p:sldId id="343" r:id="rId10"/>
    <p:sldId id="408" r:id="rId11"/>
    <p:sldId id="409" r:id="rId12"/>
    <p:sldId id="410" r:id="rId13"/>
    <p:sldId id="257" r:id="rId14"/>
    <p:sldId id="313" r:id="rId15"/>
    <p:sldId id="366" r:id="rId16"/>
    <p:sldId id="339" r:id="rId17"/>
    <p:sldId id="415" r:id="rId18"/>
    <p:sldId id="416" r:id="rId19"/>
    <p:sldId id="341" r:id="rId20"/>
    <p:sldId id="320" r:id="rId21"/>
    <p:sldId id="364" r:id="rId22"/>
    <p:sldId id="417" r:id="rId23"/>
    <p:sldId id="365" r:id="rId24"/>
    <p:sldId id="258" r:id="rId25"/>
    <p:sldId id="263" r:id="rId26"/>
    <p:sldId id="259" r:id="rId27"/>
    <p:sldId id="418" r:id="rId28"/>
    <p:sldId id="363" r:id="rId29"/>
    <p:sldId id="419" r:id="rId30"/>
    <p:sldId id="420" r:id="rId31"/>
    <p:sldId id="262" r:id="rId32"/>
    <p:sldId id="348" r:id="rId33"/>
    <p:sldId id="349" r:id="rId34"/>
    <p:sldId id="350" r:id="rId35"/>
    <p:sldId id="351" r:id="rId36"/>
    <p:sldId id="352" r:id="rId37"/>
    <p:sldId id="353" r:id="rId38"/>
    <p:sldId id="354" r:id="rId39"/>
    <p:sldId id="355" r:id="rId40"/>
    <p:sldId id="356" r:id="rId41"/>
    <p:sldId id="367" r:id="rId42"/>
    <p:sldId id="368" r:id="rId43"/>
    <p:sldId id="369" r:id="rId44"/>
    <p:sldId id="370" r:id="rId45"/>
    <p:sldId id="371" r:id="rId46"/>
    <p:sldId id="372" r:id="rId47"/>
    <p:sldId id="373"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11" r:id="rId77"/>
    <p:sldId id="412" r:id="rId78"/>
    <p:sldId id="413" r:id="rId79"/>
    <p:sldId id="414" r:id="rId8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8000"/>
    <a:srgbClr val="FFFF00"/>
    <a:srgbClr val="00FF00"/>
    <a:srgbClr val="FF99FF"/>
    <a:srgbClr val="FFCCFF"/>
    <a:srgbClr val="0000F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59" autoAdjust="0"/>
    <p:restoredTop sz="94699" autoAdjust="0"/>
  </p:normalViewPr>
  <p:slideViewPr>
    <p:cSldViewPr>
      <p:cViewPr varScale="1">
        <p:scale>
          <a:sx n="70" d="100"/>
          <a:sy n="70" d="100"/>
        </p:scale>
        <p:origin x="-1428" y="-90"/>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2BE526-150D-4B21-AD15-3266E1EEF689}" type="slidenum">
              <a:rPr lang="en-US"/>
              <a:pPr>
                <a:defRPr/>
              </a:pPr>
              <a:t>‹#›</a:t>
            </a:fld>
            <a:endParaRPr lang="en-US"/>
          </a:p>
        </p:txBody>
      </p:sp>
    </p:spTree>
    <p:extLst>
      <p:ext uri="{BB962C8B-B14F-4D97-AF65-F5344CB8AC3E}">
        <p14:creationId xmlns:p14="http://schemas.microsoft.com/office/powerpoint/2010/main" val="259196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3F43139-3AD2-41BB-B711-860E7EB18C7B}" type="datetimeFigureOut">
              <a:rPr lang="en-US"/>
              <a:pPr>
                <a:defRPr/>
              </a:pPr>
              <a:t>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ADB41D-F31D-40B6-8BE1-F344B97930BC}" type="slidenum">
              <a:rPr lang="en-US"/>
              <a:pPr>
                <a:defRPr/>
              </a:pPr>
              <a:t>‹#›</a:t>
            </a:fld>
            <a:endParaRPr lang="en-US"/>
          </a:p>
        </p:txBody>
      </p:sp>
    </p:spTree>
    <p:extLst>
      <p:ext uri="{BB962C8B-B14F-4D97-AF65-F5344CB8AC3E}">
        <p14:creationId xmlns:p14="http://schemas.microsoft.com/office/powerpoint/2010/main" val="258006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AAC73BE8-A858-45D2-B97D-543C52F5AFE2}" type="slidenum">
              <a:rPr lang="en-US" sz="1200" smtClean="0"/>
              <a:pPr eaLnBrk="1" hangingPunct="1"/>
              <a:t>1</a:t>
            </a:fld>
            <a:endParaRPr lang="en-US" sz="1200" dirty="0" smtClean="0"/>
          </a:p>
        </p:txBody>
      </p:sp>
    </p:spTree>
    <p:extLst>
      <p:ext uri="{BB962C8B-B14F-4D97-AF65-F5344CB8AC3E}">
        <p14:creationId xmlns:p14="http://schemas.microsoft.com/office/powerpoint/2010/main" val="121864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1C4DB80-A7FB-4B2E-B07D-D5E3669C1410}" type="slidenum">
              <a:rPr lang="en-US" sz="1200" smtClean="0">
                <a:latin typeface="Arial" pitchFamily="34" charset="0"/>
              </a:rPr>
              <a:pPr eaLnBrk="1" hangingPunct="1"/>
              <a:t>11</a:t>
            </a:fld>
            <a:endParaRPr lang="en-US" sz="1200" smtClean="0">
              <a:latin typeface="Arial" pitchFamily="34" charset="0"/>
            </a:endParaRPr>
          </a:p>
        </p:txBody>
      </p:sp>
    </p:spTree>
    <p:extLst>
      <p:ext uri="{BB962C8B-B14F-4D97-AF65-F5344CB8AC3E}">
        <p14:creationId xmlns:p14="http://schemas.microsoft.com/office/powerpoint/2010/main" val="322886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0124D92-EA6C-4E4B-A71A-750ABB875591}" type="slidenum">
              <a:rPr lang="en-US" sz="1200" smtClean="0">
                <a:latin typeface="Arial" pitchFamily="34" charset="0"/>
              </a:rPr>
              <a:pPr eaLnBrk="1" hangingPunct="1"/>
              <a:t>12</a:t>
            </a:fld>
            <a:endParaRPr lang="en-US" sz="1200" smtClean="0">
              <a:latin typeface="Arial" pitchFamily="34" charset="0"/>
            </a:endParaRPr>
          </a:p>
        </p:txBody>
      </p:sp>
    </p:spTree>
    <p:extLst>
      <p:ext uri="{BB962C8B-B14F-4D97-AF65-F5344CB8AC3E}">
        <p14:creationId xmlns:p14="http://schemas.microsoft.com/office/powerpoint/2010/main" val="366600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EF3831E-0E06-466F-82C3-EE745489F082}" type="slidenum">
              <a:rPr lang="en-US" sz="1200" smtClean="0"/>
              <a:pPr eaLnBrk="1" hangingPunct="1"/>
              <a:t>13</a:t>
            </a:fld>
            <a:endParaRPr lang="en-US" sz="1200" smtClean="0"/>
          </a:p>
        </p:txBody>
      </p:sp>
    </p:spTree>
    <p:extLst>
      <p:ext uri="{BB962C8B-B14F-4D97-AF65-F5344CB8AC3E}">
        <p14:creationId xmlns:p14="http://schemas.microsoft.com/office/powerpoint/2010/main" val="257654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019538D-AD9D-4CBC-8D35-D1A29BC31E5E}" type="slidenum">
              <a:rPr lang="en-US" sz="1200" smtClean="0"/>
              <a:pPr eaLnBrk="1" hangingPunct="1"/>
              <a:t>14</a:t>
            </a:fld>
            <a:endParaRPr lang="en-US" sz="1200" smtClean="0"/>
          </a:p>
        </p:txBody>
      </p:sp>
    </p:spTree>
    <p:extLst>
      <p:ext uri="{BB962C8B-B14F-4D97-AF65-F5344CB8AC3E}">
        <p14:creationId xmlns:p14="http://schemas.microsoft.com/office/powerpoint/2010/main" val="150255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9FD2BD7-A166-4A0A-8C04-7F97ABD301EC}" type="slidenum">
              <a:rPr lang="en-US" sz="1200" smtClean="0"/>
              <a:pPr eaLnBrk="1" hangingPunct="1"/>
              <a:t>15</a:t>
            </a:fld>
            <a:endParaRPr lang="en-US" sz="1200" smtClean="0"/>
          </a:p>
        </p:txBody>
      </p:sp>
    </p:spTree>
    <p:extLst>
      <p:ext uri="{BB962C8B-B14F-4D97-AF65-F5344CB8AC3E}">
        <p14:creationId xmlns:p14="http://schemas.microsoft.com/office/powerpoint/2010/main" val="195871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39F692E-47C9-4A28-8D7B-2F51079B827A}" type="slidenum">
              <a:rPr lang="en-US" sz="1200" smtClean="0"/>
              <a:pPr eaLnBrk="1" hangingPunct="1"/>
              <a:t>16</a:t>
            </a:fld>
            <a:endParaRPr lang="en-US" sz="1200" smtClean="0"/>
          </a:p>
        </p:txBody>
      </p:sp>
    </p:spTree>
    <p:extLst>
      <p:ext uri="{BB962C8B-B14F-4D97-AF65-F5344CB8AC3E}">
        <p14:creationId xmlns:p14="http://schemas.microsoft.com/office/powerpoint/2010/main" val="257931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CFBC39CB-2795-4AD9-938F-91700C11E012}" type="slidenum">
              <a:rPr lang="en-US" sz="1200"/>
              <a:pPr eaLnBrk="1" hangingPunct="1"/>
              <a:t>17</a:t>
            </a:fld>
            <a:endParaRPr lang="en-US" sz="1200"/>
          </a:p>
        </p:txBody>
      </p:sp>
    </p:spTree>
    <p:extLst>
      <p:ext uri="{BB962C8B-B14F-4D97-AF65-F5344CB8AC3E}">
        <p14:creationId xmlns:p14="http://schemas.microsoft.com/office/powerpoint/2010/main" val="32649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CFBC39CB-2795-4AD9-938F-91700C11E012}" type="slidenum">
              <a:rPr lang="en-US" sz="1200"/>
              <a:pPr eaLnBrk="1" hangingPunct="1"/>
              <a:t>18</a:t>
            </a:fld>
            <a:endParaRPr lang="en-US" sz="1200"/>
          </a:p>
        </p:txBody>
      </p:sp>
    </p:spTree>
    <p:extLst>
      <p:ext uri="{BB962C8B-B14F-4D97-AF65-F5344CB8AC3E}">
        <p14:creationId xmlns:p14="http://schemas.microsoft.com/office/powerpoint/2010/main" val="427239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ABE87B5-6E3A-43FC-81B5-3C152C1F7455}" type="slidenum">
              <a:rPr lang="en-US" sz="1200" smtClean="0"/>
              <a:pPr eaLnBrk="1" hangingPunct="1"/>
              <a:t>19</a:t>
            </a:fld>
            <a:endParaRPr lang="en-US" sz="1200" smtClean="0"/>
          </a:p>
        </p:txBody>
      </p:sp>
    </p:spTree>
    <p:extLst>
      <p:ext uri="{BB962C8B-B14F-4D97-AF65-F5344CB8AC3E}">
        <p14:creationId xmlns:p14="http://schemas.microsoft.com/office/powerpoint/2010/main" val="187170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FDAD9A3-F05F-4F64-B975-330F74829233}" type="slidenum">
              <a:rPr lang="en-US" sz="1200" smtClean="0"/>
              <a:pPr eaLnBrk="1" hangingPunct="1"/>
              <a:t>20</a:t>
            </a:fld>
            <a:endParaRPr lang="en-US" sz="1200" smtClean="0"/>
          </a:p>
        </p:txBody>
      </p:sp>
    </p:spTree>
    <p:extLst>
      <p:ext uri="{BB962C8B-B14F-4D97-AF65-F5344CB8AC3E}">
        <p14:creationId xmlns:p14="http://schemas.microsoft.com/office/powerpoint/2010/main" val="332309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571311E-C1F6-4DF7-86D7-2653CE89F442}" type="slidenum">
              <a:rPr lang="en-US" sz="1200" smtClean="0"/>
              <a:pPr eaLnBrk="1" hangingPunct="1"/>
              <a:t>3</a:t>
            </a:fld>
            <a:endParaRPr lang="en-US" sz="1200" dirty="0" smtClean="0"/>
          </a:p>
        </p:txBody>
      </p:sp>
    </p:spTree>
    <p:extLst>
      <p:ext uri="{BB962C8B-B14F-4D97-AF65-F5344CB8AC3E}">
        <p14:creationId xmlns:p14="http://schemas.microsoft.com/office/powerpoint/2010/main" val="162524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8E8E787-1D27-4783-817D-BACAB0C604C6}" type="slidenum">
              <a:rPr lang="en-US" sz="1200" smtClean="0"/>
              <a:pPr eaLnBrk="1" hangingPunct="1"/>
              <a:t>21</a:t>
            </a:fld>
            <a:endParaRPr lang="en-US" sz="1200" smtClean="0"/>
          </a:p>
        </p:txBody>
      </p:sp>
    </p:spTree>
    <p:extLst>
      <p:ext uri="{BB962C8B-B14F-4D97-AF65-F5344CB8AC3E}">
        <p14:creationId xmlns:p14="http://schemas.microsoft.com/office/powerpoint/2010/main" val="206021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627AE265-D537-4145-BB94-4E553C64CCA6}" type="slidenum">
              <a:rPr lang="en-US" sz="1200"/>
              <a:pPr eaLnBrk="1" hangingPunct="1"/>
              <a:t>22</a:t>
            </a:fld>
            <a:endParaRPr lang="en-US" sz="1200"/>
          </a:p>
        </p:txBody>
      </p:sp>
    </p:spTree>
    <p:extLst>
      <p:ext uri="{BB962C8B-B14F-4D97-AF65-F5344CB8AC3E}">
        <p14:creationId xmlns:p14="http://schemas.microsoft.com/office/powerpoint/2010/main" val="130400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391D41C-A68E-4A44-92CF-73961D34AC8D}" type="slidenum">
              <a:rPr lang="en-US" sz="1200" smtClean="0"/>
              <a:pPr eaLnBrk="1" hangingPunct="1"/>
              <a:t>23</a:t>
            </a:fld>
            <a:endParaRPr lang="en-US" sz="1200" smtClean="0"/>
          </a:p>
        </p:txBody>
      </p:sp>
    </p:spTree>
    <p:extLst>
      <p:ext uri="{BB962C8B-B14F-4D97-AF65-F5344CB8AC3E}">
        <p14:creationId xmlns:p14="http://schemas.microsoft.com/office/powerpoint/2010/main" val="89826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5635A61-412C-485C-9450-83503B39B2E9}" type="slidenum">
              <a:rPr lang="en-US" sz="1200" smtClean="0"/>
              <a:pPr eaLnBrk="1" hangingPunct="1"/>
              <a:t>24</a:t>
            </a:fld>
            <a:endParaRPr lang="en-US" sz="1200" smtClean="0"/>
          </a:p>
        </p:txBody>
      </p:sp>
    </p:spTree>
    <p:extLst>
      <p:ext uri="{BB962C8B-B14F-4D97-AF65-F5344CB8AC3E}">
        <p14:creationId xmlns:p14="http://schemas.microsoft.com/office/powerpoint/2010/main" val="643204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E3D3DC2-B26E-46A1-9A3D-4CAAFB06E55C}" type="slidenum">
              <a:rPr lang="en-US" sz="1200" smtClean="0"/>
              <a:pPr eaLnBrk="1" hangingPunct="1"/>
              <a:t>25</a:t>
            </a:fld>
            <a:endParaRPr lang="en-US" sz="1200" smtClean="0"/>
          </a:p>
        </p:txBody>
      </p:sp>
    </p:spTree>
    <p:extLst>
      <p:ext uri="{BB962C8B-B14F-4D97-AF65-F5344CB8AC3E}">
        <p14:creationId xmlns:p14="http://schemas.microsoft.com/office/powerpoint/2010/main" val="119277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17AAC3-B24A-491F-8EC8-BE11FD16C75C}" type="slidenum">
              <a:rPr lang="en-US" sz="1200" smtClean="0"/>
              <a:pPr eaLnBrk="1" hangingPunct="1"/>
              <a:t>26</a:t>
            </a:fld>
            <a:endParaRPr lang="en-US" sz="1200" smtClean="0"/>
          </a:p>
        </p:txBody>
      </p:sp>
    </p:spTree>
    <p:extLst>
      <p:ext uri="{BB962C8B-B14F-4D97-AF65-F5344CB8AC3E}">
        <p14:creationId xmlns:p14="http://schemas.microsoft.com/office/powerpoint/2010/main" val="4152529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0E84983D-7611-45C0-BA74-50BD6A0A5856}" type="slidenum">
              <a:rPr lang="en-US" sz="1200"/>
              <a:pPr eaLnBrk="1" hangingPunct="1"/>
              <a:t>27</a:t>
            </a:fld>
            <a:endParaRPr lang="en-US" sz="1200"/>
          </a:p>
        </p:txBody>
      </p:sp>
    </p:spTree>
    <p:extLst>
      <p:ext uri="{BB962C8B-B14F-4D97-AF65-F5344CB8AC3E}">
        <p14:creationId xmlns:p14="http://schemas.microsoft.com/office/powerpoint/2010/main" val="354252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CF49188-A7B2-4EEF-8329-7318F45BEE6D}" type="slidenum">
              <a:rPr lang="en-US" sz="1200" smtClean="0"/>
              <a:pPr eaLnBrk="1" hangingPunct="1"/>
              <a:t>28</a:t>
            </a:fld>
            <a:endParaRPr lang="en-US" sz="1200" smtClean="0"/>
          </a:p>
        </p:txBody>
      </p:sp>
    </p:spTree>
    <p:extLst>
      <p:ext uri="{BB962C8B-B14F-4D97-AF65-F5344CB8AC3E}">
        <p14:creationId xmlns:p14="http://schemas.microsoft.com/office/powerpoint/2010/main" val="2647188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F52A3CD6-47FB-4CEB-887A-39C4053F8D1E}" type="slidenum">
              <a:rPr lang="en-US" sz="1200"/>
              <a:pPr eaLnBrk="1" hangingPunct="1"/>
              <a:t>29</a:t>
            </a:fld>
            <a:endParaRPr lang="en-US" sz="1200"/>
          </a:p>
        </p:txBody>
      </p:sp>
    </p:spTree>
    <p:extLst>
      <p:ext uri="{BB962C8B-B14F-4D97-AF65-F5344CB8AC3E}">
        <p14:creationId xmlns:p14="http://schemas.microsoft.com/office/powerpoint/2010/main" val="70827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59501460-83B4-4F9A-B272-0C29CA8C5621}" type="slidenum">
              <a:rPr lang="en-US" sz="1200"/>
              <a:pPr eaLnBrk="1" hangingPunct="1"/>
              <a:t>30</a:t>
            </a:fld>
            <a:endParaRPr lang="en-US" sz="1200"/>
          </a:p>
        </p:txBody>
      </p:sp>
    </p:spTree>
    <p:extLst>
      <p:ext uri="{BB962C8B-B14F-4D97-AF65-F5344CB8AC3E}">
        <p14:creationId xmlns:p14="http://schemas.microsoft.com/office/powerpoint/2010/main" val="267822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2373864-C94D-432B-9739-2CAB2B013057}" type="slidenum">
              <a:rPr lang="en-US" sz="1200" smtClean="0"/>
              <a:pPr eaLnBrk="1" hangingPunct="1"/>
              <a:t>4</a:t>
            </a:fld>
            <a:endParaRPr lang="en-US" sz="1200" dirty="0" smtClean="0"/>
          </a:p>
        </p:txBody>
      </p:sp>
    </p:spTree>
    <p:extLst>
      <p:ext uri="{BB962C8B-B14F-4D97-AF65-F5344CB8AC3E}">
        <p14:creationId xmlns:p14="http://schemas.microsoft.com/office/powerpoint/2010/main" val="100173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F22CF0E-82E4-42F3-97F4-294A2FF24275}" type="slidenum">
              <a:rPr lang="en-US" sz="1200" smtClean="0"/>
              <a:pPr eaLnBrk="1" hangingPunct="1"/>
              <a:t>31</a:t>
            </a:fld>
            <a:endParaRPr lang="en-US" sz="1200" smtClean="0"/>
          </a:p>
        </p:txBody>
      </p:sp>
    </p:spTree>
    <p:extLst>
      <p:ext uri="{BB962C8B-B14F-4D97-AF65-F5344CB8AC3E}">
        <p14:creationId xmlns:p14="http://schemas.microsoft.com/office/powerpoint/2010/main" val="2943645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FA2A04C-8B01-415A-B59A-2E1C8ADE995D}" type="slidenum">
              <a:rPr lang="en-US" sz="1200" smtClean="0"/>
              <a:pPr eaLnBrk="1" hangingPunct="1"/>
              <a:t>32</a:t>
            </a:fld>
            <a:endParaRPr lang="en-US" sz="1200" smtClean="0"/>
          </a:p>
        </p:txBody>
      </p:sp>
    </p:spTree>
    <p:extLst>
      <p:ext uri="{BB962C8B-B14F-4D97-AF65-F5344CB8AC3E}">
        <p14:creationId xmlns:p14="http://schemas.microsoft.com/office/powerpoint/2010/main" val="4176550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80FA279-2BE3-4081-A7B6-599BFB009D4A}" type="slidenum">
              <a:rPr lang="en-US" sz="1200" smtClean="0"/>
              <a:pPr eaLnBrk="1" hangingPunct="1"/>
              <a:t>33</a:t>
            </a:fld>
            <a:endParaRPr lang="en-US" sz="1200" smtClean="0"/>
          </a:p>
        </p:txBody>
      </p:sp>
    </p:spTree>
    <p:extLst>
      <p:ext uri="{BB962C8B-B14F-4D97-AF65-F5344CB8AC3E}">
        <p14:creationId xmlns:p14="http://schemas.microsoft.com/office/powerpoint/2010/main" val="3444116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520A0AB-AB46-4377-BBE6-B8B4F07FE6CF}" type="slidenum">
              <a:rPr lang="en-US" sz="1200" smtClean="0"/>
              <a:pPr eaLnBrk="1" hangingPunct="1"/>
              <a:t>34</a:t>
            </a:fld>
            <a:endParaRPr lang="en-US" sz="1200" smtClean="0"/>
          </a:p>
        </p:txBody>
      </p:sp>
    </p:spTree>
    <p:extLst>
      <p:ext uri="{BB962C8B-B14F-4D97-AF65-F5344CB8AC3E}">
        <p14:creationId xmlns:p14="http://schemas.microsoft.com/office/powerpoint/2010/main" val="2471730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FF6E56A-0C43-41CA-A3B2-B9F7E8BC0A2E}" type="slidenum">
              <a:rPr lang="en-US" sz="1200" smtClean="0"/>
              <a:pPr eaLnBrk="1" hangingPunct="1"/>
              <a:t>35</a:t>
            </a:fld>
            <a:endParaRPr lang="en-US" sz="1200" smtClean="0"/>
          </a:p>
        </p:txBody>
      </p:sp>
    </p:spTree>
    <p:extLst>
      <p:ext uri="{BB962C8B-B14F-4D97-AF65-F5344CB8AC3E}">
        <p14:creationId xmlns:p14="http://schemas.microsoft.com/office/powerpoint/2010/main" val="1034965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27241E5-7CE8-496A-ABA8-EDE0CFD31A50}" type="slidenum">
              <a:rPr lang="en-US" sz="1200" smtClean="0"/>
              <a:pPr eaLnBrk="1" hangingPunct="1"/>
              <a:t>36</a:t>
            </a:fld>
            <a:endParaRPr lang="en-US" sz="1200" smtClean="0"/>
          </a:p>
        </p:txBody>
      </p:sp>
    </p:spTree>
    <p:extLst>
      <p:ext uri="{BB962C8B-B14F-4D97-AF65-F5344CB8AC3E}">
        <p14:creationId xmlns:p14="http://schemas.microsoft.com/office/powerpoint/2010/main" val="442166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257E02D6-2C5D-4842-BDA5-C9FA04B4E36C}" type="slidenum">
              <a:rPr lang="en-US" sz="1200" smtClean="0"/>
              <a:pPr eaLnBrk="1" hangingPunct="1"/>
              <a:t>37</a:t>
            </a:fld>
            <a:endParaRPr lang="en-US" sz="1200" smtClean="0"/>
          </a:p>
        </p:txBody>
      </p:sp>
    </p:spTree>
    <p:extLst>
      <p:ext uri="{BB962C8B-B14F-4D97-AF65-F5344CB8AC3E}">
        <p14:creationId xmlns:p14="http://schemas.microsoft.com/office/powerpoint/2010/main" val="146895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85248C8-0EE4-412E-B95B-CDE29D5B9813}" type="slidenum">
              <a:rPr lang="en-US" sz="1200" smtClean="0"/>
              <a:pPr eaLnBrk="1" hangingPunct="1"/>
              <a:t>38</a:t>
            </a:fld>
            <a:endParaRPr lang="en-US" sz="1200" smtClean="0"/>
          </a:p>
        </p:txBody>
      </p:sp>
    </p:spTree>
    <p:extLst>
      <p:ext uri="{BB962C8B-B14F-4D97-AF65-F5344CB8AC3E}">
        <p14:creationId xmlns:p14="http://schemas.microsoft.com/office/powerpoint/2010/main" val="1697857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9F66BF6-BADE-40D5-9847-2FFCB96D92A9}" type="slidenum">
              <a:rPr lang="en-US" sz="1200" smtClean="0"/>
              <a:pPr eaLnBrk="1" hangingPunct="1"/>
              <a:t>39</a:t>
            </a:fld>
            <a:endParaRPr lang="en-US" sz="1200" smtClean="0"/>
          </a:p>
        </p:txBody>
      </p:sp>
    </p:spTree>
    <p:extLst>
      <p:ext uri="{BB962C8B-B14F-4D97-AF65-F5344CB8AC3E}">
        <p14:creationId xmlns:p14="http://schemas.microsoft.com/office/powerpoint/2010/main" val="3147486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65B6DDF-75A1-4B01-9FA3-03D119C3AB07}" type="slidenum">
              <a:rPr lang="en-US" sz="1200" smtClean="0"/>
              <a:pPr eaLnBrk="1" hangingPunct="1"/>
              <a:t>40</a:t>
            </a:fld>
            <a:endParaRPr lang="en-US" sz="1200" smtClean="0"/>
          </a:p>
        </p:txBody>
      </p:sp>
    </p:spTree>
    <p:extLst>
      <p:ext uri="{BB962C8B-B14F-4D97-AF65-F5344CB8AC3E}">
        <p14:creationId xmlns:p14="http://schemas.microsoft.com/office/powerpoint/2010/main" val="4746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D398B87-ED64-4B27-BE9F-A60693F6506A}" type="slidenum">
              <a:rPr lang="en-US" sz="1200" smtClean="0"/>
              <a:pPr eaLnBrk="1" hangingPunct="1"/>
              <a:t>5</a:t>
            </a:fld>
            <a:endParaRPr lang="en-US" sz="1200" smtClean="0"/>
          </a:p>
        </p:txBody>
      </p:sp>
    </p:spTree>
    <p:extLst>
      <p:ext uri="{BB962C8B-B14F-4D97-AF65-F5344CB8AC3E}">
        <p14:creationId xmlns:p14="http://schemas.microsoft.com/office/powerpoint/2010/main" val="2156853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2C203F2-006E-493D-BCDE-F96F280C14BA}" type="slidenum">
              <a:rPr lang="en-US" sz="1200" smtClean="0"/>
              <a:pPr eaLnBrk="1" hangingPunct="1"/>
              <a:t>41</a:t>
            </a:fld>
            <a:endParaRPr lang="en-US" sz="1200" smtClean="0"/>
          </a:p>
        </p:txBody>
      </p:sp>
    </p:spTree>
    <p:extLst>
      <p:ext uri="{BB962C8B-B14F-4D97-AF65-F5344CB8AC3E}">
        <p14:creationId xmlns:p14="http://schemas.microsoft.com/office/powerpoint/2010/main" val="1056852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46679066-07E2-4DB5-8A90-67D9254F679E}" type="slidenum">
              <a:rPr lang="en-US" sz="1200" smtClean="0"/>
              <a:pPr eaLnBrk="1" hangingPunct="1"/>
              <a:t>42</a:t>
            </a:fld>
            <a:endParaRPr lang="en-US" sz="1200" smtClean="0"/>
          </a:p>
        </p:txBody>
      </p:sp>
    </p:spTree>
    <p:extLst>
      <p:ext uri="{BB962C8B-B14F-4D97-AF65-F5344CB8AC3E}">
        <p14:creationId xmlns:p14="http://schemas.microsoft.com/office/powerpoint/2010/main" val="3301435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699CE0E-FBB5-44C3-AADF-CFBCC5E7E288}" type="slidenum">
              <a:rPr lang="en-US" sz="1200" smtClean="0"/>
              <a:pPr eaLnBrk="1" hangingPunct="1"/>
              <a:t>43</a:t>
            </a:fld>
            <a:endParaRPr lang="en-US" sz="1200" smtClean="0"/>
          </a:p>
        </p:txBody>
      </p:sp>
    </p:spTree>
    <p:extLst>
      <p:ext uri="{BB962C8B-B14F-4D97-AF65-F5344CB8AC3E}">
        <p14:creationId xmlns:p14="http://schemas.microsoft.com/office/powerpoint/2010/main" val="3049201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7F272A5-617D-4567-9830-DE5EF4FB99C9}" type="slidenum">
              <a:rPr lang="en-US" sz="1200" smtClean="0"/>
              <a:pPr eaLnBrk="1" hangingPunct="1"/>
              <a:t>44</a:t>
            </a:fld>
            <a:endParaRPr lang="en-US" sz="1200" smtClean="0"/>
          </a:p>
        </p:txBody>
      </p:sp>
    </p:spTree>
    <p:extLst>
      <p:ext uri="{BB962C8B-B14F-4D97-AF65-F5344CB8AC3E}">
        <p14:creationId xmlns:p14="http://schemas.microsoft.com/office/powerpoint/2010/main" val="1076155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EE56C58-E98F-4FEF-967E-1957BECFE564}" type="slidenum">
              <a:rPr lang="en-US" sz="1200" smtClean="0"/>
              <a:pPr eaLnBrk="1" hangingPunct="1"/>
              <a:t>45</a:t>
            </a:fld>
            <a:endParaRPr lang="en-US" sz="1200" smtClean="0"/>
          </a:p>
        </p:txBody>
      </p:sp>
    </p:spTree>
    <p:extLst>
      <p:ext uri="{BB962C8B-B14F-4D97-AF65-F5344CB8AC3E}">
        <p14:creationId xmlns:p14="http://schemas.microsoft.com/office/powerpoint/2010/main" val="178578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188C09-44AE-48DF-951C-6109C9A83032}" type="slidenum">
              <a:rPr lang="en-US" sz="1200" smtClean="0"/>
              <a:pPr eaLnBrk="1" hangingPunct="1"/>
              <a:t>46</a:t>
            </a:fld>
            <a:endParaRPr lang="en-US" sz="1200" smtClean="0"/>
          </a:p>
        </p:txBody>
      </p:sp>
    </p:spTree>
    <p:extLst>
      <p:ext uri="{BB962C8B-B14F-4D97-AF65-F5344CB8AC3E}">
        <p14:creationId xmlns:p14="http://schemas.microsoft.com/office/powerpoint/2010/main" val="1153333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351F2B-1461-4B48-8DF7-B6C0631F4192}" type="slidenum">
              <a:rPr lang="en-US" sz="1200" smtClean="0"/>
              <a:pPr eaLnBrk="1" hangingPunct="1"/>
              <a:t>47</a:t>
            </a:fld>
            <a:endParaRPr lang="en-US" sz="1200" smtClean="0"/>
          </a:p>
        </p:txBody>
      </p:sp>
    </p:spTree>
    <p:extLst>
      <p:ext uri="{BB962C8B-B14F-4D97-AF65-F5344CB8AC3E}">
        <p14:creationId xmlns:p14="http://schemas.microsoft.com/office/powerpoint/2010/main" val="353107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1D7F4CA-B991-4E3C-89F6-A48D0D97AAA6}" type="slidenum">
              <a:rPr lang="en-US" sz="1200" smtClean="0"/>
              <a:pPr eaLnBrk="1" hangingPunct="1"/>
              <a:t>48</a:t>
            </a:fld>
            <a:endParaRPr lang="en-US" sz="1200" smtClean="0"/>
          </a:p>
        </p:txBody>
      </p:sp>
    </p:spTree>
    <p:extLst>
      <p:ext uri="{BB962C8B-B14F-4D97-AF65-F5344CB8AC3E}">
        <p14:creationId xmlns:p14="http://schemas.microsoft.com/office/powerpoint/2010/main" val="1663587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D1D67A1-7E03-47C8-B7F1-832876633C79}" type="slidenum">
              <a:rPr lang="en-US" sz="1200" smtClean="0"/>
              <a:pPr eaLnBrk="1" hangingPunct="1"/>
              <a:t>49</a:t>
            </a:fld>
            <a:endParaRPr lang="en-US" sz="1200" smtClean="0"/>
          </a:p>
        </p:txBody>
      </p:sp>
    </p:spTree>
    <p:extLst>
      <p:ext uri="{BB962C8B-B14F-4D97-AF65-F5344CB8AC3E}">
        <p14:creationId xmlns:p14="http://schemas.microsoft.com/office/powerpoint/2010/main" val="4142800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3306CCF-87FA-40EC-93B5-6C49C6A1B332}" type="slidenum">
              <a:rPr lang="en-US" sz="1200" smtClean="0"/>
              <a:pPr eaLnBrk="1" hangingPunct="1"/>
              <a:t>50</a:t>
            </a:fld>
            <a:endParaRPr lang="en-US" sz="1200" smtClean="0"/>
          </a:p>
        </p:txBody>
      </p:sp>
    </p:spTree>
    <p:extLst>
      <p:ext uri="{BB962C8B-B14F-4D97-AF65-F5344CB8AC3E}">
        <p14:creationId xmlns:p14="http://schemas.microsoft.com/office/powerpoint/2010/main" val="190423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E95F892-A725-441C-A8B9-2F2CE56E51CD}" type="slidenum">
              <a:rPr lang="en-US" sz="1200" smtClean="0"/>
              <a:pPr eaLnBrk="1" hangingPunct="1"/>
              <a:t>6</a:t>
            </a:fld>
            <a:endParaRPr lang="en-US" sz="1200" smtClean="0"/>
          </a:p>
        </p:txBody>
      </p:sp>
    </p:spTree>
    <p:extLst>
      <p:ext uri="{BB962C8B-B14F-4D97-AF65-F5344CB8AC3E}">
        <p14:creationId xmlns:p14="http://schemas.microsoft.com/office/powerpoint/2010/main" val="2372407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FA36D24-9C2B-4F92-81EB-C2A9ACB2736D}" type="slidenum">
              <a:rPr lang="en-US" sz="1200" smtClean="0"/>
              <a:pPr eaLnBrk="1" hangingPunct="1"/>
              <a:t>51</a:t>
            </a:fld>
            <a:endParaRPr lang="en-US" sz="1200" smtClean="0"/>
          </a:p>
        </p:txBody>
      </p:sp>
    </p:spTree>
    <p:extLst>
      <p:ext uri="{BB962C8B-B14F-4D97-AF65-F5344CB8AC3E}">
        <p14:creationId xmlns:p14="http://schemas.microsoft.com/office/powerpoint/2010/main" val="1251155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6FBAFF3-7C7A-4985-8B31-996D939DD859}" type="slidenum">
              <a:rPr lang="en-US" sz="1200" smtClean="0"/>
              <a:pPr eaLnBrk="1" hangingPunct="1"/>
              <a:t>52</a:t>
            </a:fld>
            <a:endParaRPr lang="en-US" sz="1200" smtClean="0"/>
          </a:p>
        </p:txBody>
      </p:sp>
    </p:spTree>
    <p:extLst>
      <p:ext uri="{BB962C8B-B14F-4D97-AF65-F5344CB8AC3E}">
        <p14:creationId xmlns:p14="http://schemas.microsoft.com/office/powerpoint/2010/main" val="2944579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2552D0-235A-4A3D-94B7-A1149F8B56A7}" type="slidenum">
              <a:rPr lang="en-US" sz="1200" smtClean="0"/>
              <a:pPr eaLnBrk="1" hangingPunct="1"/>
              <a:t>53</a:t>
            </a:fld>
            <a:endParaRPr lang="en-US" sz="1200" smtClean="0"/>
          </a:p>
        </p:txBody>
      </p:sp>
    </p:spTree>
    <p:extLst>
      <p:ext uri="{BB962C8B-B14F-4D97-AF65-F5344CB8AC3E}">
        <p14:creationId xmlns:p14="http://schemas.microsoft.com/office/powerpoint/2010/main" val="766269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E1C4775-3DB1-483B-8396-6E2EEF9BECDE}" type="slidenum">
              <a:rPr lang="en-US" sz="1200" smtClean="0"/>
              <a:pPr eaLnBrk="1" hangingPunct="1"/>
              <a:t>54</a:t>
            </a:fld>
            <a:endParaRPr lang="en-US" sz="1200" smtClean="0"/>
          </a:p>
        </p:txBody>
      </p:sp>
    </p:spTree>
    <p:extLst>
      <p:ext uri="{BB962C8B-B14F-4D97-AF65-F5344CB8AC3E}">
        <p14:creationId xmlns:p14="http://schemas.microsoft.com/office/powerpoint/2010/main" val="2246114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CD93AEA-938B-4029-9F98-506636EB32DF}" type="slidenum">
              <a:rPr lang="en-US" sz="1200" smtClean="0"/>
              <a:pPr eaLnBrk="1" hangingPunct="1"/>
              <a:t>55</a:t>
            </a:fld>
            <a:endParaRPr lang="en-US" sz="1200" smtClean="0"/>
          </a:p>
        </p:txBody>
      </p:sp>
    </p:spTree>
    <p:extLst>
      <p:ext uri="{BB962C8B-B14F-4D97-AF65-F5344CB8AC3E}">
        <p14:creationId xmlns:p14="http://schemas.microsoft.com/office/powerpoint/2010/main" val="3216206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4A94AD5-61F8-4AFA-91CF-0D265DF1E185}" type="slidenum">
              <a:rPr lang="en-US" sz="1200" smtClean="0"/>
              <a:pPr eaLnBrk="1" hangingPunct="1"/>
              <a:t>56</a:t>
            </a:fld>
            <a:endParaRPr lang="en-US" sz="1200" smtClean="0"/>
          </a:p>
        </p:txBody>
      </p:sp>
    </p:spTree>
    <p:extLst>
      <p:ext uri="{BB962C8B-B14F-4D97-AF65-F5344CB8AC3E}">
        <p14:creationId xmlns:p14="http://schemas.microsoft.com/office/powerpoint/2010/main" val="3138570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23A7F04B-3DC1-4495-A293-EF854E351FAF}" type="slidenum">
              <a:rPr lang="en-US" sz="1200" smtClean="0"/>
              <a:pPr eaLnBrk="1" hangingPunct="1"/>
              <a:t>57</a:t>
            </a:fld>
            <a:endParaRPr lang="en-US" sz="1200" smtClean="0"/>
          </a:p>
        </p:txBody>
      </p:sp>
    </p:spTree>
    <p:extLst>
      <p:ext uri="{BB962C8B-B14F-4D97-AF65-F5344CB8AC3E}">
        <p14:creationId xmlns:p14="http://schemas.microsoft.com/office/powerpoint/2010/main" val="1425590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03D7AE0-FA7B-43AF-ABBF-AE2E7D121D75}" type="slidenum">
              <a:rPr lang="en-US" sz="1200" smtClean="0"/>
              <a:pPr eaLnBrk="1" hangingPunct="1"/>
              <a:t>58</a:t>
            </a:fld>
            <a:endParaRPr lang="en-US" sz="1200" smtClean="0"/>
          </a:p>
        </p:txBody>
      </p:sp>
    </p:spTree>
    <p:extLst>
      <p:ext uri="{BB962C8B-B14F-4D97-AF65-F5344CB8AC3E}">
        <p14:creationId xmlns:p14="http://schemas.microsoft.com/office/powerpoint/2010/main" val="3952291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41FBC32-522A-42DF-BBE4-2A698C85A303}" type="slidenum">
              <a:rPr lang="en-US" sz="1200" smtClean="0"/>
              <a:pPr eaLnBrk="1" hangingPunct="1"/>
              <a:t>59</a:t>
            </a:fld>
            <a:endParaRPr lang="en-US" sz="1200" smtClean="0"/>
          </a:p>
        </p:txBody>
      </p:sp>
    </p:spTree>
    <p:extLst>
      <p:ext uri="{BB962C8B-B14F-4D97-AF65-F5344CB8AC3E}">
        <p14:creationId xmlns:p14="http://schemas.microsoft.com/office/powerpoint/2010/main" val="2418163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E912EE9-A930-4FB7-B9FD-05560434AF84}" type="slidenum">
              <a:rPr lang="en-US" sz="1200" smtClean="0"/>
              <a:pPr eaLnBrk="1" hangingPunct="1"/>
              <a:t>60</a:t>
            </a:fld>
            <a:endParaRPr lang="en-US" sz="1200" smtClean="0"/>
          </a:p>
        </p:txBody>
      </p:sp>
    </p:spTree>
    <p:extLst>
      <p:ext uri="{BB962C8B-B14F-4D97-AF65-F5344CB8AC3E}">
        <p14:creationId xmlns:p14="http://schemas.microsoft.com/office/powerpoint/2010/main" val="405126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A7FD0022-6409-46B2-ABCE-A812E9D70208}" type="slidenum">
              <a:rPr lang="en-US" sz="1200" smtClean="0"/>
              <a:pPr eaLnBrk="1" hangingPunct="1"/>
              <a:t>7</a:t>
            </a:fld>
            <a:endParaRPr lang="en-US" sz="1200" smtClean="0"/>
          </a:p>
        </p:txBody>
      </p:sp>
    </p:spTree>
    <p:extLst>
      <p:ext uri="{BB962C8B-B14F-4D97-AF65-F5344CB8AC3E}">
        <p14:creationId xmlns:p14="http://schemas.microsoft.com/office/powerpoint/2010/main" val="24678144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E0BED33-49B9-4270-8F64-66764AFB043E}" type="slidenum">
              <a:rPr lang="en-US" sz="1200" smtClean="0"/>
              <a:pPr eaLnBrk="1" hangingPunct="1"/>
              <a:t>61</a:t>
            </a:fld>
            <a:endParaRPr lang="en-US" sz="1200" smtClean="0"/>
          </a:p>
        </p:txBody>
      </p:sp>
    </p:spTree>
    <p:extLst>
      <p:ext uri="{BB962C8B-B14F-4D97-AF65-F5344CB8AC3E}">
        <p14:creationId xmlns:p14="http://schemas.microsoft.com/office/powerpoint/2010/main" val="1965561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C2830BF-A9C1-4886-A160-41E134B7E32A}" type="slidenum">
              <a:rPr lang="en-US" sz="1200" smtClean="0"/>
              <a:pPr eaLnBrk="1" hangingPunct="1"/>
              <a:t>62</a:t>
            </a:fld>
            <a:endParaRPr lang="en-US" sz="1200" smtClean="0"/>
          </a:p>
        </p:txBody>
      </p:sp>
    </p:spTree>
    <p:extLst>
      <p:ext uri="{BB962C8B-B14F-4D97-AF65-F5344CB8AC3E}">
        <p14:creationId xmlns:p14="http://schemas.microsoft.com/office/powerpoint/2010/main" val="4080243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24E8402-5040-45E8-B6C0-6C319A36E308}" type="slidenum">
              <a:rPr lang="en-US" sz="1200" smtClean="0"/>
              <a:pPr eaLnBrk="1" hangingPunct="1"/>
              <a:t>63</a:t>
            </a:fld>
            <a:endParaRPr lang="en-US" sz="1200" smtClean="0"/>
          </a:p>
        </p:txBody>
      </p:sp>
    </p:spTree>
    <p:extLst>
      <p:ext uri="{BB962C8B-B14F-4D97-AF65-F5344CB8AC3E}">
        <p14:creationId xmlns:p14="http://schemas.microsoft.com/office/powerpoint/2010/main" val="139158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4C8EEBA9-1956-40D3-A785-76736C32487F}" type="slidenum">
              <a:rPr lang="en-US" sz="1200" smtClean="0"/>
              <a:pPr eaLnBrk="1" hangingPunct="1"/>
              <a:t>64</a:t>
            </a:fld>
            <a:endParaRPr lang="en-US" sz="1200" smtClean="0"/>
          </a:p>
        </p:txBody>
      </p:sp>
    </p:spTree>
    <p:extLst>
      <p:ext uri="{BB962C8B-B14F-4D97-AF65-F5344CB8AC3E}">
        <p14:creationId xmlns:p14="http://schemas.microsoft.com/office/powerpoint/2010/main" val="1889449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FDBB554-0E24-4263-BEBD-FC0494E0222F}" type="slidenum">
              <a:rPr lang="en-US" sz="1200" smtClean="0"/>
              <a:pPr eaLnBrk="1" hangingPunct="1"/>
              <a:t>65</a:t>
            </a:fld>
            <a:endParaRPr lang="en-US" sz="1200" smtClean="0"/>
          </a:p>
        </p:txBody>
      </p:sp>
    </p:spTree>
    <p:extLst>
      <p:ext uri="{BB962C8B-B14F-4D97-AF65-F5344CB8AC3E}">
        <p14:creationId xmlns:p14="http://schemas.microsoft.com/office/powerpoint/2010/main" val="27055950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DDC51D3-8D1E-4C2A-AD5C-C71B0E377273}" type="slidenum">
              <a:rPr lang="en-US" sz="1200" smtClean="0"/>
              <a:pPr eaLnBrk="1" hangingPunct="1"/>
              <a:t>66</a:t>
            </a:fld>
            <a:endParaRPr lang="en-US" sz="1200" smtClean="0"/>
          </a:p>
        </p:txBody>
      </p:sp>
    </p:spTree>
    <p:extLst>
      <p:ext uri="{BB962C8B-B14F-4D97-AF65-F5344CB8AC3E}">
        <p14:creationId xmlns:p14="http://schemas.microsoft.com/office/powerpoint/2010/main" val="10720339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76A1414-5E49-4044-ADBC-51DCDA7E0796}" type="slidenum">
              <a:rPr lang="en-US" sz="1200" smtClean="0"/>
              <a:pPr eaLnBrk="1" hangingPunct="1"/>
              <a:t>67</a:t>
            </a:fld>
            <a:endParaRPr lang="en-US" sz="1200" smtClean="0"/>
          </a:p>
        </p:txBody>
      </p:sp>
    </p:spTree>
    <p:extLst>
      <p:ext uri="{BB962C8B-B14F-4D97-AF65-F5344CB8AC3E}">
        <p14:creationId xmlns:p14="http://schemas.microsoft.com/office/powerpoint/2010/main" val="681044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1CE4282-BE69-4CDC-A029-1F450CCEDCA3}" type="slidenum">
              <a:rPr lang="en-US" sz="1200" smtClean="0"/>
              <a:pPr eaLnBrk="1" hangingPunct="1"/>
              <a:t>68</a:t>
            </a:fld>
            <a:endParaRPr lang="en-US" sz="1200" smtClean="0"/>
          </a:p>
        </p:txBody>
      </p:sp>
    </p:spTree>
    <p:extLst>
      <p:ext uri="{BB962C8B-B14F-4D97-AF65-F5344CB8AC3E}">
        <p14:creationId xmlns:p14="http://schemas.microsoft.com/office/powerpoint/2010/main" val="6310799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2A7F466-993B-4439-B7F3-79D18F57342A}" type="slidenum">
              <a:rPr lang="en-US" sz="1200" smtClean="0"/>
              <a:pPr eaLnBrk="1" hangingPunct="1"/>
              <a:t>69</a:t>
            </a:fld>
            <a:endParaRPr lang="en-US" sz="1200" smtClean="0"/>
          </a:p>
        </p:txBody>
      </p:sp>
    </p:spTree>
    <p:extLst>
      <p:ext uri="{BB962C8B-B14F-4D97-AF65-F5344CB8AC3E}">
        <p14:creationId xmlns:p14="http://schemas.microsoft.com/office/powerpoint/2010/main" val="4219999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E5B01B1-E360-415B-9CB1-6D9BEC0A5041}" type="slidenum">
              <a:rPr lang="en-US" sz="1200" smtClean="0"/>
              <a:pPr eaLnBrk="1" hangingPunct="1"/>
              <a:t>70</a:t>
            </a:fld>
            <a:endParaRPr lang="en-US" sz="1200" smtClean="0"/>
          </a:p>
        </p:txBody>
      </p:sp>
    </p:spTree>
    <p:extLst>
      <p:ext uri="{BB962C8B-B14F-4D97-AF65-F5344CB8AC3E}">
        <p14:creationId xmlns:p14="http://schemas.microsoft.com/office/powerpoint/2010/main" val="401753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509105B-C215-48A3-A772-450037CDC018}" type="slidenum">
              <a:rPr lang="en-US" sz="1200" smtClean="0"/>
              <a:pPr eaLnBrk="1" hangingPunct="1"/>
              <a:t>8</a:t>
            </a:fld>
            <a:endParaRPr lang="en-US" sz="1200" smtClean="0"/>
          </a:p>
        </p:txBody>
      </p:sp>
    </p:spTree>
    <p:extLst>
      <p:ext uri="{BB962C8B-B14F-4D97-AF65-F5344CB8AC3E}">
        <p14:creationId xmlns:p14="http://schemas.microsoft.com/office/powerpoint/2010/main" val="3720013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A90F719-2703-4223-9782-86A998415956}" type="slidenum">
              <a:rPr lang="en-US" sz="1200" smtClean="0"/>
              <a:pPr eaLnBrk="1" hangingPunct="1"/>
              <a:t>71</a:t>
            </a:fld>
            <a:endParaRPr lang="en-US" sz="1200" smtClean="0"/>
          </a:p>
        </p:txBody>
      </p:sp>
    </p:spTree>
    <p:extLst>
      <p:ext uri="{BB962C8B-B14F-4D97-AF65-F5344CB8AC3E}">
        <p14:creationId xmlns:p14="http://schemas.microsoft.com/office/powerpoint/2010/main" val="11905711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50222D0-D926-4958-BEA8-61978A797A90}" type="slidenum">
              <a:rPr lang="en-US" sz="1200" smtClean="0"/>
              <a:pPr eaLnBrk="1" hangingPunct="1"/>
              <a:t>72</a:t>
            </a:fld>
            <a:endParaRPr lang="en-US" sz="1200" smtClean="0"/>
          </a:p>
        </p:txBody>
      </p:sp>
    </p:spTree>
    <p:extLst>
      <p:ext uri="{BB962C8B-B14F-4D97-AF65-F5344CB8AC3E}">
        <p14:creationId xmlns:p14="http://schemas.microsoft.com/office/powerpoint/2010/main" val="3705130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656B8DA-ABD7-4A81-9A6A-7AF4D6573E50}" type="slidenum">
              <a:rPr lang="en-US" sz="1200" smtClean="0"/>
              <a:pPr eaLnBrk="1" hangingPunct="1"/>
              <a:t>73</a:t>
            </a:fld>
            <a:endParaRPr lang="en-US" sz="1200" smtClean="0"/>
          </a:p>
        </p:txBody>
      </p:sp>
    </p:spTree>
    <p:extLst>
      <p:ext uri="{BB962C8B-B14F-4D97-AF65-F5344CB8AC3E}">
        <p14:creationId xmlns:p14="http://schemas.microsoft.com/office/powerpoint/2010/main" val="41914394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1FF79D1-F409-401F-AB6B-1A07A18430B9}" type="slidenum">
              <a:rPr lang="en-US" sz="1200" smtClean="0"/>
              <a:pPr eaLnBrk="1" hangingPunct="1"/>
              <a:t>74</a:t>
            </a:fld>
            <a:endParaRPr lang="en-US" sz="1200" smtClean="0"/>
          </a:p>
        </p:txBody>
      </p:sp>
    </p:spTree>
    <p:extLst>
      <p:ext uri="{BB962C8B-B14F-4D97-AF65-F5344CB8AC3E}">
        <p14:creationId xmlns:p14="http://schemas.microsoft.com/office/powerpoint/2010/main" val="3637229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FAD9E9B-8C27-4853-9638-0F6EE04F9544}" type="slidenum">
              <a:rPr lang="en-US" sz="1200" smtClean="0"/>
              <a:pPr eaLnBrk="1" hangingPunct="1"/>
              <a:t>75</a:t>
            </a:fld>
            <a:endParaRPr lang="en-US" sz="1200" smtClean="0"/>
          </a:p>
        </p:txBody>
      </p:sp>
    </p:spTree>
    <p:extLst>
      <p:ext uri="{BB962C8B-B14F-4D97-AF65-F5344CB8AC3E}">
        <p14:creationId xmlns:p14="http://schemas.microsoft.com/office/powerpoint/2010/main" val="196420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AD6597F-218B-42E1-A368-25C798924EE8}" type="slidenum">
              <a:rPr lang="en-US" sz="1200" smtClean="0"/>
              <a:pPr eaLnBrk="1" hangingPunct="1"/>
              <a:t>9</a:t>
            </a:fld>
            <a:endParaRPr lang="en-US" sz="1200" smtClean="0"/>
          </a:p>
        </p:txBody>
      </p:sp>
    </p:spTree>
    <p:extLst>
      <p:ext uri="{BB962C8B-B14F-4D97-AF65-F5344CB8AC3E}">
        <p14:creationId xmlns:p14="http://schemas.microsoft.com/office/powerpoint/2010/main" val="323832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8573E87-229A-42E0-8671-5C6CF54C1520}" type="slidenum">
              <a:rPr lang="en-US" sz="1200" smtClean="0">
                <a:latin typeface="Arial" pitchFamily="34" charset="0"/>
              </a:rPr>
              <a:pPr eaLnBrk="1" hangingPunct="1"/>
              <a:t>10</a:t>
            </a:fld>
            <a:endParaRPr lang="en-US" sz="1200" smtClean="0">
              <a:latin typeface="Arial" pitchFamily="34" charset="0"/>
            </a:endParaRPr>
          </a:p>
        </p:txBody>
      </p:sp>
    </p:spTree>
    <p:extLst>
      <p:ext uri="{BB962C8B-B14F-4D97-AF65-F5344CB8AC3E}">
        <p14:creationId xmlns:p14="http://schemas.microsoft.com/office/powerpoint/2010/main" val="352797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C0C0C0"/>
                  </a:outerShdw>
                </a:effectLst>
              </a:defRPr>
            </a:lvl1pPr>
          </a:lstStyle>
          <a:p>
            <a:r>
              <a:rPr lang="en-US"/>
              <a:t>Click to edit Master title style</a:t>
            </a:r>
          </a:p>
        </p:txBody>
      </p:sp>
      <p:sp>
        <p:nvSpPr>
          <p:cNvPr id="3075"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F213D247-6ECF-4093-9FFF-E4ED23B3EA9C}" type="slidenum">
              <a:rPr lang="en-US"/>
              <a:pPr>
                <a:defRPr/>
              </a:pPr>
              <a:t>‹#›</a:t>
            </a:fld>
            <a:endParaRPr lang="en-US"/>
          </a:p>
        </p:txBody>
      </p:sp>
    </p:spTree>
    <p:extLst>
      <p:ext uri="{BB962C8B-B14F-4D97-AF65-F5344CB8AC3E}">
        <p14:creationId xmlns:p14="http://schemas.microsoft.com/office/powerpoint/2010/main" val="3418954963"/>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70B98C88-6F78-402B-9F00-8DF5D36AA092}" type="slidenum">
              <a:rPr lang="en-US"/>
              <a:pPr>
                <a:defRPr/>
              </a:pPr>
              <a:t>‹#›</a:t>
            </a:fld>
            <a:endParaRPr lang="en-US"/>
          </a:p>
        </p:txBody>
      </p:sp>
    </p:spTree>
    <p:extLst>
      <p:ext uri="{BB962C8B-B14F-4D97-AF65-F5344CB8AC3E}">
        <p14:creationId xmlns:p14="http://schemas.microsoft.com/office/powerpoint/2010/main" val="39671163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2B5601BC-6CD5-4166-94D0-58C517B762C1}" type="slidenum">
              <a:rPr lang="en-US"/>
              <a:pPr>
                <a:defRPr/>
              </a:pPr>
              <a:t>‹#›</a:t>
            </a:fld>
            <a:endParaRPr lang="en-US"/>
          </a:p>
        </p:txBody>
      </p:sp>
    </p:spTree>
    <p:extLst>
      <p:ext uri="{BB962C8B-B14F-4D97-AF65-F5344CB8AC3E}">
        <p14:creationId xmlns:p14="http://schemas.microsoft.com/office/powerpoint/2010/main" val="326170934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465D74E-46FF-4EF1-9655-A910535EDEB9}" type="slidenum">
              <a:rPr lang="en-US"/>
              <a:pPr>
                <a:defRPr/>
              </a:pPr>
              <a:t>‹#›</a:t>
            </a:fld>
            <a:endParaRPr lang="en-US"/>
          </a:p>
        </p:txBody>
      </p:sp>
    </p:spTree>
    <p:extLst>
      <p:ext uri="{BB962C8B-B14F-4D97-AF65-F5344CB8AC3E}">
        <p14:creationId xmlns:p14="http://schemas.microsoft.com/office/powerpoint/2010/main" val="109781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pPr>
              <a:defRPr/>
            </a:pPr>
            <a:fld id="{9F61A314-DE61-4F00-8ACC-E62FFFE264F0}" type="slidenum">
              <a:rPr lang="en-US"/>
              <a:pPr>
                <a:defRPr/>
              </a:pPr>
              <a:t>‹#›</a:t>
            </a:fld>
            <a:endParaRPr lang="en-US"/>
          </a:p>
        </p:txBody>
      </p:sp>
    </p:spTree>
    <p:extLst>
      <p:ext uri="{BB962C8B-B14F-4D97-AF65-F5344CB8AC3E}">
        <p14:creationId xmlns:p14="http://schemas.microsoft.com/office/powerpoint/2010/main" val="256945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8C78392E-93D4-4A85-AE13-069930645ED3}" type="slidenum">
              <a:rPr lang="en-US"/>
              <a:pPr>
                <a:defRPr/>
              </a:pPr>
              <a:t>‹#›</a:t>
            </a:fld>
            <a:endParaRPr lang="en-US"/>
          </a:p>
        </p:txBody>
      </p:sp>
    </p:spTree>
    <p:extLst>
      <p:ext uri="{BB962C8B-B14F-4D97-AF65-F5344CB8AC3E}">
        <p14:creationId xmlns:p14="http://schemas.microsoft.com/office/powerpoint/2010/main" val="344507585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3CB8DCA9-F387-4574-B0DD-591F0B5BA435}" type="slidenum">
              <a:rPr lang="en-US"/>
              <a:pPr>
                <a:defRPr/>
              </a:pPr>
              <a:t>‹#›</a:t>
            </a:fld>
            <a:endParaRPr lang="en-US"/>
          </a:p>
        </p:txBody>
      </p:sp>
    </p:spTree>
    <p:extLst>
      <p:ext uri="{BB962C8B-B14F-4D97-AF65-F5344CB8AC3E}">
        <p14:creationId xmlns:p14="http://schemas.microsoft.com/office/powerpoint/2010/main" val="3907746335"/>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DB0314A-EDD2-4CF8-A4FA-F0AF6A54F67F}" type="slidenum">
              <a:rPr lang="en-US"/>
              <a:pPr>
                <a:defRPr/>
              </a:pPr>
              <a:t>‹#›</a:t>
            </a:fld>
            <a:endParaRPr lang="en-US"/>
          </a:p>
        </p:txBody>
      </p:sp>
    </p:spTree>
    <p:extLst>
      <p:ext uri="{BB962C8B-B14F-4D97-AF65-F5344CB8AC3E}">
        <p14:creationId xmlns:p14="http://schemas.microsoft.com/office/powerpoint/2010/main" val="65963723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A33CD21D-6B88-49E9-875C-2E05E0733E99}" type="slidenum">
              <a:rPr lang="en-US"/>
              <a:pPr>
                <a:defRPr/>
              </a:pPr>
              <a:t>‹#›</a:t>
            </a:fld>
            <a:endParaRPr lang="en-US"/>
          </a:p>
        </p:txBody>
      </p:sp>
    </p:spTree>
    <p:extLst>
      <p:ext uri="{BB962C8B-B14F-4D97-AF65-F5344CB8AC3E}">
        <p14:creationId xmlns:p14="http://schemas.microsoft.com/office/powerpoint/2010/main" val="4052314974"/>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pPr>
              <a:defRPr/>
            </a:pPr>
            <a:fld id="{47F7B2F8-5636-41EB-989C-9F81CBBD48B9}" type="slidenum">
              <a:rPr lang="en-US"/>
              <a:pPr>
                <a:defRPr/>
              </a:pPr>
              <a:t>‹#›</a:t>
            </a:fld>
            <a:endParaRPr lang="en-US"/>
          </a:p>
        </p:txBody>
      </p:sp>
    </p:spTree>
    <p:extLst>
      <p:ext uri="{BB962C8B-B14F-4D97-AF65-F5344CB8AC3E}">
        <p14:creationId xmlns:p14="http://schemas.microsoft.com/office/powerpoint/2010/main" val="37402508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endParaRPr lang="en-US"/>
          </a:p>
        </p:txBody>
      </p:sp>
      <p:sp>
        <p:nvSpPr>
          <p:cNvPr id="3" name="Rectangle 2"/>
          <p:cNvSpPr>
            <a:spLocks noGrp="1" noChangeArrowheads="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62EB3733-0CA2-4782-875F-4C5E21326103}" type="slidenum">
              <a:rPr lang="en-US"/>
              <a:pPr>
                <a:defRPr/>
              </a:pPr>
              <a:t>‹#›</a:t>
            </a:fld>
            <a:endParaRPr lang="en-US"/>
          </a:p>
        </p:txBody>
      </p:sp>
    </p:spTree>
    <p:extLst>
      <p:ext uri="{BB962C8B-B14F-4D97-AF65-F5344CB8AC3E}">
        <p14:creationId xmlns:p14="http://schemas.microsoft.com/office/powerpoint/2010/main" val="733775096"/>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818FC68-F37A-4B16-BDC0-17EF4D05D7DF}" type="slidenum">
              <a:rPr lang="en-US"/>
              <a:pPr>
                <a:defRPr/>
              </a:pPr>
              <a:t>‹#›</a:t>
            </a:fld>
            <a:endParaRPr lang="en-US"/>
          </a:p>
        </p:txBody>
      </p:sp>
    </p:spTree>
    <p:extLst>
      <p:ext uri="{BB962C8B-B14F-4D97-AF65-F5344CB8AC3E}">
        <p14:creationId xmlns:p14="http://schemas.microsoft.com/office/powerpoint/2010/main" val="60787568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9756C1-473F-45ED-B251-0EE268AD4C41}" type="slidenum">
              <a:rPr lang="en-US"/>
              <a:pPr>
                <a:defRPr/>
              </a:pPr>
              <a:t>‹#›</a:t>
            </a:fld>
            <a:endParaRPr lang="en-US"/>
          </a:p>
        </p:txBody>
      </p:sp>
    </p:spTree>
    <p:extLst>
      <p:ext uri="{BB962C8B-B14F-4D97-AF65-F5344CB8AC3E}">
        <p14:creationId xmlns:p14="http://schemas.microsoft.com/office/powerpoint/2010/main" val="69438909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b="0"/>
            </a:lvl1pPr>
          </a:lstStyle>
          <a:p>
            <a:pPr>
              <a:defRPr/>
            </a:pPr>
            <a:endParaRPr lang="en-US"/>
          </a:p>
        </p:txBody>
      </p:sp>
      <p:sp>
        <p:nvSpPr>
          <p:cNvPr id="2056" name="Rectangle 8"/>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b="0"/>
            </a:lvl1pPr>
          </a:lstStyle>
          <a:p>
            <a:pPr>
              <a:defRPr/>
            </a:pPr>
            <a:endParaRPr lang="en-US"/>
          </a:p>
        </p:txBody>
      </p:sp>
      <p:sp>
        <p:nvSpPr>
          <p:cNvPr id="2057" name="Rectangle 9"/>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0"/>
            </a:lvl1pPr>
          </a:lstStyle>
          <a:p>
            <a:pPr>
              <a:defRPr/>
            </a:pPr>
            <a:fld id="{501999B4-59F3-429F-8D70-D7F206104F3E}" type="slidenum">
              <a:rPr lang="en-US"/>
              <a:pPr>
                <a:defRPr/>
              </a:pPr>
              <a:t>‹#›</a:t>
            </a:fld>
            <a:endParaRPr lang="en-US"/>
          </a:p>
        </p:txBody>
      </p:sp>
      <p:pic>
        <p:nvPicPr>
          <p:cNvPr id="1030" name="Picture 10" descr="strtegic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1"/>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auto">
          <a:xfrm>
            <a:off x="1371600" y="1981200"/>
            <a:ext cx="5867400" cy="3276600"/>
          </a:xfrm>
          <a:prstGeom prst="rect">
            <a:avLst/>
          </a:prstGeom>
        </p:spPr>
        <p:txBody>
          <a:bodyPr wrap="none" fromWordArt="1">
            <a:prstTxWarp prst="textPlain">
              <a:avLst>
                <a:gd name="adj" fmla="val 50000"/>
              </a:avLst>
            </a:prstTxWarp>
          </a:bodyPr>
          <a:lstStyle/>
          <a:p>
            <a:pPr algn="ctr"/>
            <a:r>
              <a:rPr lang="en-US" sz="3600" kern="10" dirty="0">
                <a:ln w="9525" cap="sq">
                  <a:solidFill>
                    <a:schemeClr val="tx1"/>
                  </a:solidFill>
                  <a:round/>
                  <a:headEnd type="none" w="sm" len="sm"/>
                  <a:tailEnd type="none" w="sm" len="sm"/>
                </a:ln>
                <a:latin typeface="Arial Black"/>
              </a:rPr>
              <a:t>CLASSIFYING</a:t>
            </a:r>
          </a:p>
          <a:p>
            <a:pPr algn="ctr"/>
            <a:r>
              <a:rPr lang="en-US" sz="3600" kern="10" dirty="0">
                <a:ln w="9525" cap="sq">
                  <a:solidFill>
                    <a:schemeClr val="tx1"/>
                  </a:solidFill>
                  <a:round/>
                  <a:headEnd type="none" w="sm" len="sm"/>
                  <a:tailEnd type="none" w="sm" len="sm"/>
                </a:ln>
                <a:latin typeface="Arial Black"/>
              </a:rPr>
              <a:t>CULTURES</a:t>
            </a:r>
          </a:p>
        </p:txBody>
      </p:sp>
      <p:sp>
        <p:nvSpPr>
          <p:cNvPr id="15363" name="Rectangle 4"/>
          <p:cNvSpPr>
            <a:spLocks noGrp="1" noChangeArrowheads="1"/>
          </p:cNvSpPr>
          <p:nvPr>
            <p:ph type="title"/>
          </p:nvPr>
        </p:nvSpPr>
        <p:spPr>
          <a:xfrm>
            <a:off x="533400" y="152400"/>
            <a:ext cx="7543800" cy="1143000"/>
          </a:xfrm>
        </p:spPr>
        <p:txBody>
          <a:bodyPr/>
          <a:lstStyle/>
          <a:p>
            <a:pPr eaLnBrk="1" hangingPunct="1"/>
            <a:r>
              <a:rPr lang="en-US" sz="6000" b="1" u="sng" dirty="0" smtClean="0">
                <a:solidFill>
                  <a:srgbClr val="00FFFF"/>
                </a:solidFill>
                <a:latin typeface="Tahoma" pitchFamily="34" charset="0"/>
              </a:rPr>
              <a:t>CHAPTER 2</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990600"/>
          </a:xfrm>
        </p:spPr>
        <p:txBody>
          <a:bodyPr/>
          <a:lstStyle/>
          <a:p>
            <a:r>
              <a:rPr lang="en-US" sz="3600" b="1" dirty="0" smtClean="0">
                <a:solidFill>
                  <a:schemeClr val="tx1"/>
                </a:solidFill>
                <a:latin typeface="Tahoma" pitchFamily="34" charset="0"/>
                <a:cs typeface="Tahoma" pitchFamily="34" charset="0"/>
              </a:rPr>
              <a:t>INDIVIDUALISM CULTURES (primarily Anglo-Saxon) </a:t>
            </a:r>
          </a:p>
        </p:txBody>
      </p:sp>
      <p:sp>
        <p:nvSpPr>
          <p:cNvPr id="24579" name="Content Placeholder 2"/>
          <p:cNvSpPr>
            <a:spLocks noGrp="1"/>
          </p:cNvSpPr>
          <p:nvPr>
            <p:ph idx="1"/>
          </p:nvPr>
        </p:nvSpPr>
        <p:spPr>
          <a:xfrm>
            <a:off x="0" y="1066800"/>
            <a:ext cx="9144000" cy="5791200"/>
          </a:xfrm>
        </p:spPr>
        <p:txBody>
          <a:bodyPr/>
          <a:lstStyle/>
          <a:p>
            <a:pPr marL="514350" indent="-514350">
              <a:buClrTx/>
              <a:buFontTx/>
              <a:buAutoNum type="arabicPeriod"/>
            </a:pPr>
            <a:r>
              <a:rPr lang="en-US" sz="3800" b="1" dirty="0" smtClean="0">
                <a:latin typeface="Tahoma" pitchFamily="34" charset="0"/>
                <a:cs typeface="Tahoma" pitchFamily="34" charset="0"/>
              </a:rPr>
              <a:t>Institutions more important than family</a:t>
            </a:r>
          </a:p>
          <a:p>
            <a:pPr marL="514350" indent="-514350">
              <a:buClrTx/>
              <a:buFontTx/>
              <a:buAutoNum type="arabicPeriod"/>
            </a:pPr>
            <a:r>
              <a:rPr lang="en-US" sz="3800" b="1" dirty="0" smtClean="0">
                <a:latin typeface="Tahoma" pitchFamily="34" charset="0"/>
                <a:cs typeface="Tahoma" pitchFamily="34" charset="0"/>
              </a:rPr>
              <a:t>Etiquette is optional </a:t>
            </a:r>
          </a:p>
          <a:p>
            <a:pPr marL="514350" indent="-514350">
              <a:buClrTx/>
              <a:buFontTx/>
              <a:buAutoNum type="arabicPeriod"/>
            </a:pPr>
            <a:r>
              <a:rPr lang="en-US" sz="3800" b="1" dirty="0" smtClean="0">
                <a:latin typeface="Tahoma" pitchFamily="34" charset="0"/>
                <a:cs typeface="Tahoma" pitchFamily="34" charset="0"/>
              </a:rPr>
              <a:t>Individualism to accommodate capitalism</a:t>
            </a:r>
          </a:p>
          <a:p>
            <a:pPr marL="514350" indent="-514350">
              <a:buClrTx/>
              <a:buFontTx/>
              <a:buAutoNum type="arabicPeriod"/>
            </a:pPr>
            <a:r>
              <a:rPr lang="en-US" sz="3800" b="1" dirty="0" smtClean="0">
                <a:latin typeface="Tahoma" pitchFamily="34" charset="0"/>
                <a:cs typeface="Tahoma" pitchFamily="34" charset="0"/>
              </a:rPr>
              <a:t>Achievement for identity &amp; social status</a:t>
            </a:r>
          </a:p>
          <a:p>
            <a:pPr marL="514350" indent="-514350">
              <a:buClrTx/>
              <a:buFontTx/>
              <a:buAutoNum type="arabicPeriod"/>
            </a:pPr>
            <a:r>
              <a:rPr lang="en-US" sz="3800" b="1" dirty="0" smtClean="0">
                <a:latin typeface="Tahoma" pitchFamily="34" charset="0"/>
                <a:cs typeface="Tahoma" pitchFamily="34" charset="0"/>
              </a:rPr>
              <a:t>Defining your own social responsibilities</a:t>
            </a:r>
          </a:p>
          <a:p>
            <a:pPr marL="514350" indent="-514350">
              <a:buClrTx/>
              <a:buFontTx/>
              <a:buAutoNum type="arabicPeriod"/>
            </a:pPr>
            <a:endParaRPr lang="en-US" sz="2400"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609600"/>
            <a:ext cx="9144000" cy="609600"/>
          </a:xfrm>
        </p:spPr>
        <p:txBody>
          <a:bodyPr/>
          <a:lstStyle/>
          <a:p>
            <a:r>
              <a:rPr lang="en-US" sz="3200" b="1" smtClean="0">
                <a:solidFill>
                  <a:schemeClr val="tx1"/>
                </a:solidFill>
                <a:latin typeface="Tahoma" pitchFamily="34" charset="0"/>
                <a:cs typeface="Tahoma" pitchFamily="34" charset="0"/>
              </a:rPr>
              <a:t>EXTENDED FAMILY CULTURE</a:t>
            </a:r>
            <a:br>
              <a:rPr lang="en-US" sz="3200" b="1" smtClean="0">
                <a:solidFill>
                  <a:schemeClr val="tx1"/>
                </a:solidFill>
                <a:latin typeface="Tahoma" pitchFamily="34" charset="0"/>
                <a:cs typeface="Tahoma" pitchFamily="34" charset="0"/>
              </a:rPr>
            </a:br>
            <a:r>
              <a:rPr lang="en-US" sz="3200" b="1" smtClean="0">
                <a:solidFill>
                  <a:schemeClr val="tx1"/>
                </a:solidFill>
                <a:latin typeface="Tahoma" pitchFamily="34" charset="0"/>
                <a:cs typeface="Tahoma" pitchFamily="34" charset="0"/>
              </a:rPr>
              <a:t>(Latin, Middle Eastern, African) </a:t>
            </a:r>
            <a:br>
              <a:rPr lang="en-US" sz="3200" b="1" smtClean="0">
                <a:solidFill>
                  <a:schemeClr val="tx1"/>
                </a:solidFill>
                <a:latin typeface="Tahoma" pitchFamily="34" charset="0"/>
                <a:cs typeface="Tahoma" pitchFamily="34" charset="0"/>
              </a:rPr>
            </a:br>
            <a:endParaRPr lang="en-US" sz="3200" b="1" smtClean="0">
              <a:solidFill>
                <a:schemeClr val="tx1"/>
              </a:solidFill>
              <a:latin typeface="Tahoma" pitchFamily="34" charset="0"/>
              <a:cs typeface="Tahoma" pitchFamily="34" charset="0"/>
            </a:endParaRPr>
          </a:p>
        </p:txBody>
      </p:sp>
      <p:sp>
        <p:nvSpPr>
          <p:cNvPr id="25603" name="Content Placeholder 2"/>
          <p:cNvSpPr>
            <a:spLocks noGrp="1"/>
          </p:cNvSpPr>
          <p:nvPr>
            <p:ph idx="1"/>
          </p:nvPr>
        </p:nvSpPr>
        <p:spPr>
          <a:xfrm>
            <a:off x="0" y="1295400"/>
            <a:ext cx="9144000" cy="5562600"/>
          </a:xfrm>
        </p:spPr>
        <p:txBody>
          <a:bodyPr/>
          <a:lstStyle/>
          <a:p>
            <a:pPr marL="514350" indent="-514350">
              <a:buClrTx/>
              <a:buFontTx/>
              <a:buAutoNum type="arabicPeriod"/>
            </a:pPr>
            <a:r>
              <a:rPr lang="en-US" sz="4200" b="1" dirty="0" smtClean="0">
                <a:latin typeface="Tahoma" pitchFamily="34" charset="0"/>
                <a:cs typeface="Tahoma" pitchFamily="34" charset="0"/>
              </a:rPr>
              <a:t>Extended family &gt; institutions</a:t>
            </a:r>
          </a:p>
          <a:p>
            <a:pPr marL="514350" indent="-514350">
              <a:buClrTx/>
              <a:buFontTx/>
              <a:buAutoNum type="arabicPeriod"/>
            </a:pPr>
            <a:r>
              <a:rPr lang="en-US" sz="4200" b="1" dirty="0" smtClean="0">
                <a:latin typeface="Tahoma" pitchFamily="34" charset="0"/>
                <a:cs typeface="Tahoma" pitchFamily="34" charset="0"/>
              </a:rPr>
              <a:t>Unconditional acceptance &gt; achievement</a:t>
            </a:r>
          </a:p>
          <a:p>
            <a:pPr marL="514350" indent="-514350">
              <a:buClrTx/>
              <a:buFontTx/>
              <a:buAutoNum type="arabicPeriod"/>
            </a:pPr>
            <a:r>
              <a:rPr lang="en-US" sz="4200" b="1" dirty="0" smtClean="0">
                <a:latin typeface="Tahoma" pitchFamily="34" charset="0"/>
                <a:cs typeface="Tahoma" pitchFamily="34" charset="0"/>
              </a:rPr>
              <a:t>Appreciation of the free (non-materialistic) things in life</a:t>
            </a:r>
          </a:p>
          <a:p>
            <a:pPr marL="514350" indent="-514350">
              <a:buClrTx/>
              <a:buFontTx/>
              <a:buAutoNum type="arabicPeriod"/>
            </a:pPr>
            <a:r>
              <a:rPr lang="en-US" sz="4200" b="1" dirty="0" smtClean="0">
                <a:latin typeface="Tahoma" pitchFamily="34" charset="0"/>
                <a:cs typeface="Tahoma" pitchFamily="34" charset="0"/>
              </a:rPr>
              <a:t>Religion &amp; traditions &gt; secularism &amp; careerism </a:t>
            </a: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62000"/>
          </a:xfrm>
        </p:spPr>
        <p:txBody>
          <a:bodyPr/>
          <a:lstStyle/>
          <a:p>
            <a:r>
              <a:rPr lang="en-US" sz="4000" b="1" dirty="0" smtClean="0">
                <a:solidFill>
                  <a:srgbClr val="FF0000"/>
                </a:solidFill>
                <a:latin typeface="Tahoma" pitchFamily="34" charset="0"/>
                <a:cs typeface="Tahoma" pitchFamily="34" charset="0"/>
              </a:rPr>
              <a:t>COMMUNITY (Asian) CULTURES</a:t>
            </a:r>
          </a:p>
        </p:txBody>
      </p:sp>
      <p:sp>
        <p:nvSpPr>
          <p:cNvPr id="26627" name="Content Placeholder 2"/>
          <p:cNvSpPr>
            <a:spLocks noGrp="1"/>
          </p:cNvSpPr>
          <p:nvPr>
            <p:ph idx="1"/>
          </p:nvPr>
        </p:nvSpPr>
        <p:spPr>
          <a:xfrm>
            <a:off x="0" y="762000"/>
            <a:ext cx="9144000" cy="6096000"/>
          </a:xfrm>
        </p:spPr>
        <p:txBody>
          <a:bodyPr/>
          <a:lstStyle/>
          <a:p>
            <a:pPr marL="914400" indent="-914400">
              <a:buClrTx/>
              <a:buFont typeface="+mj-lt"/>
              <a:buAutoNum type="arabicPeriod"/>
            </a:pPr>
            <a:r>
              <a:rPr lang="en-US" sz="4700" b="1" dirty="0" smtClean="0">
                <a:latin typeface="Tahoma" pitchFamily="34" charset="0"/>
                <a:cs typeface="Tahoma" pitchFamily="34" charset="0"/>
              </a:rPr>
              <a:t>Community = your interdependency network of “insiders”</a:t>
            </a:r>
          </a:p>
          <a:p>
            <a:pPr marL="514350" indent="-514350">
              <a:buClrTx/>
              <a:buFontTx/>
              <a:buAutoNum type="arabicPeriod"/>
            </a:pPr>
            <a:r>
              <a:rPr lang="en-US" sz="4700" b="1" dirty="0" smtClean="0">
                <a:latin typeface="Tahoma" pitchFamily="34" charset="0"/>
                <a:cs typeface="Tahoma" pitchFamily="34" charset="0"/>
              </a:rPr>
              <a:t> Focus on ideals, esp. harmony &amp; “face”</a:t>
            </a:r>
          </a:p>
          <a:p>
            <a:pPr marL="514350" indent="-514350">
              <a:buClrTx/>
              <a:buFontTx/>
              <a:buAutoNum type="arabicPeriod"/>
            </a:pPr>
            <a:r>
              <a:rPr lang="en-US" sz="4700" b="1" dirty="0" smtClean="0">
                <a:latin typeface="Tahoma" pitchFamily="34" charset="0"/>
                <a:cs typeface="Tahoma" pitchFamily="34" charset="0"/>
              </a:rPr>
              <a:t>Mandatory social etiquette to show respect to community members</a:t>
            </a:r>
          </a:p>
          <a:p>
            <a:pPr marL="0" indent="0">
              <a:buClrTx/>
              <a:buNone/>
            </a:pPr>
            <a:endParaRPr lang="en-US" sz="4500" b="1" dirty="0" smtClean="0">
              <a:latin typeface="Tahoma" pitchFamily="34" charset="0"/>
              <a:cs typeface="Tahoma" pitchFamily="34" charset="0"/>
            </a:endParaRPr>
          </a:p>
          <a:p>
            <a:pPr marL="514350" indent="-514350">
              <a:buClrTx/>
              <a:buFontTx/>
              <a:buAutoNum type="arabicPeriod"/>
            </a:pPr>
            <a:endParaRPr lang="en-US" sz="4500" b="1" dirty="0" smtClean="0">
              <a:latin typeface="Tahoma" pitchFamily="34" charset="0"/>
              <a:cs typeface="Tahoma" pitchFamily="34" charset="0"/>
            </a:endParaRPr>
          </a:p>
          <a:p>
            <a:pPr marL="514350" indent="-514350">
              <a:buClrTx/>
              <a:buFont typeface="Wingdings" pitchFamily="2" charset="2"/>
              <a:buNone/>
            </a:pPr>
            <a:endParaRPr lang="en-US" sz="3700"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8915400" cy="1143000"/>
          </a:xfrm>
        </p:spPr>
        <p:txBody>
          <a:bodyPr/>
          <a:lstStyle/>
          <a:p>
            <a:pPr algn="ctr" eaLnBrk="1" hangingPunct="1">
              <a:lnSpc>
                <a:spcPct val="90000"/>
              </a:lnSpc>
              <a:buFont typeface="Wingdings" pitchFamily="2" charset="2"/>
              <a:buNone/>
            </a:pPr>
            <a:r>
              <a:rPr lang="en-US" sz="4400" b="1" smtClean="0">
                <a:latin typeface="Tahoma" pitchFamily="34" charset="0"/>
              </a:rPr>
              <a:t>Individualistic culture: I define myself (not society)</a:t>
            </a:r>
            <a:endParaRPr lang="en-US" sz="4400" b="1" u="sng" smtClean="0">
              <a:latin typeface="Tahoma" pitchFamily="34" charset="0"/>
            </a:endParaRPr>
          </a:p>
        </p:txBody>
      </p:sp>
      <p:pic>
        <p:nvPicPr>
          <p:cNvPr id="27651" name="Picture 4" descr="art look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3603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543800" cy="685800"/>
          </a:xfrm>
        </p:spPr>
        <p:txBody>
          <a:bodyPr/>
          <a:lstStyle/>
          <a:p>
            <a:pPr eaLnBrk="1" hangingPunct="1"/>
            <a:r>
              <a:rPr lang="en-US" sz="6000" b="1" smtClean="0">
                <a:solidFill>
                  <a:schemeClr val="tx1"/>
                </a:solidFill>
                <a:latin typeface="Tahoma" pitchFamily="34" charset="0"/>
              </a:rPr>
              <a:t>The I Culture</a:t>
            </a:r>
          </a:p>
        </p:txBody>
      </p:sp>
      <p:sp>
        <p:nvSpPr>
          <p:cNvPr id="28675" name="Rectangle 3"/>
          <p:cNvSpPr>
            <a:spLocks noGrp="1" noChangeArrowheads="1"/>
          </p:cNvSpPr>
          <p:nvPr>
            <p:ph type="body" idx="1"/>
          </p:nvPr>
        </p:nvSpPr>
        <p:spPr>
          <a:xfrm>
            <a:off x="304800" y="1143000"/>
            <a:ext cx="8686800" cy="5715000"/>
          </a:xfrm>
        </p:spPr>
        <p:txBody>
          <a:bodyPr/>
          <a:lstStyle/>
          <a:p>
            <a:pPr algn="ctr" eaLnBrk="1" hangingPunct="1">
              <a:buFont typeface="Wingdings" pitchFamily="2" charset="2"/>
              <a:buNone/>
            </a:pPr>
            <a:endParaRPr lang="en-US" sz="6000" b="1" dirty="0" smtClean="0">
              <a:solidFill>
                <a:srgbClr val="66FFFF"/>
              </a:solidFill>
              <a:latin typeface="Tahoma" pitchFamily="34" charset="0"/>
            </a:endParaRPr>
          </a:p>
          <a:p>
            <a:pPr algn="ctr" eaLnBrk="1" hangingPunct="1">
              <a:buClr>
                <a:srgbClr val="FF66FF"/>
              </a:buClr>
              <a:buFont typeface="Wingdings" pitchFamily="2" charset="2"/>
              <a:buNone/>
            </a:pPr>
            <a:endParaRPr lang="en-US" sz="6000" b="1" dirty="0" smtClean="0">
              <a:solidFill>
                <a:srgbClr val="66FFFF"/>
              </a:solidFill>
              <a:latin typeface="Tahoma" pitchFamily="34" charset="0"/>
            </a:endParaRPr>
          </a:p>
          <a:p>
            <a:pPr eaLnBrk="1" hangingPunct="1">
              <a:buClr>
                <a:schemeClr val="tx1"/>
              </a:buClr>
              <a:buFontTx/>
              <a:buChar char="•"/>
            </a:pPr>
            <a:r>
              <a:rPr lang="en-US" sz="4800" b="1" dirty="0" smtClean="0">
                <a:latin typeface="Tahoma" pitchFamily="34" charset="0"/>
              </a:rPr>
              <a:t>Individualism</a:t>
            </a:r>
          </a:p>
          <a:p>
            <a:pPr eaLnBrk="1" hangingPunct="1">
              <a:buClr>
                <a:schemeClr val="tx1"/>
              </a:buClr>
              <a:buFontTx/>
              <a:buChar char="•"/>
            </a:pPr>
            <a:r>
              <a:rPr lang="en-US" sz="4800" b="1" dirty="0" smtClean="0">
                <a:latin typeface="Tahoma" pitchFamily="34" charset="0"/>
              </a:rPr>
              <a:t>Institutions</a:t>
            </a:r>
          </a:p>
          <a:p>
            <a:pPr eaLnBrk="1" hangingPunct="1">
              <a:buClr>
                <a:schemeClr val="tx1"/>
              </a:buClr>
              <a:buFontTx/>
              <a:buChar char="•"/>
            </a:pPr>
            <a:r>
              <a:rPr lang="en-US" sz="4800" b="1" dirty="0" smtClean="0">
                <a:latin typeface="Tahoma" pitchFamily="34" charset="0"/>
              </a:rPr>
              <a:t>Independence</a:t>
            </a:r>
          </a:p>
          <a:p>
            <a:pPr eaLnBrk="1" hangingPunct="1">
              <a:buClr>
                <a:schemeClr val="tx1"/>
              </a:buClr>
              <a:buFontTx/>
              <a:buChar char="•"/>
            </a:pPr>
            <a:r>
              <a:rPr lang="en-US" sz="4800" b="1" dirty="0" smtClean="0">
                <a:latin typeface="Tahoma" pitchFamily="34" charset="0"/>
              </a:rPr>
              <a:t>Internal locus of control</a:t>
            </a:r>
          </a:p>
          <a:p>
            <a:pPr algn="ctr" eaLnBrk="1" hangingPunct="1">
              <a:buClr>
                <a:schemeClr val="tx1"/>
              </a:buClr>
              <a:buFontTx/>
              <a:buChar char="•"/>
            </a:pPr>
            <a:endParaRPr lang="en-US" sz="6000" b="1" dirty="0" smtClean="0">
              <a:latin typeface="Tahoma" pitchFamily="34" charset="0"/>
            </a:endParaRPr>
          </a:p>
        </p:txBody>
      </p:sp>
      <p:pic>
        <p:nvPicPr>
          <p:cNvPr id="28676" name="Picture 4" descr="zig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06680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r>
              <a:rPr lang="en-US" sz="3600" b="1" dirty="0" smtClean="0">
                <a:latin typeface="Tahoma" pitchFamily="34" charset="0"/>
              </a:rPr>
              <a:t>Individualistic cultures see society as a conglomeration of separate individuals rather than as interconnected people integrated into a holistic community.  The concept of community is vague or missing all together. Surrogates for community are such things as bowling leagues, church attendance, social clubs, &amp; especially online virtual communities. </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8915400" cy="381000"/>
          </a:xfrm>
        </p:spPr>
        <p:txBody>
          <a:bodyPr/>
          <a:lstStyle/>
          <a:p>
            <a:pPr eaLnBrk="1" hangingPunct="1"/>
            <a:r>
              <a:rPr lang="en-US" sz="3600" b="1" smtClean="0">
                <a:solidFill>
                  <a:schemeClr val="tx1"/>
                </a:solidFill>
                <a:latin typeface="Tahoma" pitchFamily="34" charset="0"/>
              </a:rPr>
              <a:t>DEFINING YOURSELF EVERYDAY</a:t>
            </a:r>
          </a:p>
        </p:txBody>
      </p:sp>
      <p:sp>
        <p:nvSpPr>
          <p:cNvPr id="30723" name="Rectangle 3"/>
          <p:cNvSpPr>
            <a:spLocks noGrp="1" noChangeArrowheads="1"/>
          </p:cNvSpPr>
          <p:nvPr>
            <p:ph type="body" idx="1"/>
          </p:nvPr>
        </p:nvSpPr>
        <p:spPr>
          <a:xfrm>
            <a:off x="0" y="838200"/>
            <a:ext cx="8991600" cy="6019800"/>
          </a:xfrm>
        </p:spPr>
        <p:txBody>
          <a:bodyPr/>
          <a:lstStyle/>
          <a:p>
            <a:pPr eaLnBrk="1" hangingPunct="1">
              <a:buFont typeface="Wingdings" pitchFamily="2" charset="2"/>
              <a:buNone/>
            </a:pPr>
            <a:r>
              <a:rPr lang="en-US" b="1" smtClean="0">
                <a:latin typeface="Tahoma" pitchFamily="34" charset="0"/>
              </a:rPr>
              <a:t>1. </a:t>
            </a:r>
            <a:r>
              <a:rPr lang="en-US" sz="3400" b="1" smtClean="0">
                <a:latin typeface="Tahoma" pitchFamily="34" charset="0"/>
              </a:rPr>
              <a:t>Individualistic cultures necessitate that people continually define &amp; redefine themselves through career; lifestyle decisions; how money &amp; time are spent; external appearance; hobbies; friendships, etc.</a:t>
            </a:r>
          </a:p>
          <a:p>
            <a:pPr eaLnBrk="1" hangingPunct="1">
              <a:buFont typeface="Wingdings" pitchFamily="2" charset="2"/>
              <a:buNone/>
            </a:pPr>
            <a:r>
              <a:rPr lang="en-US" sz="3400" b="1" smtClean="0">
                <a:latin typeface="Tahoma" pitchFamily="34" charset="0"/>
              </a:rPr>
              <a:t>2. </a:t>
            </a:r>
            <a:r>
              <a:rPr lang="en-US" sz="3400" b="1" u="sng" smtClean="0">
                <a:latin typeface="Tahoma" pitchFamily="34" charset="0"/>
              </a:rPr>
              <a:t>Your self-identity must be reinforced throughout the day </a:t>
            </a:r>
            <a:r>
              <a:rPr lang="en-US" sz="3400" b="1" smtClean="0">
                <a:latin typeface="Tahoma" pitchFamily="34" charset="0"/>
              </a:rPr>
              <a:t>as you make decisions, set priorities, &amp; schedule your commitments.   </a:t>
            </a: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62000"/>
          </a:xfrm>
        </p:spPr>
        <p:txBody>
          <a:bodyPr/>
          <a:lstStyle/>
          <a:p>
            <a:pPr eaLnBrk="1" hangingPunct="1"/>
            <a:r>
              <a:rPr lang="en-US" sz="3600" b="1" smtClean="0">
                <a:solidFill>
                  <a:schemeClr val="tx1"/>
                </a:solidFill>
                <a:latin typeface="Tahoma" pitchFamily="34" charset="0"/>
              </a:rPr>
              <a:t>INDEPENDENCE &amp; CONTROL</a:t>
            </a:r>
          </a:p>
        </p:txBody>
      </p:sp>
      <p:sp>
        <p:nvSpPr>
          <p:cNvPr id="31747" name="Rectangle 3"/>
          <p:cNvSpPr>
            <a:spLocks noGrp="1" noChangeArrowheads="1"/>
          </p:cNvSpPr>
          <p:nvPr>
            <p:ph type="body" idx="1"/>
          </p:nvPr>
        </p:nvSpPr>
        <p:spPr>
          <a:xfrm>
            <a:off x="0" y="762000"/>
            <a:ext cx="8991600" cy="6096000"/>
          </a:xfrm>
        </p:spPr>
        <p:txBody>
          <a:bodyPr>
            <a:normAutofit lnSpcReduction="10000"/>
          </a:bodyPr>
          <a:lstStyle/>
          <a:p>
            <a:pPr marL="0" indent="0" eaLnBrk="1" hangingPunct="1">
              <a:lnSpc>
                <a:spcPct val="90000"/>
              </a:lnSpc>
              <a:buClrTx/>
              <a:buNone/>
            </a:pPr>
            <a:r>
              <a:rPr lang="en-US" sz="3300" b="1" dirty="0" smtClean="0">
                <a:latin typeface="Tahoma" pitchFamily="34" charset="0"/>
              </a:rPr>
              <a:t>Controlling your life &amp; environment is essential in individualistic (I)  cultures, because how you spend your time defines who you are. As a result,  I cultures tend to be technological (</a:t>
            </a:r>
            <a:r>
              <a:rPr lang="en-US" sz="3300" b="1" dirty="0" smtClean="0">
                <a:solidFill>
                  <a:srgbClr val="FF0000"/>
                </a:solidFill>
                <a:latin typeface="Tahoma" pitchFamily="34" charset="0"/>
              </a:rPr>
              <a:t>C</a:t>
            </a:r>
            <a:r>
              <a:rPr lang="en-US" sz="3300" b="1" dirty="0" smtClean="0">
                <a:latin typeface="Tahoma" pitchFamily="34" charset="0"/>
              </a:rPr>
              <a:t>ontrol mechanisms) </a:t>
            </a:r>
            <a:r>
              <a:rPr lang="en-US" sz="3300" b="1" dirty="0" smtClean="0">
                <a:solidFill>
                  <a:srgbClr val="FF0000"/>
                </a:solidFill>
                <a:latin typeface="Tahoma" pitchFamily="34" charset="0"/>
              </a:rPr>
              <a:t>C</a:t>
            </a:r>
            <a:r>
              <a:rPr lang="en-US" sz="3300" b="1" dirty="0" smtClean="0">
                <a:latin typeface="Tahoma" pitchFamily="34" charset="0"/>
              </a:rPr>
              <a:t>ultures: </a:t>
            </a:r>
          </a:p>
          <a:p>
            <a:pPr marL="0" indent="0" algn="ctr" eaLnBrk="1" hangingPunct="1">
              <a:lnSpc>
                <a:spcPct val="90000"/>
              </a:lnSpc>
              <a:buClrTx/>
              <a:buNone/>
            </a:pPr>
            <a:r>
              <a:rPr lang="en-US" sz="6000" b="1" dirty="0" smtClean="0">
                <a:solidFill>
                  <a:srgbClr val="FF0000"/>
                </a:solidFill>
                <a:latin typeface="Tahoma" pitchFamily="34" charset="0"/>
              </a:rPr>
              <a:t>C</a:t>
            </a:r>
            <a:r>
              <a:rPr lang="en-US" sz="6000" b="1" dirty="0" smtClean="0">
                <a:latin typeface="Tahoma" pitchFamily="34" charset="0"/>
              </a:rPr>
              <a:t>locks, </a:t>
            </a:r>
            <a:r>
              <a:rPr lang="en-US" sz="6000" b="1" dirty="0" smtClean="0">
                <a:solidFill>
                  <a:srgbClr val="FF0000"/>
                </a:solidFill>
                <a:latin typeface="Tahoma" pitchFamily="34" charset="0"/>
              </a:rPr>
              <a:t>C</a:t>
            </a:r>
            <a:r>
              <a:rPr lang="en-US" sz="6000" b="1" dirty="0" smtClean="0">
                <a:latin typeface="Tahoma" pitchFamily="34" charset="0"/>
              </a:rPr>
              <a:t>ars, </a:t>
            </a:r>
            <a:r>
              <a:rPr lang="en-US" sz="6000" b="1" dirty="0" smtClean="0">
                <a:solidFill>
                  <a:srgbClr val="FF0000"/>
                </a:solidFill>
                <a:latin typeface="Tahoma" pitchFamily="34" charset="0"/>
              </a:rPr>
              <a:t>C</a:t>
            </a:r>
            <a:r>
              <a:rPr lang="en-US" sz="6000" b="1" dirty="0" smtClean="0">
                <a:latin typeface="Tahoma" pitchFamily="34" charset="0"/>
              </a:rPr>
              <a:t>hemicals, </a:t>
            </a:r>
            <a:r>
              <a:rPr lang="en-US" sz="6000" b="1" dirty="0" smtClean="0">
                <a:solidFill>
                  <a:srgbClr val="FF0000"/>
                </a:solidFill>
                <a:latin typeface="Tahoma" pitchFamily="34" charset="0"/>
              </a:rPr>
              <a:t>C</a:t>
            </a:r>
            <a:r>
              <a:rPr lang="en-US" sz="6000" b="1" dirty="0" smtClean="0">
                <a:latin typeface="Tahoma" pitchFamily="34" charset="0"/>
              </a:rPr>
              <a:t>areers, </a:t>
            </a:r>
            <a:r>
              <a:rPr lang="en-US" sz="6000" b="1" dirty="0" smtClean="0">
                <a:solidFill>
                  <a:srgbClr val="FF0000"/>
                </a:solidFill>
                <a:latin typeface="Tahoma" pitchFamily="34" charset="0"/>
              </a:rPr>
              <a:t>C</a:t>
            </a:r>
            <a:r>
              <a:rPr lang="en-US" sz="6000" b="1" dirty="0" smtClean="0">
                <a:latin typeface="Tahoma" pitchFamily="34" charset="0"/>
              </a:rPr>
              <a:t>ash, </a:t>
            </a:r>
            <a:r>
              <a:rPr lang="en-US" sz="6000" b="1" dirty="0" smtClean="0">
                <a:solidFill>
                  <a:srgbClr val="FF0000"/>
                </a:solidFill>
                <a:latin typeface="Tahoma" pitchFamily="34" charset="0"/>
              </a:rPr>
              <a:t>C</a:t>
            </a:r>
            <a:r>
              <a:rPr lang="en-US" sz="6000" b="1" dirty="0" smtClean="0">
                <a:latin typeface="Tahoma" pitchFamily="34" charset="0"/>
              </a:rPr>
              <a:t>redit </a:t>
            </a:r>
            <a:r>
              <a:rPr lang="en-US" sz="6000" b="1" dirty="0" smtClean="0">
                <a:solidFill>
                  <a:srgbClr val="FF0000"/>
                </a:solidFill>
                <a:latin typeface="Tahoma" pitchFamily="34" charset="0"/>
              </a:rPr>
              <a:t>C</a:t>
            </a:r>
            <a:r>
              <a:rPr lang="en-US" sz="6000" b="1" dirty="0" smtClean="0">
                <a:latin typeface="Tahoma" pitchFamily="34" charset="0"/>
              </a:rPr>
              <a:t>ards, </a:t>
            </a:r>
            <a:r>
              <a:rPr lang="en-US" sz="6000" b="1" dirty="0" smtClean="0">
                <a:solidFill>
                  <a:srgbClr val="FF0000"/>
                </a:solidFill>
                <a:latin typeface="Tahoma" pitchFamily="34" charset="0"/>
              </a:rPr>
              <a:t>C</a:t>
            </a:r>
            <a:r>
              <a:rPr lang="en-US" sz="6000" b="1" dirty="0" smtClean="0">
                <a:latin typeface="Tahoma" pitchFamily="34" charset="0"/>
              </a:rPr>
              <a:t>hoices, </a:t>
            </a:r>
            <a:r>
              <a:rPr lang="en-US" sz="6000" b="1" dirty="0" smtClean="0">
                <a:solidFill>
                  <a:srgbClr val="FF0000"/>
                </a:solidFill>
                <a:latin typeface="Tahoma" pitchFamily="34" charset="0"/>
              </a:rPr>
              <a:t>C</a:t>
            </a:r>
            <a:r>
              <a:rPr lang="en-US" sz="6000" b="1" dirty="0" smtClean="0">
                <a:latin typeface="Tahoma" pitchFamily="34" charset="0"/>
              </a:rPr>
              <a:t>hannels</a:t>
            </a:r>
          </a:p>
        </p:txBody>
      </p:sp>
    </p:spTree>
    <p:extLst>
      <p:ext uri="{BB962C8B-B14F-4D97-AF65-F5344CB8AC3E}">
        <p14:creationId xmlns:p14="http://schemas.microsoft.com/office/powerpoint/2010/main" val="10968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0"/>
            <a:ext cx="8991600" cy="6858000"/>
          </a:xfrm>
        </p:spPr>
        <p:txBody>
          <a:bodyPr>
            <a:noAutofit/>
          </a:bodyPr>
          <a:lstStyle/>
          <a:p>
            <a:pPr marL="0" indent="0" eaLnBrk="1" hangingPunct="1">
              <a:lnSpc>
                <a:spcPct val="90000"/>
              </a:lnSpc>
              <a:buClrTx/>
              <a:buNone/>
            </a:pPr>
            <a:r>
              <a:rPr lang="en-US" sz="4800" b="1" dirty="0" smtClean="0">
                <a:latin typeface="Tahoma" pitchFamily="34" charset="0"/>
              </a:rPr>
              <a:t>For example, birth control has liberated (made </a:t>
            </a:r>
            <a:r>
              <a:rPr lang="en-US" sz="4800" b="1" smtClean="0">
                <a:solidFill>
                  <a:srgbClr val="FF0000"/>
                </a:solidFill>
                <a:latin typeface="Tahoma" pitchFamily="34" charset="0"/>
              </a:rPr>
              <a:t>independent</a:t>
            </a:r>
            <a:r>
              <a:rPr lang="en-US" sz="4800" b="1" smtClean="0">
                <a:latin typeface="Tahoma" pitchFamily="34" charset="0"/>
              </a:rPr>
              <a:t>) women </a:t>
            </a:r>
            <a:r>
              <a:rPr lang="en-US" sz="4800" b="1" dirty="0" smtClean="0">
                <a:latin typeface="Tahoma" pitchFamily="34" charset="0"/>
              </a:rPr>
              <a:t>to pursue careers as a personal alternative to full-time </a:t>
            </a:r>
            <a:r>
              <a:rPr lang="en-US" sz="4800" b="1" dirty="0" smtClean="0">
                <a:solidFill>
                  <a:srgbClr val="FF0000"/>
                </a:solidFill>
                <a:latin typeface="Tahoma" pitchFamily="34" charset="0"/>
              </a:rPr>
              <a:t>domestic</a:t>
            </a:r>
            <a:r>
              <a:rPr lang="en-US" sz="4800" b="1" dirty="0" smtClean="0">
                <a:latin typeface="Tahoma" pitchFamily="34" charset="0"/>
              </a:rPr>
              <a:t> responsibility. </a:t>
            </a:r>
            <a:r>
              <a:rPr lang="en-US" sz="4800" b="1" dirty="0" smtClean="0">
                <a:solidFill>
                  <a:srgbClr val="FF0000"/>
                </a:solidFill>
                <a:latin typeface="Tahoma" pitchFamily="34" charset="0"/>
              </a:rPr>
              <a:t>Birth control </a:t>
            </a:r>
            <a:r>
              <a:rPr lang="en-US" sz="4800" b="1" dirty="0" smtClean="0">
                <a:latin typeface="Tahoma" pitchFamily="34" charset="0"/>
              </a:rPr>
              <a:t>opens the door for women’s careers, family planning, &amp; </a:t>
            </a:r>
            <a:r>
              <a:rPr lang="en-US" sz="4800" b="1" dirty="0" smtClean="0">
                <a:solidFill>
                  <a:srgbClr val="FF0000"/>
                </a:solidFill>
                <a:latin typeface="Tahoma" pitchFamily="34" charset="0"/>
              </a:rPr>
              <a:t>non-traditional</a:t>
            </a:r>
            <a:r>
              <a:rPr lang="en-US" sz="4800" b="1" dirty="0" smtClean="0">
                <a:latin typeface="Tahoma" pitchFamily="34" charset="0"/>
              </a:rPr>
              <a:t> self-identities</a:t>
            </a:r>
            <a:r>
              <a:rPr lang="en-US" sz="4400" b="1" dirty="0" smtClean="0">
                <a:latin typeface="Tahoma" pitchFamily="34" charset="0"/>
              </a:rPr>
              <a:t>. </a:t>
            </a:r>
            <a:endParaRPr lang="en-US" sz="4800" b="1" dirty="0" smtClean="0">
              <a:latin typeface="Tahoma" pitchFamily="34" charset="0"/>
            </a:endParaRPr>
          </a:p>
        </p:txBody>
      </p:sp>
    </p:spTree>
    <p:extLst>
      <p:ext uri="{BB962C8B-B14F-4D97-AF65-F5344CB8AC3E}">
        <p14:creationId xmlns:p14="http://schemas.microsoft.com/office/powerpoint/2010/main" val="263788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0"/>
            <a:ext cx="8991600" cy="6858000"/>
          </a:xfrm>
        </p:spPr>
        <p:txBody>
          <a:bodyPr/>
          <a:lstStyle/>
          <a:p>
            <a:pPr eaLnBrk="1" hangingPunct="1">
              <a:buClr>
                <a:schemeClr val="tx1"/>
              </a:buClr>
            </a:pPr>
            <a:r>
              <a:rPr lang="en-US" sz="3100" b="1" dirty="0" smtClean="0">
                <a:latin typeface="Tahoma" pitchFamily="34" charset="0"/>
              </a:rPr>
              <a:t>American men &amp; women in I cultures now marry at an average age of 25 &amp; don’t have children until about 28 years of age.</a:t>
            </a:r>
          </a:p>
          <a:p>
            <a:pPr eaLnBrk="1" hangingPunct="1">
              <a:buClr>
                <a:schemeClr val="tx1"/>
              </a:buClr>
            </a:pPr>
            <a:r>
              <a:rPr lang="en-US" sz="3100" b="1" dirty="0" smtClean="0">
                <a:latin typeface="Tahoma" pitchFamily="34" charset="0"/>
              </a:rPr>
              <a:t>American nuclear families are normally small enough to enable the mother to maintain a part-time or full-time career with the support of institutionalized child care. </a:t>
            </a:r>
          </a:p>
          <a:p>
            <a:pPr eaLnBrk="1" hangingPunct="1">
              <a:buClr>
                <a:schemeClr val="tx1"/>
              </a:buClr>
            </a:pPr>
            <a:r>
              <a:rPr lang="en-US" sz="3100" b="1" dirty="0" smtClean="0">
                <a:latin typeface="Tahoma" pitchFamily="34" charset="0"/>
              </a:rPr>
              <a:t>The high divorce rate in I cultures &amp; rise in single-parent families may be due in part to the greater economic independence of economically self-sufficient   women. </a:t>
            </a:r>
          </a:p>
          <a:p>
            <a:pPr marL="609600" indent="-609600" eaLnBrk="1" hangingPunct="1">
              <a:buFont typeface="Wingdings" pitchFamily="2" charset="2"/>
              <a:buNone/>
            </a:pPr>
            <a:endParaRPr lang="en-US" sz="3400" b="1" dirty="0" smtClean="0">
              <a:latin typeface="Tahoma" pitchFamily="34" charset="0"/>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838200"/>
          </a:xfrm>
        </p:spPr>
        <p:txBody>
          <a:bodyPr/>
          <a:lstStyle/>
          <a:p>
            <a:r>
              <a:rPr lang="en-US" sz="3600" b="1" dirty="0" smtClean="0">
                <a:solidFill>
                  <a:schemeClr val="tx1"/>
                </a:solidFill>
                <a:latin typeface="Tahoma" pitchFamily="34" charset="0"/>
                <a:cs typeface="Tahoma" pitchFamily="34" charset="0"/>
              </a:rPr>
              <a:t>CULTURE CLASSIFICATION PRISMS</a:t>
            </a:r>
          </a:p>
        </p:txBody>
      </p:sp>
      <p:sp>
        <p:nvSpPr>
          <p:cNvPr id="3" name="Content Placeholder 2"/>
          <p:cNvSpPr>
            <a:spLocks noGrp="1"/>
          </p:cNvSpPr>
          <p:nvPr>
            <p:ph idx="1"/>
          </p:nvPr>
        </p:nvSpPr>
        <p:spPr>
          <a:xfrm>
            <a:off x="0" y="609600"/>
            <a:ext cx="9144000" cy="6248400"/>
          </a:xfrm>
        </p:spPr>
        <p:txBody>
          <a:bodyPr/>
          <a:lstStyle/>
          <a:p>
            <a:pPr marL="514350" indent="-514350">
              <a:buClrTx/>
              <a:buFont typeface="+mj-lt"/>
              <a:buAutoNum type="arabicPeriod"/>
              <a:defRPr/>
            </a:pPr>
            <a:r>
              <a:rPr lang="en-US" sz="3000" b="1" dirty="0" smtClean="0">
                <a:latin typeface="Tahoma" pitchFamily="34" charset="0"/>
                <a:cs typeface="Tahoma" pitchFamily="34" charset="0"/>
              </a:rPr>
              <a:t>Why are cultures really simple to understand?</a:t>
            </a:r>
          </a:p>
          <a:p>
            <a:pPr marL="514350" indent="-514350">
              <a:buClrTx/>
              <a:buFont typeface="+mj-lt"/>
              <a:buAutoNum type="arabicPeriod"/>
              <a:defRPr/>
            </a:pPr>
            <a:r>
              <a:rPr lang="en-US" sz="3000" b="1" dirty="0" smtClean="0">
                <a:latin typeface="Tahoma" pitchFamily="34" charset="0"/>
                <a:cs typeface="Tahoma" pitchFamily="34" charset="0"/>
              </a:rPr>
              <a:t>What makes some cultures more difficult to adapt to than others?</a:t>
            </a:r>
          </a:p>
          <a:p>
            <a:pPr marL="514350" indent="-514350">
              <a:buClrTx/>
              <a:buFont typeface="+mj-lt"/>
              <a:buAutoNum type="arabicPeriod"/>
              <a:defRPr/>
            </a:pPr>
            <a:r>
              <a:rPr lang="en-US" sz="3000" b="1" dirty="0" smtClean="0">
                <a:latin typeface="Tahoma" pitchFamily="34" charset="0"/>
                <a:cs typeface="Tahoma" pitchFamily="34" charset="0"/>
              </a:rPr>
              <a:t>How do cultures perceive reality differently?</a:t>
            </a:r>
          </a:p>
          <a:p>
            <a:pPr marL="514350" indent="-514350">
              <a:buClrTx/>
              <a:buFont typeface="+mj-lt"/>
              <a:buAutoNum type="arabicPeriod"/>
              <a:defRPr/>
            </a:pPr>
            <a:r>
              <a:rPr lang="en-US" sz="3000" b="1" dirty="0" smtClean="0">
                <a:latin typeface="Tahoma" pitchFamily="34" charset="0"/>
                <a:cs typeface="Tahoma" pitchFamily="34" charset="0"/>
              </a:rPr>
              <a:t>How is it possible to understand your own culture as it really is?</a:t>
            </a:r>
          </a:p>
          <a:p>
            <a:pPr marL="514350" indent="-514350">
              <a:buClrTx/>
              <a:buFont typeface="+mj-lt"/>
              <a:buAutoNum type="arabicPeriod"/>
              <a:defRPr/>
            </a:pPr>
            <a:r>
              <a:rPr lang="en-US" sz="3000" b="1" dirty="0" smtClean="0">
                <a:latin typeface="Tahoma" pitchFamily="34" charset="0"/>
                <a:cs typeface="Tahoma" pitchFamily="34" charset="0"/>
              </a:rPr>
              <a:t>Do tourists really understand the cultures they are visiting?</a:t>
            </a:r>
          </a:p>
          <a:p>
            <a:pPr marL="514350" indent="-514350">
              <a:buClrTx/>
              <a:buFont typeface="+mj-lt"/>
              <a:buAutoNum type="arabicPeriod"/>
              <a:defRPr/>
            </a:pPr>
            <a:r>
              <a:rPr lang="en-US" sz="3000" b="1" dirty="0" smtClean="0">
                <a:latin typeface="Tahoma" pitchFamily="34" charset="0"/>
                <a:cs typeface="Tahoma" pitchFamily="34" charset="0"/>
              </a:rPr>
              <a:t>Why do you have to experience a culture before you can understand it?</a:t>
            </a:r>
          </a:p>
          <a:p>
            <a:pPr marL="514350" indent="-514350">
              <a:buClrTx/>
              <a:buFont typeface="+mj-lt"/>
              <a:buAutoNum type="arabicPeriod"/>
              <a:defRPr/>
            </a:pPr>
            <a:endParaRPr lang="en-US" sz="3600" b="1" dirty="0" smtClean="0">
              <a:latin typeface="Tahoma" pitchFamily="34" charset="0"/>
              <a:cs typeface="Tahoma" pitchFamily="34" charset="0"/>
            </a:endParaRPr>
          </a:p>
          <a:p>
            <a:pPr>
              <a:buFont typeface="Wingdings" pitchFamily="2" charset="2"/>
              <a:buNone/>
              <a:defRPr/>
            </a:pPr>
            <a:endParaRPr lang="en-US" b="1" dirty="0">
              <a:latin typeface="Tahoma" pitchFamily="34" charset="0"/>
              <a:cs typeface="Tahoma" pitchFamily="34" charset="0"/>
            </a:endParaRP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68363"/>
          </a:xfrm>
        </p:spPr>
        <p:txBody>
          <a:bodyPr/>
          <a:lstStyle/>
          <a:p>
            <a:pPr eaLnBrk="1" hangingPunct="1"/>
            <a:r>
              <a:rPr lang="en-US" sz="3200" b="1" smtClean="0">
                <a:solidFill>
                  <a:schemeClr val="tx1"/>
                </a:solidFill>
                <a:latin typeface="Tahoma" pitchFamily="34" charset="0"/>
              </a:rPr>
              <a:t>What Do These Drivers Have In Common?</a:t>
            </a:r>
          </a:p>
        </p:txBody>
      </p:sp>
      <p:pic>
        <p:nvPicPr>
          <p:cNvPr id="33795" name="Picture 3" descr="merced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838200"/>
            <a:ext cx="8610600" cy="2614613"/>
          </a:xfrm>
          <a:noFill/>
        </p:spPr>
      </p:pic>
      <p:pic>
        <p:nvPicPr>
          <p:cNvPr id="33796" name="Picture 4" descr="lr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90600" y="3581400"/>
            <a:ext cx="7239000" cy="2867025"/>
          </a:xfrm>
          <a:noFill/>
          <a:ln w="12700">
            <a:solidFill>
              <a:schemeClr val="tx1"/>
            </a:solidFill>
            <a:miter lim="800000"/>
            <a:headEnd/>
            <a:tailEnd/>
          </a:ln>
        </p:spPr>
      </p:pic>
      <p:sp>
        <p:nvSpPr>
          <p:cNvPr id="33797" name="Rectangle 5"/>
          <p:cNvSpPr>
            <a:spLocks noChangeArrowheads="1"/>
          </p:cNvSpPr>
          <p:nvPr/>
        </p:nvSpPr>
        <p:spPr bwMode="auto">
          <a:xfrm>
            <a:off x="0" y="5791200"/>
            <a:ext cx="9144000" cy="106680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3600">
                <a:latin typeface="Tahoma" pitchFamily="34" charset="0"/>
              </a:rPr>
              <a:t>Both use the style of their car to </a:t>
            </a:r>
          </a:p>
          <a:p>
            <a:pPr algn="ctr"/>
            <a:r>
              <a:rPr lang="en-US" sz="3600">
                <a:latin typeface="Tahoma" pitchFamily="34" charset="0"/>
              </a:rPr>
              <a:t>express their self-identity</a:t>
            </a: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8991600" cy="6858000"/>
          </a:xfrm>
        </p:spPr>
        <p:txBody>
          <a:bodyPr/>
          <a:lstStyle/>
          <a:p>
            <a:pPr>
              <a:buFont typeface="Wingdings" pitchFamily="2" charset="2"/>
              <a:buNone/>
            </a:pPr>
            <a:r>
              <a:rPr lang="en-US" sz="4700" b="1" smtClean="0">
                <a:latin typeface="Tahoma" pitchFamily="34" charset="0"/>
                <a:cs typeface="Tahoma" pitchFamily="34" charset="0"/>
              </a:rPr>
              <a:t>Personal identity in individualism cultures can come not only from your career, but also from what can possibly come with it: power, social status, achievement, recognition/awards, travel, and </a:t>
            </a:r>
            <a:r>
              <a:rPr lang="en-US" sz="4700" b="1" u="sng" smtClean="0">
                <a:latin typeface="Tahoma" pitchFamily="34" charset="0"/>
                <a:cs typeface="Tahoma" pitchFamily="34" charset="0"/>
              </a:rPr>
              <a:t>$$$</a:t>
            </a:r>
            <a:r>
              <a:rPr lang="en-US" sz="4700" b="1" smtClean="0">
                <a:latin typeface="Tahoma" pitchFamily="34" charset="0"/>
                <a:cs typeface="Tahoma" pitchFamily="34" charset="0"/>
              </a:rPr>
              <a:t>.</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8991600" cy="6858000"/>
          </a:xfrm>
        </p:spPr>
        <p:txBody>
          <a:bodyPr>
            <a:normAutofit lnSpcReduction="10000"/>
          </a:bodyPr>
          <a:lstStyle/>
          <a:p>
            <a:pPr eaLnBrk="1" hangingPunct="1">
              <a:buFont typeface="Wingdings" pitchFamily="2" charset="2"/>
              <a:buNone/>
            </a:pPr>
            <a:r>
              <a:rPr lang="en-US" sz="4000" b="1" dirty="0" smtClean="0">
                <a:solidFill>
                  <a:srgbClr val="FF0000"/>
                </a:solidFill>
                <a:latin typeface="Tahoma" pitchFamily="34" charset="0"/>
              </a:rPr>
              <a:t>How can you manufacture your</a:t>
            </a:r>
          </a:p>
          <a:p>
            <a:pPr eaLnBrk="1" hangingPunct="1">
              <a:buFont typeface="Wingdings" pitchFamily="2" charset="2"/>
              <a:buNone/>
            </a:pPr>
            <a:r>
              <a:rPr lang="en-US" sz="4000" b="1" dirty="0" smtClean="0">
                <a:solidFill>
                  <a:srgbClr val="FF0000"/>
                </a:solidFill>
                <a:latin typeface="Tahoma" pitchFamily="34" charset="0"/>
              </a:rPr>
              <a:t>own personal identity?</a:t>
            </a:r>
          </a:p>
          <a:p>
            <a:pPr eaLnBrk="1" hangingPunct="1">
              <a:buFont typeface="Wingdings" pitchFamily="2" charset="2"/>
              <a:buNone/>
            </a:pPr>
            <a:r>
              <a:rPr lang="en-US" sz="4000" b="1" dirty="0" smtClean="0">
                <a:latin typeface="Tahoma" pitchFamily="34" charset="0"/>
              </a:rPr>
              <a:t>Affiliate with “tribal” (similar</a:t>
            </a:r>
          </a:p>
          <a:p>
            <a:pPr eaLnBrk="1" hangingPunct="1">
              <a:buFont typeface="Wingdings" pitchFamily="2" charset="2"/>
              <a:buNone/>
            </a:pPr>
            <a:r>
              <a:rPr lang="en-US" sz="4000" b="1" dirty="0" smtClean="0">
                <a:latin typeface="Tahoma" pitchFamily="34" charset="0"/>
              </a:rPr>
              <a:t>lifestyle) groups &amp; special interest</a:t>
            </a:r>
          </a:p>
          <a:p>
            <a:pPr eaLnBrk="1" hangingPunct="1">
              <a:buFont typeface="Wingdings" pitchFamily="2" charset="2"/>
              <a:buNone/>
            </a:pPr>
            <a:r>
              <a:rPr lang="en-US" sz="4000" b="1" dirty="0" smtClean="0">
                <a:latin typeface="Tahoma" pitchFamily="34" charset="0"/>
              </a:rPr>
              <a:t>groups that express your lifestyle</a:t>
            </a:r>
          </a:p>
          <a:p>
            <a:pPr eaLnBrk="1" hangingPunct="1">
              <a:buFont typeface="Wingdings" pitchFamily="2" charset="2"/>
              <a:buNone/>
            </a:pPr>
            <a:r>
              <a:rPr lang="en-US" sz="4000" b="1" dirty="0" smtClean="0">
                <a:latin typeface="Tahoma" pitchFamily="34" charset="0"/>
              </a:rPr>
              <a:t>&amp; values: </a:t>
            </a:r>
          </a:p>
          <a:p>
            <a:pPr algn="ctr" eaLnBrk="1" hangingPunct="1">
              <a:buFont typeface="Wingdings" pitchFamily="2" charset="2"/>
              <a:buNone/>
            </a:pPr>
            <a:r>
              <a:rPr lang="en-US" sz="4000" b="1" dirty="0" smtClean="0">
                <a:latin typeface="Tahoma" pitchFamily="34" charset="0"/>
              </a:rPr>
              <a:t>Social media/Texting; Sports teams; Political parties;  Social clubs; Religious denominations; Social activism </a:t>
            </a:r>
          </a:p>
        </p:txBody>
      </p:sp>
    </p:spTree>
    <p:extLst>
      <p:ext uri="{BB962C8B-B14F-4D97-AF65-F5344CB8AC3E}">
        <p14:creationId xmlns:p14="http://schemas.microsoft.com/office/powerpoint/2010/main" val="68809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0" y="0"/>
            <a:ext cx="8991600" cy="6858000"/>
          </a:xfrm>
        </p:spPr>
        <p:txBody>
          <a:bodyPr/>
          <a:lstStyle/>
          <a:p>
            <a:pPr>
              <a:buFont typeface="Wingdings" pitchFamily="2" charset="2"/>
              <a:buNone/>
            </a:pPr>
            <a:r>
              <a:rPr lang="en-US" sz="3500" b="1" smtClean="0">
                <a:latin typeface="Tahoma" pitchFamily="34" charset="0"/>
                <a:cs typeface="Tahoma" pitchFamily="34" charset="0"/>
              </a:rPr>
              <a:t>College students look forward to their senior year so they can “get out of jail,” but many become nervous at the prospect of choosing a job upon graduation because career= personal identity. What if they can’t land the job that delivers the personal identify they envision for themselves? Or can they somehow define themselves via a non-career orientation such as family or special interests (like those in the next slide)?</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0" y="0"/>
            <a:ext cx="8991600" cy="6858000"/>
          </a:xfrm>
        </p:spPr>
        <p:txBody>
          <a:bodyPr/>
          <a:lstStyle/>
          <a:p>
            <a:pPr eaLnBrk="1" hangingPunct="1">
              <a:buClr>
                <a:schemeClr val="tx1"/>
              </a:buClr>
              <a:buFontTx/>
              <a:buNone/>
            </a:pPr>
            <a:r>
              <a:rPr lang="en-US" sz="2800" b="1" dirty="0" smtClean="0">
                <a:latin typeface="Tahoma" pitchFamily="34" charset="0"/>
              </a:rPr>
              <a:t>Social/political activists, environmentalists</a:t>
            </a:r>
          </a:p>
          <a:p>
            <a:pPr eaLnBrk="1" hangingPunct="1">
              <a:buClr>
                <a:schemeClr val="tx1"/>
              </a:buClr>
              <a:buFontTx/>
              <a:buNone/>
            </a:pPr>
            <a:r>
              <a:rPr lang="en-US" sz="2800" b="1" dirty="0" smtClean="0">
                <a:latin typeface="Tahoma" pitchFamily="34" charset="0"/>
              </a:rPr>
              <a:t>Feminists, gays, vegetarians, astrologists </a:t>
            </a:r>
          </a:p>
          <a:p>
            <a:pPr eaLnBrk="1" hangingPunct="1">
              <a:buClr>
                <a:schemeClr val="tx1"/>
              </a:buClr>
              <a:buFontTx/>
              <a:buNone/>
            </a:pPr>
            <a:r>
              <a:rPr lang="en-US" sz="2800" b="1" dirty="0" smtClean="0">
                <a:latin typeface="Tahoma" pitchFamily="34" charset="0"/>
              </a:rPr>
              <a:t>Drug culture, blended families, gun activists</a:t>
            </a:r>
          </a:p>
          <a:p>
            <a:pPr eaLnBrk="1" hangingPunct="1">
              <a:buClr>
                <a:schemeClr val="tx1"/>
              </a:buClr>
              <a:buFontTx/>
              <a:buNone/>
            </a:pPr>
            <a:r>
              <a:rPr lang="en-US" sz="2800" b="1" dirty="0" smtClean="0">
                <a:latin typeface="Tahoma" pitchFamily="34" charset="0"/>
              </a:rPr>
              <a:t>"New Agers,"  terrorists, humanists</a:t>
            </a:r>
          </a:p>
          <a:p>
            <a:pPr eaLnBrk="1" hangingPunct="1">
              <a:buClr>
                <a:schemeClr val="tx1"/>
              </a:buClr>
              <a:buFontTx/>
              <a:buNone/>
            </a:pPr>
            <a:r>
              <a:rPr lang="en-US" sz="2800" b="1" dirty="0" smtClean="0">
                <a:latin typeface="Tahoma" pitchFamily="34" charset="0"/>
              </a:rPr>
              <a:t>Atheists, euthanasianists, Libertarians</a:t>
            </a:r>
          </a:p>
          <a:p>
            <a:pPr eaLnBrk="1" hangingPunct="1">
              <a:buClr>
                <a:schemeClr val="tx1"/>
              </a:buClr>
              <a:buFontTx/>
              <a:buNone/>
            </a:pPr>
            <a:r>
              <a:rPr lang="en-US" sz="2800" b="1" dirty="0" smtClean="0">
                <a:latin typeface="Tahoma" pitchFamily="34" charset="0"/>
              </a:rPr>
              <a:t>Skin heads, leisure-seeking retirees</a:t>
            </a:r>
          </a:p>
          <a:p>
            <a:pPr eaLnBrk="1" hangingPunct="1">
              <a:buClr>
                <a:schemeClr val="tx1"/>
              </a:buClr>
              <a:buFontTx/>
              <a:buNone/>
            </a:pPr>
            <a:r>
              <a:rPr lang="en-US" sz="2800" b="1" dirty="0" smtClean="0">
                <a:latin typeface="Tahoma" pitchFamily="34" charset="0"/>
              </a:rPr>
              <a:t>"Texas Republic," welfare families, </a:t>
            </a:r>
            <a:r>
              <a:rPr lang="en-US" sz="2800" b="1" dirty="0" err="1" smtClean="0">
                <a:latin typeface="Tahoma" pitchFamily="34" charset="0"/>
              </a:rPr>
              <a:t>Wicans</a:t>
            </a:r>
            <a:endParaRPr lang="en-US" sz="2800" b="1" dirty="0" smtClean="0">
              <a:latin typeface="Tahoma" pitchFamily="34" charset="0"/>
            </a:endParaRPr>
          </a:p>
          <a:p>
            <a:pPr eaLnBrk="1" hangingPunct="1">
              <a:buClr>
                <a:schemeClr val="tx1"/>
              </a:buClr>
              <a:buFontTx/>
              <a:buNone/>
            </a:pPr>
            <a:r>
              <a:rPr lang="en-US" sz="2800" b="1" dirty="0" smtClean="0">
                <a:latin typeface="Tahoma" pitchFamily="34" charset="0"/>
              </a:rPr>
              <a:t>Home </a:t>
            </a:r>
            <a:r>
              <a:rPr lang="en-US" sz="2800" b="1" dirty="0" err="1" smtClean="0">
                <a:latin typeface="Tahoma" pitchFamily="34" charset="0"/>
              </a:rPr>
              <a:t>schoolers</a:t>
            </a:r>
            <a:r>
              <a:rPr lang="en-US" sz="2800" b="1" dirty="0" smtClean="0">
                <a:latin typeface="Tahoma" pitchFamily="34" charset="0"/>
              </a:rPr>
              <a:t>, right-to-lifers, street people </a:t>
            </a:r>
          </a:p>
          <a:p>
            <a:pPr eaLnBrk="1" hangingPunct="1">
              <a:buClr>
                <a:schemeClr val="tx1"/>
              </a:buClr>
              <a:buFontTx/>
              <a:buNone/>
            </a:pPr>
            <a:r>
              <a:rPr lang="en-US" sz="2800" b="1" dirty="0" smtClean="0">
                <a:latin typeface="Tahoma" pitchFamily="34" charset="0"/>
              </a:rPr>
              <a:t>Net chat groupies, investigative reporters </a:t>
            </a:r>
          </a:p>
          <a:p>
            <a:pPr eaLnBrk="1" hangingPunct="1">
              <a:buClr>
                <a:schemeClr val="tx1"/>
              </a:buClr>
              <a:buFontTx/>
              <a:buNone/>
            </a:pPr>
            <a:r>
              <a:rPr lang="en-US" sz="2800" b="1" dirty="0" smtClean="0">
                <a:latin typeface="Tahoma" pitchFamily="34" charset="0"/>
              </a:rPr>
              <a:t>Christian Scientists, </a:t>
            </a:r>
            <a:r>
              <a:rPr lang="en-US" sz="2800" b="1" dirty="0" err="1" smtClean="0">
                <a:latin typeface="Tahoma" pitchFamily="34" charset="0"/>
              </a:rPr>
              <a:t>est</a:t>
            </a:r>
            <a:r>
              <a:rPr lang="en-US" sz="2800" b="1" dirty="0" smtClean="0">
                <a:latin typeface="Tahoma" pitchFamily="34" charset="0"/>
              </a:rPr>
              <a:t>, Scientology, bikers</a:t>
            </a:r>
          </a:p>
          <a:p>
            <a:pPr eaLnBrk="1" hangingPunct="1">
              <a:buClr>
                <a:schemeClr val="tx1"/>
              </a:buClr>
              <a:buFontTx/>
              <a:buNone/>
            </a:pPr>
            <a:r>
              <a:rPr lang="en-US" sz="2800" b="1" dirty="0" smtClean="0">
                <a:latin typeface="Tahoma" pitchFamily="34" charset="0"/>
              </a:rPr>
              <a:t>Military, MBA, religious cults, “”tea party”</a:t>
            </a:r>
          </a:p>
          <a:p>
            <a:pPr eaLnBrk="1" hangingPunct="1">
              <a:buClr>
                <a:schemeClr val="tx1"/>
              </a:buClr>
              <a:buFontTx/>
              <a:buNone/>
            </a:pPr>
            <a:r>
              <a:rPr lang="en-US" sz="2800" b="1" dirty="0" smtClean="0">
                <a:latin typeface="Tahoma" pitchFamily="34" charset="0"/>
              </a:rPr>
              <a:t>Occultists, reality TV, chat groupies, etcetera</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8915400" cy="1143000"/>
          </a:xfrm>
        </p:spPr>
        <p:txBody>
          <a:bodyPr/>
          <a:lstStyle/>
          <a:p>
            <a:pPr eaLnBrk="1" hangingPunct="1"/>
            <a:r>
              <a:rPr lang="en-US" b="1" smtClean="0">
                <a:solidFill>
                  <a:schemeClr val="tx1"/>
                </a:solidFill>
                <a:latin typeface="Tahoma" pitchFamily="34" charset="0"/>
              </a:rPr>
              <a:t>Play by the rules vs. </a:t>
            </a:r>
            <a:br>
              <a:rPr lang="en-US" b="1" smtClean="0">
                <a:solidFill>
                  <a:schemeClr val="tx1"/>
                </a:solidFill>
                <a:latin typeface="Tahoma" pitchFamily="34" charset="0"/>
              </a:rPr>
            </a:br>
            <a:r>
              <a:rPr lang="en-US" b="1" smtClean="0">
                <a:solidFill>
                  <a:schemeClr val="tx1"/>
                </a:solidFill>
                <a:latin typeface="Tahoma" pitchFamily="34" charset="0"/>
              </a:rPr>
              <a:t>Make your own rules to live by</a:t>
            </a:r>
            <a:br>
              <a:rPr lang="en-US" b="1" smtClean="0">
                <a:solidFill>
                  <a:schemeClr val="tx1"/>
                </a:solidFill>
                <a:latin typeface="Tahoma" pitchFamily="34" charset="0"/>
              </a:rPr>
            </a:br>
            <a:endParaRPr lang="en-US" b="1" smtClean="0">
              <a:solidFill>
                <a:schemeClr val="tx1"/>
              </a:solidFill>
              <a:latin typeface="Tahoma" pitchFamily="34" charset="0"/>
            </a:endParaRPr>
          </a:p>
        </p:txBody>
      </p:sp>
      <p:pic>
        <p:nvPicPr>
          <p:cNvPr id="38915" name="Picture 4" descr="Rock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838200" y="4191000"/>
            <a:ext cx="8001000" cy="4648200"/>
          </a:xfrm>
        </p:spPr>
        <p:txBody>
          <a:bodyPr/>
          <a:lstStyle/>
          <a:p>
            <a:pPr algn="ctr" eaLnBrk="1" hangingPunct="1">
              <a:buFont typeface="Wingdings" pitchFamily="2" charset="2"/>
              <a:buNone/>
            </a:pPr>
            <a:r>
              <a:rPr lang="en-US" sz="4800" b="1" smtClean="0">
                <a:latin typeface="Tahoma" pitchFamily="34" charset="0"/>
              </a:rPr>
              <a:t>Extended Family Culture:</a:t>
            </a:r>
          </a:p>
          <a:p>
            <a:pPr algn="ctr" eaLnBrk="1" hangingPunct="1">
              <a:buFont typeface="Wingdings" pitchFamily="2" charset="2"/>
              <a:buNone/>
            </a:pPr>
            <a:r>
              <a:rPr lang="en-US" sz="4800" b="1" smtClean="0">
                <a:latin typeface="Tahoma" pitchFamily="34" charset="0"/>
              </a:rPr>
              <a:t>The family is my</a:t>
            </a:r>
          </a:p>
          <a:p>
            <a:pPr algn="ctr" eaLnBrk="1" hangingPunct="1">
              <a:buFont typeface="Wingdings" pitchFamily="2" charset="2"/>
              <a:buNone/>
            </a:pPr>
            <a:r>
              <a:rPr lang="en-US" sz="4800" b="1" smtClean="0">
                <a:latin typeface="Tahoma" pitchFamily="34" charset="0"/>
              </a:rPr>
              <a:t> identity &amp; lifeline</a:t>
            </a:r>
          </a:p>
        </p:txBody>
      </p:sp>
      <p:pic>
        <p:nvPicPr>
          <p:cNvPr id="39939" name="Picture 5" descr="ex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7239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52400" y="0"/>
            <a:ext cx="8991600" cy="6858000"/>
          </a:xfrm>
        </p:spPr>
        <p:txBody>
          <a:bodyPr/>
          <a:lstStyle/>
          <a:p>
            <a:pPr marL="609600" indent="-609600" eaLnBrk="1" hangingPunct="1">
              <a:buClr>
                <a:schemeClr val="tx1"/>
              </a:buClr>
              <a:buFontTx/>
              <a:buAutoNum type="arabicPeriod"/>
            </a:pPr>
            <a:r>
              <a:rPr lang="en-US" sz="5000" b="1" dirty="0" smtClean="0">
                <a:latin typeface="Tahoma" pitchFamily="34" charset="0"/>
              </a:rPr>
              <a:t>Non-institutional cultures</a:t>
            </a:r>
          </a:p>
          <a:p>
            <a:pPr marL="609600" indent="-609600" eaLnBrk="1" hangingPunct="1">
              <a:buClr>
                <a:schemeClr val="tx1"/>
              </a:buClr>
              <a:buFontTx/>
              <a:buAutoNum type="arabicPeriod"/>
            </a:pPr>
            <a:r>
              <a:rPr lang="en-US" sz="5000" b="1" dirty="0" smtClean="0">
                <a:latin typeface="Tahoma" pitchFamily="34" charset="0"/>
              </a:rPr>
              <a:t>Family </a:t>
            </a:r>
            <a:r>
              <a:rPr lang="en-US" sz="5000" b="1" dirty="0" smtClean="0">
                <a:solidFill>
                  <a:srgbClr val="FF0000"/>
                </a:solidFill>
                <a:latin typeface="Tahoma" pitchFamily="34" charset="0"/>
              </a:rPr>
              <a:t>&gt;</a:t>
            </a:r>
            <a:r>
              <a:rPr lang="en-US" sz="5000" b="1" dirty="0" smtClean="0">
                <a:latin typeface="Tahoma" pitchFamily="34" charset="0"/>
              </a:rPr>
              <a:t> Organizations</a:t>
            </a:r>
          </a:p>
          <a:p>
            <a:pPr marL="609600" indent="-609600" eaLnBrk="1" hangingPunct="1">
              <a:buClr>
                <a:schemeClr val="tx1"/>
              </a:buClr>
              <a:buFontTx/>
              <a:buAutoNum type="arabicPeriod"/>
            </a:pPr>
            <a:r>
              <a:rPr lang="en-US" sz="5000" b="1" dirty="0" smtClean="0">
                <a:latin typeface="Tahoma" pitchFamily="34" charset="0"/>
              </a:rPr>
              <a:t>People </a:t>
            </a:r>
            <a:r>
              <a:rPr lang="en-US" sz="5000" b="1" dirty="0" smtClean="0">
                <a:solidFill>
                  <a:srgbClr val="FF0000"/>
                </a:solidFill>
                <a:latin typeface="Tahoma" pitchFamily="34" charset="0"/>
              </a:rPr>
              <a:t>&gt;</a:t>
            </a:r>
            <a:r>
              <a:rPr lang="en-US" sz="5000" b="1" dirty="0" smtClean="0">
                <a:latin typeface="Tahoma" pitchFamily="34" charset="0"/>
              </a:rPr>
              <a:t> Productivity</a:t>
            </a:r>
          </a:p>
          <a:p>
            <a:pPr marL="609600" indent="-609600" eaLnBrk="1" hangingPunct="1">
              <a:buClr>
                <a:schemeClr val="tx1"/>
              </a:buClr>
              <a:buFontTx/>
              <a:buAutoNum type="arabicPeriod"/>
            </a:pPr>
            <a:r>
              <a:rPr lang="en-US" sz="5000" b="1" dirty="0" smtClean="0">
                <a:latin typeface="Tahoma" pitchFamily="34" charset="0"/>
              </a:rPr>
              <a:t>Quality of life </a:t>
            </a:r>
            <a:r>
              <a:rPr lang="en-US" sz="4800" b="1" dirty="0" smtClean="0">
                <a:latin typeface="Tahoma" pitchFamily="34" charset="0"/>
              </a:rPr>
              <a:t>(relationships &amp; family) </a:t>
            </a:r>
            <a:r>
              <a:rPr lang="en-US" sz="5000" b="1" dirty="0" smtClean="0">
                <a:solidFill>
                  <a:srgbClr val="FF0000"/>
                </a:solidFill>
                <a:latin typeface="Tahoma" pitchFamily="34" charset="0"/>
              </a:rPr>
              <a:t>&gt;</a:t>
            </a:r>
            <a:r>
              <a:rPr lang="en-US" sz="5000" b="1" dirty="0" smtClean="0">
                <a:latin typeface="Tahoma" pitchFamily="34" charset="0"/>
              </a:rPr>
              <a:t> Quantity  of life (materialism) </a:t>
            </a:r>
          </a:p>
          <a:p>
            <a:pPr marL="609600" indent="-609600" algn="ctr" eaLnBrk="1" hangingPunct="1">
              <a:buFont typeface="Wingdings" pitchFamily="2" charset="2"/>
              <a:buNone/>
            </a:pPr>
            <a:endParaRPr lang="en-US" sz="5400" b="1" dirty="0" smtClean="0">
              <a:latin typeface="Tahoma" pitchFamily="34" charset="0"/>
            </a:endParaRPr>
          </a:p>
        </p:txBody>
      </p:sp>
    </p:spTree>
    <p:extLst>
      <p:ext uri="{BB962C8B-B14F-4D97-AF65-F5344CB8AC3E}">
        <p14:creationId xmlns:p14="http://schemas.microsoft.com/office/powerpoint/2010/main" val="293866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r>
              <a:rPr lang="en-US" sz="4800" b="1" smtClean="0">
                <a:latin typeface="Tahoma" pitchFamily="34" charset="0"/>
              </a:rPr>
              <a:t>In nuclear family (individualism) cultures, identity is largely self-determined. In extended family cultures, identity is more apt to come from outside of yourself: gender role, birth order, who you know. </a:t>
            </a: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0" y="0"/>
            <a:ext cx="9144000" cy="6858000"/>
          </a:xfrm>
        </p:spPr>
        <p:txBody>
          <a:bodyPr/>
          <a:lstStyle/>
          <a:p>
            <a:pPr algn="ctr" eaLnBrk="1" hangingPunct="1">
              <a:lnSpc>
                <a:spcPct val="80000"/>
              </a:lnSpc>
              <a:buFont typeface="Wingdings" pitchFamily="2" charset="2"/>
              <a:buNone/>
            </a:pPr>
            <a:r>
              <a:rPr lang="en-US" sz="4000" b="1" dirty="0" smtClean="0">
                <a:solidFill>
                  <a:srgbClr val="FF0000"/>
                </a:solidFill>
                <a:latin typeface="Tahoma" pitchFamily="34" charset="0"/>
              </a:rPr>
              <a:t>Community Culture:</a:t>
            </a:r>
          </a:p>
          <a:p>
            <a:pPr eaLnBrk="1" hangingPunct="1">
              <a:lnSpc>
                <a:spcPct val="80000"/>
              </a:lnSpc>
              <a:buFont typeface="Wingdings" pitchFamily="2" charset="2"/>
              <a:buNone/>
            </a:pPr>
            <a:r>
              <a:rPr lang="en-US" sz="4400" b="1" dirty="0" smtClean="0">
                <a:solidFill>
                  <a:srgbClr val="FF0000"/>
                </a:solidFill>
                <a:latin typeface="Tahoma" pitchFamily="34" charset="0"/>
              </a:rPr>
              <a:t>Community</a:t>
            </a:r>
            <a:r>
              <a:rPr lang="en-US" sz="4400" b="1" dirty="0" smtClean="0">
                <a:latin typeface="Tahoma" pitchFamily="34" charset="0"/>
              </a:rPr>
              <a:t> = interdependency networks: family hierarchies; co-workers; permanent friends; neighbors </a:t>
            </a:r>
          </a:p>
          <a:p>
            <a:pPr eaLnBrk="1" hangingPunct="1">
              <a:lnSpc>
                <a:spcPct val="80000"/>
              </a:lnSpc>
              <a:buFont typeface="Wingdings" pitchFamily="2" charset="2"/>
              <a:buNone/>
            </a:pPr>
            <a:r>
              <a:rPr lang="en-US" sz="4400" b="1" dirty="0" smtClean="0">
                <a:solidFill>
                  <a:srgbClr val="FF0000"/>
                </a:solidFill>
                <a:latin typeface="Tahoma" pitchFamily="34" charset="0"/>
              </a:rPr>
              <a:t>Etiquette</a:t>
            </a:r>
            <a:r>
              <a:rPr lang="en-US" sz="4400" b="1" dirty="0" smtClean="0">
                <a:latin typeface="Tahoma" pitchFamily="34" charset="0"/>
              </a:rPr>
              <a:t> (“ethics”) = showing respect  via rituals to those you depend on most</a:t>
            </a:r>
          </a:p>
          <a:p>
            <a:pPr eaLnBrk="1" hangingPunct="1">
              <a:lnSpc>
                <a:spcPct val="80000"/>
              </a:lnSpc>
              <a:buFont typeface="Wingdings" pitchFamily="2" charset="2"/>
              <a:buNone/>
            </a:pPr>
            <a:r>
              <a:rPr lang="en-US" sz="4400" b="1" dirty="0" smtClean="0">
                <a:solidFill>
                  <a:srgbClr val="FF0000"/>
                </a:solidFill>
                <a:latin typeface="Tahoma" pitchFamily="34" charset="0"/>
              </a:rPr>
              <a:t>Ideals</a:t>
            </a:r>
            <a:r>
              <a:rPr lang="en-US" sz="4400" b="1" dirty="0" smtClean="0">
                <a:latin typeface="Tahoma" pitchFamily="34" charset="0"/>
              </a:rPr>
              <a:t> = behaviors that promote &amp; sustain community harmony</a:t>
            </a:r>
          </a:p>
        </p:txBody>
      </p:sp>
      <p:sp>
        <p:nvSpPr>
          <p:cNvPr id="43012" name="AutoShape 8"/>
          <p:cNvSpPr>
            <a:spLocks noChangeArrowheads="1"/>
          </p:cNvSpPr>
          <p:nvPr/>
        </p:nvSpPr>
        <p:spPr bwMode="auto">
          <a:xfrm>
            <a:off x="7848600" y="58674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53699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en-US" dirty="0"/>
          </a:p>
        </p:txBody>
      </p:sp>
      <p:sp>
        <p:nvSpPr>
          <p:cNvPr id="17411" name="Rectangle 9"/>
          <p:cNvSpPr>
            <a:spLocks noGrp="1" noChangeArrowheads="1"/>
          </p:cNvSpPr>
          <p:nvPr>
            <p:ph type="ctrTitle"/>
          </p:nvPr>
        </p:nvSpPr>
        <p:spPr>
          <a:xfrm>
            <a:off x="304800" y="228600"/>
            <a:ext cx="8839200" cy="685800"/>
          </a:xfrm>
        </p:spPr>
        <p:txBody>
          <a:bodyPr/>
          <a:lstStyle/>
          <a:p>
            <a:pPr eaLnBrk="1" hangingPunct="1"/>
            <a:r>
              <a:rPr lang="en-US" sz="3600" b="1" dirty="0" smtClean="0">
                <a:solidFill>
                  <a:schemeClr val="tx1"/>
                </a:solidFill>
                <a:effectLst/>
                <a:latin typeface="Tahoma" pitchFamily="34" charset="0"/>
              </a:rPr>
              <a:t>WHY DO CULTURES SEEM SO COMPLEX?</a:t>
            </a:r>
          </a:p>
        </p:txBody>
      </p:sp>
      <p:sp>
        <p:nvSpPr>
          <p:cNvPr id="17412" name="Rectangle 11"/>
          <p:cNvSpPr>
            <a:spLocks noGrp="1" noChangeArrowheads="1"/>
          </p:cNvSpPr>
          <p:nvPr>
            <p:ph type="subTitle" idx="1"/>
          </p:nvPr>
        </p:nvSpPr>
        <p:spPr>
          <a:xfrm>
            <a:off x="304800" y="533400"/>
            <a:ext cx="8534400" cy="6019800"/>
          </a:xfrm>
          <a:ln/>
        </p:spPr>
        <p:txBody>
          <a:bodyPr/>
          <a:lstStyle/>
          <a:p>
            <a:pPr algn="l" eaLnBrk="1" hangingPunct="1"/>
            <a:r>
              <a:rPr lang="en-US" sz="3600" b="1" dirty="0" smtClean="0">
                <a:solidFill>
                  <a:schemeClr val="tx1"/>
                </a:solidFill>
                <a:latin typeface="Tahoma" pitchFamily="34" charset="0"/>
              </a:rPr>
              <a:t>Because of the outward superficial differences between cultures: </a:t>
            </a:r>
          </a:p>
          <a:p>
            <a:pPr algn="l" eaLnBrk="1" hangingPunct="1">
              <a:buClr>
                <a:schemeClr val="tx1"/>
              </a:buClr>
              <a:buFontTx/>
              <a:buChar char="•"/>
            </a:pPr>
            <a:r>
              <a:rPr lang="en-US" sz="3600" b="1" dirty="0" smtClean="0">
                <a:solidFill>
                  <a:schemeClr val="tx1"/>
                </a:solidFill>
                <a:latin typeface="Tahoma" pitchFamily="34" charset="0"/>
              </a:rPr>
              <a:t>Ethnic features</a:t>
            </a:r>
          </a:p>
          <a:p>
            <a:pPr algn="l" eaLnBrk="1" hangingPunct="1">
              <a:buClr>
                <a:schemeClr val="tx1"/>
              </a:buClr>
              <a:buFontTx/>
              <a:buChar char="•"/>
            </a:pPr>
            <a:r>
              <a:rPr lang="en-US" sz="3600" b="1" dirty="0" smtClean="0">
                <a:solidFill>
                  <a:schemeClr val="tx1"/>
                </a:solidFill>
                <a:latin typeface="Tahoma" pitchFamily="34" charset="0"/>
              </a:rPr>
              <a:t>Language</a:t>
            </a:r>
          </a:p>
          <a:p>
            <a:pPr algn="l" eaLnBrk="1" hangingPunct="1">
              <a:buClr>
                <a:schemeClr val="tx1"/>
              </a:buClr>
              <a:buFontTx/>
              <a:buChar char="•"/>
            </a:pPr>
            <a:r>
              <a:rPr lang="en-US" sz="3600" b="1" dirty="0" smtClean="0">
                <a:solidFill>
                  <a:schemeClr val="tx1"/>
                </a:solidFill>
                <a:latin typeface="Tahoma" pitchFamily="34" charset="0"/>
              </a:rPr>
              <a:t>Fashion</a:t>
            </a:r>
          </a:p>
          <a:p>
            <a:pPr algn="l" eaLnBrk="1" hangingPunct="1">
              <a:buClr>
                <a:schemeClr val="tx1"/>
              </a:buClr>
              <a:buFontTx/>
              <a:buChar char="•"/>
            </a:pPr>
            <a:r>
              <a:rPr lang="en-US" sz="3600" b="1" dirty="0" smtClean="0">
                <a:solidFill>
                  <a:schemeClr val="tx1"/>
                </a:solidFill>
                <a:latin typeface="Tahoma" pitchFamily="34" charset="0"/>
              </a:rPr>
              <a:t>Cuisine</a:t>
            </a:r>
          </a:p>
          <a:p>
            <a:pPr algn="l" eaLnBrk="1" hangingPunct="1">
              <a:buClr>
                <a:srgbClr val="FF00FF"/>
              </a:buClr>
            </a:pPr>
            <a:r>
              <a:rPr lang="en-US" sz="3600" b="1" dirty="0" smtClean="0">
                <a:solidFill>
                  <a:schemeClr val="tx1"/>
                </a:solidFill>
                <a:latin typeface="Tahoma" pitchFamily="34" charset="0"/>
              </a:rPr>
              <a:t>In reality, understanding cultures is much easier than it looks.</a:t>
            </a: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0" y="2921000"/>
            <a:ext cx="9144000" cy="4191000"/>
          </a:xfrm>
        </p:spPr>
        <p:txBody>
          <a:bodyPr/>
          <a:lstStyle/>
          <a:p>
            <a:pPr algn="ctr" eaLnBrk="1" hangingPunct="1">
              <a:buFont typeface="Wingdings" pitchFamily="2" charset="2"/>
              <a:buNone/>
            </a:pPr>
            <a:r>
              <a:rPr lang="en-US" sz="4000" b="1" dirty="0" smtClean="0">
                <a:latin typeface="Tahoma" pitchFamily="34" charset="0"/>
              </a:rPr>
              <a:t>Maintain interpersonal harmony via ritualistic </a:t>
            </a:r>
          </a:p>
          <a:p>
            <a:pPr algn="ctr" eaLnBrk="1" hangingPunct="1">
              <a:buFont typeface="Wingdings" pitchFamily="2" charset="2"/>
              <a:buNone/>
            </a:pPr>
            <a:r>
              <a:rPr lang="en-US" sz="4000" b="1" dirty="0" smtClean="0">
                <a:latin typeface="Tahoma" pitchFamily="34" charset="0"/>
              </a:rPr>
              <a:t>SOCIAL ETIQUETTE: </a:t>
            </a:r>
            <a:r>
              <a:rPr lang="en-US" sz="4000" b="1" dirty="0" smtClean="0">
                <a:solidFill>
                  <a:srgbClr val="FF0000"/>
                </a:solidFill>
                <a:latin typeface="Tahoma" pitchFamily="34" charset="0"/>
              </a:rPr>
              <a:t>Friendship bonding rituals; Bowing; Meeting/greeting rituals; Gift-giving rituals; Entertaining</a:t>
            </a:r>
          </a:p>
        </p:txBody>
      </p:sp>
      <p:pic>
        <p:nvPicPr>
          <p:cNvPr id="44035" name="Picture 4" descr="moving bo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15591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96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762000" y="228600"/>
            <a:ext cx="7620000" cy="2057400"/>
          </a:xfrm>
        </p:spPr>
        <p:txBody>
          <a:bodyPr/>
          <a:lstStyle/>
          <a:p>
            <a:pPr algn="ctr" eaLnBrk="1" hangingPunct="1">
              <a:lnSpc>
                <a:spcPct val="80000"/>
              </a:lnSpc>
              <a:buFont typeface="Wingdings" pitchFamily="2" charset="2"/>
              <a:buNone/>
            </a:pPr>
            <a:r>
              <a:rPr lang="en-US" sz="4000" b="1" dirty="0" smtClean="0">
                <a:latin typeface="Tahoma" pitchFamily="34" charset="0"/>
              </a:rPr>
              <a:t>Social behavior is complex because it is dictated by situational etiquette, not by universal rules</a:t>
            </a: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r>
              <a:rPr lang="en-US" sz="3600" b="1" dirty="0" smtClean="0">
                <a:latin typeface="Tahoma" pitchFamily="34" charset="0"/>
              </a:rPr>
              <a:t>Meditating on company success</a:t>
            </a:r>
          </a:p>
        </p:txBody>
      </p:sp>
      <p:pic>
        <p:nvPicPr>
          <p:cNvPr id="45059" name="Picture 4" descr="em's meditate en 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2243931"/>
            <a:ext cx="5394325" cy="3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457200" y="381000"/>
            <a:ext cx="7924800" cy="6019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CULTURE CLASH:</a:t>
            </a:r>
          </a:p>
          <a:p>
            <a:pPr algn="ctr"/>
            <a:r>
              <a:rPr lang="en-US" sz="3600" kern="10">
                <a:ln w="9525" cap="sq">
                  <a:solidFill>
                    <a:srgbClr val="000000"/>
                  </a:solidFill>
                  <a:round/>
                  <a:headEnd type="none" w="sm" len="sm"/>
                  <a:tailEnd type="none" w="sm" len="sm"/>
                </a:ln>
                <a:latin typeface="Arial Black"/>
              </a:rPr>
              <a:t>CAREER CULTURES </a:t>
            </a:r>
          </a:p>
          <a:p>
            <a:pPr algn="ctr"/>
            <a:r>
              <a:rPr lang="en-US" sz="3600" kern="10">
                <a:ln w="9525" cap="sq">
                  <a:solidFill>
                    <a:srgbClr val="000000"/>
                  </a:solidFill>
                  <a:round/>
                  <a:headEnd type="none" w="sm" len="sm"/>
                  <a:tailEnd type="none" w="sm" len="sm"/>
                </a:ln>
                <a:latin typeface="Arial Black"/>
              </a:rPr>
              <a:t>vs.</a:t>
            </a:r>
          </a:p>
          <a:p>
            <a:pPr algn="ctr"/>
            <a:r>
              <a:rPr lang="en-US" sz="3600" kern="10">
                <a:ln w="9525" cap="sq">
                  <a:solidFill>
                    <a:srgbClr val="000000"/>
                  </a:solidFill>
                  <a:round/>
                  <a:headEnd type="none" w="sm" len="sm"/>
                  <a:tailEnd type="none" w="sm" len="sm"/>
                </a:ln>
                <a:latin typeface="Arial Black"/>
              </a:rPr>
              <a:t>FAMILY CULTURES</a:t>
            </a:r>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2800" b="1" smtClean="0">
                <a:latin typeface="Tahoma" pitchFamily="34" charset="0"/>
              </a:rPr>
              <a:t>Cultures with different profiles sometimes mesh, but not always.  “Achievement” cultures (individualistic, mastery, monochronic, quantity of life) inevitably clash with “traditional” cultures (extended family, adaptive, polychronic, quality of life). </a:t>
            </a:r>
          </a:p>
          <a:p>
            <a:pPr marL="609600" indent="-609600" eaLnBrk="1" hangingPunct="1">
              <a:buClr>
                <a:schemeClr val="tx1"/>
              </a:buClr>
              <a:buFontTx/>
              <a:buAutoNum type="arabicPeriod"/>
            </a:pPr>
            <a:r>
              <a:rPr lang="en-US" sz="2800" b="1" smtClean="0">
                <a:latin typeface="Tahoma" pitchFamily="34" charset="0"/>
              </a:rPr>
              <a:t> For example, American culture during the “Manifest Destiny” 19</a:t>
            </a:r>
            <a:r>
              <a:rPr lang="en-US" sz="2800" b="1" baseline="30000" smtClean="0">
                <a:latin typeface="Tahoma" pitchFamily="34" charset="0"/>
              </a:rPr>
              <a:t>th</a:t>
            </a:r>
            <a:r>
              <a:rPr lang="en-US" sz="2800" b="1" smtClean="0">
                <a:latin typeface="Tahoma" pitchFamily="34" charset="0"/>
              </a:rPr>
              <a:t> century fatally clashed with the Native American cultures, all but exterminating them in the process. The disunited Amerindian tribes were no match for the superior military technology (the product of entrepreneurial commercial institutions) of the U.S. government with its strong institutional power.</a:t>
            </a:r>
          </a:p>
        </p:txBody>
      </p:sp>
      <p:sp>
        <p:nvSpPr>
          <p:cNvPr id="47107" name="AutoShape 3"/>
          <p:cNvSpPr>
            <a:spLocks noChangeArrowheads="1"/>
          </p:cNvSpPr>
          <p:nvPr/>
        </p:nvSpPr>
        <p:spPr bwMode="auto">
          <a:xfrm>
            <a:off x="7391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startAt="3"/>
            </a:pPr>
            <a:r>
              <a:rPr lang="en-US" sz="2400" b="1" dirty="0" smtClean="0">
                <a:latin typeface="Tahoma" pitchFamily="34" charset="0"/>
              </a:rPr>
              <a:t>One of the few times the Amerindians defeated the U.S. military was at the infamous battle of Little Big Horn (South Dakota) when a number of tribes centralized their power under Sitting Bull. But lacking the institutional infrastructure to permanently centralize power, the various Amerindian tribes were quickly wiped out by the institutional U.S.</a:t>
            </a:r>
          </a:p>
          <a:p>
            <a:pPr marL="609600" indent="-609600" eaLnBrk="1" hangingPunct="1">
              <a:buClr>
                <a:schemeClr val="tx1"/>
              </a:buClr>
              <a:buFontTx/>
              <a:buAutoNum type="arabicPeriod" startAt="3"/>
            </a:pPr>
            <a:r>
              <a:rPr lang="en-US" sz="2400" b="1" dirty="0" smtClean="0">
                <a:latin typeface="Tahoma" pitchFamily="34" charset="0"/>
              </a:rPr>
              <a:t>A major cause of contemporary friction between Western &amp; Islamic nations is cultural: secularism vs. theocracy, institutional vs. extended family, gender role differences, etc.</a:t>
            </a:r>
          </a:p>
          <a:p>
            <a:pPr marL="609600" indent="-609600" eaLnBrk="1" hangingPunct="1">
              <a:buClr>
                <a:schemeClr val="tx1"/>
              </a:buClr>
              <a:buFontTx/>
              <a:buAutoNum type="arabicPeriod" startAt="3"/>
            </a:pPr>
            <a:r>
              <a:rPr lang="en-US" sz="2400" b="1" dirty="0" smtClean="0">
                <a:latin typeface="Tahoma" pitchFamily="34" charset="0"/>
              </a:rPr>
              <a:t>The USA faces a tough political challenge in seeking to install a Western-friendly form of government in the Middle East, because the region has never known strong secular institutions, but representative government necessitates strong institutions.</a:t>
            </a:r>
          </a:p>
          <a:p>
            <a:pPr marL="609600" indent="-609600" eaLnBrk="1" hangingPunct="1"/>
            <a:endParaRPr lang="en-US" sz="2400" dirty="0" smtClean="0"/>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81000"/>
            <a:ext cx="8610600" cy="381000"/>
          </a:xfrm>
        </p:spPr>
        <p:txBody>
          <a:bodyPr/>
          <a:lstStyle/>
          <a:p>
            <a:pPr eaLnBrk="1" hangingPunct="1"/>
            <a:r>
              <a:rPr lang="en-US" sz="3200" b="1" smtClean="0">
                <a:solidFill>
                  <a:schemeClr val="tx1"/>
                </a:solidFill>
                <a:latin typeface="Tahoma" pitchFamily="34" charset="0"/>
              </a:rPr>
              <a:t>THE CULTURAL IMPACT OF QUANTITY </a:t>
            </a:r>
            <a:br>
              <a:rPr lang="en-US" sz="3200" b="1" smtClean="0">
                <a:solidFill>
                  <a:schemeClr val="tx1"/>
                </a:solidFill>
                <a:latin typeface="Tahoma" pitchFamily="34" charset="0"/>
              </a:rPr>
            </a:br>
            <a:r>
              <a:rPr lang="en-US" sz="3200" b="1" smtClean="0">
                <a:solidFill>
                  <a:schemeClr val="tx1"/>
                </a:solidFill>
                <a:latin typeface="Tahoma" pitchFamily="34" charset="0"/>
              </a:rPr>
              <a:t>OF LIFE &amp; ON FAMILY</a:t>
            </a:r>
            <a:r>
              <a:rPr lang="en-US" sz="4000" smtClean="0"/>
              <a:t> </a:t>
            </a:r>
            <a:r>
              <a:rPr lang="en-US" sz="3200" b="1" smtClean="0">
                <a:solidFill>
                  <a:schemeClr val="tx1"/>
                </a:solidFill>
                <a:latin typeface="Tahoma" pitchFamily="34" charset="0"/>
              </a:rPr>
              <a:t>STRUCTURE</a:t>
            </a:r>
          </a:p>
        </p:txBody>
      </p:sp>
      <p:sp>
        <p:nvSpPr>
          <p:cNvPr id="49155" name="Rectangle 3"/>
          <p:cNvSpPr>
            <a:spLocks noGrp="1" noChangeArrowheads="1"/>
          </p:cNvSpPr>
          <p:nvPr>
            <p:ph type="body" idx="1"/>
          </p:nvPr>
        </p:nvSpPr>
        <p:spPr>
          <a:xfrm>
            <a:off x="0" y="1219200"/>
            <a:ext cx="8991600" cy="5638800"/>
          </a:xfrm>
        </p:spPr>
        <p:txBody>
          <a:bodyPr/>
          <a:lstStyle/>
          <a:p>
            <a:pPr eaLnBrk="1" hangingPunct="1">
              <a:buClr>
                <a:schemeClr val="tx1"/>
              </a:buClr>
              <a:buFontTx/>
              <a:buNone/>
            </a:pPr>
            <a:r>
              <a:rPr lang="en-US" sz="2800" b="1" dirty="0" smtClean="0">
                <a:latin typeface="Tahoma" pitchFamily="34" charset="0"/>
              </a:rPr>
              <a:t>1. Western culture’s strong emphasis on quantity-of-life productivity has led to a cycle of decreasing family size &amp; prominence: Women in the workplace        Delayed marriage 	 Having children later in life + Fewer children        Reliance on institutional child rearing in day care centers &amp; public schools</a:t>
            </a:r>
          </a:p>
          <a:p>
            <a:pPr eaLnBrk="1" hangingPunct="1">
              <a:buClr>
                <a:schemeClr val="tx1"/>
              </a:buClr>
              <a:buFontTx/>
              <a:buNone/>
            </a:pPr>
            <a:r>
              <a:rPr lang="en-US" sz="2800" b="1" dirty="0" smtClean="0">
                <a:latin typeface="Tahoma" pitchFamily="34" charset="0"/>
              </a:rPr>
              <a:t>2. Career emphasis has also meant a huge growth in the singles culture to accommodate the intrusiveness of institutional work on private life (long work hours, commuting, team projects,  career mobility, etc.). </a:t>
            </a:r>
          </a:p>
        </p:txBody>
      </p:sp>
      <p:sp>
        <p:nvSpPr>
          <p:cNvPr id="49156" name="AutoShape 4"/>
          <p:cNvSpPr>
            <a:spLocks noChangeArrowheads="1"/>
          </p:cNvSpPr>
          <p:nvPr/>
        </p:nvSpPr>
        <p:spPr bwMode="auto">
          <a:xfrm>
            <a:off x="4953000" y="25908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7" name="AutoShape 5"/>
          <p:cNvSpPr>
            <a:spLocks noChangeArrowheads="1"/>
          </p:cNvSpPr>
          <p:nvPr/>
        </p:nvSpPr>
        <p:spPr bwMode="auto">
          <a:xfrm>
            <a:off x="1981200" y="35052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8" name="AutoShape 6"/>
          <p:cNvSpPr>
            <a:spLocks noChangeArrowheads="1"/>
          </p:cNvSpPr>
          <p:nvPr/>
        </p:nvSpPr>
        <p:spPr bwMode="auto">
          <a:xfrm>
            <a:off x="7848600" y="6324600"/>
            <a:ext cx="838200" cy="533400"/>
          </a:xfrm>
          <a:prstGeom prst="rightArrow">
            <a:avLst>
              <a:gd name="adj1" fmla="val 50000"/>
              <a:gd name="adj2" fmla="val 39286"/>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9" name="AutoShape 7"/>
          <p:cNvSpPr>
            <a:spLocks noChangeArrowheads="1"/>
          </p:cNvSpPr>
          <p:nvPr/>
        </p:nvSpPr>
        <p:spPr bwMode="auto">
          <a:xfrm>
            <a:off x="457200" y="30480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487363"/>
          </a:xfrm>
        </p:spPr>
        <p:txBody>
          <a:bodyPr/>
          <a:lstStyle/>
          <a:p>
            <a:pPr eaLnBrk="1" hangingPunct="1"/>
            <a:r>
              <a:rPr lang="en-US" sz="2800" b="1" smtClean="0">
                <a:solidFill>
                  <a:schemeClr val="tx1"/>
                </a:solidFill>
                <a:latin typeface="Tahoma" pitchFamily="34" charset="0"/>
              </a:rPr>
              <a:t>GENDER ROLE CULTURE CLASH</a:t>
            </a:r>
            <a:r>
              <a:rPr lang="en-US" sz="2800" b="1" smtClean="0"/>
              <a:t> </a:t>
            </a:r>
          </a:p>
        </p:txBody>
      </p:sp>
      <p:sp>
        <p:nvSpPr>
          <p:cNvPr id="50179" name="Rectangle 3"/>
          <p:cNvSpPr>
            <a:spLocks noGrp="1" noChangeArrowheads="1"/>
          </p:cNvSpPr>
          <p:nvPr>
            <p:ph type="body" idx="1"/>
          </p:nvPr>
        </p:nvSpPr>
        <p:spPr>
          <a:xfrm>
            <a:off x="0" y="381000"/>
            <a:ext cx="9144000" cy="6477000"/>
          </a:xfrm>
        </p:spPr>
        <p:txBody>
          <a:bodyPr/>
          <a:lstStyle/>
          <a:p>
            <a:pPr marL="609600" indent="-609600" eaLnBrk="1" hangingPunct="1">
              <a:buClr>
                <a:schemeClr val="tx1"/>
              </a:buClr>
              <a:buFontTx/>
              <a:buAutoNum type="arabicPeriod"/>
            </a:pPr>
            <a:r>
              <a:rPr lang="en-US" sz="2800" b="1" dirty="0" smtClean="0">
                <a:latin typeface="Tahoma" pitchFamily="34" charset="0"/>
              </a:rPr>
              <a:t>The traditional nurturing role of women in Western culture underwent massive change during the second half of the 20</a:t>
            </a:r>
            <a:r>
              <a:rPr lang="en-US" sz="2800" b="1" baseline="30000" dirty="0" smtClean="0">
                <a:latin typeface="Tahoma" pitchFamily="34" charset="0"/>
              </a:rPr>
              <a:t>th</a:t>
            </a:r>
            <a:r>
              <a:rPr lang="en-US" sz="2800" b="1" dirty="0" smtClean="0">
                <a:latin typeface="Tahoma" pitchFamily="34" charset="0"/>
              </a:rPr>
              <a:t> century as many women sought personal identity in careers &amp; greater social/economic independence. </a:t>
            </a:r>
          </a:p>
          <a:p>
            <a:pPr marL="609600" indent="-609600" eaLnBrk="1" hangingPunct="1">
              <a:buClr>
                <a:schemeClr val="tx1"/>
              </a:buClr>
              <a:buFontTx/>
              <a:buAutoNum type="arabicPeriod"/>
            </a:pPr>
            <a:r>
              <a:rPr lang="en-US" sz="2800" b="1" dirty="0" smtClean="0">
                <a:latin typeface="Tahoma" pitchFamily="34" charset="0"/>
              </a:rPr>
              <a:t>Other women became breadwinners in order to supplement their spouse’s income to enable a higher material standard of living.</a:t>
            </a:r>
          </a:p>
          <a:p>
            <a:pPr marL="609600" indent="-609600" eaLnBrk="1" hangingPunct="1">
              <a:buClr>
                <a:schemeClr val="tx1"/>
              </a:buClr>
              <a:buFontTx/>
              <a:buAutoNum type="arabicPeriod"/>
            </a:pPr>
            <a:r>
              <a:rPr lang="en-US" sz="2800" b="1" dirty="0" smtClean="0">
                <a:latin typeface="Tahoma" pitchFamily="34" charset="0"/>
              </a:rPr>
              <a:t>The singles &amp; living together unmarried subcultures emerged as a new socially acceptable role for both women and men who put career &amp; organizational life ahead of family life.</a:t>
            </a:r>
          </a:p>
        </p:txBody>
      </p:sp>
      <p:sp>
        <p:nvSpPr>
          <p:cNvPr id="50180" name="AutoShape 4"/>
          <p:cNvSpPr>
            <a:spLocks noChangeArrowheads="1"/>
          </p:cNvSpPr>
          <p:nvPr/>
        </p:nvSpPr>
        <p:spPr bwMode="auto">
          <a:xfrm>
            <a:off x="8001000" y="61722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Clr>
                <a:schemeClr val="tx1"/>
              </a:buClr>
              <a:buFontTx/>
              <a:buAutoNum type="arabicPeriod" startAt="4"/>
            </a:pPr>
            <a:r>
              <a:rPr lang="en-US" sz="2800" b="1" dirty="0" smtClean="0">
                <a:latin typeface="Tahoma" pitchFamily="34" charset="0"/>
              </a:rPr>
              <a:t>This redefined gender role of women led to domestic role overload for many “supermoms” who were expected to simultaneously maintain both nurturing &amp; professional roles. </a:t>
            </a:r>
          </a:p>
          <a:p>
            <a:pPr marL="609600" indent="-609600" eaLnBrk="1" hangingPunct="1">
              <a:lnSpc>
                <a:spcPct val="90000"/>
              </a:lnSpc>
              <a:buClr>
                <a:schemeClr val="tx1"/>
              </a:buClr>
              <a:buFontTx/>
              <a:buAutoNum type="arabicPeriod" startAt="4"/>
            </a:pPr>
            <a:r>
              <a:rPr lang="en-US" sz="2800" b="1" dirty="0" smtClean="0">
                <a:latin typeface="Tahoma" pitchFamily="34" charset="0"/>
              </a:rPr>
              <a:t>In addition, the new role of women as careerists in the workplace led to gender culture clashes in many organizations centering around sexual discrimination &amp; harassment; the “glass ceiling” (not promoting women into executive positions); &amp; the discomfort of many women professionals in male-dominated organization cultures built around aggressive competitiveness instead of cooperation, &amp; authoritarian-style management instead of participative management.</a:t>
            </a:r>
          </a:p>
          <a:p>
            <a:pPr marL="609600" indent="-609600" eaLnBrk="1" hangingPunct="1">
              <a:lnSpc>
                <a:spcPct val="90000"/>
              </a:lnSpc>
              <a:buClr>
                <a:schemeClr val="tx1"/>
              </a:buClr>
              <a:buFontTx/>
              <a:buAutoNum type="arabicPeriod" startAt="4"/>
            </a:pPr>
            <a:endParaRPr lang="en-US" sz="2800" b="1" dirty="0" smtClean="0">
              <a:latin typeface="Tahoma" pitchFamily="34" charset="0"/>
            </a:endParaRPr>
          </a:p>
          <a:p>
            <a:pPr marL="609600" indent="-609600" eaLnBrk="1" hangingPunct="1">
              <a:lnSpc>
                <a:spcPct val="90000"/>
              </a:lnSpc>
            </a:pPr>
            <a:endParaRPr lang="en-US" dirty="0" smtClean="0"/>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44563"/>
          </a:xfrm>
        </p:spPr>
        <p:txBody>
          <a:bodyPr/>
          <a:lstStyle/>
          <a:p>
            <a:pPr eaLnBrk="1" hangingPunct="1"/>
            <a:r>
              <a:rPr lang="en-US" sz="2400" b="1" smtClean="0">
                <a:solidFill>
                  <a:schemeClr val="tx1"/>
                </a:solidFill>
                <a:latin typeface="Tahoma" pitchFamily="34" charset="0"/>
              </a:rPr>
              <a:t>THE SOCIAL REQUIREMENTS OF CAREERIST CULTURES  </a:t>
            </a:r>
            <a:r>
              <a:rPr lang="en-US" sz="2400" b="1" smtClean="0">
                <a:solidFill>
                  <a:schemeClr val="tx1"/>
                </a:solidFill>
              </a:rPr>
              <a:t> </a:t>
            </a:r>
          </a:p>
        </p:txBody>
      </p:sp>
      <p:sp>
        <p:nvSpPr>
          <p:cNvPr id="52227"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ClrTx/>
              <a:buFontTx/>
              <a:buAutoNum type="arabicPeriod"/>
            </a:pPr>
            <a:r>
              <a:rPr lang="en-US" sz="2900" b="1" dirty="0" smtClean="0">
                <a:latin typeface="Tahoma" pitchFamily="34" charset="0"/>
              </a:rPr>
              <a:t>Social Darwinist culture (make it on your own)</a:t>
            </a:r>
          </a:p>
          <a:p>
            <a:pPr marL="609600" indent="-609600" eaLnBrk="1" hangingPunct="1">
              <a:lnSpc>
                <a:spcPct val="90000"/>
              </a:lnSpc>
              <a:buClrTx/>
              <a:buFontTx/>
              <a:buAutoNum type="arabicPeriod"/>
            </a:pPr>
            <a:r>
              <a:rPr lang="en-US" sz="2900" b="1" dirty="0" smtClean="0">
                <a:latin typeface="Tahoma" pitchFamily="34" charset="0"/>
              </a:rPr>
              <a:t>Unisex culture (economic productivity as the primary societal role of both men &amp; women)</a:t>
            </a:r>
          </a:p>
          <a:p>
            <a:pPr marL="609600" indent="-609600" eaLnBrk="1" hangingPunct="1">
              <a:lnSpc>
                <a:spcPct val="90000"/>
              </a:lnSpc>
              <a:buClrTx/>
              <a:buFontTx/>
              <a:buAutoNum type="arabicPeriod"/>
            </a:pPr>
            <a:r>
              <a:rPr lang="en-US" sz="2900" b="1" dirty="0" smtClean="0">
                <a:latin typeface="Tahoma" pitchFamily="34" charset="0"/>
              </a:rPr>
              <a:t>Small families or childless marriages (to accommodate the time demands of institutions &amp; organizations)</a:t>
            </a:r>
          </a:p>
          <a:p>
            <a:pPr marL="609600" indent="-609600" eaLnBrk="1" hangingPunct="1">
              <a:lnSpc>
                <a:spcPct val="90000"/>
              </a:lnSpc>
              <a:buClrTx/>
              <a:buFontTx/>
              <a:buAutoNum type="arabicPeriod"/>
            </a:pPr>
            <a:r>
              <a:rPr lang="en-US" sz="2900" b="1" dirty="0" smtClean="0">
                <a:latin typeface="Tahoma" pitchFamily="34" charset="0"/>
              </a:rPr>
              <a:t>Institutional childcare (as a substitute for family care during the workday): public school systems, daycare centers, nannies, after-school programs &amp; extracurricular activities </a:t>
            </a:r>
          </a:p>
          <a:p>
            <a:pPr marL="609600" indent="-609600" eaLnBrk="1" hangingPunct="1">
              <a:lnSpc>
                <a:spcPct val="90000"/>
              </a:lnSpc>
              <a:buClrTx/>
              <a:buFontTx/>
              <a:buAutoNum type="arabicPeriod"/>
            </a:pPr>
            <a:r>
              <a:rPr lang="en-US" sz="2900" b="1" dirty="0" smtClean="0">
                <a:latin typeface="Tahoma" pitchFamily="34" charset="0"/>
              </a:rPr>
              <a:t>Widespread availability of birth control technology</a:t>
            </a:r>
          </a:p>
          <a:p>
            <a:pPr marL="609600" indent="-609600" eaLnBrk="1" hangingPunct="1">
              <a:lnSpc>
                <a:spcPct val="90000"/>
              </a:lnSpc>
              <a:buFontTx/>
              <a:buAutoNum type="arabicPeriod"/>
            </a:pPr>
            <a:endParaRPr lang="en-US" sz="2900" b="1" dirty="0" smtClean="0">
              <a:latin typeface="Tahoma" pitchFamily="34" charset="0"/>
            </a:endParaRPr>
          </a:p>
          <a:p>
            <a:pPr marL="609600" indent="-609600" eaLnBrk="1" hangingPunct="1">
              <a:lnSpc>
                <a:spcPct val="90000"/>
              </a:lnSpc>
              <a:buFontTx/>
              <a:buAutoNum type="arabicPeriod"/>
            </a:pPr>
            <a:endParaRPr lang="en-US" sz="29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p:txBody>
      </p:sp>
      <p:sp>
        <p:nvSpPr>
          <p:cNvPr id="52228" name="AutoShape 4"/>
          <p:cNvSpPr>
            <a:spLocks noChangeArrowheads="1"/>
          </p:cNvSpPr>
          <p:nvPr/>
        </p:nvSpPr>
        <p:spPr bwMode="auto">
          <a:xfrm>
            <a:off x="7620000" y="61722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startAt="6"/>
            </a:pPr>
            <a:r>
              <a:rPr lang="en-US" sz="2800" b="1" dirty="0" smtClean="0">
                <a:latin typeface="Tahoma" pitchFamily="34" charset="0"/>
              </a:rPr>
              <a:t>Civil rights legislation protecting the rights of women &amp; ethnic minorities</a:t>
            </a:r>
          </a:p>
          <a:p>
            <a:pPr marL="609600" indent="-609600" eaLnBrk="1" hangingPunct="1">
              <a:buClr>
                <a:schemeClr val="tx1"/>
              </a:buClr>
              <a:buFontTx/>
              <a:buAutoNum type="arabicPeriod" startAt="6"/>
            </a:pPr>
            <a:r>
              <a:rPr lang="en-US" sz="2800" b="1" dirty="0" smtClean="0">
                <a:latin typeface="Tahoma" pitchFamily="34" charset="0"/>
              </a:rPr>
              <a:t>Geographically mobile lifestyles to accommodate career opportunities </a:t>
            </a:r>
          </a:p>
          <a:p>
            <a:pPr marL="609600" indent="-609600" eaLnBrk="1" hangingPunct="1">
              <a:buClr>
                <a:schemeClr val="tx1"/>
              </a:buClr>
              <a:buFontTx/>
              <a:buAutoNum type="arabicPeriod" startAt="6"/>
            </a:pPr>
            <a:r>
              <a:rPr lang="en-US" sz="2800" b="1" dirty="0" smtClean="0">
                <a:latin typeface="Tahoma" pitchFamily="34" charset="0"/>
              </a:rPr>
              <a:t>Separation of church &amp; state to avoid discrimination against religious minorities &amp; the growing ranks of non-religious secularists</a:t>
            </a:r>
          </a:p>
          <a:p>
            <a:pPr marL="609600" indent="-609600" eaLnBrk="1" hangingPunct="1">
              <a:buClr>
                <a:schemeClr val="tx1"/>
              </a:buClr>
              <a:buFontTx/>
              <a:buAutoNum type="arabicPeriod" startAt="6"/>
            </a:pPr>
            <a:r>
              <a:rPr lang="en-US" sz="2800" b="1" dirty="0" smtClean="0">
                <a:latin typeface="Tahoma" pitchFamily="34" charset="0"/>
              </a:rPr>
              <a:t>Secularized values to accommodate the high materialism required by a commercial culture based on the pursuit of careers.</a:t>
            </a:r>
          </a:p>
          <a:p>
            <a:pPr marL="609600" indent="-609600" eaLnBrk="1" hangingPunct="1">
              <a:buClr>
                <a:schemeClr val="tx1"/>
              </a:buClr>
              <a:buFontTx/>
              <a:buAutoNum type="arabicPeriod" startAt="6"/>
            </a:pPr>
            <a:r>
              <a:rPr lang="en-US" sz="2800" b="1" dirty="0" smtClean="0">
                <a:latin typeface="Tahoma" pitchFamily="34" charset="0"/>
              </a:rPr>
              <a:t>Government socialism (unemployment &amp; welfare benefits, medical care assistance, college loans, etc.) to provide for social welfare needs no longer met by the family.</a:t>
            </a:r>
          </a:p>
          <a:p>
            <a:pPr marL="609600" indent="-609600" eaLnBrk="1" hangingPunct="1"/>
            <a:endParaRPr lang="en-US" dirty="0" smtClean="0"/>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8434" name="WordArt 4"/>
          <p:cNvSpPr>
            <a:spLocks noChangeArrowheads="1" noChangeShapeType="1" noTextEdit="1"/>
          </p:cNvSpPr>
          <p:nvPr/>
        </p:nvSpPr>
        <p:spPr bwMode="auto">
          <a:xfrm>
            <a:off x="1371600" y="457200"/>
            <a:ext cx="5943600" cy="5791200"/>
          </a:xfrm>
          <a:prstGeom prst="rect">
            <a:avLst/>
          </a:prstGeom>
        </p:spPr>
        <p:txBody>
          <a:bodyPr wrap="none" fromWordArt="1">
            <a:prstTxWarp prst="textPlain">
              <a:avLst>
                <a:gd name="adj" fmla="val 50000"/>
              </a:avLst>
            </a:prstTxWarp>
          </a:bodyPr>
          <a:lstStyle/>
          <a:p>
            <a:pPr algn="ctr"/>
            <a:r>
              <a:rPr lang="en-US" sz="3600" kern="10" dirty="0">
                <a:ln w="9525" cap="sq">
                  <a:solidFill>
                    <a:srgbClr val="000000"/>
                  </a:solidFill>
                  <a:round/>
                  <a:headEnd type="none" w="sm" len="sm"/>
                  <a:tailEnd type="none" w="sm" len="sm"/>
                </a:ln>
                <a:latin typeface="Arial Black"/>
              </a:rPr>
              <a:t>THE </a:t>
            </a:r>
          </a:p>
          <a:p>
            <a:pPr algn="ctr"/>
            <a:r>
              <a:rPr lang="en-US" sz="3600" kern="10" dirty="0">
                <a:ln w="9525" cap="sq">
                  <a:solidFill>
                    <a:srgbClr val="000000"/>
                  </a:solidFill>
                  <a:round/>
                  <a:headEnd type="none" w="sm" len="sm"/>
                  <a:tailEnd type="none" w="sm" len="sm"/>
                </a:ln>
                <a:latin typeface="Arial Black"/>
              </a:rPr>
              <a:t>BIG 3</a:t>
            </a:r>
          </a:p>
          <a:p>
            <a:pPr algn="ctr"/>
            <a:r>
              <a:rPr lang="en-US" sz="3600" kern="10" dirty="0">
                <a:ln w="9525" cap="sq">
                  <a:solidFill>
                    <a:srgbClr val="000000"/>
                  </a:solidFill>
                  <a:round/>
                  <a:headEnd type="none" w="sm" len="sm"/>
                  <a:tailEnd type="none" w="sm" len="sm"/>
                </a:ln>
                <a:latin typeface="Arial Black"/>
              </a:rPr>
              <a:t>CULTURE</a:t>
            </a:r>
          </a:p>
          <a:p>
            <a:pPr algn="ctr"/>
            <a:r>
              <a:rPr lang="en-US" sz="3600" kern="10" dirty="0">
                <a:ln w="9525" cap="sq">
                  <a:solidFill>
                    <a:srgbClr val="000000"/>
                  </a:solidFill>
                  <a:round/>
                  <a:headEnd type="none" w="sm" len="sm"/>
                  <a:tailEnd type="none" w="sm" len="sm"/>
                </a:ln>
                <a:latin typeface="Arial Black"/>
              </a:rPr>
              <a:t>CLASSIFICATIONS</a:t>
            </a:r>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053" y="-16041"/>
            <a:ext cx="9144000" cy="701842"/>
          </a:xfrm>
        </p:spPr>
        <p:txBody>
          <a:bodyPr/>
          <a:lstStyle/>
          <a:p>
            <a:pPr eaLnBrk="1" hangingPunct="1"/>
            <a:r>
              <a:rPr lang="en-US" sz="2000" b="1" dirty="0" smtClean="0">
                <a:solidFill>
                  <a:schemeClr val="tx1"/>
                </a:solidFill>
                <a:latin typeface="Tahoma" pitchFamily="34" charset="0"/>
              </a:rPr>
              <a:t>THE SOCIAL REQUIREMENTS OF EXTENDED FAMILY CULTURES  </a:t>
            </a:r>
            <a:r>
              <a:rPr lang="en-US" sz="2000" dirty="0" smtClean="0">
                <a:solidFill>
                  <a:schemeClr val="tx1"/>
                </a:solidFill>
              </a:rPr>
              <a:t> </a:t>
            </a:r>
          </a:p>
        </p:txBody>
      </p:sp>
      <p:sp>
        <p:nvSpPr>
          <p:cNvPr id="54275" name="Rectangle 3"/>
          <p:cNvSpPr>
            <a:spLocks noGrp="1" noChangeArrowheads="1"/>
          </p:cNvSpPr>
          <p:nvPr>
            <p:ph type="body" idx="1"/>
          </p:nvPr>
        </p:nvSpPr>
        <p:spPr>
          <a:xfrm>
            <a:off x="0" y="609600"/>
            <a:ext cx="9144000" cy="6248400"/>
          </a:xfrm>
        </p:spPr>
        <p:txBody>
          <a:bodyPr/>
          <a:lstStyle/>
          <a:p>
            <a:pPr marL="609600" indent="-609600" eaLnBrk="1" hangingPunct="1">
              <a:buClr>
                <a:schemeClr val="tx1"/>
              </a:buClr>
              <a:buFontTx/>
              <a:buAutoNum type="arabicPeriod"/>
            </a:pPr>
            <a:r>
              <a:rPr lang="en-US" sz="2800" b="1" dirty="0" smtClean="0">
                <a:latin typeface="Tahoma" pitchFamily="34" charset="0"/>
              </a:rPr>
              <a:t>A social culture of extended families, clans (extended families connected by intermarriage) &amp; tribes (extended clans connected by intermarriage)</a:t>
            </a:r>
          </a:p>
          <a:p>
            <a:pPr marL="609600" indent="-609600" eaLnBrk="1" hangingPunct="1">
              <a:buClr>
                <a:schemeClr val="tx1"/>
              </a:buClr>
              <a:buFontTx/>
              <a:buAutoNum type="arabicPeriod"/>
            </a:pPr>
            <a:r>
              <a:rPr lang="en-US" sz="2800" b="1" dirty="0" smtClean="0">
                <a:latin typeface="Tahoma" pitchFamily="34" charset="0"/>
              </a:rPr>
              <a:t>Gender role differences</a:t>
            </a:r>
          </a:p>
          <a:p>
            <a:pPr marL="609600" indent="-609600" eaLnBrk="1" hangingPunct="1">
              <a:buClr>
                <a:schemeClr val="tx1"/>
              </a:buClr>
              <a:buFontTx/>
              <a:buAutoNum type="arabicPeriod"/>
            </a:pPr>
            <a:r>
              <a:rPr lang="en-US" sz="2800" b="1" dirty="0" smtClean="0">
                <a:latin typeface="Tahoma" pitchFamily="34" charset="0"/>
              </a:rPr>
              <a:t>Large families (to provide for the relative absence of social institutions)</a:t>
            </a:r>
          </a:p>
          <a:p>
            <a:pPr marL="609600" indent="-609600" eaLnBrk="1" hangingPunct="1">
              <a:buClr>
                <a:schemeClr val="tx1"/>
              </a:buClr>
              <a:buFontTx/>
              <a:buAutoNum type="arabicPeriod"/>
            </a:pPr>
            <a:r>
              <a:rPr lang="en-US" sz="2800" b="1" dirty="0" smtClean="0">
                <a:latin typeface="Tahoma" pitchFamily="34" charset="0"/>
              </a:rPr>
              <a:t>Prominent, publicly visible religion to hold the culture together at the grassroots level in the absence of </a:t>
            </a:r>
            <a:r>
              <a:rPr lang="en-US" sz="2800" b="1" dirty="0" err="1" smtClean="0">
                <a:latin typeface="Tahoma" pitchFamily="34" charset="0"/>
              </a:rPr>
              <a:t>of</a:t>
            </a:r>
            <a:r>
              <a:rPr lang="en-US" sz="2800" b="1" dirty="0" smtClean="0">
                <a:latin typeface="Tahoma" pitchFamily="34" charset="0"/>
              </a:rPr>
              <a:t> institutions</a:t>
            </a:r>
          </a:p>
          <a:p>
            <a:pPr marL="609600" indent="-609600" eaLnBrk="1" hangingPunct="1">
              <a:buClr>
                <a:schemeClr val="tx1"/>
              </a:buClr>
              <a:buFontTx/>
              <a:buAutoNum type="arabicPeriod"/>
            </a:pPr>
            <a:r>
              <a:rPr lang="en-US" sz="2800" b="1" dirty="0" smtClean="0">
                <a:latin typeface="Tahoma" pitchFamily="34" charset="0"/>
              </a:rPr>
              <a:t>Communal capitalism which seeks to meet the needs of multiple people, not just financial stockholders</a:t>
            </a:r>
          </a:p>
          <a:p>
            <a:pPr marL="609600" indent="-609600" eaLnBrk="1" hangingPunct="1">
              <a:buFontTx/>
              <a:buAutoNum type="arabicPeriod"/>
            </a:pPr>
            <a:endParaRPr lang="en-US" sz="2800" b="1" dirty="0" smtClean="0">
              <a:latin typeface="Tahoma" pitchFamily="34" charset="0"/>
            </a:endParaRPr>
          </a:p>
          <a:p>
            <a:pPr marL="609600" indent="-609600" eaLnBrk="1" hangingPunct="1">
              <a:buFontTx/>
              <a:buAutoNum type="arabicPeriod"/>
            </a:pPr>
            <a:endParaRPr lang="en-US" sz="2800" b="1" dirty="0" smtClean="0">
              <a:latin typeface="Tahoma" pitchFamily="34" charset="0"/>
            </a:endParaRPr>
          </a:p>
          <a:p>
            <a:pPr marL="609600" indent="-609600" eaLnBrk="1" hangingPunct="1">
              <a:buFontTx/>
              <a:buAutoNum type="arabicPeriod"/>
            </a:pPr>
            <a:endParaRPr lang="en-US" sz="2800" b="1" dirty="0" smtClean="0">
              <a:latin typeface="Tahoma" pitchFamily="34" charset="0"/>
            </a:endParaRP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533400" y="457200"/>
            <a:ext cx="7848600" cy="5638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 Cul Class #3:</a:t>
            </a:r>
          </a:p>
          <a:p>
            <a:pPr algn="ctr"/>
            <a:r>
              <a:rPr lang="en-US" sz="3600" kern="10">
                <a:ln w="9525" cap="sq">
                  <a:solidFill>
                    <a:srgbClr val="000000"/>
                  </a:solidFill>
                  <a:round/>
                  <a:headEnd type="none" w="sm" len="sm"/>
                  <a:tailEnd type="none" w="sm" len="sm"/>
                </a:ln>
                <a:latin typeface="Arial Black"/>
              </a:rPr>
              <a:t>CULTURAL </a:t>
            </a:r>
          </a:p>
          <a:p>
            <a:pPr algn="ctr"/>
            <a:r>
              <a:rPr lang="en-US" sz="3600" kern="10">
                <a:ln w="9525" cap="sq">
                  <a:solidFill>
                    <a:srgbClr val="000000"/>
                  </a:solidFill>
                  <a:round/>
                  <a:headEnd type="none" w="sm" len="sm"/>
                  <a:tailEnd type="none" w="sm" len="sm"/>
                </a:ln>
                <a:latin typeface="Arial Black"/>
              </a:rPr>
              <a:t>DNA CODE</a:t>
            </a:r>
          </a:p>
        </p:txBody>
      </p:sp>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609600" y="457200"/>
            <a:ext cx="7772400" cy="5715000"/>
          </a:xfrm>
          <a:prstGeom prst="rect">
            <a:avLst/>
          </a:prstGeom>
        </p:spPr>
        <p:txBody>
          <a:bodyPr wrap="none" fromWordArt="1">
            <a:prstTxWarp prst="textPlain">
              <a:avLst>
                <a:gd name="adj" fmla="val 50000"/>
              </a:avLst>
            </a:prstTxWarp>
          </a:bodyPr>
          <a:lstStyle/>
          <a:p>
            <a:pPr algn="ctr"/>
            <a:r>
              <a:rPr lang="pl-PL" sz="3600" kern="10">
                <a:ln w="9525" cap="sq">
                  <a:solidFill>
                    <a:srgbClr val="000000"/>
                  </a:solidFill>
                  <a:round/>
                  <a:headEnd type="none" w="sm" len="sm"/>
                  <a:tailEnd type="none" w="sm" len="sm"/>
                </a:ln>
                <a:latin typeface="Arial Black"/>
              </a:rPr>
              <a:t>DNA #1:</a:t>
            </a:r>
          </a:p>
          <a:p>
            <a:pPr algn="ctr"/>
            <a:r>
              <a:rPr lang="pl-PL" sz="3600" kern="10">
                <a:ln w="9525" cap="sq">
                  <a:solidFill>
                    <a:srgbClr val="000000"/>
                  </a:solidFill>
                  <a:round/>
                  <a:headEnd type="none" w="sm" len="sm"/>
                  <a:tailEnd type="none" w="sm" len="sm"/>
                </a:ln>
                <a:latin typeface="Arial Black"/>
              </a:rPr>
              <a:t>MONOCHRONIC vs.</a:t>
            </a:r>
          </a:p>
          <a:p>
            <a:pPr algn="ctr"/>
            <a:r>
              <a:rPr lang="pl-PL" sz="3600" kern="10">
                <a:ln w="9525" cap="sq">
                  <a:solidFill>
                    <a:srgbClr val="000000"/>
                  </a:solidFill>
                  <a:round/>
                  <a:headEnd type="none" w="sm" len="sm"/>
                  <a:tailEnd type="none" w="sm" len="sm"/>
                </a:ln>
                <a:latin typeface="Arial Black"/>
              </a:rPr>
              <a:t>POLYCHRONIC</a:t>
            </a:r>
          </a:p>
          <a:p>
            <a:pPr algn="ctr"/>
            <a:r>
              <a:rPr lang="pl-PL" sz="3600" kern="10">
                <a:ln w="9525" cap="sq">
                  <a:solidFill>
                    <a:srgbClr val="000000"/>
                  </a:solidFill>
                  <a:round/>
                  <a:headEnd type="none" w="sm" len="sm"/>
                  <a:tailEnd type="none" w="sm" len="sm"/>
                </a:ln>
                <a:latin typeface="Arial Black"/>
              </a:rPr>
              <a:t>CULTURES</a:t>
            </a:r>
            <a:endParaRPr lang="en-US" sz="3600" kern="10">
              <a:ln w="9525" cap="sq">
                <a:solidFill>
                  <a:srgbClr val="000000"/>
                </a:solidFill>
                <a:round/>
                <a:headEnd type="none" w="sm" len="sm"/>
                <a:tailEnd type="none" w="sm" len="sm"/>
              </a:ln>
              <a:latin typeface="Arial Black"/>
            </a:endParaRPr>
          </a:p>
        </p:txBody>
      </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0" y="0"/>
            <a:ext cx="9144000" cy="1905000"/>
          </a:xfrm>
        </p:spPr>
        <p:txBody>
          <a:bodyPr/>
          <a:lstStyle/>
          <a:p>
            <a:pPr algn="ctr" eaLnBrk="1" hangingPunct="1">
              <a:buFontTx/>
              <a:buNone/>
            </a:pPr>
            <a:r>
              <a:rPr lang="en-US" b="1" smtClean="0">
                <a:latin typeface="Tahoma" pitchFamily="34" charset="0"/>
              </a:rPr>
              <a:t>Monochronic—Polychronic: </a:t>
            </a:r>
          </a:p>
          <a:p>
            <a:pPr algn="ctr" eaLnBrk="1" hangingPunct="1">
              <a:buFontTx/>
              <a:buNone/>
            </a:pPr>
            <a:r>
              <a:rPr lang="en-US" b="1" smtClean="0">
                <a:latin typeface="Tahoma" pitchFamily="34" charset="0"/>
              </a:rPr>
              <a:t>Some rivers flow, others are dammed up</a:t>
            </a:r>
          </a:p>
          <a:p>
            <a:pPr algn="ctr" eaLnBrk="1" hangingPunct="1">
              <a:buFontTx/>
              <a:buNone/>
            </a:pPr>
            <a:r>
              <a:rPr lang="en-US" b="1" smtClean="0">
                <a:latin typeface="Tahoma" pitchFamily="34" charset="0"/>
              </a:rPr>
              <a:t>(Control time vs. enjoy time)</a:t>
            </a:r>
          </a:p>
        </p:txBody>
      </p:sp>
      <p:pic>
        <p:nvPicPr>
          <p:cNvPr id="57347" name="Picture 3" descr="d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4000" b="1" smtClean="0">
                <a:latin typeface="Tahoma" pitchFamily="34" charset="0"/>
              </a:rPr>
              <a:t>Monochronic cultures control time via schedules to promote personal productivity: appointments, deadlines, private offices, organization charts, etc.</a:t>
            </a:r>
          </a:p>
          <a:p>
            <a:pPr marL="609600" indent="-609600" eaLnBrk="1" hangingPunct="1">
              <a:buClr>
                <a:schemeClr val="tx1"/>
              </a:buClr>
              <a:buFontTx/>
              <a:buAutoNum type="arabicPeriod"/>
            </a:pPr>
            <a:r>
              <a:rPr lang="en-US" sz="4000" b="1" smtClean="0">
                <a:latin typeface="Tahoma" pitchFamily="34" charset="0"/>
              </a:rPr>
              <a:t>Polychronic cultures put relationships before professional responsibilities &amp; are thus less time efficient &amp; organized.</a:t>
            </a:r>
          </a:p>
        </p:txBody>
      </p:sp>
      <p:sp>
        <p:nvSpPr>
          <p:cNvPr id="58371" name="AutoShape 3"/>
          <p:cNvSpPr>
            <a:spLocks noChangeArrowheads="1"/>
          </p:cNvSpPr>
          <p:nvPr/>
        </p:nvSpPr>
        <p:spPr bwMode="auto">
          <a:xfrm>
            <a:off x="7315200" y="6372225"/>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startAt="3"/>
            </a:pPr>
            <a:r>
              <a:rPr lang="en-US" sz="4000" b="1" dirty="0" smtClean="0">
                <a:latin typeface="Tahoma" pitchFamily="34" charset="0"/>
              </a:rPr>
              <a:t>Privacy is more important in </a:t>
            </a:r>
            <a:r>
              <a:rPr lang="en-US" sz="4000" b="1" dirty="0" err="1" smtClean="0">
                <a:latin typeface="Tahoma" pitchFamily="34" charset="0"/>
              </a:rPr>
              <a:t>monochronic</a:t>
            </a:r>
            <a:r>
              <a:rPr lang="en-US" sz="4000" b="1" dirty="0" smtClean="0">
                <a:latin typeface="Tahoma" pitchFamily="34" charset="0"/>
              </a:rPr>
              <a:t> cultures than </a:t>
            </a:r>
            <a:r>
              <a:rPr lang="en-US" sz="4000" b="1" dirty="0" err="1" smtClean="0">
                <a:latin typeface="Tahoma" pitchFamily="34" charset="0"/>
              </a:rPr>
              <a:t>polychronic</a:t>
            </a:r>
            <a:r>
              <a:rPr lang="en-US" sz="4000" b="1" dirty="0" smtClean="0">
                <a:latin typeface="Tahoma" pitchFamily="34" charset="0"/>
              </a:rPr>
              <a:t>, because personal productivity &amp; stress maintenance  necessitates withdrawal from the external environment. </a:t>
            </a:r>
          </a:p>
          <a:p>
            <a:pPr marL="609600" indent="-609600" eaLnBrk="1" hangingPunct="1">
              <a:buClr>
                <a:schemeClr val="tx1"/>
              </a:buClr>
              <a:buFontTx/>
              <a:buAutoNum type="arabicPeriod" startAt="3"/>
            </a:pPr>
            <a:r>
              <a:rPr lang="en-US" sz="4000" b="1" dirty="0" smtClean="0">
                <a:latin typeface="Tahoma" pitchFamily="34" charset="0"/>
              </a:rPr>
              <a:t> </a:t>
            </a:r>
            <a:r>
              <a:rPr lang="en-US" sz="4000" b="1" dirty="0" err="1" smtClean="0">
                <a:latin typeface="Tahoma" pitchFamily="34" charset="0"/>
              </a:rPr>
              <a:t>Polychronic</a:t>
            </a:r>
            <a:r>
              <a:rPr lang="en-US" sz="4000" b="1" dirty="0" smtClean="0">
                <a:latin typeface="Tahoma" pitchFamily="34" charset="0"/>
              </a:rPr>
              <a:t> cultures are more open &amp; less private to facilitate relationship-building &amp; care-taking of the extended family. </a:t>
            </a:r>
          </a:p>
        </p:txBody>
      </p:sp>
      <p:sp>
        <p:nvSpPr>
          <p:cNvPr id="59395" name="AutoShape 3"/>
          <p:cNvSpPr>
            <a:spLocks noChangeArrowheads="1"/>
          </p:cNvSpPr>
          <p:nvPr/>
        </p:nvSpPr>
        <p:spPr bwMode="auto">
          <a:xfrm>
            <a:off x="8167688" y="5791200"/>
            <a:ext cx="976312"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None/>
            </a:pPr>
            <a:r>
              <a:rPr lang="en-US" sz="4400" b="1" smtClean="0">
                <a:latin typeface="Tahoma" pitchFamily="34" charset="0"/>
              </a:rPr>
              <a:t>5.Work stress is high in monochronic cultures due to the constant press to perform efficiently:</a:t>
            </a:r>
          </a:p>
          <a:p>
            <a:pPr marL="990600" lvl="1" indent="-533400" eaLnBrk="1" hangingPunct="1">
              <a:buFontTx/>
              <a:buAutoNum type="alphaUcPeriod"/>
            </a:pPr>
            <a:r>
              <a:rPr lang="en-US" sz="4400" b="1" smtClean="0">
                <a:latin typeface="Tahoma" pitchFamily="34" charset="0"/>
              </a:rPr>
              <a:t>Work deadlines</a:t>
            </a:r>
          </a:p>
          <a:p>
            <a:pPr marL="990600" lvl="1" indent="-533400" eaLnBrk="1" hangingPunct="1">
              <a:buFontTx/>
              <a:buAutoNum type="alphaUcPeriod"/>
            </a:pPr>
            <a:r>
              <a:rPr lang="en-US" sz="4400" b="1" smtClean="0">
                <a:latin typeface="Tahoma" pitchFamily="34" charset="0"/>
              </a:rPr>
              <a:t>Goals</a:t>
            </a:r>
          </a:p>
          <a:p>
            <a:pPr marL="990600" lvl="1" indent="-533400" eaLnBrk="1" hangingPunct="1">
              <a:buFontTx/>
              <a:buAutoNum type="alphaUcPeriod"/>
            </a:pPr>
            <a:r>
              <a:rPr lang="en-US" sz="4400" b="1" smtClean="0">
                <a:latin typeface="Tahoma" pitchFamily="34" charset="0"/>
              </a:rPr>
              <a:t>Performance-based pay</a:t>
            </a:r>
          </a:p>
          <a:p>
            <a:pPr marL="990600" lvl="1" indent="-533400" eaLnBrk="1" hangingPunct="1">
              <a:buFontTx/>
              <a:buAutoNum type="alphaUcPeriod"/>
            </a:pPr>
            <a:r>
              <a:rPr lang="en-US" sz="4400" b="1" smtClean="0">
                <a:latin typeface="Tahoma" pitchFamily="34" charset="0"/>
              </a:rPr>
              <a:t>Competitiveness</a:t>
            </a:r>
          </a:p>
          <a:p>
            <a:pPr marL="990600" lvl="1" indent="-533400" eaLnBrk="1" hangingPunct="1">
              <a:buFontTx/>
              <a:buAutoNum type="alphaUcPeriod"/>
            </a:pPr>
            <a:r>
              <a:rPr lang="en-US" sz="4400" b="1" smtClean="0">
                <a:latin typeface="Tahoma" pitchFamily="34" charset="0"/>
              </a:rPr>
              <a:t> Serial busyness</a:t>
            </a:r>
          </a:p>
          <a:p>
            <a:pPr marL="609600" indent="-609600" eaLnBrk="1" hangingPunct="1">
              <a:buClr>
                <a:srgbClr val="FF66FF"/>
              </a:buClr>
              <a:buFontTx/>
              <a:buNone/>
            </a:pPr>
            <a:endParaRPr lang="en-US" sz="4400" b="1" smtClean="0">
              <a:latin typeface="Tahoma" pitchFamily="34" charset="0"/>
            </a:endParaRPr>
          </a:p>
          <a:p>
            <a:pPr marL="609600" indent="-609600" eaLnBrk="1" hangingPunct="1">
              <a:buFontTx/>
              <a:buNone/>
            </a:pPr>
            <a:endParaRPr lang="en-US" sz="4400" b="1" smtClean="0">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762000"/>
          </a:xfrm>
        </p:spPr>
        <p:txBody>
          <a:bodyPr/>
          <a:lstStyle/>
          <a:p>
            <a:pPr eaLnBrk="1" hangingPunct="1"/>
            <a:r>
              <a:rPr lang="en-US" sz="3200" b="1" smtClean="0">
                <a:solidFill>
                  <a:schemeClr val="tx1"/>
                </a:solidFill>
                <a:latin typeface="Tahoma" pitchFamily="34" charset="0"/>
              </a:rPr>
              <a:t>POLYCHRONIC MARK TWAIN</a:t>
            </a:r>
          </a:p>
        </p:txBody>
      </p:sp>
      <p:sp>
        <p:nvSpPr>
          <p:cNvPr id="61443" name="Rectangle 3"/>
          <p:cNvSpPr>
            <a:spLocks noGrp="1" noChangeArrowheads="1"/>
          </p:cNvSpPr>
          <p:nvPr>
            <p:ph type="body" idx="1"/>
          </p:nvPr>
        </p:nvSpPr>
        <p:spPr>
          <a:xfrm>
            <a:off x="0" y="685800"/>
            <a:ext cx="8991600" cy="6172200"/>
          </a:xfrm>
        </p:spPr>
        <p:txBody>
          <a:bodyPr/>
          <a:lstStyle/>
          <a:p>
            <a:pPr marL="609600" indent="-609600" eaLnBrk="1" hangingPunct="1">
              <a:buClr>
                <a:schemeClr val="tx1"/>
              </a:buClr>
              <a:buFontTx/>
              <a:buAutoNum type="arabicPeriod"/>
            </a:pPr>
            <a:r>
              <a:rPr lang="en-US" b="1" smtClean="0">
                <a:latin typeface="Tahoma" pitchFamily="34" charset="0"/>
              </a:rPr>
              <a:t>Huck Finn &amp; his friend Jim relax their way down the Mississippi River (symbolizing the flow of life), never hurrying to meet deadlines like the river boat pilots.</a:t>
            </a:r>
          </a:p>
          <a:p>
            <a:pPr marL="609600" indent="-609600" eaLnBrk="1" hangingPunct="1">
              <a:buClr>
                <a:schemeClr val="tx1"/>
              </a:buClr>
              <a:buFontTx/>
              <a:buAutoNum type="arabicPeriod"/>
            </a:pPr>
            <a:r>
              <a:rPr lang="en-US" b="1" smtClean="0">
                <a:latin typeface="Tahoma" pitchFamily="34" charset="0"/>
              </a:rPr>
              <a:t>Every time Huck &amp; Jim leave the river (going into monochronic civilization), they encounter problems &amp; aren’t accepted.</a:t>
            </a:r>
          </a:p>
          <a:p>
            <a:pPr marL="609600" indent="-609600" eaLnBrk="1" hangingPunct="1">
              <a:buClr>
                <a:schemeClr val="tx1"/>
              </a:buClr>
              <a:buFontTx/>
              <a:buAutoNum type="arabicPeriod"/>
            </a:pPr>
            <a:r>
              <a:rPr lang="en-US" b="1" smtClean="0">
                <a:latin typeface="Tahoma" pitchFamily="34" charset="0"/>
              </a:rPr>
              <a:t>Huck &amp; Jim want to enjoy their environment, not control it.</a:t>
            </a: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1447800" y="304800"/>
            <a:ext cx="6096000" cy="59436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#2:</a:t>
            </a:r>
          </a:p>
          <a:p>
            <a:pPr algn="ctr"/>
            <a:r>
              <a:rPr lang="en-US" sz="3600" kern="10">
                <a:ln w="9525" cap="sq">
                  <a:solidFill>
                    <a:srgbClr val="000000"/>
                  </a:solidFill>
                  <a:round/>
                  <a:headEnd type="none" w="sm" len="sm"/>
                  <a:tailEnd type="none" w="sm" len="sm"/>
                </a:ln>
                <a:latin typeface="Arial Black"/>
              </a:rPr>
              <a:t>LOW vs. HIGH</a:t>
            </a:r>
          </a:p>
          <a:p>
            <a:pPr algn="ctr"/>
            <a:r>
              <a:rPr lang="en-US" sz="3600" kern="10">
                <a:ln w="9525" cap="sq">
                  <a:solidFill>
                    <a:srgbClr val="000000"/>
                  </a:solidFill>
                  <a:round/>
                  <a:headEnd type="none" w="sm" len="sm"/>
                  <a:tailEnd type="none" w="sm" len="sm"/>
                </a:ln>
                <a:latin typeface="Arial Black"/>
              </a:rPr>
              <a:t>CONTEXT</a:t>
            </a:r>
          </a:p>
          <a:p>
            <a:pPr algn="ctr"/>
            <a:r>
              <a:rPr lang="en-US" sz="3600" kern="10">
                <a:ln w="9525" cap="sq">
                  <a:solidFill>
                    <a:srgbClr val="000000"/>
                  </a:solidFill>
                  <a:round/>
                  <a:headEnd type="none" w="sm" len="sm"/>
                  <a:tailEnd type="none" w="sm" len="sm"/>
                </a:ln>
                <a:latin typeface="Arial Black"/>
              </a:rPr>
              <a:t>CULTURES</a:t>
            </a:r>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915400" cy="3124200"/>
          </a:xfrm>
        </p:spPr>
        <p:txBody>
          <a:bodyPr/>
          <a:lstStyle/>
          <a:p>
            <a:pPr eaLnBrk="1" hangingPunct="1"/>
            <a:r>
              <a:rPr lang="en-US" sz="5400" b="1" smtClean="0">
                <a:solidFill>
                  <a:schemeClr val="tx1"/>
                </a:solidFill>
                <a:latin typeface="Tahoma" pitchFamily="34" charset="0"/>
              </a:rPr>
              <a:t>Low vs. High Context</a:t>
            </a:r>
            <a:r>
              <a:rPr lang="en-US" b="1" smtClean="0">
                <a:solidFill>
                  <a:schemeClr val="tx1"/>
                </a:solidFill>
                <a:latin typeface="Tahoma" pitchFamily="34" charset="0"/>
              </a:rPr>
              <a:t> </a:t>
            </a:r>
            <a:br>
              <a:rPr lang="en-US" b="1" smtClean="0">
                <a:solidFill>
                  <a:schemeClr val="tx1"/>
                </a:solidFill>
                <a:latin typeface="Tahoma" pitchFamily="34" charset="0"/>
              </a:rPr>
            </a:br>
            <a:r>
              <a:rPr lang="en-US" b="1" smtClean="0">
                <a:solidFill>
                  <a:schemeClr val="tx1"/>
                </a:solidFill>
                <a:latin typeface="Tahoma" pitchFamily="34" charset="0"/>
              </a:rPr>
              <a:t>Treat everyone the same vs. </a:t>
            </a:r>
            <a:br>
              <a:rPr lang="en-US" b="1" smtClean="0">
                <a:solidFill>
                  <a:schemeClr val="tx1"/>
                </a:solidFill>
                <a:latin typeface="Tahoma" pitchFamily="34" charset="0"/>
              </a:rPr>
            </a:br>
            <a:r>
              <a:rPr lang="en-US" b="1" smtClean="0">
                <a:solidFill>
                  <a:schemeClr val="tx1"/>
                </a:solidFill>
                <a:latin typeface="Tahoma" pitchFamily="34" charset="0"/>
              </a:rPr>
              <a:t>cater to background characteristics</a:t>
            </a:r>
          </a:p>
        </p:txBody>
      </p:sp>
      <p:pic>
        <p:nvPicPr>
          <p:cNvPr id="64515" name="Picture 3" descr="PROS TRAVEL"/>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3124200"/>
            <a:ext cx="4267200" cy="3103563"/>
          </a:xfrm>
          <a:noFill/>
        </p:spPr>
      </p:pic>
      <p:pic>
        <p:nvPicPr>
          <p:cNvPr id="64516" name="Picture 4" descr="DIVERSE MAN WOMAN CHA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endParaRPr lang="en-US" dirty="0" smtClean="0"/>
          </a:p>
        </p:txBody>
      </p:sp>
      <p:sp>
        <p:nvSpPr>
          <p:cNvPr id="19459" name="WordArt 4"/>
          <p:cNvSpPr>
            <a:spLocks noChangeArrowheads="1" noChangeShapeType="1" noTextEdit="1"/>
          </p:cNvSpPr>
          <p:nvPr/>
        </p:nvSpPr>
        <p:spPr bwMode="auto">
          <a:xfrm>
            <a:off x="762000" y="609600"/>
            <a:ext cx="7391400" cy="5257800"/>
          </a:xfrm>
          <a:prstGeom prst="rect">
            <a:avLst/>
          </a:prstGeom>
        </p:spPr>
        <p:txBody>
          <a:bodyPr wrap="none" fromWordArt="1">
            <a:prstTxWarp prst="textPlain">
              <a:avLst>
                <a:gd name="adj" fmla="val 50000"/>
              </a:avLst>
            </a:prstTxWarp>
          </a:bodyPr>
          <a:lstStyle/>
          <a:p>
            <a:pPr algn="ctr"/>
            <a:r>
              <a:rPr lang="en-US" sz="3600" kern="10" dirty="0" err="1">
                <a:ln w="9525" cap="sq">
                  <a:solidFill>
                    <a:srgbClr val="000000"/>
                  </a:solidFill>
                  <a:round/>
                  <a:headEnd type="none" w="sm" len="sm"/>
                  <a:tailEnd type="none" w="sm" len="sm"/>
                </a:ln>
                <a:latin typeface="Tahoma"/>
                <a:ea typeface="Tahoma"/>
                <a:cs typeface="Tahoma"/>
              </a:rPr>
              <a:t>Cul</a:t>
            </a:r>
            <a:r>
              <a:rPr lang="en-US" sz="3600" kern="10">
                <a:ln w="9525" cap="sq">
                  <a:solidFill>
                    <a:srgbClr val="000000"/>
                  </a:solidFill>
                  <a:round/>
                  <a:headEnd type="none" w="sm" len="sm"/>
                  <a:tailEnd type="none" w="sm" len="sm"/>
                </a:ln>
                <a:latin typeface="Tahoma"/>
                <a:ea typeface="Tahoma"/>
                <a:cs typeface="Tahoma"/>
              </a:rPr>
              <a:t> Class #1:</a:t>
            </a:r>
          </a:p>
          <a:p>
            <a:pPr algn="ctr"/>
            <a:r>
              <a:rPr lang="en-US" sz="3600" kern="10">
                <a:ln w="9525" cap="sq">
                  <a:solidFill>
                    <a:srgbClr val="000000"/>
                  </a:solidFill>
                  <a:round/>
                  <a:headEnd type="none" w="sm" len="sm"/>
                  <a:tailEnd type="none" w="sm" len="sm"/>
                </a:ln>
                <a:latin typeface="Tahoma"/>
                <a:ea typeface="Tahoma"/>
                <a:cs typeface="Tahoma"/>
              </a:rPr>
              <a:t>TRAFFIC LIGHT</a:t>
            </a:r>
          </a:p>
          <a:p>
            <a:pPr algn="ctr"/>
            <a:r>
              <a:rPr lang="en-US" sz="3600" kern="10">
                <a:ln w="9525" cap="sq">
                  <a:solidFill>
                    <a:srgbClr val="000000"/>
                  </a:solidFill>
                  <a:round/>
                  <a:headEnd type="none" w="sm" len="sm"/>
                  <a:tailEnd type="none" w="sm" len="sm"/>
                </a:ln>
                <a:latin typeface="Tahoma"/>
                <a:ea typeface="Tahoma"/>
                <a:cs typeface="Tahoma"/>
              </a:rPr>
              <a:t>MODEL</a:t>
            </a: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0" y="0"/>
            <a:ext cx="8991600" cy="6858000"/>
          </a:xfrm>
        </p:spPr>
        <p:txBody>
          <a:bodyPr/>
          <a:lstStyle/>
          <a:p>
            <a:pPr eaLnBrk="1" hangingPunct="1">
              <a:buFontTx/>
              <a:buNone/>
            </a:pPr>
            <a:r>
              <a:rPr lang="en-US" sz="4400" b="1" dirty="0" smtClean="0">
                <a:latin typeface="Tahoma" pitchFamily="34" charset="0"/>
              </a:rPr>
              <a:t>In high context cultures, people’s background characteristics (family name, wealth, gender, age, who they know, etc.) determine their social status more than personal achievements (which define identity in low context cultures)</a:t>
            </a:r>
            <a:r>
              <a:rPr lang="en-US" sz="4000" b="1" dirty="0" smtClean="0">
                <a:latin typeface="Tahoma" pitchFamily="34" charset="0"/>
              </a:rPr>
              <a:t> </a:t>
            </a:r>
          </a:p>
        </p:txBody>
      </p:sp>
    </p:spTree>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04800" y="304800"/>
            <a:ext cx="8686800" cy="6172200"/>
          </a:xfrm>
        </p:spPr>
        <p:txBody>
          <a:bodyPr/>
          <a:lstStyle/>
          <a:p>
            <a:pPr eaLnBrk="1" hangingPunct="1">
              <a:lnSpc>
                <a:spcPct val="90000"/>
              </a:lnSpc>
              <a:buClr>
                <a:srgbClr val="66FF66"/>
              </a:buClr>
              <a:buFont typeface="Wingdings" pitchFamily="2" charset="2"/>
              <a:buNone/>
            </a:pPr>
            <a:r>
              <a:rPr lang="en-US" sz="4800" b="1" dirty="0" smtClean="0">
                <a:latin typeface="Tahoma" pitchFamily="34" charset="0"/>
              </a:rPr>
              <a:t>What aspect of American history influenced Americans to </a:t>
            </a:r>
          </a:p>
          <a:p>
            <a:pPr eaLnBrk="1" hangingPunct="1">
              <a:lnSpc>
                <a:spcPct val="90000"/>
              </a:lnSpc>
              <a:buClr>
                <a:srgbClr val="66FF66"/>
              </a:buClr>
              <a:buFont typeface="Wingdings" pitchFamily="2" charset="2"/>
              <a:buNone/>
            </a:pPr>
            <a:r>
              <a:rPr lang="en-US" sz="4800" b="1" dirty="0" smtClean="0">
                <a:latin typeface="Tahoma" pitchFamily="34" charset="0"/>
              </a:rPr>
              <a:t>be low context? (Immigrants from all over the world had to minimize their differences in melting-pot frontier America).</a:t>
            </a:r>
          </a:p>
          <a:p>
            <a:pPr eaLnBrk="1" hangingPunct="1">
              <a:lnSpc>
                <a:spcPct val="90000"/>
              </a:lnSpc>
              <a:buClr>
                <a:srgbClr val="66FF66"/>
              </a:buClr>
              <a:buFont typeface="Wingdings" pitchFamily="2" charset="2"/>
              <a:buChar char="Ø"/>
            </a:pPr>
            <a:endParaRPr lang="en-US" sz="4800" b="1" dirty="0" smtClean="0">
              <a:latin typeface="Tahoma" pitchFamily="34" charset="0"/>
            </a:endParaRPr>
          </a:p>
          <a:p>
            <a:pPr eaLnBrk="1" hangingPunct="1">
              <a:lnSpc>
                <a:spcPct val="90000"/>
              </a:lnSpc>
              <a:buFontTx/>
              <a:buNone/>
            </a:pPr>
            <a:endParaRPr lang="en-US" sz="4800" b="1" dirty="0" smtClean="0">
              <a:solidFill>
                <a:srgbClr val="66FFFF"/>
              </a:solidFill>
              <a:latin typeface="Tahoma" pitchFamily="34" charset="0"/>
            </a:endParaRPr>
          </a:p>
          <a:p>
            <a:pPr eaLnBrk="1" hangingPunct="1">
              <a:lnSpc>
                <a:spcPct val="90000"/>
              </a:lnSpc>
              <a:buFontTx/>
              <a:buNone/>
            </a:pPr>
            <a:endParaRPr lang="en-US" sz="3600" b="1" dirty="0" smtClean="0">
              <a:solidFill>
                <a:srgbClr val="66FFFF"/>
              </a:solidFill>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762000" y="990600"/>
            <a:ext cx="7696200" cy="4648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#3:</a:t>
            </a:r>
          </a:p>
          <a:p>
            <a:pPr algn="ctr"/>
            <a:r>
              <a:rPr lang="en-US" sz="3600" kern="10">
                <a:ln w="9525" cap="sq">
                  <a:solidFill>
                    <a:srgbClr val="000000"/>
                  </a:solidFill>
                  <a:round/>
                  <a:headEnd type="none" w="sm" len="sm"/>
                  <a:tailEnd type="none" w="sm" len="sm"/>
                </a:ln>
                <a:latin typeface="Arial Black"/>
              </a:rPr>
              <a:t>MASTERY vs.</a:t>
            </a:r>
          </a:p>
          <a:p>
            <a:pPr algn="ctr"/>
            <a:r>
              <a:rPr lang="en-US" sz="3600" kern="10">
                <a:ln w="9525" cap="sq">
                  <a:solidFill>
                    <a:srgbClr val="000000"/>
                  </a:solidFill>
                  <a:round/>
                  <a:headEnd type="none" w="sm" len="sm"/>
                  <a:tailEnd type="none" w="sm" len="sm"/>
                </a:ln>
                <a:latin typeface="Arial Black"/>
              </a:rPr>
              <a:t>ADAPTATION</a:t>
            </a:r>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2286000"/>
          </a:xfrm>
        </p:spPr>
        <p:txBody>
          <a:bodyPr/>
          <a:lstStyle/>
          <a:p>
            <a:pPr eaLnBrk="1" hangingPunct="1"/>
            <a:r>
              <a:rPr lang="en-US" b="1" smtClean="0">
                <a:solidFill>
                  <a:schemeClr val="tx1"/>
                </a:solidFill>
                <a:latin typeface="Tahoma" pitchFamily="34" charset="0"/>
              </a:rPr>
              <a:t>Mastery vs. Adaptation cultures</a:t>
            </a:r>
            <a:br>
              <a:rPr lang="en-US" b="1" smtClean="0">
                <a:solidFill>
                  <a:schemeClr val="tx1"/>
                </a:solidFill>
                <a:latin typeface="Tahoma" pitchFamily="34" charset="0"/>
              </a:rPr>
            </a:br>
            <a:r>
              <a:rPr lang="en-US" sz="3200" b="1" smtClean="0">
                <a:solidFill>
                  <a:schemeClr val="tx1"/>
                </a:solidFill>
                <a:latin typeface="Tahoma" pitchFamily="34" charset="0"/>
              </a:rPr>
              <a:t>(Controlling vs. adapting </a:t>
            </a:r>
            <a:br>
              <a:rPr lang="en-US" sz="3200" b="1" smtClean="0">
                <a:solidFill>
                  <a:schemeClr val="tx1"/>
                </a:solidFill>
                <a:latin typeface="Tahoma" pitchFamily="34" charset="0"/>
              </a:rPr>
            </a:br>
            <a:r>
              <a:rPr lang="en-US" sz="3200" b="1" smtClean="0">
                <a:solidFill>
                  <a:schemeClr val="tx1"/>
                </a:solidFill>
                <a:latin typeface="Tahoma" pitchFamily="34" charset="0"/>
              </a:rPr>
              <a:t>to the environment)</a:t>
            </a:r>
          </a:p>
        </p:txBody>
      </p:sp>
      <p:pic>
        <p:nvPicPr>
          <p:cNvPr id="68611" name="Picture 3" descr="SPACE STATION GLOBE BELO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286000"/>
            <a:ext cx="3348038" cy="4572000"/>
          </a:xfrm>
          <a:noFill/>
        </p:spPr>
      </p:pic>
      <p:pic>
        <p:nvPicPr>
          <p:cNvPr id="68612" name="Picture 4" descr="CHI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438400"/>
            <a:ext cx="4572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5"/>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3810000"/>
          </a:xfrm>
        </p:spPr>
        <p:txBody>
          <a:bodyPr/>
          <a:lstStyle/>
          <a:p>
            <a:pPr eaLnBrk="1" hangingPunct="1"/>
            <a:r>
              <a:rPr lang="en-US" sz="4000" b="1" dirty="0" smtClean="0">
                <a:solidFill>
                  <a:schemeClr val="tx1"/>
                </a:solidFill>
                <a:latin typeface="Tahoma" pitchFamily="34" charset="0"/>
              </a:rPr>
              <a:t>Master society via institutions,  master organizations via management, &amp; master nature via science/technology</a:t>
            </a:r>
            <a:br>
              <a:rPr lang="en-US" sz="4000" b="1" dirty="0" smtClean="0">
                <a:solidFill>
                  <a:schemeClr val="tx1"/>
                </a:solidFill>
                <a:latin typeface="Tahoma" pitchFamily="34" charset="0"/>
              </a:rPr>
            </a:br>
            <a:r>
              <a:rPr lang="en-US" sz="4000" b="1" dirty="0" smtClean="0">
                <a:solidFill>
                  <a:srgbClr val="00CCFF"/>
                </a:solidFill>
                <a:latin typeface="Tempus Sans ITC" pitchFamily="82" charset="0"/>
              </a:rPr>
              <a:t/>
            </a:r>
            <a:br>
              <a:rPr lang="en-US" sz="4000" b="1" dirty="0" smtClean="0">
                <a:solidFill>
                  <a:srgbClr val="00CCFF"/>
                </a:solidFill>
                <a:latin typeface="Tempus Sans ITC" pitchFamily="82" charset="0"/>
              </a:rPr>
            </a:br>
            <a:endParaRPr lang="en-US" sz="4000" b="1" dirty="0" smtClean="0">
              <a:solidFill>
                <a:srgbClr val="00CCFF"/>
              </a:solidFill>
              <a:latin typeface="Tempus Sans ITC" pitchFamily="82" charset="0"/>
            </a:endParaRPr>
          </a:p>
        </p:txBody>
      </p:sp>
      <p:pic>
        <p:nvPicPr>
          <p:cNvPr id="69635" name="Picture 3" descr="EXEC HOLDS ANNUAL REPOR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667000"/>
            <a:ext cx="4419600" cy="3624263"/>
          </a:xfrm>
          <a:noFill/>
        </p:spPr>
      </p:pic>
      <p:pic>
        <p:nvPicPr>
          <p:cNvPr id="69636" name="Picture 4" descr="Bullet T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40386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0" y="0"/>
            <a:ext cx="8991600" cy="6858000"/>
          </a:xfrm>
        </p:spPr>
        <p:txBody>
          <a:bodyPr/>
          <a:lstStyle/>
          <a:p>
            <a:pPr marL="609600" indent="-609600" eaLnBrk="1" hangingPunct="1">
              <a:lnSpc>
                <a:spcPct val="90000"/>
              </a:lnSpc>
              <a:buClr>
                <a:schemeClr val="tx1"/>
              </a:buClr>
              <a:buFontTx/>
              <a:buAutoNum type="arabicPeriod"/>
            </a:pPr>
            <a:r>
              <a:rPr lang="en-US" b="1" dirty="0" smtClean="0">
                <a:latin typeface="Tahoma" pitchFamily="34" charset="0"/>
              </a:rPr>
              <a:t>Bureaucratic forms of organizational controls include job descriptions, chain of command organization charts, systems &amp; procedures, performance reviews, etc. </a:t>
            </a:r>
          </a:p>
          <a:p>
            <a:pPr marL="609600" indent="-609600" eaLnBrk="1" hangingPunct="1">
              <a:lnSpc>
                <a:spcPct val="90000"/>
              </a:lnSpc>
              <a:buClr>
                <a:schemeClr val="tx1"/>
              </a:buClr>
              <a:buFontTx/>
              <a:buAutoNum type="arabicPeriod"/>
            </a:pPr>
            <a:r>
              <a:rPr lang="en-US" b="1" dirty="0" smtClean="0">
                <a:latin typeface="Tahoma" pitchFamily="34" charset="0"/>
              </a:rPr>
              <a:t>Most managers in Western organizations prefer control to employee “empowerment.”</a:t>
            </a:r>
          </a:p>
          <a:p>
            <a:pPr marL="609600" indent="-609600" eaLnBrk="1" hangingPunct="1">
              <a:lnSpc>
                <a:spcPct val="90000"/>
              </a:lnSpc>
              <a:buClr>
                <a:schemeClr val="tx1"/>
              </a:buClr>
              <a:buFontTx/>
              <a:buAutoNum type="arabicPeriod"/>
            </a:pPr>
            <a:r>
              <a:rPr lang="en-US" b="1" dirty="0" smtClean="0">
                <a:latin typeface="Tahoma" pitchFamily="34" charset="0"/>
              </a:rPr>
              <a:t>Business schools focus heavily on quantitative skills as the key to controlling organizations.</a:t>
            </a:r>
          </a:p>
          <a:p>
            <a:pPr marL="609600" indent="-609600" eaLnBrk="1" hangingPunct="1">
              <a:lnSpc>
                <a:spcPct val="90000"/>
              </a:lnSpc>
              <a:buClr>
                <a:schemeClr val="tx1"/>
              </a:buClr>
              <a:buFontTx/>
              <a:buAutoNum type="arabicPeriod"/>
            </a:pPr>
            <a:r>
              <a:rPr lang="en-US" b="1" dirty="0" smtClean="0">
                <a:latin typeface="Tahoma" pitchFamily="34" charset="0"/>
              </a:rPr>
              <a:t>Western culture is on the brink of ultimate control via cloning, abortion, stem cell research, atomic weapons, etc.</a:t>
            </a:r>
          </a:p>
          <a:p>
            <a:pPr marL="609600" indent="-609600" eaLnBrk="1" hangingPunct="1">
              <a:lnSpc>
                <a:spcPct val="90000"/>
              </a:lnSpc>
              <a:buClr>
                <a:schemeClr val="tx1"/>
              </a:buClr>
            </a:pPr>
            <a:endParaRPr lang="en-US" b="1" dirty="0" smtClean="0">
              <a:latin typeface="Tahoma" pitchFamily="34" charset="0"/>
            </a:endParaRPr>
          </a:p>
          <a:p>
            <a:pPr marL="609600" indent="-609600" eaLnBrk="1" hangingPunct="1">
              <a:lnSpc>
                <a:spcPct val="90000"/>
              </a:lnSpc>
              <a:buFontTx/>
              <a:buNone/>
            </a:pPr>
            <a:endParaRPr lang="en-US" sz="3800" b="1" dirty="0" smtClean="0">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8915400" cy="838200"/>
          </a:xfrm>
        </p:spPr>
        <p:txBody>
          <a:bodyPr/>
          <a:lstStyle/>
          <a:p>
            <a:pPr eaLnBrk="1" hangingPunct="1"/>
            <a:r>
              <a:rPr lang="en-US" sz="3200" b="1" smtClean="0">
                <a:solidFill>
                  <a:schemeClr val="tx1"/>
                </a:solidFill>
                <a:latin typeface="Tahoma" pitchFamily="34" charset="0"/>
              </a:rPr>
              <a:t>HOW NON-MASTERY CULTURES ADAPT:</a:t>
            </a:r>
            <a:r>
              <a:rPr lang="en-US" sz="4000" smtClean="0">
                <a:solidFill>
                  <a:srgbClr val="FFFF00"/>
                </a:solidFill>
              </a:rPr>
              <a:t> </a:t>
            </a:r>
          </a:p>
        </p:txBody>
      </p:sp>
      <p:sp>
        <p:nvSpPr>
          <p:cNvPr id="71683" name="Rectangle 3"/>
          <p:cNvSpPr>
            <a:spLocks noGrp="1" noChangeArrowheads="1"/>
          </p:cNvSpPr>
          <p:nvPr>
            <p:ph type="body" idx="1"/>
          </p:nvPr>
        </p:nvSpPr>
        <p:spPr>
          <a:xfrm>
            <a:off x="228600" y="685800"/>
            <a:ext cx="8763000" cy="6172200"/>
          </a:xfrm>
        </p:spPr>
        <p:txBody>
          <a:bodyPr/>
          <a:lstStyle/>
          <a:p>
            <a:pPr marL="609600" indent="-609600" eaLnBrk="1" hangingPunct="1">
              <a:buClr>
                <a:schemeClr val="tx1"/>
              </a:buClr>
              <a:buFontTx/>
              <a:buAutoNum type="arabicPeriod"/>
            </a:pPr>
            <a:r>
              <a:rPr lang="en-US" sz="3400" b="1" smtClean="0">
                <a:latin typeface="Tahoma" pitchFamily="34" charset="0"/>
              </a:rPr>
              <a:t>Heavy reliance on agriculture &amp; self (non-institutional) employment</a:t>
            </a:r>
          </a:p>
          <a:p>
            <a:pPr marL="609600" indent="-609600" eaLnBrk="1" hangingPunct="1">
              <a:buClr>
                <a:schemeClr val="tx1"/>
              </a:buClr>
              <a:buFontTx/>
              <a:buAutoNum type="arabicPeriod"/>
            </a:pPr>
            <a:r>
              <a:rPr lang="en-US" sz="3400" b="1" smtClean="0">
                <a:latin typeface="Tahoma" pitchFamily="34" charset="0"/>
              </a:rPr>
              <a:t>Dependence on the extended family rather than institutions</a:t>
            </a:r>
          </a:p>
          <a:p>
            <a:pPr marL="609600" indent="-609600" eaLnBrk="1" hangingPunct="1">
              <a:buClr>
                <a:schemeClr val="tx1"/>
              </a:buClr>
              <a:buFontTx/>
              <a:buAutoNum type="arabicPeriod"/>
            </a:pPr>
            <a:r>
              <a:rPr lang="en-US" sz="3400" b="1" smtClean="0">
                <a:latin typeface="Tahoma" pitchFamily="34" charset="0"/>
              </a:rPr>
              <a:t>Central role of religion rather than career-centered secularism</a:t>
            </a:r>
          </a:p>
          <a:p>
            <a:pPr marL="609600" indent="-609600" eaLnBrk="1" hangingPunct="1">
              <a:buClr>
                <a:schemeClr val="tx1"/>
              </a:buClr>
              <a:buFontTx/>
              <a:buAutoNum type="arabicPeriod"/>
            </a:pPr>
            <a:r>
              <a:rPr lang="en-US" sz="3400" b="1" smtClean="0">
                <a:latin typeface="Tahoma" pitchFamily="34" charset="0"/>
              </a:rPr>
              <a:t>Most adaptation cultures are also quality of life cultures which emphasize the “7F’s”: </a:t>
            </a:r>
            <a:r>
              <a:rPr lang="en-US" sz="3400" b="1" u="sng" smtClean="0">
                <a:latin typeface="Tahoma" pitchFamily="34" charset="0"/>
              </a:rPr>
              <a:t>F</a:t>
            </a:r>
            <a:r>
              <a:rPr lang="en-US" sz="3400" b="1" smtClean="0">
                <a:latin typeface="Tahoma" pitchFamily="34" charset="0"/>
              </a:rPr>
              <a:t>ree, </a:t>
            </a:r>
            <a:r>
              <a:rPr lang="en-US" sz="3400" b="1" u="sng" smtClean="0">
                <a:latin typeface="Tahoma" pitchFamily="34" charset="0"/>
              </a:rPr>
              <a:t>F</a:t>
            </a:r>
            <a:r>
              <a:rPr lang="en-US" sz="3400" b="1" smtClean="0">
                <a:latin typeface="Tahoma" pitchFamily="34" charset="0"/>
              </a:rPr>
              <a:t>amily, </a:t>
            </a:r>
            <a:r>
              <a:rPr lang="en-US" sz="3400" b="1" u="sng" smtClean="0">
                <a:latin typeface="Tahoma" pitchFamily="34" charset="0"/>
              </a:rPr>
              <a:t>F</a:t>
            </a:r>
            <a:r>
              <a:rPr lang="en-US" sz="3400" b="1" smtClean="0">
                <a:latin typeface="Tahoma" pitchFamily="34" charset="0"/>
              </a:rPr>
              <a:t>riends, </a:t>
            </a:r>
            <a:r>
              <a:rPr lang="en-US" sz="3400" b="1" u="sng" smtClean="0">
                <a:latin typeface="Tahoma" pitchFamily="34" charset="0"/>
              </a:rPr>
              <a:t>F</a:t>
            </a:r>
            <a:r>
              <a:rPr lang="en-US" sz="3400" b="1" smtClean="0">
                <a:latin typeface="Tahoma" pitchFamily="34" charset="0"/>
              </a:rPr>
              <a:t>un, </a:t>
            </a:r>
            <a:r>
              <a:rPr lang="en-US" sz="3400" b="1" u="sng" smtClean="0">
                <a:latin typeface="Tahoma" pitchFamily="34" charset="0"/>
              </a:rPr>
              <a:t>F</a:t>
            </a:r>
            <a:r>
              <a:rPr lang="en-US" sz="3400" b="1" smtClean="0">
                <a:latin typeface="Tahoma" pitchFamily="34" charset="0"/>
              </a:rPr>
              <a:t>iestas,  </a:t>
            </a:r>
            <a:r>
              <a:rPr lang="en-US" sz="3400" b="1" u="sng" smtClean="0">
                <a:latin typeface="Tahoma" pitchFamily="34" charset="0"/>
              </a:rPr>
              <a:t>F</a:t>
            </a:r>
            <a:r>
              <a:rPr lang="en-US" sz="3400" b="1" smtClean="0">
                <a:latin typeface="Tahoma" pitchFamily="34" charset="0"/>
              </a:rPr>
              <a:t>ood, </a:t>
            </a:r>
            <a:r>
              <a:rPr lang="en-US" sz="3400" b="1" u="sng" smtClean="0">
                <a:latin typeface="Tahoma" pitchFamily="34" charset="0"/>
              </a:rPr>
              <a:t>F</a:t>
            </a:r>
            <a:r>
              <a:rPr lang="en-US" sz="3400" b="1" smtClean="0">
                <a:latin typeface="Tahoma" pitchFamily="34" charset="0"/>
              </a:rPr>
              <a:t>aith</a:t>
            </a:r>
          </a:p>
          <a:p>
            <a:pPr marL="609600" indent="-609600" eaLnBrk="1" hangingPunct="1">
              <a:buClr>
                <a:schemeClr val="tx1"/>
              </a:buClr>
              <a:buFontTx/>
              <a:buNone/>
            </a:pPr>
            <a:endParaRPr lang="en-US" sz="3400" b="1" smtClean="0">
              <a:latin typeface="Tahoma" pitchFamily="34" charset="0"/>
            </a:endParaRPr>
          </a:p>
          <a:p>
            <a:pPr marL="609600" indent="-609600" eaLnBrk="1" hangingPunct="1"/>
            <a:endParaRPr lang="en-US" sz="4400" b="1" smtClean="0">
              <a:latin typeface="Comic Sans MS" pitchFamily="66" charset="0"/>
            </a:endParaRPr>
          </a:p>
          <a:p>
            <a:pPr marL="609600" indent="-609600" eaLnBrk="1" hangingPunct="1"/>
            <a:endParaRPr lang="en-US" b="1" smtClean="0">
              <a:solidFill>
                <a:srgbClr val="00FFFF"/>
              </a:solidFill>
              <a:latin typeface="Comic Sans MS" pitchFamily="66" charset="0"/>
            </a:endParaRPr>
          </a:p>
          <a:p>
            <a:pPr marL="609600" indent="-609600" eaLnBrk="1" hangingPunct="1"/>
            <a:endParaRPr lang="en-US" b="1" smtClean="0">
              <a:solidFill>
                <a:srgbClr val="00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792163"/>
          </a:xfrm>
        </p:spPr>
        <p:txBody>
          <a:bodyPr/>
          <a:lstStyle/>
          <a:p>
            <a:pPr eaLnBrk="1" hangingPunct="1"/>
            <a:r>
              <a:rPr lang="en-US" sz="3200" b="1" smtClean="0">
                <a:solidFill>
                  <a:schemeClr val="tx1"/>
                </a:solidFill>
                <a:latin typeface="Tahoma" pitchFamily="34" charset="0"/>
              </a:rPr>
              <a:t>THE STRENGTH OF </a:t>
            </a:r>
            <a:br>
              <a:rPr lang="en-US" sz="3200" b="1" smtClean="0">
                <a:solidFill>
                  <a:schemeClr val="tx1"/>
                </a:solidFill>
                <a:latin typeface="Tahoma" pitchFamily="34" charset="0"/>
              </a:rPr>
            </a:br>
            <a:r>
              <a:rPr lang="en-US" sz="3200" b="1" smtClean="0">
                <a:solidFill>
                  <a:schemeClr val="tx1"/>
                </a:solidFill>
                <a:latin typeface="Tahoma" pitchFamily="34" charset="0"/>
              </a:rPr>
              <a:t>ADAPTATION CULTURES</a:t>
            </a:r>
          </a:p>
        </p:txBody>
      </p:sp>
      <p:sp>
        <p:nvSpPr>
          <p:cNvPr id="72707" name="Rectangle 3"/>
          <p:cNvSpPr>
            <a:spLocks noGrp="1" noChangeArrowheads="1"/>
          </p:cNvSpPr>
          <p:nvPr>
            <p:ph type="body" idx="1"/>
          </p:nvPr>
        </p:nvSpPr>
        <p:spPr>
          <a:xfrm>
            <a:off x="0" y="1066800"/>
            <a:ext cx="9144000" cy="5791200"/>
          </a:xfrm>
        </p:spPr>
        <p:txBody>
          <a:bodyPr/>
          <a:lstStyle/>
          <a:p>
            <a:pPr marL="609600" indent="-609600" eaLnBrk="1" hangingPunct="1">
              <a:buClrTx/>
              <a:buFontTx/>
              <a:buAutoNum type="arabicPeriod"/>
            </a:pPr>
            <a:r>
              <a:rPr lang="en-US" b="1" smtClean="0">
                <a:latin typeface="Tahoma" pitchFamily="34" charset="0"/>
              </a:rPr>
              <a:t>The capacity to absorb social change without violence &amp; revolution</a:t>
            </a:r>
          </a:p>
          <a:p>
            <a:pPr marL="609600" indent="-609600" eaLnBrk="1" hangingPunct="1">
              <a:buClrTx/>
              <a:buFontTx/>
              <a:buAutoNum type="arabicPeriod"/>
            </a:pPr>
            <a:r>
              <a:rPr lang="en-US" b="1" smtClean="0">
                <a:latin typeface="Tahoma" pitchFamily="34" charset="0"/>
              </a:rPr>
              <a:t>Less anxiety about what the future holds</a:t>
            </a:r>
          </a:p>
          <a:p>
            <a:pPr marL="609600" indent="-609600" eaLnBrk="1" hangingPunct="1">
              <a:buClrTx/>
              <a:buFontTx/>
              <a:buAutoNum type="arabicPeriod"/>
            </a:pPr>
            <a:r>
              <a:rPr lang="en-US" b="1" smtClean="0">
                <a:latin typeface="Tahoma" pitchFamily="34" charset="0"/>
              </a:rPr>
              <a:t>Less violent crime </a:t>
            </a:r>
          </a:p>
          <a:p>
            <a:pPr marL="609600" indent="-609600" eaLnBrk="1" hangingPunct="1">
              <a:buClrTx/>
              <a:buFontTx/>
              <a:buAutoNum type="arabicPeriod"/>
            </a:pPr>
            <a:r>
              <a:rPr lang="en-US" b="1" smtClean="0">
                <a:latin typeface="Tahoma" pitchFamily="34" charset="0"/>
              </a:rPr>
              <a:t>A smaller generation gap</a:t>
            </a:r>
          </a:p>
          <a:p>
            <a:pPr marL="609600" indent="-609600" eaLnBrk="1" hangingPunct="1">
              <a:buClrTx/>
              <a:buFontTx/>
              <a:buAutoNum type="arabicPeriod"/>
            </a:pPr>
            <a:r>
              <a:rPr lang="en-US" b="1" smtClean="0">
                <a:latin typeface="Tahoma" pitchFamily="34" charset="0"/>
              </a:rPr>
              <a:t>Lasting religious traditions </a:t>
            </a:r>
          </a:p>
          <a:p>
            <a:pPr marL="609600" indent="-609600" eaLnBrk="1" hangingPunct="1">
              <a:buClrTx/>
              <a:buFontTx/>
              <a:buAutoNum type="arabicPeriod"/>
            </a:pPr>
            <a:r>
              <a:rPr lang="en-US" b="1" smtClean="0">
                <a:latin typeface="Tahoma" pitchFamily="34" charset="0"/>
              </a:rPr>
              <a:t>Stronger families &amp; marriages</a:t>
            </a:r>
          </a:p>
          <a:p>
            <a:pPr marL="609600" indent="-609600" eaLnBrk="1" hangingPunct="1">
              <a:buClrTx/>
              <a:buFontTx/>
              <a:buAutoNum type="arabicPeriod"/>
            </a:pPr>
            <a:r>
              <a:rPr lang="en-US" b="1" smtClean="0">
                <a:latin typeface="Tahoma" pitchFamily="34" charset="0"/>
              </a:rPr>
              <a:t>Fewer people dispossessed by business, technology, &amp; social change</a:t>
            </a:r>
          </a:p>
          <a:p>
            <a:pPr marL="609600" indent="-609600" eaLnBrk="1" hangingPunct="1"/>
            <a:endParaRPr lang="en-US" b="1" smtClean="0">
              <a:latin typeface="Tahoma" pitchFamily="34" charset="0"/>
            </a:endParaRPr>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1371600" y="838200"/>
            <a:ext cx="6400800" cy="5029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#4:</a:t>
            </a:r>
          </a:p>
          <a:p>
            <a:pPr algn="ctr"/>
            <a:r>
              <a:rPr lang="en-US" sz="3600" kern="10">
                <a:ln w="9525" cap="sq">
                  <a:solidFill>
                    <a:srgbClr val="000000"/>
                  </a:solidFill>
                  <a:round/>
                  <a:headEnd type="none" w="sm" len="sm"/>
                  <a:tailEnd type="none" w="sm" len="sm"/>
                </a:ln>
                <a:latin typeface="Arial Black"/>
              </a:rPr>
              <a:t>QUALITY</a:t>
            </a:r>
          </a:p>
          <a:p>
            <a:pPr algn="ctr"/>
            <a:r>
              <a:rPr lang="en-US" sz="3600" kern="10">
                <a:ln w="9525" cap="sq">
                  <a:solidFill>
                    <a:srgbClr val="000000"/>
                  </a:solidFill>
                  <a:round/>
                  <a:headEnd type="none" w="sm" len="sm"/>
                  <a:tailEnd type="none" w="sm" len="sm"/>
                </a:ln>
                <a:latin typeface="Arial Black"/>
              </a:rPr>
              <a:t>vs.</a:t>
            </a:r>
          </a:p>
          <a:p>
            <a:pPr algn="ctr"/>
            <a:r>
              <a:rPr lang="en-US" sz="3600" kern="10">
                <a:ln w="9525" cap="sq">
                  <a:solidFill>
                    <a:srgbClr val="000000"/>
                  </a:solidFill>
                  <a:round/>
                  <a:headEnd type="none" w="sm" len="sm"/>
                  <a:tailEnd type="none" w="sm" len="sm"/>
                </a:ln>
                <a:latin typeface="Arial Black"/>
              </a:rPr>
              <a:t>QUANTITY</a:t>
            </a:r>
          </a:p>
          <a:p>
            <a:pPr algn="ctr"/>
            <a:r>
              <a:rPr lang="en-US" sz="3600" kern="10">
                <a:ln w="9525" cap="sq">
                  <a:solidFill>
                    <a:srgbClr val="000000"/>
                  </a:solidFill>
                  <a:round/>
                  <a:headEnd type="none" w="sm" len="sm"/>
                  <a:tailEnd type="none" w="sm" len="sm"/>
                </a:ln>
                <a:latin typeface="Arial Black"/>
              </a:rPr>
              <a:t>OF LIFE</a:t>
            </a:r>
          </a:p>
        </p:txBody>
      </p:sp>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533400"/>
            <a:ext cx="8686800" cy="1143000"/>
          </a:xfrm>
        </p:spPr>
        <p:txBody>
          <a:bodyPr/>
          <a:lstStyle/>
          <a:p>
            <a:pPr eaLnBrk="1" hangingPunct="1"/>
            <a:r>
              <a:rPr lang="en-US" b="1" smtClean="0">
                <a:solidFill>
                  <a:schemeClr val="tx1"/>
                </a:solidFill>
                <a:latin typeface="Tahoma" pitchFamily="34" charset="0"/>
              </a:rPr>
              <a:t>Quantity vs. Quality of life</a:t>
            </a:r>
            <a:br>
              <a:rPr lang="en-US" b="1" smtClean="0">
                <a:solidFill>
                  <a:schemeClr val="tx1"/>
                </a:solidFill>
                <a:latin typeface="Tahoma" pitchFamily="34" charset="0"/>
              </a:rPr>
            </a:br>
            <a:r>
              <a:rPr lang="en-US" sz="3600" b="1" smtClean="0">
                <a:solidFill>
                  <a:schemeClr val="tx1"/>
                </a:solidFill>
                <a:latin typeface="Tahoma" pitchFamily="34" charset="0"/>
              </a:rPr>
              <a:t>(material vs. lifestyle wealth)</a:t>
            </a:r>
            <a:endParaRPr lang="en-US" b="1" smtClean="0">
              <a:solidFill>
                <a:schemeClr val="tx1"/>
              </a:solidFill>
              <a:latin typeface="Tahoma" pitchFamily="34" charset="0"/>
            </a:endParaRPr>
          </a:p>
        </p:txBody>
      </p:sp>
      <p:pic>
        <p:nvPicPr>
          <p:cNvPr id="74755" name="Picture 3" descr="AMER SHOPPER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327275"/>
            <a:ext cx="3962400" cy="3249613"/>
          </a:xfrm>
          <a:noFill/>
        </p:spPr>
      </p:pic>
      <p:sp>
        <p:nvSpPr>
          <p:cNvPr id="74756" name="AutoShape 4"/>
          <p:cNvSpPr>
            <a:spLocks noChangeArrowheads="1"/>
          </p:cNvSpPr>
          <p:nvPr/>
        </p:nvSpPr>
        <p:spPr bwMode="auto">
          <a:xfrm>
            <a:off x="7924800" y="60960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74757" name="Picture 5" descr="Asian pro woma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2209800"/>
            <a:ext cx="3949700" cy="3748088"/>
          </a:xfrm>
          <a:noFill/>
        </p:spPr>
      </p:pic>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5" name="Rectangle 5"/>
          <p:cNvSpPr>
            <a:spLocks noGrp="1" noChangeArrowheads="1"/>
          </p:cNvSpPr>
          <p:nvPr>
            <p:ph type="ctrTitle"/>
          </p:nvPr>
        </p:nvSpPr>
        <p:spPr>
          <a:xfrm>
            <a:off x="0" y="152400"/>
            <a:ext cx="9144000" cy="457200"/>
          </a:xfrm>
        </p:spPr>
        <p:txBody>
          <a:bodyPr/>
          <a:lstStyle/>
          <a:p>
            <a:pPr eaLnBrk="1" hangingPunct="1">
              <a:defRPr/>
            </a:pPr>
            <a:r>
              <a:rPr lang="en-US" sz="3200" b="1" smtClean="0">
                <a:solidFill>
                  <a:schemeClr val="tx1"/>
                </a:solidFill>
                <a:latin typeface="Tahoma" pitchFamily="34" charset="0"/>
              </a:rPr>
              <a:t>THE TRAFFIC LIGHT MODEL OF CULTURE</a:t>
            </a:r>
          </a:p>
        </p:txBody>
      </p:sp>
      <p:sp>
        <p:nvSpPr>
          <p:cNvPr id="20483" name="Rectangle 7"/>
          <p:cNvSpPr>
            <a:spLocks noGrp="1" noChangeArrowheads="1"/>
          </p:cNvSpPr>
          <p:nvPr>
            <p:ph type="subTitle" idx="1"/>
          </p:nvPr>
        </p:nvSpPr>
        <p:spPr>
          <a:xfrm>
            <a:off x="230188" y="4419600"/>
            <a:ext cx="8913812" cy="1981200"/>
          </a:xfrm>
          <a:ln/>
        </p:spPr>
        <p:txBody>
          <a:bodyPr/>
          <a:lstStyle/>
          <a:p>
            <a:pPr eaLnBrk="1" hangingPunct="1"/>
            <a:r>
              <a:rPr lang="en-US" sz="4000" b="1" smtClean="0">
                <a:solidFill>
                  <a:schemeClr val="tx1"/>
                </a:solidFill>
                <a:latin typeface="Tahoma" pitchFamily="34" charset="0"/>
              </a:rPr>
              <a:t>Green light: Go ahead</a:t>
            </a:r>
          </a:p>
          <a:p>
            <a:pPr eaLnBrk="1" hangingPunct="1"/>
            <a:r>
              <a:rPr lang="en-US" sz="4000" b="1" smtClean="0">
                <a:solidFill>
                  <a:schemeClr val="tx1"/>
                </a:solidFill>
                <a:latin typeface="Tahoma" pitchFamily="34" charset="0"/>
              </a:rPr>
              <a:t>Yellow light: Be careful</a:t>
            </a:r>
          </a:p>
          <a:p>
            <a:pPr eaLnBrk="1" hangingPunct="1"/>
            <a:r>
              <a:rPr lang="en-US" sz="4000" b="1" smtClean="0">
                <a:solidFill>
                  <a:schemeClr val="tx1"/>
                </a:solidFill>
                <a:latin typeface="Tahoma" pitchFamily="34" charset="0"/>
              </a:rPr>
              <a:t>Red light: Stop!</a:t>
            </a:r>
          </a:p>
        </p:txBody>
      </p:sp>
      <p:pic>
        <p:nvPicPr>
          <p:cNvPr id="20484" name="Picture 4" descr="traffic_light_green_md_wht"/>
          <p:cNvPicPr>
            <a:picLocks noGrp="1" noChangeAspect="1" noChangeArrowheads="1" noCro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33800" y="685800"/>
            <a:ext cx="1343025" cy="3686175"/>
          </a:xfrm>
          <a:noFill/>
        </p:spPr>
      </p:pic>
      <p:sp>
        <p:nvSpPr>
          <p:cNvPr id="20485" name="AutoShape 8"/>
          <p:cNvSpPr>
            <a:spLocks noChangeArrowheads="1"/>
          </p:cNvSpPr>
          <p:nvPr/>
        </p:nvSpPr>
        <p:spPr bwMode="auto">
          <a:xfrm>
            <a:off x="8001000" y="61722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sz="half" idx="1"/>
          </p:nvPr>
        </p:nvSpPr>
        <p:spPr>
          <a:xfrm>
            <a:off x="0" y="0"/>
            <a:ext cx="5029200" cy="6858000"/>
          </a:xfrm>
        </p:spPr>
        <p:txBody>
          <a:bodyPr/>
          <a:lstStyle/>
          <a:p>
            <a:pPr eaLnBrk="1" hangingPunct="1">
              <a:buClr>
                <a:schemeClr val="tx1"/>
              </a:buClr>
              <a:buFontTx/>
              <a:buNone/>
            </a:pPr>
            <a:r>
              <a:rPr lang="en-US" sz="3600" b="1" u="sng" dirty="0" smtClean="0">
                <a:latin typeface="Tahoma" pitchFamily="34" charset="0"/>
              </a:rPr>
              <a:t>Quantity of Life</a:t>
            </a:r>
          </a:p>
          <a:p>
            <a:pPr eaLnBrk="1" hangingPunct="1">
              <a:buClr>
                <a:schemeClr val="tx1"/>
              </a:buClr>
            </a:pPr>
            <a:r>
              <a:rPr lang="en-US" sz="3600" b="1" dirty="0" smtClean="0">
                <a:latin typeface="Tahoma" pitchFamily="34" charset="0"/>
              </a:rPr>
              <a:t>Materialism</a:t>
            </a:r>
          </a:p>
          <a:p>
            <a:pPr eaLnBrk="1" hangingPunct="1">
              <a:buClr>
                <a:schemeClr val="tx1"/>
              </a:buClr>
            </a:pPr>
            <a:r>
              <a:rPr lang="en-US" sz="3600" b="1" dirty="0" smtClean="0">
                <a:latin typeface="Tahoma" pitchFamily="34" charset="0"/>
              </a:rPr>
              <a:t>Wants &gt; needs</a:t>
            </a:r>
          </a:p>
          <a:p>
            <a:pPr eaLnBrk="1" hangingPunct="1">
              <a:buClr>
                <a:schemeClr val="tx1"/>
              </a:buClr>
            </a:pPr>
            <a:r>
              <a:rPr lang="en-US" sz="3600" b="1" dirty="0" smtClean="0">
                <a:latin typeface="Tahoma" pitchFamily="34" charset="0"/>
              </a:rPr>
              <a:t>Secularism</a:t>
            </a:r>
          </a:p>
          <a:p>
            <a:pPr eaLnBrk="1" hangingPunct="1">
              <a:buClr>
                <a:schemeClr val="tx1"/>
              </a:buClr>
            </a:pPr>
            <a:r>
              <a:rPr lang="en-US" sz="3600" b="1" dirty="0" smtClean="0">
                <a:latin typeface="Tahoma" pitchFamily="34" charset="0"/>
              </a:rPr>
              <a:t>Singles &amp; nuclear family</a:t>
            </a:r>
          </a:p>
          <a:p>
            <a:pPr eaLnBrk="1" hangingPunct="1">
              <a:buClr>
                <a:schemeClr val="tx1"/>
              </a:buClr>
            </a:pPr>
            <a:r>
              <a:rPr lang="en-US" sz="3600" b="1" dirty="0" smtClean="0">
                <a:latin typeface="Tahoma" pitchFamily="34" charset="0"/>
              </a:rPr>
              <a:t>Technology</a:t>
            </a:r>
          </a:p>
          <a:p>
            <a:pPr eaLnBrk="1" hangingPunct="1">
              <a:buClr>
                <a:schemeClr val="tx1"/>
              </a:buClr>
            </a:pPr>
            <a:r>
              <a:rPr lang="en-US" sz="3600" b="1" dirty="0">
                <a:latin typeface="Tahoma" pitchFamily="34" charset="0"/>
              </a:rPr>
              <a:t>I</a:t>
            </a:r>
            <a:r>
              <a:rPr lang="en-US" sz="3600" b="1" dirty="0" smtClean="0">
                <a:latin typeface="Tahoma" pitchFamily="34" charset="0"/>
              </a:rPr>
              <a:t>mperialism</a:t>
            </a:r>
          </a:p>
          <a:p>
            <a:pPr eaLnBrk="1" hangingPunct="1">
              <a:buClr>
                <a:schemeClr val="tx1"/>
              </a:buClr>
            </a:pPr>
            <a:r>
              <a:rPr lang="en-US" sz="3600" b="1" dirty="0" err="1" smtClean="0">
                <a:latin typeface="Tahoma" pitchFamily="34" charset="0"/>
              </a:rPr>
              <a:t>Workaholism</a:t>
            </a:r>
            <a:endParaRPr lang="en-US" sz="3600" b="1" dirty="0" smtClean="0">
              <a:latin typeface="Tahoma" pitchFamily="34" charset="0"/>
            </a:endParaRPr>
          </a:p>
          <a:p>
            <a:pPr eaLnBrk="1" hangingPunct="1">
              <a:buClr>
                <a:schemeClr val="tx1"/>
              </a:buClr>
            </a:pPr>
            <a:r>
              <a:rPr lang="en-US" sz="3600" b="1" dirty="0" smtClean="0">
                <a:latin typeface="Tahoma" pitchFamily="34" charset="0"/>
              </a:rPr>
              <a:t>Novel experiences</a:t>
            </a:r>
          </a:p>
          <a:p>
            <a:pPr eaLnBrk="1" hangingPunct="1">
              <a:buClr>
                <a:srgbClr val="FFFF00"/>
              </a:buClr>
              <a:buSzPct val="60000"/>
              <a:buFont typeface="Wingdings" pitchFamily="2" charset="2"/>
              <a:buChar char="v"/>
            </a:pPr>
            <a:endParaRPr lang="en-US" sz="3600" b="1" dirty="0" smtClean="0">
              <a:latin typeface="Tempus Sans ITC" pitchFamily="82" charset="0"/>
            </a:endParaRPr>
          </a:p>
          <a:p>
            <a:pPr eaLnBrk="1" hangingPunct="1">
              <a:buFontTx/>
              <a:buNone/>
            </a:pPr>
            <a:endParaRPr lang="en-US" sz="3200" b="1" dirty="0" smtClean="0">
              <a:solidFill>
                <a:srgbClr val="00CCFF"/>
              </a:solidFill>
              <a:latin typeface="Tempus Sans ITC" pitchFamily="82" charset="0"/>
            </a:endParaRPr>
          </a:p>
        </p:txBody>
      </p:sp>
      <p:sp>
        <p:nvSpPr>
          <p:cNvPr id="75779" name="Rectangle 3"/>
          <p:cNvSpPr>
            <a:spLocks noGrp="1" noChangeArrowheads="1"/>
          </p:cNvSpPr>
          <p:nvPr>
            <p:ph type="body" sz="half" idx="2"/>
          </p:nvPr>
        </p:nvSpPr>
        <p:spPr>
          <a:xfrm>
            <a:off x="5181600" y="0"/>
            <a:ext cx="3962400" cy="6629400"/>
          </a:xfrm>
        </p:spPr>
        <p:txBody>
          <a:bodyPr/>
          <a:lstStyle/>
          <a:p>
            <a:pPr eaLnBrk="1" hangingPunct="1">
              <a:buClr>
                <a:schemeClr val="tx1"/>
              </a:buClr>
              <a:buFontTx/>
              <a:buNone/>
            </a:pPr>
            <a:r>
              <a:rPr lang="en-US" sz="3200" b="1" u="sng" dirty="0" smtClean="0">
                <a:latin typeface="Tahoma" pitchFamily="34" charset="0"/>
              </a:rPr>
              <a:t>Quality of Life</a:t>
            </a:r>
          </a:p>
          <a:p>
            <a:pPr eaLnBrk="1" hangingPunct="1">
              <a:buClr>
                <a:schemeClr val="tx1"/>
              </a:buClr>
            </a:pPr>
            <a:r>
              <a:rPr lang="en-US" sz="3600" b="1" dirty="0" smtClean="0">
                <a:latin typeface="Tahoma" pitchFamily="34" charset="0"/>
              </a:rPr>
              <a:t>Extended</a:t>
            </a:r>
          </a:p>
          <a:p>
            <a:pPr eaLnBrk="1" hangingPunct="1">
              <a:buClr>
                <a:schemeClr val="tx1"/>
              </a:buClr>
              <a:buFont typeface="Wingdings" pitchFamily="2" charset="2"/>
              <a:buNone/>
            </a:pPr>
            <a:r>
              <a:rPr lang="en-US" sz="3600" b="1" dirty="0" smtClean="0">
                <a:latin typeface="Tahoma" pitchFamily="34" charset="0"/>
              </a:rPr>
              <a:t>  family</a:t>
            </a:r>
          </a:p>
          <a:p>
            <a:pPr eaLnBrk="1" hangingPunct="1">
              <a:buClr>
                <a:schemeClr val="tx1"/>
              </a:buClr>
            </a:pPr>
            <a:r>
              <a:rPr lang="en-US" sz="3600" b="1" dirty="0" smtClean="0">
                <a:latin typeface="Tahoma" pitchFamily="34" charset="0"/>
              </a:rPr>
              <a:t>Needs-based economy</a:t>
            </a:r>
          </a:p>
          <a:p>
            <a:pPr eaLnBrk="1" hangingPunct="1">
              <a:buClr>
                <a:schemeClr val="tx1"/>
              </a:buClr>
            </a:pPr>
            <a:r>
              <a:rPr lang="en-US" sz="3600" b="1" dirty="0">
                <a:latin typeface="Tahoma" pitchFamily="34" charset="0"/>
              </a:rPr>
              <a:t>S</a:t>
            </a:r>
            <a:r>
              <a:rPr lang="en-US" sz="3600" b="1" dirty="0" smtClean="0">
                <a:latin typeface="Tahoma" pitchFamily="34" charset="0"/>
              </a:rPr>
              <a:t>tatus quo</a:t>
            </a:r>
          </a:p>
          <a:p>
            <a:pPr eaLnBrk="1" hangingPunct="1">
              <a:buClr>
                <a:schemeClr val="tx1"/>
              </a:buClr>
            </a:pPr>
            <a:r>
              <a:rPr lang="en-US" sz="3600" b="1" dirty="0" smtClean="0">
                <a:latin typeface="Tahoma" pitchFamily="34" charset="0"/>
              </a:rPr>
              <a:t>Religion &amp; social traditions</a:t>
            </a:r>
          </a:p>
          <a:p>
            <a:pPr eaLnBrk="1" hangingPunct="1">
              <a:buClr>
                <a:schemeClr val="tx1"/>
              </a:buClr>
            </a:pPr>
            <a:r>
              <a:rPr lang="en-US" sz="3600" b="1" dirty="0" smtClean="0">
                <a:latin typeface="Tahoma" pitchFamily="34" charset="0"/>
              </a:rPr>
              <a:t>Jobs &gt; careers</a:t>
            </a:r>
          </a:p>
        </p:txBody>
      </p:sp>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4267200" y="0"/>
            <a:ext cx="3657600" cy="6858000"/>
          </a:xfrm>
          <a:ln/>
        </p:spPr>
        <p:txBody>
          <a:bodyPr/>
          <a:lstStyle/>
          <a:p>
            <a:pPr eaLnBrk="1" hangingPunct="1"/>
            <a:endParaRPr lang="en-US" sz="3600" b="1" smtClean="0">
              <a:solidFill>
                <a:schemeClr val="tx1"/>
              </a:solidFill>
              <a:latin typeface="Verdana" pitchFamily="34" charset="0"/>
            </a:endParaRPr>
          </a:p>
          <a:p>
            <a:pPr eaLnBrk="1" hangingPunct="1"/>
            <a:endParaRPr lang="en-US" sz="3600" b="1" smtClean="0">
              <a:solidFill>
                <a:schemeClr val="tx1"/>
              </a:solidFill>
              <a:latin typeface="Verdana" pitchFamily="34" charset="0"/>
            </a:endParaRPr>
          </a:p>
          <a:p>
            <a:pPr eaLnBrk="1" hangingPunct="1"/>
            <a:r>
              <a:rPr lang="en-US" sz="3600" b="1" smtClean="0">
                <a:solidFill>
                  <a:schemeClr val="tx1"/>
                </a:solidFill>
                <a:latin typeface="Verdana" pitchFamily="34" charset="0"/>
              </a:rPr>
              <a:t>What enabled </a:t>
            </a:r>
          </a:p>
          <a:p>
            <a:pPr eaLnBrk="1" hangingPunct="1"/>
            <a:r>
              <a:rPr lang="en-US" sz="3600" b="1" smtClean="0">
                <a:solidFill>
                  <a:schemeClr val="tx1"/>
                </a:solidFill>
                <a:latin typeface="Verdana" pitchFamily="34" charset="0"/>
              </a:rPr>
              <a:t>the biggest</a:t>
            </a:r>
          </a:p>
          <a:p>
            <a:pPr eaLnBrk="1" hangingPunct="1"/>
            <a:r>
              <a:rPr lang="en-US" sz="3600" b="1" smtClean="0">
                <a:solidFill>
                  <a:schemeClr val="tx1"/>
                </a:solidFill>
                <a:latin typeface="Verdana" pitchFamily="34" charset="0"/>
              </a:rPr>
              <a:t>productivity </a:t>
            </a:r>
          </a:p>
          <a:p>
            <a:pPr eaLnBrk="1" hangingPunct="1"/>
            <a:r>
              <a:rPr lang="en-US" sz="3600" b="1" smtClean="0">
                <a:solidFill>
                  <a:schemeClr val="tx1"/>
                </a:solidFill>
                <a:latin typeface="Verdana" pitchFamily="34" charset="0"/>
              </a:rPr>
              <a:t>jump in USA </a:t>
            </a:r>
          </a:p>
          <a:p>
            <a:pPr eaLnBrk="1" hangingPunct="1"/>
            <a:r>
              <a:rPr lang="en-US" sz="3600" b="1" smtClean="0">
                <a:solidFill>
                  <a:schemeClr val="tx1"/>
                </a:solidFill>
                <a:latin typeface="Verdana" pitchFamily="34" charset="0"/>
              </a:rPr>
              <a:t>history? (Women becoming career-oriented like men)</a:t>
            </a:r>
          </a:p>
          <a:p>
            <a:pPr eaLnBrk="1" hangingPunct="1"/>
            <a:r>
              <a:rPr lang="en-US" sz="3600" b="1" smtClean="0">
                <a:solidFill>
                  <a:srgbClr val="00FF00"/>
                </a:solidFill>
                <a:latin typeface="Verdana" pitchFamily="34" charset="0"/>
              </a:rPr>
              <a:t> </a:t>
            </a:r>
            <a:endParaRPr lang="en-US" sz="3600" b="1" smtClean="0">
              <a:solidFill>
                <a:srgbClr val="FFCCFF"/>
              </a:solidFill>
              <a:latin typeface="Verdana" pitchFamily="34" charset="0"/>
            </a:endParaRPr>
          </a:p>
          <a:p>
            <a:pPr eaLnBrk="1" hangingPunct="1"/>
            <a:endParaRPr lang="en-US" sz="3600" smtClean="0">
              <a:solidFill>
                <a:srgbClr val="FFCCFF"/>
              </a:solidFill>
              <a:latin typeface="Verdana" pitchFamily="34" charset="0"/>
            </a:endParaRPr>
          </a:p>
        </p:txBody>
      </p:sp>
      <p:sp>
        <p:nvSpPr>
          <p:cNvPr id="76803" name="Rectangle 3"/>
          <p:cNvSpPr>
            <a:spLocks noGrp="1" noChangeArrowheads="1"/>
          </p:cNvSpPr>
          <p:nvPr>
            <p:ph type="body" sz="half" idx="4294967295"/>
          </p:nvPr>
        </p:nvSpPr>
        <p:spPr>
          <a:xfrm>
            <a:off x="838200" y="228600"/>
            <a:ext cx="2819400" cy="6629400"/>
          </a:xfrm>
        </p:spPr>
        <p:txBody>
          <a:bodyPr/>
          <a:lstStyle/>
          <a:p>
            <a:pPr eaLnBrk="1" hangingPunct="1">
              <a:buFontTx/>
              <a:buNone/>
            </a:pPr>
            <a:r>
              <a:rPr lang="en-US" sz="4000" b="1" smtClean="0">
                <a:latin typeface="Tahoma" pitchFamily="34" charset="0"/>
              </a:rPr>
              <a:t>Which is</a:t>
            </a:r>
          </a:p>
          <a:p>
            <a:pPr eaLnBrk="1" hangingPunct="1">
              <a:buFontTx/>
              <a:buNone/>
            </a:pPr>
            <a:r>
              <a:rPr lang="en-US" sz="4000" b="1" smtClean="0">
                <a:latin typeface="Tahoma" pitchFamily="34" charset="0"/>
              </a:rPr>
              <a:t>the only</a:t>
            </a:r>
          </a:p>
          <a:p>
            <a:pPr eaLnBrk="1" hangingPunct="1">
              <a:buFontTx/>
              <a:buNone/>
            </a:pPr>
            <a:r>
              <a:rPr lang="en-US" sz="4000" b="1" smtClean="0">
                <a:latin typeface="Tahoma" pitchFamily="34" charset="0"/>
              </a:rPr>
              <a:t>American</a:t>
            </a:r>
          </a:p>
          <a:p>
            <a:pPr eaLnBrk="1" hangingPunct="1">
              <a:buFontTx/>
              <a:buNone/>
            </a:pPr>
            <a:r>
              <a:rPr lang="en-US" sz="4000" b="1" smtClean="0">
                <a:latin typeface="Tahoma" pitchFamily="34" charset="0"/>
              </a:rPr>
              <a:t>state that</a:t>
            </a:r>
          </a:p>
          <a:p>
            <a:pPr eaLnBrk="1" hangingPunct="1">
              <a:buFontTx/>
              <a:buNone/>
            </a:pPr>
            <a:r>
              <a:rPr lang="en-US" sz="4000" b="1" smtClean="0">
                <a:latin typeface="Tahoma" pitchFamily="34" charset="0"/>
              </a:rPr>
              <a:t>has a</a:t>
            </a:r>
          </a:p>
          <a:p>
            <a:pPr eaLnBrk="1" hangingPunct="1">
              <a:buFontTx/>
              <a:buNone/>
            </a:pPr>
            <a:r>
              <a:rPr lang="en-US" sz="4000" b="1" smtClean="0">
                <a:latin typeface="Tahoma" pitchFamily="34" charset="0"/>
              </a:rPr>
              <a:t>quality of</a:t>
            </a:r>
          </a:p>
          <a:p>
            <a:pPr eaLnBrk="1" hangingPunct="1">
              <a:buFontTx/>
              <a:buNone/>
            </a:pPr>
            <a:r>
              <a:rPr lang="en-US" sz="4000" b="1" smtClean="0">
                <a:latin typeface="Tahoma" pitchFamily="34" charset="0"/>
              </a:rPr>
              <a:t>life </a:t>
            </a:r>
          </a:p>
          <a:p>
            <a:pPr eaLnBrk="1" hangingPunct="1">
              <a:buFontTx/>
              <a:buNone/>
            </a:pPr>
            <a:r>
              <a:rPr lang="en-US" sz="4000" b="1" smtClean="0">
                <a:latin typeface="Tahoma" pitchFamily="34" charset="0"/>
              </a:rPr>
              <a:t>culture?</a:t>
            </a:r>
          </a:p>
          <a:p>
            <a:pPr eaLnBrk="1" hangingPunct="1">
              <a:buFontTx/>
              <a:buNone/>
            </a:pPr>
            <a:r>
              <a:rPr lang="en-US" sz="4000" b="1" smtClean="0">
                <a:latin typeface="Tahoma" pitchFamily="34" charset="0"/>
              </a:rPr>
              <a:t>(Hawaii)</a:t>
            </a:r>
            <a:endParaRPr lang="en-US" sz="3600" b="1" smtClean="0">
              <a:latin typeface="Tahoma" pitchFamily="34" charset="0"/>
            </a:endParaRPr>
          </a:p>
          <a:p>
            <a:pPr eaLnBrk="1" hangingPunct="1">
              <a:buFontTx/>
              <a:buNone/>
            </a:pPr>
            <a:endParaRPr lang="en-US" sz="3600" b="1" smtClean="0">
              <a:latin typeface="Tahoma" pitchFamily="34" charset="0"/>
            </a:endParaRPr>
          </a:p>
          <a:p>
            <a:pPr eaLnBrk="1" hangingPunct="1"/>
            <a:endParaRPr lang="en-US" sz="4000" smtClean="0">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685800" y="381000"/>
            <a:ext cx="7543800" cy="5791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#5:</a:t>
            </a:r>
          </a:p>
          <a:p>
            <a:pPr algn="ctr"/>
            <a:r>
              <a:rPr lang="en-US" sz="3600" kern="10">
                <a:ln w="9525" cap="sq">
                  <a:solidFill>
                    <a:srgbClr val="000000"/>
                  </a:solidFill>
                  <a:round/>
                  <a:headEnd type="none" w="sm" len="sm"/>
                  <a:tailEnd type="none" w="sm" len="sm"/>
                </a:ln>
                <a:latin typeface="Arial Black"/>
              </a:rPr>
              <a:t>TOLERANCE OF</a:t>
            </a:r>
          </a:p>
          <a:p>
            <a:pPr algn="ctr"/>
            <a:r>
              <a:rPr lang="en-US" sz="3600" kern="10">
                <a:ln w="9525" cap="sq">
                  <a:solidFill>
                    <a:srgbClr val="000000"/>
                  </a:solidFill>
                  <a:round/>
                  <a:headEnd type="none" w="sm" len="sm"/>
                  <a:tailEnd type="none" w="sm" len="sm"/>
                </a:ln>
                <a:latin typeface="Arial Black"/>
              </a:rPr>
              <a:t>SOCIAL</a:t>
            </a:r>
          </a:p>
          <a:p>
            <a:pPr algn="ctr"/>
            <a:r>
              <a:rPr lang="en-US" sz="3600" kern="10">
                <a:ln w="9525" cap="sq">
                  <a:solidFill>
                    <a:srgbClr val="000000"/>
                  </a:solidFill>
                  <a:round/>
                  <a:headEnd type="none" w="sm" len="sm"/>
                  <a:tailEnd type="none" w="sm" len="sm"/>
                </a:ln>
                <a:latin typeface="Arial Black"/>
              </a:rPr>
              <a:t>AMBIGUITY</a:t>
            </a:r>
          </a:p>
        </p:txBody>
      </p:sp>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905000"/>
          </a:xfrm>
        </p:spPr>
        <p:txBody>
          <a:bodyPr/>
          <a:lstStyle/>
          <a:p>
            <a:pPr eaLnBrk="1" hangingPunct="1"/>
            <a:r>
              <a:rPr lang="en-US" sz="3600" b="1" smtClean="0">
                <a:solidFill>
                  <a:schemeClr val="tx1"/>
                </a:solidFill>
                <a:latin typeface="Tahoma" pitchFamily="34" charset="0"/>
              </a:rPr>
              <a:t>High vs. low tolerance of </a:t>
            </a:r>
            <a:br>
              <a:rPr lang="en-US" sz="3600" b="1" smtClean="0">
                <a:solidFill>
                  <a:schemeClr val="tx1"/>
                </a:solidFill>
                <a:latin typeface="Tahoma" pitchFamily="34" charset="0"/>
              </a:rPr>
            </a:br>
            <a:r>
              <a:rPr lang="en-US" sz="3600" b="1" smtClean="0">
                <a:solidFill>
                  <a:schemeClr val="tx1"/>
                </a:solidFill>
                <a:latin typeface="Tahoma" pitchFamily="34" charset="0"/>
              </a:rPr>
              <a:t>social ambiguity (diversity)</a:t>
            </a:r>
            <a:br>
              <a:rPr lang="en-US" sz="3600" b="1" smtClean="0">
                <a:solidFill>
                  <a:schemeClr val="tx1"/>
                </a:solidFill>
                <a:latin typeface="Tahoma" pitchFamily="34" charset="0"/>
              </a:rPr>
            </a:br>
            <a:endParaRPr lang="en-US" sz="4800" b="1" smtClean="0">
              <a:solidFill>
                <a:schemeClr val="tx1"/>
              </a:solidFill>
              <a:latin typeface="Tahoma" pitchFamily="34" charset="0"/>
            </a:endParaRPr>
          </a:p>
        </p:txBody>
      </p:sp>
      <p:pic>
        <p:nvPicPr>
          <p:cNvPr id="78851" name="Picture 3" descr="DEAD_BOYS-DEVIN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876800" y="1600200"/>
            <a:ext cx="3352800" cy="4648200"/>
          </a:xfrm>
          <a:noFill/>
        </p:spPr>
      </p:pic>
      <p:pic>
        <p:nvPicPr>
          <p:cNvPr id="78852" name="Picture 4" descr="JAPAN BUS P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0" y="0"/>
            <a:ext cx="8991600" cy="6858000"/>
          </a:xfrm>
        </p:spPr>
        <p:txBody>
          <a:bodyPr/>
          <a:lstStyle/>
          <a:p>
            <a:pPr eaLnBrk="1" hangingPunct="1">
              <a:lnSpc>
                <a:spcPct val="90000"/>
              </a:lnSpc>
              <a:buClr>
                <a:srgbClr val="FF66FF"/>
              </a:buClr>
              <a:buFont typeface="Wingdings" pitchFamily="2" charset="2"/>
              <a:buNone/>
            </a:pPr>
            <a:r>
              <a:rPr lang="en-US" sz="4400" b="1" smtClean="0">
                <a:latin typeface="Tahoma" pitchFamily="34" charset="0"/>
              </a:rPr>
              <a:t>“</a:t>
            </a:r>
            <a:r>
              <a:rPr lang="en-US" sz="4600" b="1" smtClean="0">
                <a:latin typeface="Tahoma" pitchFamily="34" charset="0"/>
              </a:rPr>
              <a:t>Political correctness” &amp; unisex culture are natural byproducts of cultures that tolerate diversity &amp; non- conformity. Diverse lifestyles must be tolerated because there are so many of them &amp; people derive their personal identity from them.</a:t>
            </a:r>
          </a:p>
        </p:txBody>
      </p:sp>
    </p:spTree>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685800" y="381000"/>
            <a:ext cx="7620000" cy="6019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#6:</a:t>
            </a:r>
          </a:p>
          <a:p>
            <a:pPr algn="ctr"/>
            <a:r>
              <a:rPr lang="en-US" sz="3600" kern="10">
                <a:ln w="9525" cap="sq">
                  <a:solidFill>
                    <a:srgbClr val="000000"/>
                  </a:solidFill>
                  <a:round/>
                  <a:headEnd type="none" w="sm" len="sm"/>
                  <a:tailEnd type="none" w="sm" len="sm"/>
                </a:ln>
                <a:latin typeface="Arial Black"/>
              </a:rPr>
              <a:t>POWER </a:t>
            </a:r>
          </a:p>
          <a:p>
            <a:pPr algn="ctr"/>
            <a:r>
              <a:rPr lang="en-US" sz="3600" kern="10">
                <a:ln w="9525" cap="sq">
                  <a:solidFill>
                    <a:srgbClr val="000000"/>
                  </a:solidFill>
                  <a:round/>
                  <a:headEnd type="none" w="sm" len="sm"/>
                  <a:tailEnd type="none" w="sm" len="sm"/>
                </a:ln>
                <a:latin typeface="Arial Black"/>
              </a:rPr>
              <a:t>DISTANCE</a:t>
            </a:r>
          </a:p>
        </p:txBody>
      </p:sp>
    </p:spTree>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8915400" cy="1371600"/>
          </a:xfrm>
        </p:spPr>
        <p:txBody>
          <a:bodyPr/>
          <a:lstStyle/>
          <a:p>
            <a:pPr eaLnBrk="1" hangingPunct="1"/>
            <a:r>
              <a:rPr lang="en-US" sz="3600" b="1" smtClean="0">
                <a:solidFill>
                  <a:schemeClr val="tx1"/>
                </a:solidFill>
                <a:latin typeface="Tahoma" pitchFamily="34" charset="0"/>
              </a:rPr>
              <a:t>Low vs. High power distance</a:t>
            </a:r>
            <a:br>
              <a:rPr lang="en-US" sz="3600" b="1" smtClean="0">
                <a:solidFill>
                  <a:schemeClr val="tx1"/>
                </a:solidFill>
                <a:latin typeface="Tahoma" pitchFamily="34" charset="0"/>
              </a:rPr>
            </a:br>
            <a:r>
              <a:rPr lang="en-US" sz="3600" b="1" smtClean="0">
                <a:solidFill>
                  <a:schemeClr val="tx1"/>
                </a:solidFill>
                <a:latin typeface="Tahoma" pitchFamily="34" charset="0"/>
              </a:rPr>
              <a:t>(shared power vs. power elites)</a:t>
            </a:r>
          </a:p>
        </p:txBody>
      </p:sp>
      <p:pic>
        <p:nvPicPr>
          <p:cNvPr id="81923" name="Picture 3" descr="BILL GATES AT WORK"/>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4838" y="1600200"/>
            <a:ext cx="3646487" cy="4495800"/>
          </a:xfrm>
          <a:noFill/>
        </p:spPr>
      </p:pic>
      <p:pic>
        <p:nvPicPr>
          <p:cNvPr id="81924" name="Picture 4" descr="PROTOTYPE SENIOR EX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35290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3900" b="1" smtClean="0">
                <a:latin typeface="Tahoma" pitchFamily="34" charset="0"/>
              </a:rPr>
              <a:t>Low power distance cultures decentralize power into many different organizations &amp; job positions. Powerful people are not that much different from everyone else.</a:t>
            </a:r>
          </a:p>
          <a:p>
            <a:pPr marL="609600" indent="-609600" eaLnBrk="1" hangingPunct="1">
              <a:buClr>
                <a:schemeClr val="tx1"/>
              </a:buClr>
              <a:buFontTx/>
              <a:buAutoNum type="arabicPeriod"/>
            </a:pPr>
            <a:r>
              <a:rPr lang="en-US" sz="3900" b="1" smtClean="0">
                <a:latin typeface="Tahoma" pitchFamily="34" charset="0"/>
              </a:rPr>
              <a:t>High power distance cultures centralize power into a small group of power elites who are treated with great deference.  </a:t>
            </a:r>
          </a:p>
        </p:txBody>
      </p:sp>
    </p:spTree>
  </p:cSld>
  <p:clrMapOvr>
    <a:masterClrMapping/>
  </p:clrMapOvr>
  <p:transition spd="slow">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LOW POWER DISTANCE</a:t>
            </a:r>
          </a:p>
        </p:txBody>
      </p:sp>
      <p:sp>
        <p:nvSpPr>
          <p:cNvPr id="83971" name="Rectangle 3"/>
          <p:cNvSpPr>
            <a:spLocks noGrp="1" noChangeArrowheads="1"/>
          </p:cNvSpPr>
          <p:nvPr>
            <p:ph type="body" idx="1"/>
          </p:nvPr>
        </p:nvSpPr>
        <p:spPr>
          <a:xfrm>
            <a:off x="0" y="762000"/>
            <a:ext cx="8991600" cy="6096000"/>
          </a:xfrm>
        </p:spPr>
        <p:txBody>
          <a:bodyPr/>
          <a:lstStyle/>
          <a:p>
            <a:pPr marL="609600" indent="-609600" eaLnBrk="1" hangingPunct="1">
              <a:buClr>
                <a:schemeClr val="tx1"/>
              </a:buClr>
              <a:buFontTx/>
              <a:buAutoNum type="arabicPeriod"/>
            </a:pPr>
            <a:r>
              <a:rPr lang="en-US" sz="4000" b="1" dirty="0" smtClean="0">
                <a:latin typeface="Tahoma" pitchFamily="34" charset="0"/>
              </a:rPr>
              <a:t>First name basis</a:t>
            </a:r>
          </a:p>
          <a:p>
            <a:pPr marL="609600" indent="-609600" eaLnBrk="1" hangingPunct="1">
              <a:buClr>
                <a:schemeClr val="tx1"/>
              </a:buClr>
              <a:buFontTx/>
              <a:buAutoNum type="arabicPeriod"/>
            </a:pPr>
            <a:r>
              <a:rPr lang="en-US" sz="4000" b="1" dirty="0" smtClean="0">
                <a:latin typeface="Tahoma" pitchFamily="34" charset="0"/>
              </a:rPr>
              <a:t>Participative management style </a:t>
            </a:r>
          </a:p>
          <a:p>
            <a:pPr marL="609600" indent="-609600" eaLnBrk="1" hangingPunct="1">
              <a:buClr>
                <a:schemeClr val="tx1"/>
              </a:buClr>
              <a:buFontTx/>
              <a:buAutoNum type="arabicPeriod"/>
            </a:pPr>
            <a:r>
              <a:rPr lang="en-US" sz="4000" b="1" dirty="0" smtClean="0">
                <a:latin typeface="Tahoma" pitchFamily="34" charset="0"/>
              </a:rPr>
              <a:t>Informality</a:t>
            </a:r>
          </a:p>
          <a:p>
            <a:pPr marL="609600" indent="-609600" eaLnBrk="1" hangingPunct="1">
              <a:buClr>
                <a:schemeClr val="tx1"/>
              </a:buClr>
              <a:buFontTx/>
              <a:buAutoNum type="arabicPeriod"/>
            </a:pPr>
            <a:r>
              <a:rPr lang="en-US" sz="4000" b="1" dirty="0" smtClean="0">
                <a:latin typeface="Tahoma" pitchFamily="34" charset="0"/>
              </a:rPr>
              <a:t>People from different levels of the hierarchy interact frequently &amp; comfortably.</a:t>
            </a:r>
          </a:p>
          <a:p>
            <a:pPr marL="609600" indent="-609600" eaLnBrk="1" hangingPunct="1">
              <a:buClr>
                <a:schemeClr val="tx1"/>
              </a:buClr>
              <a:buFontTx/>
              <a:buAutoNum type="arabicPeriod"/>
            </a:pPr>
            <a:r>
              <a:rPr lang="en-US" sz="4000" b="1" dirty="0" smtClean="0">
                <a:latin typeface="Tahoma" pitchFamily="34" charset="0"/>
              </a:rPr>
              <a:t>Stress on personal accountability</a:t>
            </a:r>
          </a:p>
          <a:p>
            <a:pPr marL="609600" indent="-609600" eaLnBrk="1" hangingPunct="1">
              <a:buClr>
                <a:schemeClr val="tx1"/>
              </a:buClr>
            </a:pPr>
            <a:endParaRPr lang="en-US" sz="4000" b="1" dirty="0" smtClean="0">
              <a:latin typeface="Tahoma" pitchFamily="34" charset="0"/>
            </a:endParaRPr>
          </a:p>
        </p:txBody>
      </p:sp>
    </p:spTree>
  </p:cSld>
  <p:clrMapOvr>
    <a:masterClrMapping/>
  </p:clrMapOvr>
  <p:transition spd="slow">
    <p:random/>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HIGH POWER DISTANCE</a:t>
            </a:r>
          </a:p>
        </p:txBody>
      </p:sp>
      <p:sp>
        <p:nvSpPr>
          <p:cNvPr id="84995" name="Rectangle 3"/>
          <p:cNvSpPr>
            <a:spLocks noGrp="1" noChangeArrowheads="1"/>
          </p:cNvSpPr>
          <p:nvPr>
            <p:ph type="body" idx="1"/>
          </p:nvPr>
        </p:nvSpPr>
        <p:spPr>
          <a:xfrm>
            <a:off x="0" y="762000"/>
            <a:ext cx="8991600" cy="6096000"/>
          </a:xfrm>
        </p:spPr>
        <p:txBody>
          <a:bodyPr/>
          <a:lstStyle/>
          <a:p>
            <a:pPr marL="609600" indent="-609600" eaLnBrk="1" hangingPunct="1">
              <a:buClr>
                <a:schemeClr val="tx1"/>
              </a:buClr>
              <a:buFontTx/>
              <a:buAutoNum type="arabicPeriod"/>
            </a:pPr>
            <a:r>
              <a:rPr lang="en-US" sz="4300" b="1" dirty="0" smtClean="0">
                <a:latin typeface="Tahoma" pitchFamily="34" charset="0"/>
              </a:rPr>
              <a:t>Autocratic management style</a:t>
            </a:r>
          </a:p>
          <a:p>
            <a:pPr marL="609600" indent="-609600" eaLnBrk="1" hangingPunct="1">
              <a:buClr>
                <a:schemeClr val="tx1"/>
              </a:buClr>
              <a:buFontTx/>
              <a:buAutoNum type="arabicPeriod"/>
            </a:pPr>
            <a:r>
              <a:rPr lang="en-US" sz="4300" b="1" dirty="0">
                <a:latin typeface="Tahoma" pitchFamily="34" charset="0"/>
              </a:rPr>
              <a:t>People from different levels of the hierarchy seldom </a:t>
            </a:r>
            <a:r>
              <a:rPr lang="en-US" sz="4300" b="1" dirty="0" smtClean="0">
                <a:latin typeface="Tahoma" pitchFamily="34" charset="0"/>
              </a:rPr>
              <a:t>interact.</a:t>
            </a:r>
          </a:p>
          <a:p>
            <a:pPr marL="609600" indent="-609600" eaLnBrk="1" hangingPunct="1">
              <a:buClr>
                <a:schemeClr val="tx1"/>
              </a:buClr>
              <a:buFontTx/>
              <a:buAutoNum type="arabicPeriod"/>
            </a:pPr>
            <a:r>
              <a:rPr lang="en-US" sz="4300" b="1" dirty="0" smtClean="0">
                <a:latin typeface="Tahoma" pitchFamily="34" charset="0"/>
              </a:rPr>
              <a:t>Paternalism: taking </a:t>
            </a:r>
            <a:r>
              <a:rPr lang="en-US" sz="4300" b="1" dirty="0">
                <a:latin typeface="Tahoma" pitchFamily="34" charset="0"/>
              </a:rPr>
              <a:t>care of </a:t>
            </a:r>
            <a:r>
              <a:rPr lang="en-US" sz="4300" b="1" dirty="0" smtClean="0">
                <a:latin typeface="Tahoma" pitchFamily="34" charset="0"/>
              </a:rPr>
              <a:t>employees in return for loyalty &amp; obedience</a:t>
            </a:r>
          </a:p>
          <a:p>
            <a:pPr marL="609600" indent="-609600" eaLnBrk="1" hangingPunct="1">
              <a:buClr>
                <a:schemeClr val="tx1"/>
              </a:buClr>
              <a:buFontTx/>
              <a:buAutoNum type="arabicPeriod"/>
            </a:pPr>
            <a:r>
              <a:rPr lang="en-US" sz="4300" b="1" dirty="0" smtClean="0">
                <a:latin typeface="Tahoma" pitchFamily="34" charset="0"/>
              </a:rPr>
              <a:t>Formality</a:t>
            </a:r>
          </a:p>
          <a:p>
            <a:pPr marL="609600" indent="-609600" eaLnBrk="1" hangingPunct="1"/>
            <a:endParaRPr lang="en-US" sz="4200" b="1" dirty="0" smtClean="0">
              <a:solidFill>
                <a:srgbClr val="00FFFF"/>
              </a:solidFill>
              <a:latin typeface="Tahoma" pitchFamily="34" charset="0"/>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28600" y="0"/>
            <a:ext cx="8915400" cy="6858000"/>
          </a:xfrm>
        </p:spPr>
        <p:txBody>
          <a:bodyPr/>
          <a:lstStyle/>
          <a:p>
            <a:pPr eaLnBrk="1" hangingPunct="1">
              <a:lnSpc>
                <a:spcPct val="90000"/>
              </a:lnSpc>
              <a:buClr>
                <a:srgbClr val="FFFF00"/>
              </a:buClr>
              <a:buFont typeface="Wingdings" pitchFamily="2" charset="2"/>
              <a:buNone/>
            </a:pPr>
            <a:r>
              <a:rPr lang="en-US" sz="3600" b="1" u="sng" smtClean="0">
                <a:latin typeface="Tahoma" pitchFamily="34" charset="0"/>
              </a:rPr>
              <a:t>Green light cultures: Individualistic</a:t>
            </a:r>
          </a:p>
          <a:p>
            <a:pPr eaLnBrk="1" hangingPunct="1">
              <a:lnSpc>
                <a:spcPct val="90000"/>
              </a:lnSpc>
              <a:buClr>
                <a:srgbClr val="FFFF00"/>
              </a:buClr>
              <a:buFont typeface="Wingdings" pitchFamily="2" charset="2"/>
              <a:buNone/>
            </a:pPr>
            <a:r>
              <a:rPr lang="en-US" sz="3600" b="1" smtClean="0">
                <a:latin typeface="Tahoma" pitchFamily="34" charset="0"/>
              </a:rPr>
              <a:t>Behavior needs little coaching and can be fairly spontaneous</a:t>
            </a:r>
          </a:p>
          <a:p>
            <a:pPr eaLnBrk="1" hangingPunct="1">
              <a:lnSpc>
                <a:spcPct val="90000"/>
              </a:lnSpc>
              <a:buClr>
                <a:srgbClr val="FFFF00"/>
              </a:buClr>
              <a:buFont typeface="Wingdings" pitchFamily="2" charset="2"/>
              <a:buNone/>
            </a:pPr>
            <a:r>
              <a:rPr lang="en-US" sz="3600" b="1" u="sng" smtClean="0">
                <a:latin typeface="Tahoma" pitchFamily="34" charset="0"/>
              </a:rPr>
              <a:t>Yellow light cultures: Extended family</a:t>
            </a:r>
          </a:p>
          <a:p>
            <a:pPr eaLnBrk="1" hangingPunct="1">
              <a:lnSpc>
                <a:spcPct val="90000"/>
              </a:lnSpc>
              <a:buClr>
                <a:srgbClr val="FFFF00"/>
              </a:buClr>
              <a:buFont typeface="Wingdings" pitchFamily="2" charset="2"/>
              <a:buNone/>
            </a:pPr>
            <a:r>
              <a:rPr lang="en-US" sz="3600" b="1" smtClean="0">
                <a:latin typeface="Tahoma" pitchFamily="34" charset="0"/>
              </a:rPr>
              <a:t>Behavior needs some coaching and moderate training in culturally-appropriate etiquette </a:t>
            </a:r>
          </a:p>
          <a:p>
            <a:pPr eaLnBrk="1" hangingPunct="1">
              <a:lnSpc>
                <a:spcPct val="90000"/>
              </a:lnSpc>
              <a:buClr>
                <a:srgbClr val="FFFF00"/>
              </a:buClr>
              <a:buFont typeface="Wingdings" pitchFamily="2" charset="2"/>
              <a:buNone/>
            </a:pPr>
            <a:r>
              <a:rPr lang="en-US" sz="3600" b="1" u="sng" smtClean="0">
                <a:latin typeface="Tahoma" pitchFamily="34" charset="0"/>
              </a:rPr>
              <a:t>Red light cultures: Community/group</a:t>
            </a:r>
          </a:p>
          <a:p>
            <a:pPr eaLnBrk="1" hangingPunct="1">
              <a:lnSpc>
                <a:spcPct val="90000"/>
              </a:lnSpc>
              <a:buClr>
                <a:srgbClr val="FFFF00"/>
              </a:buClr>
              <a:buFont typeface="Wingdings" pitchFamily="2" charset="2"/>
              <a:buNone/>
            </a:pPr>
            <a:r>
              <a:rPr lang="en-US" sz="3600" b="1" smtClean="0">
                <a:latin typeface="Tahoma" pitchFamily="34" charset="0"/>
              </a:rPr>
              <a:t>Behavior needs close coaching and extensive training in culturally-appropriate etiquette.  Spontaneity should be avoided.</a:t>
            </a:r>
          </a:p>
          <a:p>
            <a:pPr eaLnBrk="1" hangingPunct="1">
              <a:lnSpc>
                <a:spcPct val="90000"/>
              </a:lnSpc>
              <a:buFont typeface="Wingdings" pitchFamily="2" charset="2"/>
              <a:buNone/>
            </a:pPr>
            <a:endParaRPr lang="en-US" sz="3600" b="1" smtClean="0">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381000" y="762000"/>
            <a:ext cx="8153400" cy="49530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#7:</a:t>
            </a:r>
          </a:p>
          <a:p>
            <a:pPr algn="ctr"/>
            <a:r>
              <a:rPr lang="en-US" sz="3600" kern="10">
                <a:ln w="9525" cap="sq">
                  <a:solidFill>
                    <a:srgbClr val="000000"/>
                  </a:solidFill>
                  <a:round/>
                  <a:headEnd type="none" w="sm" len="sm"/>
                  <a:tailEnd type="none" w="sm" len="sm"/>
                </a:ln>
                <a:latin typeface="Arial Black"/>
              </a:rPr>
              <a:t>EMOTIONAL</a:t>
            </a:r>
          </a:p>
          <a:p>
            <a:pPr algn="ctr"/>
            <a:r>
              <a:rPr lang="en-US" sz="3600" kern="10">
                <a:ln w="9525" cap="sq">
                  <a:solidFill>
                    <a:srgbClr val="000000"/>
                  </a:solidFill>
                  <a:round/>
                  <a:headEnd type="none" w="sm" len="sm"/>
                  <a:tailEnd type="none" w="sm" len="sm"/>
                </a:ln>
                <a:latin typeface="Arial Black"/>
              </a:rPr>
              <a:t>EXPRESSIVENESS</a:t>
            </a:r>
          </a:p>
        </p:txBody>
      </p:sp>
    </p:spTree>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0"/>
            <a:ext cx="9753600" cy="1905000"/>
          </a:xfrm>
        </p:spPr>
        <p:txBody>
          <a:bodyPr/>
          <a:lstStyle/>
          <a:p>
            <a:pPr eaLnBrk="1" hangingPunct="1"/>
            <a:r>
              <a:rPr lang="en-US" sz="4000" b="1" smtClean="0">
                <a:solidFill>
                  <a:schemeClr val="tx1"/>
                </a:solidFill>
                <a:latin typeface="Tahoma" pitchFamily="34" charset="0"/>
              </a:rPr>
              <a:t>Emotionally Neutral vs. Expressive</a:t>
            </a:r>
            <a:br>
              <a:rPr lang="en-US" sz="4000" b="1" smtClean="0">
                <a:solidFill>
                  <a:schemeClr val="tx1"/>
                </a:solidFill>
                <a:latin typeface="Tahoma" pitchFamily="34" charset="0"/>
              </a:rPr>
            </a:br>
            <a:r>
              <a:rPr lang="en-US" sz="4000" b="1" smtClean="0">
                <a:solidFill>
                  <a:schemeClr val="tx1"/>
                </a:solidFill>
                <a:latin typeface="Tahoma" pitchFamily="34" charset="0"/>
              </a:rPr>
              <a:t>(self discipline vs. animation)</a:t>
            </a:r>
          </a:p>
        </p:txBody>
      </p:sp>
      <p:pic>
        <p:nvPicPr>
          <p:cNvPr id="87043" name="Picture 3" descr="ASIAN ECONOMIST SERIOU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362200"/>
            <a:ext cx="2949575" cy="4114800"/>
          </a:xfrm>
          <a:noFill/>
        </p:spPr>
      </p:pic>
      <p:pic>
        <p:nvPicPr>
          <p:cNvPr id="87044" name="Picture 4" descr="ME OFFICIAL PO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5181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0"/>
            <a:ext cx="9372600" cy="838200"/>
          </a:xfrm>
        </p:spPr>
        <p:txBody>
          <a:bodyPr/>
          <a:lstStyle/>
          <a:p>
            <a:pPr eaLnBrk="1" hangingPunct="1"/>
            <a:r>
              <a:rPr lang="en-US" sz="3200" b="1" smtClean="0">
                <a:solidFill>
                  <a:schemeClr val="tx1"/>
                </a:solidFill>
                <a:latin typeface="Tahoma" pitchFamily="34" charset="0"/>
              </a:rPr>
              <a:t>EMOTIONALLY NEUTRAL</a:t>
            </a:r>
          </a:p>
        </p:txBody>
      </p:sp>
      <p:sp>
        <p:nvSpPr>
          <p:cNvPr id="88067" name="Rectangle 3"/>
          <p:cNvSpPr>
            <a:spLocks noGrp="1" noChangeArrowheads="1"/>
          </p:cNvSpPr>
          <p:nvPr>
            <p:ph type="body" idx="1"/>
          </p:nvPr>
        </p:nvSpPr>
        <p:spPr>
          <a:xfrm>
            <a:off x="0" y="685800"/>
            <a:ext cx="8991600" cy="6172200"/>
          </a:xfrm>
        </p:spPr>
        <p:txBody>
          <a:bodyPr/>
          <a:lstStyle/>
          <a:p>
            <a:pPr marL="609600" indent="-609600" eaLnBrk="1" hangingPunct="1">
              <a:lnSpc>
                <a:spcPct val="90000"/>
              </a:lnSpc>
              <a:buClr>
                <a:schemeClr val="tx1"/>
              </a:buClr>
              <a:buFontTx/>
              <a:buAutoNum type="arabicPeriod"/>
            </a:pPr>
            <a:r>
              <a:rPr lang="en-US" sz="4600" b="1" dirty="0" smtClean="0">
                <a:latin typeface="Tahoma" pitchFamily="34" charset="0"/>
              </a:rPr>
              <a:t>Impersonal &amp; formal</a:t>
            </a:r>
          </a:p>
          <a:p>
            <a:pPr marL="609600" indent="-609600" eaLnBrk="1" hangingPunct="1">
              <a:lnSpc>
                <a:spcPct val="90000"/>
              </a:lnSpc>
              <a:buClr>
                <a:schemeClr val="tx1"/>
              </a:buClr>
              <a:buFontTx/>
              <a:buAutoNum type="arabicPeriod"/>
            </a:pPr>
            <a:r>
              <a:rPr lang="en-US" sz="4600" b="1" dirty="0" smtClean="0">
                <a:latin typeface="Tahoma" pitchFamily="34" charset="0"/>
              </a:rPr>
              <a:t>Inhibited about expressing feelings &amp; “poker face”</a:t>
            </a:r>
          </a:p>
          <a:p>
            <a:pPr marL="609600" indent="-609600" eaLnBrk="1" hangingPunct="1">
              <a:lnSpc>
                <a:spcPct val="90000"/>
              </a:lnSpc>
              <a:buClr>
                <a:schemeClr val="tx1"/>
              </a:buClr>
              <a:buFontTx/>
              <a:buAutoNum type="arabicPeriod"/>
            </a:pPr>
            <a:r>
              <a:rPr lang="en-US" sz="4600" b="1" dirty="0">
                <a:latin typeface="Tahoma" pitchFamily="34" charset="0"/>
              </a:rPr>
              <a:t>H</a:t>
            </a:r>
            <a:r>
              <a:rPr lang="en-US" sz="4600" b="1" dirty="0" smtClean="0">
                <a:latin typeface="Tahoma" pitchFamily="34" charset="0"/>
              </a:rPr>
              <a:t>igh personal </a:t>
            </a:r>
            <a:r>
              <a:rPr lang="en-US" sz="4600" b="1" dirty="0">
                <a:latin typeface="Tahoma" pitchFamily="34" charset="0"/>
              </a:rPr>
              <a:t>space; </a:t>
            </a:r>
            <a:r>
              <a:rPr lang="en-US" sz="4600" b="1" dirty="0" smtClean="0">
                <a:latin typeface="Tahoma" pitchFamily="34" charset="0"/>
              </a:rPr>
              <a:t>limited </a:t>
            </a:r>
            <a:r>
              <a:rPr lang="en-US" sz="4600" b="1" dirty="0">
                <a:latin typeface="Tahoma" pitchFamily="34" charset="0"/>
              </a:rPr>
              <a:t>physical </a:t>
            </a:r>
            <a:r>
              <a:rPr lang="en-US" sz="4600" b="1" dirty="0" smtClean="0">
                <a:latin typeface="Tahoma" pitchFamily="34" charset="0"/>
              </a:rPr>
              <a:t>contact </a:t>
            </a:r>
          </a:p>
          <a:p>
            <a:pPr marL="609600" indent="-609600" eaLnBrk="1" hangingPunct="1">
              <a:lnSpc>
                <a:spcPct val="90000"/>
              </a:lnSpc>
              <a:buClr>
                <a:schemeClr val="tx1"/>
              </a:buClr>
              <a:buFontTx/>
              <a:buAutoNum type="arabicPeriod"/>
            </a:pPr>
            <a:r>
              <a:rPr lang="en-US" sz="4600" b="1" dirty="0" smtClean="0">
                <a:latin typeface="Tahoma" pitchFamily="34" charset="0"/>
              </a:rPr>
              <a:t>Privacy (offices) &amp; quiet</a:t>
            </a:r>
          </a:p>
          <a:p>
            <a:pPr marL="609600" indent="-609600" eaLnBrk="1" hangingPunct="1">
              <a:lnSpc>
                <a:spcPct val="90000"/>
              </a:lnSpc>
              <a:buClr>
                <a:schemeClr val="tx1"/>
              </a:buClr>
              <a:buFontTx/>
              <a:buAutoNum type="arabicPeriod"/>
            </a:pPr>
            <a:r>
              <a:rPr lang="en-US" sz="4600" b="1" dirty="0" smtClean="0">
                <a:latin typeface="Tahoma" pitchFamily="34" charset="0"/>
              </a:rPr>
              <a:t>Avoiding personal style or charisma </a:t>
            </a:r>
          </a:p>
          <a:p>
            <a:pPr marL="609600" indent="-609600" eaLnBrk="1" hangingPunct="1">
              <a:lnSpc>
                <a:spcPct val="90000"/>
              </a:lnSpc>
              <a:buClr>
                <a:schemeClr val="tx1"/>
              </a:buClr>
              <a:buFontTx/>
              <a:buAutoNum type="arabicPeriod"/>
            </a:pPr>
            <a:endParaRPr lang="en-US" sz="3800" b="1" dirty="0" smtClean="0">
              <a:latin typeface="Tahoma" pitchFamily="34" charset="0"/>
            </a:endParaRPr>
          </a:p>
        </p:txBody>
      </p:sp>
    </p:spTree>
  </p:cSld>
  <p:clrMapOvr>
    <a:masterClrMapping/>
  </p:clrMapOvr>
  <p:transition spd="slow">
    <p:random/>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EMOTIONALLY EXPRESSIVE</a:t>
            </a:r>
          </a:p>
        </p:txBody>
      </p:sp>
      <p:sp>
        <p:nvSpPr>
          <p:cNvPr id="89091" name="Rectangle 3"/>
          <p:cNvSpPr>
            <a:spLocks noGrp="1" noChangeArrowheads="1"/>
          </p:cNvSpPr>
          <p:nvPr>
            <p:ph type="body" idx="1"/>
          </p:nvPr>
        </p:nvSpPr>
        <p:spPr>
          <a:xfrm>
            <a:off x="0" y="838200"/>
            <a:ext cx="8991600" cy="6019800"/>
          </a:xfrm>
        </p:spPr>
        <p:txBody>
          <a:bodyPr/>
          <a:lstStyle/>
          <a:p>
            <a:pPr marL="609600" indent="-609600" eaLnBrk="1" hangingPunct="1">
              <a:buClr>
                <a:schemeClr val="tx1"/>
              </a:buClr>
              <a:buFontTx/>
              <a:buAutoNum type="arabicPeriod"/>
            </a:pPr>
            <a:r>
              <a:rPr lang="en-US" sz="4600" b="1" smtClean="0">
                <a:latin typeface="Tahoma" pitchFamily="34" charset="0"/>
              </a:rPr>
              <a:t>Uninhibited expression of feelings  </a:t>
            </a:r>
          </a:p>
          <a:p>
            <a:pPr marL="609600" indent="-609600" eaLnBrk="1" hangingPunct="1">
              <a:buClr>
                <a:schemeClr val="tx1"/>
              </a:buClr>
              <a:buFontTx/>
              <a:buAutoNum type="arabicPeriod"/>
            </a:pPr>
            <a:r>
              <a:rPr lang="en-US" sz="4600" b="1" smtClean="0">
                <a:latin typeface="Tahoma" pitchFamily="34" charset="0"/>
              </a:rPr>
              <a:t>High touch</a:t>
            </a:r>
          </a:p>
          <a:p>
            <a:pPr marL="609600" indent="-609600" eaLnBrk="1" hangingPunct="1">
              <a:buClr>
                <a:schemeClr val="tx1"/>
              </a:buClr>
              <a:buFontTx/>
              <a:buAutoNum type="arabicPeriod"/>
            </a:pPr>
            <a:r>
              <a:rPr lang="en-US" sz="4600" b="1" smtClean="0">
                <a:latin typeface="Tahoma" pitchFamily="34" charset="0"/>
              </a:rPr>
              <a:t>Spontaneous</a:t>
            </a:r>
          </a:p>
          <a:p>
            <a:pPr marL="609600" indent="-609600" eaLnBrk="1" hangingPunct="1">
              <a:buClr>
                <a:schemeClr val="tx1"/>
              </a:buClr>
              <a:buFontTx/>
              <a:buAutoNum type="arabicPeriod"/>
            </a:pPr>
            <a:r>
              <a:rPr lang="en-US" sz="4600" b="1" smtClean="0">
                <a:latin typeface="Tahoma" pitchFamily="34" charset="0"/>
              </a:rPr>
              <a:t>Opinionated &amp; love of debate &amp; arguing in the passionate pursuit of life</a:t>
            </a:r>
            <a:r>
              <a:rPr lang="en-US" sz="4600" b="1" smtClean="0">
                <a:solidFill>
                  <a:srgbClr val="00FFFF"/>
                </a:solidFill>
                <a:latin typeface="Tahoma" pitchFamily="34" charset="0"/>
              </a:rPr>
              <a:t> </a:t>
            </a:r>
          </a:p>
        </p:txBody>
      </p:sp>
    </p:spTree>
  </p:cSld>
  <p:clrMapOvr>
    <a:masterClrMapping/>
  </p:clrMapOvr>
  <p:transition spd="slow">
    <p:random/>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8915400" cy="685800"/>
          </a:xfrm>
        </p:spPr>
        <p:txBody>
          <a:bodyPr/>
          <a:lstStyle/>
          <a:p>
            <a:pPr eaLnBrk="1" hangingPunct="1"/>
            <a:r>
              <a:rPr lang="en-US" sz="4000" b="1" smtClean="0">
                <a:solidFill>
                  <a:schemeClr val="tx1"/>
                </a:solidFill>
                <a:latin typeface="Tahoma" pitchFamily="34" charset="0"/>
              </a:rPr>
              <a:t>GOING “POSTAL”</a:t>
            </a:r>
          </a:p>
        </p:txBody>
      </p:sp>
      <p:sp>
        <p:nvSpPr>
          <p:cNvPr id="90115" name="Rectangle 3"/>
          <p:cNvSpPr>
            <a:spLocks noGrp="1" noChangeArrowheads="1"/>
          </p:cNvSpPr>
          <p:nvPr>
            <p:ph type="body" idx="1"/>
          </p:nvPr>
        </p:nvSpPr>
        <p:spPr>
          <a:xfrm>
            <a:off x="0" y="609600"/>
            <a:ext cx="8991600" cy="6248400"/>
          </a:xfrm>
        </p:spPr>
        <p:txBody>
          <a:bodyPr/>
          <a:lstStyle/>
          <a:p>
            <a:pPr marL="609600" indent="-609600" eaLnBrk="1" hangingPunct="1">
              <a:lnSpc>
                <a:spcPct val="90000"/>
              </a:lnSpc>
              <a:buClr>
                <a:schemeClr val="tx1"/>
              </a:buClr>
              <a:buFontTx/>
              <a:buAutoNum type="arabicPeriod"/>
            </a:pPr>
            <a:r>
              <a:rPr lang="en-US" sz="3600" b="1" dirty="0" smtClean="0">
                <a:latin typeface="Tahoma" pitchFamily="34" charset="0"/>
              </a:rPr>
              <a:t>People in emotionally neutral cultures are more likely to “lose it” emotionally than those in emotionally expressive cultures.</a:t>
            </a:r>
          </a:p>
          <a:p>
            <a:pPr marL="609600" indent="-609600" eaLnBrk="1" hangingPunct="1">
              <a:lnSpc>
                <a:spcPct val="90000"/>
              </a:lnSpc>
              <a:buClr>
                <a:schemeClr val="tx1"/>
              </a:buClr>
              <a:buFontTx/>
              <a:buAutoNum type="arabicPeriod"/>
            </a:pPr>
            <a:r>
              <a:rPr lang="en-US" sz="3600" b="1" dirty="0" smtClean="0">
                <a:latin typeface="Tahoma" pitchFamily="34" charset="0"/>
              </a:rPr>
              <a:t>This </a:t>
            </a:r>
            <a:r>
              <a:rPr lang="en-US" sz="3600" b="1" smtClean="0">
                <a:latin typeface="Tahoma" pitchFamily="34" charset="0"/>
              </a:rPr>
              <a:t>can be caused </a:t>
            </a:r>
            <a:r>
              <a:rPr lang="en-US" sz="3600" b="1" dirty="0" smtClean="0">
                <a:latin typeface="Tahoma" pitchFamily="34" charset="0"/>
              </a:rPr>
              <a:t>not only by the tendency to “hold in” strong emotions, but also to frustrations associated with the stresses of organizational life in institutional cultures: corporate politics, deadlines, </a:t>
            </a:r>
            <a:r>
              <a:rPr lang="en-US" sz="3600" b="1" dirty="0" err="1" smtClean="0">
                <a:latin typeface="Tahoma" pitchFamily="34" charset="0"/>
              </a:rPr>
              <a:t>workaholism</a:t>
            </a:r>
            <a:r>
              <a:rPr lang="en-US" sz="3600" b="1" dirty="0" smtClean="0">
                <a:latin typeface="Tahoma" pitchFamily="34" charset="0"/>
              </a:rPr>
              <a:t>, autocratic decision-making, etc.</a:t>
            </a:r>
          </a:p>
        </p:txBody>
      </p:sp>
    </p:spTree>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048000" y="43434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4400">
                <a:latin typeface="Tahoma" pitchFamily="34" charset="0"/>
              </a:rPr>
              <a:t>How are emotions </a:t>
            </a:r>
          </a:p>
          <a:p>
            <a:pPr algn="ctr"/>
            <a:r>
              <a:rPr lang="en-US" sz="4400">
                <a:latin typeface="Tahoma" pitchFamily="34" charset="0"/>
              </a:rPr>
              <a:t>expressed silently?</a:t>
            </a:r>
          </a:p>
        </p:txBody>
      </p:sp>
      <p:pic>
        <p:nvPicPr>
          <p:cNvPr id="91139" name="Picture 3" descr="J EAT HOUS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304800"/>
            <a:ext cx="4699000" cy="3524250"/>
          </a:xfrm>
          <a:noFill/>
        </p:spPr>
      </p:pic>
      <p:sp>
        <p:nvSpPr>
          <p:cNvPr id="91140" name="Oval 4"/>
          <p:cNvSpPr>
            <a:spLocks noChangeArrowheads="1"/>
          </p:cNvSpPr>
          <p:nvPr/>
        </p:nvSpPr>
        <p:spPr bwMode="auto">
          <a:xfrm>
            <a:off x="5029200" y="304800"/>
            <a:ext cx="4114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sz="4000">
                <a:latin typeface="Tempus Sans ITC" pitchFamily="82" charset="0"/>
              </a:rPr>
              <a:t>Body language</a:t>
            </a:r>
          </a:p>
          <a:p>
            <a:pPr algn="ctr"/>
            <a:r>
              <a:rPr lang="en-US" sz="4000">
                <a:latin typeface="Tempus Sans ITC" pitchFamily="82" charset="0"/>
              </a:rPr>
              <a:t>Ritual</a:t>
            </a:r>
          </a:p>
          <a:p>
            <a:pPr algn="ctr"/>
            <a:r>
              <a:rPr lang="en-US" sz="4000">
                <a:latin typeface="Tempus Sans ITC" pitchFamily="82" charset="0"/>
              </a:rPr>
              <a:t>Silence</a:t>
            </a:r>
          </a:p>
        </p:txBody>
      </p:sp>
    </p:spTree>
  </p:cSld>
  <p:clrMapOvr>
    <a:masterClrMapping/>
  </p:clrMapOvr>
  <p:transition spd="slow">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11500" b="1" dirty="0" smtClean="0">
                <a:latin typeface="Tahoma" pitchFamily="34" charset="0"/>
                <a:ea typeface="Tahoma" pitchFamily="34" charset="0"/>
                <a:cs typeface="Tahoma" pitchFamily="34" charset="0"/>
              </a:rPr>
              <a:t>DNA #8:</a:t>
            </a:r>
          </a:p>
          <a:p>
            <a:pPr marL="0" indent="0" algn="ctr">
              <a:buNone/>
            </a:pPr>
            <a:r>
              <a:rPr lang="en-US" sz="13800" b="1" dirty="0" smtClean="0">
                <a:latin typeface="Tahoma" pitchFamily="34" charset="0"/>
                <a:ea typeface="Tahoma" pitchFamily="34" charset="0"/>
                <a:cs typeface="Tahoma" pitchFamily="34" charset="0"/>
              </a:rPr>
              <a:t>LOCUS OF CONTROL</a:t>
            </a:r>
            <a:endParaRPr lang="en-US" sz="13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76307912"/>
      </p:ext>
    </p:extLst>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457200" lvl="1" indent="0" algn="ctr">
              <a:buNone/>
            </a:pPr>
            <a:r>
              <a:rPr lang="en-US" sz="6500" b="1" dirty="0" smtClean="0">
                <a:solidFill>
                  <a:srgbClr val="FF0000"/>
                </a:solidFill>
                <a:latin typeface="Tahoma" pitchFamily="34" charset="0"/>
                <a:ea typeface="Tahoma" pitchFamily="34" charset="0"/>
                <a:cs typeface="Tahoma" pitchFamily="34" charset="0"/>
              </a:rPr>
              <a:t>INTERNAL </a:t>
            </a:r>
            <a:r>
              <a:rPr lang="en-US" sz="6500" b="1" dirty="0" err="1" smtClean="0">
                <a:latin typeface="Tahoma" pitchFamily="34" charset="0"/>
                <a:ea typeface="Tahoma" pitchFamily="34" charset="0"/>
                <a:cs typeface="Tahoma" pitchFamily="34" charset="0"/>
              </a:rPr>
              <a:t>LOC</a:t>
            </a:r>
            <a:endParaRPr lang="en-US" sz="6500" b="1" dirty="0" smtClean="0">
              <a:latin typeface="Tahoma" pitchFamily="34" charset="0"/>
              <a:ea typeface="Tahoma" pitchFamily="34" charset="0"/>
              <a:cs typeface="Tahoma" pitchFamily="34" charset="0"/>
            </a:endParaRPr>
          </a:p>
          <a:p>
            <a:pPr marL="1200150" lvl="1" indent="-742950">
              <a:buFont typeface="+mj-lt"/>
              <a:buAutoNum type="arabicPeriod"/>
            </a:pP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am mainly responsible &amp; in control of what happens to me in life. </a:t>
            </a:r>
          </a:p>
          <a:p>
            <a:pPr marL="1200150" lvl="1" indent="-742950">
              <a:buFont typeface="+mj-lt"/>
              <a:buAutoNum type="arabicPeriod"/>
            </a:pP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make myself what </a:t>
            </a: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am, &amp; choose my own identity &amp; niche in life.</a:t>
            </a:r>
          </a:p>
          <a:p>
            <a:pPr marL="1200150" lvl="1" indent="-742950">
              <a:buFont typeface="+mj-lt"/>
              <a:buAutoNum type="arabicPeriod"/>
            </a:pP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run my own life, make my own decisions, set my own goals, &amp; deserve the success </a:t>
            </a: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achieve.  </a:t>
            </a: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am the pilot of my own ship.</a:t>
            </a:r>
          </a:p>
          <a:p>
            <a:pPr marL="1200150" lvl="1" indent="-742950">
              <a:buFont typeface="+mj-lt"/>
              <a:buAutoNum type="arabicPeriod"/>
            </a:pPr>
            <a:r>
              <a:rPr lang="en-US" sz="6400" b="1" u="sng" dirty="0" smtClean="0">
                <a:solidFill>
                  <a:srgbClr val="FF0000"/>
                </a:solidFill>
                <a:latin typeface="Tahoma" pitchFamily="34" charset="0"/>
                <a:ea typeface="Tahoma" pitchFamily="34" charset="0"/>
                <a:cs typeface="Tahoma" pitchFamily="34" charset="0"/>
              </a:rPr>
              <a:t>I </a:t>
            </a:r>
            <a:r>
              <a:rPr lang="en-US" sz="7300" b="1" dirty="0" smtClean="0">
                <a:latin typeface="Tahoma" pitchFamily="34" charset="0"/>
                <a:ea typeface="Tahoma" pitchFamily="34" charset="0"/>
                <a:cs typeface="Tahoma" pitchFamily="34" charset="0"/>
              </a:rPr>
              <a:t>make things happen in life.</a:t>
            </a:r>
          </a:p>
          <a:p>
            <a:pPr marL="457200" lvl="1" indent="0">
              <a:buNone/>
            </a:pPr>
            <a:r>
              <a:rPr lang="en-US" sz="3600" b="1" dirty="0" smtClean="0">
                <a:latin typeface="Tahoma" pitchFamily="34" charset="0"/>
                <a:ea typeface="Tahoma" pitchFamily="34" charset="0"/>
                <a:cs typeface="Tahoma" pitchFamily="34" charset="0"/>
              </a:rPr>
              <a:t>  </a:t>
            </a:r>
            <a:endParaRPr lang="en-US" sz="3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22246043"/>
      </p:ext>
    </p:extLst>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0000" lnSpcReduction="20000"/>
          </a:bodyPr>
          <a:lstStyle/>
          <a:p>
            <a:pPr marL="457200" lvl="1" indent="0" algn="ctr">
              <a:buNone/>
            </a:pPr>
            <a:r>
              <a:rPr lang="en-US" sz="9000" b="1" dirty="0" smtClean="0">
                <a:solidFill>
                  <a:srgbClr val="FF0000"/>
                </a:solidFill>
                <a:latin typeface="Tahoma" pitchFamily="34" charset="0"/>
                <a:ea typeface="Tahoma" pitchFamily="34" charset="0"/>
                <a:cs typeface="Tahoma" pitchFamily="34" charset="0"/>
              </a:rPr>
              <a:t>EXTERNAL </a:t>
            </a:r>
            <a:r>
              <a:rPr lang="en-US" sz="9000" b="1" dirty="0" err="1" smtClean="0">
                <a:latin typeface="Tahoma" pitchFamily="34" charset="0"/>
                <a:ea typeface="Tahoma" pitchFamily="34" charset="0"/>
                <a:cs typeface="Tahoma" pitchFamily="34" charset="0"/>
              </a:rPr>
              <a:t>LOC</a:t>
            </a:r>
            <a:endParaRPr lang="en-US" sz="9000" b="1" dirty="0" smtClean="0">
              <a:latin typeface="Tahoma" pitchFamily="34" charset="0"/>
              <a:ea typeface="Tahoma" pitchFamily="34" charset="0"/>
              <a:cs typeface="Tahoma" pitchFamily="34" charset="0"/>
            </a:endParaRPr>
          </a:p>
          <a:p>
            <a:pPr marL="1200150" lvl="1" indent="-742950">
              <a:buFont typeface="+mj-lt"/>
              <a:buAutoNum type="arabicPeriod"/>
            </a:pPr>
            <a:r>
              <a:rPr lang="en-US" sz="8200" b="1" dirty="0" smtClean="0">
                <a:latin typeface="Tahoma" pitchFamily="34" charset="0"/>
                <a:ea typeface="Tahoma" pitchFamily="34" charset="0"/>
                <a:cs typeface="Tahoma" pitchFamily="34" charset="0"/>
              </a:rPr>
              <a:t>Many things control what happens to me in life. </a:t>
            </a:r>
            <a:r>
              <a:rPr lang="en-US" sz="8200" b="1" dirty="0">
                <a:latin typeface="Tahoma" pitchFamily="34" charset="0"/>
                <a:ea typeface="Tahoma" pitchFamily="34" charset="0"/>
                <a:cs typeface="Tahoma" pitchFamily="34" charset="0"/>
              </a:rPr>
              <a:t>I can’t do anything about them.</a:t>
            </a:r>
            <a:endParaRPr lang="en-US" sz="8200" b="1" dirty="0" smtClean="0">
              <a:latin typeface="Tahoma" pitchFamily="34" charset="0"/>
              <a:ea typeface="Tahoma" pitchFamily="34" charset="0"/>
              <a:cs typeface="Tahoma" pitchFamily="34" charset="0"/>
            </a:endParaRPr>
          </a:p>
          <a:p>
            <a:pPr marL="1200150" lvl="1" indent="-742950">
              <a:buFont typeface="+mj-lt"/>
              <a:buAutoNum type="arabicPeriod"/>
            </a:pPr>
            <a:r>
              <a:rPr lang="en-US" sz="8200" b="1" dirty="0" smtClean="0">
                <a:latin typeface="Tahoma" pitchFamily="34" charset="0"/>
                <a:ea typeface="Tahoma" pitchFamily="34" charset="0"/>
                <a:cs typeface="Tahoma" pitchFamily="34" charset="0"/>
              </a:rPr>
              <a:t>I was born into a certain kind of life chosen for me by external factors: my gender, culture, family, religion, ethnicity, class status, past colonialism, etc. </a:t>
            </a:r>
          </a:p>
          <a:p>
            <a:pPr marL="1200150" lvl="1" indent="-742950">
              <a:buFont typeface="+mj-lt"/>
              <a:buAutoNum type="arabicPeriod"/>
            </a:pPr>
            <a:r>
              <a:rPr lang="en-US" sz="8200" b="1" dirty="0" smtClean="0">
                <a:latin typeface="Tahoma" pitchFamily="34" charset="0"/>
                <a:ea typeface="Tahoma" pitchFamily="34" charset="0"/>
                <a:cs typeface="Tahoma" pitchFamily="34" charset="0"/>
              </a:rPr>
              <a:t>There are many things in my life that I must accept.</a:t>
            </a:r>
          </a:p>
          <a:p>
            <a:pPr marL="1200150" lvl="1" indent="-742950">
              <a:buFont typeface="+mj-lt"/>
              <a:buAutoNum type="arabicPeriod"/>
            </a:pPr>
            <a:r>
              <a:rPr lang="en-US" sz="8200" b="1" dirty="0" smtClean="0">
                <a:solidFill>
                  <a:srgbClr val="FF0000"/>
                </a:solidFill>
                <a:latin typeface="Tahoma" pitchFamily="34" charset="0"/>
                <a:ea typeface="Tahoma" pitchFamily="34" charset="0"/>
                <a:cs typeface="Tahoma" pitchFamily="34" charset="0"/>
              </a:rPr>
              <a:t>Life happens to me. </a:t>
            </a:r>
            <a:r>
              <a:rPr lang="en-US" sz="8200" b="1" dirty="0" smtClean="0">
                <a:latin typeface="Tahoma" pitchFamily="34" charset="0"/>
                <a:ea typeface="Tahoma" pitchFamily="34" charset="0"/>
                <a:cs typeface="Tahoma" pitchFamily="34" charset="0"/>
              </a:rPr>
              <a:t>I must adjust &amp; adapt. </a:t>
            </a:r>
            <a:endParaRPr lang="en-US" sz="8200" b="1" dirty="0" smtClean="0">
              <a:solidFill>
                <a:srgbClr val="FF0000"/>
              </a:solidFill>
              <a:latin typeface="Tahoma" pitchFamily="34" charset="0"/>
              <a:ea typeface="Tahoma" pitchFamily="34" charset="0"/>
              <a:cs typeface="Tahoma" pitchFamily="34" charset="0"/>
            </a:endParaRPr>
          </a:p>
          <a:p>
            <a:pPr marL="1200150" lvl="1" indent="-742950">
              <a:buFont typeface="+mj-lt"/>
              <a:buAutoNum type="arabicPeriod"/>
            </a:pPr>
            <a:endParaRPr lang="en-US" sz="3200" b="1" dirty="0" smtClean="0">
              <a:latin typeface="Tahoma" pitchFamily="34" charset="0"/>
              <a:ea typeface="Tahoma" pitchFamily="34" charset="0"/>
              <a:cs typeface="Tahoma" pitchFamily="34" charset="0"/>
            </a:endParaRPr>
          </a:p>
          <a:p>
            <a:pPr marL="457200" lvl="1" indent="0">
              <a:buNone/>
            </a:pPr>
            <a:r>
              <a:rPr lang="en-US" sz="3600" b="1" dirty="0" smtClean="0">
                <a:latin typeface="Tahoma" pitchFamily="34" charset="0"/>
                <a:ea typeface="Tahoma" pitchFamily="34" charset="0"/>
                <a:cs typeface="Tahoma" pitchFamily="34" charset="0"/>
              </a:rPr>
              <a:t>  </a:t>
            </a:r>
            <a:endParaRPr lang="en-US" sz="3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45339400"/>
      </p:ext>
    </p:extLst>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4400" b="1" dirty="0" err="1" smtClean="0">
                <a:solidFill>
                  <a:srgbClr val="FF0000"/>
                </a:solidFill>
                <a:latin typeface="Tahoma" pitchFamily="34" charset="0"/>
                <a:ea typeface="Tahoma" pitchFamily="34" charset="0"/>
                <a:cs typeface="Tahoma" pitchFamily="34" charset="0"/>
              </a:rPr>
              <a:t>ILOC</a:t>
            </a:r>
            <a:r>
              <a:rPr lang="en-US" sz="4400" b="1" dirty="0" smtClean="0">
                <a:solidFill>
                  <a:srgbClr val="FF0000"/>
                </a:solidFill>
                <a:latin typeface="Tahoma" pitchFamily="34" charset="0"/>
                <a:ea typeface="Tahoma" pitchFamily="34" charset="0"/>
                <a:cs typeface="Tahoma" pitchFamily="34" charset="0"/>
              </a:rPr>
              <a:t> vs. </a:t>
            </a:r>
            <a:r>
              <a:rPr lang="en-US" sz="4400" b="1" dirty="0" err="1" smtClean="0">
                <a:solidFill>
                  <a:srgbClr val="0033CC"/>
                </a:solidFill>
                <a:latin typeface="Tahoma" pitchFamily="34" charset="0"/>
                <a:ea typeface="Tahoma" pitchFamily="34" charset="0"/>
                <a:cs typeface="Tahoma" pitchFamily="34" charset="0"/>
              </a:rPr>
              <a:t>ELOC</a:t>
            </a:r>
            <a:endParaRPr lang="en-US" sz="4400" b="1" dirty="0" smtClean="0">
              <a:solidFill>
                <a:srgbClr val="0033CC"/>
              </a:solidFill>
              <a:latin typeface="Tahoma" pitchFamily="34" charset="0"/>
              <a:ea typeface="Tahoma" pitchFamily="34" charset="0"/>
              <a:cs typeface="Tahoma" pitchFamily="34" charset="0"/>
            </a:endParaRPr>
          </a:p>
          <a:p>
            <a:pPr marL="0" indent="0">
              <a:buNone/>
            </a:pPr>
            <a:r>
              <a:rPr lang="en-US" sz="5400" b="1" dirty="0" smtClean="0">
                <a:solidFill>
                  <a:srgbClr val="FF0000"/>
                </a:solidFill>
                <a:latin typeface="Tahoma" pitchFamily="34" charset="0"/>
                <a:ea typeface="Tahoma" pitchFamily="34" charset="0"/>
                <a:cs typeface="Tahoma" pitchFamily="34" charset="0"/>
              </a:rPr>
              <a:t>Changing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Status quo</a:t>
            </a:r>
          </a:p>
          <a:p>
            <a:pPr marL="0" indent="0">
              <a:buNone/>
            </a:pPr>
            <a:r>
              <a:rPr lang="en-US" sz="5400" b="1" dirty="0" smtClean="0">
                <a:solidFill>
                  <a:srgbClr val="FF0000"/>
                </a:solidFill>
                <a:latin typeface="Tahoma" pitchFamily="34" charset="0"/>
                <a:ea typeface="Tahoma" pitchFamily="34" charset="0"/>
                <a:cs typeface="Tahoma" pitchFamily="34" charset="0"/>
              </a:rPr>
              <a:t>Leading</a:t>
            </a:r>
            <a:r>
              <a:rPr lang="en-US" sz="5400" b="1" dirty="0" smtClean="0">
                <a:latin typeface="Tahoma" pitchFamily="34" charset="0"/>
                <a:ea typeface="Tahoma" pitchFamily="34" charset="0"/>
                <a:cs typeface="Tahoma" pitchFamily="34" charset="0"/>
              </a:rPr>
              <a:t> – </a:t>
            </a:r>
            <a:r>
              <a:rPr lang="en-US" sz="5400" b="1" dirty="0" smtClean="0">
                <a:solidFill>
                  <a:srgbClr val="0033CC"/>
                </a:solidFill>
                <a:latin typeface="Tahoma" pitchFamily="34" charset="0"/>
                <a:ea typeface="Tahoma" pitchFamily="34" charset="0"/>
                <a:cs typeface="Tahoma" pitchFamily="34" charset="0"/>
              </a:rPr>
              <a:t>Following</a:t>
            </a:r>
          </a:p>
          <a:p>
            <a:pPr marL="0" indent="0">
              <a:buNone/>
            </a:pPr>
            <a:r>
              <a:rPr lang="en-US" sz="5400" b="1" dirty="0" err="1" smtClean="0">
                <a:solidFill>
                  <a:srgbClr val="FF0000"/>
                </a:solidFill>
                <a:latin typeface="Tahoma" pitchFamily="34" charset="0"/>
                <a:ea typeface="Tahoma" pitchFamily="34" charset="0"/>
                <a:cs typeface="Tahoma" pitchFamily="34" charset="0"/>
              </a:rPr>
              <a:t>Proacting</a:t>
            </a:r>
            <a:r>
              <a:rPr lang="en-US" sz="5400" b="1" dirty="0" smtClean="0">
                <a:solidFill>
                  <a:srgbClr val="FF0000"/>
                </a:solidFill>
                <a:latin typeface="Tahoma" pitchFamily="34" charset="0"/>
                <a:ea typeface="Tahoma" pitchFamily="34" charset="0"/>
                <a:cs typeface="Tahoma" pitchFamily="34" charset="0"/>
              </a:rPr>
              <a:t>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Reacting</a:t>
            </a:r>
          </a:p>
          <a:p>
            <a:pPr marL="0" indent="0">
              <a:buNone/>
            </a:pPr>
            <a:r>
              <a:rPr lang="en-US" sz="5400" b="1" dirty="0" smtClean="0">
                <a:solidFill>
                  <a:srgbClr val="FF0000"/>
                </a:solidFill>
                <a:latin typeface="Tahoma" pitchFamily="34" charset="0"/>
                <a:ea typeface="Tahoma" pitchFamily="34" charset="0"/>
                <a:cs typeface="Tahoma" pitchFamily="34" charset="0"/>
              </a:rPr>
              <a:t>Doing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Waiting</a:t>
            </a:r>
          </a:p>
          <a:p>
            <a:pPr marL="0" indent="0">
              <a:buNone/>
            </a:pPr>
            <a:r>
              <a:rPr lang="en-US" sz="5400" b="1" dirty="0" smtClean="0">
                <a:solidFill>
                  <a:srgbClr val="FF0000"/>
                </a:solidFill>
                <a:latin typeface="Tahoma" pitchFamily="34" charset="0"/>
                <a:ea typeface="Tahoma" pitchFamily="34" charset="0"/>
                <a:cs typeface="Tahoma" pitchFamily="34" charset="0"/>
              </a:rPr>
              <a:t>Talking </a:t>
            </a:r>
            <a:r>
              <a:rPr lang="en-US" sz="5400" b="1" dirty="0" smtClean="0">
                <a:solidFill>
                  <a:srgbClr val="0033CC"/>
                </a:solidFill>
                <a:latin typeface="Tahoma" pitchFamily="34" charset="0"/>
                <a:ea typeface="Tahoma" pitchFamily="34" charset="0"/>
                <a:cs typeface="Tahoma" pitchFamily="34" charset="0"/>
              </a:rPr>
              <a:t>– Listening</a:t>
            </a:r>
          </a:p>
          <a:p>
            <a:pPr marL="0" indent="0">
              <a:buNone/>
            </a:pPr>
            <a:r>
              <a:rPr lang="en-US" sz="5400" b="1" dirty="0">
                <a:solidFill>
                  <a:srgbClr val="FF0000"/>
                </a:solidFill>
                <a:latin typeface="Tahoma" pitchFamily="34" charset="0"/>
                <a:ea typeface="Tahoma" pitchFamily="34" charset="0"/>
                <a:cs typeface="Tahoma" pitchFamily="34" charset="0"/>
              </a:rPr>
              <a:t>Secular </a:t>
            </a:r>
            <a:r>
              <a:rPr lang="en-US" sz="5400" b="1" dirty="0">
                <a:latin typeface="Tahoma" pitchFamily="34" charset="0"/>
                <a:ea typeface="Tahoma" pitchFamily="34" charset="0"/>
                <a:cs typeface="Tahoma" pitchFamily="34" charset="0"/>
              </a:rPr>
              <a:t>– </a:t>
            </a:r>
            <a:r>
              <a:rPr lang="en-US" sz="5400" b="1" dirty="0">
                <a:solidFill>
                  <a:srgbClr val="0033CC"/>
                </a:solidFill>
                <a:latin typeface="Tahoma" pitchFamily="34" charset="0"/>
                <a:ea typeface="Tahoma" pitchFamily="34" charset="0"/>
                <a:cs typeface="Tahoma" pitchFamily="34" charset="0"/>
              </a:rPr>
              <a:t>Religious</a:t>
            </a:r>
          </a:p>
          <a:p>
            <a:pPr marL="0" indent="0">
              <a:buNone/>
            </a:pPr>
            <a:endParaRPr lang="en-US" sz="4400" b="1" dirty="0" smtClean="0">
              <a:solidFill>
                <a:srgbClr val="0033CC"/>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59688687"/>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8991600" cy="6858000"/>
          </a:xfrm>
        </p:spPr>
        <p:txBody>
          <a:bodyPr/>
          <a:lstStyle/>
          <a:p>
            <a:pPr algn="ctr" eaLnBrk="1" hangingPunct="1">
              <a:buFont typeface="Wingdings" pitchFamily="2" charset="2"/>
              <a:buNone/>
            </a:pPr>
            <a:r>
              <a:rPr lang="en-US" sz="4800" b="1" smtClean="0">
                <a:latin typeface="Tahoma" pitchFamily="34" charset="0"/>
              </a:rPr>
              <a:t>What kinds of behaviors require coaching?</a:t>
            </a:r>
          </a:p>
          <a:p>
            <a:pPr algn="ctr" eaLnBrk="1" hangingPunct="1">
              <a:buFont typeface="Wingdings" pitchFamily="2" charset="2"/>
              <a:buNone/>
            </a:pPr>
            <a:r>
              <a:rPr lang="en-US" sz="4800" b="1" smtClean="0">
                <a:latin typeface="Tahoma" pitchFamily="34" charset="0"/>
              </a:rPr>
              <a:t>Business protocol, negotiating, conducting meetings, rapport-building, social etiquette, giving work instructions, etc.</a:t>
            </a: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0"/>
            <a:ext cx="8991600" cy="6858000"/>
          </a:xfrm>
        </p:spPr>
        <p:txBody>
          <a:bodyPr/>
          <a:lstStyle/>
          <a:p>
            <a:pPr eaLnBrk="1" hangingPunct="1">
              <a:buFont typeface="Wingdings" pitchFamily="2" charset="2"/>
              <a:buNone/>
            </a:pPr>
            <a:endParaRPr lang="en-US" smtClean="0"/>
          </a:p>
        </p:txBody>
      </p:sp>
      <p:sp>
        <p:nvSpPr>
          <p:cNvPr id="23555" name="WordArt 3"/>
          <p:cNvSpPr>
            <a:spLocks noChangeArrowheads="1" noChangeShapeType="1" noTextEdit="1"/>
          </p:cNvSpPr>
          <p:nvPr/>
        </p:nvSpPr>
        <p:spPr bwMode="auto">
          <a:xfrm>
            <a:off x="762000" y="609600"/>
            <a:ext cx="7391400" cy="5257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Tahoma"/>
                <a:ea typeface="Tahoma"/>
                <a:cs typeface="Tahoma"/>
              </a:rPr>
              <a:t>Cul Class #2:</a:t>
            </a:r>
          </a:p>
          <a:p>
            <a:pPr algn="ctr"/>
            <a:r>
              <a:rPr lang="en-US" sz="3600" kern="10">
                <a:ln w="9525" cap="sq">
                  <a:solidFill>
                    <a:srgbClr val="000000"/>
                  </a:solidFill>
                  <a:round/>
                  <a:headEnd type="none" w="sm" len="sm"/>
                  <a:tailEnd type="none" w="sm" len="sm"/>
                </a:ln>
                <a:latin typeface="Tahoma"/>
                <a:ea typeface="Tahoma"/>
                <a:cs typeface="Tahoma"/>
              </a:rPr>
              <a:t>INDIVIDUALISM</a:t>
            </a:r>
          </a:p>
          <a:p>
            <a:pPr algn="ctr"/>
            <a:r>
              <a:rPr lang="en-US" sz="3600" kern="10">
                <a:ln w="9525" cap="sq">
                  <a:solidFill>
                    <a:srgbClr val="000000"/>
                  </a:solidFill>
                  <a:round/>
                  <a:headEnd type="none" w="sm" len="sm"/>
                  <a:tailEnd type="none" w="sm" len="sm"/>
                </a:ln>
                <a:latin typeface="Tahoma"/>
                <a:ea typeface="Tahoma"/>
                <a:cs typeface="Tahoma"/>
              </a:rPr>
              <a:t>EXTENDED FAMILY</a:t>
            </a:r>
          </a:p>
          <a:p>
            <a:pPr algn="ctr"/>
            <a:r>
              <a:rPr lang="en-US" sz="3600" kern="10">
                <a:ln w="9525" cap="sq">
                  <a:solidFill>
                    <a:srgbClr val="000000"/>
                  </a:solidFill>
                  <a:round/>
                  <a:headEnd type="none" w="sm" len="sm"/>
                  <a:tailEnd type="none" w="sm" len="sm"/>
                </a:ln>
                <a:latin typeface="Tahoma"/>
                <a:ea typeface="Tahoma"/>
                <a:cs typeface="Tahoma"/>
              </a:rPr>
              <a:t>COMMUNITY</a:t>
            </a:r>
          </a:p>
        </p:txBody>
      </p:sp>
    </p:spTree>
  </p:cSld>
  <p:clrMapOvr>
    <a:masterClrMapping/>
  </p:clrMapOvr>
  <p:transition spd="slow">
    <p:random/>
  </p:transition>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3032</TotalTime>
  <Words>2915</Words>
  <Application>Microsoft Office PowerPoint</Application>
  <PresentationFormat>On-screen Show (4:3)</PresentationFormat>
  <Paragraphs>404</Paragraphs>
  <Slides>79</Slides>
  <Notes>74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Strategic</vt:lpstr>
      <vt:lpstr>CHAPTER 2</vt:lpstr>
      <vt:lpstr>CULTURE CLASSIFICATION PRISMS</vt:lpstr>
      <vt:lpstr>WHY DO CULTURES SEEM SO COMPLEX?</vt:lpstr>
      <vt:lpstr>PowerPoint Presentation</vt:lpstr>
      <vt:lpstr>PowerPoint Presentation</vt:lpstr>
      <vt:lpstr>THE TRAFFIC LIGHT MODEL OF CULTURE</vt:lpstr>
      <vt:lpstr>PowerPoint Presentation</vt:lpstr>
      <vt:lpstr>PowerPoint Presentation</vt:lpstr>
      <vt:lpstr>PowerPoint Presentation</vt:lpstr>
      <vt:lpstr>INDIVIDUALISM CULTURES (primarily Anglo-Saxon) </vt:lpstr>
      <vt:lpstr>EXTENDED FAMILY CULTURE (Latin, Middle Eastern, African)  </vt:lpstr>
      <vt:lpstr>COMMUNITY (Asian) CULTURES</vt:lpstr>
      <vt:lpstr>PowerPoint Presentation</vt:lpstr>
      <vt:lpstr>The I Culture</vt:lpstr>
      <vt:lpstr>PowerPoint Presentation</vt:lpstr>
      <vt:lpstr>DEFINING YOURSELF EVERYDAY</vt:lpstr>
      <vt:lpstr>INDEPENDENCE &amp; CONTROL</vt:lpstr>
      <vt:lpstr>PowerPoint Presentation</vt:lpstr>
      <vt:lpstr>PowerPoint Presentation</vt:lpstr>
      <vt:lpstr>What Do These Drivers Have In Common?</vt:lpstr>
      <vt:lpstr>PowerPoint Presentation</vt:lpstr>
      <vt:lpstr>PowerPoint Presentation</vt:lpstr>
      <vt:lpstr>PowerPoint Presentation</vt:lpstr>
      <vt:lpstr>PowerPoint Presentation</vt:lpstr>
      <vt:lpstr>Play by the rules vs.  Make your own rules to live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CULTURAL IMPACT OF QUANTITY  OF LIFE &amp; ON FAMILY STRUCTURE</vt:lpstr>
      <vt:lpstr>GENDER ROLE CULTURE CLASH </vt:lpstr>
      <vt:lpstr>PowerPoint Presentation</vt:lpstr>
      <vt:lpstr>THE SOCIAL REQUIREMENTS OF CAREERIST CULTURES   </vt:lpstr>
      <vt:lpstr>PowerPoint Presentation</vt:lpstr>
      <vt:lpstr>THE SOCIAL REQUIREMENTS OF EXTENDED FAMILY CULTURES   </vt:lpstr>
      <vt:lpstr>PowerPoint Presentation</vt:lpstr>
      <vt:lpstr>PowerPoint Presentation</vt:lpstr>
      <vt:lpstr>PowerPoint Presentation</vt:lpstr>
      <vt:lpstr>PowerPoint Presentation</vt:lpstr>
      <vt:lpstr>PowerPoint Presentation</vt:lpstr>
      <vt:lpstr>PowerPoint Presentation</vt:lpstr>
      <vt:lpstr>POLYCHRONIC MARK TWAIN</vt:lpstr>
      <vt:lpstr>PowerPoint Presentation</vt:lpstr>
      <vt:lpstr>Low vs. High Context  Treat everyone the same vs.  cater to background characteristics</vt:lpstr>
      <vt:lpstr>PowerPoint Presentation</vt:lpstr>
      <vt:lpstr>PowerPoint Presentation</vt:lpstr>
      <vt:lpstr>PowerPoint Presentation</vt:lpstr>
      <vt:lpstr>Mastery vs. Adaptation cultures (Controlling vs. adapting  to the environment)</vt:lpstr>
      <vt:lpstr>Master society via institutions,  master organizations via management, &amp; master nature via science/technology  </vt:lpstr>
      <vt:lpstr>PowerPoint Presentation</vt:lpstr>
      <vt:lpstr>HOW NON-MASTERY CULTURES ADAPT: </vt:lpstr>
      <vt:lpstr>THE STRENGTH OF  ADAPTATION CULTURES</vt:lpstr>
      <vt:lpstr>PowerPoint Presentation</vt:lpstr>
      <vt:lpstr>Quantity vs. Quality of life (material vs. lifestyle wealth)</vt:lpstr>
      <vt:lpstr>PowerPoint Presentation</vt:lpstr>
      <vt:lpstr>PowerPoint Presentation</vt:lpstr>
      <vt:lpstr>PowerPoint Presentation</vt:lpstr>
      <vt:lpstr>High vs. low tolerance of  social ambiguity (diversity) </vt:lpstr>
      <vt:lpstr>PowerPoint Presentation</vt:lpstr>
      <vt:lpstr>PowerPoint Presentation</vt:lpstr>
      <vt:lpstr>Low vs. High power distance (shared power vs. power elites)</vt:lpstr>
      <vt:lpstr>PowerPoint Presentation</vt:lpstr>
      <vt:lpstr>LOW POWER DISTANCE</vt:lpstr>
      <vt:lpstr>HIGH POWER DISTANCE</vt:lpstr>
      <vt:lpstr>PowerPoint Presentation</vt:lpstr>
      <vt:lpstr>Emotionally Neutral vs. Expressive (self discipline vs. animation)</vt:lpstr>
      <vt:lpstr>EMOTIONALLY NEUTRAL</vt:lpstr>
      <vt:lpstr>EMOTIONALLY EXPRESSIVE</vt:lpstr>
      <vt:lpstr>GOING “POSTAL”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 Auken</dc:creator>
  <cp:lastModifiedBy>Phil</cp:lastModifiedBy>
  <cp:revision>509</cp:revision>
  <cp:lastPrinted>1601-01-01T00:00:00Z</cp:lastPrinted>
  <dcterms:created xsi:type="dcterms:W3CDTF">2002-01-26T19:15:41Z</dcterms:created>
  <dcterms:modified xsi:type="dcterms:W3CDTF">2017-01-28T19:53:13Z</dcterms:modified>
</cp:coreProperties>
</file>