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6"/>
  </p:notesMasterIdLst>
  <p:sldIdLst>
    <p:sldId id="257" r:id="rId2"/>
    <p:sldId id="337" r:id="rId3"/>
    <p:sldId id="338" r:id="rId4"/>
    <p:sldId id="527" r:id="rId5"/>
    <p:sldId id="521" r:id="rId6"/>
    <p:sldId id="522" r:id="rId7"/>
    <p:sldId id="523" r:id="rId8"/>
    <p:sldId id="524" r:id="rId9"/>
    <p:sldId id="525" r:id="rId10"/>
    <p:sldId id="540" r:id="rId11"/>
    <p:sldId id="541" r:id="rId12"/>
    <p:sldId id="526" r:id="rId13"/>
    <p:sldId id="285" r:id="rId14"/>
    <p:sldId id="308" r:id="rId15"/>
    <p:sldId id="309" r:id="rId16"/>
    <p:sldId id="272" r:id="rId17"/>
    <p:sldId id="322" r:id="rId18"/>
    <p:sldId id="332" r:id="rId19"/>
    <p:sldId id="388" r:id="rId20"/>
    <p:sldId id="504" r:id="rId21"/>
    <p:sldId id="358" r:id="rId22"/>
    <p:sldId id="359" r:id="rId23"/>
    <p:sldId id="360" r:id="rId24"/>
    <p:sldId id="361" r:id="rId25"/>
    <p:sldId id="362" r:id="rId26"/>
    <p:sldId id="363" r:id="rId27"/>
    <p:sldId id="364" r:id="rId28"/>
    <p:sldId id="365" r:id="rId29"/>
    <p:sldId id="399" r:id="rId30"/>
    <p:sldId id="400" r:id="rId31"/>
    <p:sldId id="366" r:id="rId32"/>
    <p:sldId id="405" r:id="rId33"/>
    <p:sldId id="367" r:id="rId34"/>
    <p:sldId id="368" r:id="rId35"/>
    <p:sldId id="369" r:id="rId36"/>
    <p:sldId id="371" r:id="rId37"/>
    <p:sldId id="406" r:id="rId38"/>
    <p:sldId id="407" r:id="rId39"/>
    <p:sldId id="372" r:id="rId40"/>
    <p:sldId id="373" r:id="rId41"/>
    <p:sldId id="374" r:id="rId42"/>
    <p:sldId id="381" r:id="rId43"/>
    <p:sldId id="528" r:id="rId44"/>
    <p:sldId id="514" r:id="rId45"/>
    <p:sldId id="529" r:id="rId46"/>
    <p:sldId id="530" r:id="rId47"/>
    <p:sldId id="515" r:id="rId48"/>
    <p:sldId id="312" r:id="rId49"/>
    <p:sldId id="386" r:id="rId50"/>
    <p:sldId id="416" r:id="rId51"/>
    <p:sldId id="327" r:id="rId52"/>
    <p:sldId id="330" r:id="rId53"/>
    <p:sldId id="328" r:id="rId54"/>
    <p:sldId id="331" r:id="rId55"/>
    <p:sldId id="299" r:id="rId56"/>
    <p:sldId id="348" r:id="rId57"/>
    <p:sldId id="531" r:id="rId58"/>
    <p:sldId id="552" r:id="rId59"/>
    <p:sldId id="542" r:id="rId60"/>
    <p:sldId id="408" r:id="rId61"/>
    <p:sldId id="409" r:id="rId62"/>
    <p:sldId id="516" r:id="rId63"/>
    <p:sldId id="543" r:id="rId64"/>
    <p:sldId id="545" r:id="rId65"/>
    <p:sldId id="546" r:id="rId66"/>
    <p:sldId id="547" r:id="rId67"/>
    <p:sldId id="548" r:id="rId68"/>
    <p:sldId id="549" r:id="rId69"/>
    <p:sldId id="550" r:id="rId70"/>
    <p:sldId id="551" r:id="rId71"/>
    <p:sldId id="382" r:id="rId72"/>
    <p:sldId id="500" r:id="rId73"/>
    <p:sldId id="501" r:id="rId74"/>
    <p:sldId id="502" r:id="rId75"/>
    <p:sldId id="503" r:id="rId76"/>
    <p:sldId id="383" r:id="rId77"/>
    <p:sldId id="384" r:id="rId78"/>
    <p:sldId id="385" r:id="rId79"/>
    <p:sldId id="319" r:id="rId80"/>
    <p:sldId id="275" r:id="rId81"/>
    <p:sldId id="287" r:id="rId82"/>
    <p:sldId id="346" r:id="rId83"/>
    <p:sldId id="347" r:id="rId84"/>
    <p:sldId id="280" r:id="rId85"/>
    <p:sldId id="387" r:id="rId86"/>
    <p:sldId id="352" r:id="rId87"/>
    <p:sldId id="414" r:id="rId88"/>
    <p:sldId id="415" r:id="rId89"/>
    <p:sldId id="417" r:id="rId90"/>
    <p:sldId id="418" r:id="rId91"/>
    <p:sldId id="419" r:id="rId92"/>
    <p:sldId id="420" r:id="rId93"/>
    <p:sldId id="421" r:id="rId94"/>
    <p:sldId id="422" r:id="rId95"/>
    <p:sldId id="423" r:id="rId96"/>
    <p:sldId id="424" r:id="rId97"/>
    <p:sldId id="426" r:id="rId98"/>
    <p:sldId id="425" r:id="rId99"/>
    <p:sldId id="427" r:id="rId100"/>
    <p:sldId id="428" r:id="rId101"/>
    <p:sldId id="429" r:id="rId102"/>
    <p:sldId id="430" r:id="rId103"/>
    <p:sldId id="431" r:id="rId104"/>
    <p:sldId id="432" r:id="rId105"/>
    <p:sldId id="433" r:id="rId106"/>
    <p:sldId id="434" r:id="rId107"/>
    <p:sldId id="435" r:id="rId108"/>
    <p:sldId id="436" r:id="rId109"/>
    <p:sldId id="437" r:id="rId110"/>
    <p:sldId id="438" r:id="rId111"/>
    <p:sldId id="439" r:id="rId112"/>
    <p:sldId id="440" r:id="rId113"/>
    <p:sldId id="441" r:id="rId114"/>
    <p:sldId id="442" r:id="rId115"/>
    <p:sldId id="443" r:id="rId116"/>
    <p:sldId id="444" r:id="rId117"/>
    <p:sldId id="445" r:id="rId118"/>
    <p:sldId id="446" r:id="rId119"/>
    <p:sldId id="447" r:id="rId120"/>
    <p:sldId id="448" r:id="rId121"/>
    <p:sldId id="449" r:id="rId122"/>
    <p:sldId id="450" r:id="rId123"/>
    <p:sldId id="451" r:id="rId124"/>
    <p:sldId id="452" r:id="rId125"/>
    <p:sldId id="453" r:id="rId126"/>
    <p:sldId id="454" r:id="rId127"/>
    <p:sldId id="455" r:id="rId128"/>
    <p:sldId id="456" r:id="rId129"/>
    <p:sldId id="457" r:id="rId130"/>
    <p:sldId id="458" r:id="rId131"/>
    <p:sldId id="459" r:id="rId132"/>
    <p:sldId id="517" r:id="rId133"/>
    <p:sldId id="518" r:id="rId134"/>
    <p:sldId id="460" r:id="rId135"/>
    <p:sldId id="461" r:id="rId136"/>
    <p:sldId id="462" r:id="rId137"/>
    <p:sldId id="463" r:id="rId138"/>
    <p:sldId id="464" r:id="rId139"/>
    <p:sldId id="465" r:id="rId140"/>
    <p:sldId id="466" r:id="rId141"/>
    <p:sldId id="480" r:id="rId142"/>
    <p:sldId id="481" r:id="rId143"/>
    <p:sldId id="482" r:id="rId144"/>
    <p:sldId id="534" r:id="rId145"/>
    <p:sldId id="535" r:id="rId146"/>
    <p:sldId id="538" r:id="rId147"/>
    <p:sldId id="539" r:id="rId148"/>
    <p:sldId id="483" r:id="rId149"/>
    <p:sldId id="484" r:id="rId150"/>
    <p:sldId id="537" r:id="rId151"/>
    <p:sldId id="485" r:id="rId152"/>
    <p:sldId id="486" r:id="rId153"/>
    <p:sldId id="487" r:id="rId154"/>
    <p:sldId id="488" r:id="rId155"/>
    <p:sldId id="489" r:id="rId156"/>
    <p:sldId id="490" r:id="rId157"/>
    <p:sldId id="491" r:id="rId158"/>
    <p:sldId id="492" r:id="rId159"/>
    <p:sldId id="493" r:id="rId160"/>
    <p:sldId id="494" r:id="rId161"/>
    <p:sldId id="495" r:id="rId162"/>
    <p:sldId id="496" r:id="rId163"/>
    <p:sldId id="497" r:id="rId164"/>
    <p:sldId id="498" r:id="rId165"/>
    <p:sldId id="499" r:id="rId166"/>
    <p:sldId id="505" r:id="rId167"/>
    <p:sldId id="506" r:id="rId168"/>
    <p:sldId id="507" r:id="rId169"/>
    <p:sldId id="508" r:id="rId170"/>
    <p:sldId id="509" r:id="rId171"/>
    <p:sldId id="510" r:id="rId172"/>
    <p:sldId id="511" r:id="rId173"/>
    <p:sldId id="512" r:id="rId174"/>
    <p:sldId id="513" r:id="rId1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00"/>
    <a:srgbClr val="D60093"/>
    <a:srgbClr val="0066CC"/>
    <a:srgbClr val="66FF33"/>
    <a:srgbClr val="993366"/>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0"/>
  </p:normalViewPr>
  <p:slideViewPr>
    <p:cSldViewPr>
      <p:cViewPr>
        <p:scale>
          <a:sx n="40" d="100"/>
          <a:sy n="40" d="100"/>
        </p:scale>
        <p:origin x="-2322" y="-72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7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FCA800C-E57E-4FBB-A460-A4847BA43717}" type="datetimeFigureOut">
              <a:rPr lang="en-US"/>
              <a:pPr>
                <a:defRPr/>
              </a:pPr>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BBA45B7-A496-44EC-8DEA-5D291D87AE2C}" type="slidenum">
              <a:rPr lang="en-US"/>
              <a:pPr>
                <a:defRPr/>
              </a:pPr>
              <a:t>‹#›</a:t>
            </a:fld>
            <a:endParaRPr lang="en-US"/>
          </a:p>
        </p:txBody>
      </p:sp>
    </p:spTree>
    <p:extLst>
      <p:ext uri="{BB962C8B-B14F-4D97-AF65-F5344CB8AC3E}">
        <p14:creationId xmlns:p14="http://schemas.microsoft.com/office/powerpoint/2010/main" val="410617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A04F23-9302-4916-9DA6-2E08A6F76686}"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F4A698-4E53-46DC-A26E-278EDDE5E388}" type="slidenum">
              <a:rPr lang="en-US" smtClean="0"/>
              <a:pPr eaLnBrk="1" hangingPunct="1"/>
              <a:t>18</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D45A13-C2EA-436B-ACC7-73637770D7AC}" type="slidenum">
              <a:rPr lang="en-US" smtClean="0"/>
              <a:pPr eaLnBrk="1" hangingPunct="1"/>
              <a:t>119</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4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A68B46-BBBA-45DF-A11A-C48D6C9360DF}" type="slidenum">
              <a:rPr lang="en-US" smtClean="0"/>
              <a:pPr eaLnBrk="1" hangingPunct="1"/>
              <a:t>120</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4016D0-7BBE-4D67-80A0-9C1665F1591E}" type="slidenum">
              <a:rPr lang="en-US" smtClean="0"/>
              <a:pPr eaLnBrk="1" hangingPunct="1"/>
              <a:t>121</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7A63AB-6620-44A4-9EBB-BFE883EFA160}" type="slidenum">
              <a:rPr lang="en-US" smtClean="0"/>
              <a:pPr eaLnBrk="1" hangingPunct="1"/>
              <a:t>122</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871F6A-0A7B-428B-94B7-6CFDD3A951B2}" type="slidenum">
              <a:rPr lang="en-US" smtClean="0"/>
              <a:pPr eaLnBrk="1" hangingPunct="1"/>
              <a:t>123</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DE032C-0A35-4A86-A1D8-8FB8ADE6362B}" type="slidenum">
              <a:rPr lang="en-US" smtClean="0"/>
              <a:pPr eaLnBrk="1" hangingPunct="1"/>
              <a:t>124</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FD8EFF-5CD1-4B1E-8A62-A9B780904B38}" type="slidenum">
              <a:rPr lang="en-US" smtClean="0"/>
              <a:pPr eaLnBrk="1" hangingPunct="1"/>
              <a:t>125</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B34820-406A-48F0-BB6B-DF76C43C3EFA}" type="slidenum">
              <a:rPr lang="en-US" smtClean="0"/>
              <a:pPr eaLnBrk="1" hangingPunct="1"/>
              <a:t>126</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964E34-DB37-4E0D-9491-31404B2DE8CE}" type="slidenum">
              <a:rPr lang="en-US" smtClean="0"/>
              <a:pPr eaLnBrk="1" hangingPunct="1"/>
              <a:t>127</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C7D964-9340-4A7F-84BC-9713C1F1C2FD}" type="slidenum">
              <a:rPr lang="en-US" smtClean="0"/>
              <a:pPr eaLnBrk="1" hangingPunct="1"/>
              <a:t>128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FE7C07-16DE-451E-B014-83D9C76BF426}" type="slidenum">
              <a:rPr lang="en-US" smtClean="0"/>
              <a:pPr eaLnBrk="1" hangingPunct="1"/>
              <a:t>19</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EE361F-099C-4223-BB1B-E8BD5E32750A}" type="slidenum">
              <a:rPr lang="en-US" smtClean="0"/>
              <a:pPr eaLnBrk="1" hangingPunct="1"/>
              <a:t>129</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4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169953-267A-45FA-82A4-81A9B80D4CF2}" type="slidenum">
              <a:rPr lang="en-US" smtClean="0"/>
              <a:pPr eaLnBrk="1" hangingPunct="1"/>
              <a:t>130</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7EEADA-09D5-4561-A45B-1D85C3C15C29}" type="slidenum">
              <a:rPr lang="en-US" smtClean="0"/>
              <a:pPr eaLnBrk="1" hangingPunct="1"/>
              <a:t>131</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4307DA6-0FCD-4C39-BA51-6356076FEC80}" type="slidenum">
              <a:rPr lang="en-US" sz="1200"/>
              <a:pPr algn="r" eaLnBrk="1" hangingPunct="1"/>
              <a:t>132</a:t>
            </a:fld>
            <a:endParaRPr lang="en-US"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D4B75AF-71FA-4156-81CB-8A1CA49DB9DB}" type="slidenum">
              <a:rPr lang="en-US" sz="1200"/>
              <a:pPr algn="r" eaLnBrk="1" hangingPunct="1"/>
              <a:t>133</a:t>
            </a:fld>
            <a:endParaRPr lang="en-US"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9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8A0D6E-192D-46F5-9833-0BB75CBF20F0}" type="slidenum">
              <a:rPr lang="en-US" smtClean="0"/>
              <a:pPr eaLnBrk="1" hangingPunct="1"/>
              <a:t>134</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DF1E0A-E8D0-465C-960B-4581EB7F1870}" type="slidenum">
              <a:rPr lang="en-US" smtClean="0"/>
              <a:pPr eaLnBrk="1" hangingPunct="1"/>
              <a:t>135</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1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ECD339-9F9E-49D1-B9BF-2B28527559C4}" type="slidenum">
              <a:rPr lang="en-US" smtClean="0"/>
              <a:pPr eaLnBrk="1" hangingPunct="1"/>
              <a:t>136</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A1F739-DD66-48C6-B726-34DC10C80528}" type="slidenum">
              <a:rPr lang="en-US" smtClean="0"/>
              <a:pPr eaLnBrk="1" hangingPunct="1"/>
              <a:t>137</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3CE608-6B2A-4292-99D9-A96925873919}" type="slidenum">
              <a:rPr lang="en-US" smtClean="0"/>
              <a:pPr eaLnBrk="1" hangingPunct="1"/>
              <a:t>138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7BA291-02D2-42F6-B20A-3FB897E4C6A0}" type="slidenum">
              <a:rPr lang="en-US" smtClean="0"/>
              <a:pPr eaLnBrk="1" hangingPunct="1"/>
              <a:t>20</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EEBA68-E66D-4078-BD22-17E35D3236F4}" type="slidenum">
              <a:rPr lang="en-US" smtClean="0"/>
              <a:pPr eaLnBrk="1" hangingPunct="1"/>
              <a:t>139</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5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04629C-1278-4F8B-B102-2722ABDFF1A1}" type="slidenum">
              <a:rPr lang="en-US" smtClean="0"/>
              <a:pPr eaLnBrk="1" hangingPunct="1"/>
              <a:t>140</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592E91-0B7D-4FAD-9DC4-6562DEE42DD0}" type="slidenum">
              <a:rPr lang="en-US" smtClean="0"/>
              <a:pPr eaLnBrk="1" hangingPunct="1"/>
              <a:t>141</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EC77E1-E341-4AC8-8E83-01676E0F9EFD}" type="slidenum">
              <a:rPr lang="en-US" smtClean="0"/>
              <a:pPr eaLnBrk="1" hangingPunct="1"/>
              <a:t>142</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03ABB8-53F3-47C6-ABAE-0DED836CA214}" type="slidenum">
              <a:rPr lang="en-US" smtClean="0"/>
              <a:pPr eaLnBrk="1" hangingPunct="1"/>
              <a:t>143</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1D3DF1-E717-456B-870E-A13437BFA24D}" type="slidenum">
              <a:rPr lang="en-US" smtClean="0"/>
              <a:pPr eaLnBrk="1" hangingPunct="1"/>
              <a:t>148</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E7539E-4D67-4CFA-81CD-C989B5A7774E}" type="slidenum">
              <a:rPr lang="en-US" smtClean="0"/>
              <a:pPr eaLnBrk="1" hangingPunct="1"/>
              <a:t>149</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DD7AD4-085F-4C80-9C4E-E8E71FA8DA4F}" type="slidenum">
              <a:rPr lang="en-US" smtClean="0"/>
              <a:pPr eaLnBrk="1" hangingPunct="1"/>
              <a:t>151</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08905D-6B12-439E-A751-AD7BD64E28AA}" type="slidenum">
              <a:rPr lang="en-US" smtClean="0"/>
              <a:pPr eaLnBrk="1" hangingPunct="1"/>
              <a:t>152</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0C4294-4355-4F08-9FD5-B2316EC7B0FF}" type="slidenum">
              <a:rPr lang="en-US" smtClean="0"/>
              <a:pPr eaLnBrk="1" hangingPunct="1"/>
              <a:t>153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74BE5C-EE05-4E37-99EB-F9982516C306}" type="slidenum">
              <a:rPr lang="en-US" smtClean="0"/>
              <a:pPr eaLnBrk="1" hangingPunct="1"/>
              <a:t>21</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7EB438-1E59-4A4E-A685-DB6016E4712A}" type="slidenum">
              <a:rPr lang="en-US" smtClean="0"/>
              <a:pPr eaLnBrk="1" hangingPunct="1"/>
              <a:t>154</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DFB62E-8F4C-48D2-AFD9-D13648E64F2A}" type="slidenum">
              <a:rPr lang="en-US" smtClean="0"/>
              <a:pPr eaLnBrk="1" hangingPunct="1"/>
              <a:t>155</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DEE9D1-903C-4CAC-BEFE-F959C67F4C9E}" type="slidenum">
              <a:rPr lang="en-US" smtClean="0"/>
              <a:pPr eaLnBrk="1" hangingPunct="1"/>
              <a:t>156</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4F7E23-1F96-42C8-9908-E205502ED94C}" type="slidenum">
              <a:rPr lang="en-US" smtClean="0"/>
              <a:pPr eaLnBrk="1" hangingPunct="1"/>
              <a:t>157</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23DA56-B77E-49D3-B9BA-6FF9298E858E}" type="slidenum">
              <a:rPr lang="en-US" smtClean="0"/>
              <a:pPr eaLnBrk="1" hangingPunct="1"/>
              <a:t>158</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EE0A5B-DAD4-4361-A82D-E8F27F2F5333}" type="slidenum">
              <a:rPr lang="en-US" smtClean="0"/>
              <a:pPr eaLnBrk="1" hangingPunct="1"/>
              <a:t>159</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3DC298-E996-40D3-AF12-1E4AC4589FDF}" type="slidenum">
              <a:rPr lang="en-US" smtClean="0"/>
              <a:pPr eaLnBrk="1" hangingPunct="1"/>
              <a:t>160</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74D505-5E2C-4E41-BDD2-EC54D0BE3F2E}" type="slidenum">
              <a:rPr lang="en-US" smtClean="0"/>
              <a:pPr eaLnBrk="1" hangingPunct="1"/>
              <a:t>161</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B02812-6B6C-4A73-A954-5AB048B2E83E}" type="slidenum">
              <a:rPr lang="en-US" smtClean="0"/>
              <a:pPr eaLnBrk="1" hangingPunct="1"/>
              <a:t>162</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64B372-350E-4650-A08A-9206CCE66E34}" type="slidenum">
              <a:rPr lang="en-US" smtClean="0"/>
              <a:pPr eaLnBrk="1" hangingPunct="1"/>
              <a:t>163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F6B57C-405C-4072-8221-8C958085147F}" type="slidenum">
              <a:rPr lang="en-US" smtClean="0"/>
              <a:pPr eaLnBrk="1" hangingPunct="1"/>
              <a:t>22</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87BCCC-B599-4AB0-92E7-5B8F8D04BFF7}" type="slidenum">
              <a:rPr lang="en-US" smtClean="0"/>
              <a:pPr eaLnBrk="1" hangingPunct="1"/>
              <a:t>164</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365AD9-86EA-4309-8CFC-5402740D9732}" type="slidenum">
              <a:rPr lang="en-US" smtClean="0"/>
              <a:pPr eaLnBrk="1" hangingPunct="1"/>
              <a:t>165</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595586-4772-463C-85DE-39CF58C33A66}" type="slidenum">
              <a:rPr lang="en-US" smtClean="0"/>
              <a:pPr eaLnBrk="1" hangingPunct="1"/>
              <a:t>166</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5EA7EF-E910-4473-BAB5-5EE1565D5C70}" type="slidenum">
              <a:rPr lang="en-US" smtClean="0"/>
              <a:pPr eaLnBrk="1" hangingPunct="1"/>
              <a:t>167</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30E2E1-E388-46E2-94AF-24BDFDDC7387}" type="slidenum">
              <a:rPr lang="en-US" smtClean="0"/>
              <a:pPr eaLnBrk="1" hangingPunct="1"/>
              <a:t>168</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32F0E8-2ED2-49FA-A7B2-6ED1ED87F668}" type="slidenum">
              <a:rPr lang="en-US" smtClean="0"/>
              <a:pPr eaLnBrk="1" hangingPunct="1"/>
              <a:t>169</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1D3DEE-D95E-4D5E-9B0D-D265472DAC21}" type="slidenum">
              <a:rPr lang="en-US" smtClean="0"/>
              <a:pPr eaLnBrk="1" hangingPunct="1"/>
              <a:t>170</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DA0331-F074-4BAD-AAEE-7A9D5C938C25}" type="slidenum">
              <a:rPr lang="en-US" smtClean="0"/>
              <a:pPr eaLnBrk="1" hangingPunct="1"/>
              <a:t>171</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39E0B3-E877-451E-B401-B56082B2E1CA}" type="slidenum">
              <a:rPr lang="en-US" smtClean="0"/>
              <a:pPr eaLnBrk="1" hangingPunct="1"/>
              <a:t>172</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59243B-BF5D-41D8-98AC-0197DCFD3AB4}" type="slidenum">
              <a:rPr lang="en-US" smtClean="0"/>
              <a:pPr eaLnBrk="1" hangingPunct="1"/>
              <a:t>173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EDADA8-C735-49CA-9AC2-598623F0A099}" type="slidenum">
              <a:rPr lang="en-US" smtClean="0"/>
              <a:pPr eaLnBrk="1" hangingPunct="1"/>
              <a:t>23</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73D3B6-892C-4EA1-869C-27ED7C981C00}" type="slidenum">
              <a:rPr lang="en-US" smtClean="0"/>
              <a:pPr eaLnBrk="1" hangingPunct="1"/>
              <a:t>174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88002C-2E59-4279-B4CD-71BFF3A1B104}" type="slidenum">
              <a:rPr lang="en-US" smtClean="0"/>
              <a:pPr eaLnBrk="1" hangingPunct="1"/>
              <a:t>24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BAF210-669A-47C2-AC68-1464BE0627E3}" type="slidenum">
              <a:rPr lang="en-US" smtClean="0"/>
              <a:pPr eaLnBrk="1" hangingPunct="1"/>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8078F5-7F05-4747-BEAD-A561D4CA2D5B}" type="slidenum">
              <a:rPr lang="en-US" smtClean="0"/>
              <a:pPr eaLnBrk="1" hangingPunct="1"/>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B15E39-9F7B-414D-AD9A-E694F3474F79}" type="slidenum">
              <a:rPr lang="en-US" smtClean="0"/>
              <a:pPr eaLnBrk="1" hangingPunct="1"/>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8D4D08-AE3B-45D8-871B-6EFE8F583EF8}"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0CE7BE-7580-4CAA-9C11-5016304D919E}" type="slidenum">
              <a:rPr lang="en-US" smtClean="0"/>
              <a:pPr eaLnBrk="1" hangingPunct="1"/>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CB03B9-7067-4628-B5A1-8BB402D0417B}" type="slidenum">
              <a:rPr lang="en-US" smtClean="0"/>
              <a:pPr eaLnBrk="1" hangingPunct="1"/>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CB58DB-7DA2-4980-9A61-5814BCB1D18E}" type="slidenum">
              <a:rPr lang="en-US" smtClean="0"/>
              <a:pPr eaLnBrk="1" hangingPunct="1"/>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3A25E3-75D3-4382-9AC6-C1621EB8E0B6}" type="slidenum">
              <a:rPr lang="en-US" smtClean="0"/>
              <a:pPr eaLnBrk="1" hangingPunct="1"/>
              <a:t>31</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D6A0BD-737F-42EE-9EB7-12C1A0FE5451}" type="slidenum">
              <a:rPr lang="en-US" smtClean="0"/>
              <a:pPr eaLnBrk="1" hangingPunct="1"/>
              <a:t>32</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CFD9AA-14F4-43F8-BF0A-E2C7EFB2727A}" type="slidenum">
              <a:rPr lang="en-US" smtClean="0"/>
              <a:pPr eaLnBrk="1" hangingPunct="1"/>
              <a:t>33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CF6F45-6E0A-4897-BF51-F73D5DC839A6}" type="slidenum">
              <a:rPr lang="en-US" smtClean="0"/>
              <a:pPr eaLnBrk="1" hangingPunct="1"/>
              <a:t>34</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71607B-C1C7-45AE-8476-8FBDD1ABDC99}" type="slidenum">
              <a:rPr lang="en-US" smtClean="0"/>
              <a:pPr eaLnBrk="1" hangingPunct="1"/>
              <a:t>35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051E78-74B8-497B-A96B-7CC3E2838BDC}" type="slidenum">
              <a:rPr lang="en-US" smtClean="0"/>
              <a:pPr eaLnBrk="1" hangingPunct="1"/>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757AD0-83C4-464D-A669-30E97793BF7D}" type="slidenum">
              <a:rPr lang="en-US" smtClean="0"/>
              <a:pPr eaLnBrk="1" hangingPunct="1"/>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98ED4C-2B2F-41CD-B032-25F0F16C952E}"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4EA18C-26D9-4E0C-B877-39CAE891492C}" type="slidenum">
              <a:rPr lang="en-US" smtClean="0"/>
              <a:pPr eaLnBrk="1" hangingPunct="1"/>
              <a:t>38</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5B29D3-E2CB-4AD4-B9DB-B2CD85746B70}" type="slidenum">
              <a:rPr lang="en-US" smtClean="0"/>
              <a:pPr eaLnBrk="1" hangingPunct="1"/>
              <a:t>39</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EB9FB1-6B5B-45A2-866A-47B116C00F9D}" type="slidenum">
              <a:rPr lang="en-US" smtClean="0"/>
              <a:pPr eaLnBrk="1" hangingPunct="1"/>
              <a:t>40</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12221A-6D9C-4312-8EFF-38D9485F95E3}" type="slidenum">
              <a:rPr lang="en-US" smtClean="0"/>
              <a:pPr eaLnBrk="1" hangingPunct="1"/>
              <a:t>41</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A4088B-E53F-45BC-B164-E2D9E9756650}" type="slidenum">
              <a:rPr lang="en-US" smtClean="0"/>
              <a:pPr eaLnBrk="1" hangingPunct="1"/>
              <a:t>42</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7D099D-2EB9-430D-8FA5-1982DB9E3952}" type="slidenum">
              <a:rPr lang="en-US" smtClean="0"/>
              <a:pPr eaLnBrk="1" hangingPunct="1"/>
              <a:t>44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C7E74-399B-4D9A-B61F-F0333AC5660E}" type="slidenum">
              <a:rPr lang="en-US" smtClean="0"/>
              <a:pPr eaLnBrk="1" hangingPunct="1"/>
              <a:t>47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E92CB9-1DEC-44C4-96B0-64E4029E52D9}" type="slidenum">
              <a:rPr lang="en-US" smtClean="0"/>
              <a:pPr eaLnBrk="1" hangingPunct="1"/>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AFD97E-80DD-4330-86D0-F94042486D8E}" type="slidenum">
              <a:rPr lang="en-US" smtClean="0"/>
              <a:pPr eaLnBrk="1" hangingPunct="1"/>
              <a:t>49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C1560A-D618-4DF4-976C-9ED306D08517}" type="slidenum">
              <a:rPr lang="en-US" smtClean="0"/>
              <a:pPr eaLnBrk="1" hangingPunct="1"/>
              <a:t>50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3A31E7B-9DB5-4324-858C-5144F9D1E896}" type="slidenum">
              <a:rPr lang="en-US" sz="1200"/>
              <a:pPr algn="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BC476A-0FA2-4452-87F8-61565A69EFA4}" type="slidenum">
              <a:rPr lang="en-US" smtClean="0"/>
              <a:pPr eaLnBrk="1" hangingPunct="1"/>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5B399B-E996-410F-B6AD-6996FE0BEEAD}" type="slidenum">
              <a:rPr lang="en-US" smtClean="0"/>
              <a:pPr eaLnBrk="1" hangingPunct="1"/>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CB02A7-B697-45C2-A475-F767F7B2854E}" type="slidenum">
              <a:rPr lang="en-US" smtClean="0"/>
              <a:pPr eaLnBrk="1" hangingPunct="1"/>
              <a:t>53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608681-DC16-4E8F-8CC4-95FFF81B0BF5}" type="slidenum">
              <a:rPr lang="en-US" smtClean="0"/>
              <a:pPr eaLnBrk="1" hangingPunct="1"/>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7B2150-501C-4869-957F-591469EFCDD4}" type="slidenum">
              <a:rPr lang="en-US" smtClean="0"/>
              <a:pPr eaLnBrk="1" hangingPunct="1"/>
              <a:t>55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854F8D-1065-4D5D-9C4E-9A795A1D299F}" type="slidenum">
              <a:rPr lang="en-US" smtClean="0"/>
              <a:pPr eaLnBrk="1" hangingPunct="1"/>
              <a:t>56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90FEF3-7F7E-483A-B010-2EFADEF9FBEC}" type="slidenum">
              <a:rPr lang="en-US" smtClean="0"/>
              <a:pPr eaLnBrk="1" hangingPunct="1"/>
              <a:t>58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34CA46-EF4E-43E2-A212-22CFED71662A}" type="slidenum">
              <a:rPr lang="en-US" smtClean="0"/>
              <a:pPr eaLnBrk="1" hangingPunct="1"/>
              <a:t>60</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2558BA-556E-46C1-95BA-03BBFCB9BB7A}" type="slidenum">
              <a:rPr lang="en-US" smtClean="0"/>
              <a:pPr eaLnBrk="1" hangingPunct="1"/>
              <a:t>61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8D0E28-2653-4DAA-9035-577CA6C09765}" type="slidenum">
              <a:rPr lang="en-US" smtClean="0"/>
              <a:pPr eaLnBrk="1" hangingPunct="1"/>
              <a:t>62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368464-1504-4FC0-9596-E129BFF09862}" type="slidenum">
              <a:rPr lang="en-US" smtClean="0"/>
              <a:pPr eaLnBrk="1" hangingPunct="1"/>
              <a:t>13</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57956A13-549F-439C-B811-1AD50F59FF53}" type="slidenum">
              <a:rPr lang="en-US" sz="1200">
                <a:latin typeface="+mn-lt"/>
              </a:rPr>
              <a:pPr algn="r" fontAlgn="auto">
                <a:spcBef>
                  <a:spcPts val="0"/>
                </a:spcBef>
                <a:spcAft>
                  <a:spcPts val="0"/>
                </a:spcAft>
                <a:defRPr/>
              </a:pPr>
              <a:t>64</a:t>
            </a:fld>
            <a:endParaRPr lang="en-US" sz="1200">
              <a:latin typeface="+mn-l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EAE8FA92-BB00-4807-8D21-C3DE30FEB2E4}" type="slidenum">
              <a:rPr lang="en-US" sz="1200">
                <a:latin typeface="+mn-lt"/>
              </a:rPr>
              <a:pPr algn="r" fontAlgn="auto">
                <a:spcBef>
                  <a:spcPts val="0"/>
                </a:spcBef>
                <a:spcAft>
                  <a:spcPts val="0"/>
                </a:spcAft>
                <a:defRPr/>
              </a:pPr>
              <a:t>65</a:t>
            </a:fld>
            <a:endParaRPr lang="en-US" sz="120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4A7BFD-20B4-44C5-AF65-962D7D35F42E}" type="slidenum">
              <a:rPr lang="en-US" smtClean="0"/>
              <a:pPr eaLnBrk="1" hangingPunct="1"/>
              <a:t>71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78D4FA-2AD3-4239-93E0-B9A3E1703E6F}" type="slidenum">
              <a:rPr lang="en-US" smtClean="0"/>
              <a:pPr eaLnBrk="1" hangingPunct="1"/>
              <a:t>72</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F4C962-EEE6-4E36-921E-C3454BB47DA3}" type="slidenum">
              <a:rPr lang="en-US" smtClean="0"/>
              <a:pPr eaLnBrk="1" hangingPunct="1"/>
              <a:t>73</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59E9E0-D583-4A05-A2E0-5BCA0B49E057}" type="slidenum">
              <a:rPr lang="en-US" smtClean="0"/>
              <a:pPr eaLnBrk="1" hangingPunct="1"/>
              <a:t>74</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D6BAD5-B585-4B15-BC49-C30588EB43B7}" type="slidenum">
              <a:rPr lang="en-US" smtClean="0"/>
              <a:pPr eaLnBrk="1" hangingPunct="1"/>
              <a:t>75</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54A107-E0F0-43B3-9087-B4923788657F}" type="slidenum">
              <a:rPr lang="en-US" smtClean="0"/>
              <a:pPr eaLnBrk="1" hangingPunct="1"/>
              <a:t>76</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FAB73C-A19F-45CF-BB0E-CBF41743C90B}" type="slidenum">
              <a:rPr lang="en-US" smtClean="0"/>
              <a:pPr eaLnBrk="1" hangingPunct="1"/>
              <a:t>77</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4953F2-9147-4555-A278-3EE860775F12}" type="slidenum">
              <a:rPr lang="en-US" smtClean="0"/>
              <a:pPr eaLnBrk="1" hangingPunct="1"/>
              <a:t>78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F742D1-7DD5-4BA5-85D8-49473DA72361}" type="slidenum">
              <a:rPr lang="en-US" smtClean="0"/>
              <a:pPr eaLnBrk="1" hangingPunct="1"/>
              <a:t>14</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3CF5A5-7024-4E5E-B899-8AD129C65C57}" type="slidenum">
              <a:rPr lang="en-US" smtClean="0"/>
              <a:pPr eaLnBrk="1" hangingPunct="1"/>
              <a:t>79</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E92FD9-6D8C-4EB8-B5F9-95C2338EFEDF}" type="slidenum">
              <a:rPr lang="en-US" smtClean="0"/>
              <a:pPr eaLnBrk="1" hangingPunct="1"/>
              <a:t>80</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844C35-6952-4E77-BF57-BF8B06DC5AE1}" type="slidenum">
              <a:rPr lang="en-US" smtClean="0"/>
              <a:pPr eaLnBrk="1" hangingPunct="1"/>
              <a:t>81</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6A49BB-649D-4F45-8702-52A8D0973942}" type="slidenum">
              <a:rPr lang="en-US" smtClean="0"/>
              <a:pPr eaLnBrk="1" hangingPunct="1"/>
              <a:t>82</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425F68-9C50-4779-B411-340A780E303A}" type="slidenum">
              <a:rPr lang="en-US" smtClean="0"/>
              <a:pPr eaLnBrk="1" hangingPunct="1"/>
              <a:t>83</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334DEC-B7A7-4C32-8C2E-2C77A7F223C3}" type="slidenum">
              <a:rPr lang="en-US" smtClean="0"/>
              <a:pPr eaLnBrk="1" hangingPunct="1"/>
              <a:t>84</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823C7C-930A-4756-B606-57C20F2E5212}" type="slidenum">
              <a:rPr lang="en-US" smtClean="0"/>
              <a:pPr eaLnBrk="1" hangingPunct="1"/>
              <a:t>85</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A849A0-F6C9-425E-8EC9-20287E7F853A}" type="slidenum">
              <a:rPr lang="en-US" smtClean="0"/>
              <a:pPr eaLnBrk="1" hangingPunct="1"/>
              <a:t>86</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C33ED5-3323-4E02-A24B-D3FD9F7609AB}" type="slidenum">
              <a:rPr lang="en-US" smtClean="0"/>
              <a:pPr eaLnBrk="1" hangingPunct="1"/>
              <a:t>87</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BC435B-D0A4-4EB1-8361-05480F18E438}" type="slidenum">
              <a:rPr lang="en-US" smtClean="0"/>
              <a:pPr eaLnBrk="1" hangingPunct="1"/>
              <a:t>88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9A3F1D-0EDE-42D0-8001-87640F5563CB}" type="slidenum">
              <a:rPr lang="en-US" smtClean="0"/>
              <a:pPr eaLnBrk="1" hangingPunct="1"/>
              <a:t>15</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C0A4E4-60DA-494E-AC9A-DB2D07A4A645}" type="slidenum">
              <a:rPr lang="en-US" smtClean="0"/>
              <a:pPr eaLnBrk="1" hangingPunct="1"/>
              <a:t>89</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980144-14D3-4EF6-8C69-8D8DEC192A15}" type="slidenum">
              <a:rPr lang="en-US" smtClean="0"/>
              <a:pPr eaLnBrk="1" hangingPunct="1"/>
              <a:t>90</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BF3E4B-5615-494C-8E4B-49690946B018}" type="slidenum">
              <a:rPr lang="en-US" smtClean="0"/>
              <a:pPr eaLnBrk="1" hangingPunct="1"/>
              <a:t>91</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018AEE-30CB-46F7-B8A8-3D3991F8D765}" type="slidenum">
              <a:rPr lang="en-US" smtClean="0"/>
              <a:pPr eaLnBrk="1" hangingPunct="1"/>
              <a:t>92</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D37C9-C881-4D54-93F2-29C5B467892F}" type="slidenum">
              <a:rPr lang="en-US" smtClean="0"/>
              <a:pPr eaLnBrk="1" hangingPunct="1"/>
              <a:t>93</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313C51-6704-494C-A121-89667C7A0A92}" type="slidenum">
              <a:rPr lang="en-US" smtClean="0"/>
              <a:pPr eaLnBrk="1" hangingPunct="1"/>
              <a:t>94</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6112C-3E5D-40FB-AEED-909C84EF598B}" type="slidenum">
              <a:rPr lang="en-US" smtClean="0"/>
              <a:pPr eaLnBrk="1" hangingPunct="1"/>
              <a:t>95</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5F41F8-8F5D-4307-8D86-3293FBC8445B}" type="slidenum">
              <a:rPr lang="en-US" smtClean="0"/>
              <a:pPr eaLnBrk="1" hangingPunct="1"/>
              <a:t>96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45124A-CF7F-4F9B-9555-31EEABE83774}" type="slidenum">
              <a:rPr lang="en-US" smtClean="0"/>
              <a:pPr eaLnBrk="1" hangingPunct="1"/>
              <a:t>97</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18E4DB-8E4A-459E-BF62-F2BBB4861A42}" type="slidenum">
              <a:rPr lang="en-US" smtClean="0"/>
              <a:pPr eaLnBrk="1" hangingPunct="1"/>
              <a:t>98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D2B184-E541-44EA-8637-BCE102BD234A}" type="slidenum">
              <a:rPr lang="en-US" smtClean="0"/>
              <a:pPr eaLnBrk="1" hangingPunct="1"/>
              <a:t>16</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7EBA0A-5095-4F80-9CBD-1484D375439A}" type="slidenum">
              <a:rPr lang="en-US" smtClean="0"/>
              <a:pPr eaLnBrk="1" hangingPunct="1"/>
              <a:t>99</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7382F9-C6B0-4D02-89D1-E8A8350A4BDA}" type="slidenum">
              <a:rPr lang="en-US" smtClean="0"/>
              <a:pPr eaLnBrk="1" hangingPunct="1"/>
              <a:t>100</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C1E5DC-6F0D-47EA-9B35-15D4B5F15174}" type="slidenum">
              <a:rPr lang="en-US" smtClean="0"/>
              <a:pPr eaLnBrk="1" hangingPunct="1"/>
              <a:t>101</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8582B-87C9-4E2F-BDC3-ED12AF55403A}" type="slidenum">
              <a:rPr lang="en-US" smtClean="0"/>
              <a:pPr eaLnBrk="1" hangingPunct="1"/>
              <a:t>102</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F2111C-7CD6-4DF0-911F-0B8D3EA1FD86}" type="slidenum">
              <a:rPr lang="en-US" smtClean="0"/>
              <a:pPr eaLnBrk="1" hangingPunct="1"/>
              <a:t>103</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8EDBD-9CFB-4557-BEA0-1CA7610CDA07}" type="slidenum">
              <a:rPr lang="en-US" smtClean="0"/>
              <a:pPr eaLnBrk="1" hangingPunct="1"/>
              <a:t>104</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868AC7-BA13-4891-9701-6BAB4DCC8145}" type="slidenum">
              <a:rPr lang="en-US" smtClean="0"/>
              <a:pPr eaLnBrk="1" hangingPunct="1"/>
              <a:t>105</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7A6184-6FCB-4358-80B3-0764499A1EEC}" type="slidenum">
              <a:rPr lang="en-US" smtClean="0"/>
              <a:pPr eaLnBrk="1" hangingPunct="1"/>
              <a:t>106</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337B5D-182F-4B42-945E-A291BA91F270}" type="slidenum">
              <a:rPr lang="en-US" smtClean="0"/>
              <a:pPr eaLnBrk="1" hangingPunct="1"/>
              <a:t>107</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FD7943-F6AB-4AA3-A0A2-A79F1D169416}" type="slidenum">
              <a:rPr lang="en-US" smtClean="0"/>
              <a:pPr eaLnBrk="1" hangingPunct="1"/>
              <a:t>108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08B442-89F6-4706-A385-28653C4FA51D}" type="slidenum">
              <a:rPr lang="en-US" smtClean="0"/>
              <a:pPr eaLnBrk="1" hangingPunct="1"/>
              <a:t>17</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0DA76F-F49E-4E2C-B1F9-F0F28602BA7B}" type="slidenum">
              <a:rPr lang="en-US" smtClean="0"/>
              <a:pPr eaLnBrk="1" hangingPunct="1"/>
              <a:t>109</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AC858E-CFA1-4B44-ADF9-625B60F7E80E}" type="slidenum">
              <a:rPr lang="en-US" smtClean="0"/>
              <a:pPr eaLnBrk="1" hangingPunct="1"/>
              <a:t>110</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3BD98F-F974-4DE1-B6E6-8B9A6C122B66}" type="slidenum">
              <a:rPr lang="en-US" smtClean="0"/>
              <a:pPr eaLnBrk="1" hangingPunct="1"/>
              <a:t>111</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E50622-B433-49D5-9DD8-17464518D49D}" type="slidenum">
              <a:rPr lang="en-US" smtClean="0"/>
              <a:pPr eaLnBrk="1" hangingPunct="1"/>
              <a:t>112</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7C705-C3CD-445E-A798-DD8A74EC9F12}" type="slidenum">
              <a:rPr lang="en-US" smtClean="0"/>
              <a:pPr eaLnBrk="1" hangingPunct="1"/>
              <a:t>113</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8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D0B991-B3E5-496B-8AAB-845B4F567195}" type="slidenum">
              <a:rPr lang="en-US" smtClean="0"/>
              <a:pPr eaLnBrk="1" hangingPunct="1"/>
              <a:t>114</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853255-DBA6-41DE-8BE5-C647A39B4418}" type="slidenum">
              <a:rPr lang="en-US" smtClean="0"/>
              <a:pPr eaLnBrk="1" hangingPunct="1"/>
              <a:t>115</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0DDE5E-6AB9-438F-966C-BC779D3BC257}" type="slidenum">
              <a:rPr lang="en-US" smtClean="0"/>
              <a:pPr eaLnBrk="1" hangingPunct="1"/>
              <a:t>116</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805E21-110A-43C1-83E7-9662A70F1A7F}" type="slidenum">
              <a:rPr lang="en-US" smtClean="0"/>
              <a:pPr eaLnBrk="1" hangingPunct="1"/>
              <a:t>117</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0A380C-62B3-44BB-80DD-CBF770C869F4}" type="slidenum">
              <a:rPr lang="en-US" smtClean="0"/>
              <a:pPr eaLnBrk="1" hangingPunct="1"/>
              <a:t>118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29AEDD-92AB-48DF-959C-5BE8A1565CBF}" type="slidenum">
              <a:rPr lang="en-US"/>
              <a:pPr>
                <a:defRPr/>
              </a:pPr>
              <a:t>‹#›</a:t>
            </a:fld>
            <a:endParaRPr lang="en-US"/>
          </a:p>
        </p:txBody>
      </p:sp>
    </p:spTree>
    <p:extLst>
      <p:ext uri="{BB962C8B-B14F-4D97-AF65-F5344CB8AC3E}">
        <p14:creationId xmlns:p14="http://schemas.microsoft.com/office/powerpoint/2010/main" val="30966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AF0A0-92B0-4B61-98A3-C61012E9477E}" type="slidenum">
              <a:rPr lang="en-US"/>
              <a:pPr>
                <a:defRPr/>
              </a:pPr>
              <a:t>‹#›</a:t>
            </a:fld>
            <a:endParaRPr lang="en-US"/>
          </a:p>
        </p:txBody>
      </p:sp>
    </p:spTree>
    <p:extLst>
      <p:ext uri="{BB962C8B-B14F-4D97-AF65-F5344CB8AC3E}">
        <p14:creationId xmlns:p14="http://schemas.microsoft.com/office/powerpoint/2010/main" val="48633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A47CD-0E1F-4CA7-9EBF-28879B6C3D97}" type="slidenum">
              <a:rPr lang="en-US"/>
              <a:pPr>
                <a:defRPr/>
              </a:pPr>
              <a:t>‹#›</a:t>
            </a:fld>
            <a:endParaRPr lang="en-US"/>
          </a:p>
        </p:txBody>
      </p:sp>
    </p:spTree>
    <p:extLst>
      <p:ext uri="{BB962C8B-B14F-4D97-AF65-F5344CB8AC3E}">
        <p14:creationId xmlns:p14="http://schemas.microsoft.com/office/powerpoint/2010/main" val="390364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6FF73B-42A6-4A68-9E5C-5114127C0A84}" type="slidenum">
              <a:rPr lang="en-US"/>
              <a:pPr>
                <a:defRPr/>
              </a:pPr>
              <a:t>‹#›</a:t>
            </a:fld>
            <a:endParaRPr lang="en-US"/>
          </a:p>
        </p:txBody>
      </p:sp>
    </p:spTree>
    <p:extLst>
      <p:ext uri="{BB962C8B-B14F-4D97-AF65-F5344CB8AC3E}">
        <p14:creationId xmlns:p14="http://schemas.microsoft.com/office/powerpoint/2010/main" val="2112380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722CF641-DACC-47E2-8C34-3499974037E6}" type="slidenum">
              <a:rPr lang="en-US"/>
              <a:pPr>
                <a:defRPr/>
              </a:pPr>
              <a:t>‹#›</a:t>
            </a:fld>
            <a:endParaRPr lang="en-US"/>
          </a:p>
        </p:txBody>
      </p:sp>
    </p:spTree>
    <p:extLst>
      <p:ext uri="{BB962C8B-B14F-4D97-AF65-F5344CB8AC3E}">
        <p14:creationId xmlns:p14="http://schemas.microsoft.com/office/powerpoint/2010/main" val="19893410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A70444-8A6B-4036-AB5A-A50BFD843990}" type="slidenum">
              <a:rPr lang="en-US"/>
              <a:pPr>
                <a:defRPr/>
              </a:pPr>
              <a:t>‹#›</a:t>
            </a:fld>
            <a:endParaRPr lang="en-US"/>
          </a:p>
        </p:txBody>
      </p:sp>
    </p:spTree>
    <p:extLst>
      <p:ext uri="{BB962C8B-B14F-4D97-AF65-F5344CB8AC3E}">
        <p14:creationId xmlns:p14="http://schemas.microsoft.com/office/powerpoint/2010/main" val="60187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72582-1545-437C-AC6B-F1E001A2389B}" type="slidenum">
              <a:rPr lang="en-US"/>
              <a:pPr>
                <a:defRPr/>
              </a:pPr>
              <a:t>‹#›</a:t>
            </a:fld>
            <a:endParaRPr lang="en-US"/>
          </a:p>
        </p:txBody>
      </p:sp>
    </p:spTree>
    <p:extLst>
      <p:ext uri="{BB962C8B-B14F-4D97-AF65-F5344CB8AC3E}">
        <p14:creationId xmlns:p14="http://schemas.microsoft.com/office/powerpoint/2010/main" val="34505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073A02-C35F-4E5A-9245-6CE89BFC74EC}" type="slidenum">
              <a:rPr lang="en-US"/>
              <a:pPr>
                <a:defRPr/>
              </a:pPr>
              <a:t>‹#›</a:t>
            </a:fld>
            <a:endParaRPr lang="en-US"/>
          </a:p>
        </p:txBody>
      </p:sp>
    </p:spTree>
    <p:extLst>
      <p:ext uri="{BB962C8B-B14F-4D97-AF65-F5344CB8AC3E}">
        <p14:creationId xmlns:p14="http://schemas.microsoft.com/office/powerpoint/2010/main" val="22886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41A3CC-E9E0-4B10-823D-B36C2322B72F}" type="slidenum">
              <a:rPr lang="en-US"/>
              <a:pPr>
                <a:defRPr/>
              </a:pPr>
              <a:t>‹#›</a:t>
            </a:fld>
            <a:endParaRPr lang="en-US"/>
          </a:p>
        </p:txBody>
      </p:sp>
    </p:spTree>
    <p:extLst>
      <p:ext uri="{BB962C8B-B14F-4D97-AF65-F5344CB8AC3E}">
        <p14:creationId xmlns:p14="http://schemas.microsoft.com/office/powerpoint/2010/main" val="4248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7881E5-6C2B-401B-8690-2A517FA19389}" type="slidenum">
              <a:rPr lang="en-US"/>
              <a:pPr>
                <a:defRPr/>
              </a:pPr>
              <a:t>‹#›</a:t>
            </a:fld>
            <a:endParaRPr lang="en-US"/>
          </a:p>
        </p:txBody>
      </p:sp>
    </p:spTree>
    <p:extLst>
      <p:ext uri="{BB962C8B-B14F-4D97-AF65-F5344CB8AC3E}">
        <p14:creationId xmlns:p14="http://schemas.microsoft.com/office/powerpoint/2010/main" val="24764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18AD0E-90B5-4AB5-846F-CA407413A4A3}" type="slidenum">
              <a:rPr lang="en-US"/>
              <a:pPr>
                <a:defRPr/>
              </a:pPr>
              <a:t>‹#›</a:t>
            </a:fld>
            <a:endParaRPr lang="en-US"/>
          </a:p>
        </p:txBody>
      </p:sp>
    </p:spTree>
    <p:extLst>
      <p:ext uri="{BB962C8B-B14F-4D97-AF65-F5344CB8AC3E}">
        <p14:creationId xmlns:p14="http://schemas.microsoft.com/office/powerpoint/2010/main" val="268490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32D224-6892-4B78-B776-F12CC21F7723}" type="slidenum">
              <a:rPr lang="en-US"/>
              <a:pPr>
                <a:defRPr/>
              </a:pPr>
              <a:t>‹#›</a:t>
            </a:fld>
            <a:endParaRPr lang="en-US"/>
          </a:p>
        </p:txBody>
      </p:sp>
    </p:spTree>
    <p:extLst>
      <p:ext uri="{BB962C8B-B14F-4D97-AF65-F5344CB8AC3E}">
        <p14:creationId xmlns:p14="http://schemas.microsoft.com/office/powerpoint/2010/main" val="202612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A535C-1270-428E-AC1C-736A72DAB181}" type="slidenum">
              <a:rPr lang="en-US"/>
              <a:pPr>
                <a:defRPr/>
              </a:pPr>
              <a:t>‹#›</a:t>
            </a:fld>
            <a:endParaRPr lang="en-US"/>
          </a:p>
        </p:txBody>
      </p:sp>
    </p:spTree>
    <p:extLst>
      <p:ext uri="{BB962C8B-B14F-4D97-AF65-F5344CB8AC3E}">
        <p14:creationId xmlns:p14="http://schemas.microsoft.com/office/powerpoint/2010/main" val="191180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198BB7-E92B-48D2-A7B6-5F67D973DEAE}" type="slidenum">
              <a:rPr lang="en-US"/>
              <a:pPr>
                <a:defRPr/>
              </a:pPr>
              <a:t>‹#›</a:t>
            </a:fld>
            <a:endParaRPr lang="en-US"/>
          </a:p>
        </p:txBody>
      </p:sp>
    </p:spTree>
    <p:extLst>
      <p:ext uri="{BB962C8B-B14F-4D97-AF65-F5344CB8AC3E}">
        <p14:creationId xmlns:p14="http://schemas.microsoft.com/office/powerpoint/2010/main" val="177137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21BCC98-7DBF-4825-A032-1F20D254D8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1" r:id="rId13"/>
    <p:sldLayoutId id="214748438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b="1" u="sng" dirty="0">
                <a:solidFill>
                  <a:srgbClr val="00FFFF"/>
                </a:solidFill>
                <a:latin typeface="Tahoma" pitchFamily="34" charset="0"/>
              </a:rPr>
              <a:t>CHAPTER 14</a:t>
            </a:r>
            <a:endParaRPr lang="en-US" dirty="0">
              <a:solidFill>
                <a:srgbClr val="00FFFF"/>
              </a:solidFill>
            </a:endParaRPr>
          </a:p>
        </p:txBody>
      </p:sp>
      <p:sp>
        <p:nvSpPr>
          <p:cNvPr id="3075" name="Subtitle 4"/>
          <p:cNvSpPr>
            <a:spLocks noGrp="1"/>
          </p:cNvSpPr>
          <p:nvPr>
            <p:ph type="subTitle" idx="1"/>
          </p:nvPr>
        </p:nvSpPr>
        <p:spPr>
          <a:xfrm>
            <a:off x="0" y="990600"/>
            <a:ext cx="9144000" cy="5867400"/>
          </a:xfrm>
        </p:spPr>
        <p:txBody>
          <a:bodyPr/>
          <a:lstStyle/>
          <a:p>
            <a:r>
              <a:rPr lang="en-US" sz="8800" b="1" smtClean="0">
                <a:latin typeface="Tahoma" pitchFamily="34" charset="0"/>
                <a:cs typeface="Tahoma" pitchFamily="34" charset="0"/>
              </a:rPr>
              <a:t>THE UNIVERSAL (UGEN) CULTURE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0" y="0"/>
            <a:ext cx="9144000" cy="6858000"/>
          </a:xfrm>
        </p:spPr>
        <p:txBody>
          <a:bodyPr/>
          <a:lstStyle/>
          <a:p>
            <a:pPr algn="ctr" eaLnBrk="1" hangingPunct="1">
              <a:buFontTx/>
              <a:buNone/>
            </a:pPr>
            <a:r>
              <a:rPr lang="en-US" sz="4500" b="1" smtClean="0">
                <a:latin typeface="Tahoma" pitchFamily="34" charset="0"/>
                <a:cs typeface="Tahoma" pitchFamily="34" charset="0"/>
              </a:rPr>
              <a:t>UGEN culture emerged to compensate for:</a:t>
            </a:r>
            <a:endParaRPr lang="en-US" sz="4500" b="1" u="sng" smtClean="0">
              <a:latin typeface="Tahoma" pitchFamily="34" charset="0"/>
              <a:cs typeface="Tahoma" pitchFamily="34" charset="0"/>
            </a:endParaRPr>
          </a:p>
          <a:p>
            <a:pPr eaLnBrk="1" hangingPunct="1"/>
            <a:r>
              <a:rPr lang="en-US" sz="4500" b="1" smtClean="0">
                <a:latin typeface="Tahoma" pitchFamily="34" charset="0"/>
                <a:cs typeface="Tahoma" pitchFamily="34" charset="0"/>
              </a:rPr>
              <a:t>Loss of institutional authority  &amp; the resulting erosion of existential meaning in Western culture  </a:t>
            </a:r>
          </a:p>
          <a:p>
            <a:pPr eaLnBrk="1" hangingPunct="1"/>
            <a:r>
              <a:rPr lang="en-US" sz="4500" b="1" smtClean="0">
                <a:latin typeface="Tahoma" pitchFamily="34" charset="0"/>
                <a:cs typeface="Tahoma" pitchFamily="34" charset="0"/>
              </a:rPr>
              <a:t>Growing marginalization of the nuclear family</a:t>
            </a:r>
          </a:p>
          <a:p>
            <a:pPr eaLnBrk="1" hangingPunct="1">
              <a:buFontTx/>
              <a:buNone/>
            </a:pPr>
            <a:endParaRPr lang="en-US" sz="4500" b="1" smtClean="0">
              <a:latin typeface="Tahoma" pitchFamily="34" charset="0"/>
              <a:cs typeface="Tahoma" pitchFamily="34" charset="0"/>
            </a:endParaRPr>
          </a:p>
          <a:p>
            <a:pPr eaLnBrk="1" hangingPunct="1">
              <a:buFontTx/>
              <a:buNone/>
            </a:pPr>
            <a:endParaRPr lang="en-US" sz="5200" b="1"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381000"/>
            <a:ext cx="3017838" cy="3962400"/>
          </a:xfrm>
          <a:noFill/>
        </p:spPr>
      </p:pic>
      <p:pic>
        <p:nvPicPr>
          <p:cNvPr id="104451"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657600" y="3352800"/>
            <a:ext cx="5200650" cy="3121025"/>
          </a:xfr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304800"/>
            <a:ext cx="9144000" cy="1066800"/>
          </a:xfrm>
        </p:spPr>
        <p:txBody>
          <a:bodyPr/>
          <a:lstStyle/>
          <a:p>
            <a:pPr eaLnBrk="1" hangingPunct="1"/>
            <a:r>
              <a:rPr lang="en-US" sz="3200" b="1" smtClean="0">
                <a:latin typeface="Tahoma" pitchFamily="34" charset="0"/>
              </a:rPr>
              <a:t>THE UGEN STRUGGLES OF CARRIE, CHARLOTTE, MIRANDA, &amp; SAMANTHA</a:t>
            </a:r>
            <a:br>
              <a:rPr lang="en-US" sz="3200" b="1" smtClean="0">
                <a:latin typeface="Tahoma" pitchFamily="34" charset="0"/>
              </a:rPr>
            </a:br>
            <a:r>
              <a:rPr lang="en-US" sz="3200" b="1" smtClean="0">
                <a:latin typeface="Tahoma" pitchFamily="34" charset="0"/>
              </a:rPr>
              <a:t> </a:t>
            </a:r>
            <a:r>
              <a:rPr lang="en-US" sz="2800" b="1" smtClean="0">
                <a:latin typeface="Tahoma" pitchFamily="34" charset="0"/>
              </a:rPr>
              <a:t>(from an article by Beth Felker Jones)</a:t>
            </a:r>
          </a:p>
        </p:txBody>
      </p:sp>
      <p:sp>
        <p:nvSpPr>
          <p:cNvPr id="105475" name="Rectangle 3"/>
          <p:cNvSpPr>
            <a:spLocks noGrp="1" noChangeArrowheads="1"/>
          </p:cNvSpPr>
          <p:nvPr>
            <p:ph type="body" idx="1"/>
          </p:nvPr>
        </p:nvSpPr>
        <p:spPr>
          <a:xfrm>
            <a:off x="0" y="1676400"/>
            <a:ext cx="9144000" cy="5181600"/>
          </a:xfrm>
        </p:spPr>
        <p:txBody>
          <a:bodyPr/>
          <a:lstStyle/>
          <a:p>
            <a:pPr eaLnBrk="1" hangingPunct="1"/>
            <a:r>
              <a:rPr lang="en-US" sz="3400" b="1" u="sng" dirty="0" smtClean="0">
                <a:latin typeface="Tahoma" pitchFamily="34" charset="0"/>
              </a:rPr>
              <a:t>“CHARLOTTE</a:t>
            </a:r>
            <a:r>
              <a:rPr lang="en-US" sz="3400" b="1" dirty="0" smtClean="0">
                <a:latin typeface="Tahoma" pitchFamily="34" charset="0"/>
              </a:rPr>
              <a:t> is a WASP princess, fixed on having the perfect wedding in the perfect wedding dress, marrying a wealthy doctor and acquiring a stunning apartment.  The marriage itself turns into a sham--her husband is bald, sweaty, &amp; hairy; but their relationship is characterized by warmth &amp; kindness.”</a:t>
            </a:r>
          </a:p>
        </p:txBody>
      </p:sp>
      <p:sp>
        <p:nvSpPr>
          <p:cNvPr id="105476" name="AutoShape 4"/>
          <p:cNvSpPr>
            <a:spLocks noChangeArrowheads="1"/>
          </p:cNvSpPr>
          <p:nvPr/>
        </p:nvSpPr>
        <p:spPr bwMode="auto">
          <a:xfrm>
            <a:off x="77724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0" y="0"/>
            <a:ext cx="9144000" cy="6858000"/>
          </a:xfrm>
        </p:spPr>
        <p:txBody>
          <a:bodyPr/>
          <a:lstStyle/>
          <a:p>
            <a:pPr eaLnBrk="1" hangingPunct="1">
              <a:lnSpc>
                <a:spcPct val="90000"/>
              </a:lnSpc>
            </a:pPr>
            <a:r>
              <a:rPr lang="en-US" sz="3000" b="1" u="sng" smtClean="0">
                <a:latin typeface="Tahoma" pitchFamily="34" charset="0"/>
              </a:rPr>
              <a:t>SAMANTHA</a:t>
            </a:r>
            <a:r>
              <a:rPr lang="en-US" sz="3000" b="1" smtClean="0">
                <a:latin typeface="Tahoma" pitchFamily="34" charset="0"/>
              </a:rPr>
              <a:t>, priding herself on her promiscuity, flees anything that smacks of intimacy or vulnerability.  But at the end of the show, she encounters a young man who won’t let her escape without really knowing him.  Samantha wants to role-play fantasies.  He insists on the “hottest” fantasy of all:  “I’m me, you’re you.”</a:t>
            </a:r>
          </a:p>
          <a:p>
            <a:pPr eaLnBrk="1" hangingPunct="1">
              <a:lnSpc>
                <a:spcPct val="90000"/>
              </a:lnSpc>
            </a:pPr>
            <a:r>
              <a:rPr lang="en-US" sz="3000" b="1" smtClean="0">
                <a:latin typeface="Tahoma" pitchFamily="34" charset="0"/>
              </a:rPr>
              <a:t>Brittle, ultra-competent </a:t>
            </a:r>
            <a:r>
              <a:rPr lang="en-US" sz="3000" b="1" u="sng" smtClean="0">
                <a:latin typeface="Tahoma" pitchFamily="34" charset="0"/>
              </a:rPr>
              <a:t>MIRANDA</a:t>
            </a:r>
            <a:r>
              <a:rPr lang="en-US" sz="3000" b="1" smtClean="0">
                <a:latin typeface="Tahoma" pitchFamily="34" charset="0"/>
              </a:rPr>
              <a:t> won’t let a friend take her home after surgery because she fights dependence on others.  Her defenses are ultimately broken down by the birth of a son, and she moves away from her fashionable Manhattan life to affordable space in Brooklyn.</a:t>
            </a:r>
            <a:r>
              <a:rPr lang="en-US" sz="2800" b="1" smtClean="0">
                <a:latin typeface="Tahoma" pitchFamily="34" charset="0"/>
              </a:rPr>
              <a:t>  </a:t>
            </a:r>
            <a:r>
              <a:rPr lang="en-US" sz="2800" b="1" u="sng" smtClean="0">
                <a:latin typeface="Tahoma" pitchFamily="34" charset="0"/>
              </a:rPr>
              <a:t> </a:t>
            </a:r>
          </a:p>
          <a:p>
            <a:pPr eaLnBrk="1" hangingPunct="1">
              <a:lnSpc>
                <a:spcPct val="90000"/>
              </a:lnSpc>
            </a:pPr>
            <a:endParaRPr lang="en-US" sz="280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0" y="0"/>
            <a:ext cx="9144000" cy="6858000"/>
          </a:xfrm>
        </p:spPr>
        <p:txBody>
          <a:bodyPr/>
          <a:lstStyle/>
          <a:p>
            <a:pPr eaLnBrk="1" hangingPunct="1"/>
            <a:r>
              <a:rPr lang="en-US" sz="3800" b="1" u="sng" smtClean="0">
                <a:latin typeface="Tahoma" pitchFamily="34" charset="0"/>
              </a:rPr>
              <a:t>CARRIE </a:t>
            </a:r>
            <a:r>
              <a:rPr lang="en-US" sz="3800" b="1" smtClean="0">
                <a:latin typeface="Tahoma" pitchFamily="34" charset="0"/>
              </a:rPr>
              <a:t>is the one character who seems unchanged throughout it all.  While her friends turn outward to children, spouses, and conventional love, she remains focused on herself.  “The most exciting, challenging, and significant relationship of all,” she counsels, “is the one you have with yourself.”  Carrie’s life is relentlessly about her. </a:t>
            </a:r>
            <a:endParaRPr lang="en-US" sz="3800" b="1" u="sng" smtClean="0">
              <a:latin typeface="Tahoma" pitchFamily="34" charset="0"/>
            </a:endParaRPr>
          </a:p>
          <a:p>
            <a:pPr eaLnBrk="1" hangingPunct="1"/>
            <a:endParaRPr lang="en-US" sz="380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0" y="381000"/>
            <a:ext cx="9144000" cy="6477000"/>
          </a:xfrm>
        </p:spPr>
        <p:txBody>
          <a:bodyPr/>
          <a:lstStyle/>
          <a:p>
            <a:pPr algn="ctr" eaLnBrk="1" hangingPunct="1">
              <a:buFontTx/>
              <a:buNone/>
            </a:pPr>
            <a:r>
              <a:rPr lang="en-US" sz="4300" b="1" dirty="0" err="1" smtClean="0">
                <a:latin typeface="Tahoma" pitchFamily="34" charset="0"/>
              </a:rPr>
              <a:t>UGENs</a:t>
            </a:r>
            <a:r>
              <a:rPr lang="en-US" sz="4300" b="1" dirty="0" smtClean="0">
                <a:latin typeface="Tahoma" pitchFamily="34" charset="0"/>
              </a:rPr>
              <a:t> have more in common with what they </a:t>
            </a:r>
            <a:r>
              <a:rPr lang="en-US" sz="4300" b="1" u="sng" dirty="0" smtClean="0">
                <a:latin typeface="Tahoma" pitchFamily="34" charset="0"/>
              </a:rPr>
              <a:t>reject</a:t>
            </a:r>
            <a:r>
              <a:rPr lang="en-US" sz="4300" b="1" dirty="0" smtClean="0">
                <a:latin typeface="Tahoma" pitchFamily="34" charset="0"/>
              </a:rPr>
              <a:t> than with what they accept: nationalism, organized religion, tradition, conventional morality, catering to institutions/organizations, homogeneity, racism, war, absolute truth/authority.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0" y="0"/>
            <a:ext cx="9144000" cy="685800"/>
          </a:xfrm>
        </p:spPr>
        <p:txBody>
          <a:bodyPr/>
          <a:lstStyle/>
          <a:p>
            <a:pPr eaLnBrk="1" hangingPunct="1"/>
            <a:r>
              <a:rPr lang="en-US" sz="3200" b="1" smtClean="0">
                <a:latin typeface="Tahoma" pitchFamily="34" charset="0"/>
              </a:rPr>
              <a:t>UGEN INHERITANCE </a:t>
            </a:r>
          </a:p>
        </p:txBody>
      </p:sp>
      <p:sp>
        <p:nvSpPr>
          <p:cNvPr id="13315" name="Rectangle 3"/>
          <p:cNvSpPr>
            <a:spLocks noGrp="1" noChangeArrowheads="1"/>
          </p:cNvSpPr>
          <p:nvPr>
            <p:ph type="subTitle" idx="1"/>
          </p:nvPr>
        </p:nvSpPr>
        <p:spPr>
          <a:xfrm>
            <a:off x="0" y="609600"/>
            <a:ext cx="9144000" cy="5867400"/>
          </a:xfrm>
        </p:spPr>
        <p:txBody>
          <a:bodyPr/>
          <a:lstStyle/>
          <a:p>
            <a:pPr eaLnBrk="1" hangingPunct="1">
              <a:lnSpc>
                <a:spcPct val="90000"/>
              </a:lnSpc>
              <a:defRPr/>
            </a:pPr>
            <a:r>
              <a:rPr lang="en-US" sz="3100" b="1" dirty="0" smtClean="0">
                <a:latin typeface="Tahoma" pitchFamily="34" charset="0"/>
              </a:rPr>
              <a:t>Examples of historical values </a:t>
            </a:r>
            <a:r>
              <a:rPr lang="en-US" sz="3100" b="1" dirty="0" err="1" smtClean="0">
                <a:latin typeface="Tahoma" pitchFamily="34" charset="0"/>
              </a:rPr>
              <a:t>UGENs</a:t>
            </a:r>
            <a:r>
              <a:rPr lang="en-US" sz="3100" b="1" dirty="0" smtClean="0">
                <a:latin typeface="Tahoma" pitchFamily="34" charset="0"/>
              </a:rPr>
              <a:t> don’t want to inherit from their parents: </a:t>
            </a:r>
          </a:p>
          <a:p>
            <a:pPr algn="l" eaLnBrk="1" hangingPunct="1">
              <a:lnSpc>
                <a:spcPct val="90000"/>
              </a:lnSpc>
              <a:defRPr/>
            </a:pPr>
            <a:r>
              <a:rPr lang="en-US" sz="2800" b="1" dirty="0" smtClean="0">
                <a:latin typeface="Tahoma" pitchFamily="34" charset="0"/>
              </a:rPr>
              <a:t>1. Putting life on the shelf for children</a:t>
            </a:r>
          </a:p>
          <a:p>
            <a:pPr marL="514350" indent="-514350" algn="l" eaLnBrk="1" hangingPunct="1">
              <a:lnSpc>
                <a:spcPct val="90000"/>
              </a:lnSpc>
              <a:defRPr/>
            </a:pPr>
            <a:r>
              <a:rPr lang="en-US" sz="2800" b="1" dirty="0" smtClean="0">
                <a:latin typeface="Tahoma" pitchFamily="34" charset="0"/>
              </a:rPr>
              <a:t>2. Long-term career stability by the</a:t>
            </a:r>
          </a:p>
          <a:p>
            <a:pPr marL="514350" indent="-514350" algn="l" eaLnBrk="1" hangingPunct="1">
              <a:lnSpc>
                <a:spcPct val="90000"/>
              </a:lnSpc>
              <a:defRPr/>
            </a:pPr>
            <a:r>
              <a:rPr lang="en-US" sz="2800" b="1" dirty="0" smtClean="0">
                <a:latin typeface="Tahoma" pitchFamily="34" charset="0"/>
              </a:rPr>
              <a:t>    willingness to conform to organizational</a:t>
            </a:r>
          </a:p>
          <a:p>
            <a:pPr marL="514350" indent="-514350" algn="l" eaLnBrk="1" hangingPunct="1">
              <a:lnSpc>
                <a:spcPct val="90000"/>
              </a:lnSpc>
              <a:defRPr/>
            </a:pPr>
            <a:r>
              <a:rPr lang="en-US" sz="2800" b="1" dirty="0" smtClean="0">
                <a:latin typeface="Tahoma" pitchFamily="34" charset="0"/>
              </a:rPr>
              <a:t>	demands </a:t>
            </a:r>
          </a:p>
          <a:p>
            <a:pPr marL="514350" indent="-514350" algn="l" eaLnBrk="1" hangingPunct="1">
              <a:lnSpc>
                <a:spcPct val="90000"/>
              </a:lnSpc>
              <a:defRPr/>
            </a:pPr>
            <a:r>
              <a:rPr lang="en-US" sz="2800" b="1" dirty="0" smtClean="0">
                <a:latin typeface="Tahoma" pitchFamily="34" charset="0"/>
              </a:rPr>
              <a:t>3. Marrying out of economic necessity more than personal fulfillment (where the spouse is more of an economic partner than a “friend” or “soul mate”) </a:t>
            </a:r>
          </a:p>
          <a:p>
            <a:pPr marL="514350" indent="-514350" algn="l" eaLnBrk="1" hangingPunct="1">
              <a:lnSpc>
                <a:spcPct val="90000"/>
              </a:lnSpc>
              <a:defRPr/>
            </a:pPr>
            <a:r>
              <a:rPr lang="en-US" sz="2800" b="1" dirty="0" smtClean="0">
                <a:latin typeface="Tahoma" pitchFamily="34" charset="0"/>
              </a:rPr>
              <a:t>4. Viewing “work” as a natural, enjoyable part of life , not “making a living”</a:t>
            </a:r>
          </a:p>
          <a:p>
            <a:pPr marL="514350" indent="-514350" algn="l" eaLnBrk="1" hangingPunct="1">
              <a:lnSpc>
                <a:spcPct val="90000"/>
              </a:lnSpc>
              <a:defRPr/>
            </a:pPr>
            <a:r>
              <a:rPr lang="en-US" sz="2800" b="1" dirty="0" smtClean="0">
                <a:latin typeface="Tahoma" pitchFamily="34" charset="0"/>
              </a:rPr>
              <a:t>5. Living a routine life rather than a life full of novel experiences.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990600"/>
          </a:xfrm>
        </p:spPr>
        <p:txBody>
          <a:bodyPr/>
          <a:lstStyle/>
          <a:p>
            <a:pPr eaLnBrk="1" hangingPunct="1"/>
            <a:r>
              <a:rPr lang="en-US" sz="4000" smtClean="0"/>
              <a:t>	</a:t>
            </a:r>
            <a:r>
              <a:rPr lang="en-US" sz="3200" b="1" smtClean="0">
                <a:solidFill>
                  <a:schemeClr val="tx1"/>
                </a:solidFill>
                <a:latin typeface="Tahoma" pitchFamily="34" charset="0"/>
              </a:rPr>
              <a:t>COMPARISONS BETWEEN </a:t>
            </a:r>
            <a:br>
              <a:rPr lang="en-US" sz="3200" b="1" smtClean="0">
                <a:solidFill>
                  <a:schemeClr val="tx1"/>
                </a:solidFill>
                <a:latin typeface="Tahoma" pitchFamily="34" charset="0"/>
              </a:rPr>
            </a:br>
            <a:r>
              <a:rPr lang="en-US" sz="3200" b="1" smtClean="0">
                <a:solidFill>
                  <a:schemeClr val="tx1"/>
                </a:solidFill>
                <a:latin typeface="Tahoma" pitchFamily="34" charset="0"/>
              </a:rPr>
              <a:t>MOSAICS &amp; PAST GENERATIONS</a:t>
            </a:r>
          </a:p>
        </p:txBody>
      </p:sp>
      <p:sp>
        <p:nvSpPr>
          <p:cNvPr id="110595" name="Rectangle 3"/>
          <p:cNvSpPr>
            <a:spLocks noGrp="1" noChangeArrowheads="1"/>
          </p:cNvSpPr>
          <p:nvPr>
            <p:ph type="body" sz="half" idx="1"/>
          </p:nvPr>
        </p:nvSpPr>
        <p:spPr>
          <a:xfrm>
            <a:off x="0" y="1219200"/>
            <a:ext cx="4495800" cy="5257800"/>
          </a:xfrm>
        </p:spPr>
        <p:txBody>
          <a:bodyPr/>
          <a:lstStyle/>
          <a:p>
            <a:pPr eaLnBrk="1" hangingPunct="1">
              <a:lnSpc>
                <a:spcPct val="80000"/>
              </a:lnSpc>
              <a:buFontTx/>
              <a:buNone/>
            </a:pPr>
            <a:r>
              <a:rPr lang="en-US" sz="3200" b="1" smtClean="0">
                <a:solidFill>
                  <a:srgbClr val="006600"/>
                </a:solidFill>
              </a:rPr>
              <a:t>1.</a:t>
            </a:r>
            <a:r>
              <a:rPr lang="en-US" sz="1400" b="1" smtClean="0">
                <a:solidFill>
                  <a:srgbClr val="006600"/>
                </a:solidFill>
              </a:rPr>
              <a:t> </a:t>
            </a:r>
            <a:r>
              <a:rPr lang="en-US" sz="3200" b="1" smtClean="0">
                <a:latin typeface="Tahoma" pitchFamily="34" charset="0"/>
              </a:rPr>
              <a:t>Early marriage for economic &amp; sexual reasons </a:t>
            </a:r>
          </a:p>
          <a:p>
            <a:pPr eaLnBrk="1" hangingPunct="1">
              <a:lnSpc>
                <a:spcPct val="80000"/>
              </a:lnSpc>
              <a:buFontTx/>
              <a:buNone/>
            </a:pPr>
            <a:r>
              <a:rPr lang="en-US" sz="3200" b="1" smtClean="0">
                <a:latin typeface="Tahoma" pitchFamily="34" charset="0"/>
              </a:rPr>
              <a:t>2. Marriage for having children &amp; life stability</a:t>
            </a:r>
          </a:p>
          <a:p>
            <a:pPr eaLnBrk="1" hangingPunct="1">
              <a:lnSpc>
                <a:spcPct val="80000"/>
              </a:lnSpc>
              <a:buFontTx/>
              <a:buNone/>
            </a:pPr>
            <a:r>
              <a:rPr lang="en-US" sz="3200" b="1" smtClean="0">
                <a:latin typeface="Tahoma" pitchFamily="34" charset="0"/>
              </a:rPr>
              <a:t>3. Career employment</a:t>
            </a:r>
          </a:p>
          <a:p>
            <a:pPr eaLnBrk="1" hangingPunct="1">
              <a:lnSpc>
                <a:spcPct val="80000"/>
              </a:lnSpc>
              <a:buFontTx/>
              <a:buNone/>
            </a:pPr>
            <a:r>
              <a:rPr lang="en-US" sz="3200" b="1" smtClean="0">
                <a:latin typeface="Tahoma" pitchFamily="34" charset="0"/>
              </a:rPr>
              <a:t>4. Employee caters to employer needs</a:t>
            </a:r>
          </a:p>
        </p:txBody>
      </p:sp>
      <p:sp>
        <p:nvSpPr>
          <p:cNvPr id="110596" name="Rectangle 4"/>
          <p:cNvSpPr>
            <a:spLocks noGrp="1" noChangeArrowheads="1"/>
          </p:cNvSpPr>
          <p:nvPr>
            <p:ph type="body" sz="half" idx="2"/>
          </p:nvPr>
        </p:nvSpPr>
        <p:spPr>
          <a:xfrm>
            <a:off x="4648200" y="1066800"/>
            <a:ext cx="4038600" cy="5791200"/>
          </a:xfrm>
        </p:spPr>
        <p:txBody>
          <a:bodyPr/>
          <a:lstStyle/>
          <a:p>
            <a:pPr eaLnBrk="1" hangingPunct="1">
              <a:buFontTx/>
              <a:buNone/>
            </a:pPr>
            <a:r>
              <a:rPr lang="en-US" sz="2400" b="1" smtClean="0">
                <a:solidFill>
                  <a:srgbClr val="006600"/>
                </a:solidFill>
                <a:latin typeface="Tahoma" pitchFamily="34" charset="0"/>
              </a:rPr>
              <a:t>1.</a:t>
            </a:r>
            <a:r>
              <a:rPr lang="en-US" sz="1200" b="1" smtClean="0">
                <a:solidFill>
                  <a:srgbClr val="006600"/>
                </a:solidFill>
              </a:rPr>
              <a:t> </a:t>
            </a:r>
            <a:r>
              <a:rPr lang="en-US" sz="1400" b="1" smtClean="0">
                <a:solidFill>
                  <a:srgbClr val="006600"/>
                </a:solidFill>
              </a:rPr>
              <a:t> </a:t>
            </a:r>
            <a:r>
              <a:rPr lang="en-US" b="1" smtClean="0">
                <a:latin typeface="Tahoma" pitchFamily="34" charset="0"/>
              </a:rPr>
              <a:t>Cohabitation for education/career</a:t>
            </a:r>
          </a:p>
          <a:p>
            <a:pPr eaLnBrk="1" hangingPunct="1">
              <a:buFontTx/>
              <a:buNone/>
            </a:pPr>
            <a:r>
              <a:rPr lang="en-US" b="1" smtClean="0">
                <a:latin typeface="Tahoma" pitchFamily="34" charset="0"/>
              </a:rPr>
              <a:t>2. Marriage for self-fulfillment &amp; economic synergy</a:t>
            </a:r>
          </a:p>
          <a:p>
            <a:pPr eaLnBrk="1" hangingPunct="1">
              <a:buFontTx/>
              <a:buNone/>
            </a:pPr>
            <a:r>
              <a:rPr lang="en-US" b="1" smtClean="0">
                <a:latin typeface="Tahoma" pitchFamily="34" charset="0"/>
              </a:rPr>
              <a:t>3. Serial career/ lifestyle employment</a:t>
            </a:r>
          </a:p>
          <a:p>
            <a:pPr eaLnBrk="1" hangingPunct="1">
              <a:buFontTx/>
              <a:buNone/>
            </a:pPr>
            <a:r>
              <a:rPr lang="en-US" b="1" smtClean="0">
                <a:latin typeface="Tahoma" pitchFamily="34" charset="0"/>
              </a:rPr>
              <a:t>4. Employer caters to employee needs</a:t>
            </a:r>
          </a:p>
        </p:txBody>
      </p:sp>
      <p:sp>
        <p:nvSpPr>
          <p:cNvPr id="110597" name="AutoShape 5"/>
          <p:cNvSpPr>
            <a:spLocks noChangeArrowheads="1"/>
          </p:cNvSpPr>
          <p:nvPr/>
        </p:nvSpPr>
        <p:spPr bwMode="auto">
          <a:xfrm>
            <a:off x="76962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sz="half" idx="1"/>
          </p:nvPr>
        </p:nvSpPr>
        <p:spPr>
          <a:xfrm>
            <a:off x="0" y="228600"/>
            <a:ext cx="4495800" cy="6248400"/>
          </a:xfrm>
        </p:spPr>
        <p:txBody>
          <a:bodyPr/>
          <a:lstStyle/>
          <a:p>
            <a:pPr eaLnBrk="1" hangingPunct="1">
              <a:lnSpc>
                <a:spcPct val="80000"/>
              </a:lnSpc>
              <a:buFontTx/>
              <a:buNone/>
            </a:pPr>
            <a:r>
              <a:rPr lang="en-US" sz="3200" b="1" smtClean="0">
                <a:solidFill>
                  <a:srgbClr val="006600"/>
                </a:solidFill>
              </a:rPr>
              <a:t>5.</a:t>
            </a:r>
            <a:r>
              <a:rPr lang="en-US" sz="1400" b="1" smtClean="0">
                <a:solidFill>
                  <a:srgbClr val="006600"/>
                </a:solidFill>
              </a:rPr>
              <a:t> </a:t>
            </a:r>
            <a:r>
              <a:rPr lang="en-US" sz="3200" b="1" smtClean="0">
                <a:latin typeface="Tahoma" pitchFamily="34" charset="0"/>
              </a:rPr>
              <a:t>Shaped by previous generations </a:t>
            </a:r>
          </a:p>
          <a:p>
            <a:pPr eaLnBrk="1" hangingPunct="1">
              <a:lnSpc>
                <a:spcPct val="80000"/>
              </a:lnSpc>
              <a:buFontTx/>
              <a:buNone/>
            </a:pPr>
            <a:r>
              <a:rPr lang="en-US" sz="3200" b="1" smtClean="0">
                <a:latin typeface="Tahoma" pitchFamily="34" charset="0"/>
              </a:rPr>
              <a:t>6. Living for the future</a:t>
            </a:r>
          </a:p>
          <a:p>
            <a:pPr eaLnBrk="1" hangingPunct="1">
              <a:lnSpc>
                <a:spcPct val="80000"/>
              </a:lnSpc>
              <a:buFontTx/>
              <a:buNone/>
            </a:pPr>
            <a:r>
              <a:rPr lang="en-US" sz="3200" b="1" smtClean="0">
                <a:latin typeface="Tahoma" pitchFamily="34" charset="0"/>
              </a:rPr>
              <a:t>7. Absolute values</a:t>
            </a:r>
          </a:p>
          <a:p>
            <a:pPr eaLnBrk="1" hangingPunct="1">
              <a:lnSpc>
                <a:spcPct val="80000"/>
              </a:lnSpc>
              <a:buFontTx/>
              <a:buNone/>
            </a:pPr>
            <a:r>
              <a:rPr lang="en-US" sz="3200" b="1" smtClean="0">
                <a:latin typeface="Tahoma" pitchFamily="34" charset="0"/>
              </a:rPr>
              <a:t>8. Middle class conformity</a:t>
            </a:r>
          </a:p>
          <a:p>
            <a:pPr eaLnBrk="1" hangingPunct="1">
              <a:lnSpc>
                <a:spcPct val="80000"/>
              </a:lnSpc>
              <a:buFontTx/>
              <a:buNone/>
            </a:pPr>
            <a:r>
              <a:rPr lang="en-US" sz="3200" b="1" smtClean="0">
                <a:latin typeface="Tahoma" pitchFamily="34" charset="0"/>
              </a:rPr>
              <a:t>9. Planning consciousness</a:t>
            </a:r>
          </a:p>
          <a:p>
            <a:pPr eaLnBrk="1" hangingPunct="1">
              <a:lnSpc>
                <a:spcPct val="80000"/>
              </a:lnSpc>
              <a:buFontTx/>
              <a:buNone/>
            </a:pPr>
            <a:r>
              <a:rPr lang="en-US" sz="3200" b="1" smtClean="0">
                <a:latin typeface="Tahoma" pitchFamily="34" charset="0"/>
              </a:rPr>
              <a:t>10. Denominational religion</a:t>
            </a:r>
          </a:p>
        </p:txBody>
      </p:sp>
      <p:sp>
        <p:nvSpPr>
          <p:cNvPr id="111619" name="Rectangle 4"/>
          <p:cNvSpPr>
            <a:spLocks noGrp="1" noChangeArrowheads="1"/>
          </p:cNvSpPr>
          <p:nvPr>
            <p:ph type="body" sz="half" idx="2"/>
          </p:nvPr>
        </p:nvSpPr>
        <p:spPr>
          <a:xfrm>
            <a:off x="4648200" y="0"/>
            <a:ext cx="4038600" cy="6858000"/>
          </a:xfrm>
        </p:spPr>
        <p:txBody>
          <a:bodyPr/>
          <a:lstStyle/>
          <a:p>
            <a:pPr eaLnBrk="1" hangingPunct="1">
              <a:lnSpc>
                <a:spcPct val="80000"/>
              </a:lnSpc>
              <a:buFontTx/>
              <a:buNone/>
            </a:pPr>
            <a:r>
              <a:rPr lang="en-US" b="1" smtClean="0">
                <a:solidFill>
                  <a:srgbClr val="006600"/>
                </a:solidFill>
              </a:rPr>
              <a:t>5.</a:t>
            </a:r>
            <a:r>
              <a:rPr lang="en-US" sz="1400" b="1" smtClean="0">
                <a:solidFill>
                  <a:srgbClr val="006600"/>
                </a:solidFill>
              </a:rPr>
              <a:t> </a:t>
            </a:r>
            <a:r>
              <a:rPr lang="en-US" sz="1600" b="1" smtClean="0">
                <a:solidFill>
                  <a:srgbClr val="006600"/>
                </a:solidFill>
              </a:rPr>
              <a:t> </a:t>
            </a:r>
            <a:r>
              <a:rPr lang="en-US" sz="3600" b="1" smtClean="0">
                <a:latin typeface="Tahoma" pitchFamily="34" charset="0"/>
              </a:rPr>
              <a:t>Disconnected from the past</a:t>
            </a:r>
          </a:p>
          <a:p>
            <a:pPr eaLnBrk="1" hangingPunct="1">
              <a:lnSpc>
                <a:spcPct val="80000"/>
              </a:lnSpc>
              <a:buFontTx/>
              <a:buNone/>
            </a:pPr>
            <a:r>
              <a:rPr lang="en-US" sz="3600" b="1" smtClean="0">
                <a:latin typeface="Tahoma" pitchFamily="34" charset="0"/>
              </a:rPr>
              <a:t>6. Living in the now</a:t>
            </a:r>
          </a:p>
          <a:p>
            <a:pPr eaLnBrk="1" hangingPunct="1">
              <a:lnSpc>
                <a:spcPct val="80000"/>
              </a:lnSpc>
              <a:buFontTx/>
              <a:buNone/>
            </a:pPr>
            <a:r>
              <a:rPr lang="en-US" sz="3600" b="1" smtClean="0">
                <a:latin typeface="Tahoma" pitchFamily="34" charset="0"/>
              </a:rPr>
              <a:t>7. Peer values</a:t>
            </a:r>
          </a:p>
          <a:p>
            <a:pPr eaLnBrk="1" hangingPunct="1">
              <a:lnSpc>
                <a:spcPct val="80000"/>
              </a:lnSpc>
              <a:buFontTx/>
              <a:buNone/>
            </a:pPr>
            <a:r>
              <a:rPr lang="en-US" sz="3600" b="1" smtClean="0">
                <a:latin typeface="Tahoma" pitchFamily="34" charset="0"/>
              </a:rPr>
              <a:t>8. Peer group conformity</a:t>
            </a:r>
          </a:p>
          <a:p>
            <a:pPr eaLnBrk="1" hangingPunct="1">
              <a:lnSpc>
                <a:spcPct val="80000"/>
              </a:lnSpc>
              <a:buFontTx/>
              <a:buNone/>
            </a:pPr>
            <a:r>
              <a:rPr lang="en-US" sz="3600" b="1" smtClean="0">
                <a:latin typeface="Tahoma" pitchFamily="34" charset="0"/>
              </a:rPr>
              <a:t>9. “Go with the flow” mentality</a:t>
            </a:r>
          </a:p>
          <a:p>
            <a:pPr eaLnBrk="1" hangingPunct="1">
              <a:lnSpc>
                <a:spcPct val="80000"/>
              </a:lnSpc>
              <a:buFontTx/>
              <a:buNone/>
            </a:pPr>
            <a:r>
              <a:rPr lang="en-US" sz="3600" b="1" smtClean="0">
                <a:latin typeface="Tahoma" pitchFamily="34" charset="0"/>
              </a:rPr>
              <a:t>10. Independent “spirituality”</a:t>
            </a:r>
          </a:p>
          <a:p>
            <a:pPr eaLnBrk="1" hangingPunct="1">
              <a:lnSpc>
                <a:spcPct val="80000"/>
              </a:lnSpc>
              <a:buFontTx/>
              <a:buNone/>
            </a:pPr>
            <a:endParaRPr lang="en-US" sz="3600" b="1" smtClean="0">
              <a:latin typeface="Tahoma"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UGENs tend to look for a marriage (or “living together”) partner who can be a companion or friend, not just a sex partner or future parent. Previous generations placed more of an emphasis on forming an economic &amp; parental partnership. Research reveals that 76% of today’s UGEN college students engage in “hookups” (living together with the opposite sex) at some during their college years, but usually without sexual activity. The average college student has 6.9 hookups while in college vs. 4.4 traditional dates.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0" y="0"/>
            <a:ext cx="9144000" cy="762000"/>
          </a:xfrm>
        </p:spPr>
        <p:txBody>
          <a:bodyPr/>
          <a:lstStyle/>
          <a:p>
            <a:pPr eaLnBrk="1" hangingPunct="1"/>
            <a:r>
              <a:rPr lang="en-US" sz="3600" b="1" smtClean="0"/>
              <a:t>UGEN MARITAL LIFESTYLES</a:t>
            </a:r>
          </a:p>
        </p:txBody>
      </p:sp>
      <p:sp>
        <p:nvSpPr>
          <p:cNvPr id="113667" name="Rectangle 3"/>
          <p:cNvSpPr>
            <a:spLocks noGrp="1" noChangeArrowheads="1"/>
          </p:cNvSpPr>
          <p:nvPr>
            <p:ph type="subTitle" idx="1"/>
          </p:nvPr>
        </p:nvSpPr>
        <p:spPr>
          <a:xfrm>
            <a:off x="0" y="609600"/>
            <a:ext cx="9144000" cy="6248400"/>
          </a:xfrm>
        </p:spPr>
        <p:txBody>
          <a:bodyPr/>
          <a:lstStyle/>
          <a:p>
            <a:pPr algn="l" eaLnBrk="1" hangingPunct="1"/>
            <a:r>
              <a:rPr lang="en-US" b="1" smtClean="0">
                <a:latin typeface="Tahoma" pitchFamily="34" charset="0"/>
              </a:rPr>
              <a:t>Changing marital  lifestyles among UGENs:  (1) Separate maintenance marriages (where the spouses live in different cities and maintain separate households); (2) Delaying children and having small families for career reasons; (3) Spending quality time with tribal group members, not exclusively with one’s spouse.</a:t>
            </a:r>
          </a:p>
          <a:p>
            <a:pPr eaLnBrk="1" hangingPunct="1"/>
            <a:r>
              <a:rPr lang="en-US" b="1" smtClean="0">
                <a:latin typeface="Tahoma" pitchFamily="34" charset="0"/>
              </a:rPr>
              <a:t>“A lot of us (UGENs) don’t even know where we’re going to be living 6 months after we graduate. We don’t want to bring another person into the chaos of our lives.”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0" y="0"/>
            <a:ext cx="9144000" cy="6858000"/>
          </a:xfrm>
        </p:spPr>
        <p:txBody>
          <a:bodyPr/>
          <a:lstStyle/>
          <a:p>
            <a:pPr algn="ctr" eaLnBrk="1" hangingPunct="1">
              <a:buFontTx/>
              <a:buNone/>
            </a:pPr>
            <a:r>
              <a:rPr lang="en-US" sz="4500" b="1" smtClean="0">
                <a:latin typeface="Tahoma" pitchFamily="34" charset="0"/>
                <a:cs typeface="Tahoma" pitchFamily="34" charset="0"/>
              </a:rPr>
              <a:t>UGEN culture is enabled by:</a:t>
            </a:r>
            <a:endParaRPr lang="en-US" sz="4500" b="1" u="sng" smtClean="0">
              <a:latin typeface="Tahoma" pitchFamily="34" charset="0"/>
              <a:cs typeface="Tahoma" pitchFamily="34" charset="0"/>
            </a:endParaRPr>
          </a:p>
          <a:p>
            <a:pPr eaLnBrk="1" hangingPunct="1"/>
            <a:r>
              <a:rPr lang="en-US" sz="4800" b="1" smtClean="0">
                <a:latin typeface="Tahoma" pitchFamily="34" charset="0"/>
                <a:cs typeface="Tahoma" pitchFamily="34" charset="0"/>
              </a:rPr>
              <a:t>Virtual relationships technology</a:t>
            </a:r>
          </a:p>
          <a:p>
            <a:pPr eaLnBrk="1" hangingPunct="1"/>
            <a:r>
              <a:rPr lang="en-US" sz="4800" b="1" smtClean="0">
                <a:latin typeface="Tahoma" pitchFamily="34" charset="0"/>
                <a:cs typeface="Tahoma" pitchFamily="34" charset="0"/>
              </a:rPr>
              <a:t>Rise of post-modernism (decline of external authority) </a:t>
            </a:r>
          </a:p>
          <a:p>
            <a:pPr eaLnBrk="1" hangingPunct="1"/>
            <a:r>
              <a:rPr lang="en-US" sz="4800" b="1" smtClean="0">
                <a:latin typeface="Tahoma" pitchFamily="34" charset="0"/>
                <a:cs typeface="Tahoma" pitchFamily="34" charset="0"/>
              </a:rPr>
              <a:t>Real time work environment</a:t>
            </a:r>
          </a:p>
          <a:p>
            <a:pPr eaLnBrk="1" hangingPunct="1"/>
            <a:endParaRPr lang="en-US" sz="4700" b="1" smtClean="0">
              <a:latin typeface="Tahoma" pitchFamily="34" charset="0"/>
              <a:cs typeface="Tahoma" pitchFamily="34" charset="0"/>
            </a:endParaRPr>
          </a:p>
          <a:p>
            <a:pPr eaLnBrk="1" hangingPunct="1">
              <a:buFontTx/>
              <a:buNone/>
            </a:pPr>
            <a:endParaRPr lang="en-US" sz="4700" b="1" smtClean="0">
              <a:solidFill>
                <a:srgbClr val="0000FF"/>
              </a:solidFill>
              <a:latin typeface="Tahoma" pitchFamily="34" charset="0"/>
              <a:cs typeface="Tahoma" pitchFamily="34" charset="0"/>
            </a:endParaRPr>
          </a:p>
          <a:p>
            <a:pPr eaLnBrk="1" hangingPunct="1">
              <a:buFontTx/>
              <a:buNone/>
            </a:pPr>
            <a:endParaRPr lang="en-US" sz="5200" b="1"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1143000"/>
          </a:xfrm>
        </p:spPr>
        <p:txBody>
          <a:bodyPr/>
          <a:lstStyle/>
          <a:p>
            <a:pPr eaLnBrk="1" hangingPunct="1"/>
            <a:r>
              <a:rPr lang="en-US" sz="4000" b="1" smtClean="0">
                <a:solidFill>
                  <a:srgbClr val="660066"/>
                </a:solidFill>
                <a:latin typeface="Algerian" pitchFamily="82" charset="0"/>
              </a:rPr>
              <a:t>     </a:t>
            </a:r>
            <a:r>
              <a:rPr lang="en-US" sz="3600" b="1" smtClean="0">
                <a:solidFill>
                  <a:schemeClr val="tx1"/>
                </a:solidFill>
                <a:latin typeface="Tahoma" pitchFamily="34" charset="0"/>
              </a:rPr>
              <a:t>COMMUNALISM REPLACING INDIVIDUALISM</a:t>
            </a:r>
          </a:p>
        </p:txBody>
      </p:sp>
      <p:sp>
        <p:nvSpPr>
          <p:cNvPr id="114691" name="Rectangle 3"/>
          <p:cNvSpPr>
            <a:spLocks noGrp="1" noChangeArrowheads="1"/>
          </p:cNvSpPr>
          <p:nvPr>
            <p:ph type="body" sz="half" idx="1"/>
          </p:nvPr>
        </p:nvSpPr>
        <p:spPr>
          <a:xfrm>
            <a:off x="0" y="1143000"/>
            <a:ext cx="9144000" cy="5715000"/>
          </a:xfrm>
        </p:spPr>
        <p:txBody>
          <a:bodyPr/>
          <a:lstStyle/>
          <a:p>
            <a:pPr marL="533400" indent="-533400" eaLnBrk="1" hangingPunct="1">
              <a:buFontTx/>
              <a:buAutoNum type="arabicPeriod"/>
            </a:pPr>
            <a:r>
              <a:rPr lang="en-US" sz="4000" b="1" dirty="0" smtClean="0">
                <a:latin typeface="Tahoma" pitchFamily="34" charset="0"/>
              </a:rPr>
              <a:t>People’s sense of reality is shaped by (subjective) peer interaction/input &amp; the mass media (“screen culture”).</a:t>
            </a:r>
          </a:p>
          <a:p>
            <a:pPr marL="533400" indent="-533400" eaLnBrk="1" hangingPunct="1">
              <a:buFontTx/>
              <a:buNone/>
            </a:pPr>
            <a:r>
              <a:rPr lang="en-US" sz="4000" b="1" dirty="0" smtClean="0">
                <a:latin typeface="Tahoma" pitchFamily="34" charset="0"/>
              </a:rPr>
              <a:t>2. Hyper-individualism is isolating &amp; lonely.  “The glowing screen finally gives cold comfort to the longing for human community.”</a:t>
            </a:r>
          </a:p>
          <a:p>
            <a:pPr marL="533400" indent="-533400" eaLnBrk="1" hangingPunct="1">
              <a:buFontTx/>
              <a:buNone/>
            </a:pPr>
            <a:endParaRPr lang="en-US" sz="4000" b="1" dirty="0" smtClean="0">
              <a:latin typeface="Tahoma" pitchFamily="34" charset="0"/>
            </a:endParaRPr>
          </a:p>
        </p:txBody>
      </p:sp>
      <p:sp>
        <p:nvSpPr>
          <p:cNvPr id="114692" name="AutoShape 11"/>
          <p:cNvSpPr>
            <a:spLocks noChangeArrowheads="1"/>
          </p:cNvSpPr>
          <p:nvPr/>
        </p:nvSpPr>
        <p:spPr bwMode="auto">
          <a:xfrm>
            <a:off x="7543800" y="6172200"/>
            <a:ext cx="976313" cy="685800"/>
          </a:xfrm>
          <a:prstGeom prst="rightArrow">
            <a:avLst>
              <a:gd name="adj1" fmla="val 50000"/>
              <a:gd name="adj2" fmla="val 35590"/>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0" y="0"/>
            <a:ext cx="8686800" cy="6126163"/>
          </a:xfrm>
        </p:spPr>
        <p:txBody>
          <a:bodyPr/>
          <a:lstStyle/>
          <a:p>
            <a:pPr eaLnBrk="1" hangingPunct="1"/>
            <a:endParaRPr lang="en-US" smtClean="0"/>
          </a:p>
          <a:p>
            <a:pPr eaLnBrk="1" hangingPunct="1"/>
            <a:endParaRPr lang="en-US" smtClean="0"/>
          </a:p>
          <a:p>
            <a:pPr eaLnBrk="1" hangingPunct="1"/>
            <a:endParaRPr lang="en-US" smtClean="0"/>
          </a:p>
        </p:txBody>
      </p:sp>
      <p:sp>
        <p:nvSpPr>
          <p:cNvPr id="115715" name="Rectangle 4"/>
          <p:cNvSpPr>
            <a:spLocks noChangeArrowheads="1"/>
          </p:cNvSpPr>
          <p:nvPr/>
        </p:nvSpPr>
        <p:spPr bwMode="auto">
          <a:xfrm>
            <a:off x="0" y="0"/>
            <a:ext cx="8839200" cy="750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t>3.</a:t>
            </a:r>
            <a:r>
              <a:rPr lang="en-US" sz="3600" b="1">
                <a:solidFill>
                  <a:srgbClr val="003399"/>
                </a:solidFill>
              </a:rPr>
              <a:t> </a:t>
            </a:r>
            <a:r>
              <a:rPr lang="en-US" sz="3600" b="1">
                <a:latin typeface="Tahoma" pitchFamily="34" charset="0"/>
              </a:rPr>
              <a:t>Technology (cell phones &amp; the Internet) supports communal interaction. Networks are the new virtual neighborhoods of community. These networks are communities built around personal experience, self-expression, nurturance, group-sharing, and helping others.</a:t>
            </a:r>
          </a:p>
          <a:p>
            <a:r>
              <a:rPr lang="en-US" sz="3600" b="1">
                <a:latin typeface="Tahoma" pitchFamily="34" charset="0"/>
              </a:rPr>
              <a:t>4. Western UGENs are less independent than previous generations (because their values are communal)</a:t>
            </a:r>
          </a:p>
          <a:p>
            <a:pPr>
              <a:spcBef>
                <a:spcPct val="50000"/>
              </a:spcBef>
            </a:pPr>
            <a:endParaRPr lang="en-US" sz="3600" b="1">
              <a:latin typeface="Tahoma"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1143000"/>
          </a:xfrm>
        </p:spPr>
        <p:txBody>
          <a:bodyPr/>
          <a:lstStyle/>
          <a:p>
            <a:pPr eaLnBrk="1" hangingPunct="1"/>
            <a:r>
              <a:rPr lang="en-US" sz="4000" b="1" smtClean="0">
                <a:solidFill>
                  <a:srgbClr val="660066"/>
                </a:solidFill>
                <a:latin typeface="Algerian" pitchFamily="82" charset="0"/>
              </a:rPr>
              <a:t>     </a:t>
            </a:r>
            <a:r>
              <a:rPr lang="en-US" sz="3200" b="1" smtClean="0">
                <a:solidFill>
                  <a:schemeClr val="tx1"/>
                </a:solidFill>
                <a:latin typeface="Tahoma" pitchFamily="34" charset="0"/>
              </a:rPr>
              <a:t>VIRTUAL COMMUNITIES HAVE REPLACED PHYSICAL COMMUNIITES </a:t>
            </a:r>
            <a:endParaRPr lang="en-US" sz="3600" b="1" smtClean="0">
              <a:solidFill>
                <a:schemeClr val="tx1"/>
              </a:solidFill>
              <a:latin typeface="Tahoma" pitchFamily="34" charset="0"/>
            </a:endParaRPr>
          </a:p>
        </p:txBody>
      </p:sp>
      <p:sp>
        <p:nvSpPr>
          <p:cNvPr id="116739" name="Rectangle 3"/>
          <p:cNvSpPr>
            <a:spLocks noGrp="1" noChangeArrowheads="1"/>
          </p:cNvSpPr>
          <p:nvPr>
            <p:ph type="body" sz="half" idx="1"/>
          </p:nvPr>
        </p:nvSpPr>
        <p:spPr>
          <a:xfrm>
            <a:off x="0" y="1143000"/>
            <a:ext cx="9144000" cy="5715000"/>
          </a:xfrm>
        </p:spPr>
        <p:txBody>
          <a:bodyPr/>
          <a:lstStyle/>
          <a:p>
            <a:pPr marL="533400" indent="-533400" eaLnBrk="1" hangingPunct="1">
              <a:buFontTx/>
              <a:buNone/>
            </a:pPr>
            <a:r>
              <a:rPr lang="en-US" sz="3100" b="1" smtClean="0">
                <a:latin typeface="Tahoma" pitchFamily="34" charset="0"/>
              </a:rPr>
              <a:t>Western culture has devolved &amp; fragmented into special interest/special lifestyle groups existing within physical space (mainly cities &amp; organizations). Because people who want to align with these special agenda groups are physically separated, virtual membership exists via the Internet &amp; pop culture (movies, TV, radio, etc.). The proliferation &amp; cultural significance of these virtual communities are highly visible:</a:t>
            </a:r>
          </a:p>
        </p:txBody>
      </p:sp>
      <p:sp>
        <p:nvSpPr>
          <p:cNvPr id="116740" name="AutoShape 11"/>
          <p:cNvSpPr>
            <a:spLocks noChangeArrowheads="1"/>
          </p:cNvSpPr>
          <p:nvPr/>
        </p:nvSpPr>
        <p:spPr bwMode="auto">
          <a:xfrm>
            <a:off x="7543800" y="6172200"/>
            <a:ext cx="976313" cy="685800"/>
          </a:xfrm>
          <a:prstGeom prst="rightArrow">
            <a:avLst>
              <a:gd name="adj1" fmla="val 50000"/>
              <a:gd name="adj2" fmla="val 35590"/>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sz="half" idx="1"/>
          </p:nvPr>
        </p:nvSpPr>
        <p:spPr>
          <a:xfrm>
            <a:off x="0" y="0"/>
            <a:ext cx="9144000" cy="6705600"/>
          </a:xfrm>
        </p:spPr>
        <p:txBody>
          <a:bodyPr/>
          <a:lstStyle/>
          <a:p>
            <a:pPr marL="533400" indent="-533400" eaLnBrk="1" hangingPunct="1">
              <a:lnSpc>
                <a:spcPct val="80000"/>
              </a:lnSpc>
              <a:buFontTx/>
              <a:buAutoNum type="arabicPeriod"/>
            </a:pPr>
            <a:r>
              <a:rPr lang="en-US" sz="3400" b="1" smtClean="0">
                <a:latin typeface="Tahoma" pitchFamily="34" charset="0"/>
              </a:rPr>
              <a:t>Twitter, </a:t>
            </a:r>
            <a:r>
              <a:rPr lang="en-US" sz="3400" b="1" dirty="0" smtClean="0">
                <a:latin typeface="Tahoma" pitchFamily="34" charset="0"/>
              </a:rPr>
              <a:t>Face Book, &amp; a myriad of other “bee hive” social networking websites</a:t>
            </a:r>
          </a:p>
          <a:p>
            <a:pPr marL="533400" indent="-533400" eaLnBrk="1" hangingPunct="1">
              <a:lnSpc>
                <a:spcPct val="80000"/>
              </a:lnSpc>
              <a:buFontTx/>
              <a:buAutoNum type="arabicPeriod"/>
            </a:pPr>
            <a:r>
              <a:rPr lang="en-US" sz="3400" b="1" dirty="0" smtClean="0">
                <a:latin typeface="Tahoma" pitchFamily="34" charset="0"/>
              </a:rPr>
              <a:t>Heavy email/cell phone/text messaging use</a:t>
            </a:r>
          </a:p>
          <a:p>
            <a:pPr marL="533400" indent="-533400" eaLnBrk="1" hangingPunct="1">
              <a:lnSpc>
                <a:spcPct val="80000"/>
              </a:lnSpc>
              <a:buFontTx/>
              <a:buAutoNum type="arabicPeriod"/>
            </a:pPr>
            <a:r>
              <a:rPr lang="en-US" sz="3400" b="1" dirty="0" smtClean="0">
                <a:latin typeface="Tahoma" pitchFamily="34" charset="0"/>
              </a:rPr>
              <a:t>Blogging as a window on the tribal world</a:t>
            </a:r>
          </a:p>
          <a:p>
            <a:pPr marL="533400" indent="-533400" eaLnBrk="1" hangingPunct="1">
              <a:lnSpc>
                <a:spcPct val="80000"/>
              </a:lnSpc>
              <a:buFontTx/>
              <a:buAutoNum type="arabicPeriod"/>
            </a:pPr>
            <a:r>
              <a:rPr lang="en-US" sz="3400" b="1" dirty="0" smtClean="0">
                <a:latin typeface="Tahoma" pitchFamily="34" charset="0"/>
              </a:rPr>
              <a:t>“Hooking up” lifestyles as an alternative to institutionalized marriage</a:t>
            </a:r>
          </a:p>
          <a:p>
            <a:pPr marL="533400" indent="-533400" eaLnBrk="1" hangingPunct="1">
              <a:lnSpc>
                <a:spcPct val="80000"/>
              </a:lnSpc>
              <a:buFontTx/>
              <a:buAutoNum type="arabicPeriod"/>
            </a:pPr>
            <a:r>
              <a:rPr lang="en-US" sz="3400" b="1" dirty="0" smtClean="0">
                <a:latin typeface="Tahoma" pitchFamily="34" charset="0"/>
              </a:rPr>
              <a:t>Unisex style of dressing to minimize gender differences</a:t>
            </a:r>
          </a:p>
          <a:p>
            <a:pPr marL="533400" indent="-533400" eaLnBrk="1" hangingPunct="1">
              <a:lnSpc>
                <a:spcPct val="80000"/>
              </a:lnSpc>
              <a:buFontTx/>
              <a:buAutoNum type="arabicPeriod"/>
            </a:pPr>
            <a:r>
              <a:rPr lang="en-US" sz="3400" b="1" dirty="0" smtClean="0">
                <a:latin typeface="Tahoma" pitchFamily="34" charset="0"/>
              </a:rPr>
              <a:t>One-issue voters who back politicians who promote certain tribal group agendas or lifestyles</a:t>
            </a:r>
          </a:p>
          <a:p>
            <a:pPr marL="533400" indent="-533400" eaLnBrk="1" hangingPunct="1">
              <a:lnSpc>
                <a:spcPct val="80000"/>
              </a:lnSpc>
              <a:buFontTx/>
              <a:buNone/>
            </a:pPr>
            <a:endParaRPr lang="en-US" b="1" dirty="0" smtClean="0">
              <a:latin typeface="Tahoma" pitchFamily="34" charset="0"/>
            </a:endParaRPr>
          </a:p>
          <a:p>
            <a:pPr marL="533400" indent="-533400" eaLnBrk="1" hangingPunct="1">
              <a:lnSpc>
                <a:spcPct val="80000"/>
              </a:lnSpc>
              <a:buFontTx/>
              <a:buAutoNum type="arabicPeriod" startAt="2"/>
            </a:pPr>
            <a:endParaRPr lang="en-US" b="1" dirty="0" smtClean="0">
              <a:latin typeface="Tahoma" pitchFamily="34" charset="0"/>
            </a:endParaRPr>
          </a:p>
          <a:p>
            <a:pPr marL="533400" indent="-533400" eaLnBrk="1" hangingPunct="1">
              <a:lnSpc>
                <a:spcPct val="80000"/>
              </a:lnSpc>
              <a:buFontTx/>
              <a:buAutoNum type="arabicPeriod" startAt="2"/>
            </a:pPr>
            <a:endParaRPr lang="en-US" b="1" u="sng" dirty="0" smtClean="0">
              <a:latin typeface="Tahoma" pitchFamily="34" charset="0"/>
            </a:endParaRPr>
          </a:p>
        </p:txBody>
      </p:sp>
      <p:sp>
        <p:nvSpPr>
          <p:cNvPr id="117763" name="AutoShape 4"/>
          <p:cNvSpPr>
            <a:spLocks noChangeArrowheads="1"/>
          </p:cNvSpPr>
          <p:nvPr/>
        </p:nvSpPr>
        <p:spPr bwMode="auto">
          <a:xfrm>
            <a:off x="7620000" y="6477000"/>
            <a:ext cx="900113" cy="381000"/>
          </a:xfrm>
          <a:prstGeom prst="rightArrow">
            <a:avLst>
              <a:gd name="adj1" fmla="val 50000"/>
              <a:gd name="adj2" fmla="val 59063"/>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4800600"/>
            <a:ext cx="8839200" cy="1600200"/>
          </a:xfrm>
        </p:spPr>
        <p:txBody>
          <a:bodyPr/>
          <a:lstStyle/>
          <a:p>
            <a:pPr eaLnBrk="1" hangingPunct="1"/>
            <a:r>
              <a:rPr lang="en-US" sz="6000" b="1" smtClean="0">
                <a:solidFill>
                  <a:schemeClr val="tx1"/>
                </a:solidFill>
                <a:latin typeface="Tahoma" pitchFamily="34" charset="0"/>
              </a:rPr>
              <a:t>The UGEN surrogate extended family</a:t>
            </a:r>
          </a:p>
        </p:txBody>
      </p:sp>
      <p:sp>
        <p:nvSpPr>
          <p:cNvPr id="118787" name="WordArt 5"/>
          <p:cNvSpPr>
            <a:spLocks noChangeArrowheads="1" noChangeShapeType="1" noTextEdit="1"/>
          </p:cNvSpPr>
          <p:nvPr/>
        </p:nvSpPr>
        <p:spPr bwMode="auto">
          <a:xfrm>
            <a:off x="685800" y="2286000"/>
            <a:ext cx="7772400" cy="14716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TRIBALISM</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A tribe is a virtual group/family that reinforces/supports your personal subjective sense of truth &amp; reality.  Your tribe consists mainly of your immediate friends (check your cell phone &amp; email address directory) + your role models in the media/Internet. Your tribe validates your personal identity, defines your lifestyle, grounds you in subjective reality, &amp; serves as a form of non-judgmental authority in your life.  Tribes provide a 21</a:t>
            </a:r>
            <a:r>
              <a:rPr lang="en-US" b="1" baseline="30000" smtClean="0">
                <a:latin typeface="Tahoma" pitchFamily="34" charset="0"/>
              </a:rPr>
              <a:t>st</a:t>
            </a:r>
            <a:r>
              <a:rPr lang="en-US" b="1" smtClean="0">
                <a:latin typeface="Tahoma" pitchFamily="34" charset="0"/>
              </a:rPr>
              <a:t> century substitute for family, organized religion, &amp; institutional community.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ctrTitle"/>
          </p:nvPr>
        </p:nvSpPr>
        <p:spPr>
          <a:xfrm>
            <a:off x="0" y="0"/>
            <a:ext cx="9144000" cy="1470025"/>
          </a:xfrm>
        </p:spPr>
        <p:txBody>
          <a:bodyPr/>
          <a:lstStyle/>
          <a:p>
            <a:pPr eaLnBrk="1" hangingPunct="1"/>
            <a:r>
              <a:rPr lang="en-US" sz="4000" b="1" smtClean="0">
                <a:solidFill>
                  <a:schemeClr val="tx1"/>
                </a:solidFill>
                <a:latin typeface="Tahoma" pitchFamily="34" charset="0"/>
              </a:rPr>
              <a:t/>
            </a:r>
            <a:br>
              <a:rPr lang="en-US" sz="4000" b="1" smtClean="0">
                <a:solidFill>
                  <a:schemeClr val="tx1"/>
                </a:solidFill>
                <a:latin typeface="Tahoma" pitchFamily="34" charset="0"/>
              </a:rPr>
            </a:br>
            <a:r>
              <a:rPr lang="en-US" smtClean="0">
                <a:solidFill>
                  <a:srgbClr val="0066CC"/>
                </a:solidFill>
              </a:rPr>
              <a:t> </a:t>
            </a:r>
          </a:p>
        </p:txBody>
      </p:sp>
      <p:sp>
        <p:nvSpPr>
          <p:cNvPr id="120835" name="Rectangle 8"/>
          <p:cNvSpPr>
            <a:spLocks noGrp="1" noChangeArrowheads="1"/>
          </p:cNvSpPr>
          <p:nvPr>
            <p:ph type="subTitle" idx="1"/>
          </p:nvPr>
        </p:nvSpPr>
        <p:spPr>
          <a:xfrm>
            <a:off x="0" y="228600"/>
            <a:ext cx="8839200" cy="6248400"/>
          </a:xfrm>
        </p:spPr>
        <p:txBody>
          <a:bodyPr/>
          <a:lstStyle/>
          <a:p>
            <a:pPr marL="609600" indent="-609600" algn="l" eaLnBrk="1" hangingPunct="1"/>
            <a:r>
              <a:rPr lang="en-US" sz="3600" b="1" smtClean="0">
                <a:latin typeface="Tahoma" pitchFamily="34" charset="0"/>
              </a:rPr>
              <a:t>	</a:t>
            </a:r>
            <a:r>
              <a:rPr lang="en-US" sz="3800" b="1" smtClean="0">
                <a:latin typeface="Tahoma" pitchFamily="34" charset="0"/>
              </a:rPr>
              <a:t>“Tribalism”-- virtual lifestyle clustering: Creating your own subjective world by zoning in on what’s relevant to you in your environment: “your” web sites, chat groups, radio/TV stations, special interest groups, work team members, MP3s, magazines, diet, &amp; your friends who zone into the same “tribal culture”</a:t>
            </a:r>
          </a:p>
          <a:p>
            <a:pPr marL="609600" indent="-609600" algn="l" eaLnBrk="1" hangingPunct="1">
              <a:buFontTx/>
              <a:buChar char="•"/>
            </a:pPr>
            <a:endParaRPr lang="en-US" sz="3600" b="1" smtClean="0">
              <a:latin typeface="Tahoma"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0" y="0"/>
            <a:ext cx="9144000" cy="1371600"/>
          </a:xfrm>
        </p:spPr>
        <p:txBody>
          <a:bodyPr/>
          <a:lstStyle/>
          <a:p>
            <a:r>
              <a:rPr lang="en-US" sz="3600" b="1" smtClean="0">
                <a:latin typeface="Tahoma" pitchFamily="34" charset="0"/>
                <a:cs typeface="Tahoma" pitchFamily="34" charset="0"/>
              </a:rPr>
              <a:t>CHARACTERISTICS OF  </a:t>
            </a:r>
            <a:br>
              <a:rPr lang="en-US" sz="3600" b="1" smtClean="0">
                <a:latin typeface="Tahoma" pitchFamily="34" charset="0"/>
                <a:cs typeface="Tahoma" pitchFamily="34" charset="0"/>
              </a:rPr>
            </a:br>
            <a:r>
              <a:rPr lang="en-US" sz="3600" b="1" smtClean="0">
                <a:latin typeface="Tahoma" pitchFamily="34" charset="0"/>
                <a:cs typeface="Tahoma" pitchFamily="34" charset="0"/>
              </a:rPr>
              <a:t>UGEN TRIBAL SUBCULTURE</a:t>
            </a:r>
          </a:p>
        </p:txBody>
      </p:sp>
      <p:sp>
        <p:nvSpPr>
          <p:cNvPr id="121859" name="Content Placeholder 2"/>
          <p:cNvSpPr>
            <a:spLocks noGrp="1"/>
          </p:cNvSpPr>
          <p:nvPr>
            <p:ph idx="1"/>
          </p:nvPr>
        </p:nvSpPr>
        <p:spPr>
          <a:xfrm>
            <a:off x="0" y="1295400"/>
            <a:ext cx="9144000" cy="5562600"/>
          </a:xfrm>
        </p:spPr>
        <p:txBody>
          <a:bodyPr/>
          <a:lstStyle/>
          <a:p>
            <a:pPr marL="514350" indent="-514350">
              <a:buFontTx/>
              <a:buAutoNum type="arabicPeriod"/>
            </a:pPr>
            <a:r>
              <a:rPr lang="en-US" b="1" smtClean="0">
                <a:latin typeface="Tahoma" pitchFamily="34" charset="0"/>
                <a:cs typeface="Tahoma" pitchFamily="34" charset="0"/>
              </a:rPr>
              <a:t>Live &amp; let live non-judgmental lifestyle</a:t>
            </a:r>
          </a:p>
          <a:p>
            <a:pPr marL="514350" indent="-514350">
              <a:buFontTx/>
              <a:buAutoNum type="arabicPeriod"/>
            </a:pPr>
            <a:r>
              <a:rPr lang="en-US" b="1" smtClean="0">
                <a:latin typeface="Tahoma" pitchFamily="34" charset="0"/>
                <a:cs typeface="Tahoma" pitchFamily="34" charset="0"/>
              </a:rPr>
              <a:t>Live in the now—go with the flow</a:t>
            </a:r>
          </a:p>
          <a:p>
            <a:pPr marL="514350" indent="-514350">
              <a:buFontTx/>
              <a:buAutoNum type="arabicPeriod"/>
            </a:pPr>
            <a:r>
              <a:rPr lang="en-US" b="1" smtClean="0">
                <a:latin typeface="Tahoma" pitchFamily="34" charset="0"/>
                <a:cs typeface="Tahoma" pitchFamily="34" charset="0"/>
              </a:rPr>
              <a:t>Interpersonal commitments more important than institutional</a:t>
            </a:r>
          </a:p>
          <a:p>
            <a:pPr marL="514350" indent="-514350">
              <a:buFontTx/>
              <a:buAutoNum type="arabicPeriod"/>
            </a:pPr>
            <a:r>
              <a:rPr lang="en-US" b="1" smtClean="0">
                <a:latin typeface="Tahoma" pitchFamily="34" charset="0"/>
                <a:cs typeface="Tahoma" pitchFamily="34" charset="0"/>
              </a:rPr>
              <a:t>Unisex</a:t>
            </a:r>
          </a:p>
          <a:p>
            <a:pPr marL="514350" indent="-514350">
              <a:buFontTx/>
              <a:buAutoNum type="arabicPeriod"/>
            </a:pPr>
            <a:r>
              <a:rPr lang="en-US" b="1" smtClean="0">
                <a:latin typeface="Tahoma" pitchFamily="34" charset="0"/>
                <a:cs typeface="Tahoma" pitchFamily="34" charset="0"/>
              </a:rPr>
              <a:t>Continuously evolving: jobs, friends, experiences, attitudes</a:t>
            </a:r>
          </a:p>
          <a:p>
            <a:pPr marL="514350" indent="-514350">
              <a:buFontTx/>
              <a:buAutoNum type="arabicPeriod"/>
            </a:pPr>
            <a:r>
              <a:rPr lang="en-US" b="1" smtClean="0">
                <a:latin typeface="Tahoma" pitchFamily="34" charset="0"/>
                <a:cs typeface="Tahoma" pitchFamily="34" charset="0"/>
              </a:rPr>
              <a:t>Greater interest in the technology itself than in its message (“the medium is the message”)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228600"/>
            <a:ext cx="8991600" cy="762000"/>
          </a:xfrm>
        </p:spPr>
        <p:txBody>
          <a:bodyPr/>
          <a:lstStyle/>
          <a:p>
            <a:pPr eaLnBrk="1" hangingPunct="1"/>
            <a:r>
              <a:rPr lang="en-US" sz="3600" b="1" smtClean="0">
                <a:solidFill>
                  <a:schemeClr val="tx1"/>
                </a:solidFill>
                <a:latin typeface="Tahoma" pitchFamily="34" charset="0"/>
              </a:rPr>
              <a:t>EXAMPLES OF UGEN </a:t>
            </a:r>
            <a:br>
              <a:rPr lang="en-US" sz="3600" b="1" smtClean="0">
                <a:solidFill>
                  <a:schemeClr val="tx1"/>
                </a:solidFill>
                <a:latin typeface="Tahoma" pitchFamily="34" charset="0"/>
              </a:rPr>
            </a:br>
            <a:r>
              <a:rPr lang="en-US" sz="3600" b="1" smtClean="0">
                <a:solidFill>
                  <a:schemeClr val="tx1"/>
                </a:solidFill>
                <a:latin typeface="Tahoma" pitchFamily="34" charset="0"/>
              </a:rPr>
              <a:t>LIFESTYLE “TRIBES”</a:t>
            </a:r>
          </a:p>
        </p:txBody>
      </p:sp>
      <p:sp>
        <p:nvSpPr>
          <p:cNvPr id="122883" name="Rectangle 3"/>
          <p:cNvSpPr>
            <a:spLocks noGrp="1" noChangeArrowheads="1"/>
          </p:cNvSpPr>
          <p:nvPr>
            <p:ph type="body" idx="1"/>
          </p:nvPr>
        </p:nvSpPr>
        <p:spPr>
          <a:xfrm>
            <a:off x="0" y="1066800"/>
            <a:ext cx="9144000" cy="5791200"/>
          </a:xfrm>
        </p:spPr>
        <p:txBody>
          <a:bodyPr/>
          <a:lstStyle/>
          <a:p>
            <a:pPr marL="609600" indent="-609600" eaLnBrk="1" hangingPunct="1">
              <a:buFontTx/>
              <a:buAutoNum type="arabicPeriod"/>
            </a:pPr>
            <a:r>
              <a:rPr lang="en-US" b="1" smtClean="0">
                <a:latin typeface="Tahoma" pitchFamily="34" charset="0"/>
              </a:rPr>
              <a:t>Singles (&amp; cohabitation) culture</a:t>
            </a:r>
          </a:p>
          <a:p>
            <a:pPr marL="609600" indent="-609600" eaLnBrk="1" hangingPunct="1">
              <a:buFontTx/>
              <a:buAutoNum type="arabicPeriod"/>
            </a:pPr>
            <a:r>
              <a:rPr lang="en-US" b="1" smtClean="0">
                <a:latin typeface="Tahoma" pitchFamily="34" charset="0"/>
              </a:rPr>
              <a:t>Chat groupies &amp; “blogs”</a:t>
            </a:r>
          </a:p>
          <a:p>
            <a:pPr marL="609600" indent="-609600" eaLnBrk="1" hangingPunct="1">
              <a:buFontTx/>
              <a:buAutoNum type="arabicPeriod"/>
            </a:pPr>
            <a:r>
              <a:rPr lang="en-US" b="1" smtClean="0">
                <a:latin typeface="Tahoma" pitchFamily="34" charset="0"/>
              </a:rPr>
              <a:t>Global backpacking</a:t>
            </a:r>
          </a:p>
          <a:p>
            <a:pPr marL="609600" indent="-609600" eaLnBrk="1" hangingPunct="1">
              <a:buFontTx/>
              <a:buAutoNum type="arabicPeriod"/>
            </a:pPr>
            <a:r>
              <a:rPr lang="en-US" b="1" smtClean="0">
                <a:latin typeface="Tahoma" pitchFamily="34" charset="0"/>
              </a:rPr>
              <a:t>Mosaic fashion &amp; body make-up</a:t>
            </a:r>
          </a:p>
          <a:p>
            <a:pPr marL="609600" indent="-609600" eaLnBrk="1" hangingPunct="1">
              <a:buFontTx/>
              <a:buAutoNum type="arabicPeriod"/>
            </a:pPr>
            <a:r>
              <a:rPr lang="en-US" b="1" smtClean="0">
                <a:latin typeface="Tahoma" pitchFamily="34" charset="0"/>
              </a:rPr>
              <a:t>Emotional (non-institutional) spirituality</a:t>
            </a:r>
          </a:p>
          <a:p>
            <a:pPr marL="609600" indent="-609600" eaLnBrk="1" hangingPunct="1">
              <a:buFontTx/>
              <a:buAutoNum type="arabicPeriod"/>
            </a:pPr>
            <a:r>
              <a:rPr lang="en-US" b="1" smtClean="0">
                <a:latin typeface="Tahoma" pitchFamily="34" charset="0"/>
              </a:rPr>
              <a:t>“Raves” &amp; “trances”</a:t>
            </a:r>
          </a:p>
          <a:p>
            <a:pPr marL="609600" indent="-609600" eaLnBrk="1" hangingPunct="1">
              <a:buFontTx/>
              <a:buAutoNum type="arabicPeriod"/>
            </a:pPr>
            <a:r>
              <a:rPr lang="en-US" b="1" smtClean="0">
                <a:latin typeface="Tahoma" pitchFamily="34" charset="0"/>
              </a:rPr>
              <a:t>Communal jobs (team projects) that accommodate lifestyle freedom</a:t>
            </a:r>
          </a:p>
          <a:p>
            <a:pPr marL="609600" indent="-609600" eaLnBrk="1" hangingPunct="1">
              <a:buFontTx/>
              <a:buAutoNum type="arabicPeriod"/>
            </a:pPr>
            <a:r>
              <a:rPr lang="en-US" b="1" smtClean="0">
                <a:latin typeface="Tahoma" pitchFamily="34" charset="0"/>
              </a:rPr>
              <a:t>Unisex culture </a:t>
            </a:r>
          </a:p>
          <a:p>
            <a:pPr marL="609600" indent="-609600" eaLnBrk="1" hangingPunct="1">
              <a:buFontTx/>
              <a:buAutoNum type="arabicPeriod"/>
            </a:pPr>
            <a:r>
              <a:rPr lang="en-US" b="1" smtClean="0">
                <a:latin typeface="Tahoma" pitchFamily="34" charset="0"/>
              </a:rPr>
              <a:t>Gay rights &amp; lifestyle legitimacy</a:t>
            </a:r>
          </a:p>
          <a:p>
            <a:pPr marL="609600" indent="-609600" eaLnBrk="1" hangingPunct="1"/>
            <a:endParaRPr lang="en-US" b="1" smtClean="0">
              <a:latin typeface="Tahoma" pitchFamily="34" charset="0"/>
            </a:endParaRPr>
          </a:p>
          <a:p>
            <a:pPr marL="609600" indent="-609600" eaLnBrk="1" hangingPunct="1"/>
            <a:endParaRPr lang="en-US" b="1" smtClean="0">
              <a:solidFill>
                <a:schemeClr val="accent2"/>
              </a:solidFill>
            </a:endParaRPr>
          </a:p>
          <a:p>
            <a:pPr marL="609600" indent="-609600" eaLnBrk="1" hangingPunct="1"/>
            <a:endParaRPr lang="en-US" b="1" smtClean="0">
              <a:solidFill>
                <a:schemeClr val="accent2"/>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Moral relativity: right vs. wrong depends on what your “tribe” values &amp; supports, not on some code of “absolute” truth/morality. </a:t>
            </a:r>
          </a:p>
          <a:p>
            <a:pPr marL="609600" indent="-609600" eaLnBrk="1" hangingPunct="1">
              <a:lnSpc>
                <a:spcPct val="90000"/>
              </a:lnSpc>
              <a:buFontTx/>
              <a:buAutoNum type="arabicPeriod"/>
            </a:pPr>
            <a:r>
              <a:rPr lang="en-US" b="1" smtClean="0">
                <a:latin typeface="Tahoma" pitchFamily="34" charset="0"/>
              </a:rPr>
              <a:t>UGEN-postmodern culture no longer conforms to traditional Judeo-Christian values, but seeks to tolerate multiple values, lifestyles, and world &amp; life views. To be  “politically correct,” you must tolerate the values &amp; lifestyles of others. </a:t>
            </a:r>
          </a:p>
          <a:p>
            <a:pPr marL="609600" indent="-609600" eaLnBrk="1" hangingPunct="1">
              <a:lnSpc>
                <a:spcPct val="90000"/>
              </a:lnSpc>
              <a:buFontTx/>
              <a:buAutoNum type="arabicPeriod"/>
            </a:pPr>
            <a:r>
              <a:rPr lang="en-US" b="1" smtClean="0">
                <a:latin typeface="Tahoma" pitchFamily="34" charset="0"/>
              </a:rPr>
              <a:t>Western culture has always tolerated a certain amount of diversity, but only in the post-modern-UGEN era has it endorsed tolerance for all lifestyles. </a:t>
            </a:r>
          </a:p>
          <a:p>
            <a:pPr marL="609600" indent="-609600" eaLnBrk="1" hangingPunct="1">
              <a:lnSpc>
                <a:spcPct val="90000"/>
              </a:lnSpc>
            </a:pPr>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4800" b="1" smtClean="0">
                <a:latin typeface="Tahoma" pitchFamily="34" charset="0"/>
                <a:cs typeface="Tahoma" pitchFamily="34" charset="0"/>
              </a:rPr>
              <a:t>DEVOLUTION OF EXTERNAL AUTHORITY &amp; EVOLUTION OF AUTHORITY OF SELF:</a:t>
            </a:r>
          </a:p>
          <a:p>
            <a:pPr marL="0" indent="0" algn="ctr" eaLnBrk="1" hangingPunct="1">
              <a:buFontTx/>
              <a:buNone/>
            </a:pPr>
            <a:endParaRPr lang="en-US" sz="4800" b="1" smtClean="0">
              <a:latin typeface="Tahoma" pitchFamily="34" charset="0"/>
              <a:cs typeface="Tahoma" pitchFamily="34" charset="0"/>
            </a:endParaRPr>
          </a:p>
          <a:p>
            <a:pPr marL="0" indent="0" algn="ctr" eaLnBrk="1" hangingPunct="1">
              <a:buFontTx/>
              <a:buNone/>
            </a:pPr>
            <a:r>
              <a:rPr lang="en-US" sz="4800" b="1" smtClean="0">
                <a:latin typeface="Tahoma" pitchFamily="34" charset="0"/>
                <a:cs typeface="Tahoma" pitchFamily="34" charset="0"/>
              </a:rPr>
              <a:t>500 years of the decline of institutional authority, culminating in the 1960s “Aquarian” revolution</a:t>
            </a:r>
            <a:r>
              <a:rPr lang="en-US" sz="4500" b="1" smtClean="0">
                <a:latin typeface="Tahoma" pitchFamily="34" charset="0"/>
                <a:cs typeface="Tahoma" pitchFamily="34" charset="0"/>
              </a:rPr>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b="1" smtClean="0">
                <a:latin typeface="Tahoma" pitchFamily="34" charset="0"/>
              </a:rPr>
              <a:t>Delay in “settling down” (marriage, kids, permanent career, etc.) much before 30 (in order to get “know yourself” and feel confident that eventual settling down won’t end in the chaos of divorce, single parenthood, going back to school to retrain for a different career, etc.)</a:t>
            </a:r>
          </a:p>
          <a:p>
            <a:pPr marL="609600" indent="-609600" eaLnBrk="1" hangingPunct="1">
              <a:buFontTx/>
              <a:buAutoNum type="arabicPeriod" startAt="4"/>
            </a:pPr>
            <a:r>
              <a:rPr lang="en-US" b="1" smtClean="0">
                <a:latin typeface="Tahoma" pitchFamily="34" charset="0"/>
              </a:rPr>
              <a:t>Financial struggles after school due to college debt, temp jobs (to avoid premature career selection) &amp; a 17% national wage decline for 25-34 year-old American males since 1971.</a:t>
            </a:r>
          </a:p>
        </p:txBody>
      </p:sp>
      <p:sp>
        <p:nvSpPr>
          <p:cNvPr id="124931" name="AutoShape 4"/>
          <p:cNvSpPr>
            <a:spLocks noChangeArrowheads="1"/>
          </p:cNvSpPr>
          <p:nvPr/>
        </p:nvSpPr>
        <p:spPr bwMode="auto">
          <a:xfrm>
            <a:off x="7391400" y="61722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6"/>
            </a:pPr>
            <a:r>
              <a:rPr lang="en-US" sz="3600" b="1" smtClean="0">
                <a:latin typeface="Tahoma" pitchFamily="34" charset="0"/>
              </a:rPr>
              <a:t>The number of people living alone in American now exceeds the number living in a traditional nuclear family.  In 1950, only 9.3 % of Americans lived alone.  </a:t>
            </a:r>
          </a:p>
          <a:p>
            <a:pPr marL="609600" indent="-609600" eaLnBrk="1" hangingPunct="1">
              <a:buFontTx/>
              <a:buAutoNum type="arabicPeriod" startAt="6"/>
            </a:pPr>
            <a:r>
              <a:rPr lang="en-US" sz="3600" b="1" smtClean="0">
                <a:latin typeface="Tahoma" pitchFamily="34" charset="0"/>
              </a:rPr>
              <a:t>Part of the reason singles are now flourishing is that more people than ever are college graduates, enabling them to live on one income.  This is especially true for women professionals. </a:t>
            </a:r>
          </a:p>
        </p:txBody>
      </p:sp>
      <p:sp>
        <p:nvSpPr>
          <p:cNvPr id="125955" name="AutoShape 4"/>
          <p:cNvSpPr>
            <a:spLocks noChangeArrowheads="1"/>
          </p:cNvSpPr>
          <p:nvPr/>
        </p:nvSpPr>
        <p:spPr bwMode="auto">
          <a:xfrm>
            <a:off x="7315200" y="60960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0" y="0"/>
            <a:ext cx="9144000" cy="5943600"/>
          </a:xfrm>
        </p:spPr>
        <p:txBody>
          <a:bodyPr/>
          <a:lstStyle/>
          <a:p>
            <a:pPr marL="609600" indent="-609600" eaLnBrk="1" hangingPunct="1">
              <a:buFontTx/>
              <a:buAutoNum type="arabicPeriod" startAt="8"/>
            </a:pPr>
            <a:r>
              <a:rPr lang="en-US" sz="4300" b="1" smtClean="0">
                <a:latin typeface="Tahoma" pitchFamily="34" charset="0"/>
              </a:rPr>
              <a:t>Preferring a “calling” ( a job that makes a difference in society) over a career or just earning money</a:t>
            </a:r>
          </a:p>
          <a:p>
            <a:pPr marL="609600" indent="-609600" eaLnBrk="1" hangingPunct="1">
              <a:buFontTx/>
              <a:buAutoNum type="arabicPeriod" startAt="8"/>
            </a:pPr>
            <a:r>
              <a:rPr lang="en-US" sz="4300" b="1" smtClean="0">
                <a:latin typeface="Tahoma" pitchFamily="34" charset="0"/>
              </a:rPr>
              <a:t>Friends are family, hence the UGEN communal lifestyle (real time/digital social networking, delayed marriage, multiple sex partners, leisure travel, etc.)</a:t>
            </a:r>
            <a:r>
              <a:rPr lang="en-US" sz="4400" smtClean="0">
                <a:latin typeface="Tahoma" pitchFamily="34" charset="0"/>
              </a:rPr>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274638"/>
            <a:ext cx="9144000" cy="487362"/>
          </a:xfrm>
        </p:spPr>
        <p:txBody>
          <a:bodyPr/>
          <a:lstStyle/>
          <a:p>
            <a:pPr eaLnBrk="1" hangingPunct="1"/>
            <a:r>
              <a:rPr lang="en-US" sz="2800" b="1" smtClean="0">
                <a:latin typeface="Tahoma" pitchFamily="34" charset="0"/>
              </a:rPr>
              <a:t>.COM TRIBAL NETWORKS</a:t>
            </a:r>
          </a:p>
        </p:txBody>
      </p:sp>
      <p:sp>
        <p:nvSpPr>
          <p:cNvPr id="128003" name="Rectangle 3"/>
          <p:cNvSpPr>
            <a:spLocks noGrp="1" noChangeArrowheads="1"/>
          </p:cNvSpPr>
          <p:nvPr>
            <p:ph type="body" idx="1"/>
          </p:nvPr>
        </p:nvSpPr>
        <p:spPr>
          <a:xfrm>
            <a:off x="0" y="762000"/>
            <a:ext cx="9144000" cy="6096000"/>
          </a:xfrm>
        </p:spPr>
        <p:txBody>
          <a:bodyPr/>
          <a:lstStyle/>
          <a:p>
            <a:pPr eaLnBrk="1" hangingPunct="1">
              <a:lnSpc>
                <a:spcPct val="90000"/>
              </a:lnSpc>
              <a:buFontTx/>
              <a:buNone/>
            </a:pPr>
            <a:r>
              <a:rPr lang="en-US" sz="2800" b="1" smtClean="0">
                <a:latin typeface="Tahoma" pitchFamily="34" charset="0"/>
              </a:rPr>
              <a:t>UGEN culture has ushered in the era of .com social networks. Individual organization social networks (such as the U. of South Carolina &amp; Nike), as well as public networks (MySpace, YouTube, Tribal.com, Ning, Shelfari, etc.) are rapidly emerging. Tribal-oriented blogs and websites are being set up corporations, political candidates, research firms, &amp; by millions of surfers. Social networks are targeted for friends, fans, employees, voters, and enthusiasts of all kinds. Most of these sites (led by Ning. com) allow users to set up their own virtual tribal group &amp; choose the networking features desired, such as videos, photos, discussion forums, or blogs.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0" y="0"/>
            <a:ext cx="9144000" cy="838200"/>
          </a:xfrm>
        </p:spPr>
        <p:txBody>
          <a:bodyPr/>
          <a:lstStyle/>
          <a:p>
            <a:r>
              <a:rPr lang="en-US" sz="3600" b="1" smtClean="0">
                <a:latin typeface="Tahoma" pitchFamily="34" charset="0"/>
                <a:cs typeface="Tahoma" pitchFamily="34" charset="0"/>
              </a:rPr>
              <a:t>TRIBAL ADVERTISING</a:t>
            </a:r>
          </a:p>
        </p:txBody>
      </p:sp>
      <p:sp>
        <p:nvSpPr>
          <p:cNvPr id="129027" name="Content Placeholder 2"/>
          <p:cNvSpPr>
            <a:spLocks noGrp="1"/>
          </p:cNvSpPr>
          <p:nvPr>
            <p:ph idx="1"/>
          </p:nvPr>
        </p:nvSpPr>
        <p:spPr>
          <a:xfrm>
            <a:off x="0" y="609600"/>
            <a:ext cx="9144000" cy="6248400"/>
          </a:xfrm>
        </p:spPr>
        <p:txBody>
          <a:bodyPr/>
          <a:lstStyle/>
          <a:p>
            <a:pPr>
              <a:buFontTx/>
              <a:buNone/>
            </a:pPr>
            <a:r>
              <a:rPr lang="en-US" b="1" smtClean="0">
                <a:latin typeface="Tahoma" pitchFamily="34" charset="0"/>
                <a:cs typeface="Tahoma" pitchFamily="34" charset="0"/>
              </a:rPr>
              <a:t>MySpace, Facebook and other tribal Internet virtual communities are trying to use these massive personal information data caches to individualize advertising by having the “friends” of members endorse products/services for the member to try out.  “Pushing your message out to people is no longer good enough.  You have to get your message out to the online (tribal) conversations. Nothing influences a person more than a recommendation from a trusted friend.”</a:t>
            </a:r>
          </a:p>
        </p:txBody>
      </p:sp>
      <p:sp>
        <p:nvSpPr>
          <p:cNvPr id="4" name="Right Arrow 3"/>
          <p:cNvSpPr/>
          <p:nvPr/>
        </p:nvSpPr>
        <p:spPr>
          <a:xfrm>
            <a:off x="7772400" y="6373813"/>
            <a:ext cx="977900"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0" y="0"/>
            <a:ext cx="9144000" cy="6858000"/>
          </a:xfrm>
        </p:spPr>
        <p:txBody>
          <a:bodyPr/>
          <a:lstStyle/>
          <a:p>
            <a:pPr>
              <a:buFontTx/>
              <a:buNone/>
            </a:pPr>
            <a:r>
              <a:rPr lang="en-US" sz="3600" b="1" smtClean="0">
                <a:latin typeface="Tahoma" pitchFamily="34" charset="0"/>
                <a:cs typeface="Tahoma" pitchFamily="34" charset="0"/>
              </a:rPr>
              <a:t>Advertising can now embed coding on </a:t>
            </a:r>
          </a:p>
          <a:p>
            <a:pPr>
              <a:buFontTx/>
              <a:buNone/>
            </a:pPr>
            <a:r>
              <a:rPr lang="en-US" sz="3600" b="1" smtClean="0">
                <a:latin typeface="Tahoma" pitchFamily="34" charset="0"/>
                <a:cs typeface="Tahoma" pitchFamily="34" charset="0"/>
              </a:rPr>
              <a:t>e-retailing sites such as eBAY that generates alert messages for listed friends to check out.  Advertising &amp; marketing firms are receiving increased access to social network information (not only from the face-maintaining firms, but also from search engines such as Google &amp; Yahoo) for data mining purposes.  Some people may find this marketing ploy creepy.”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5410200"/>
            <a:ext cx="8229600" cy="1143000"/>
          </a:xfrm>
          <a:solidFill>
            <a:schemeClr val="bg1"/>
          </a:solidFill>
        </p:spPr>
        <p:txBody>
          <a:bodyPr/>
          <a:lstStyle/>
          <a:p>
            <a:pPr eaLnBrk="1" hangingPunct="1"/>
            <a:r>
              <a:rPr lang="en-US" sz="4000" b="1" smtClean="0">
                <a:solidFill>
                  <a:schemeClr val="tx1"/>
                </a:solidFill>
                <a:latin typeface="Tahoma" pitchFamily="34" charset="0"/>
              </a:rPr>
              <a:t>In her “Whatever!” UGEN isolation bubble</a:t>
            </a:r>
          </a:p>
        </p:txBody>
      </p:sp>
      <p:pic>
        <p:nvPicPr>
          <p:cNvPr id="131075" name="Picture 3" descr="Japan Pun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304800"/>
            <a:ext cx="3840163" cy="4906963"/>
          </a:xfr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9144000" cy="990600"/>
          </a:xfrm>
        </p:spPr>
        <p:txBody>
          <a:bodyPr/>
          <a:lstStyle/>
          <a:p>
            <a:pPr eaLnBrk="1" hangingPunct="1"/>
            <a:r>
              <a:rPr lang="en-US" sz="4000" b="1" smtClean="0">
                <a:solidFill>
                  <a:schemeClr val="tx1"/>
                </a:solidFill>
                <a:latin typeface="Tahoma" pitchFamily="34" charset="0"/>
              </a:rPr>
              <a:t>UGEN CONNECT TO:</a:t>
            </a:r>
          </a:p>
        </p:txBody>
      </p:sp>
      <p:sp>
        <p:nvSpPr>
          <p:cNvPr id="132099"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4400" b="1" smtClean="0">
                <a:latin typeface="Tahoma" pitchFamily="34" charset="0"/>
              </a:rPr>
              <a:t>The Internet &amp; mass media</a:t>
            </a:r>
          </a:p>
          <a:p>
            <a:pPr marL="609600" indent="-609600" eaLnBrk="1" hangingPunct="1">
              <a:buFontTx/>
              <a:buAutoNum type="arabicPeriod"/>
            </a:pPr>
            <a:r>
              <a:rPr lang="en-US" sz="4400" b="1" smtClean="0">
                <a:latin typeface="Tahoma" pitchFamily="34" charset="0"/>
              </a:rPr>
              <a:t>Pop culture icons</a:t>
            </a:r>
          </a:p>
          <a:p>
            <a:pPr marL="609600" indent="-609600" eaLnBrk="1" hangingPunct="1">
              <a:buFontTx/>
              <a:buAutoNum type="arabicPeriod"/>
            </a:pPr>
            <a:r>
              <a:rPr lang="en-US" sz="4400" b="1" smtClean="0">
                <a:latin typeface="Tahoma" pitchFamily="34" charset="0"/>
              </a:rPr>
              <a:t>Global &amp;”New Age” music</a:t>
            </a:r>
          </a:p>
          <a:p>
            <a:pPr marL="609600" indent="-609600" eaLnBrk="1" hangingPunct="1">
              <a:buFontTx/>
              <a:buAutoNum type="arabicPeriod"/>
            </a:pPr>
            <a:r>
              <a:rPr lang="en-US" sz="4400" b="1" smtClean="0">
                <a:latin typeface="Tahoma" pitchFamily="34" charset="0"/>
              </a:rPr>
              <a:t>Lifestyle experiences</a:t>
            </a:r>
          </a:p>
          <a:p>
            <a:pPr marL="609600" indent="-609600" eaLnBrk="1" hangingPunct="1">
              <a:buFontTx/>
              <a:buAutoNum type="arabicPeriod"/>
            </a:pPr>
            <a:r>
              <a:rPr lang="en-US" sz="4400" b="1" smtClean="0">
                <a:latin typeface="Tahoma" pitchFamily="34" charset="0"/>
              </a:rPr>
              <a:t>Self-expression</a:t>
            </a:r>
          </a:p>
          <a:p>
            <a:pPr marL="609600" indent="-609600" eaLnBrk="1" hangingPunct="1">
              <a:buFontTx/>
              <a:buAutoNum type="arabicPeriod"/>
            </a:pPr>
            <a:r>
              <a:rPr lang="en-US" sz="4400" b="1" smtClean="0">
                <a:latin typeface="Tahoma" pitchFamily="34" charset="0"/>
              </a:rPr>
              <a:t>Tribal (virtual) community</a:t>
            </a:r>
          </a:p>
          <a:p>
            <a:pPr marL="609600" indent="-609600" eaLnBrk="1" hangingPunct="1">
              <a:buFontTx/>
              <a:buAutoNum type="arabicPeriod"/>
            </a:pPr>
            <a:r>
              <a:rPr lang="en-US" sz="4400" b="1" smtClean="0">
                <a:latin typeface="Tahoma" pitchFamily="34" charset="0"/>
              </a:rPr>
              <a:t>Real-time living in the now</a:t>
            </a:r>
          </a:p>
          <a:p>
            <a:pPr marL="609600" indent="-609600" eaLnBrk="1" hangingPunct="1"/>
            <a:endParaRPr lang="en-US" sz="4400" b="1" smtClean="0">
              <a:latin typeface="Tahoma" pitchFamily="34" charset="0"/>
            </a:endParaRPr>
          </a:p>
          <a:p>
            <a:pPr marL="609600" indent="-609600" eaLnBrk="1" hangingPunct="1"/>
            <a:endParaRPr lang="en-US" sz="4400" b="1" smtClean="0">
              <a:latin typeface="Tahoma" pitchFamily="34" charset="0"/>
            </a:endParaRPr>
          </a:p>
          <a:p>
            <a:pPr marL="609600" indent="-609600" eaLnBrk="1" hangingPunct="1"/>
            <a:endParaRPr lang="en-US" sz="3600" b="1" smtClean="0">
              <a:latin typeface="Tahoma" pitchFamily="34" charset="0"/>
            </a:endParaRPr>
          </a:p>
          <a:p>
            <a:pPr marL="609600" indent="-609600" eaLnBrk="1" hangingPunct="1"/>
            <a:endParaRPr lang="en-US" sz="3600" b="1" smtClean="0">
              <a:solidFill>
                <a:srgbClr val="FF0000"/>
              </a:solidFill>
              <a:latin typeface="Tahoma" pitchFamily="34" charset="0"/>
            </a:endParaRPr>
          </a:p>
          <a:p>
            <a:pPr marL="609600" indent="-609600" eaLnBrk="1" hangingPunct="1"/>
            <a:endParaRPr lang="en-US" smtClean="0">
              <a:latin typeface="Tahoma" pitchFamily="34" charset="0"/>
            </a:endParaRPr>
          </a:p>
        </p:txBody>
      </p:sp>
      <p:sp>
        <p:nvSpPr>
          <p:cNvPr id="132100" name="AutoShape 4"/>
          <p:cNvSpPr>
            <a:spLocks noChangeArrowheads="1"/>
          </p:cNvSpPr>
          <p:nvPr/>
        </p:nvSpPr>
        <p:spPr bwMode="auto">
          <a:xfrm>
            <a:off x="75438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0" y="228600"/>
            <a:ext cx="8839200" cy="6629400"/>
          </a:xfrm>
        </p:spPr>
        <p:txBody>
          <a:bodyPr/>
          <a:lstStyle/>
          <a:p>
            <a:pPr marL="609600" indent="-609600" eaLnBrk="1" hangingPunct="1">
              <a:buFontTx/>
              <a:buAutoNum type="arabicPeriod" startAt="8"/>
            </a:pPr>
            <a:r>
              <a:rPr lang="en-US" sz="3600" b="1" smtClean="0">
                <a:latin typeface="Tahoma" pitchFamily="34" charset="0"/>
              </a:rPr>
              <a:t>Mosaic lifestyles &amp; popular culture (movies, MP3s, body art, etc.)</a:t>
            </a:r>
          </a:p>
          <a:p>
            <a:pPr marL="609600" indent="-609600" eaLnBrk="1" hangingPunct="1">
              <a:buFontTx/>
              <a:buAutoNum type="arabicPeriod" startAt="8"/>
            </a:pPr>
            <a:r>
              <a:rPr lang="en-US" sz="3600" b="1" smtClean="0">
                <a:latin typeface="Tahoma" pitchFamily="34" charset="0"/>
              </a:rPr>
              <a:t>Communal forms of networking: cell phones, Internet, Email, chat groups &amp; blogs, etc.</a:t>
            </a:r>
          </a:p>
          <a:p>
            <a:pPr marL="609600" indent="-609600" eaLnBrk="1" hangingPunct="1">
              <a:buFontTx/>
              <a:buAutoNum type="arabicPeriod" startAt="8"/>
            </a:pPr>
            <a:r>
              <a:rPr lang="en-US" sz="3600" b="1" smtClean="0">
                <a:latin typeface="Tahoma" pitchFamily="34" charset="0"/>
              </a:rPr>
              <a:t>Travel &amp; “experiential roaming” (video games, recreational drugs, eating out, etc.)</a:t>
            </a:r>
          </a:p>
          <a:p>
            <a:pPr marL="609600" indent="-609600" eaLnBrk="1" hangingPunct="1">
              <a:buFontTx/>
              <a:buAutoNum type="arabicPeriod" startAt="8"/>
            </a:pPr>
            <a:r>
              <a:rPr lang="en-US" sz="3600" b="1" smtClean="0">
                <a:latin typeface="Tahoma" pitchFamily="34" charset="0"/>
              </a:rPr>
              <a:t>“Spirituality” (feelings of connection with the universe &amp; openness to world religions)</a:t>
            </a:r>
          </a:p>
          <a:p>
            <a:pPr marL="609600" indent="-609600" eaLnBrk="1" hangingPunct="1"/>
            <a:endParaRPr lang="en-US" sz="3600" b="1" smtClean="0">
              <a:latin typeface="Tahoma"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990600"/>
          </a:xfrm>
        </p:spPr>
        <p:txBody>
          <a:bodyPr/>
          <a:lstStyle/>
          <a:p>
            <a:pPr eaLnBrk="1" hangingPunct="1"/>
            <a:r>
              <a:rPr lang="en-US" sz="3600" b="1" smtClean="0">
                <a:solidFill>
                  <a:schemeClr val="tx1"/>
                </a:solidFill>
                <a:latin typeface="Tahoma" pitchFamily="34" charset="0"/>
              </a:rPr>
              <a:t>UGENs TEND TO DISCONNECT FROM:</a:t>
            </a:r>
          </a:p>
        </p:txBody>
      </p:sp>
      <p:sp>
        <p:nvSpPr>
          <p:cNvPr id="134147"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FontTx/>
              <a:buAutoNum type="arabicPeriod"/>
            </a:pPr>
            <a:r>
              <a:rPr lang="en-US" sz="3600" b="1" smtClean="0">
                <a:latin typeface="Tahoma" pitchFamily="34" charset="0"/>
              </a:rPr>
              <a:t>The past (history)</a:t>
            </a:r>
          </a:p>
          <a:p>
            <a:pPr marL="609600" indent="-609600" eaLnBrk="1" hangingPunct="1">
              <a:lnSpc>
                <a:spcPct val="90000"/>
              </a:lnSpc>
              <a:buFontTx/>
              <a:buAutoNum type="arabicPeriod"/>
            </a:pPr>
            <a:r>
              <a:rPr lang="en-US" sz="3600" b="1" smtClean="0">
                <a:latin typeface="Tahoma" pitchFamily="34" charset="0"/>
              </a:rPr>
              <a:t>Civic involvement &amp; voting (due to lifestyle/career mobility)</a:t>
            </a:r>
          </a:p>
          <a:p>
            <a:pPr marL="609600" indent="-609600" eaLnBrk="1" hangingPunct="1">
              <a:lnSpc>
                <a:spcPct val="90000"/>
              </a:lnSpc>
              <a:buFontTx/>
              <a:buAutoNum type="arabicPeriod"/>
            </a:pPr>
            <a:r>
              <a:rPr lang="en-US" sz="3600" b="1" smtClean="0">
                <a:latin typeface="Tahoma" pitchFamily="34" charset="0"/>
              </a:rPr>
              <a:t>Current events (in lieu of tribal events)</a:t>
            </a:r>
          </a:p>
          <a:p>
            <a:pPr marL="609600" indent="-609600" eaLnBrk="1" hangingPunct="1">
              <a:lnSpc>
                <a:spcPct val="90000"/>
              </a:lnSpc>
              <a:buFontTx/>
              <a:buAutoNum type="arabicPeriod"/>
            </a:pPr>
            <a:r>
              <a:rPr lang="en-US" sz="3600" b="1" smtClean="0">
                <a:latin typeface="Tahoma" pitchFamily="34" charset="0"/>
              </a:rPr>
              <a:t>Institutional participation (church denominations, political parties, public schools, Fortune 500 corporations, etc.)</a:t>
            </a:r>
          </a:p>
          <a:p>
            <a:pPr marL="609600" indent="-609600" eaLnBrk="1" hangingPunct="1">
              <a:lnSpc>
                <a:spcPct val="90000"/>
              </a:lnSpc>
              <a:buFontTx/>
              <a:buAutoNum type="arabicPeriod"/>
            </a:pPr>
            <a:r>
              <a:rPr lang="en-US" sz="3600" b="1" smtClean="0">
                <a:latin typeface="Tahoma" pitchFamily="34" charset="0"/>
              </a:rPr>
              <a:t>Unpleasant realities of the world (which are simply ignored)</a:t>
            </a:r>
          </a:p>
          <a:p>
            <a:pPr marL="609600" indent="-609600" eaLnBrk="1" hangingPunct="1">
              <a:lnSpc>
                <a:spcPct val="90000"/>
              </a:lnSpc>
            </a:pPr>
            <a:endParaRPr lang="en-US" sz="3600" b="1" smtClean="0">
              <a:latin typeface="Tahoma" pitchFamily="34" charset="0"/>
            </a:endParaRPr>
          </a:p>
          <a:p>
            <a:pPr marL="609600" indent="-609600" eaLnBrk="1" hangingPunct="1">
              <a:lnSpc>
                <a:spcPct val="90000"/>
              </a:lnSpc>
            </a:pPr>
            <a:endParaRPr lang="en-US" sz="3600" b="1" smtClean="0">
              <a:solidFill>
                <a:srgbClr val="FF0000"/>
              </a:solidFill>
              <a:latin typeface="Tahoma" pitchFamily="34" charset="0"/>
            </a:endParaRPr>
          </a:p>
          <a:p>
            <a:pPr marL="609600" indent="-609600" eaLnBrk="1" hangingPunct="1">
              <a:lnSpc>
                <a:spcPct val="90000"/>
              </a:lnSpc>
            </a:pPr>
            <a:endParaRPr lang="en-US" smtClean="0">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The first universal (“post-modern”) culture is emerging in which people under 30 around the world are more similar than different &amp; more like each other than like their parents.</a:t>
            </a:r>
          </a:p>
          <a:p>
            <a:pPr marL="609600" indent="-609600" eaLnBrk="1" hangingPunct="1">
              <a:buFontTx/>
              <a:buAutoNum type="arabicPeriod"/>
            </a:pPr>
            <a:r>
              <a:rPr lang="en-US" b="1" smtClean="0">
                <a:latin typeface="Tahoma" pitchFamily="34" charset="0"/>
              </a:rPr>
              <a:t>This mosaic universal culture goes beyond bi-culturalism (people reared in 2 different cultures who have adapted to both) to produce people who reflect both Western (individualism &amp; quantity of life) &amp; Eastern (group-dependency/communal) cultural attributes.</a:t>
            </a:r>
          </a:p>
          <a:p>
            <a:pPr marL="609600" indent="-609600" eaLnBrk="1" hangingPunct="1"/>
            <a:endParaRPr lang="en-US" b="1" smtClean="0">
              <a:latin typeface="Tahoma" pitchFamily="34" charset="0"/>
            </a:endParaRPr>
          </a:p>
          <a:p>
            <a:pPr marL="609600" indent="-609600" eaLnBrk="1" hangingPunct="1"/>
            <a:endParaRPr lang="en-US" b="1" smtClean="0">
              <a:solidFill>
                <a:srgbClr val="CC0000"/>
              </a:solidFill>
            </a:endParaRPr>
          </a:p>
          <a:p>
            <a:pPr marL="609600" indent="-609600" eaLnBrk="1" hangingPunct="1"/>
            <a:endParaRPr lang="en-US" b="1" smtClean="0">
              <a:solidFill>
                <a:srgbClr val="D60093"/>
              </a:solidFill>
            </a:endParaRPr>
          </a:p>
          <a:p>
            <a:pPr marL="609600" indent="-609600" eaLnBrk="1" hangingPunct="1"/>
            <a:endParaRPr lang="en-US" b="1" smtClean="0"/>
          </a:p>
          <a:p>
            <a:pPr marL="609600" indent="-609600" eaLnBrk="1" hangingPunct="1"/>
            <a:endParaRPr lang="en-US" b="1"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228600"/>
            <a:ext cx="9144000" cy="533400"/>
          </a:xfrm>
        </p:spPr>
        <p:txBody>
          <a:bodyPr/>
          <a:lstStyle/>
          <a:p>
            <a:pPr eaLnBrk="1" hangingPunct="1"/>
            <a:r>
              <a:rPr lang="en-US" sz="2800" b="1" smtClean="0">
                <a:latin typeface="Tahoma" pitchFamily="34" charset="0"/>
              </a:rPr>
              <a:t>FAMILY MODERNIZATION IN </a:t>
            </a:r>
            <a:br>
              <a:rPr lang="en-US" sz="2800" b="1" smtClean="0">
                <a:latin typeface="Tahoma" pitchFamily="34" charset="0"/>
              </a:rPr>
            </a:br>
            <a:r>
              <a:rPr lang="en-US" sz="2800" b="1" smtClean="0">
                <a:latin typeface="Tahoma" pitchFamily="34" charset="0"/>
              </a:rPr>
              <a:t>WESTERN CULTURES</a:t>
            </a:r>
            <a:endParaRPr lang="en-US" sz="4000" smtClean="0">
              <a:latin typeface="Tahoma" pitchFamily="34" charset="0"/>
            </a:endParaRPr>
          </a:p>
        </p:txBody>
      </p:sp>
      <p:sp>
        <p:nvSpPr>
          <p:cNvPr id="135171" name="Rectangle 3"/>
          <p:cNvSpPr>
            <a:spLocks noGrp="1" noChangeArrowheads="1"/>
          </p:cNvSpPr>
          <p:nvPr>
            <p:ph type="subTitle" idx="1"/>
          </p:nvPr>
        </p:nvSpPr>
        <p:spPr>
          <a:xfrm>
            <a:off x="228600" y="914400"/>
            <a:ext cx="8915400" cy="5943600"/>
          </a:xfrm>
        </p:spPr>
        <p:txBody>
          <a:bodyPr/>
          <a:lstStyle/>
          <a:p>
            <a:pPr marL="609600" indent="-609600" algn="l" eaLnBrk="1" hangingPunct="1">
              <a:buFontTx/>
              <a:buAutoNum type="arabicPeriod"/>
            </a:pPr>
            <a:r>
              <a:rPr lang="en-US" sz="3600" b="1" smtClean="0">
                <a:latin typeface="Tahoma" pitchFamily="34" charset="0"/>
              </a:rPr>
              <a:t>Dual career marriages</a:t>
            </a:r>
          </a:p>
          <a:p>
            <a:pPr marL="609600" indent="-609600" algn="l" eaLnBrk="1" hangingPunct="1">
              <a:buFontTx/>
              <a:buAutoNum type="arabicPeriod"/>
            </a:pPr>
            <a:r>
              <a:rPr lang="en-US" sz="3600" b="1" smtClean="0">
                <a:latin typeface="Tahoma" pitchFamily="34" charset="0"/>
              </a:rPr>
              <a:t>Delegation of basic family care functions to institutions: public schools, day care, food preparation, leisure marketing, etc.</a:t>
            </a:r>
          </a:p>
          <a:p>
            <a:pPr marL="609600" indent="-609600" algn="l" eaLnBrk="1" hangingPunct="1">
              <a:buFontTx/>
              <a:buAutoNum type="arabicPeriod"/>
            </a:pPr>
            <a:r>
              <a:rPr lang="en-US" sz="3600" b="1" smtClean="0">
                <a:latin typeface="Tahoma" pitchFamily="34" charset="0"/>
              </a:rPr>
              <a:t>Isolation of family members via the Internet, cell phones, Ipods, extracurricular school activities, etc.</a:t>
            </a:r>
          </a:p>
          <a:p>
            <a:pPr marL="609600" indent="-609600" algn="l" eaLnBrk="1" hangingPunct="1"/>
            <a:endParaRPr lang="en-US" sz="3600" b="1" smtClean="0">
              <a:latin typeface="Tahoma"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6194" name="WordArt 5"/>
          <p:cNvSpPr>
            <a:spLocks noChangeArrowheads="1" noChangeShapeType="1" noTextEdit="1"/>
          </p:cNvSpPr>
          <p:nvPr/>
        </p:nvSpPr>
        <p:spPr bwMode="auto">
          <a:xfrm>
            <a:off x="1981200" y="533400"/>
            <a:ext cx="4953000" cy="54102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MOSAIC</a:t>
            </a:r>
          </a:p>
          <a:p>
            <a:pPr algn="ctr"/>
            <a:r>
              <a:rPr lang="en-US" sz="3600" b="1" kern="10">
                <a:ln w="9525">
                  <a:solidFill>
                    <a:srgbClr val="000000"/>
                  </a:solidFill>
                  <a:round/>
                  <a:headEnd/>
                  <a:tailEnd/>
                </a:ln>
                <a:latin typeface="Arial Black"/>
              </a:rPr>
              <a:t>CULTURE</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idx="4294967295"/>
          </p:nvPr>
        </p:nvSpPr>
        <p:spPr>
          <a:xfrm>
            <a:off x="0" y="228600"/>
            <a:ext cx="9144000" cy="533400"/>
          </a:xfrm>
        </p:spPr>
        <p:txBody>
          <a:bodyPr/>
          <a:lstStyle/>
          <a:p>
            <a:pPr eaLnBrk="1" hangingPunct="1"/>
            <a:r>
              <a:rPr lang="en-US" sz="2800" b="1" smtClean="0">
                <a:latin typeface="Tahoma" pitchFamily="34" charset="0"/>
              </a:rPr>
              <a:t>THE UGEN LIFE EXPERIENCE (from </a:t>
            </a:r>
            <a:r>
              <a:rPr lang="en-US" sz="2800" b="1" i="1" smtClean="0">
                <a:latin typeface="Tahoma" pitchFamily="34" charset="0"/>
              </a:rPr>
              <a:t>Millennial Rising</a:t>
            </a:r>
            <a:r>
              <a:rPr lang="en-US" sz="2800" b="1" smtClean="0">
                <a:latin typeface="Tahoma" pitchFamily="34" charset="0"/>
              </a:rPr>
              <a:t> by William Strauss &amp; Neil Howe)</a:t>
            </a:r>
            <a:endParaRPr lang="en-US" sz="4000" smtClean="0">
              <a:latin typeface="Tahoma" pitchFamily="34" charset="0"/>
            </a:endParaRPr>
          </a:p>
        </p:txBody>
      </p:sp>
      <p:sp>
        <p:nvSpPr>
          <p:cNvPr id="137219" name="Rectangle 3"/>
          <p:cNvSpPr>
            <a:spLocks noGrp="1" noChangeArrowheads="1"/>
          </p:cNvSpPr>
          <p:nvPr>
            <p:ph type="subTitle" idx="4294967295"/>
          </p:nvPr>
        </p:nvSpPr>
        <p:spPr>
          <a:xfrm>
            <a:off x="228600" y="914400"/>
            <a:ext cx="8915400" cy="5943600"/>
          </a:xfrm>
        </p:spPr>
        <p:txBody>
          <a:bodyPr/>
          <a:lstStyle/>
          <a:p>
            <a:pPr marL="609600" indent="-609600" eaLnBrk="1" hangingPunct="1">
              <a:buFontTx/>
              <a:buAutoNum type="arabicPeriod"/>
            </a:pPr>
            <a:r>
              <a:rPr lang="en-US" sz="3600" b="1" smtClean="0">
                <a:latin typeface="Tahoma" pitchFamily="34" charset="0"/>
              </a:rPr>
              <a:t>Accustomed to rigorous academic competition &amp; standardized tests in school</a:t>
            </a:r>
          </a:p>
          <a:p>
            <a:pPr marL="609600" indent="-609600" eaLnBrk="1" hangingPunct="1">
              <a:buFontTx/>
              <a:buAutoNum type="arabicPeriod"/>
            </a:pPr>
            <a:r>
              <a:rPr lang="en-US" sz="3600" b="1" smtClean="0">
                <a:latin typeface="Tahoma" pitchFamily="34" charset="0"/>
              </a:rPr>
              <a:t>Related to parents more as friends &amp; confidants than as authority figures</a:t>
            </a:r>
          </a:p>
          <a:p>
            <a:pPr marL="609600" indent="-609600" eaLnBrk="1" hangingPunct="1">
              <a:buFontTx/>
              <a:buAutoNum type="arabicPeriod"/>
            </a:pPr>
            <a:r>
              <a:rPr lang="en-US" sz="3600" b="1" smtClean="0">
                <a:latin typeface="Tahoma" pitchFamily="34" charset="0"/>
              </a:rPr>
              <a:t>Maintain dozens of cyber-space casual relationships instead of a few close peer relationships</a:t>
            </a:r>
          </a:p>
          <a:p>
            <a:pPr marL="609600" indent="-609600" eaLnBrk="1" hangingPunct="1">
              <a:buFontTx/>
              <a:buNone/>
            </a:pPr>
            <a:endParaRPr lang="en-US" sz="3600" b="1" smtClean="0">
              <a:latin typeface="Tahoma" pitchFamily="34" charset="0"/>
            </a:endParaRPr>
          </a:p>
        </p:txBody>
      </p:sp>
      <p:sp>
        <p:nvSpPr>
          <p:cNvPr id="137220" name="AutoShape 4"/>
          <p:cNvSpPr>
            <a:spLocks noChangeArrowheads="1"/>
          </p:cNvSpPr>
          <p:nvPr/>
        </p:nvSpPr>
        <p:spPr bwMode="auto">
          <a:xfrm>
            <a:off x="71628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algn="ct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subTitle" idx="4294967295"/>
          </p:nvPr>
        </p:nvSpPr>
        <p:spPr>
          <a:xfrm>
            <a:off x="228600" y="0"/>
            <a:ext cx="8915400" cy="6858000"/>
          </a:xfrm>
        </p:spPr>
        <p:txBody>
          <a:bodyPr/>
          <a:lstStyle/>
          <a:p>
            <a:pPr marL="609600" indent="-609600" eaLnBrk="1" hangingPunct="1">
              <a:lnSpc>
                <a:spcPct val="90000"/>
              </a:lnSpc>
              <a:buFontTx/>
              <a:buAutoNum type="arabicPeriod" startAt="4"/>
            </a:pPr>
            <a:r>
              <a:rPr lang="en-US" sz="3600" b="1" smtClean="0">
                <a:latin typeface="Tahoma" pitchFamily="34" charset="0"/>
              </a:rPr>
              <a:t>Use alcohol &amp; some drugs as the major means of social bonding</a:t>
            </a:r>
          </a:p>
          <a:p>
            <a:pPr marL="609600" indent="-609600" eaLnBrk="1" hangingPunct="1">
              <a:lnSpc>
                <a:spcPct val="90000"/>
              </a:lnSpc>
              <a:buFontTx/>
              <a:buAutoNum type="arabicPeriod" startAt="4"/>
            </a:pPr>
            <a:r>
              <a:rPr lang="en-US" sz="3600" b="1" smtClean="0">
                <a:latin typeface="Tahoma" pitchFamily="34" charset="0"/>
              </a:rPr>
              <a:t>Postpone or avoid long-term monogamous relationships, especially early marriage</a:t>
            </a:r>
          </a:p>
          <a:p>
            <a:pPr marL="609600" indent="-609600" eaLnBrk="1" hangingPunct="1">
              <a:lnSpc>
                <a:spcPct val="90000"/>
              </a:lnSpc>
              <a:buFontTx/>
              <a:buAutoNum type="arabicPeriod" startAt="4"/>
            </a:pPr>
            <a:r>
              <a:rPr lang="en-US" sz="3600" b="1" smtClean="0">
                <a:latin typeface="Tahoma" pitchFamily="34" charset="0"/>
              </a:rPr>
              <a:t>Perceive the work environment of their parents as dehumanizing</a:t>
            </a:r>
          </a:p>
          <a:p>
            <a:pPr marL="609600" indent="-609600" eaLnBrk="1" hangingPunct="1">
              <a:lnSpc>
                <a:spcPct val="90000"/>
              </a:lnSpc>
              <a:buFontTx/>
              <a:buAutoNum type="arabicPeriod" startAt="4"/>
            </a:pPr>
            <a:r>
              <a:rPr lang="en-US" sz="3600" b="1" smtClean="0">
                <a:latin typeface="Tahoma" pitchFamily="34" charset="0"/>
              </a:rPr>
              <a:t>Value a slim, fit, well-groomed appearance</a:t>
            </a:r>
          </a:p>
          <a:p>
            <a:pPr marL="609600" indent="-609600" eaLnBrk="1" hangingPunct="1">
              <a:lnSpc>
                <a:spcPct val="90000"/>
              </a:lnSpc>
              <a:buFontTx/>
              <a:buAutoNum type="arabicPeriod" startAt="4"/>
            </a:pPr>
            <a:r>
              <a:rPr lang="en-US" sz="3600" b="1" smtClean="0">
                <a:latin typeface="Tahoma" pitchFamily="34" charset="0"/>
              </a:rPr>
              <a:t>Use music as a constant ambient environment for the performance of life tasks</a:t>
            </a:r>
          </a:p>
          <a:p>
            <a:pPr marL="609600" indent="-609600" eaLnBrk="1" hangingPunct="1">
              <a:lnSpc>
                <a:spcPct val="90000"/>
              </a:lnSpc>
              <a:buFontTx/>
              <a:buNone/>
            </a:pPr>
            <a:endParaRPr lang="en-US" sz="3600" b="1" smtClean="0">
              <a:latin typeface="Tahoma"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0" y="228600"/>
            <a:ext cx="9144000" cy="6629400"/>
          </a:xfrm>
        </p:spPr>
        <p:txBody>
          <a:bodyPr/>
          <a:lstStyle/>
          <a:p>
            <a:pPr marL="609600" indent="-609600" eaLnBrk="1" hangingPunct="1">
              <a:lnSpc>
                <a:spcPct val="90000"/>
              </a:lnSpc>
              <a:buClr>
                <a:srgbClr val="00FF00"/>
              </a:buClr>
              <a:buFontTx/>
              <a:buNone/>
            </a:pPr>
            <a:r>
              <a:rPr lang="en-US" sz="3600" b="1" smtClean="0">
                <a:latin typeface="Tahoma" pitchFamily="34" charset="0"/>
              </a:rPr>
              <a:t>1. </a:t>
            </a:r>
            <a:r>
              <a:rPr lang="en-US" sz="4200" b="1" smtClean="0">
                <a:latin typeface="Tahoma" pitchFamily="34" charset="0"/>
              </a:rPr>
              <a:t>Global pop culture is the nucleus of UGEN self-identity</a:t>
            </a:r>
          </a:p>
          <a:p>
            <a:pPr marL="609600" indent="-609600" eaLnBrk="1" hangingPunct="1">
              <a:lnSpc>
                <a:spcPct val="90000"/>
              </a:lnSpc>
              <a:buClr>
                <a:srgbClr val="00FF00"/>
              </a:buClr>
              <a:buFontTx/>
              <a:buNone/>
            </a:pPr>
            <a:r>
              <a:rPr lang="en-US" sz="4200" b="1" smtClean="0">
                <a:latin typeface="Tahoma" pitchFamily="34" charset="0"/>
              </a:rPr>
              <a:t>2. “Mosaic” (blended, not either/or) lifestyles that let you “sample” from multiple tribes &amp; thus expand the size of your community &amp; give you multiple prisms with which to experience life</a:t>
            </a:r>
          </a:p>
          <a:p>
            <a:pPr marL="609600" indent="-609600" eaLnBrk="1" hangingPunct="1">
              <a:lnSpc>
                <a:spcPct val="90000"/>
              </a:lnSpc>
              <a:buClr>
                <a:srgbClr val="00FF00"/>
              </a:buClr>
              <a:buFontTx/>
              <a:buNone/>
            </a:pPr>
            <a:r>
              <a:rPr lang="en-US" sz="4200" b="1" smtClean="0">
                <a:latin typeface="Tahoma" pitchFamily="34" charset="0"/>
              </a:rPr>
              <a:t>3. Unisex culture</a:t>
            </a:r>
          </a:p>
          <a:p>
            <a:pPr marL="609600" indent="-609600" eaLnBrk="1" hangingPunct="1">
              <a:lnSpc>
                <a:spcPct val="90000"/>
              </a:lnSpc>
            </a:pPr>
            <a:endParaRPr lang="en-US" sz="4200" b="1" smtClean="0">
              <a:latin typeface="Tahoma" pitchFamily="34" charset="0"/>
            </a:endParaRPr>
          </a:p>
        </p:txBody>
      </p:sp>
      <p:sp>
        <p:nvSpPr>
          <p:cNvPr id="139267" name="AutoShape 4"/>
          <p:cNvSpPr>
            <a:spLocks noChangeArrowheads="1"/>
          </p:cNvSpPr>
          <p:nvPr/>
        </p:nvSpPr>
        <p:spPr bwMode="auto">
          <a:xfrm>
            <a:off x="6629400" y="5791200"/>
            <a:ext cx="1066800" cy="485775"/>
          </a:xfrm>
          <a:prstGeom prst="rightArrow">
            <a:avLst>
              <a:gd name="adj1" fmla="val 50000"/>
              <a:gd name="adj2" fmla="val 54902"/>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madoona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3657600"/>
            <a:ext cx="3352800" cy="2792413"/>
          </a:xfrm>
          <a:noFill/>
        </p:spPr>
      </p:pic>
      <p:pic>
        <p:nvPicPr>
          <p:cNvPr id="140291" name="Picture 3" descr="madonna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162800" y="381000"/>
            <a:ext cx="1782763" cy="3048000"/>
          </a:xfrm>
          <a:noFill/>
        </p:spPr>
      </p:pic>
      <p:pic>
        <p:nvPicPr>
          <p:cNvPr id="140292" name="Picture 4" descr="madonn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 y="228600"/>
            <a:ext cx="2038350" cy="2895600"/>
          </a:xfrm>
          <a:noFill/>
        </p:spPr>
      </p:pic>
      <p:pic>
        <p:nvPicPr>
          <p:cNvPr id="140293" name="Picture 5" descr="bmki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65760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6" descr="mandonnaflag"/>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2514600" y="0"/>
            <a:ext cx="3886200" cy="2233613"/>
          </a:xfrm>
          <a:noFill/>
        </p:spPr>
      </p:pic>
      <p:pic>
        <p:nvPicPr>
          <p:cNvPr id="140295" name="Picture 7" descr="modflag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752600"/>
            <a:ext cx="32004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body" idx="1"/>
          </p:nvPr>
        </p:nvSpPr>
        <p:spPr>
          <a:xfrm>
            <a:off x="0" y="0"/>
            <a:ext cx="9144000" cy="6858000"/>
          </a:xfrm>
        </p:spPr>
        <p:txBody>
          <a:bodyPr/>
          <a:lstStyle/>
          <a:p>
            <a:pPr algn="ctr" eaLnBrk="1" hangingPunct="1">
              <a:buFontTx/>
              <a:buNone/>
            </a:pPr>
            <a:r>
              <a:rPr lang="en-US" sz="6600" b="1" smtClean="0">
                <a:latin typeface="Tahoma" pitchFamily="34" charset="0"/>
              </a:rPr>
              <a:t>How many tribes is Madonna’s mosaic lifestyle sampling?</a:t>
            </a:r>
          </a:p>
          <a:p>
            <a:pPr algn="ctr" eaLnBrk="1" hangingPunct="1">
              <a:buFontTx/>
              <a:buNone/>
            </a:pPr>
            <a:r>
              <a:rPr lang="en-US" sz="6600" b="1" smtClean="0">
                <a:latin typeface="Tahoma" pitchFamily="34" charset="0"/>
              </a:rPr>
              <a:t>Will Britney replace Madonna as the #1 UGEN icon?</a:t>
            </a:r>
          </a:p>
        </p:txBody>
      </p:sp>
      <p:sp>
        <p:nvSpPr>
          <p:cNvPr id="141315" name="AutoShape 4"/>
          <p:cNvSpPr>
            <a:spLocks noChangeArrowheads="1"/>
          </p:cNvSpPr>
          <p:nvPr/>
        </p:nvSpPr>
        <p:spPr bwMode="auto">
          <a:xfrm>
            <a:off x="76962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274638"/>
            <a:ext cx="9144000" cy="1173162"/>
          </a:xfrm>
        </p:spPr>
        <p:txBody>
          <a:bodyPr/>
          <a:lstStyle/>
          <a:p>
            <a:pPr eaLnBrk="1" hangingPunct="1"/>
            <a:r>
              <a:rPr lang="en-US" sz="4000" b="1" dirty="0" smtClean="0">
                <a:solidFill>
                  <a:schemeClr val="tx1"/>
                </a:solidFill>
                <a:latin typeface="Tahoma" pitchFamily="34" charset="0"/>
              </a:rPr>
              <a:t>MOSAIC MADONNA</a:t>
            </a:r>
            <a:br>
              <a:rPr lang="en-US" sz="4000" b="1" dirty="0" smtClean="0">
                <a:solidFill>
                  <a:schemeClr val="tx1"/>
                </a:solidFill>
                <a:latin typeface="Tahoma" pitchFamily="34" charset="0"/>
              </a:rPr>
            </a:br>
            <a:r>
              <a:rPr lang="en-US" sz="3200" b="1" dirty="0" smtClean="0">
                <a:solidFill>
                  <a:schemeClr val="tx1"/>
                </a:solidFill>
                <a:latin typeface="Tahoma" pitchFamily="34" charset="0"/>
              </a:rPr>
              <a:t>(Blended realities rather than either/or)</a:t>
            </a:r>
          </a:p>
        </p:txBody>
      </p:sp>
      <p:sp>
        <p:nvSpPr>
          <p:cNvPr id="142339" name="Rectangle 3"/>
          <p:cNvSpPr>
            <a:spLocks noGrp="1" noChangeArrowheads="1"/>
          </p:cNvSpPr>
          <p:nvPr>
            <p:ph type="body" idx="1"/>
          </p:nvPr>
        </p:nvSpPr>
        <p:spPr>
          <a:xfrm>
            <a:off x="0" y="1524000"/>
            <a:ext cx="9144000" cy="5334000"/>
          </a:xfrm>
        </p:spPr>
        <p:txBody>
          <a:bodyPr/>
          <a:lstStyle/>
          <a:p>
            <a:pPr marL="609600" indent="-609600" eaLnBrk="1" hangingPunct="1">
              <a:lnSpc>
                <a:spcPct val="90000"/>
              </a:lnSpc>
              <a:buFontTx/>
              <a:buAutoNum type="arabicPeriod"/>
            </a:pPr>
            <a:r>
              <a:rPr lang="en-US" sz="4000" b="1" dirty="0" smtClean="0">
                <a:latin typeface="Tahoma" panose="020B0604030504040204" pitchFamily="34" charset="0"/>
                <a:ea typeface="Tahoma" panose="020B0604030504040204" pitchFamily="34" charset="0"/>
                <a:cs typeface="Tahoma" panose="020B0604030504040204" pitchFamily="34" charset="0"/>
              </a:rPr>
              <a:t>Halter top + crucifix (physical + spiritual)</a:t>
            </a:r>
          </a:p>
          <a:p>
            <a:pPr marL="609600" indent="-609600" eaLnBrk="1" hangingPunct="1">
              <a:lnSpc>
                <a:spcPct val="90000"/>
              </a:lnSpc>
              <a:buFontTx/>
              <a:buAutoNum type="arabicPeriod"/>
            </a:pPr>
            <a:r>
              <a:rPr lang="en-US" sz="4000" b="1" dirty="0" smtClean="0">
                <a:latin typeface="Tahoma" panose="020B0604030504040204" pitchFamily="34" charset="0"/>
                <a:ea typeface="Tahoma" panose="020B0604030504040204" pitchFamily="34" charset="0"/>
                <a:cs typeface="Tahoma" panose="020B0604030504040204" pitchFamily="34" charset="0"/>
              </a:rPr>
              <a:t>Contradictory symbols (patriotism + eroticism)</a:t>
            </a:r>
          </a:p>
          <a:p>
            <a:pPr marL="609600" indent="-609600" eaLnBrk="1" hangingPunct="1">
              <a:lnSpc>
                <a:spcPct val="90000"/>
              </a:lnSpc>
              <a:buFontTx/>
              <a:buAutoNum type="arabicPeriod"/>
            </a:pPr>
            <a:r>
              <a:rPr lang="en-US" sz="4000" b="1" dirty="0" smtClean="0">
                <a:latin typeface="Tahoma" panose="020B0604030504040204" pitchFamily="34" charset="0"/>
                <a:ea typeface="Tahoma" panose="020B0604030504040204" pitchFamily="34" charset="0"/>
                <a:cs typeface="Tahoma" panose="020B0604030504040204" pitchFamily="34" charset="0"/>
              </a:rPr>
              <a:t>Cross-dressing (</a:t>
            </a:r>
            <a:r>
              <a:rPr lang="en-US" sz="4000" b="1" dirty="0" err="1" smtClean="0">
                <a:latin typeface="Tahoma" panose="020B0604030504040204" pitchFamily="34" charset="0"/>
                <a:ea typeface="Tahoma" panose="020B0604030504040204" pitchFamily="34" charset="0"/>
                <a:cs typeface="Tahoma" panose="020B0604030504040204" pitchFamily="34" charset="0"/>
              </a:rPr>
              <a:t>unisexism</a:t>
            </a:r>
            <a:r>
              <a:rPr lang="en-US" sz="4000" b="1" dirty="0" smtClean="0">
                <a:latin typeface="Tahoma" panose="020B0604030504040204" pitchFamily="34" charset="0"/>
                <a:ea typeface="Tahoma" panose="020B0604030504040204" pitchFamily="34" charset="0"/>
                <a:cs typeface="Tahoma" panose="020B0604030504040204" pitchFamily="34" charset="0"/>
              </a:rPr>
              <a:t>)</a:t>
            </a:r>
          </a:p>
          <a:p>
            <a:pPr marL="609600" indent="-609600" eaLnBrk="1" hangingPunct="1">
              <a:lnSpc>
                <a:spcPct val="90000"/>
              </a:lnSpc>
              <a:buFontTx/>
              <a:buAutoNum type="arabicPeriod"/>
            </a:pPr>
            <a:r>
              <a:rPr lang="en-US" sz="4000" b="1" dirty="0" smtClean="0">
                <a:latin typeface="Tahoma" panose="020B0604030504040204" pitchFamily="34" charset="0"/>
                <a:ea typeface="Tahoma" panose="020B0604030504040204" pitchFamily="34" charset="0"/>
                <a:cs typeface="Tahoma" panose="020B0604030504040204" pitchFamily="34" charset="0"/>
              </a:rPr>
              <a:t>Cowboys &amp; ermine (country + urban)</a:t>
            </a:r>
          </a:p>
          <a:p>
            <a:pPr marL="609600" indent="-609600" eaLnBrk="1" hangingPunct="1">
              <a:lnSpc>
                <a:spcPct val="90000"/>
              </a:lnSpc>
              <a:buFontTx/>
              <a:buAutoNum type="arabicPeriod"/>
            </a:pPr>
            <a:r>
              <a:rPr lang="en-US" sz="4000" b="1" dirty="0" smtClean="0">
                <a:latin typeface="Tahoma" panose="020B0604030504040204" pitchFamily="34" charset="0"/>
                <a:ea typeface="Tahoma" panose="020B0604030504040204" pitchFamily="34" charset="0"/>
                <a:cs typeface="Tahoma" panose="020B0604030504040204" pitchFamily="34" charset="0"/>
              </a:rPr>
              <a:t>Bi-sexuality (hetero + homo)</a:t>
            </a:r>
          </a:p>
          <a:p>
            <a:pPr marL="609600" indent="-609600" eaLnBrk="1" hangingPunct="1">
              <a:lnSpc>
                <a:spcPct val="90000"/>
              </a:lnSpc>
            </a:pPr>
            <a:endParaRPr lang="en-US" sz="4000" b="1" dirty="0" smtClean="0"/>
          </a:p>
          <a:p>
            <a:pPr marL="609600" indent="-609600" eaLnBrk="1" hangingPunct="1">
              <a:lnSpc>
                <a:spcPct val="90000"/>
              </a:lnSpc>
            </a:pPr>
            <a:endParaRPr lang="en-US" b="1" dirty="0" smtClean="0">
              <a:solidFill>
                <a:schemeClr val="accent2"/>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274638"/>
            <a:ext cx="9144000" cy="639762"/>
          </a:xfrm>
        </p:spPr>
        <p:txBody>
          <a:bodyPr/>
          <a:lstStyle/>
          <a:p>
            <a:pPr eaLnBrk="1" hangingPunct="1"/>
            <a:endParaRPr lang="en-US" sz="4000" b="1" smtClean="0">
              <a:solidFill>
                <a:schemeClr val="tx1"/>
              </a:solidFill>
            </a:endParaRPr>
          </a:p>
        </p:txBody>
      </p:sp>
      <p:sp>
        <p:nvSpPr>
          <p:cNvPr id="143363" name="Rectangle 3"/>
          <p:cNvSpPr>
            <a:spLocks noGrp="1" noChangeArrowheads="1"/>
          </p:cNvSpPr>
          <p:nvPr>
            <p:ph type="body" idx="1"/>
          </p:nvPr>
        </p:nvSpPr>
        <p:spPr>
          <a:xfrm>
            <a:off x="0" y="228600"/>
            <a:ext cx="9144000" cy="6629400"/>
          </a:xfrm>
        </p:spPr>
        <p:txBody>
          <a:bodyPr/>
          <a:lstStyle/>
          <a:p>
            <a:pPr marL="609600" indent="-609600" eaLnBrk="1" hangingPunct="1">
              <a:lnSpc>
                <a:spcPct val="90000"/>
              </a:lnSpc>
              <a:buFontTx/>
              <a:buAutoNum type="arabicPeriod" startAt="7"/>
            </a:pPr>
            <a:r>
              <a:rPr lang="en-US" sz="2700" b="1" smtClean="0">
                <a:latin typeface="Tahoma" pitchFamily="34" charset="0"/>
              </a:rPr>
              <a:t>UGENs tend to live by the hour, creating life on the spot. A sense of reality comes from the people you meet, the experiences you have, &amp; the ideas &amp; desires that make sense to you at the moment. The constant real time networking effort is a full-time existential “job.”</a:t>
            </a:r>
          </a:p>
          <a:p>
            <a:pPr marL="609600" indent="-609600" eaLnBrk="1" hangingPunct="1">
              <a:lnSpc>
                <a:spcPct val="90000"/>
              </a:lnSpc>
              <a:buFontTx/>
              <a:buAutoNum type="arabicPeriod" startAt="7"/>
            </a:pPr>
            <a:r>
              <a:rPr lang="en-US" sz="2700" b="1" smtClean="0">
                <a:latin typeface="Tahoma" pitchFamily="34" charset="0"/>
              </a:rPr>
              <a:t> UGENs are constantly confronted by the media with conflicting/contrasting ideas, traditions, religious convictions, and lifestyles. Crystallizing a stable, objective world &amp; life view is therefore practically impossible. Thus UGENs must engage in a never-ending, constantly evolving search for their own personal/subjective meaning in life, disconnected from the “objective reality” of religious doctrine, organization rules &amp; </a:t>
            </a:r>
            <a:r>
              <a:rPr lang="en-US" sz="2800" b="1" smtClean="0">
                <a:latin typeface="Tahoma" pitchFamily="34" charset="0"/>
              </a:rPr>
              <a:t>regulations, political parties, history, etc.</a:t>
            </a:r>
          </a:p>
          <a:p>
            <a:pPr marL="609600" indent="-609600" eaLnBrk="1" hangingPunct="1">
              <a:lnSpc>
                <a:spcPct val="90000"/>
              </a:lnSpc>
              <a:buFontTx/>
              <a:buNone/>
            </a:pPr>
            <a:endParaRPr lang="en-US" sz="2800" b="1" smtClean="0">
              <a:latin typeface="Tahoma"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ctrTitle"/>
          </p:nvPr>
        </p:nvSpPr>
        <p:spPr>
          <a:xfrm>
            <a:off x="0" y="0"/>
            <a:ext cx="9144000" cy="914400"/>
          </a:xfrm>
        </p:spPr>
        <p:txBody>
          <a:bodyPr/>
          <a:lstStyle/>
          <a:p>
            <a:r>
              <a:rPr lang="en-US" sz="3200" b="1" smtClean="0">
                <a:latin typeface="Tahoma" pitchFamily="34" charset="0"/>
                <a:cs typeface="Tahoma" pitchFamily="34" charset="0"/>
              </a:rPr>
              <a:t>TATTOOS HAVE GONE MAINSTREAM</a:t>
            </a:r>
          </a:p>
        </p:txBody>
      </p:sp>
      <p:sp>
        <p:nvSpPr>
          <p:cNvPr id="3" name="Subtitle 2"/>
          <p:cNvSpPr>
            <a:spLocks noGrp="1"/>
          </p:cNvSpPr>
          <p:nvPr>
            <p:ph type="subTitle" idx="1"/>
          </p:nvPr>
        </p:nvSpPr>
        <p:spPr>
          <a:xfrm>
            <a:off x="0" y="762000"/>
            <a:ext cx="9144000" cy="6096000"/>
          </a:xfrm>
        </p:spPr>
        <p:txBody>
          <a:bodyPr rtlCol="0">
            <a:normAutofit lnSpcReduction="10000"/>
          </a:bodyPr>
          <a:lstStyle/>
          <a:p>
            <a:pPr algn="l" fontAlgn="auto">
              <a:spcAft>
                <a:spcPts val="0"/>
              </a:spcAft>
              <a:buFont typeface="Arial" pitchFamily="34" charset="0"/>
              <a:buNone/>
              <a:defRPr/>
            </a:pPr>
            <a:r>
              <a:rPr lang="en-US" b="1" dirty="0" smtClean="0">
                <a:latin typeface="Tahoma" pitchFamily="34" charset="0"/>
                <a:cs typeface="Tahoma" pitchFamily="34" charset="0"/>
              </a:rPr>
              <a:t>1.According to a 2006 survey, 40% of Americans from age 26-40 have a tattoo, which is now viewed as art rather than rebellion. </a:t>
            </a:r>
          </a:p>
          <a:p>
            <a:pPr algn="l" fontAlgn="auto">
              <a:spcAft>
                <a:spcPts val="0"/>
              </a:spcAft>
              <a:buFont typeface="Arial" pitchFamily="34" charset="0"/>
              <a:buNone/>
              <a:defRPr/>
            </a:pPr>
            <a:r>
              <a:rPr lang="en-US" b="1" smtClean="0">
                <a:latin typeface="Tahoma" pitchFamily="34" charset="0"/>
                <a:cs typeface="Tahoma" pitchFamily="34" charset="0"/>
              </a:rPr>
              <a:t>2.No </a:t>
            </a:r>
            <a:r>
              <a:rPr lang="en-US" b="1" dirty="0" smtClean="0">
                <a:latin typeface="Tahoma" pitchFamily="34" charset="0"/>
                <a:cs typeface="Tahoma" pitchFamily="34" charset="0"/>
              </a:rPr>
              <a:t>longer a subculture, tattoos appeal to a wide range of lifestyles &amp; are becoming a </a:t>
            </a:r>
            <a:r>
              <a:rPr lang="en-US" b="1" smtClean="0">
                <a:latin typeface="Tahoma" pitchFamily="34" charset="0"/>
                <a:cs typeface="Tahoma" pitchFamily="34" charset="0"/>
              </a:rPr>
              <a:t>key marketing tool </a:t>
            </a:r>
            <a:r>
              <a:rPr lang="en-US" b="1" dirty="0" smtClean="0">
                <a:latin typeface="Tahoma" pitchFamily="34" charset="0"/>
                <a:cs typeface="Tahoma" pitchFamily="34" charset="0"/>
              </a:rPr>
              <a:t>for a growing number of products, including Nike, Converse, Mountain Dew, &amp; </a:t>
            </a:r>
            <a:r>
              <a:rPr lang="en-US" b="1" smtClean="0">
                <a:latin typeface="Tahoma" pitchFamily="34" charset="0"/>
                <a:cs typeface="Tahoma" pitchFamily="34" charset="0"/>
              </a:rPr>
              <a:t>Victoria’s Secret, </a:t>
            </a:r>
            <a:r>
              <a:rPr lang="en-US" b="1" dirty="0" smtClean="0">
                <a:latin typeface="Tahoma" pitchFamily="34" charset="0"/>
                <a:cs typeface="Tahoma" pitchFamily="34" charset="0"/>
              </a:rPr>
              <a:t>which have used tattoo designs as a visible part of their </a:t>
            </a:r>
            <a:r>
              <a:rPr lang="en-US" b="1" smtClean="0">
                <a:latin typeface="Tahoma" pitchFamily="34" charset="0"/>
                <a:cs typeface="Tahoma" pitchFamily="34" charset="0"/>
              </a:rPr>
              <a:t>brand names. </a:t>
            </a:r>
            <a:r>
              <a:rPr lang="en-US" b="1" dirty="0" smtClean="0">
                <a:latin typeface="Tahoma" pitchFamily="34" charset="0"/>
                <a:cs typeface="Tahoma" pitchFamily="34" charset="0"/>
              </a:rPr>
              <a:t>You can get a Blackberry cover designed by a tattoo artist and get tatted in many Las Vegas casinos.</a:t>
            </a:r>
          </a:p>
          <a:p>
            <a:pPr algn="l" fontAlgn="auto">
              <a:spcAft>
                <a:spcPts val="0"/>
              </a:spcAft>
              <a:buFont typeface="Arial" pitchFamily="34" charset="0"/>
              <a:buNone/>
              <a:defRPr/>
            </a:pPr>
            <a:endParaRPr lang="en-US" b="1" dirty="0" smtClean="0">
              <a:latin typeface="Tahoma" pitchFamily="34" charset="0"/>
              <a:cs typeface="Tahoma" pitchFamily="34" charset="0"/>
            </a:endParaRPr>
          </a:p>
          <a:p>
            <a:pPr algn="l" fontAlgn="auto">
              <a:spcAft>
                <a:spcPts val="0"/>
              </a:spcAft>
              <a:buFont typeface="Arial" pitchFamily="34" charset="0"/>
              <a:buNone/>
              <a:defRPr/>
            </a:pPr>
            <a:endParaRPr lang="en-US" b="1" dirty="0" smtClean="0">
              <a:latin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chemeClr val="tx1"/>
                </a:solidFill>
                <a:latin typeface="Tahoma" pitchFamily="34" charset="0"/>
              </a:rPr>
              <a:t>UGEN NICKNAMES AROUND THE WORLD</a:t>
            </a:r>
          </a:p>
        </p:txBody>
      </p:sp>
      <p:sp>
        <p:nvSpPr>
          <p:cNvPr id="16387" name="Rectangle 3"/>
          <p:cNvSpPr>
            <a:spLocks noGrp="1" noChangeArrowheads="1"/>
          </p:cNvSpPr>
          <p:nvPr>
            <p:ph type="body" idx="1"/>
          </p:nvPr>
        </p:nvSpPr>
        <p:spPr>
          <a:xfrm>
            <a:off x="0" y="1066800"/>
            <a:ext cx="9144000" cy="5791200"/>
          </a:xfrm>
        </p:spPr>
        <p:txBody>
          <a:bodyPr/>
          <a:lstStyle/>
          <a:p>
            <a:pPr eaLnBrk="1" hangingPunct="1">
              <a:buFontTx/>
              <a:buNone/>
            </a:pPr>
            <a:r>
              <a:rPr lang="en-US" b="1" u="sng" smtClean="0">
                <a:latin typeface="Tahoma" pitchFamily="34" charset="0"/>
              </a:rPr>
              <a:t>USA</a:t>
            </a:r>
            <a:r>
              <a:rPr lang="en-US" b="1" smtClean="0">
                <a:latin typeface="Tahoma" pitchFamily="34" charset="0"/>
              </a:rPr>
              <a:t>: “Twixters” (the “never-never” land between adolescence and adulthood).</a:t>
            </a:r>
          </a:p>
          <a:p>
            <a:pPr eaLnBrk="1" hangingPunct="1">
              <a:buFontTx/>
              <a:buNone/>
            </a:pPr>
            <a:r>
              <a:rPr lang="en-US" b="1" u="sng" smtClean="0">
                <a:latin typeface="Tahoma" pitchFamily="34" charset="0"/>
              </a:rPr>
              <a:t>CANADA</a:t>
            </a:r>
            <a:r>
              <a:rPr lang="en-US" b="1" smtClean="0">
                <a:latin typeface="Tahoma" pitchFamily="34" charset="0"/>
              </a:rPr>
              <a:t>: “Boomerang kids” (kids who leave home but boomerang back)</a:t>
            </a:r>
          </a:p>
          <a:p>
            <a:pPr eaLnBrk="1" hangingPunct="1">
              <a:buFontTx/>
              <a:buNone/>
            </a:pPr>
            <a:r>
              <a:rPr lang="en-US" b="1" u="sng" smtClean="0">
                <a:latin typeface="Tahoma" pitchFamily="34" charset="0"/>
              </a:rPr>
              <a:t>ENGLAND</a:t>
            </a:r>
            <a:r>
              <a:rPr lang="en-US" b="1" smtClean="0">
                <a:latin typeface="Tahoma" pitchFamily="34" charset="0"/>
              </a:rPr>
              <a:t>: “KIPPERS” (“</a:t>
            </a:r>
            <a:r>
              <a:rPr lang="en-US" b="1" u="sng" smtClean="0">
                <a:latin typeface="Tahoma" pitchFamily="34" charset="0"/>
              </a:rPr>
              <a:t>K</a:t>
            </a:r>
            <a:r>
              <a:rPr lang="en-US" b="1" smtClean="0">
                <a:latin typeface="Tahoma" pitchFamily="34" charset="0"/>
              </a:rPr>
              <a:t>ids </a:t>
            </a:r>
            <a:r>
              <a:rPr lang="en-US" b="1" u="sng" smtClean="0">
                <a:latin typeface="Tahoma" pitchFamily="34" charset="0"/>
              </a:rPr>
              <a:t>I</a:t>
            </a:r>
            <a:r>
              <a:rPr lang="en-US" b="1" smtClean="0">
                <a:latin typeface="Tahoma" pitchFamily="34" charset="0"/>
              </a:rPr>
              <a:t>n </a:t>
            </a:r>
            <a:r>
              <a:rPr lang="en-US" b="1" u="sng" smtClean="0">
                <a:latin typeface="Tahoma" pitchFamily="34" charset="0"/>
              </a:rPr>
              <a:t>P</a:t>
            </a:r>
            <a:r>
              <a:rPr lang="en-US" b="1" smtClean="0">
                <a:latin typeface="Tahoma" pitchFamily="34" charset="0"/>
              </a:rPr>
              <a:t>arents </a:t>
            </a:r>
            <a:r>
              <a:rPr lang="en-US" b="1" u="sng" smtClean="0">
                <a:latin typeface="Tahoma" pitchFamily="34" charset="0"/>
              </a:rPr>
              <a:t>P</a:t>
            </a:r>
            <a:r>
              <a:rPr lang="en-US" b="1" smtClean="0">
                <a:latin typeface="Tahoma" pitchFamily="34" charset="0"/>
              </a:rPr>
              <a:t>ockets </a:t>
            </a:r>
            <a:r>
              <a:rPr lang="en-US" b="1" u="sng" smtClean="0">
                <a:latin typeface="Tahoma" pitchFamily="34" charset="0"/>
              </a:rPr>
              <a:t>E</a:t>
            </a:r>
            <a:r>
              <a:rPr lang="en-US" b="1" smtClean="0">
                <a:latin typeface="Tahoma" pitchFamily="34" charset="0"/>
              </a:rPr>
              <a:t>roding </a:t>
            </a:r>
            <a:r>
              <a:rPr lang="en-US" b="1" u="sng" smtClean="0">
                <a:latin typeface="Tahoma" pitchFamily="34" charset="0"/>
              </a:rPr>
              <a:t>R</a:t>
            </a:r>
            <a:r>
              <a:rPr lang="en-US" b="1" smtClean="0">
                <a:latin typeface="Tahoma" pitchFamily="34" charset="0"/>
              </a:rPr>
              <a:t>etirement </a:t>
            </a:r>
            <a:r>
              <a:rPr lang="en-US" b="1" u="sng" smtClean="0">
                <a:latin typeface="Tahoma" pitchFamily="34" charset="0"/>
              </a:rPr>
              <a:t>S</a:t>
            </a:r>
            <a:r>
              <a:rPr lang="en-US" b="1" smtClean="0">
                <a:latin typeface="Tahoma" pitchFamily="34" charset="0"/>
              </a:rPr>
              <a:t>avings”)</a:t>
            </a:r>
          </a:p>
          <a:p>
            <a:pPr eaLnBrk="1" hangingPunct="1">
              <a:buFontTx/>
              <a:buNone/>
            </a:pPr>
            <a:r>
              <a:rPr lang="en-US" b="1" u="sng" smtClean="0">
                <a:latin typeface="Tahoma" pitchFamily="34" charset="0"/>
              </a:rPr>
              <a:t>FRANCE</a:t>
            </a:r>
            <a:r>
              <a:rPr lang="en-US" b="1" smtClean="0">
                <a:latin typeface="Tahoma" pitchFamily="34" charset="0"/>
              </a:rPr>
              <a:t>: “Tanguy syndrome “ (based on a 2001 film about Tanguy, a 28-year-old, who won’t budge out of his parent’s home) </a:t>
            </a:r>
          </a:p>
        </p:txBody>
      </p:sp>
      <p:sp>
        <p:nvSpPr>
          <p:cNvPr id="16388" name="AutoShape 4"/>
          <p:cNvSpPr>
            <a:spLocks noChangeArrowheads="1"/>
          </p:cNvSpPr>
          <p:nvPr/>
        </p:nvSpPr>
        <p:spPr bwMode="auto">
          <a:xfrm>
            <a:off x="76962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0" y="0"/>
            <a:ext cx="9144000" cy="1219200"/>
          </a:xfrm>
        </p:spPr>
        <p:txBody>
          <a:bodyPr/>
          <a:lstStyle/>
          <a:p>
            <a:r>
              <a:rPr lang="en-US" sz="4000" b="1" smtClean="0">
                <a:latin typeface="Tahoma" pitchFamily="34" charset="0"/>
                <a:cs typeface="Tahoma" pitchFamily="34" charset="0"/>
              </a:rPr>
              <a:t>WHAT UGENs FEAR MOST</a:t>
            </a:r>
          </a:p>
        </p:txBody>
      </p:sp>
      <p:sp>
        <p:nvSpPr>
          <p:cNvPr id="145411" name="Content Placeholder 2"/>
          <p:cNvSpPr>
            <a:spLocks noGrp="1"/>
          </p:cNvSpPr>
          <p:nvPr>
            <p:ph idx="1"/>
          </p:nvPr>
        </p:nvSpPr>
        <p:spPr>
          <a:xfrm>
            <a:off x="0" y="1219200"/>
            <a:ext cx="9144000" cy="5638800"/>
          </a:xfrm>
        </p:spPr>
        <p:txBody>
          <a:bodyPr/>
          <a:lstStyle/>
          <a:p>
            <a:pPr>
              <a:buFontTx/>
              <a:buNone/>
            </a:pPr>
            <a:r>
              <a:rPr lang="en-US" sz="5000" b="1" smtClean="0">
                <a:latin typeface="Tahoma" pitchFamily="34" charset="0"/>
                <a:cs typeface="Tahoma" pitchFamily="34" charset="0"/>
              </a:rPr>
              <a:t>#1:Fear: BOREDOM (the temporary absence of pleasurable stimulation)</a:t>
            </a:r>
          </a:p>
          <a:p>
            <a:pPr>
              <a:buFontTx/>
              <a:buNone/>
            </a:pPr>
            <a:r>
              <a:rPr lang="en-US" sz="5000" b="1" smtClean="0">
                <a:latin typeface="Tahoma" pitchFamily="34" charset="0"/>
                <a:cs typeface="Tahoma" pitchFamily="34" charset="0"/>
              </a:rPr>
              <a:t>#2 Fear: ROUTINE (living/working according to a set schedule)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6434" name="WordArt 5"/>
          <p:cNvSpPr>
            <a:spLocks noChangeArrowheads="1" noChangeShapeType="1" noTextEdit="1"/>
          </p:cNvSpPr>
          <p:nvPr/>
        </p:nvSpPr>
        <p:spPr bwMode="auto">
          <a:xfrm>
            <a:off x="1905000" y="838200"/>
            <a:ext cx="4953000" cy="4724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PORTALS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228600"/>
            <a:ext cx="9144000" cy="838200"/>
          </a:xfrm>
        </p:spPr>
        <p:txBody>
          <a:bodyPr/>
          <a:lstStyle/>
          <a:p>
            <a:pPr eaLnBrk="1" hangingPunct="1"/>
            <a:r>
              <a:rPr lang="en-US" sz="4000" b="1" smtClean="0">
                <a:solidFill>
                  <a:schemeClr val="tx1"/>
                </a:solidFill>
                <a:latin typeface="Tahoma" pitchFamily="34" charset="0"/>
              </a:rPr>
              <a:t>THE 3T’s: THE NEW UGEN PORTALS</a:t>
            </a:r>
          </a:p>
        </p:txBody>
      </p:sp>
      <p:sp>
        <p:nvSpPr>
          <p:cNvPr id="147459" name="Rectangle 3"/>
          <p:cNvSpPr>
            <a:spLocks noGrp="1" noChangeArrowheads="1"/>
          </p:cNvSpPr>
          <p:nvPr>
            <p:ph type="body" idx="1"/>
          </p:nvPr>
        </p:nvSpPr>
        <p:spPr>
          <a:xfrm>
            <a:off x="0" y="1219200"/>
            <a:ext cx="8915400" cy="5638800"/>
          </a:xfrm>
        </p:spPr>
        <p:txBody>
          <a:bodyPr/>
          <a:lstStyle/>
          <a:p>
            <a:pPr marL="609600" indent="-609600" eaLnBrk="1" hangingPunct="1">
              <a:buFontTx/>
              <a:buNone/>
            </a:pPr>
            <a:r>
              <a:rPr lang="en-US" b="1" smtClean="0">
                <a:latin typeface="Tahoma" pitchFamily="34" charset="0"/>
              </a:rPr>
              <a:t>#</a:t>
            </a:r>
            <a:r>
              <a:rPr lang="en-US" sz="5400" b="1" smtClean="0">
                <a:latin typeface="Tahoma" pitchFamily="34" charset="0"/>
              </a:rPr>
              <a:t>1 </a:t>
            </a:r>
            <a:r>
              <a:rPr lang="en-US" sz="5400" b="1" u="sng" smtClean="0">
                <a:latin typeface="Tahoma" pitchFamily="34" charset="0"/>
              </a:rPr>
              <a:t>T</a:t>
            </a:r>
            <a:r>
              <a:rPr lang="en-US" sz="5400" b="1" smtClean="0">
                <a:latin typeface="Tahoma" pitchFamily="34" charset="0"/>
              </a:rPr>
              <a:t>echnology</a:t>
            </a:r>
            <a:r>
              <a:rPr lang="en-US" b="1" smtClean="0">
                <a:latin typeface="Tahoma" pitchFamily="34" charset="0"/>
              </a:rPr>
              <a:t>: Transports UGEN to the virtual tribes via cell phones, IPODs, the Internet, chat groups, blogs</a:t>
            </a:r>
            <a:endParaRPr lang="en-US" sz="5400" b="1" smtClean="0">
              <a:latin typeface="Tahoma" pitchFamily="34" charset="0"/>
            </a:endParaRPr>
          </a:p>
          <a:p>
            <a:pPr marL="609600" indent="-609600" eaLnBrk="1" hangingPunct="1">
              <a:buFontTx/>
              <a:buNone/>
            </a:pPr>
            <a:r>
              <a:rPr lang="en-US" sz="5400" b="1" smtClean="0">
                <a:latin typeface="Tahoma" pitchFamily="34" charset="0"/>
              </a:rPr>
              <a:t>#2 </a:t>
            </a:r>
            <a:r>
              <a:rPr lang="en-US" sz="5400" b="1" u="sng" smtClean="0">
                <a:latin typeface="Tahoma" pitchFamily="34" charset="0"/>
              </a:rPr>
              <a:t>T</a:t>
            </a:r>
            <a:r>
              <a:rPr lang="en-US" sz="5400" b="1" smtClean="0">
                <a:latin typeface="Tahoma" pitchFamily="34" charset="0"/>
              </a:rPr>
              <a:t>ribes: </a:t>
            </a:r>
            <a:r>
              <a:rPr lang="en-US" b="1" smtClean="0">
                <a:latin typeface="Tahoma" pitchFamily="34" charset="0"/>
              </a:rPr>
              <a:t>Transport UGENs to self-identity, communal championship </a:t>
            </a:r>
            <a:endParaRPr lang="en-US" sz="5400" b="1" smtClean="0">
              <a:latin typeface="Tahoma" pitchFamily="34" charset="0"/>
            </a:endParaRPr>
          </a:p>
          <a:p>
            <a:pPr marL="609600" indent="-609600" eaLnBrk="1" hangingPunct="1">
              <a:buFontTx/>
              <a:buNone/>
            </a:pPr>
            <a:r>
              <a:rPr lang="en-US" sz="5400" b="1" smtClean="0">
                <a:latin typeface="Tahoma" pitchFamily="34" charset="0"/>
              </a:rPr>
              <a:t>#3 </a:t>
            </a:r>
            <a:r>
              <a:rPr lang="en-US" sz="5400" b="1" u="sng" smtClean="0">
                <a:latin typeface="Tahoma" pitchFamily="34" charset="0"/>
              </a:rPr>
              <a:t>T</a:t>
            </a:r>
            <a:r>
              <a:rPr lang="en-US" sz="5400" b="1" smtClean="0">
                <a:latin typeface="Tahoma" pitchFamily="34" charset="0"/>
              </a:rPr>
              <a:t>ravel: </a:t>
            </a:r>
            <a:r>
              <a:rPr lang="en-US" b="1" smtClean="0">
                <a:latin typeface="Tahoma" pitchFamily="34" charset="0"/>
              </a:rPr>
              <a:t>Transports</a:t>
            </a:r>
            <a:r>
              <a:rPr lang="en-US" sz="5400" b="1" smtClean="0">
                <a:latin typeface="Tahoma" pitchFamily="34" charset="0"/>
              </a:rPr>
              <a:t> </a:t>
            </a:r>
            <a:r>
              <a:rPr lang="en-US" b="1" smtClean="0">
                <a:latin typeface="Tahoma" pitchFamily="34" charset="0"/>
              </a:rPr>
              <a:t>UGEN to alternate cultural realities &amp; endless universes of subjective experience </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0" y="0"/>
            <a:ext cx="9144000" cy="6858000"/>
          </a:xfrm>
        </p:spPr>
        <p:txBody>
          <a:bodyPr/>
          <a:lstStyle/>
          <a:p>
            <a:pPr marL="609600" indent="-609600" algn="ctr" eaLnBrk="1" hangingPunct="1">
              <a:lnSpc>
                <a:spcPct val="90000"/>
              </a:lnSpc>
              <a:buFontTx/>
              <a:buNone/>
            </a:pPr>
            <a:r>
              <a:rPr lang="en-US" sz="3600" b="1" smtClean="0">
                <a:latin typeface="Tahoma" pitchFamily="34" charset="0"/>
              </a:rPr>
              <a:t>FACING AN UNKNOWABLE FUTURE</a:t>
            </a:r>
          </a:p>
          <a:p>
            <a:pPr marL="609600" indent="-609600" eaLnBrk="1" hangingPunct="1">
              <a:lnSpc>
                <a:spcPct val="90000"/>
              </a:lnSpc>
              <a:buFontTx/>
              <a:buAutoNum type="arabicPeriod"/>
            </a:pPr>
            <a:r>
              <a:rPr lang="en-US" sz="4000" b="1" smtClean="0">
                <a:latin typeface="Tahoma" pitchFamily="34" charset="0"/>
              </a:rPr>
              <a:t>The technology for your serial career(s) doesn’t exist yet</a:t>
            </a:r>
          </a:p>
          <a:p>
            <a:pPr marL="609600" indent="-609600" eaLnBrk="1" hangingPunct="1">
              <a:lnSpc>
                <a:spcPct val="90000"/>
              </a:lnSpc>
              <a:buFontTx/>
              <a:buAutoNum type="arabicPeriod"/>
            </a:pPr>
            <a:r>
              <a:rPr lang="en-US" sz="4000" b="1" smtClean="0">
                <a:latin typeface="Tahoma" pitchFamily="34" charset="0"/>
              </a:rPr>
              <a:t>The world is remaking itself faster than people can adapt to it</a:t>
            </a:r>
          </a:p>
          <a:p>
            <a:pPr marL="609600" indent="-609600" eaLnBrk="1" hangingPunct="1">
              <a:lnSpc>
                <a:spcPct val="90000"/>
              </a:lnSpc>
              <a:buFontTx/>
              <a:buAutoNum type="arabicPeriod"/>
            </a:pPr>
            <a:r>
              <a:rPr lang="en-US" sz="4000" b="1" smtClean="0">
                <a:latin typeface="Tahoma" pitchFamily="34" charset="0"/>
              </a:rPr>
              <a:t>Reality is now virtual</a:t>
            </a:r>
          </a:p>
          <a:p>
            <a:pPr marL="609600" indent="-609600" eaLnBrk="1" hangingPunct="1">
              <a:lnSpc>
                <a:spcPct val="90000"/>
              </a:lnSpc>
              <a:buFontTx/>
              <a:buAutoNum type="arabicPeriod"/>
            </a:pPr>
            <a:r>
              <a:rPr lang="en-US" sz="4000" b="1" smtClean="0">
                <a:latin typeface="Tahoma" pitchFamily="34" charset="0"/>
              </a:rPr>
              <a:t>The definition of life is being redefined</a:t>
            </a:r>
          </a:p>
          <a:p>
            <a:pPr marL="609600" indent="-609600" eaLnBrk="1" hangingPunct="1">
              <a:lnSpc>
                <a:spcPct val="90000"/>
              </a:lnSpc>
              <a:buFontTx/>
              <a:buAutoNum type="arabicPeriod"/>
            </a:pPr>
            <a:r>
              <a:rPr lang="en-US" sz="4000" b="1" smtClean="0">
                <a:latin typeface="Tahoma" pitchFamily="34" charset="0"/>
              </a:rPr>
              <a:t>You redefine yourself periodically</a:t>
            </a:r>
          </a:p>
          <a:p>
            <a:pPr marL="609600" indent="-609600" eaLnBrk="1" hangingPunct="1">
              <a:lnSpc>
                <a:spcPct val="90000"/>
              </a:lnSpc>
            </a:pPr>
            <a:endParaRPr lang="en-US" sz="4000" b="1" smtClean="0">
              <a:latin typeface="Tahoma"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6000" b="1" smtClean="0">
                <a:latin typeface="Tahoma" pitchFamily="34" charset="0"/>
                <a:cs typeface="Tahoma" pitchFamily="34" charset="0"/>
              </a:rPr>
              <a:t>Reality is communal</a:t>
            </a:r>
          </a:p>
          <a:p>
            <a:pPr marL="0" indent="0" algn="ctr" eaLnBrk="1" hangingPunct="1">
              <a:buFontTx/>
              <a:buNone/>
            </a:pPr>
            <a:endParaRPr lang="en-US" sz="6000" b="1" smtClean="0">
              <a:latin typeface="Tahoma" pitchFamily="34" charset="0"/>
              <a:cs typeface="Tahoma" pitchFamily="34" charset="0"/>
            </a:endParaRPr>
          </a:p>
        </p:txBody>
      </p:sp>
      <p:pic>
        <p:nvPicPr>
          <p:cNvPr id="149507" name="Picture 4" descr="working%20you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01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4294967295"/>
          </p:nvPr>
        </p:nvSpPr>
        <p:spPr>
          <a:xfrm>
            <a:off x="0" y="0"/>
            <a:ext cx="9144000" cy="6858000"/>
          </a:xfrm>
        </p:spPr>
        <p:txBody>
          <a:bodyPr/>
          <a:lstStyle/>
          <a:p>
            <a:pPr eaLnBrk="1" hangingPunct="1"/>
            <a:r>
              <a:rPr lang="en-US" sz="4300" b="1" smtClean="0">
                <a:latin typeface="Tahoma" pitchFamily="34" charset="0"/>
                <a:cs typeface="Tahoma" pitchFamily="34" charset="0"/>
              </a:rPr>
              <a:t>Friends</a:t>
            </a:r>
          </a:p>
          <a:p>
            <a:pPr eaLnBrk="1" hangingPunct="1"/>
            <a:r>
              <a:rPr lang="en-US" sz="4300" b="1" smtClean="0">
                <a:latin typeface="Tahoma" pitchFamily="34" charset="0"/>
                <a:cs typeface="Tahoma" pitchFamily="34" charset="0"/>
              </a:rPr>
              <a:t>Face Book, YouTube, etc.</a:t>
            </a:r>
          </a:p>
          <a:p>
            <a:pPr eaLnBrk="1" hangingPunct="1"/>
            <a:r>
              <a:rPr lang="en-US" sz="4300" b="1" smtClean="0">
                <a:latin typeface="Tahoma" pitchFamily="34" charset="0"/>
                <a:cs typeface="Tahoma" pitchFamily="34" charset="0"/>
              </a:rPr>
              <a:t>Digital communing</a:t>
            </a:r>
          </a:p>
          <a:p>
            <a:pPr eaLnBrk="1" hangingPunct="1"/>
            <a:r>
              <a:rPr lang="en-US" sz="4300" b="1" smtClean="0">
                <a:latin typeface="Tahoma" pitchFamily="34" charset="0"/>
                <a:cs typeface="Tahoma" pitchFamily="34" charset="0"/>
              </a:rPr>
              <a:t>Web sites</a:t>
            </a:r>
          </a:p>
          <a:p>
            <a:pPr eaLnBrk="1" hangingPunct="1"/>
            <a:r>
              <a:rPr lang="en-US" sz="4300" b="1" smtClean="0">
                <a:latin typeface="Tahoma" pitchFamily="34" charset="0"/>
                <a:cs typeface="Tahoma" pitchFamily="34" charset="0"/>
              </a:rPr>
              <a:t>Blogging</a:t>
            </a:r>
          </a:p>
          <a:p>
            <a:pPr eaLnBrk="1" hangingPunct="1"/>
            <a:r>
              <a:rPr lang="en-US" sz="4300" b="1" smtClean="0">
                <a:latin typeface="Tahoma" pitchFamily="34" charset="0"/>
                <a:cs typeface="Tahoma" pitchFamily="34" charset="0"/>
              </a:rPr>
              <a:t>Lifestyle diversity &amp; tolerance</a:t>
            </a:r>
          </a:p>
          <a:p>
            <a:pPr eaLnBrk="1" hangingPunct="1"/>
            <a:r>
              <a:rPr lang="en-US" sz="4300" b="1" smtClean="0">
                <a:latin typeface="Tahoma" pitchFamily="34" charset="0"/>
                <a:cs typeface="Tahoma" pitchFamily="34" charset="0"/>
              </a:rPr>
              <a:t>Group travel &amp; recreation</a:t>
            </a:r>
          </a:p>
          <a:p>
            <a:pPr eaLnBrk="1" hangingPunct="1"/>
            <a:r>
              <a:rPr lang="en-US" sz="4300" b="1" smtClean="0">
                <a:latin typeface="Tahoma" pitchFamily="34" charset="0"/>
                <a:cs typeface="Tahoma" pitchFamily="34" charset="0"/>
              </a:rPr>
              <a:t>Blogosphere news</a:t>
            </a:r>
          </a:p>
          <a:p>
            <a:pPr eaLnBrk="1" hangingPunct="1">
              <a:buFontTx/>
              <a:buNone/>
            </a:pPr>
            <a:endParaRPr lang="en-US" sz="4300" b="1"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5400" b="1" smtClean="0">
                <a:latin typeface="Tahoma" pitchFamily="34" charset="0"/>
                <a:cs typeface="Tahoma" pitchFamily="34" charset="0"/>
              </a:rPr>
              <a:t>Experience collecting</a:t>
            </a:r>
          </a:p>
        </p:txBody>
      </p:sp>
      <p:pic>
        <p:nvPicPr>
          <p:cNvPr id="151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4321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3528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4294967295"/>
          </p:nvPr>
        </p:nvSpPr>
        <p:spPr>
          <a:xfrm>
            <a:off x="0" y="0"/>
            <a:ext cx="9144000" cy="6858000"/>
          </a:xfrm>
        </p:spPr>
        <p:txBody>
          <a:bodyPr/>
          <a:lstStyle/>
          <a:p>
            <a:pPr eaLnBrk="1" hangingPunct="1"/>
            <a:r>
              <a:rPr lang="en-US" sz="3500" b="1" smtClean="0">
                <a:latin typeface="Tahoma" pitchFamily="34" charset="0"/>
                <a:cs typeface="Tahoma" pitchFamily="34" charset="0"/>
              </a:rPr>
              <a:t>Travel</a:t>
            </a:r>
          </a:p>
          <a:p>
            <a:pPr eaLnBrk="1" hangingPunct="1"/>
            <a:r>
              <a:rPr lang="en-US" sz="3400" b="1" smtClean="0">
                <a:latin typeface="Tahoma" pitchFamily="34" charset="0"/>
                <a:cs typeface="Tahoma" pitchFamily="34" charset="0"/>
              </a:rPr>
              <a:t>Entertainment diversity</a:t>
            </a:r>
          </a:p>
          <a:p>
            <a:pPr eaLnBrk="1" hangingPunct="1"/>
            <a:r>
              <a:rPr lang="en-US" sz="3400" b="1" smtClean="0">
                <a:latin typeface="Tahoma" pitchFamily="34" charset="0"/>
                <a:cs typeface="Tahoma" pitchFamily="34" charset="0"/>
              </a:rPr>
              <a:t>Serial lifestyles</a:t>
            </a:r>
          </a:p>
          <a:p>
            <a:pPr eaLnBrk="1" hangingPunct="1"/>
            <a:r>
              <a:rPr lang="en-US" sz="3400" b="1" smtClean="0">
                <a:latin typeface="Tahoma" pitchFamily="34" charset="0"/>
                <a:cs typeface="Tahoma" pitchFamily="34" charset="0"/>
              </a:rPr>
              <a:t>Serial jobs</a:t>
            </a:r>
          </a:p>
          <a:p>
            <a:pPr eaLnBrk="1" hangingPunct="1"/>
            <a:r>
              <a:rPr lang="en-US" sz="3400" b="1" smtClean="0">
                <a:latin typeface="Tahoma" pitchFamily="34" charset="0"/>
                <a:cs typeface="Tahoma" pitchFamily="34" charset="0"/>
              </a:rPr>
              <a:t>Serial “spiritual” pursuits</a:t>
            </a:r>
          </a:p>
          <a:p>
            <a:pPr eaLnBrk="1" hangingPunct="1"/>
            <a:r>
              <a:rPr lang="en-US" sz="3400" b="1" smtClean="0">
                <a:latin typeface="Tahoma" pitchFamily="34" charset="0"/>
                <a:cs typeface="Tahoma" pitchFamily="34" charset="0"/>
              </a:rPr>
              <a:t>Serial sexual relationships </a:t>
            </a:r>
          </a:p>
          <a:p>
            <a:pPr eaLnBrk="1" hangingPunct="1"/>
            <a:r>
              <a:rPr lang="en-US" sz="3400" b="1" smtClean="0">
                <a:latin typeface="Tahoma" pitchFamily="34" charset="0"/>
                <a:cs typeface="Tahoma" pitchFamily="34" charset="0"/>
              </a:rPr>
              <a:t>Shopping (physical &amp; digital)</a:t>
            </a:r>
          </a:p>
          <a:p>
            <a:pPr eaLnBrk="1" hangingPunct="1"/>
            <a:r>
              <a:rPr lang="en-US" sz="3400" b="1" smtClean="0">
                <a:latin typeface="Tahoma" pitchFamily="34" charset="0"/>
                <a:cs typeface="Tahoma" pitchFamily="34" charset="0"/>
              </a:rPr>
              <a:t>Job relocations </a:t>
            </a:r>
          </a:p>
          <a:p>
            <a:pPr eaLnBrk="1" hangingPunct="1"/>
            <a:r>
              <a:rPr lang="en-US" sz="3400" b="1" smtClean="0">
                <a:latin typeface="Tahoma" pitchFamily="34" charset="0"/>
                <a:cs typeface="Tahoma" pitchFamily="34" charset="0"/>
              </a:rPr>
              <a:t>Plastic surgery</a:t>
            </a:r>
          </a:p>
          <a:p>
            <a:pPr eaLnBrk="1" hangingPunct="1"/>
            <a:r>
              <a:rPr lang="en-US" sz="3400" b="1" smtClean="0">
                <a:latin typeface="Tahoma" pitchFamily="34" charset="0"/>
                <a:cs typeface="Tahoma" pitchFamily="34" charset="0"/>
              </a:rPr>
              <a:t>Recreational drugs</a:t>
            </a:r>
          </a:p>
          <a:p>
            <a:pPr eaLnBrk="1" hangingPunct="1"/>
            <a:r>
              <a:rPr lang="en-US" sz="3400" b="1" smtClean="0">
                <a:latin typeface="Tahoma" pitchFamily="34" charset="0"/>
                <a:cs typeface="Tahoma" pitchFamily="34" charset="0"/>
              </a:rPr>
              <a:t>Bisexuality</a:t>
            </a:r>
          </a:p>
          <a:p>
            <a:pPr eaLnBrk="1" hangingPunct="1">
              <a:buFontTx/>
              <a:buNone/>
            </a:pPr>
            <a:endParaRPr lang="en-US" sz="3400" b="1"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3602" name="WordArt 4"/>
          <p:cNvSpPr>
            <a:spLocks noChangeArrowheads="1" noChangeShapeType="1" noTextEdit="1"/>
          </p:cNvSpPr>
          <p:nvPr/>
        </p:nvSpPr>
        <p:spPr bwMode="auto">
          <a:xfrm>
            <a:off x="1828800" y="533400"/>
            <a:ext cx="5257800" cy="563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effectLst>
                  <a:outerShdw dist="45791" dir="2021404" algn="ctr" rotWithShape="0">
                    <a:srgbClr val="B2B2B2">
                      <a:alpha val="79999"/>
                    </a:srgbClr>
                  </a:outerShdw>
                </a:effectLst>
                <a:latin typeface="Arial Black"/>
              </a:rPr>
              <a:t>UGEN</a:t>
            </a:r>
          </a:p>
          <a:p>
            <a:pPr algn="ctr"/>
            <a:r>
              <a:rPr lang="en-US" sz="3600" b="1" kern="10">
                <a:effectLst>
                  <a:outerShdw dist="45791" dir="2021404" algn="ctr" rotWithShape="0">
                    <a:srgbClr val="B2B2B2">
                      <a:alpha val="79999"/>
                    </a:srgbClr>
                  </a:outerShdw>
                </a:effectLst>
                <a:latin typeface="Arial Black"/>
              </a:rPr>
              <a:t>SCREEN</a:t>
            </a:r>
          </a:p>
          <a:p>
            <a:pPr algn="ctr"/>
            <a:r>
              <a:rPr lang="en-US" sz="3600" b="1" kern="10">
                <a:effectLst>
                  <a:outerShdw dist="45791" dir="2021404" algn="ctr" rotWithShape="0">
                    <a:srgbClr val="B2B2B2">
                      <a:alpha val="79999"/>
                    </a:srgbClr>
                  </a:outerShdw>
                </a:effectLst>
                <a:latin typeface="Arial Black"/>
              </a:rPr>
              <a:t>CULTURE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8229600" cy="1143000"/>
          </a:xfrm>
        </p:spPr>
        <p:txBody>
          <a:bodyPr/>
          <a:lstStyle/>
          <a:p>
            <a:pPr eaLnBrk="1" hangingPunct="1"/>
            <a:r>
              <a:rPr lang="en-US" sz="3200" b="1" smtClean="0">
                <a:solidFill>
                  <a:schemeClr val="tx1"/>
                </a:solidFill>
                <a:latin typeface="Tahoma" pitchFamily="34" charset="0"/>
              </a:rPr>
              <a:t>SCREEN CULTURE: FILTERING REALITY THROUGH SUBJECTIVE SCREENS</a:t>
            </a:r>
          </a:p>
        </p:txBody>
      </p:sp>
      <p:pic>
        <p:nvPicPr>
          <p:cNvPr id="154627" name="Picture 4" descr="PALM PILOT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2527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5" descr="PC FANTA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0"/>
            <a:ext cx="25892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AutoShape 9" descr="E1117B"/>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0" name="AutoShape 11" descr="E1117B"/>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1" name="AutoShape 13" descr="E1117B"/>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2" name="AutoShape 17" descr="E1117A"/>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3" name="AutoShape 19" descr="E1117A"/>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4634" name="Picture 23" descr="Illustration: people watching 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488" y="2667000"/>
            <a:ext cx="28749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0"/>
            <a:ext cx="9144000" cy="6858000"/>
          </a:xfrm>
        </p:spPr>
        <p:txBody>
          <a:bodyPr/>
          <a:lstStyle/>
          <a:p>
            <a:pPr eaLnBrk="1" hangingPunct="1">
              <a:buFontTx/>
              <a:buNone/>
            </a:pPr>
            <a:r>
              <a:rPr lang="en-US" sz="3000" b="1" smtClean="0">
                <a:latin typeface="Tahoma" pitchFamily="34" charset="0"/>
              </a:rPr>
              <a:t>GERMANY: “Nesthockers” (“nest squatters” who view their parents as friends)</a:t>
            </a:r>
          </a:p>
          <a:p>
            <a:pPr eaLnBrk="1" hangingPunct="1">
              <a:buFontTx/>
              <a:buNone/>
            </a:pPr>
            <a:r>
              <a:rPr lang="en-US" sz="3000" b="1" smtClean="0">
                <a:latin typeface="Tahoma" pitchFamily="34" charset="0"/>
              </a:rPr>
              <a:t>ITALY: “Mammone” (young men &amp; women who won’t give up momma’s cooking—a 50% rate of increase over the past decade.)</a:t>
            </a:r>
          </a:p>
          <a:p>
            <a:pPr eaLnBrk="1" hangingPunct="1">
              <a:buFontTx/>
              <a:buNone/>
            </a:pPr>
            <a:r>
              <a:rPr lang="en-US" sz="3000" b="1" smtClean="0">
                <a:latin typeface="Tahoma" pitchFamily="34" charset="0"/>
              </a:rPr>
              <a:t>JAPAN: “Freeter” (a combination of the English word free with the German word for worker, “arbeiter—an unmarried young adult who job hops and lives at home).  </a:t>
            </a:r>
          </a:p>
          <a:p>
            <a:pPr eaLnBrk="1" hangingPunct="1">
              <a:buFontTx/>
              <a:buNone/>
            </a:pPr>
            <a:r>
              <a:rPr lang="en-US" sz="3000" b="1" smtClean="0">
                <a:latin typeface="Tahoma" pitchFamily="34" charset="0"/>
              </a:rPr>
              <a:t>For the above nations as a whole, the current median age of marriage for men: 28; 27 for women.  Average age for women’s first child: 28.6.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4294967295"/>
          </p:nvPr>
        </p:nvSpPr>
        <p:spPr>
          <a:xfrm>
            <a:off x="0" y="0"/>
            <a:ext cx="9144000" cy="6858000"/>
          </a:xfrm>
        </p:spPr>
        <p:txBody>
          <a:bodyPr/>
          <a:lstStyle/>
          <a:p>
            <a:pPr eaLnBrk="1" hangingPunct="1"/>
            <a:r>
              <a:rPr lang="en-US" sz="3500" b="1" smtClean="0">
                <a:latin typeface="Tahoma" pitchFamily="34" charset="0"/>
                <a:cs typeface="Tahoma" pitchFamily="34" charset="0"/>
              </a:rPr>
              <a:t>Computers</a:t>
            </a:r>
          </a:p>
          <a:p>
            <a:pPr eaLnBrk="1" hangingPunct="1"/>
            <a:r>
              <a:rPr lang="en-US" sz="3500" b="1" smtClean="0">
                <a:latin typeface="Tahoma" pitchFamily="34" charset="0"/>
                <a:cs typeface="Tahoma" pitchFamily="34" charset="0"/>
              </a:rPr>
              <a:t>Cell phones</a:t>
            </a:r>
          </a:p>
          <a:p>
            <a:pPr eaLnBrk="1" hangingPunct="1"/>
            <a:r>
              <a:rPr lang="en-US" sz="3500" b="1" smtClean="0">
                <a:latin typeface="Tahoma" pitchFamily="34" charset="0"/>
                <a:cs typeface="Tahoma" pitchFamily="34" charset="0"/>
              </a:rPr>
              <a:t>IPODs</a:t>
            </a:r>
          </a:p>
          <a:p>
            <a:pPr eaLnBrk="1" hangingPunct="1"/>
            <a:r>
              <a:rPr lang="en-US" sz="3500" b="1" smtClean="0">
                <a:latin typeface="Tahoma" pitchFamily="34" charset="0"/>
                <a:cs typeface="Tahoma" pitchFamily="34" charset="0"/>
              </a:rPr>
              <a:t>PDAs</a:t>
            </a:r>
          </a:p>
          <a:p>
            <a:pPr eaLnBrk="1" hangingPunct="1"/>
            <a:r>
              <a:rPr lang="en-US" sz="3500" b="1" smtClean="0">
                <a:latin typeface="Tahoma" pitchFamily="34" charset="0"/>
                <a:cs typeface="Tahoma" pitchFamily="34" charset="0"/>
              </a:rPr>
              <a:t>Networking on bee hive Internet sites</a:t>
            </a:r>
          </a:p>
          <a:p>
            <a:pPr eaLnBrk="1" hangingPunct="1"/>
            <a:r>
              <a:rPr lang="en-US" sz="3500" b="1" smtClean="0">
                <a:latin typeface="Tahoma" pitchFamily="34" charset="0"/>
                <a:cs typeface="Tahoma" pitchFamily="34" charset="0"/>
              </a:rPr>
              <a:t>Television &amp; movies</a:t>
            </a:r>
          </a:p>
          <a:p>
            <a:pPr eaLnBrk="1" hangingPunct="1"/>
            <a:r>
              <a:rPr lang="en-US" sz="3500" b="1" smtClean="0">
                <a:latin typeface="Tahoma" pitchFamily="34" charset="0"/>
                <a:cs typeface="Tahoma" pitchFamily="34" charset="0"/>
              </a:rPr>
              <a:t>YouTube</a:t>
            </a:r>
          </a:p>
          <a:p>
            <a:pPr eaLnBrk="1" hangingPunct="1"/>
            <a:r>
              <a:rPr lang="en-US" sz="3500" b="1" smtClean="0">
                <a:latin typeface="Tahoma" pitchFamily="34" charset="0"/>
                <a:cs typeface="Tahoma" pitchFamily="34" charset="0"/>
              </a:rPr>
              <a:t>Kindles </a:t>
            </a:r>
          </a:p>
          <a:p>
            <a:pPr eaLnBrk="1" hangingPunct="1"/>
            <a:r>
              <a:rPr lang="en-US" sz="3500" b="1" smtClean="0">
                <a:latin typeface="Tahoma" pitchFamily="34" charset="0"/>
                <a:cs typeface="Tahoma" pitchFamily="34" charset="0"/>
              </a:rPr>
              <a:t>Online news</a:t>
            </a:r>
          </a:p>
          <a:p>
            <a:pPr eaLnBrk="1" hangingPunct="1"/>
            <a:r>
              <a:rPr lang="en-US" sz="3500" b="1" smtClean="0">
                <a:latin typeface="Tahoma" pitchFamily="34" charset="0"/>
                <a:cs typeface="Tahoma" pitchFamily="34" charset="0"/>
              </a:rPr>
              <a:t>Ecommerce</a:t>
            </a:r>
          </a:p>
          <a:p>
            <a:pPr eaLnBrk="1" hangingPunct="1">
              <a:buFontTx/>
              <a:buNone/>
            </a:pPr>
            <a:endParaRPr lang="en-US" sz="3500" b="1"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0" y="0"/>
            <a:ext cx="9144000" cy="6858000"/>
          </a:xfrm>
        </p:spPr>
        <p:txBody>
          <a:bodyPr/>
          <a:lstStyle/>
          <a:p>
            <a:pPr marL="609600" indent="-609600" eaLnBrk="1" hangingPunct="1">
              <a:buClr>
                <a:srgbClr val="FFFF00"/>
              </a:buClr>
              <a:buFontTx/>
              <a:buNone/>
            </a:pPr>
            <a:r>
              <a:rPr lang="en-US" b="1" smtClean="0">
                <a:latin typeface="Tahoma" pitchFamily="34" charset="0"/>
              </a:rPr>
              <a:t>1. Cell phone &amp; Internet as</a:t>
            </a:r>
          </a:p>
          <a:p>
            <a:pPr marL="609600" indent="-609600" eaLnBrk="1" hangingPunct="1">
              <a:buClr>
                <a:srgbClr val="FFFF00"/>
              </a:buClr>
              <a:buFontTx/>
              <a:buNone/>
            </a:pPr>
            <a:r>
              <a:rPr lang="en-US" b="1" smtClean="0">
                <a:latin typeface="Tahoma" pitchFamily="34" charset="0"/>
              </a:rPr>
              <a:t>communal umbilical cords</a:t>
            </a:r>
          </a:p>
          <a:p>
            <a:pPr marL="609600" indent="-609600" eaLnBrk="1" hangingPunct="1">
              <a:buClr>
                <a:srgbClr val="FFFF00"/>
              </a:buClr>
              <a:buFontTx/>
              <a:buNone/>
            </a:pPr>
            <a:r>
              <a:rPr lang="en-US" b="1" smtClean="0">
                <a:latin typeface="Tahoma" pitchFamily="34" charset="0"/>
              </a:rPr>
              <a:t>2. Virtual connectedness despite geographical distance</a:t>
            </a:r>
          </a:p>
          <a:p>
            <a:pPr marL="609600" indent="-609600" eaLnBrk="1" hangingPunct="1">
              <a:buClr>
                <a:srgbClr val="FFFF00"/>
              </a:buClr>
              <a:buFontTx/>
              <a:buNone/>
            </a:pPr>
            <a:r>
              <a:rPr lang="en-US" b="1" smtClean="0">
                <a:latin typeface="Tahoma" pitchFamily="34" charset="0"/>
              </a:rPr>
              <a:t>3. Communal “innertainment” venues (concerts, raves, video games, chat groups, etc.)</a:t>
            </a:r>
          </a:p>
          <a:p>
            <a:pPr marL="609600" indent="-609600" eaLnBrk="1" hangingPunct="1">
              <a:buClr>
                <a:srgbClr val="FFFF00"/>
              </a:buClr>
              <a:buFontTx/>
              <a:buNone/>
            </a:pPr>
            <a:r>
              <a:rPr lang="en-US" b="1" smtClean="0">
                <a:latin typeface="Tahoma" pitchFamily="34" charset="0"/>
              </a:rPr>
              <a:t>4. Multi-tasking lifestyles (driving while talking on the cell + listening to music + drinking coffee)</a:t>
            </a:r>
          </a:p>
          <a:p>
            <a:pPr marL="609600" indent="-609600" eaLnBrk="1" hangingPunct="1">
              <a:buClr>
                <a:srgbClr val="FFFF00"/>
              </a:buClr>
              <a:buFontTx/>
              <a:buNone/>
            </a:pPr>
            <a:r>
              <a:rPr lang="en-US" b="1" smtClean="0">
                <a:latin typeface="Tahoma" pitchFamily="34" charset="0"/>
              </a:rPr>
              <a:t>5. Extended-stay communal work projects &amp; temp-living arrangements </a:t>
            </a:r>
          </a:p>
          <a:p>
            <a:pPr marL="609600" indent="-609600" eaLnBrk="1" hangingPunct="1"/>
            <a:endParaRPr lang="en-US" b="1" smtClean="0">
              <a:latin typeface="Tahoma" pitchFamily="34" charset="0"/>
            </a:endParaRPr>
          </a:p>
        </p:txBody>
      </p:sp>
      <p:sp>
        <p:nvSpPr>
          <p:cNvPr id="156675" name="AutoShape 4"/>
          <p:cNvSpPr>
            <a:spLocks noChangeArrowheads="1"/>
          </p:cNvSpPr>
          <p:nvPr/>
        </p:nvSpPr>
        <p:spPr bwMode="auto">
          <a:xfrm>
            <a:off x="76200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9144000" cy="91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3600" b="1">
                <a:latin typeface="Tahoma" pitchFamily="34" charset="0"/>
              </a:rPr>
              <a:t>6. Collecting experiences &amp; relationships rather than $$$ or things</a:t>
            </a:r>
          </a:p>
          <a:p>
            <a:r>
              <a:rPr lang="en-US" sz="3600" b="1">
                <a:latin typeface="Tahoma" pitchFamily="34" charset="0"/>
              </a:rPr>
              <a:t>7. Women as producers </a:t>
            </a:r>
          </a:p>
          <a:p>
            <a:r>
              <a:rPr lang="en-US" sz="3600" b="1">
                <a:latin typeface="Tahoma" pitchFamily="34" charset="0"/>
              </a:rPr>
              <a:t>rather than nurturers</a:t>
            </a:r>
          </a:p>
          <a:p>
            <a:r>
              <a:rPr lang="en-US" sz="3600" b="1">
                <a:latin typeface="Tahoma" pitchFamily="34" charset="0"/>
              </a:rPr>
              <a:t>8. Unisex </a:t>
            </a:r>
          </a:p>
          <a:p>
            <a:r>
              <a:rPr lang="en-US" sz="3600" b="1">
                <a:latin typeface="Tahoma" pitchFamily="34" charset="0"/>
              </a:rPr>
              <a:t>lifestyles (2 genders, 1 lifestyle) &amp; acceptance of non-heterosexuality</a:t>
            </a:r>
            <a:endParaRPr lang="en-US" sz="3600" b="1"/>
          </a:p>
          <a:p>
            <a:r>
              <a:rPr lang="en-US" sz="3600" b="1">
                <a:latin typeface="Tahoma" pitchFamily="34" charset="0"/>
              </a:rPr>
              <a:t>9.</a:t>
            </a:r>
            <a:r>
              <a:rPr lang="en-US" sz="3600" b="1"/>
              <a:t> </a:t>
            </a:r>
            <a:r>
              <a:rPr lang="en-US" sz="3600" b="1">
                <a:latin typeface="Tahoma" pitchFamily="34" charset="0"/>
              </a:rPr>
              <a:t>Make up your body (not your face)</a:t>
            </a:r>
            <a:r>
              <a:rPr lang="en-US" sz="3600" b="1"/>
              <a:t> </a:t>
            </a:r>
          </a:p>
          <a:p>
            <a:r>
              <a:rPr lang="en-US" sz="3600" b="1">
                <a:latin typeface="Tahoma" pitchFamily="34" charset="0"/>
              </a:rPr>
              <a:t>10.</a:t>
            </a:r>
            <a:r>
              <a:rPr lang="en-US" sz="3600" b="1"/>
              <a:t> </a:t>
            </a:r>
            <a:r>
              <a:rPr lang="en-US" sz="3600" b="1">
                <a:latin typeface="Tahoma" pitchFamily="34" charset="0"/>
              </a:rPr>
              <a:t>Knowledge is communal, </a:t>
            </a:r>
          </a:p>
          <a:p>
            <a:r>
              <a:rPr lang="en-US" sz="3600" b="1">
                <a:latin typeface="Tahoma" pitchFamily="34" charset="0"/>
              </a:rPr>
              <a:t>not “factual” (how your tribe feels about something is more important than what you</a:t>
            </a:r>
            <a:r>
              <a:rPr lang="en-US" sz="4000" b="1">
                <a:latin typeface="Tahoma" pitchFamily="34" charset="0"/>
              </a:rPr>
              <a:t> intellectually know)</a:t>
            </a:r>
          </a:p>
          <a:p>
            <a:endParaRPr lang="en-US" sz="4000" b="1">
              <a:latin typeface="Tahoma" pitchFamily="34" charset="0"/>
            </a:endParaRPr>
          </a:p>
          <a:p>
            <a:endParaRPr lang="en-US" sz="3600" b="1">
              <a:solidFill>
                <a:srgbClr val="0066FF"/>
              </a:solidFill>
              <a:latin typeface="Tahoma" pitchFamily="34" charset="0"/>
            </a:endParaRPr>
          </a:p>
          <a:p>
            <a:endParaRPr lang="en-US" sz="3600" b="1">
              <a:solidFill>
                <a:srgbClr val="0066FF"/>
              </a:solidFill>
              <a:latin typeface="Tahoma" pitchFamily="34" charset="0"/>
            </a:endParaRPr>
          </a:p>
          <a:p>
            <a:endParaRPr lang="en-US" sz="4400" b="1">
              <a:solidFill>
                <a:srgbClr val="D60093"/>
              </a:solidFill>
              <a:latin typeface="Tahoma" pitchFamily="34" charset="0"/>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152400"/>
            <a:ext cx="8229600" cy="685800"/>
          </a:xfrm>
        </p:spPr>
        <p:txBody>
          <a:bodyPr/>
          <a:lstStyle/>
          <a:p>
            <a:pPr eaLnBrk="1" hangingPunct="1"/>
            <a:r>
              <a:rPr lang="en-US" sz="4000" b="1" smtClean="0">
                <a:solidFill>
                  <a:schemeClr val="tx1"/>
                </a:solidFill>
                <a:latin typeface="Tahoma" pitchFamily="34" charset="0"/>
              </a:rPr>
              <a:t>UGEN Soundbyte Reality</a:t>
            </a:r>
          </a:p>
        </p:txBody>
      </p:sp>
      <p:sp>
        <p:nvSpPr>
          <p:cNvPr id="158723" name="Rectangle 3"/>
          <p:cNvSpPr>
            <a:spLocks noGrp="1" noChangeArrowheads="1"/>
          </p:cNvSpPr>
          <p:nvPr>
            <p:ph type="body" idx="1"/>
          </p:nvPr>
        </p:nvSpPr>
        <p:spPr>
          <a:xfrm>
            <a:off x="0" y="914400"/>
            <a:ext cx="9144000" cy="5943600"/>
          </a:xfrm>
        </p:spPr>
        <p:txBody>
          <a:bodyPr/>
          <a:lstStyle/>
          <a:p>
            <a:pPr algn="ctr" eaLnBrk="1" hangingPunct="1">
              <a:lnSpc>
                <a:spcPct val="90000"/>
              </a:lnSpc>
              <a:buFontTx/>
              <a:buNone/>
            </a:pPr>
            <a:r>
              <a:rPr lang="en-US" b="1" smtClean="0">
                <a:latin typeface="Tahoma" pitchFamily="34" charset="0"/>
              </a:rPr>
              <a:t>Apple’s Shuffle iPod facilitates </a:t>
            </a:r>
          </a:p>
          <a:p>
            <a:pPr algn="ctr" eaLnBrk="1" hangingPunct="1">
              <a:lnSpc>
                <a:spcPct val="90000"/>
              </a:lnSpc>
              <a:buFontTx/>
              <a:buNone/>
            </a:pPr>
            <a:r>
              <a:rPr lang="en-US" b="1" smtClean="0">
                <a:latin typeface="Tahoma" pitchFamily="34" charset="0"/>
              </a:rPr>
              <a:t>random listening of musical </a:t>
            </a:r>
          </a:p>
          <a:p>
            <a:pPr algn="ctr" eaLnBrk="1" hangingPunct="1">
              <a:lnSpc>
                <a:spcPct val="90000"/>
              </a:lnSpc>
              <a:buFontTx/>
              <a:buNone/>
            </a:pPr>
            <a:r>
              <a:rPr lang="en-US" b="1" smtClean="0">
                <a:latin typeface="Tahoma" pitchFamily="34" charset="0"/>
              </a:rPr>
              <a:t>soundbites for the short UGEN </a:t>
            </a:r>
          </a:p>
          <a:p>
            <a:pPr algn="ctr" eaLnBrk="1" hangingPunct="1">
              <a:lnSpc>
                <a:spcPct val="90000"/>
              </a:lnSpc>
              <a:buFontTx/>
              <a:buNone/>
            </a:pPr>
            <a:r>
              <a:rPr lang="en-US" b="1" smtClean="0">
                <a:latin typeface="Tahoma" pitchFamily="34" charset="0"/>
              </a:rPr>
              <a:t>attention span.  Music from all “tribal groups” (all eras of rock, pop music, classical, etc.) can be randomly sampled in soundbites, creating music “wallpaper” for listeners with multi-track, but short, attention spans. Cable TV provides soundbite reality for current events; cell phones enable continuous soundbite conversations with tribal members.  </a:t>
            </a:r>
          </a:p>
          <a:p>
            <a:pPr algn="ctr" eaLnBrk="1" hangingPunct="1">
              <a:lnSpc>
                <a:spcPct val="90000"/>
              </a:lnSpc>
              <a:buFontTx/>
              <a:buNone/>
            </a:pPr>
            <a:endParaRPr lang="en-US" b="1" smtClean="0">
              <a:latin typeface="Tahoma"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400" b="1" dirty="0" smtClean="0">
                <a:latin typeface="Tahoma" pitchFamily="34" charset="0"/>
              </a:rPr>
              <a:t>44% of Americans between 18-29 (vs. just 3% of all other Americans) get part or almost all of their news from Internet blogs.</a:t>
            </a:r>
          </a:p>
          <a:p>
            <a:pPr marL="609600" indent="-609600" eaLnBrk="1" hangingPunct="1">
              <a:buFontTx/>
              <a:buAutoNum type="arabicPeriod"/>
            </a:pPr>
            <a:r>
              <a:rPr lang="en-US" sz="3400" b="1" dirty="0" smtClean="0">
                <a:latin typeface="Tahoma" pitchFamily="34" charset="0"/>
              </a:rPr>
              <a:t>New types of collaborative blogs include </a:t>
            </a:r>
            <a:r>
              <a:rPr lang="en-US" sz="3400" b="1" dirty="0" err="1" smtClean="0">
                <a:latin typeface="Tahoma" pitchFamily="34" charset="0"/>
              </a:rPr>
              <a:t>photoblogs</a:t>
            </a:r>
            <a:r>
              <a:rPr lang="en-US" sz="3400" b="1" dirty="0" smtClean="0">
                <a:latin typeface="Tahoma" pitchFamily="34" charset="0"/>
              </a:rPr>
              <a:t>, </a:t>
            </a:r>
            <a:r>
              <a:rPr lang="en-US" sz="3400" b="1" dirty="0" err="1" smtClean="0">
                <a:latin typeface="Tahoma" pitchFamily="34" charset="0"/>
              </a:rPr>
              <a:t>videoblogs</a:t>
            </a:r>
            <a:r>
              <a:rPr lang="en-US" sz="3400" b="1" dirty="0" smtClean="0">
                <a:latin typeface="Tahoma" pitchFamily="34" charset="0"/>
              </a:rPr>
              <a:t>, &amp; Podcasting (</a:t>
            </a:r>
            <a:r>
              <a:rPr lang="en-US" sz="3400" b="1" dirty="0" err="1" smtClean="0">
                <a:latin typeface="Tahoma" pitchFamily="34" charset="0"/>
              </a:rPr>
              <a:t>amatuers</a:t>
            </a:r>
            <a:r>
              <a:rPr lang="en-US" sz="3400" b="1" dirty="0" smtClean="0">
                <a:latin typeface="Tahoma" pitchFamily="34" charset="0"/>
              </a:rPr>
              <a:t> working with professional journalists).</a:t>
            </a:r>
          </a:p>
          <a:p>
            <a:pPr marL="609600" indent="-609600" eaLnBrk="1" hangingPunct="1">
              <a:buFontTx/>
              <a:buAutoNum type="arabicPeriod"/>
            </a:pPr>
            <a:r>
              <a:rPr lang="en-US" sz="3400" b="1" dirty="0" smtClean="0">
                <a:latin typeface="Tahoma" pitchFamily="34" charset="0"/>
              </a:rPr>
              <a:t>Between 2005-2006, the number of monthly </a:t>
            </a:r>
            <a:r>
              <a:rPr lang="en-US" sz="3400" b="1" dirty="0" err="1" smtClean="0">
                <a:latin typeface="Tahoma" pitchFamily="34" charset="0"/>
              </a:rPr>
              <a:t>MySpace</a:t>
            </a:r>
            <a:r>
              <a:rPr lang="en-US" sz="3400" b="1" dirty="0" smtClean="0">
                <a:latin typeface="Tahoma" pitchFamily="34" charset="0"/>
              </a:rPr>
              <a:t> visitors zoomed from 17M to 54M, making it the most visited website in America</a:t>
            </a:r>
            <a:r>
              <a:rPr lang="en-US" b="1" dirty="0" smtClean="0">
                <a:latin typeface="Tahoma" pitchFamily="34" charset="0"/>
              </a:rPr>
              <a:t>. </a:t>
            </a:r>
          </a:p>
          <a:p>
            <a:pPr marL="609600" indent="-609600" eaLnBrk="1" hangingPunct="1">
              <a:buFontTx/>
              <a:buAutoNum type="arabicPeriod"/>
            </a:pPr>
            <a:endParaRPr lang="en-US" sz="4000" b="1" dirty="0" smtClean="0">
              <a:latin typeface="Tahoma"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4638"/>
            <a:ext cx="8229600" cy="639762"/>
          </a:xfrm>
        </p:spPr>
        <p:txBody>
          <a:bodyPr/>
          <a:lstStyle/>
          <a:p>
            <a:pPr eaLnBrk="1" hangingPunct="1"/>
            <a:r>
              <a:rPr lang="en-US" sz="2800" b="1" smtClean="0">
                <a:solidFill>
                  <a:schemeClr val="tx1"/>
                </a:solidFill>
                <a:latin typeface="Tahoma" pitchFamily="34" charset="0"/>
              </a:rPr>
              <a:t>HOW UGENs ARE PERFECTLY ADAPTED FOR 21 CENTURY WORK</a:t>
            </a:r>
          </a:p>
        </p:txBody>
      </p:sp>
      <p:sp>
        <p:nvSpPr>
          <p:cNvPr id="160771"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eriod"/>
            </a:pPr>
            <a:r>
              <a:rPr lang="en-US" b="1" smtClean="0">
                <a:latin typeface="Tahoma" pitchFamily="34" charset="0"/>
              </a:rPr>
              <a:t>Flex lifestyles compatible with real time work projects (required by intensive technology)</a:t>
            </a:r>
          </a:p>
          <a:p>
            <a:pPr marL="609600" indent="-609600" eaLnBrk="1" hangingPunct="1">
              <a:buFontTx/>
              <a:buAutoNum type="arabicPeriod"/>
            </a:pPr>
            <a:r>
              <a:rPr lang="en-US" b="1" smtClean="0">
                <a:latin typeface="Tahoma" pitchFamily="34" charset="0"/>
              </a:rPr>
              <a:t>Comfortable with continuous change (“go-with-the-flow” mindset)</a:t>
            </a:r>
          </a:p>
          <a:p>
            <a:pPr marL="609600" indent="-609600" eaLnBrk="1" hangingPunct="1">
              <a:buFontTx/>
              <a:buAutoNum type="arabicPeriod"/>
            </a:pPr>
            <a:r>
              <a:rPr lang="en-US" b="1" smtClean="0">
                <a:latin typeface="Tahoma" pitchFamily="34" charset="0"/>
              </a:rPr>
              <a:t>Team-oriented due to communal lifestyle orientation</a:t>
            </a:r>
          </a:p>
          <a:p>
            <a:pPr marL="609600" indent="-609600" eaLnBrk="1" hangingPunct="1">
              <a:buFontTx/>
              <a:buAutoNum type="arabicPeriod"/>
            </a:pPr>
            <a:r>
              <a:rPr lang="en-US" b="1" smtClean="0">
                <a:latin typeface="Tahoma" pitchFamily="34" charset="0"/>
              </a:rPr>
              <a:t>Comfortable in both unisex &amp; multicultural work environments</a:t>
            </a:r>
          </a:p>
          <a:p>
            <a:pPr marL="609600" indent="-609600" eaLnBrk="1" hangingPunct="1">
              <a:buFontTx/>
              <a:buAutoNum type="arabicPeriod"/>
            </a:pPr>
            <a:r>
              <a:rPr lang="en-US" b="1" smtClean="0">
                <a:latin typeface="Tahoma" pitchFamily="34" charset="0"/>
              </a:rPr>
              <a:t>Lifestyle-driven careers (flex scheduling, informal business attire, etc.)</a:t>
            </a:r>
          </a:p>
          <a:p>
            <a:pPr marL="609600" indent="-609600" eaLnBrk="1" hangingPunct="1"/>
            <a:endParaRPr lang="en-US" b="1" smtClean="0">
              <a:latin typeface="Tahoma"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1794" name="WordArt 2"/>
          <p:cNvSpPr>
            <a:spLocks noChangeArrowheads="1" noChangeShapeType="1" noTextEdit="1"/>
          </p:cNvSpPr>
          <p:nvPr/>
        </p:nvSpPr>
        <p:spPr bwMode="auto">
          <a:xfrm>
            <a:off x="2133600" y="533400"/>
            <a:ext cx="4495800" cy="5638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WORK</a:t>
            </a:r>
          </a:p>
          <a:p>
            <a:pPr algn="ctr"/>
            <a:r>
              <a:rPr lang="en-US" sz="3600" b="1" kern="10">
                <a:ln w="9525">
                  <a:solidFill>
                    <a:srgbClr val="000000"/>
                  </a:solidFill>
                  <a:round/>
                  <a:headEnd/>
                  <a:tailEnd/>
                </a:ln>
                <a:latin typeface="Arial Black"/>
              </a:rPr>
              <a:t>CULTURE</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152400" y="0"/>
            <a:ext cx="8763000" cy="6858000"/>
          </a:xfrm>
        </p:spPr>
        <p:txBody>
          <a:bodyPr/>
          <a:lstStyle/>
          <a:p>
            <a:pPr eaLnBrk="1" hangingPunct="1">
              <a:buFontTx/>
              <a:buNone/>
            </a:pPr>
            <a:r>
              <a:rPr lang="en-US" sz="4200" b="1" dirty="0" smtClean="0">
                <a:latin typeface="Tahoma" pitchFamily="34" charset="0"/>
              </a:rPr>
              <a:t>Project-based (communal)</a:t>
            </a:r>
          </a:p>
          <a:p>
            <a:pPr eaLnBrk="1" hangingPunct="1">
              <a:buFontTx/>
              <a:buNone/>
            </a:pPr>
            <a:r>
              <a:rPr lang="en-US" sz="4200" b="1" dirty="0">
                <a:latin typeface="Tahoma" pitchFamily="34" charset="0"/>
              </a:rPr>
              <a:t>w</a:t>
            </a:r>
            <a:r>
              <a:rPr lang="en-US" sz="4200" b="1" dirty="0" smtClean="0">
                <a:latin typeface="Tahoma" pitchFamily="34" charset="0"/>
              </a:rPr>
              <a:t>ork requires that people get</a:t>
            </a:r>
          </a:p>
          <a:p>
            <a:pPr eaLnBrk="1" hangingPunct="1">
              <a:buFontTx/>
              <a:buNone/>
            </a:pPr>
            <a:r>
              <a:rPr lang="en-US" sz="4200" b="1" dirty="0" smtClean="0">
                <a:latin typeface="Tahoma" pitchFamily="34" charset="0"/>
              </a:rPr>
              <a:t>along, which requires fitting</a:t>
            </a:r>
          </a:p>
          <a:p>
            <a:pPr eaLnBrk="1" hangingPunct="1">
              <a:buFontTx/>
              <a:buNone/>
            </a:pPr>
            <a:r>
              <a:rPr lang="en-US" sz="4200" b="1" dirty="0" smtClean="0">
                <a:latin typeface="Tahoma" pitchFamily="34" charset="0"/>
              </a:rPr>
              <a:t>together, which requires</a:t>
            </a:r>
          </a:p>
          <a:p>
            <a:pPr eaLnBrk="1" hangingPunct="1">
              <a:buFontTx/>
              <a:buNone/>
            </a:pPr>
            <a:r>
              <a:rPr lang="en-US" sz="4200" b="1" dirty="0" smtClean="0">
                <a:latin typeface="Tahoma" pitchFamily="34" charset="0"/>
              </a:rPr>
              <a:t>Mutual</a:t>
            </a:r>
            <a:r>
              <a:rPr lang="en-US" sz="4200" b="1" dirty="0">
                <a:latin typeface="Tahoma" pitchFamily="34" charset="0"/>
              </a:rPr>
              <a:t> </a:t>
            </a:r>
            <a:r>
              <a:rPr lang="en-US" sz="4200" b="1" dirty="0" smtClean="0">
                <a:latin typeface="Tahoma" pitchFamily="34" charset="0"/>
              </a:rPr>
              <a:t>acceptance with no</a:t>
            </a:r>
          </a:p>
          <a:p>
            <a:pPr eaLnBrk="1" hangingPunct="1">
              <a:buFontTx/>
              <a:buNone/>
            </a:pPr>
            <a:r>
              <a:rPr lang="en-US" sz="4200" b="1" dirty="0" smtClean="0">
                <a:latin typeface="Tahoma" pitchFamily="34" charset="0"/>
              </a:rPr>
              <a:t>agendas = a different</a:t>
            </a:r>
          </a:p>
          <a:p>
            <a:pPr eaLnBrk="1" hangingPunct="1">
              <a:buFontTx/>
              <a:buNone/>
            </a:pPr>
            <a:r>
              <a:rPr lang="en-US" sz="4200" b="1" dirty="0" smtClean="0">
                <a:latin typeface="Tahoma" pitchFamily="34" charset="0"/>
              </a:rPr>
              <a:t>workplace for a </a:t>
            </a:r>
            <a:r>
              <a:rPr lang="en-US" sz="4200" b="1" smtClean="0">
                <a:latin typeface="Tahoma" pitchFamily="34" charset="0"/>
              </a:rPr>
              <a:t>new Universal</a:t>
            </a:r>
          </a:p>
          <a:p>
            <a:pPr eaLnBrk="1" hangingPunct="1">
              <a:buFontTx/>
              <a:buNone/>
            </a:pPr>
            <a:r>
              <a:rPr lang="en-US" sz="4200" b="1" dirty="0" smtClean="0">
                <a:latin typeface="Tahoma" pitchFamily="34" charset="0"/>
              </a:rPr>
              <a:t>Generation.</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152400"/>
            <a:ext cx="8763000" cy="609600"/>
          </a:xfrm>
        </p:spPr>
        <p:txBody>
          <a:bodyPr/>
          <a:lstStyle/>
          <a:p>
            <a:pPr eaLnBrk="1" hangingPunct="1"/>
            <a:r>
              <a:rPr lang="en-US" sz="4000" b="1" smtClean="0">
                <a:solidFill>
                  <a:schemeClr val="tx1"/>
                </a:solidFill>
                <a:latin typeface="Tahoma" pitchFamily="34" charset="0"/>
              </a:rPr>
              <a:t>UGEN WORK CULTURE</a:t>
            </a:r>
          </a:p>
        </p:txBody>
      </p:sp>
      <p:sp>
        <p:nvSpPr>
          <p:cNvPr id="163843" name="Rectangle 3"/>
          <p:cNvSpPr>
            <a:spLocks noGrp="1" noChangeArrowheads="1"/>
          </p:cNvSpPr>
          <p:nvPr>
            <p:ph type="body" idx="1"/>
          </p:nvPr>
        </p:nvSpPr>
        <p:spPr>
          <a:xfrm>
            <a:off x="0" y="762000"/>
            <a:ext cx="9144000" cy="5867400"/>
          </a:xfrm>
        </p:spPr>
        <p:txBody>
          <a:bodyPr/>
          <a:lstStyle/>
          <a:p>
            <a:pPr marL="609600" indent="-609600" eaLnBrk="1" hangingPunct="1">
              <a:buFontTx/>
              <a:buAutoNum type="arabicPeriod"/>
            </a:pPr>
            <a:r>
              <a:rPr lang="en-US" sz="4000" b="1" smtClean="0">
                <a:latin typeface="Tahoma" pitchFamily="34" charset="0"/>
              </a:rPr>
              <a:t>Informality</a:t>
            </a:r>
          </a:p>
          <a:p>
            <a:pPr marL="609600" indent="-609600" eaLnBrk="1" hangingPunct="1">
              <a:buFontTx/>
              <a:buAutoNum type="arabicPeriod"/>
            </a:pPr>
            <a:r>
              <a:rPr lang="en-US" sz="4000" b="1" smtClean="0">
                <a:latin typeface="Tahoma" pitchFamily="34" charset="0"/>
              </a:rPr>
              <a:t>Flex scheduling</a:t>
            </a:r>
          </a:p>
          <a:p>
            <a:pPr marL="609600" indent="-609600" eaLnBrk="1" hangingPunct="1">
              <a:buFontTx/>
              <a:buAutoNum type="arabicPeriod"/>
            </a:pPr>
            <a:r>
              <a:rPr lang="en-US" sz="4000" b="1" smtClean="0">
                <a:latin typeface="Tahoma" pitchFamily="34" charset="0"/>
              </a:rPr>
              <a:t>Teamwork</a:t>
            </a:r>
          </a:p>
          <a:p>
            <a:pPr marL="609600" indent="-609600" eaLnBrk="1" hangingPunct="1">
              <a:buFontTx/>
              <a:buAutoNum type="arabicPeriod"/>
            </a:pPr>
            <a:r>
              <a:rPr lang="en-US" sz="4000" b="1" smtClean="0">
                <a:latin typeface="Tahoma" pitchFamily="34" charset="0"/>
              </a:rPr>
              <a:t>Project-based</a:t>
            </a:r>
          </a:p>
          <a:p>
            <a:pPr marL="609600" indent="-609600" eaLnBrk="1" hangingPunct="1">
              <a:buFontTx/>
              <a:buAutoNum type="arabicPeriod"/>
            </a:pPr>
            <a:r>
              <a:rPr lang="en-US" sz="4000" b="1" smtClean="0">
                <a:latin typeface="Tahoma" pitchFamily="34" charset="0"/>
              </a:rPr>
              <a:t>Unisex</a:t>
            </a:r>
          </a:p>
          <a:p>
            <a:pPr marL="609600" indent="-609600" eaLnBrk="1" hangingPunct="1">
              <a:buFontTx/>
              <a:buAutoNum type="arabicPeriod"/>
            </a:pPr>
            <a:r>
              <a:rPr lang="en-US" sz="4000" b="1" smtClean="0">
                <a:latin typeface="Tahoma" pitchFamily="34" charset="0"/>
              </a:rPr>
              <a:t>Spontaneous &amp; temporary</a:t>
            </a:r>
          </a:p>
          <a:p>
            <a:pPr marL="609600" indent="-609600" eaLnBrk="1" hangingPunct="1">
              <a:buFontTx/>
              <a:buAutoNum type="arabicPeriod"/>
            </a:pPr>
            <a:r>
              <a:rPr lang="en-US" sz="4000" b="1" smtClean="0">
                <a:latin typeface="Tahoma" pitchFamily="34" charset="0"/>
              </a:rPr>
              <a:t>Simultaneous pursuit of professional &amp; personal agendas</a:t>
            </a:r>
          </a:p>
          <a:p>
            <a:pPr marL="609600" indent="-609600" eaLnBrk="1" hangingPunct="1"/>
            <a:endParaRPr lang="en-US" sz="4000" b="1" smtClean="0">
              <a:latin typeface="Tahoma"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0" y="0"/>
            <a:ext cx="9144000" cy="6858000"/>
          </a:xfrm>
        </p:spPr>
        <p:txBody>
          <a:bodyPr/>
          <a:lstStyle/>
          <a:p>
            <a:pPr algn="ctr">
              <a:buFontTx/>
              <a:buNone/>
            </a:pPr>
            <a:r>
              <a:rPr lang="en-US" sz="9000" b="1" smtClean="0">
                <a:latin typeface="Tahoma" pitchFamily="34" charset="0"/>
                <a:cs typeface="Tahoma" pitchFamily="34" charset="0"/>
              </a:rPr>
              <a:t>THE POSTMODERN UGEN STUDENT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487362"/>
          </a:xfrm>
        </p:spPr>
        <p:txBody>
          <a:bodyPr/>
          <a:lstStyle/>
          <a:p>
            <a:pPr eaLnBrk="1" hangingPunct="1"/>
            <a:r>
              <a:rPr lang="en-US" sz="4000" b="1" smtClean="0">
                <a:solidFill>
                  <a:schemeClr val="tx1"/>
                </a:solidFill>
                <a:latin typeface="Tahoma" pitchFamily="34" charset="0"/>
              </a:rPr>
              <a:t>WHY A UNIVERSAL GENERATION?</a:t>
            </a:r>
          </a:p>
        </p:txBody>
      </p:sp>
      <p:sp>
        <p:nvSpPr>
          <p:cNvPr id="18435" name="Rectangle 3"/>
          <p:cNvSpPr>
            <a:spLocks noGrp="1" noChangeArrowheads="1"/>
          </p:cNvSpPr>
          <p:nvPr>
            <p:ph type="body" idx="1"/>
          </p:nvPr>
        </p:nvSpPr>
        <p:spPr>
          <a:xfrm>
            <a:off x="304800" y="838200"/>
            <a:ext cx="8839200" cy="6019800"/>
          </a:xfrm>
        </p:spPr>
        <p:txBody>
          <a:bodyPr/>
          <a:lstStyle/>
          <a:p>
            <a:pPr marL="609600" indent="-609600" eaLnBrk="1" hangingPunct="1">
              <a:buFontTx/>
              <a:buAutoNum type="arabicPeriod"/>
            </a:pPr>
            <a:r>
              <a:rPr lang="en-US" b="1" smtClean="0">
                <a:latin typeface="Tahoma" pitchFamily="34" charset="0"/>
              </a:rPr>
              <a:t>Dissolving nationalistic barriers--nationalism replaced by tolerance of diversity</a:t>
            </a:r>
          </a:p>
          <a:p>
            <a:pPr marL="609600" indent="-609600" eaLnBrk="1" hangingPunct="1">
              <a:buFontTx/>
              <a:buNone/>
            </a:pPr>
            <a:r>
              <a:rPr lang="en-US" b="1" smtClean="0">
                <a:latin typeface="Tahoma" pitchFamily="34" charset="0"/>
              </a:rPr>
              <a:t>2. Acceptance/tolerance of lifestyle &amp; “spiritual” diversity</a:t>
            </a:r>
          </a:p>
          <a:p>
            <a:pPr marL="609600" indent="-609600" eaLnBrk="1" hangingPunct="1">
              <a:buFontTx/>
              <a:buNone/>
            </a:pPr>
            <a:r>
              <a:rPr lang="en-US" b="1" smtClean="0">
                <a:latin typeface="Tahoma" pitchFamily="34" charset="0"/>
              </a:rPr>
              <a:t>3. Global networking technology is universally available</a:t>
            </a:r>
          </a:p>
          <a:p>
            <a:pPr marL="609600" indent="-609600" eaLnBrk="1" hangingPunct="1">
              <a:buFontTx/>
              <a:buNone/>
            </a:pPr>
            <a:r>
              <a:rPr lang="en-US" b="1" smtClean="0">
                <a:latin typeface="Tahoma" pitchFamily="34" charset="0"/>
              </a:rPr>
              <a:t>4. Emergence of an integrated global economy</a:t>
            </a:r>
          </a:p>
          <a:p>
            <a:pPr marL="609600" indent="-609600" eaLnBrk="1" hangingPunct="1">
              <a:buFontTx/>
              <a:buNone/>
            </a:pPr>
            <a:r>
              <a:rPr lang="en-US" b="1" smtClean="0">
                <a:latin typeface="Tahoma" pitchFamily="34" charset="0"/>
              </a:rPr>
              <a:t>5. American exports of popular culture</a:t>
            </a:r>
          </a:p>
          <a:p>
            <a:pPr marL="609600" indent="-609600" eaLnBrk="1" hangingPunct="1">
              <a:buFontTx/>
              <a:buNone/>
            </a:pPr>
            <a:endParaRPr lang="en-US" b="1" smtClean="0"/>
          </a:p>
          <a:p>
            <a:pPr marL="609600" indent="-609600" eaLnBrk="1" hangingPunct="1"/>
            <a:endParaRPr lang="en-US" b="1" smtClean="0">
              <a:solidFill>
                <a:srgbClr val="0066CC"/>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0"/>
            <a:ext cx="8229600" cy="609600"/>
          </a:xfrm>
        </p:spPr>
        <p:txBody>
          <a:bodyPr/>
          <a:lstStyle/>
          <a:p>
            <a:pPr eaLnBrk="1" hangingPunct="1"/>
            <a:r>
              <a:rPr lang="en-US" sz="4000" b="1" smtClean="0">
                <a:solidFill>
                  <a:srgbClr val="660066"/>
                </a:solidFill>
                <a:latin typeface="Algerian" pitchFamily="82" charset="0"/>
              </a:rPr>
              <a:t>     </a:t>
            </a:r>
            <a:r>
              <a:rPr lang="en-US" sz="2800" b="1" smtClean="0">
                <a:solidFill>
                  <a:schemeClr val="tx1"/>
                </a:solidFill>
                <a:latin typeface="Tahoma" pitchFamily="34" charset="0"/>
              </a:rPr>
              <a:t>10 SIGNS OF A UGEN STUDENT</a:t>
            </a:r>
          </a:p>
        </p:txBody>
      </p:sp>
      <p:sp>
        <p:nvSpPr>
          <p:cNvPr id="165891" name="Rectangle 3"/>
          <p:cNvSpPr>
            <a:spLocks noGrp="1" noChangeArrowheads="1"/>
          </p:cNvSpPr>
          <p:nvPr>
            <p:ph type="body" sz="half" idx="1"/>
          </p:nvPr>
        </p:nvSpPr>
        <p:spPr>
          <a:xfrm>
            <a:off x="152400" y="457200"/>
            <a:ext cx="8839200" cy="6400800"/>
          </a:xfrm>
        </p:spPr>
        <p:txBody>
          <a:bodyPr/>
          <a:lstStyle/>
          <a:p>
            <a:pPr marL="533400" indent="-533400" eaLnBrk="1" hangingPunct="1">
              <a:lnSpc>
                <a:spcPct val="90000"/>
              </a:lnSpc>
              <a:buFontTx/>
              <a:buNone/>
            </a:pPr>
            <a:r>
              <a:rPr lang="en-US" sz="2400" b="1" smtClean="0">
                <a:latin typeface="Tahoma" pitchFamily="34" charset="0"/>
              </a:rPr>
              <a:t>1.</a:t>
            </a:r>
            <a:r>
              <a:rPr lang="en-US" sz="3600" b="1" smtClean="0">
                <a:latin typeface="Tahoma" pitchFamily="34" charset="0"/>
              </a:rPr>
              <a:t> </a:t>
            </a:r>
            <a:r>
              <a:rPr lang="en-US" sz="2600" b="1" smtClean="0">
                <a:latin typeface="Tahoma" pitchFamily="34" charset="0"/>
              </a:rPr>
              <a:t>Skipping class or arriving late </a:t>
            </a:r>
            <a:r>
              <a:rPr lang="en-US" sz="2600" b="1" u="sng" smtClean="0">
                <a:latin typeface="Tahoma" pitchFamily="34" charset="0"/>
              </a:rPr>
              <a:t>(living by momentary feelings</a:t>
            </a:r>
            <a:r>
              <a:rPr lang="en-US" sz="2600" b="1" smtClean="0">
                <a:latin typeface="Tahoma" pitchFamily="34" charset="0"/>
              </a:rPr>
              <a:t>)</a:t>
            </a:r>
          </a:p>
          <a:p>
            <a:pPr marL="533400" indent="-533400" eaLnBrk="1" hangingPunct="1">
              <a:lnSpc>
                <a:spcPct val="90000"/>
              </a:lnSpc>
              <a:buFontTx/>
              <a:buNone/>
            </a:pPr>
            <a:r>
              <a:rPr lang="en-US" sz="2600" b="1" smtClean="0">
                <a:latin typeface="Tahoma" pitchFamily="34" charset="0"/>
              </a:rPr>
              <a:t>2. Putting personal priorities before academic commitments: extracurricular activities; 3-day weekends; attending sports events or concerts; quick vacations; wedding rehearsals, etc. (</a:t>
            </a:r>
            <a:r>
              <a:rPr lang="en-US" sz="2600" b="1" u="sng" smtClean="0">
                <a:latin typeface="Tahoma" pitchFamily="34" charset="0"/>
              </a:rPr>
              <a:t>living existentially by doing what is most meaningful to you</a:t>
            </a:r>
            <a:r>
              <a:rPr lang="en-US" sz="2600" b="1" smtClean="0">
                <a:latin typeface="Tahoma" pitchFamily="34" charset="0"/>
              </a:rPr>
              <a:t>)</a:t>
            </a:r>
          </a:p>
          <a:p>
            <a:pPr marL="533400" indent="-533400" eaLnBrk="1" hangingPunct="1">
              <a:lnSpc>
                <a:spcPct val="90000"/>
              </a:lnSpc>
              <a:buFontTx/>
              <a:buNone/>
            </a:pPr>
            <a:r>
              <a:rPr lang="en-US" sz="2600" b="1" smtClean="0">
                <a:latin typeface="Tahoma" pitchFamily="34" charset="0"/>
              </a:rPr>
              <a:t>3. Increased expectations for personal accommodation: make-up exams; extension of assignment deadlines; learning disabilities; “personal problems”; starting the semester 1 or 2 weeks late or finishing 1 or 2 weeks early; extended illness or recovery from accidents, etc. (</a:t>
            </a:r>
            <a:r>
              <a:rPr lang="en-US" sz="2600" b="1" u="sng" smtClean="0">
                <a:latin typeface="Tahoma" pitchFamily="34" charset="0"/>
              </a:rPr>
              <a:t>living in a subjective world of your own making</a:t>
            </a:r>
            <a:r>
              <a:rPr lang="en-US" sz="2600" b="1" smtClean="0">
                <a:latin typeface="Tahoma" pitchFamily="34" charset="0"/>
              </a:rPr>
              <a:t>)  </a:t>
            </a:r>
          </a:p>
          <a:p>
            <a:pPr marL="533400" indent="-533400" eaLnBrk="1" hangingPunct="1">
              <a:lnSpc>
                <a:spcPct val="90000"/>
              </a:lnSpc>
              <a:buFontTx/>
              <a:buNone/>
            </a:pPr>
            <a:endParaRPr lang="en-US" sz="2600" b="1" smtClean="0">
              <a:latin typeface="Tahoma" pitchFamily="34" charset="0"/>
            </a:endParaRPr>
          </a:p>
        </p:txBody>
      </p:sp>
      <p:sp>
        <p:nvSpPr>
          <p:cNvPr id="165892" name="AutoShape 4"/>
          <p:cNvSpPr>
            <a:spLocks noChangeArrowheads="1"/>
          </p:cNvSpPr>
          <p:nvPr/>
        </p:nvSpPr>
        <p:spPr bwMode="auto">
          <a:xfrm>
            <a:off x="7696200" y="5791200"/>
            <a:ext cx="976313" cy="685800"/>
          </a:xfrm>
          <a:prstGeom prst="rightArrow">
            <a:avLst>
              <a:gd name="adj1" fmla="val 50000"/>
              <a:gd name="adj2" fmla="val 35590"/>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sz="half" idx="1"/>
          </p:nvPr>
        </p:nvSpPr>
        <p:spPr>
          <a:xfrm>
            <a:off x="0" y="152400"/>
            <a:ext cx="9144000" cy="6553200"/>
          </a:xfrm>
        </p:spPr>
        <p:txBody>
          <a:bodyPr/>
          <a:lstStyle/>
          <a:p>
            <a:pPr marL="533400" indent="-533400" eaLnBrk="1" hangingPunct="1">
              <a:lnSpc>
                <a:spcPct val="80000"/>
              </a:lnSpc>
              <a:buFontTx/>
              <a:buNone/>
            </a:pPr>
            <a:r>
              <a:rPr lang="en-US" sz="2400" b="1" smtClean="0">
                <a:latin typeface="Tahoma" pitchFamily="34" charset="0"/>
              </a:rPr>
              <a:t>4.</a:t>
            </a:r>
            <a:r>
              <a:rPr lang="en-US" sz="3600" b="1" smtClean="0">
                <a:latin typeface="Tahoma" pitchFamily="34" charset="0"/>
              </a:rPr>
              <a:t> </a:t>
            </a:r>
            <a:r>
              <a:rPr lang="en-US" sz="2600" b="1" smtClean="0">
                <a:latin typeface="Tahoma" pitchFamily="34" charset="0"/>
              </a:rPr>
              <a:t>Cell phone class disruptions (</a:t>
            </a:r>
            <a:r>
              <a:rPr lang="en-US" sz="2600" b="1" u="sng" smtClean="0">
                <a:latin typeface="Tahoma" pitchFamily="34" charset="0"/>
              </a:rPr>
              <a:t>codependency with your virtual tribe</a:t>
            </a:r>
            <a:r>
              <a:rPr lang="en-US" sz="2600" b="1" smtClean="0">
                <a:latin typeface="Tahoma" pitchFamily="34" charset="0"/>
              </a:rPr>
              <a:t>)</a:t>
            </a:r>
          </a:p>
          <a:p>
            <a:pPr marL="533400" indent="-533400" eaLnBrk="1" hangingPunct="1">
              <a:lnSpc>
                <a:spcPct val="80000"/>
              </a:lnSpc>
              <a:buFontTx/>
              <a:buNone/>
            </a:pPr>
            <a:r>
              <a:rPr lang="en-US" sz="2600" b="1" smtClean="0">
                <a:latin typeface="Tahoma" pitchFamily="34" charset="0"/>
              </a:rPr>
              <a:t>5. Over-commitment stress: illness, psychosomatic disorders, absenteeism, depression, binge drinking, academic probation, dropping out of school, etc. (</a:t>
            </a:r>
            <a:r>
              <a:rPr lang="en-US" sz="2600" b="1" u="sng" smtClean="0">
                <a:latin typeface="Tahoma" pitchFamily="34" charset="0"/>
              </a:rPr>
              <a:t>not cutting back on what you want to do even when faced with a heavy load of things you don’t want to do</a:t>
            </a:r>
            <a:r>
              <a:rPr lang="en-US" sz="2600" b="1" smtClean="0">
                <a:latin typeface="Tahoma" pitchFamily="34" charset="0"/>
              </a:rPr>
              <a:t>) </a:t>
            </a:r>
          </a:p>
          <a:p>
            <a:pPr marL="533400" indent="-533400" eaLnBrk="1" hangingPunct="1">
              <a:lnSpc>
                <a:spcPct val="80000"/>
              </a:lnSpc>
              <a:buFontTx/>
              <a:buNone/>
            </a:pPr>
            <a:r>
              <a:rPr lang="en-US" sz="2600" b="1" smtClean="0">
                <a:latin typeface="Tahoma" pitchFamily="34" charset="0"/>
              </a:rPr>
              <a:t>6. Expecting high (all A’s or B’s) or “curved” grades, or the opportunity to skip or replace low grades (</a:t>
            </a:r>
            <a:r>
              <a:rPr lang="en-US" sz="2600" b="1" u="sng" smtClean="0">
                <a:latin typeface="Tahoma" pitchFamily="34" charset="0"/>
              </a:rPr>
              <a:t>postmodern</a:t>
            </a:r>
            <a:r>
              <a:rPr lang="en-US" sz="2600" b="1" smtClean="0">
                <a:latin typeface="Tahoma" pitchFamily="34" charset="0"/>
              </a:rPr>
              <a:t> </a:t>
            </a:r>
            <a:r>
              <a:rPr lang="en-US" sz="2600" b="1" u="sng" smtClean="0">
                <a:latin typeface="Tahoma" pitchFamily="34" charset="0"/>
              </a:rPr>
              <a:t>belief in no absolute correct answers; also unconditional acceptance &amp; egalitarian results for everyone in the tribe)</a:t>
            </a:r>
          </a:p>
          <a:p>
            <a:pPr marL="533400" indent="-533400" eaLnBrk="1" hangingPunct="1">
              <a:lnSpc>
                <a:spcPct val="80000"/>
              </a:lnSpc>
              <a:buFontTx/>
              <a:buNone/>
            </a:pPr>
            <a:r>
              <a:rPr lang="en-US" sz="2600" b="1" smtClean="0">
                <a:latin typeface="Tahoma" pitchFamily="34" charset="0"/>
              </a:rPr>
              <a:t>7. Experiencing grade meltdowns from waiting until the last minute to study or finish assignments, but an unforeseen or unplanned-for “brushfire” erupts &amp; the work is not completed (</a:t>
            </a:r>
            <a:r>
              <a:rPr lang="en-US" sz="2600" b="1" u="sng" smtClean="0">
                <a:latin typeface="Tahoma" pitchFamily="34" charset="0"/>
              </a:rPr>
              <a:t>living in the spontaneous now &amp; “going with the flow”)</a:t>
            </a:r>
          </a:p>
        </p:txBody>
      </p:sp>
      <p:sp>
        <p:nvSpPr>
          <p:cNvPr id="166915" name="AutoShape 4"/>
          <p:cNvSpPr>
            <a:spLocks noChangeArrowheads="1"/>
          </p:cNvSpPr>
          <p:nvPr/>
        </p:nvSpPr>
        <p:spPr bwMode="auto">
          <a:xfrm>
            <a:off x="7620000" y="6477000"/>
            <a:ext cx="900113" cy="381000"/>
          </a:xfrm>
          <a:prstGeom prst="rightArrow">
            <a:avLst>
              <a:gd name="adj1" fmla="val 50000"/>
              <a:gd name="adj2" fmla="val 59063"/>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sz="half" idx="1"/>
          </p:nvPr>
        </p:nvSpPr>
        <p:spPr>
          <a:xfrm>
            <a:off x="0" y="152400"/>
            <a:ext cx="9144000" cy="6705600"/>
          </a:xfrm>
        </p:spPr>
        <p:txBody>
          <a:bodyPr/>
          <a:lstStyle/>
          <a:p>
            <a:pPr marL="533400" indent="-533400" eaLnBrk="1" hangingPunct="1">
              <a:buFontTx/>
              <a:buNone/>
            </a:pPr>
            <a:r>
              <a:rPr lang="en-US" sz="2800" b="1" smtClean="0">
                <a:latin typeface="Tahoma" pitchFamily="34" charset="0"/>
              </a:rPr>
              <a:t>8.</a:t>
            </a:r>
            <a:r>
              <a:rPr lang="en-US" b="1" smtClean="0">
                <a:latin typeface="Tahoma" pitchFamily="34" charset="0"/>
              </a:rPr>
              <a:t> </a:t>
            </a:r>
            <a:r>
              <a:rPr lang="en-US" sz="2600" b="1" smtClean="0">
                <a:latin typeface="Tahoma" pitchFamily="34" charset="0"/>
              </a:rPr>
              <a:t>Life-decision paralysis: what to major in; what career to plan for; Go to grad school? (&amp; where?); Get a job before you graduate? Begin dating seriously (or get engaged)? (</a:t>
            </a:r>
            <a:r>
              <a:rPr lang="en-US" sz="2600" b="1" u="sng" smtClean="0">
                <a:latin typeface="Tahoma" pitchFamily="34" charset="0"/>
              </a:rPr>
              <a:t>delaying connection with external reality as long as possible</a:t>
            </a:r>
            <a:r>
              <a:rPr lang="en-US" sz="2600" b="1" smtClean="0">
                <a:latin typeface="Tahoma" pitchFamily="34" charset="0"/>
              </a:rPr>
              <a:t>)</a:t>
            </a:r>
          </a:p>
          <a:p>
            <a:pPr marL="533400" indent="-533400" eaLnBrk="1" hangingPunct="1">
              <a:buFontTx/>
              <a:buNone/>
            </a:pPr>
            <a:r>
              <a:rPr lang="en-US" sz="2600" b="1" smtClean="0">
                <a:latin typeface="Tahoma" pitchFamily="34" charset="0"/>
              </a:rPr>
              <a:t>9. Taking 5-6 years to graduate (</a:t>
            </a:r>
            <a:r>
              <a:rPr lang="en-US" sz="2600" b="1" u="sng" smtClean="0">
                <a:latin typeface="Tahoma" pitchFamily="34" charset="0"/>
              </a:rPr>
              <a:t>by doing what you want to do more than what you have to do</a:t>
            </a:r>
            <a:r>
              <a:rPr lang="en-US" sz="2600" b="1" smtClean="0">
                <a:latin typeface="Tahoma" pitchFamily="34" charset="0"/>
              </a:rPr>
              <a:t>)</a:t>
            </a:r>
          </a:p>
          <a:p>
            <a:pPr marL="533400" indent="-533400" eaLnBrk="1" hangingPunct="1">
              <a:buFontTx/>
              <a:buNone/>
            </a:pPr>
            <a:r>
              <a:rPr lang="en-US" sz="2600" b="1" smtClean="0">
                <a:latin typeface="Tahoma" pitchFamily="34" charset="0"/>
              </a:rPr>
              <a:t>10. Minimum academic engagement: not reading the school catalog or class syllabus; asking friends what’s going on in class instead of keeping up; missing the maximum number of absences allowed; not paying attention to directions or policies; ignoring classes completely except shortly before exams or assignments are due (</a:t>
            </a:r>
            <a:r>
              <a:rPr lang="en-US" sz="2600" b="1" u="sng" smtClean="0">
                <a:latin typeface="Tahoma" pitchFamily="34" charset="0"/>
              </a:rPr>
              <a:t>emersing yourself in your own subjective world</a:t>
            </a:r>
            <a:r>
              <a:rPr lang="en-US" sz="2600" b="1" smtClean="0">
                <a:latin typeface="Tahoma" pitchFamily="34" charset="0"/>
              </a:rPr>
              <a:t>)</a:t>
            </a:r>
          </a:p>
        </p:txBody>
      </p:sp>
    </p:spTree>
  </p:cSld>
  <p:clrMapOvr>
    <a:masterClrMapping/>
  </p:clrMapOvr>
  <p:transition spd="med">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idx="1"/>
          </p:nvPr>
        </p:nvSpPr>
        <p:spPr>
          <a:xfrm>
            <a:off x="0" y="0"/>
            <a:ext cx="9144000" cy="6858000"/>
          </a:xfrm>
        </p:spPr>
        <p:txBody>
          <a:bodyPr/>
          <a:lstStyle/>
          <a:p>
            <a:pPr>
              <a:buFontTx/>
              <a:buNone/>
            </a:pPr>
            <a:r>
              <a:rPr lang="en-US" sz="3300" b="1" smtClean="0">
                <a:latin typeface="Tahoma" pitchFamily="34" charset="0"/>
                <a:cs typeface="Tahoma" pitchFamily="34" charset="0"/>
              </a:rPr>
              <a:t>1. Postmodern UGEN students often have a sense of entitlement stemming from the sense of self identity they subjectively defined for themselves. “I have defined myself as an A student, so I am entitled to an A in this class or on this assignment—that’s who I am.” “I’m entitled to graduate this semester, so the grade must be changed in the class I flunked.” “I’m entitled to drop the lowest grade I made in this class because it’s keeping me from making an A.”</a:t>
            </a:r>
          </a:p>
        </p:txBody>
      </p:sp>
      <p:sp>
        <p:nvSpPr>
          <p:cNvPr id="3" name="Right Arrow 2"/>
          <p:cNvSpPr/>
          <p:nvPr/>
        </p:nvSpPr>
        <p:spPr>
          <a:xfrm>
            <a:off x="8077200" y="6248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2"/>
          <p:cNvSpPr>
            <a:spLocks noGrp="1"/>
          </p:cNvSpPr>
          <p:nvPr>
            <p:ph idx="1"/>
          </p:nvPr>
        </p:nvSpPr>
        <p:spPr>
          <a:xfrm>
            <a:off x="0" y="0"/>
            <a:ext cx="9144000" cy="6858000"/>
          </a:xfrm>
        </p:spPr>
        <p:txBody>
          <a:bodyPr/>
          <a:lstStyle/>
          <a:p>
            <a:pPr>
              <a:buFontTx/>
              <a:buNone/>
            </a:pPr>
            <a:r>
              <a:rPr lang="en-US" sz="3100" b="1" smtClean="0">
                <a:latin typeface="Tahoma" pitchFamily="34" charset="0"/>
                <a:cs typeface="Tahoma" pitchFamily="34" charset="0"/>
              </a:rPr>
              <a:t>2. Many postmodern UGEN feel that they are entitled for the world to be they want it to be. “I have a right to live the way I want to and for the world to accommodate my wishes--that’s my (subjective) reality.”</a:t>
            </a:r>
          </a:p>
          <a:p>
            <a:pPr>
              <a:buFontTx/>
              <a:buNone/>
            </a:pPr>
            <a:r>
              <a:rPr lang="en-US" sz="3100" b="1" smtClean="0">
                <a:latin typeface="Tahoma" pitchFamily="34" charset="0"/>
                <a:cs typeface="Tahoma" pitchFamily="34" charset="0"/>
              </a:rPr>
              <a:t>3. The POMO tendency to doubt or challenge external institutional authority (as being a non-legitimate alternative subjective universe) is sometimes seen in the refusal to accept unexpected grades perceived as unfair, “subjective,” or derived from “tricky” (therefore invalid) exam questions. </a:t>
            </a:r>
            <a:endParaRPr lang="en-US" sz="3100"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0" y="0"/>
            <a:ext cx="9144000" cy="685800"/>
          </a:xfrm>
        </p:spPr>
        <p:txBody>
          <a:bodyPr/>
          <a:lstStyle/>
          <a:p>
            <a:r>
              <a:rPr lang="en-US" sz="3200" b="1" smtClean="0">
                <a:solidFill>
                  <a:schemeClr val="tx1"/>
                </a:solidFill>
                <a:latin typeface="Tahoma" pitchFamily="34" charset="0"/>
                <a:cs typeface="Tahoma" pitchFamily="34" charset="0"/>
              </a:rPr>
              <a:t>A TYPICAL UGEN SERIAL LIFESTYLE</a:t>
            </a:r>
          </a:p>
        </p:txBody>
      </p:sp>
      <p:sp>
        <p:nvSpPr>
          <p:cNvPr id="171011" name="Content Placeholder 2"/>
          <p:cNvSpPr>
            <a:spLocks noGrp="1"/>
          </p:cNvSpPr>
          <p:nvPr>
            <p:ph idx="1"/>
          </p:nvPr>
        </p:nvSpPr>
        <p:spPr>
          <a:xfrm>
            <a:off x="0" y="533400"/>
            <a:ext cx="9144000" cy="6324600"/>
          </a:xfrm>
        </p:spPr>
        <p:txBody>
          <a:bodyPr/>
          <a:lstStyle/>
          <a:p>
            <a:pPr marL="514350" indent="-514350">
              <a:buFontTx/>
              <a:buAutoNum type="arabicPeriod"/>
            </a:pPr>
            <a:r>
              <a:rPr lang="en-US" b="1" smtClean="0">
                <a:latin typeface="Tahoma" pitchFamily="34" charset="0"/>
                <a:cs typeface="Tahoma" pitchFamily="34" charset="0"/>
              </a:rPr>
              <a:t>The college lifestyle</a:t>
            </a:r>
          </a:p>
          <a:p>
            <a:pPr marL="514350" indent="-514350">
              <a:buFontTx/>
              <a:buAutoNum type="arabicPeriod"/>
            </a:pPr>
            <a:r>
              <a:rPr lang="en-US" b="1" smtClean="0">
                <a:latin typeface="Tahoma" pitchFamily="34" charset="0"/>
                <a:cs typeface="Tahoma" pitchFamily="34" charset="0"/>
              </a:rPr>
              <a:t>Early career, singles lifestyle; possibly grad school</a:t>
            </a:r>
          </a:p>
          <a:p>
            <a:pPr marL="514350" indent="-514350">
              <a:buFontTx/>
              <a:buAutoNum type="arabicPeriod"/>
            </a:pPr>
            <a:r>
              <a:rPr lang="en-US" b="1" smtClean="0">
                <a:latin typeface="Tahoma" pitchFamily="34" charset="0"/>
                <a:cs typeface="Tahoma" pitchFamily="34" charset="0"/>
              </a:rPr>
              <a:t>Switching companies, cities, friends, &amp; possibly careers between ages 24-28</a:t>
            </a:r>
          </a:p>
          <a:p>
            <a:pPr marL="514350" indent="-514350">
              <a:buFontTx/>
              <a:buAutoNum type="arabicPeriod"/>
            </a:pPr>
            <a:r>
              <a:rPr lang="en-US" b="1" smtClean="0">
                <a:latin typeface="Tahoma" pitchFamily="34" charset="0"/>
                <a:cs typeface="Tahoma" pitchFamily="34" charset="0"/>
              </a:rPr>
              <a:t>Dual-career marriage without children &amp; further career/geographical relocation</a:t>
            </a:r>
          </a:p>
          <a:p>
            <a:pPr marL="514350" indent="-514350">
              <a:buFontTx/>
              <a:buAutoNum type="arabicPeriod"/>
            </a:pPr>
            <a:r>
              <a:rPr lang="en-US" b="1" smtClean="0">
                <a:latin typeface="Tahoma" pitchFamily="34" charset="0"/>
                <a:cs typeface="Tahoma" pitchFamily="34" charset="0"/>
              </a:rPr>
              <a:t>Marriage with children, temporary interruption of wife’s career</a:t>
            </a:r>
          </a:p>
          <a:p>
            <a:pPr marL="514350" indent="-514350">
              <a:buFontTx/>
              <a:buAutoNum type="arabicPeriod"/>
            </a:pPr>
            <a:r>
              <a:rPr lang="en-US" b="1" smtClean="0">
                <a:latin typeface="Tahoma" pitchFamily="34" charset="0"/>
                <a:cs typeface="Tahoma" pitchFamily="34" charset="0"/>
              </a:rPr>
              <a:t>Continuous networking into different career opportunities (ages 30-45) </a:t>
            </a:r>
          </a:p>
          <a:p>
            <a:pPr marL="514350" indent="-514350">
              <a:buFontTx/>
              <a:buNone/>
            </a:pPr>
            <a:endParaRPr lang="en-US" b="1" smtClean="0">
              <a:latin typeface="Tahoma" pitchFamily="34" charset="0"/>
              <a:cs typeface="Tahoma" pitchFamily="34" charset="0"/>
            </a:endParaRPr>
          </a:p>
          <a:p>
            <a:pPr marL="514350" indent="-514350">
              <a:buFontTx/>
              <a:buNone/>
            </a:pPr>
            <a:endParaRPr lang="en-US" b="1" smtClean="0">
              <a:latin typeface="Tahoma" pitchFamily="34" charset="0"/>
              <a:cs typeface="Tahoma" pitchFamily="34" charset="0"/>
            </a:endParaRPr>
          </a:p>
          <a:p>
            <a:pPr marL="514350" indent="-514350">
              <a:buFontTx/>
              <a:buNone/>
            </a:pPr>
            <a:r>
              <a:rPr lang="en-US" b="1" smtClean="0">
                <a:latin typeface="Tahoma" pitchFamily="34" charset="0"/>
                <a:cs typeface="Tahoma" pitchFamily="34" charset="0"/>
              </a:rP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0" y="0"/>
            <a:ext cx="9144000" cy="6858000"/>
          </a:xfrm>
        </p:spPr>
        <p:txBody>
          <a:bodyPr/>
          <a:lstStyle/>
          <a:p>
            <a:pPr algn="ctr">
              <a:buFontTx/>
              <a:buNone/>
            </a:pPr>
            <a:r>
              <a:rPr lang="en-US" sz="13800" b="1" smtClean="0">
                <a:latin typeface="Tahoma" pitchFamily="34" charset="0"/>
                <a:cs typeface="Tahoma" pitchFamily="34" charset="0"/>
              </a:rPr>
              <a:t>THE ADD </a:t>
            </a:r>
            <a:r>
              <a:rPr lang="en-US" sz="9600" b="1" smtClean="0">
                <a:latin typeface="Tahoma" pitchFamily="34" charset="0"/>
                <a:cs typeface="Tahoma" pitchFamily="34" charset="0"/>
              </a:rPr>
              <a:t>GENERATION</a:t>
            </a:r>
            <a:endParaRPr lang="en-US" sz="13800" b="1" smtClean="0">
              <a:latin typeface="Tahoma" pitchFamily="34" charset="0"/>
              <a:cs typeface="Tahoma" pitchFamily="34"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3"/>
          <p:cNvSpPr>
            <a:spLocks noGrp="1"/>
          </p:cNvSpPr>
          <p:nvPr>
            <p:ph idx="1"/>
          </p:nvPr>
        </p:nvSpPr>
        <p:spPr>
          <a:xfrm>
            <a:off x="0" y="0"/>
            <a:ext cx="9144000" cy="6858000"/>
          </a:xfrm>
        </p:spPr>
        <p:txBody>
          <a:bodyPr/>
          <a:lstStyle/>
          <a:p>
            <a:pPr>
              <a:buFontTx/>
              <a:buNone/>
            </a:pPr>
            <a:r>
              <a:rPr lang="en-US" sz="4400" b="1" smtClean="0">
                <a:latin typeface="Tahoma" pitchFamily="34" charset="0"/>
                <a:cs typeface="Tahoma" pitchFamily="34" charset="0"/>
              </a:rPr>
              <a:t>The hectic UGEN lifestyle shares many characteristics of attention deficit disorder (ADD, or ADHD for attention deficit &amp; hyperactivity disorder): difficulties concentrating; fidgeting; listening difficulties; easily distracted; general restlessness, etc. </a:t>
            </a:r>
          </a:p>
        </p:txBody>
      </p:sp>
      <p:sp>
        <p:nvSpPr>
          <p:cNvPr id="5" name="Right Arrow 4"/>
          <p:cNvSpPr/>
          <p:nvPr/>
        </p:nvSpPr>
        <p:spPr>
          <a:xfrm>
            <a:off x="72390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0" y="0"/>
            <a:ext cx="9144000" cy="6858000"/>
          </a:xfrm>
        </p:spPr>
        <p:txBody>
          <a:bodyPr/>
          <a:lstStyle/>
          <a:p>
            <a:pPr>
              <a:buFontTx/>
              <a:buNone/>
            </a:pPr>
            <a:r>
              <a:rPr lang="en-US" sz="3600" b="1" smtClean="0">
                <a:latin typeface="Tahoma" pitchFamily="34" charset="0"/>
                <a:cs typeface="Tahoma" pitchFamily="34" charset="0"/>
              </a:rPr>
              <a:t>The multi-tasking UGEN lifestyle may be the culprit as UGENers hyperactively expose themselves to excessive external nervous stimulus via (frequently-interrupted) cell conversations &amp; text messaging; IPOD music while working; cable TV channel-surfing; caffeine-fueled mental activities; blogging while watching a movie; irregular sleeping habits, etc.   </a:t>
            </a:r>
          </a:p>
          <a:p>
            <a:endParaRPr lang="en-US"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0" y="0"/>
            <a:ext cx="9144000" cy="6858000"/>
          </a:xfrm>
        </p:spPr>
        <p:txBody>
          <a:bodyPr/>
          <a:lstStyle/>
          <a:p>
            <a:pPr algn="ctr">
              <a:buFontTx/>
              <a:buNone/>
            </a:pPr>
            <a:r>
              <a:rPr lang="en-US" sz="13000" b="1" smtClean="0">
                <a:latin typeface="Tahoma" pitchFamily="34" charset="0"/>
                <a:cs typeface="Tahoma" pitchFamily="34" charset="0"/>
              </a:rPr>
              <a:t>UGEN PLUS &amp; MINUS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4000" b="1" smtClean="0">
                <a:latin typeface="Tahoma" pitchFamily="34" charset="0"/>
              </a:rPr>
              <a:t>UGENs are the first generation adapted for the work &amp; social environments of the 21</a:t>
            </a:r>
            <a:r>
              <a:rPr lang="en-US" sz="4000" b="1" baseline="30000" smtClean="0">
                <a:latin typeface="Tahoma" pitchFamily="34" charset="0"/>
              </a:rPr>
              <a:t>st</a:t>
            </a:r>
            <a:r>
              <a:rPr lang="en-US" sz="4000" b="1" smtClean="0">
                <a:latin typeface="Tahoma" pitchFamily="34" charset="0"/>
              </a:rPr>
              <a:t> century.</a:t>
            </a:r>
          </a:p>
          <a:p>
            <a:pPr marL="609600" indent="-609600" eaLnBrk="1" hangingPunct="1">
              <a:lnSpc>
                <a:spcPct val="90000"/>
              </a:lnSpc>
              <a:buFontTx/>
              <a:buAutoNum type="arabicPeriod"/>
            </a:pPr>
            <a:r>
              <a:rPr lang="en-US" sz="4000" b="1" smtClean="0">
                <a:latin typeface="Tahoma" pitchFamily="34" charset="0"/>
              </a:rPr>
              <a:t>Over the next 50 years, world cultures will lose much of their 20</a:t>
            </a:r>
            <a:r>
              <a:rPr lang="en-US" sz="4000" b="1" baseline="30000" smtClean="0">
                <a:latin typeface="Tahoma" pitchFamily="34" charset="0"/>
              </a:rPr>
              <a:t>th</a:t>
            </a:r>
            <a:r>
              <a:rPr lang="en-US" sz="4000" b="1" smtClean="0">
                <a:latin typeface="Tahoma" pitchFamily="34" charset="0"/>
              </a:rPr>
              <a:t> century distinctiveness.</a:t>
            </a:r>
          </a:p>
          <a:p>
            <a:pPr marL="609600" indent="-609600" eaLnBrk="1" hangingPunct="1">
              <a:lnSpc>
                <a:spcPct val="90000"/>
              </a:lnSpc>
              <a:buFontTx/>
              <a:buAutoNum type="arabicPeriod"/>
            </a:pPr>
            <a:r>
              <a:rPr lang="en-US" sz="4000" b="1" smtClean="0">
                <a:latin typeface="Tahoma" pitchFamily="34" charset="0"/>
              </a:rPr>
              <a:t>Current UGENs already have shed much of their parent’s traditional cultural programming.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0" y="0"/>
            <a:ext cx="9144000" cy="914400"/>
          </a:xfrm>
        </p:spPr>
        <p:txBody>
          <a:bodyPr/>
          <a:lstStyle/>
          <a:p>
            <a:r>
              <a:rPr lang="en-US" sz="3200" b="1" smtClean="0">
                <a:latin typeface="Tahoma" pitchFamily="34" charset="0"/>
                <a:cs typeface="Tahoma" pitchFamily="34" charset="0"/>
              </a:rPr>
              <a:t>ADVANTAGES OF THE UGEN LIFESTYLE</a:t>
            </a:r>
          </a:p>
        </p:txBody>
      </p:sp>
      <p:sp>
        <p:nvSpPr>
          <p:cNvPr id="176131" name="Content Placeholder 2"/>
          <p:cNvSpPr>
            <a:spLocks noGrp="1"/>
          </p:cNvSpPr>
          <p:nvPr>
            <p:ph idx="1"/>
          </p:nvPr>
        </p:nvSpPr>
        <p:spPr>
          <a:xfrm>
            <a:off x="0" y="762000"/>
            <a:ext cx="9144000" cy="6096000"/>
          </a:xfrm>
        </p:spPr>
        <p:txBody>
          <a:bodyPr/>
          <a:lstStyle/>
          <a:p>
            <a:pPr marL="514350" indent="-514350">
              <a:buFontTx/>
              <a:buAutoNum type="arabicPeriod"/>
            </a:pPr>
            <a:r>
              <a:rPr lang="en-US" b="1" smtClean="0">
                <a:latin typeface="Tahoma" pitchFamily="34" charset="0"/>
                <a:cs typeface="Tahoma" pitchFamily="34" charset="0"/>
              </a:rPr>
              <a:t>Tribal groups as a virtual family, especially when UGENs are starting careers are delaying marriage.</a:t>
            </a:r>
          </a:p>
          <a:p>
            <a:pPr marL="514350" indent="-514350">
              <a:buFontTx/>
              <a:buAutoNum type="arabicPeriod"/>
            </a:pPr>
            <a:r>
              <a:rPr lang="en-US" b="1" smtClean="0">
                <a:latin typeface="Tahoma" pitchFamily="34" charset="0"/>
                <a:cs typeface="Tahoma" pitchFamily="34" charset="0"/>
              </a:rPr>
              <a:t>Acceptance/tolerance of human diversity makes most UGEN less nationalistic and hence less inclined to wars &amp; social conflicts.</a:t>
            </a:r>
          </a:p>
          <a:p>
            <a:pPr marL="514350" indent="-514350">
              <a:buFontTx/>
              <a:buAutoNum type="arabicPeriod"/>
            </a:pPr>
            <a:r>
              <a:rPr lang="en-US" b="1" smtClean="0">
                <a:latin typeface="Tahoma" pitchFamily="34" charset="0"/>
                <a:cs typeface="Tahoma" pitchFamily="34" charset="0"/>
              </a:rPr>
              <a:t>Unsettled UGEN lifestyles give them the career flexibility &amp; geographic transience  often required for success in 21</a:t>
            </a:r>
            <a:r>
              <a:rPr lang="en-US" b="1" baseline="30000" smtClean="0">
                <a:latin typeface="Tahoma" pitchFamily="34" charset="0"/>
                <a:cs typeface="Tahoma" pitchFamily="34" charset="0"/>
              </a:rPr>
              <a:t>st</a:t>
            </a:r>
            <a:r>
              <a:rPr lang="en-US" b="1" smtClean="0">
                <a:latin typeface="Tahoma" pitchFamily="34" charset="0"/>
                <a:cs typeface="Tahoma" pitchFamily="34" charset="0"/>
              </a:rPr>
              <a:t> century global corporations.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0" y="0"/>
            <a:ext cx="9144000" cy="914400"/>
          </a:xfrm>
        </p:spPr>
        <p:txBody>
          <a:bodyPr/>
          <a:lstStyle/>
          <a:p>
            <a:r>
              <a:rPr lang="en-US" sz="3200" b="1" smtClean="0">
                <a:latin typeface="Tahoma" pitchFamily="34" charset="0"/>
                <a:cs typeface="Tahoma" pitchFamily="34" charset="0"/>
              </a:rPr>
              <a:t>CHALLENGES OF THE UGEN LIFESTYLE</a:t>
            </a:r>
          </a:p>
        </p:txBody>
      </p:sp>
      <p:sp>
        <p:nvSpPr>
          <p:cNvPr id="177155" name="Content Placeholder 2"/>
          <p:cNvSpPr>
            <a:spLocks noGrp="1"/>
          </p:cNvSpPr>
          <p:nvPr>
            <p:ph idx="1"/>
          </p:nvPr>
        </p:nvSpPr>
        <p:spPr>
          <a:xfrm>
            <a:off x="0" y="762000"/>
            <a:ext cx="9144000" cy="6096000"/>
          </a:xfrm>
        </p:spPr>
        <p:txBody>
          <a:bodyPr/>
          <a:lstStyle/>
          <a:p>
            <a:pPr marL="514350" indent="-514350">
              <a:buFontTx/>
              <a:buAutoNum type="arabicPeriod"/>
            </a:pPr>
            <a:r>
              <a:rPr lang="en-US" sz="3800" b="1" smtClean="0">
                <a:latin typeface="Tahoma" pitchFamily="34" charset="0"/>
                <a:cs typeface="Tahoma" pitchFamily="34" charset="0"/>
              </a:rPr>
              <a:t>Disconnection from the past makes it more difficult for UGEN to grasp external reality.</a:t>
            </a:r>
          </a:p>
          <a:p>
            <a:pPr marL="514350" indent="-514350">
              <a:buFontTx/>
              <a:buAutoNum type="arabicPeriod"/>
            </a:pPr>
            <a:r>
              <a:rPr lang="en-US" sz="3800" b="1" smtClean="0">
                <a:latin typeface="Tahoma" pitchFamily="34" charset="0"/>
                <a:cs typeface="Tahoma" pitchFamily="34" charset="0"/>
              </a:rPr>
              <a:t>Strong UGEN dependence on tribal “families” results in a stronger external locus of control than previous generations (especially in the West), which may diminish productivity &amp; the drive to produce.</a:t>
            </a:r>
          </a:p>
        </p:txBody>
      </p:sp>
      <p:sp>
        <p:nvSpPr>
          <p:cNvPr id="4" name="Right Arrow 3"/>
          <p:cNvSpPr/>
          <p:nvPr/>
        </p:nvSpPr>
        <p:spPr>
          <a:xfrm>
            <a:off x="7543800" y="60960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FontTx/>
              <a:buNone/>
              <a:defRPr/>
            </a:pPr>
            <a:r>
              <a:rPr lang="en-US" b="1" dirty="0" smtClean="0">
                <a:latin typeface="Tahoma" pitchFamily="34" charset="0"/>
                <a:cs typeface="Tahoma" pitchFamily="34" charset="0"/>
              </a:rPr>
              <a:t>3. </a:t>
            </a:r>
            <a:r>
              <a:rPr lang="en-US" sz="3600" b="1" dirty="0" smtClean="0">
                <a:latin typeface="Tahoma" pitchFamily="34" charset="0"/>
                <a:cs typeface="Tahoma" pitchFamily="34" charset="0"/>
              </a:rPr>
              <a:t>The continuous challenge of finding existential purpose/meaning in life causes many </a:t>
            </a:r>
            <a:r>
              <a:rPr lang="en-US" sz="3600" b="1" dirty="0" err="1" smtClean="0">
                <a:latin typeface="Tahoma" pitchFamily="34" charset="0"/>
                <a:cs typeface="Tahoma" pitchFamily="34" charset="0"/>
              </a:rPr>
              <a:t>UGEN</a:t>
            </a:r>
            <a:r>
              <a:rPr lang="en-US" sz="3600" b="1" dirty="0" smtClean="0">
                <a:latin typeface="Tahoma" pitchFamily="34" charset="0"/>
                <a:cs typeface="Tahoma" pitchFamily="34" charset="0"/>
              </a:rPr>
              <a:t> to put their own personal agenda ahead of their employer’s agenda.</a:t>
            </a:r>
          </a:p>
          <a:p>
            <a:pPr marL="514350" indent="-514350">
              <a:buFontTx/>
              <a:buNone/>
              <a:defRPr/>
            </a:pPr>
            <a:r>
              <a:rPr lang="en-US" sz="3600" b="1" dirty="0" smtClean="0">
                <a:latin typeface="Tahoma" pitchFamily="34" charset="0"/>
                <a:cs typeface="Tahoma" pitchFamily="34" charset="0"/>
              </a:rPr>
              <a:t>4. The </a:t>
            </a:r>
            <a:r>
              <a:rPr lang="en-US" sz="3600" b="1" dirty="0" err="1" smtClean="0">
                <a:latin typeface="Tahoma" pitchFamily="34" charset="0"/>
                <a:cs typeface="Tahoma" pitchFamily="34" charset="0"/>
              </a:rPr>
              <a:t>UGEN</a:t>
            </a:r>
            <a:r>
              <a:rPr lang="en-US" sz="3600" b="1" dirty="0" smtClean="0">
                <a:latin typeface="Tahoma" pitchFamily="34" charset="0"/>
                <a:cs typeface="Tahoma" pitchFamily="34" charset="0"/>
              </a:rPr>
              <a:t> lifestyle of combining personal &amp; professional needs makes it harder for them to “perform &amp; conform”  in organizations with the gusto of previous generations. </a:t>
            </a:r>
          </a:p>
          <a:p>
            <a:pPr>
              <a:defRPr/>
            </a:pPr>
            <a:endParaRPr lang="en-US" dirty="0"/>
          </a:p>
        </p:txBody>
      </p:sp>
      <p:sp>
        <p:nvSpPr>
          <p:cNvPr id="4" name="Right Arrow 3"/>
          <p:cNvSpPr/>
          <p:nvPr/>
        </p:nvSpPr>
        <p:spPr>
          <a:xfrm>
            <a:off x="7543800" y="60960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0" y="0"/>
            <a:ext cx="9144000" cy="6858000"/>
          </a:xfrm>
        </p:spPr>
        <p:txBody>
          <a:bodyPr/>
          <a:lstStyle/>
          <a:p>
            <a:pPr marL="514350" indent="-514350">
              <a:buFontTx/>
              <a:buNone/>
            </a:pPr>
            <a:r>
              <a:rPr lang="en-US" b="1" smtClean="0">
                <a:latin typeface="Tahoma" pitchFamily="34" charset="0"/>
                <a:cs typeface="Tahoma" pitchFamily="34" charset="0"/>
              </a:rPr>
              <a:t>5. Many UGEN have a difficult time coping with externally-imposed reality, such as institutional responsibilities/duties (punctuality, advance preparation, overcoming indebtedness, etc.). This can result in the KK (Kan’t Kope) syndrome (AKA the Britney Spears syndrome).</a:t>
            </a:r>
          </a:p>
          <a:p>
            <a:pPr marL="514350" indent="-514350">
              <a:buFontTx/>
              <a:buNone/>
            </a:pPr>
            <a:r>
              <a:rPr lang="en-US" b="1" smtClean="0">
                <a:latin typeface="Tahoma" pitchFamily="34" charset="0"/>
                <a:cs typeface="Tahoma" pitchFamily="34" charset="0"/>
              </a:rPr>
              <a:t>6. It’s often stressful for UGENs to toggle back &amp; forth between their internal subjective personal/tribal world &amp; the external world of competing lifestyles &amp; demanding organizations with agendas.</a:t>
            </a:r>
            <a:endParaRPr lang="en-US" smtClean="0"/>
          </a:p>
        </p:txBody>
      </p:sp>
      <p:sp>
        <p:nvSpPr>
          <p:cNvPr id="3" name="Right Arrow 2"/>
          <p:cNvSpPr/>
          <p:nvPr/>
        </p:nvSpPr>
        <p:spPr>
          <a:xfrm>
            <a:off x="7543800" y="60960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0" y="0"/>
            <a:ext cx="9144000" cy="6858000"/>
          </a:xfrm>
        </p:spPr>
        <p:txBody>
          <a:bodyPr/>
          <a:lstStyle/>
          <a:p>
            <a:pPr marL="514350" indent="-514350">
              <a:buFontTx/>
              <a:buNone/>
            </a:pPr>
            <a:r>
              <a:rPr lang="en-US" b="1" smtClean="0">
                <a:latin typeface="Tahoma" pitchFamily="34" charset="0"/>
                <a:cs typeface="Tahoma" pitchFamily="34" charset="0"/>
              </a:rPr>
              <a:t>7. </a:t>
            </a:r>
            <a:r>
              <a:rPr lang="en-US" sz="3100" b="1" smtClean="0">
                <a:latin typeface="Tahoma" pitchFamily="34" charset="0"/>
                <a:cs typeface="Tahoma" pitchFamily="34" charset="0"/>
              </a:rPr>
              <a:t>Similarly, UGENs face a constant struggle between their post-modern subjective sense of truth vs. the external world’s “absolute” truths of competing agendas: the Social Darwinist performance ethic; diverse religions; social activist organizations; the “lifestyle” police (moralists, law enforcement &amp; the justice system, censors, mainstream media, etc.). </a:t>
            </a:r>
          </a:p>
          <a:p>
            <a:pPr marL="514350" indent="-514350">
              <a:buFontTx/>
              <a:buNone/>
            </a:pPr>
            <a:r>
              <a:rPr lang="en-US" sz="3100" b="1" smtClean="0">
                <a:latin typeface="Tahoma" pitchFamily="34" charset="0"/>
                <a:cs typeface="Tahoma" pitchFamily="34" charset="0"/>
              </a:rPr>
              <a:t>8. Workaholic lifestyles imposed by Baby Boomer bosses are also tough on UGENers, who typically seek more holistic communal lives.</a:t>
            </a:r>
            <a:endParaRPr lang="en-US" sz="31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a:xfrm>
            <a:off x="0" y="0"/>
            <a:ext cx="8839200" cy="685800"/>
          </a:xfrm>
        </p:spPr>
        <p:txBody>
          <a:bodyPr/>
          <a:lstStyle/>
          <a:p>
            <a:pPr eaLnBrk="1" hangingPunct="1"/>
            <a:r>
              <a:rPr lang="en-US" sz="3200" b="1" smtClean="0">
                <a:latin typeface="Tahoma" pitchFamily="34" charset="0"/>
              </a:rPr>
              <a:t>THE UGEN MATRIX</a:t>
            </a:r>
          </a:p>
        </p:txBody>
      </p:sp>
      <p:sp>
        <p:nvSpPr>
          <p:cNvPr id="20483" name="Rectangle 3"/>
          <p:cNvSpPr>
            <a:spLocks noGrp="1" noChangeArrowheads="1"/>
          </p:cNvSpPr>
          <p:nvPr>
            <p:ph type="subTitle" idx="1"/>
          </p:nvPr>
        </p:nvSpPr>
        <p:spPr>
          <a:xfrm>
            <a:off x="0" y="609600"/>
            <a:ext cx="9144000" cy="6248400"/>
          </a:xfrm>
        </p:spPr>
        <p:txBody>
          <a:bodyPr/>
          <a:lstStyle/>
          <a:p>
            <a:pPr algn="l" eaLnBrk="1" hangingPunct="1"/>
            <a:r>
              <a:rPr lang="en-US" sz="2900" b="1" smtClean="0">
                <a:latin typeface="Tahoma" pitchFamily="34" charset="0"/>
              </a:rPr>
              <a:t>The emerging universal (UGEN) culture is a “combination of historical processes, identities, &amp; power relations whose roots go back at least 6 centuries to the dawn of the modern era of Western civilization.”  These historical influences have formed a 21</a:t>
            </a:r>
            <a:r>
              <a:rPr lang="en-US" sz="2900" b="1" baseline="30000" smtClean="0">
                <a:latin typeface="Tahoma" pitchFamily="34" charset="0"/>
              </a:rPr>
              <a:t>st</a:t>
            </a:r>
            <a:r>
              <a:rPr lang="en-US" sz="2900" b="1" smtClean="0">
                <a:latin typeface="Tahoma" pitchFamily="34" charset="0"/>
              </a:rPr>
              <a:t> century matrix similar to the one humans were plugged into in the movie </a:t>
            </a:r>
            <a:r>
              <a:rPr lang="en-US" sz="2900" b="1" i="1" smtClean="0">
                <a:latin typeface="Tahoma" pitchFamily="34" charset="0"/>
              </a:rPr>
              <a:t>Matrix</a:t>
            </a:r>
            <a:r>
              <a:rPr lang="en-US" sz="2900" b="1" smtClean="0">
                <a:latin typeface="Tahoma" pitchFamily="34" charset="0"/>
              </a:rPr>
              <a:t>. The UGEN “matrix” consists of 4 components: secular culture, capitalism, consumerism, &amp; individualism. Because today’s industrialized cultures are programmed by the 4 quadrants of this UGEN matrix, a universal culture has emerged.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868362"/>
          </a:xfrm>
        </p:spPr>
        <p:txBody>
          <a:bodyPr/>
          <a:lstStyle/>
          <a:p>
            <a:pPr eaLnBrk="1" hangingPunct="1"/>
            <a:r>
              <a:rPr lang="en-US" sz="4000" b="1" smtClean="0">
                <a:solidFill>
                  <a:schemeClr val="tx1"/>
                </a:solidFill>
                <a:latin typeface="Tahoma" pitchFamily="34" charset="0"/>
              </a:rPr>
              <a:t>CULTURAL TRENDS </a:t>
            </a:r>
            <a:br>
              <a:rPr lang="en-US" sz="4000" b="1" smtClean="0">
                <a:solidFill>
                  <a:schemeClr val="tx1"/>
                </a:solidFill>
                <a:latin typeface="Tahoma" pitchFamily="34" charset="0"/>
              </a:rPr>
            </a:br>
            <a:r>
              <a:rPr lang="en-US" sz="4000" b="1" smtClean="0">
                <a:solidFill>
                  <a:schemeClr val="tx1"/>
                </a:solidFill>
                <a:latin typeface="Tahoma" pitchFamily="34" charset="0"/>
              </a:rPr>
              <a:t>DRAWING TO A CLOSE</a:t>
            </a:r>
          </a:p>
        </p:txBody>
      </p:sp>
      <p:sp>
        <p:nvSpPr>
          <p:cNvPr id="2150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a:pPr>
            <a:r>
              <a:rPr lang="en-US" sz="4600" b="1" smtClean="0">
                <a:latin typeface="Tahoma" pitchFamily="34" charset="0"/>
              </a:rPr>
              <a:t>The age of the scientific mindset (“objective” reality)</a:t>
            </a:r>
          </a:p>
          <a:p>
            <a:pPr marL="609600" indent="-609600" eaLnBrk="1" hangingPunct="1">
              <a:buFontTx/>
              <a:buAutoNum type="arabicPeriod"/>
            </a:pPr>
            <a:r>
              <a:rPr lang="en-US" sz="4600" b="1" smtClean="0">
                <a:latin typeface="Tahoma" pitchFamily="34" charset="0"/>
              </a:rPr>
              <a:t>Nationalism &amp; its emphasis on mastering &amp; conquering </a:t>
            </a:r>
          </a:p>
          <a:p>
            <a:pPr marL="609600" indent="-609600" eaLnBrk="1" hangingPunct="1">
              <a:buFontTx/>
              <a:buAutoNum type="arabicPeriod"/>
            </a:pPr>
            <a:r>
              <a:rPr lang="en-US" sz="4600" b="1" smtClean="0">
                <a:latin typeface="Tahoma" pitchFamily="34" charset="0"/>
              </a:rPr>
              <a:t>Moral certainty</a:t>
            </a:r>
          </a:p>
          <a:p>
            <a:pPr marL="609600" indent="-609600" eaLnBrk="1" hangingPunct="1">
              <a:buFontTx/>
              <a:buAutoNum type="arabicPeriod"/>
            </a:pPr>
            <a:r>
              <a:rPr lang="en-US" sz="4600" b="1" smtClean="0">
                <a:latin typeface="Tahoma" pitchFamily="34" charset="0"/>
              </a:rPr>
              <a:t>The authority of institutions</a:t>
            </a:r>
          </a:p>
          <a:p>
            <a:pPr marL="609600" indent="-609600" eaLnBrk="1" hangingPunct="1">
              <a:buFontTx/>
              <a:buAutoNum type="arabicPeriod"/>
            </a:pPr>
            <a:endParaRPr lang="en-US" sz="4000" b="1" smtClean="0">
              <a:latin typeface="Tahoma" pitchFamily="34" charset="0"/>
            </a:endParaRPr>
          </a:p>
          <a:p>
            <a:pPr marL="609600" indent="-609600" eaLnBrk="1" hangingPunct="1"/>
            <a:endParaRPr lang="en-US" b="1" smtClean="0">
              <a:solidFill>
                <a:srgbClr val="0066CC"/>
              </a:solidFill>
            </a:endParaRPr>
          </a:p>
          <a:p>
            <a:pPr marL="609600" indent="-609600" eaLnBrk="1" hangingPunct="1">
              <a:buFontTx/>
              <a:buNone/>
            </a:pPr>
            <a:endParaRPr lang="en-US" b="1" smtClean="0">
              <a:solidFill>
                <a:srgbClr val="0066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8915400" cy="762000"/>
          </a:xfrm>
        </p:spPr>
        <p:txBody>
          <a:bodyPr/>
          <a:lstStyle/>
          <a:p>
            <a:pPr eaLnBrk="1" hangingPunct="1"/>
            <a:r>
              <a:rPr lang="en-US" b="1" smtClean="0">
                <a:solidFill>
                  <a:schemeClr val="tx1"/>
                </a:solidFill>
                <a:latin typeface="Tahoma" pitchFamily="34" charset="0"/>
              </a:rPr>
              <a:t>UGEN Culture PRISMs</a:t>
            </a:r>
          </a:p>
        </p:txBody>
      </p:sp>
      <p:sp>
        <p:nvSpPr>
          <p:cNvPr id="4099" name="Rectangle 3"/>
          <p:cNvSpPr>
            <a:spLocks noGrp="1" noChangeArrowheads="1"/>
          </p:cNvSpPr>
          <p:nvPr>
            <p:ph type="subTitle" idx="1"/>
          </p:nvPr>
        </p:nvSpPr>
        <p:spPr>
          <a:xfrm>
            <a:off x="0" y="685800"/>
            <a:ext cx="9144000" cy="6172200"/>
          </a:xfrm>
        </p:spPr>
        <p:txBody>
          <a:bodyPr/>
          <a:lstStyle/>
          <a:p>
            <a:pPr marL="609600" indent="-609600" algn="l" eaLnBrk="1" hangingPunct="1">
              <a:buFontTx/>
              <a:buAutoNum type="arabicPeriod"/>
            </a:pPr>
            <a:r>
              <a:rPr lang="en-US" sz="5400" b="1" smtClean="0">
                <a:latin typeface="Tahoma" pitchFamily="34" charset="0"/>
              </a:rPr>
              <a:t>Objective vs. subjective reality</a:t>
            </a:r>
          </a:p>
          <a:p>
            <a:pPr marL="609600" indent="-609600" algn="l" eaLnBrk="1" hangingPunct="1">
              <a:buFontTx/>
              <a:buAutoNum type="arabicPeriod"/>
            </a:pPr>
            <a:r>
              <a:rPr lang="en-US" sz="5400" b="1" smtClean="0">
                <a:latin typeface="Tahoma" pitchFamily="34" charset="0"/>
              </a:rPr>
              <a:t>Authority of society vs. authority of self </a:t>
            </a:r>
          </a:p>
          <a:p>
            <a:pPr marL="609600" indent="-609600" algn="l" eaLnBrk="1" hangingPunct="1">
              <a:buFontTx/>
              <a:buAutoNum type="arabicPeriod"/>
            </a:pPr>
            <a:r>
              <a:rPr lang="en-US" sz="5400" b="1" smtClean="0">
                <a:latin typeface="Tahoma" pitchFamily="34" charset="0"/>
              </a:rPr>
              <a:t>Absolute values vs. politically correct values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algn="ctr">
              <a:buFontTx/>
              <a:buNone/>
            </a:pPr>
            <a:r>
              <a:rPr lang="en-US" sz="9600" b="1" smtClean="0">
                <a:latin typeface="Tahoma" pitchFamily="34" charset="0"/>
                <a:cs typeface="Tahoma" pitchFamily="34" charset="0"/>
              </a:rPr>
              <a:t>ERAS OF WESTERN CULTURAL AUTHORITY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838200" y="533400"/>
            <a:ext cx="7315200" cy="3962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ENLIGHTENMENT: </a:t>
            </a:r>
          </a:p>
          <a:p>
            <a:pPr algn="ctr"/>
            <a:r>
              <a:rPr lang="en-US" sz="3600" kern="10">
                <a:ln w="9525">
                  <a:solidFill>
                    <a:srgbClr val="000000"/>
                  </a:solidFill>
                  <a:round/>
                  <a:headEnd/>
                  <a:tailEnd/>
                </a:ln>
                <a:solidFill>
                  <a:schemeClr val="tx2"/>
                </a:solidFill>
                <a:latin typeface="Arial Black"/>
              </a:rPr>
              <a:t>DEVELOPMENT OF</a:t>
            </a:r>
          </a:p>
          <a:p>
            <a:pPr algn="ctr"/>
            <a:r>
              <a:rPr lang="en-US" sz="3600" kern="10">
                <a:ln w="9525">
                  <a:solidFill>
                    <a:srgbClr val="000000"/>
                  </a:solidFill>
                  <a:round/>
                  <a:headEnd/>
                  <a:tailEnd/>
                </a:ln>
                <a:solidFill>
                  <a:schemeClr val="tx2"/>
                </a:solidFill>
                <a:latin typeface="Arial Black"/>
              </a:rPr>
              <a:t>WESTERN PHILOSOPHY</a:t>
            </a:r>
          </a:p>
        </p:txBody>
      </p:sp>
      <p:sp>
        <p:nvSpPr>
          <p:cNvPr id="23555" name="Text Box 5"/>
          <p:cNvSpPr txBox="1">
            <a:spLocks noChangeArrowheads="1"/>
          </p:cNvSpPr>
          <p:nvPr/>
        </p:nvSpPr>
        <p:spPr bwMode="auto">
          <a:xfrm>
            <a:off x="0" y="541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23556" name="Text Box 6"/>
          <p:cNvSpPr txBox="1">
            <a:spLocks noChangeArrowheads="1"/>
          </p:cNvSpPr>
          <p:nvPr/>
        </p:nvSpPr>
        <p:spPr bwMode="auto">
          <a:xfrm>
            <a:off x="0" y="5257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a:latin typeface="Tahoma" pitchFamily="34" charset="0"/>
              </a:rPr>
              <a:t>Medieval </a:t>
            </a:r>
            <a:r>
              <a:rPr lang="en-US" sz="3200" b="1">
                <a:latin typeface="Tahoma" pitchFamily="34" charset="0"/>
                <a:cs typeface="Times New Roman" pitchFamily="18" charset="0"/>
              </a:rPr>
              <a:t>→ Enlightenment </a:t>
            </a:r>
            <a:r>
              <a:rPr lang="en-US" sz="3200" b="1">
                <a:latin typeface="Tahoma" pitchFamily="34" charset="0"/>
              </a:rPr>
              <a:t>→Modernism →</a:t>
            </a:r>
          </a:p>
          <a:p>
            <a:pPr algn="ctr" eaLnBrk="1" hangingPunct="1"/>
            <a:r>
              <a:rPr lang="en-US" sz="3200" b="1">
                <a:latin typeface="Tahoma" pitchFamily="34" charset="0"/>
              </a:rPr>
              <a:t>Post-modernism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381000"/>
          </a:xfrm>
        </p:spPr>
        <p:txBody>
          <a:bodyPr/>
          <a:lstStyle/>
          <a:p>
            <a:r>
              <a:rPr lang="en-US" sz="4000" b="1" smtClean="0">
                <a:solidFill>
                  <a:schemeClr val="tx1"/>
                </a:solidFill>
                <a:latin typeface="Tahoma" pitchFamily="34" charset="0"/>
              </a:rPr>
              <a:t>THE ENLIGHTENMENT</a:t>
            </a:r>
          </a:p>
        </p:txBody>
      </p:sp>
      <p:sp>
        <p:nvSpPr>
          <p:cNvPr id="24579" name="Rectangle 3"/>
          <p:cNvSpPr>
            <a:spLocks noGrp="1" noChangeArrowheads="1"/>
          </p:cNvSpPr>
          <p:nvPr>
            <p:ph type="body" idx="1"/>
          </p:nvPr>
        </p:nvSpPr>
        <p:spPr>
          <a:xfrm>
            <a:off x="0" y="685800"/>
            <a:ext cx="9144000" cy="6172200"/>
          </a:xfrm>
        </p:spPr>
        <p:txBody>
          <a:bodyPr/>
          <a:lstStyle/>
          <a:p>
            <a:pPr marL="609600" indent="-609600">
              <a:lnSpc>
                <a:spcPct val="90000"/>
              </a:lnSpc>
              <a:buFontTx/>
              <a:buNone/>
            </a:pPr>
            <a:r>
              <a:rPr lang="en-US" sz="3600" b="1" smtClean="0">
                <a:latin typeface="Tahoma" pitchFamily="34" charset="0"/>
              </a:rPr>
              <a:t>1. The 18</a:t>
            </a:r>
            <a:r>
              <a:rPr lang="en-US" sz="3600" b="1" baseline="30000" smtClean="0">
                <a:latin typeface="Tahoma" pitchFamily="34" charset="0"/>
              </a:rPr>
              <a:t>th</a:t>
            </a:r>
            <a:r>
              <a:rPr lang="en-US" sz="3600" b="1" smtClean="0">
                <a:latin typeface="Tahoma" pitchFamily="34" charset="0"/>
              </a:rPr>
              <a:t> century philosophy of optimism in the potential of mankind freed of the “superstition”</a:t>
            </a:r>
          </a:p>
          <a:p>
            <a:pPr marL="609600" indent="-609600">
              <a:lnSpc>
                <a:spcPct val="90000"/>
              </a:lnSpc>
              <a:buFontTx/>
              <a:buNone/>
            </a:pPr>
            <a:r>
              <a:rPr lang="en-US" sz="3600" b="1" smtClean="0">
                <a:latin typeface="Tahoma" pitchFamily="34" charset="0"/>
              </a:rPr>
              <a:t>	of religion  </a:t>
            </a:r>
          </a:p>
          <a:p>
            <a:pPr marL="609600" indent="-609600">
              <a:lnSpc>
                <a:spcPct val="90000"/>
              </a:lnSpc>
              <a:buFontTx/>
              <a:buNone/>
            </a:pPr>
            <a:r>
              <a:rPr lang="en-US" sz="3600" b="1" smtClean="0">
                <a:latin typeface="Tahoma" pitchFamily="34" charset="0"/>
              </a:rPr>
              <a:t>2. Jean-Jacques Rousseau, Adam Smith, Thomas Jefferson, etc.</a:t>
            </a:r>
          </a:p>
          <a:p>
            <a:pPr marL="609600" indent="-609600">
              <a:lnSpc>
                <a:spcPct val="90000"/>
              </a:lnSpc>
              <a:buFontTx/>
              <a:buNone/>
            </a:pPr>
            <a:r>
              <a:rPr lang="en-US" sz="3600" b="1" smtClean="0">
                <a:latin typeface="Tahoma" pitchFamily="34" charset="0"/>
              </a:rPr>
              <a:t>3. Philosophical rationale for the </a:t>
            </a:r>
            <a:r>
              <a:rPr lang="en-US" b="1" smtClean="0">
                <a:latin typeface="Tahoma" pitchFamily="34" charset="0"/>
              </a:rPr>
              <a:t>American Declaration of Independence</a:t>
            </a:r>
          </a:p>
          <a:p>
            <a:pPr marL="609600" indent="-609600">
              <a:lnSpc>
                <a:spcPct val="90000"/>
              </a:lnSpc>
              <a:buFontTx/>
              <a:buNone/>
            </a:pPr>
            <a:r>
              <a:rPr lang="en-US" b="1" smtClean="0">
                <a:latin typeface="Tahoma" pitchFamily="34" charset="0"/>
              </a:rPr>
              <a:t>4. Laid the foundation for secular culture, the scientific mindset, deism, &amp; political liberalism &amp; libertarianism.</a:t>
            </a:r>
            <a:endParaRPr lang="en-US" sz="3600" b="1" smtClean="0">
              <a:latin typeface="Tahoma" pitchFamily="34" charset="0"/>
            </a:endParaRPr>
          </a:p>
          <a:p>
            <a:pPr marL="609600" indent="-609600">
              <a:lnSpc>
                <a:spcPct val="90000"/>
              </a:lnSpc>
              <a:buFontTx/>
              <a:buAutoNum type="arabicPeriod"/>
            </a:pPr>
            <a:endParaRPr lang="en-US" sz="3600" b="1" smtClean="0">
              <a:latin typeface="Tahoma" pitchFamily="34" charset="0"/>
            </a:endParaRPr>
          </a:p>
        </p:txBody>
      </p:sp>
      <p:sp>
        <p:nvSpPr>
          <p:cNvPr id="24580"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228600"/>
            <a:ext cx="9144000" cy="6629400"/>
          </a:xfrm>
        </p:spPr>
        <p:txBody>
          <a:bodyPr/>
          <a:lstStyle/>
          <a:p>
            <a:pPr marL="609600" indent="-609600">
              <a:lnSpc>
                <a:spcPct val="90000"/>
              </a:lnSpc>
              <a:buFontTx/>
              <a:buAutoNum type="arabicPeriod" startAt="5"/>
            </a:pPr>
            <a:r>
              <a:rPr lang="en-US" sz="3800" b="1" smtClean="0">
                <a:latin typeface="Tahoma" pitchFamily="34" charset="0"/>
              </a:rPr>
              <a:t>Deists, such as Thomas Jefferson, declared that we don’t need God because after he created the universe, he “walked away” &amp; turned things over to man &amp; human institutions.</a:t>
            </a:r>
          </a:p>
          <a:p>
            <a:pPr marL="609600" indent="-609600">
              <a:lnSpc>
                <a:spcPct val="90000"/>
              </a:lnSpc>
              <a:buFontTx/>
              <a:buAutoNum type="arabicPeriod" startAt="5"/>
            </a:pPr>
            <a:r>
              <a:rPr lang="en-US" sz="3800" b="1" smtClean="0">
                <a:latin typeface="Tahoma" pitchFamily="34" charset="0"/>
              </a:rPr>
              <a:t>Deists &amp; humanists put their faith in the human mind &amp; spirit: humanism, science, institutional government (especially liberal activism), universities, &amp; secularism.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914400" y="2514600"/>
            <a:ext cx="6934200" cy="1371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SKEPTICISM</a:t>
            </a:r>
          </a:p>
        </p:txBody>
      </p:sp>
      <p:sp>
        <p:nvSpPr>
          <p:cNvPr id="26627" name="Rectangle 2"/>
          <p:cNvSpPr>
            <a:spLocks noChangeArrowheads="1"/>
          </p:cNvSpPr>
          <p:nvPr/>
        </p:nvSpPr>
        <p:spPr bwMode="auto">
          <a:xfrm>
            <a:off x="685800" y="4343400"/>
            <a:ext cx="7162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latin typeface="Tahoma" pitchFamily="34" charset="0"/>
              </a:rPr>
              <a:t>Medieval </a:t>
            </a:r>
            <a:r>
              <a:rPr lang="en-US" sz="2500" b="1">
                <a:latin typeface="Tahoma" pitchFamily="34" charset="0"/>
                <a:cs typeface="Times New Roman" pitchFamily="18" charset="0"/>
              </a:rPr>
              <a:t>→ Enlightenment </a:t>
            </a:r>
            <a:r>
              <a:rPr lang="en-US" sz="2500" b="1">
                <a:latin typeface="Tahoma" pitchFamily="34" charset="0"/>
              </a:rPr>
              <a:t>→Modernism →</a:t>
            </a:r>
          </a:p>
          <a:p>
            <a:pPr algn="ctr"/>
            <a:r>
              <a:rPr lang="en-US" sz="2500" b="1">
                <a:latin typeface="Tahoma" pitchFamily="34" charset="0"/>
              </a:rPr>
              <a:t>Post-modernism</a:t>
            </a:r>
            <a:endParaRPr lang="en-US" sz="25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533400"/>
            <a:ext cx="8458200" cy="1295400"/>
          </a:xfrm>
        </p:spPr>
        <p:txBody>
          <a:bodyPr/>
          <a:lstStyle/>
          <a:p>
            <a:r>
              <a:rPr lang="fr-FR" b="1" smtClean="0">
                <a:solidFill>
                  <a:schemeClr val="tx1"/>
                </a:solidFill>
                <a:latin typeface="Tahoma" pitchFamily="34" charset="0"/>
              </a:rPr>
              <a:t>Les Philosophes Français </a:t>
            </a:r>
            <a:br>
              <a:rPr lang="fr-FR" b="1" smtClean="0">
                <a:solidFill>
                  <a:schemeClr val="tx1"/>
                </a:solidFill>
                <a:latin typeface="Tahoma" pitchFamily="34" charset="0"/>
              </a:rPr>
            </a:br>
            <a:r>
              <a:rPr lang="fr-FR" b="1" smtClean="0">
                <a:solidFill>
                  <a:schemeClr val="tx1"/>
                </a:solidFill>
                <a:latin typeface="Tahoma" pitchFamily="34" charset="0"/>
              </a:rPr>
              <a:t>du Scepticisme</a:t>
            </a:r>
            <a:r>
              <a:rPr lang="fr-FR" sz="5400" b="1" smtClean="0">
                <a:solidFill>
                  <a:schemeClr val="accent1"/>
                </a:solidFill>
                <a:latin typeface="Garamond" pitchFamily="18" charset="0"/>
              </a:rPr>
              <a:t/>
            </a:r>
            <a:br>
              <a:rPr lang="fr-FR" sz="5400" b="1" smtClean="0">
                <a:solidFill>
                  <a:schemeClr val="accent1"/>
                </a:solidFill>
                <a:latin typeface="Garamond" pitchFamily="18" charset="0"/>
              </a:rPr>
            </a:br>
            <a:endParaRPr lang="fr-FR" sz="5400" b="1" smtClean="0">
              <a:solidFill>
                <a:schemeClr val="accent1"/>
              </a:solidFill>
              <a:latin typeface="Garamond" pitchFamily="18" charset="0"/>
            </a:endParaRPr>
          </a:p>
        </p:txBody>
      </p:sp>
      <p:sp>
        <p:nvSpPr>
          <p:cNvPr id="27651" name="Rectangle 5"/>
          <p:cNvSpPr>
            <a:spLocks noGrp="1" noChangeArrowheads="1"/>
          </p:cNvSpPr>
          <p:nvPr>
            <p:ph type="body" sz="half" idx="1"/>
          </p:nvPr>
        </p:nvSpPr>
        <p:spPr>
          <a:xfrm>
            <a:off x="0" y="1371600"/>
            <a:ext cx="4191000" cy="5257800"/>
          </a:xfrm>
        </p:spPr>
        <p:txBody>
          <a:bodyPr/>
          <a:lstStyle/>
          <a:p>
            <a:pPr>
              <a:buFontTx/>
              <a:buNone/>
            </a:pPr>
            <a:r>
              <a:rPr lang="fr-FR" sz="5400" b="1" smtClean="0">
                <a:latin typeface="Tahoma" pitchFamily="34" charset="0"/>
              </a:rPr>
              <a:t>Voltaire</a:t>
            </a:r>
          </a:p>
          <a:p>
            <a:pPr>
              <a:buFontTx/>
              <a:buNone/>
            </a:pPr>
            <a:r>
              <a:rPr lang="fr-FR" sz="5400" b="1" smtClean="0">
                <a:latin typeface="Tahoma" pitchFamily="34" charset="0"/>
              </a:rPr>
              <a:t>Montaigne</a:t>
            </a:r>
          </a:p>
          <a:p>
            <a:pPr>
              <a:buFontTx/>
              <a:buNone/>
            </a:pPr>
            <a:r>
              <a:rPr lang="fr-FR" sz="5400" b="1" smtClean="0">
                <a:latin typeface="Tahoma" pitchFamily="34" charset="0"/>
              </a:rPr>
              <a:t>Rousseau</a:t>
            </a:r>
          </a:p>
          <a:p>
            <a:pPr>
              <a:buFontTx/>
              <a:buNone/>
            </a:pPr>
            <a:r>
              <a:rPr lang="fr-FR" sz="4800" b="1" smtClean="0">
                <a:latin typeface="Tahoma" pitchFamily="34" charset="0"/>
              </a:rPr>
              <a:t>Montesquieu</a:t>
            </a:r>
          </a:p>
        </p:txBody>
      </p:sp>
      <p:sp>
        <p:nvSpPr>
          <p:cNvPr id="27652" name="Rectangle 4"/>
          <p:cNvSpPr>
            <a:spLocks noGrp="1" noChangeArrowheads="1"/>
          </p:cNvSpPr>
          <p:nvPr>
            <p:ph type="body" sz="half" idx="2"/>
          </p:nvPr>
        </p:nvSpPr>
        <p:spPr>
          <a:xfrm>
            <a:off x="4343400" y="1371600"/>
            <a:ext cx="4572000" cy="5257800"/>
          </a:xfrm>
        </p:spPr>
        <p:txBody>
          <a:bodyPr/>
          <a:lstStyle/>
          <a:p>
            <a:pPr>
              <a:buFontTx/>
              <a:buNone/>
            </a:pPr>
            <a:r>
              <a:rPr lang="fr-FR" sz="6000" b="1" smtClean="0">
                <a:latin typeface="Tahoma" pitchFamily="34" charset="0"/>
              </a:rPr>
              <a:t>Descartes</a:t>
            </a:r>
          </a:p>
          <a:p>
            <a:pPr>
              <a:buFontTx/>
              <a:buNone/>
            </a:pPr>
            <a:r>
              <a:rPr lang="fr-FR" sz="6000" b="1" smtClean="0">
                <a:latin typeface="Tahoma" pitchFamily="34" charset="0"/>
              </a:rPr>
              <a:t>Pascal</a:t>
            </a:r>
          </a:p>
          <a:p>
            <a:pPr>
              <a:buFontTx/>
              <a:buNone/>
            </a:pPr>
            <a:r>
              <a:rPr lang="fr-FR" sz="6000" b="1" smtClean="0">
                <a:latin typeface="Tahoma" pitchFamily="34" charset="0"/>
              </a:rPr>
              <a:t>Diderot</a:t>
            </a:r>
          </a:p>
          <a:p>
            <a:pPr>
              <a:buFontTx/>
              <a:buNone/>
            </a:pPr>
            <a:r>
              <a:rPr lang="fr-FR" sz="6000" b="1" smtClean="0">
                <a:latin typeface="Tahoma" pitchFamily="34" charset="0"/>
              </a:rPr>
              <a:t>Satre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304800"/>
            <a:ext cx="9144000" cy="914400"/>
          </a:xfrm>
        </p:spPr>
        <p:txBody>
          <a:bodyPr/>
          <a:lstStyle/>
          <a:p>
            <a:r>
              <a:rPr lang="en-US" sz="3200" b="1" smtClean="0">
                <a:solidFill>
                  <a:schemeClr val="tx1"/>
                </a:solidFill>
                <a:latin typeface="Tahoma" pitchFamily="34" charset="0"/>
              </a:rPr>
              <a:t>THE SKEPTICAL MINDSET</a:t>
            </a:r>
            <a:br>
              <a:rPr lang="en-US" sz="3200" b="1" smtClean="0">
                <a:solidFill>
                  <a:schemeClr val="tx1"/>
                </a:solidFill>
                <a:latin typeface="Tahoma" pitchFamily="34" charset="0"/>
              </a:rPr>
            </a:br>
            <a:r>
              <a:rPr lang="en-US" sz="3200" b="1" smtClean="0">
                <a:solidFill>
                  <a:schemeClr val="tx1"/>
                </a:solidFill>
                <a:latin typeface="Tahoma" pitchFamily="34" charset="0"/>
              </a:rPr>
              <a:t>“Prove it” via science</a:t>
            </a:r>
          </a:p>
        </p:txBody>
      </p:sp>
      <p:sp>
        <p:nvSpPr>
          <p:cNvPr id="28675" name="Rectangle 3"/>
          <p:cNvSpPr>
            <a:spLocks noGrp="1" noChangeArrowheads="1"/>
          </p:cNvSpPr>
          <p:nvPr>
            <p:ph type="subTitle" idx="1"/>
          </p:nvPr>
        </p:nvSpPr>
        <p:spPr>
          <a:xfrm>
            <a:off x="304800" y="1524000"/>
            <a:ext cx="8839200" cy="5105400"/>
          </a:xfrm>
        </p:spPr>
        <p:txBody>
          <a:bodyPr/>
          <a:lstStyle/>
          <a:p>
            <a:pPr marL="609600" indent="-609600" algn="l">
              <a:lnSpc>
                <a:spcPct val="80000"/>
              </a:lnSpc>
              <a:buClr>
                <a:schemeClr val="tx1"/>
              </a:buClr>
              <a:buFontTx/>
              <a:buAutoNum type="arabicPeriod"/>
            </a:pPr>
            <a:r>
              <a:rPr lang="en-US" sz="4800" b="1" smtClean="0">
                <a:latin typeface="Tahoma" pitchFamily="34" charset="0"/>
              </a:rPr>
              <a:t>“Reject more than you accept” (focus on reasons not to believe)</a:t>
            </a:r>
          </a:p>
          <a:p>
            <a:pPr marL="609600" indent="-609600" algn="l">
              <a:lnSpc>
                <a:spcPct val="80000"/>
              </a:lnSpc>
              <a:buClr>
                <a:schemeClr val="tx1"/>
              </a:buClr>
              <a:buFontTx/>
              <a:buAutoNum type="arabicPeriod"/>
            </a:pPr>
            <a:r>
              <a:rPr lang="en-US" sz="4800" b="1" smtClean="0">
                <a:latin typeface="Tahoma" pitchFamily="34" charset="0"/>
              </a:rPr>
              <a:t>“Stick a pin in the balloon”</a:t>
            </a:r>
          </a:p>
          <a:p>
            <a:pPr marL="609600" indent="-609600" algn="l">
              <a:lnSpc>
                <a:spcPct val="80000"/>
              </a:lnSpc>
              <a:buClr>
                <a:schemeClr val="tx1"/>
              </a:buClr>
              <a:buFontTx/>
              <a:buAutoNum type="arabicPeriod"/>
            </a:pPr>
            <a:r>
              <a:rPr lang="en-US" sz="4800" b="1" smtClean="0">
                <a:latin typeface="Tahoma" pitchFamily="34" charset="0"/>
              </a:rPr>
              <a:t>Satirize &amp; belittle</a:t>
            </a:r>
          </a:p>
          <a:p>
            <a:pPr marL="609600" indent="-609600" algn="l">
              <a:lnSpc>
                <a:spcPct val="80000"/>
              </a:lnSpc>
              <a:buClr>
                <a:schemeClr val="tx1"/>
              </a:buClr>
              <a:buFontTx/>
              <a:buAutoNum type="arabicPeriod"/>
            </a:pPr>
            <a:r>
              <a:rPr lang="en-US" sz="4800" b="1" smtClean="0">
                <a:latin typeface="Tahoma" pitchFamily="34" charset="0"/>
              </a:rPr>
              <a:t>Intellectualize</a:t>
            </a:r>
          </a:p>
          <a:p>
            <a:pPr marL="609600" indent="-609600">
              <a:lnSpc>
                <a:spcPct val="80000"/>
              </a:lnSpc>
              <a:buClr>
                <a:schemeClr val="tx1"/>
              </a:buClr>
              <a:buFontTx/>
              <a:buChar char="•"/>
            </a:pPr>
            <a:endParaRPr lang="en-US" sz="4800" b="1" smtClean="0">
              <a:latin typeface="Tahoma" pitchFamily="34" charset="0"/>
            </a:endParaRPr>
          </a:p>
        </p:txBody>
      </p:sp>
      <p:sp>
        <p:nvSpPr>
          <p:cNvPr id="28676" name="AutoShape 10"/>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9144000" cy="6858000"/>
          </a:xfrm>
        </p:spPr>
        <p:txBody>
          <a:bodyPr/>
          <a:lstStyle/>
          <a:p>
            <a:pPr marL="609600" indent="-609600">
              <a:lnSpc>
                <a:spcPct val="90000"/>
              </a:lnSpc>
              <a:buFontTx/>
              <a:buAutoNum type="arabicPeriod" startAt="5"/>
            </a:pPr>
            <a:r>
              <a:rPr lang="en-US" sz="3600" b="1" smtClean="0">
                <a:latin typeface="Tahoma" pitchFamily="34" charset="0"/>
              </a:rPr>
              <a:t>Skepticism lies behind why the French love to debate &amp; argue, especially with Americans, whom they perceive as “plastic” and unsophisticated. </a:t>
            </a:r>
          </a:p>
          <a:p>
            <a:pPr marL="609600" indent="-609600">
              <a:lnSpc>
                <a:spcPct val="90000"/>
              </a:lnSpc>
              <a:buFontTx/>
              <a:buAutoNum type="arabicPeriod" startAt="5"/>
            </a:pPr>
            <a:r>
              <a:rPr lang="en-US" sz="3600" b="1" smtClean="0">
                <a:latin typeface="Tahoma" pitchFamily="34" charset="0"/>
              </a:rPr>
              <a:t>Skeptics love to point out where you are uninformed, misinformed, or idealistic. </a:t>
            </a:r>
          </a:p>
          <a:p>
            <a:pPr marL="609600" indent="-609600">
              <a:lnSpc>
                <a:spcPct val="90000"/>
              </a:lnSpc>
              <a:buFontTx/>
              <a:buAutoNum type="arabicPeriod" startAt="5"/>
            </a:pPr>
            <a:r>
              <a:rPr lang="en-US" sz="3600" b="1" smtClean="0">
                <a:latin typeface="Tahoma" pitchFamily="34" charset="0"/>
              </a:rPr>
              <a:t>If pressed to profess what they believe in, skeptics will proudly answer, “I believe in nothing” (“rien”)--since there is no absolute “truth”.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22" name="WordArt 4"/>
          <p:cNvSpPr>
            <a:spLocks noChangeArrowheads="1" noChangeShapeType="1" noTextEdit="1"/>
          </p:cNvSpPr>
          <p:nvPr/>
        </p:nvSpPr>
        <p:spPr bwMode="auto">
          <a:xfrm>
            <a:off x="1066800" y="1828800"/>
            <a:ext cx="6934200" cy="10906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MODERNISM</a:t>
            </a:r>
          </a:p>
        </p:txBody>
      </p:sp>
      <p:sp>
        <p:nvSpPr>
          <p:cNvPr id="30723" name="Text Box 5"/>
          <p:cNvSpPr txBox="1">
            <a:spLocks noChangeArrowheads="1"/>
          </p:cNvSpPr>
          <p:nvPr/>
        </p:nvSpPr>
        <p:spPr bwMode="auto">
          <a:xfrm>
            <a:off x="0" y="32766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Tahoma" pitchFamily="34" charset="0"/>
              </a:rPr>
              <a:t>Destroying the Enlightenment</a:t>
            </a:r>
          </a:p>
          <a:p>
            <a:pPr algn="ctr" eaLnBrk="1" hangingPunct="1"/>
            <a:r>
              <a:rPr lang="en-US" sz="3600" b="1">
                <a:latin typeface="Tahoma" pitchFamily="34" charset="0"/>
              </a:rPr>
              <a:t>&amp; Western Civilization</a:t>
            </a:r>
          </a:p>
        </p:txBody>
      </p:sp>
      <p:sp>
        <p:nvSpPr>
          <p:cNvPr id="30724" name="Rectangle 3"/>
          <p:cNvSpPr>
            <a:spLocks noChangeArrowheads="1"/>
          </p:cNvSpPr>
          <p:nvPr/>
        </p:nvSpPr>
        <p:spPr bwMode="auto">
          <a:xfrm>
            <a:off x="914400" y="5105400"/>
            <a:ext cx="7162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latin typeface="Tahoma" pitchFamily="34" charset="0"/>
              </a:rPr>
              <a:t>Medieval </a:t>
            </a:r>
            <a:r>
              <a:rPr lang="en-US" sz="2500" b="1">
                <a:latin typeface="Tahoma" pitchFamily="34" charset="0"/>
                <a:cs typeface="Times New Roman" pitchFamily="18" charset="0"/>
              </a:rPr>
              <a:t>→ Enlightenment </a:t>
            </a:r>
            <a:r>
              <a:rPr lang="en-US" sz="2500" b="1">
                <a:latin typeface="Tahoma" pitchFamily="34" charset="0"/>
              </a:rPr>
              <a:t>→Modernism →</a:t>
            </a:r>
          </a:p>
          <a:p>
            <a:pPr algn="ctr"/>
            <a:r>
              <a:rPr lang="en-US" sz="2500" b="1">
                <a:latin typeface="Tahoma" pitchFamily="34" charset="0"/>
              </a:rPr>
              <a:t>Post-modernism</a:t>
            </a:r>
            <a:endParaRPr lang="en-US" sz="25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eaLnBrk="1" hangingPunct="1">
              <a:buFontTx/>
              <a:buNone/>
            </a:pPr>
            <a:r>
              <a:rPr lang="en-US" sz="4400" b="1" smtClean="0">
                <a:latin typeface="Tahoma" pitchFamily="34" charset="0"/>
              </a:rPr>
              <a:t>“Copernicus (1478-1543) said that we don’t need God to explain the universe. Darwin (1809-1882) moved God out of life with his theory of  natural selection. Marx (1818-1883) moved God out of history, and Freud (1856-1939) out of the soul and mind.”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sz="4800" b="1" smtClean="0">
                <a:latin typeface="Tahoma" pitchFamily="34" charset="0"/>
              </a:rPr>
              <a:t>Whether or not past values are worth passing on</a:t>
            </a:r>
          </a:p>
          <a:p>
            <a:pPr marL="609600" indent="-609600" eaLnBrk="1" hangingPunct="1">
              <a:buFontTx/>
              <a:buAutoNum type="arabicPeriod" startAt="4"/>
            </a:pPr>
            <a:r>
              <a:rPr lang="en-US" sz="4800" b="1" smtClean="0">
                <a:latin typeface="Tahoma" pitchFamily="34" charset="0"/>
              </a:rPr>
              <a:t>Biological family vs. tribal family</a:t>
            </a:r>
          </a:p>
          <a:p>
            <a:pPr marL="609600" indent="-609600" eaLnBrk="1" hangingPunct="1">
              <a:buFontTx/>
              <a:buAutoNum type="arabicPeriod" startAt="4"/>
            </a:pPr>
            <a:r>
              <a:rPr lang="en-US" sz="4800" b="1" smtClean="0">
                <a:latin typeface="Tahoma" pitchFamily="34" charset="0"/>
              </a:rPr>
              <a:t>How much should organizations adapt to UGENs &amp; how much should UGENs adapt to orgs?</a:t>
            </a:r>
          </a:p>
          <a:p>
            <a:pPr marL="609600" indent="-609600" eaLnBrk="1" hangingPunct="1"/>
            <a:endParaRPr lang="en-US" sz="4800" b="1" smtClean="0">
              <a:latin typeface="Tahoma" pitchFamily="34" charset="0"/>
            </a:endParaRPr>
          </a:p>
          <a:p>
            <a:pPr marL="609600" indent="-609600" eaLnBrk="1" hangingPunct="1"/>
            <a:endParaRPr lang="en-US" sz="4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“In the 19</a:t>
            </a:r>
            <a:r>
              <a:rPr lang="en-US" b="1" baseline="30000" smtClean="0">
                <a:latin typeface="Tahoma" pitchFamily="34" charset="0"/>
              </a:rPr>
              <a:t>th</a:t>
            </a:r>
            <a:r>
              <a:rPr lang="en-US" b="1" smtClean="0">
                <a:latin typeface="Tahoma" pitchFamily="34" charset="0"/>
              </a:rPr>
              <a:t> century, after declaring God was dead, Friedrich Nietzsche prophesied that a convalescent society would not be far off.  Without a nation of transcendence from which to judge ourselves, the only two values left would be internally driven: health and happiness.  History has borne out Nietzsche’s prophecy.  Absorbed by concerns for health and happiness, Western culture has created whole new industries devoted to crafting our self-image on the basis of good looks and a lifestyle of the rich and famous.”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28600" y="0"/>
            <a:ext cx="8915400" cy="6858000"/>
          </a:xfrm>
        </p:spPr>
        <p:txBody>
          <a:bodyPr/>
          <a:lstStyle/>
          <a:p>
            <a:pPr>
              <a:lnSpc>
                <a:spcPct val="90000"/>
              </a:lnSpc>
              <a:buFontTx/>
              <a:buNone/>
            </a:pPr>
            <a:r>
              <a:rPr lang="en-US" b="1" smtClean="0">
                <a:latin typeface="Tahoma" pitchFamily="34" charset="0"/>
              </a:rPr>
              <a:t>1. </a:t>
            </a:r>
            <a:r>
              <a:rPr lang="en-US" sz="3300" b="1" u="sng" smtClean="0">
                <a:latin typeface="Tahoma" pitchFamily="34" charset="0"/>
              </a:rPr>
              <a:t>Frederick Nietzsche</a:t>
            </a:r>
            <a:r>
              <a:rPr lang="en-US" sz="3300" b="1" smtClean="0">
                <a:latin typeface="Tahoma" pitchFamily="34" charset="0"/>
              </a:rPr>
              <a:t>: “God is dead,” killed by science &amp; humanism.</a:t>
            </a:r>
          </a:p>
          <a:p>
            <a:pPr>
              <a:lnSpc>
                <a:spcPct val="90000"/>
              </a:lnSpc>
              <a:buFontTx/>
              <a:buNone/>
            </a:pPr>
            <a:r>
              <a:rPr lang="en-US" sz="3300" b="1" smtClean="0">
                <a:latin typeface="Tahoma" pitchFamily="34" charset="0"/>
              </a:rPr>
              <a:t>2. </a:t>
            </a:r>
            <a:r>
              <a:rPr lang="en-US" sz="3300" b="1" u="sng" smtClean="0">
                <a:latin typeface="Tahoma" pitchFamily="34" charset="0"/>
              </a:rPr>
              <a:t>Charles Darwin</a:t>
            </a:r>
            <a:r>
              <a:rPr lang="en-US" sz="3300" b="1" smtClean="0">
                <a:latin typeface="Tahoma" pitchFamily="34" charset="0"/>
              </a:rPr>
              <a:t>: Life &amp; the universe  are not designed according to a grand master system, but rather evolved according to unpredictable chance mutations that don’t reflect intelligent design (deity) </a:t>
            </a:r>
          </a:p>
          <a:p>
            <a:pPr>
              <a:lnSpc>
                <a:spcPct val="90000"/>
              </a:lnSpc>
              <a:buFontTx/>
              <a:buNone/>
            </a:pPr>
            <a:r>
              <a:rPr lang="en-US" sz="3300" b="1" smtClean="0">
                <a:latin typeface="Tahoma" pitchFamily="34" charset="0"/>
              </a:rPr>
              <a:t>3. </a:t>
            </a:r>
            <a:r>
              <a:rPr lang="en-US" b="1" u="sng" smtClean="0">
                <a:latin typeface="Tahoma" pitchFamily="34" charset="0"/>
              </a:rPr>
              <a:t>Albert Einstein &amp; quantum physics</a:t>
            </a:r>
            <a:r>
              <a:rPr lang="en-US" b="1" smtClean="0">
                <a:latin typeface="Tahoma" pitchFamily="34" charset="0"/>
              </a:rPr>
              <a:t>: His theory of relativity led to quantum physics that  pointed to an uncertain universe that does not behave according to deterministic scientific principles &amp; alludes human understanding.</a:t>
            </a:r>
            <a:endParaRPr lang="en-US" b="1" u="sng" smtClean="0">
              <a:latin typeface="Tahoma" pitchFamily="34" charset="0"/>
            </a:endParaRPr>
          </a:p>
          <a:p>
            <a:pPr>
              <a:lnSpc>
                <a:spcPct val="90000"/>
              </a:lnSpc>
              <a:buFontTx/>
              <a:buNone/>
            </a:pPr>
            <a:endParaRPr lang="en-US" sz="3600" b="1" smtClean="0">
              <a:latin typeface="Tahoma" pitchFamily="34" charset="0"/>
            </a:endParaRPr>
          </a:p>
          <a:p>
            <a:pPr>
              <a:lnSpc>
                <a:spcPct val="90000"/>
              </a:lnSpc>
            </a:pPr>
            <a:endParaRPr lang="en-US" sz="3600" b="1" smtClean="0">
              <a:latin typeface="Tahoma" pitchFamily="34" charset="0"/>
            </a:endParaRPr>
          </a:p>
          <a:p>
            <a:pPr>
              <a:lnSpc>
                <a:spcPct val="90000"/>
              </a:lnSpc>
            </a:pPr>
            <a:endParaRPr lang="en-US" sz="3600" b="1" smtClean="0">
              <a:latin typeface="Tahoma" pitchFamily="34" charset="0"/>
            </a:endParaRPr>
          </a:p>
        </p:txBody>
      </p:sp>
      <p:sp>
        <p:nvSpPr>
          <p:cNvPr id="33795" name="AutoShape 9"/>
          <p:cNvSpPr>
            <a:spLocks noChangeArrowheads="1"/>
          </p:cNvSpPr>
          <p:nvPr/>
        </p:nvSpPr>
        <p:spPr bwMode="auto">
          <a:xfrm>
            <a:off x="8153400" y="6477000"/>
            <a:ext cx="671513" cy="381000"/>
          </a:xfrm>
          <a:prstGeom prst="rightArrow">
            <a:avLst>
              <a:gd name="adj1" fmla="val 50000"/>
              <a:gd name="adj2" fmla="val 50248"/>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rPr>
              <a:t>4. </a:t>
            </a:r>
            <a:r>
              <a:rPr lang="en-US" sz="3700" b="1" u="sng" smtClean="0">
                <a:latin typeface="Tahoma" pitchFamily="34" charset="0"/>
              </a:rPr>
              <a:t>Karl Marx</a:t>
            </a:r>
            <a:r>
              <a:rPr lang="en-US" sz="3700" b="1" smtClean="0">
                <a:latin typeface="Tahoma" pitchFamily="34" charset="0"/>
              </a:rPr>
              <a:t>: History wasn’t shaped by the hand of God, but rather by political/economic struggles between the capitalist &amp; labor classes.</a:t>
            </a:r>
            <a:endParaRPr lang="en-US" sz="3700" b="1" u="sng" smtClean="0">
              <a:latin typeface="Tahoma" pitchFamily="34" charset="0"/>
            </a:endParaRPr>
          </a:p>
          <a:p>
            <a:pPr>
              <a:buFontTx/>
              <a:buNone/>
            </a:pPr>
            <a:r>
              <a:rPr lang="en-US" sz="3700" b="1" smtClean="0">
                <a:latin typeface="Tahoma" pitchFamily="34" charset="0"/>
              </a:rPr>
              <a:t>5. </a:t>
            </a:r>
            <a:r>
              <a:rPr lang="en-US" sz="3700" b="1" u="sng" smtClean="0">
                <a:latin typeface="Tahoma" pitchFamily="34" charset="0"/>
              </a:rPr>
              <a:t>Sigmund Freud</a:t>
            </a:r>
            <a:r>
              <a:rPr lang="en-US" sz="3700" b="1" smtClean="0">
                <a:latin typeface="Tahoma" pitchFamily="34" charset="0"/>
              </a:rPr>
              <a:t>: Man is an irrational animal who can’t understand himself scientifically due to unconscious &amp; subconscious compulsions &amp; impulses stemming from childhood dysfunctions</a:t>
            </a:r>
            <a:endParaRPr lang="en-US" sz="37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9144000" cy="6553200"/>
          </a:xfrm>
        </p:spPr>
        <p:txBody>
          <a:bodyPr/>
          <a:lstStyle/>
          <a:p>
            <a:pPr marL="609600" indent="-609600">
              <a:lnSpc>
                <a:spcPct val="90000"/>
              </a:lnSpc>
              <a:buFontTx/>
              <a:buNone/>
            </a:pPr>
            <a:r>
              <a:rPr lang="en-US" sz="3000" b="1" smtClean="0">
                <a:latin typeface="Tahoma" pitchFamily="34" charset="0"/>
              </a:rPr>
              <a:t>6. </a:t>
            </a:r>
            <a:r>
              <a:rPr lang="en-US" sz="3400" b="1" u="sng" smtClean="0">
                <a:latin typeface="Tahoma" pitchFamily="34" charset="0"/>
              </a:rPr>
              <a:t>Arnold Schoenberg</a:t>
            </a:r>
            <a:r>
              <a:rPr lang="en-US" sz="3400" b="1" smtClean="0">
                <a:latin typeface="Tahoma" pitchFamily="34" charset="0"/>
              </a:rPr>
              <a:t>: Destroyed tonality (melody) in classical music, ushering in a new era of “hard-to-listen-to” music.</a:t>
            </a:r>
          </a:p>
          <a:p>
            <a:pPr marL="609600" indent="-609600">
              <a:lnSpc>
                <a:spcPct val="90000"/>
              </a:lnSpc>
              <a:buFontTx/>
              <a:buNone/>
            </a:pPr>
            <a:r>
              <a:rPr lang="en-US" sz="3400" b="1" smtClean="0">
                <a:latin typeface="Tahoma" pitchFamily="34" charset="0"/>
              </a:rPr>
              <a:t>7. </a:t>
            </a:r>
            <a:r>
              <a:rPr lang="en-US" sz="3400" b="1" u="sng" smtClean="0">
                <a:latin typeface="Tahoma" pitchFamily="34" charset="0"/>
              </a:rPr>
              <a:t>Pablo Picasso</a:t>
            </a:r>
            <a:r>
              <a:rPr lang="en-US" sz="3400" b="1" smtClean="0">
                <a:latin typeface="Tahoma" pitchFamily="34" charset="0"/>
              </a:rPr>
              <a:t>: Destroyed visual realism in art, opening the world of abstract, surreal modern art.</a:t>
            </a:r>
          </a:p>
          <a:p>
            <a:pPr marL="609600" indent="-609600">
              <a:lnSpc>
                <a:spcPct val="90000"/>
              </a:lnSpc>
              <a:buFontTx/>
              <a:buNone/>
            </a:pPr>
            <a:r>
              <a:rPr lang="en-US" sz="3400" b="1" smtClean="0">
                <a:latin typeface="Tahoma" pitchFamily="34" charset="0"/>
              </a:rPr>
              <a:t>8. </a:t>
            </a:r>
            <a:r>
              <a:rPr lang="en-US" sz="3400" b="1" u="sng" smtClean="0">
                <a:latin typeface="Tahoma" pitchFamily="34" charset="0"/>
              </a:rPr>
              <a:t>Historical Biblical Criticism</a:t>
            </a:r>
            <a:r>
              <a:rPr lang="en-US" sz="3400" b="1" smtClean="0">
                <a:latin typeface="Tahoma" pitchFamily="34" charset="0"/>
              </a:rPr>
              <a:t>: 19</a:t>
            </a:r>
            <a:r>
              <a:rPr lang="en-US" sz="3400" b="1" baseline="30000" smtClean="0">
                <a:latin typeface="Tahoma" pitchFamily="34" charset="0"/>
              </a:rPr>
              <a:t>th</a:t>
            </a:r>
            <a:r>
              <a:rPr lang="en-US" sz="3400" b="1" smtClean="0">
                <a:latin typeface="Tahoma" pitchFamily="34" charset="0"/>
              </a:rPr>
              <a:t> &amp; 20</a:t>
            </a:r>
            <a:r>
              <a:rPr lang="en-US" sz="3400" b="1" baseline="30000" smtClean="0">
                <a:latin typeface="Tahoma" pitchFamily="34" charset="0"/>
              </a:rPr>
              <a:t>th</a:t>
            </a:r>
            <a:r>
              <a:rPr lang="en-US" sz="3400" b="1" smtClean="0">
                <a:latin typeface="Tahoma" pitchFamily="34" charset="0"/>
              </a:rPr>
              <a:t> century Biblical scholars, using newly discovered archeological proofs,  “threw a monkey wrench” into biblical interpretation, leading to a decline in the certainty of biblical literalism.</a:t>
            </a:r>
          </a:p>
          <a:p>
            <a:pPr marL="609600" indent="-609600">
              <a:lnSpc>
                <a:spcPct val="90000"/>
              </a:lnSpc>
            </a:pPr>
            <a:endParaRPr lang="en-US" sz="3000" b="1" smtClean="0">
              <a:latin typeface="Tahoma"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0"/>
            <a:ext cx="9144000" cy="6858000"/>
          </a:xfrm>
        </p:spPr>
        <p:txBody>
          <a:bodyPr/>
          <a:lstStyle/>
          <a:p>
            <a:pPr marL="609600" indent="-609600">
              <a:buFontTx/>
              <a:buAutoNum type="arabicPeriod"/>
            </a:pPr>
            <a:r>
              <a:rPr lang="en-US" sz="3600" b="1" smtClean="0">
                <a:latin typeface="Tahoma" pitchFamily="34" charset="0"/>
              </a:rPr>
              <a:t>These “dead white males” destroyed the Enlightenment cultural legacy of Western culture by knocking the props out from under its scientific certainty, optimism in social progress, &amp; belief in the perfectibility of man.</a:t>
            </a:r>
          </a:p>
          <a:p>
            <a:pPr marL="609600" indent="-609600">
              <a:buFontTx/>
              <a:buAutoNum type="arabicPeriod"/>
            </a:pPr>
            <a:r>
              <a:rPr lang="en-US" sz="3600" b="1" smtClean="0">
                <a:latin typeface="Tahoma" pitchFamily="34" charset="0"/>
              </a:rPr>
              <a:t>The onset of the 20</a:t>
            </a:r>
            <a:r>
              <a:rPr lang="en-US" sz="3600" b="1" baseline="30000" smtClean="0">
                <a:latin typeface="Tahoma" pitchFamily="34" charset="0"/>
              </a:rPr>
              <a:t>th</a:t>
            </a:r>
            <a:r>
              <a:rPr lang="en-US" sz="3600" b="1" smtClean="0">
                <a:latin typeface="Tahoma" pitchFamily="34" charset="0"/>
              </a:rPr>
              <a:t> century, with its dual world wars, Jewish Holocaust, rise of Communism, &amp; atomic warfare buried the Enlightenment even deeper.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a:xfrm>
            <a:off x="533400" y="1676400"/>
            <a:ext cx="7924800" cy="4191000"/>
          </a:xfrm>
        </p:spPr>
        <p:txBody>
          <a:bodyPr/>
          <a:lstStyle/>
          <a:p>
            <a:r>
              <a:rPr lang="en-US" sz="6300" b="1" smtClean="0">
                <a:solidFill>
                  <a:schemeClr val="tx1"/>
                </a:solidFill>
                <a:latin typeface="Tahoma" pitchFamily="34" charset="0"/>
              </a:rPr>
              <a:t>“God is dead.” </a:t>
            </a:r>
            <a:br>
              <a:rPr lang="en-US" sz="6300" b="1" smtClean="0">
                <a:solidFill>
                  <a:schemeClr val="tx1"/>
                </a:solidFill>
                <a:latin typeface="Tahoma" pitchFamily="34" charset="0"/>
              </a:rPr>
            </a:br>
            <a:r>
              <a:rPr lang="en-US" sz="6300" b="1" smtClean="0">
                <a:solidFill>
                  <a:schemeClr val="tx1"/>
                </a:solidFill>
                <a:latin typeface="Tahoma" pitchFamily="34" charset="0"/>
              </a:rPr>
              <a:t>(Nietzsche) </a:t>
            </a:r>
            <a:br>
              <a:rPr lang="en-US" sz="6300" b="1" smtClean="0">
                <a:solidFill>
                  <a:schemeClr val="tx1"/>
                </a:solidFill>
                <a:latin typeface="Tahoma" pitchFamily="34" charset="0"/>
              </a:rPr>
            </a:br>
            <a:r>
              <a:rPr lang="en-US" sz="6300" b="1" smtClean="0">
                <a:solidFill>
                  <a:schemeClr val="tx1"/>
                </a:solidFill>
                <a:latin typeface="Tahoma" pitchFamily="34" charset="0"/>
              </a:rPr>
              <a:t>“Nietzsche is dead.”</a:t>
            </a:r>
            <a:br>
              <a:rPr lang="en-US" sz="6300" b="1" smtClean="0">
                <a:solidFill>
                  <a:schemeClr val="tx1"/>
                </a:solidFill>
                <a:latin typeface="Tahoma" pitchFamily="34" charset="0"/>
              </a:rPr>
            </a:br>
            <a:r>
              <a:rPr lang="en-US" sz="6300" b="1" smtClean="0">
                <a:solidFill>
                  <a:schemeClr val="tx1"/>
                </a:solidFill>
                <a:latin typeface="Tahoma" pitchFamily="34" charset="0"/>
              </a:rPr>
              <a:t>(God)</a:t>
            </a:r>
            <a:br>
              <a:rPr lang="en-US" sz="6300" b="1" smtClean="0">
                <a:solidFill>
                  <a:schemeClr val="tx1"/>
                </a:solidFill>
                <a:latin typeface="Tahoma" pitchFamily="34" charset="0"/>
              </a:rPr>
            </a:br>
            <a:r>
              <a:rPr lang="en-US" sz="6000" b="1" smtClean="0">
                <a:solidFill>
                  <a:schemeClr val="tx1"/>
                </a:solidFill>
                <a:latin typeface="Tahoma" pitchFamily="34" charset="0"/>
              </a:rPr>
              <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8914" name="WordArt 4"/>
          <p:cNvSpPr>
            <a:spLocks noChangeArrowheads="1" noChangeShapeType="1" noTextEdit="1"/>
          </p:cNvSpPr>
          <p:nvPr/>
        </p:nvSpPr>
        <p:spPr bwMode="auto">
          <a:xfrm>
            <a:off x="685800" y="2438400"/>
            <a:ext cx="7924800" cy="13192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EXISTENTIALISM</a:t>
            </a:r>
          </a:p>
        </p:txBody>
      </p:sp>
      <p:sp>
        <p:nvSpPr>
          <p:cNvPr id="38915" name="Rectangle 2"/>
          <p:cNvSpPr>
            <a:spLocks noChangeArrowheads="1"/>
          </p:cNvSpPr>
          <p:nvPr/>
        </p:nvSpPr>
        <p:spPr bwMode="auto">
          <a:xfrm>
            <a:off x="685800" y="4343400"/>
            <a:ext cx="7162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latin typeface="Tahoma" pitchFamily="34" charset="0"/>
              </a:rPr>
              <a:t>Medieval </a:t>
            </a:r>
            <a:r>
              <a:rPr lang="en-US" sz="2500" b="1">
                <a:latin typeface="Tahoma" pitchFamily="34" charset="0"/>
                <a:cs typeface="Times New Roman" pitchFamily="18" charset="0"/>
              </a:rPr>
              <a:t>→ Enlightenment </a:t>
            </a:r>
            <a:r>
              <a:rPr lang="en-US" sz="2500" b="1">
                <a:latin typeface="Tahoma" pitchFamily="34" charset="0"/>
              </a:rPr>
              <a:t>→Modernism →</a:t>
            </a:r>
          </a:p>
          <a:p>
            <a:pPr algn="ctr"/>
            <a:r>
              <a:rPr lang="en-US" sz="2500" b="1">
                <a:latin typeface="Tahoma" pitchFamily="34" charset="0"/>
              </a:rPr>
              <a:t>Post-modernism</a:t>
            </a:r>
            <a:endParaRPr lang="en-US" sz="25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838200"/>
          </a:xfrm>
        </p:spPr>
        <p:txBody>
          <a:bodyPr/>
          <a:lstStyle/>
          <a:p>
            <a:r>
              <a:rPr lang="en-US" sz="3200" b="1" smtClean="0">
                <a:latin typeface="Tahoma" pitchFamily="34" charset="0"/>
                <a:cs typeface="Tahoma" pitchFamily="34" charset="0"/>
              </a:rPr>
              <a:t>PSYCHE OF THE BABY BOOMERS</a:t>
            </a:r>
          </a:p>
        </p:txBody>
      </p:sp>
      <p:sp>
        <p:nvSpPr>
          <p:cNvPr id="39939" name="Content Placeholder 2"/>
          <p:cNvSpPr>
            <a:spLocks noGrp="1"/>
          </p:cNvSpPr>
          <p:nvPr>
            <p:ph idx="1"/>
          </p:nvPr>
        </p:nvSpPr>
        <p:spPr>
          <a:xfrm>
            <a:off x="0" y="685800"/>
            <a:ext cx="9144000" cy="6172200"/>
          </a:xfrm>
        </p:spPr>
        <p:txBody>
          <a:bodyPr/>
          <a:lstStyle/>
          <a:p>
            <a:pPr>
              <a:buFontTx/>
              <a:buNone/>
            </a:pPr>
            <a:r>
              <a:rPr lang="en-US" b="1" smtClean="0">
                <a:latin typeface="Tahoma" pitchFamily="34" charset="0"/>
                <a:cs typeface="Tahoma" pitchFamily="34" charset="0"/>
              </a:rPr>
              <a:t>The “Baby-Boomer” generation (Americans born in the post-World War II era) looked for significance &amp; meaning in life: “What’s It All About, Alfie”? The search for existential relevance spawned revolutionary American subcultures: </a:t>
            </a:r>
          </a:p>
          <a:p>
            <a:pPr>
              <a:buFontTx/>
              <a:buNone/>
            </a:pPr>
            <a:r>
              <a:rPr lang="en-US" b="1" smtClean="0">
                <a:latin typeface="Tahoma" pitchFamily="34" charset="0"/>
                <a:cs typeface="Tahoma" pitchFamily="34" charset="0"/>
              </a:rPr>
              <a:t>   rock ‘n roll &amp; teen consumers; “hippies” &amp; the drug culture; the feminist movement; the civil rights movement; the anti-war movement; “bikers”; social activists; religious cults; etc. </a:t>
            </a:r>
          </a:p>
        </p:txBody>
      </p:sp>
      <p:sp>
        <p:nvSpPr>
          <p:cNvPr id="4" name="Right Arrow 3"/>
          <p:cNvSpPr/>
          <p:nvPr/>
        </p:nvSpPr>
        <p:spPr>
          <a:xfrm>
            <a:off x="7848600" y="6248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Boomers also sought existential meaning through volunteering, be it the Peace Corps, big Brother/sister programs, church work, the PTA, little league baseball, or  hospital candy stripers.  They were “into” self-help programs, New Age holistic health, vegetarianism, recycling, La Maze, jogging, dieting, environmentalism, Transcendental Meditation, organic food, &amp; fair trade. The boomer mantra says it all: “Everyday, in everyway, I’m getting better and better” (finding life more relevant &amp; meaningful).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a:xfrm>
            <a:off x="0" y="609600"/>
            <a:ext cx="9144000" cy="914400"/>
          </a:xfrm>
        </p:spPr>
        <p:txBody>
          <a:bodyPr/>
          <a:lstStyle/>
          <a:p>
            <a:r>
              <a:rPr lang="en-US" sz="5400" b="1" smtClean="0">
                <a:solidFill>
                  <a:schemeClr val="tx1"/>
                </a:solidFill>
                <a:latin typeface="Tahoma" pitchFamily="34" charset="0"/>
              </a:rPr>
              <a:t>“Is that all there is?”</a:t>
            </a:r>
            <a:r>
              <a:rPr lang="en-US" sz="5400" b="1" smtClean="0">
                <a:solidFill>
                  <a:srgbClr val="FF00FF"/>
                </a:solidFill>
                <a:latin typeface="Tahoma" pitchFamily="34" charset="0"/>
              </a:rPr>
              <a:t/>
            </a:r>
            <a:br>
              <a:rPr lang="en-US" sz="5400" b="1" smtClean="0">
                <a:solidFill>
                  <a:srgbClr val="FF00FF"/>
                </a:solidFill>
                <a:latin typeface="Tahoma" pitchFamily="34" charset="0"/>
              </a:rPr>
            </a:br>
            <a:endParaRPr lang="en-US" sz="5400" b="1" smtClean="0">
              <a:solidFill>
                <a:srgbClr val="FF00FF"/>
              </a:solidFill>
              <a:latin typeface="Tahoma" pitchFamily="34" charset="0"/>
            </a:endParaRPr>
          </a:p>
        </p:txBody>
      </p:sp>
      <p:pic>
        <p:nvPicPr>
          <p:cNvPr id="4198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1295400"/>
            <a:ext cx="3576638" cy="4419600"/>
          </a:xfrm>
          <a:noFill/>
        </p:spPr>
      </p:pic>
      <p:sp>
        <p:nvSpPr>
          <p:cNvPr id="41988" name="Rectangle 10"/>
          <p:cNvSpPr>
            <a:spLocks noChangeArrowheads="1"/>
          </p:cNvSpPr>
          <p:nvPr/>
        </p:nvSpPr>
        <p:spPr bwMode="auto">
          <a:xfrm>
            <a:off x="2133600" y="5715000"/>
            <a:ext cx="449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a:latin typeface="Tahoma" pitchFamily="34" charset="0"/>
              </a:rPr>
              <a:t>Peggy Lee</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146" name="Subtitle 4"/>
          <p:cNvSpPr>
            <a:spLocks noGrp="1"/>
          </p:cNvSpPr>
          <p:nvPr>
            <p:ph type="subTitle" idx="4294967295"/>
          </p:nvPr>
        </p:nvSpPr>
        <p:spPr>
          <a:xfrm>
            <a:off x="0" y="0"/>
            <a:ext cx="9144000" cy="6858000"/>
          </a:xfrm>
        </p:spPr>
        <p:txBody>
          <a:bodyPr/>
          <a:lstStyle/>
          <a:p>
            <a:pPr marL="0" indent="0" algn="ctr">
              <a:buFontTx/>
              <a:buNone/>
            </a:pPr>
            <a:r>
              <a:rPr lang="en-US" sz="12000" b="1" smtClean="0">
                <a:latin typeface="Tahoma" pitchFamily="34" charset="0"/>
                <a:cs typeface="Tahoma" pitchFamily="34" charset="0"/>
              </a:rPr>
              <a:t>UGEN OVERVIEW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0"/>
            <a:ext cx="9144000" cy="6858000"/>
          </a:xfrm>
        </p:spPr>
        <p:txBody>
          <a:bodyPr/>
          <a:lstStyle/>
          <a:p>
            <a:pPr marL="609600" indent="-609600">
              <a:lnSpc>
                <a:spcPct val="90000"/>
              </a:lnSpc>
              <a:buFontTx/>
              <a:buAutoNum type="arabicPeriod"/>
            </a:pPr>
            <a:r>
              <a:rPr lang="en-US" b="1" dirty="0" smtClean="0">
                <a:latin typeface="Tahoma" pitchFamily="34" charset="0"/>
              </a:rPr>
              <a:t>It’s no accident that the skeptical French popularized the 20</a:t>
            </a:r>
            <a:r>
              <a:rPr lang="en-US" b="1" baseline="30000" dirty="0" smtClean="0">
                <a:latin typeface="Tahoma" pitchFamily="34" charset="0"/>
              </a:rPr>
              <a:t>th</a:t>
            </a:r>
            <a:r>
              <a:rPr lang="en-US" b="1" dirty="0" smtClean="0">
                <a:latin typeface="Tahoma" pitchFamily="34" charset="0"/>
              </a:rPr>
              <a:t> century philosophy of existentialism which holds that you must define truth for yourself to find some (subjective) meaning in life. Religion or philosophy won’t do because they claim to be based on absolute truth.</a:t>
            </a:r>
          </a:p>
          <a:p>
            <a:pPr marL="609600" indent="-609600">
              <a:lnSpc>
                <a:spcPct val="90000"/>
              </a:lnSpc>
              <a:buFontTx/>
              <a:buAutoNum type="arabicPeriod"/>
            </a:pPr>
            <a:r>
              <a:rPr lang="en-US" b="1" dirty="0" smtClean="0">
                <a:latin typeface="Tahoma" pitchFamily="34" charset="0"/>
              </a:rPr>
              <a:t>For most existentialists (especially C21 </a:t>
            </a:r>
          </a:p>
          <a:p>
            <a:pPr marL="609600" indent="-609600">
              <a:lnSpc>
                <a:spcPct val="90000"/>
              </a:lnSpc>
              <a:buFontTx/>
              <a:buNone/>
            </a:pPr>
            <a:r>
              <a:rPr lang="en-US" b="1" dirty="0" smtClean="0">
                <a:latin typeface="Tahoma" pitchFamily="34" charset="0"/>
              </a:rPr>
              <a:t>	U-</a:t>
            </a:r>
            <a:r>
              <a:rPr lang="en-US" b="1" dirty="0" err="1" smtClean="0">
                <a:latin typeface="Tahoma" pitchFamily="34" charset="0"/>
              </a:rPr>
              <a:t>GENs</a:t>
            </a:r>
            <a:r>
              <a:rPr lang="en-US" b="1" dirty="0" smtClean="0">
                <a:latin typeface="Tahoma" pitchFamily="34" charset="0"/>
              </a:rPr>
              <a:t>), meaning in life stems from secular lifestyles, social causes, Internet activism, or in just plain partying (“eat, drink, and be merry”—French libertinism).</a:t>
            </a:r>
            <a:br>
              <a:rPr lang="en-US" b="1" dirty="0" smtClean="0">
                <a:latin typeface="Tahoma" pitchFamily="34" charset="0"/>
              </a:rPr>
            </a:br>
            <a:r>
              <a:rPr lang="en-US" b="1" dirty="0" smtClean="0">
                <a:latin typeface="Tahoma" pitchFamily="34" charset="0"/>
              </a:rPr>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0" y="0"/>
            <a:ext cx="9144000" cy="6858000"/>
          </a:xfrm>
        </p:spPr>
        <p:txBody>
          <a:bodyPr/>
          <a:lstStyle/>
          <a:p>
            <a:pPr marL="609600" indent="-609600">
              <a:buFontTx/>
              <a:buAutoNum type="arabicPeriod" startAt="3"/>
            </a:pPr>
            <a:r>
              <a:rPr lang="en-US" b="1" smtClean="0">
                <a:latin typeface="Tahoma" pitchFamily="34" charset="0"/>
              </a:rPr>
              <a:t>“Waiting for Godot,” a play by Samuel Beckett, is the quintessential expression of existentialism: a man waits on a street corner for “Godot” (a symbol of absolute truth) to arrive, but he never does.</a:t>
            </a:r>
          </a:p>
          <a:p>
            <a:pPr marL="609600" indent="-609600">
              <a:buFontTx/>
              <a:buAutoNum type="arabicPeriod" startAt="3"/>
            </a:pPr>
            <a:r>
              <a:rPr lang="en-US" b="1" smtClean="0">
                <a:latin typeface="Tahoma" pitchFamily="34" charset="0"/>
              </a:rPr>
              <a:t>If life has no meaning (if “Godot” never arrives), what should we do? French existentialists say we must find something meaningful in life that becomes our own (subjective) truth: a political cause, a lifestyle, “wine, women, &amp; song,” etc.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In the minds of many, modern corporate consumerism lies at the heart of post-modern illusion. “Consumerism is the myth that the individual will be gratified and integrated by consuming. Self-worth is gauged by buying power.  The public substitutes consumer ideals for the lost cultural traditions of family, religion, and art. The commercial exploitation of culture and duplicity in media and advertising have become threats to the consciousness of objective reality.” </a:t>
            </a:r>
          </a:p>
          <a:p>
            <a:pPr eaLnBrk="1" hangingPunct="1">
              <a:buFontTx/>
              <a:buNone/>
            </a:pPr>
            <a:r>
              <a:rPr lang="en-US" b="1" smtClean="0">
                <a:latin typeface="Tahoma" pitchFamily="34" charset="0"/>
              </a:rPr>
              <a:t>	(R. Cronk)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0" y="0"/>
            <a:ext cx="9144000" cy="6858000"/>
          </a:xfrm>
        </p:spPr>
        <p:txBody>
          <a:bodyPr/>
          <a:lstStyle/>
          <a:p>
            <a:pPr algn="ctr" eaLnBrk="1" hangingPunct="1">
              <a:buFontTx/>
              <a:buNone/>
            </a:pPr>
            <a:r>
              <a:rPr lang="en-US" sz="4200" b="1" smtClean="0">
                <a:latin typeface="Tahoma" pitchFamily="34" charset="0"/>
                <a:cs typeface="Tahoma" pitchFamily="34" charset="0"/>
              </a:rPr>
              <a:t>The “Age of Aquarius” “hippie” revolution ushered social &amp; political change that is the infrastructure of C21.</a:t>
            </a:r>
          </a:p>
          <a:p>
            <a:pPr algn="ctr" eaLnBrk="1" hangingPunct="1">
              <a:buFontTx/>
              <a:buNone/>
            </a:pPr>
            <a:r>
              <a:rPr lang="en-US" sz="4200" b="1" smtClean="0">
                <a:latin typeface="Tahoma" pitchFamily="34" charset="0"/>
                <a:cs typeface="Tahoma" pitchFamily="34" charset="0"/>
              </a:rPr>
              <a:t> </a:t>
            </a:r>
          </a:p>
          <a:p>
            <a:pPr algn="ctr" eaLnBrk="1" hangingPunct="1">
              <a:buFontTx/>
              <a:buNone/>
            </a:pPr>
            <a:endParaRPr lang="en-US" sz="4200" b="1" smtClean="0">
              <a:latin typeface="Tahoma" pitchFamily="34" charset="0"/>
              <a:cs typeface="Tahoma" pitchFamily="34" charset="0"/>
            </a:endParaRPr>
          </a:p>
          <a:p>
            <a:pPr eaLnBrk="1" hangingPunct="1">
              <a:buFontTx/>
              <a:buNone/>
            </a:pPr>
            <a:endParaRPr lang="en-US" sz="4200" b="1" smtClean="0">
              <a:solidFill>
                <a:srgbClr val="0000FF"/>
              </a:solidFill>
              <a:latin typeface="Tahoma" pitchFamily="34" charset="0"/>
              <a:cs typeface="Tahoma" pitchFamily="34" charset="0"/>
            </a:endParaRPr>
          </a:p>
          <a:p>
            <a:pPr eaLnBrk="1" hangingPunct="1">
              <a:buFontTx/>
              <a:buNone/>
            </a:pPr>
            <a:endParaRPr lang="en-US" sz="4800" b="1" smtClean="0">
              <a:solidFill>
                <a:srgbClr val="0000FF"/>
              </a:solidFill>
              <a:latin typeface="Tahoma" pitchFamily="34" charset="0"/>
              <a:cs typeface="Tahoma" pitchFamily="34" charset="0"/>
            </a:endParaRPr>
          </a:p>
        </p:txBody>
      </p:sp>
      <p:pic>
        <p:nvPicPr>
          <p:cNvPr id="46083" name="Picture 4" descr="http://www.woodstock69.com/woodstock_ar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0"/>
            <a:ext cx="42116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http://imagecache2.allposters.com/images/ATA/23395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2895600"/>
            <a:ext cx="49355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685800"/>
          </a:xfrm>
        </p:spPr>
        <p:txBody>
          <a:bodyPr/>
          <a:lstStyle/>
          <a:p>
            <a:r>
              <a:rPr lang="en-US" sz="3600" b="1" smtClean="0">
                <a:latin typeface="Tahoma" pitchFamily="34" charset="0"/>
                <a:cs typeface="Tahoma" pitchFamily="34" charset="0"/>
              </a:rPr>
              <a:t>THE 1960s SOCIAL REVOLUTION</a:t>
            </a:r>
          </a:p>
        </p:txBody>
      </p:sp>
      <p:sp>
        <p:nvSpPr>
          <p:cNvPr id="47107" name="Content Placeholder 2"/>
          <p:cNvSpPr>
            <a:spLocks noGrp="1"/>
          </p:cNvSpPr>
          <p:nvPr>
            <p:ph idx="1"/>
          </p:nvPr>
        </p:nvSpPr>
        <p:spPr>
          <a:xfrm>
            <a:off x="0" y="609600"/>
            <a:ext cx="9144000" cy="6248400"/>
          </a:xfrm>
        </p:spPr>
        <p:txBody>
          <a:bodyPr/>
          <a:lstStyle/>
          <a:p>
            <a:pPr>
              <a:buFontTx/>
              <a:buNone/>
            </a:pPr>
            <a:r>
              <a:rPr lang="en-US" sz="3300" b="1" smtClean="0">
                <a:latin typeface="Tahoma" pitchFamily="34" charset="0"/>
                <a:cs typeface="Tahoma" pitchFamily="34" charset="0"/>
              </a:rPr>
              <a:t>America's “hippie” generation in the 1960s (led by pop music icons such as the Beatles &amp; Bob Dylan) was the vanguard of a new social culture culminating in the Universal Generation. The Sixties ushered in the feminist movement (altered social role of women), human rights movement, the drug culture, New Age spirituality, sexual freedom, &amp; anti-institutionalism (especially the military). “You can’t trust anyone over 35.”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0" y="0"/>
            <a:ext cx="9144000" cy="6858000"/>
          </a:xfrm>
        </p:spPr>
        <p:txBody>
          <a:bodyPr/>
          <a:lstStyle/>
          <a:p>
            <a:pPr eaLnBrk="1" hangingPunct="1"/>
            <a:r>
              <a:rPr lang="en-US" sz="4700" b="1" smtClean="0">
                <a:latin typeface="Tahoma" pitchFamily="34" charset="0"/>
                <a:cs typeface="Tahoma" pitchFamily="34" charset="0"/>
              </a:rPr>
              <a:t>GOVERNMENT: No longer trustworthy or honorable</a:t>
            </a:r>
          </a:p>
          <a:p>
            <a:pPr eaLnBrk="1" hangingPunct="1"/>
            <a:r>
              <a:rPr lang="en-US" sz="4700" b="1" smtClean="0">
                <a:latin typeface="Tahoma" pitchFamily="34" charset="0"/>
                <a:cs typeface="Tahoma" pitchFamily="34" charset="0"/>
              </a:rPr>
              <a:t>MILITARY: Imperialist &amp; rogue </a:t>
            </a:r>
          </a:p>
          <a:p>
            <a:pPr eaLnBrk="1" hangingPunct="1"/>
            <a:r>
              <a:rPr lang="en-US" sz="4700" b="1" smtClean="0">
                <a:latin typeface="Tahoma" pitchFamily="34" charset="0"/>
                <a:cs typeface="Tahoma" pitchFamily="34" charset="0"/>
              </a:rPr>
              <a:t>CAPITALISM: Greedy</a:t>
            </a:r>
          </a:p>
          <a:p>
            <a:pPr eaLnBrk="1" hangingPunct="1"/>
            <a:r>
              <a:rPr lang="en-US" sz="4700" b="1" smtClean="0">
                <a:latin typeface="Tahoma" pitchFamily="34" charset="0"/>
                <a:cs typeface="Tahoma" pitchFamily="34" charset="0"/>
              </a:rPr>
              <a:t>HISTORY: Revisionism </a:t>
            </a:r>
          </a:p>
          <a:p>
            <a:pPr eaLnBrk="1" hangingPunct="1"/>
            <a:r>
              <a:rPr lang="en-US" sz="4700" b="1" smtClean="0">
                <a:latin typeface="Tahoma" pitchFamily="34" charset="0"/>
                <a:cs typeface="Tahoma" pitchFamily="34" charset="0"/>
              </a:rPr>
              <a:t>MEDIA: Intellectual wasteland &amp; ideological</a:t>
            </a:r>
          </a:p>
          <a:p>
            <a:pPr eaLnBrk="1" hangingPunct="1">
              <a:buFontTx/>
              <a:buNone/>
            </a:pPr>
            <a:endParaRPr lang="en-US" sz="4800" b="1" smtClean="0">
              <a:latin typeface="Tahoma" pitchFamily="34" charset="0"/>
              <a:cs typeface="Tahoma" pitchFamily="34" charset="0"/>
            </a:endParaRPr>
          </a:p>
        </p:txBody>
      </p:sp>
      <p:sp>
        <p:nvSpPr>
          <p:cNvPr id="48131" name="AutoShape 3"/>
          <p:cNvSpPr>
            <a:spLocks noChangeArrowheads="1"/>
          </p:cNvSpPr>
          <p:nvPr/>
        </p:nvSpPr>
        <p:spPr bwMode="auto">
          <a:xfrm>
            <a:off x="8229600" y="62484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0" y="0"/>
            <a:ext cx="9144000" cy="6858000"/>
          </a:xfrm>
        </p:spPr>
        <p:txBody>
          <a:bodyPr/>
          <a:lstStyle/>
          <a:p>
            <a:pPr eaLnBrk="1" hangingPunct="1"/>
            <a:r>
              <a:rPr lang="en-US" sz="4000" b="1" smtClean="0">
                <a:latin typeface="Tahoma" pitchFamily="34" charset="0"/>
                <a:cs typeface="Tahoma" pitchFamily="34" charset="0"/>
              </a:rPr>
              <a:t>ORGANIZED RELIGION: Irrelevant &amp; self-serving</a:t>
            </a:r>
          </a:p>
          <a:p>
            <a:pPr eaLnBrk="1" hangingPunct="1"/>
            <a:r>
              <a:rPr lang="en-US" sz="4000" b="1" smtClean="0">
                <a:latin typeface="Tahoma" pitchFamily="34" charset="0"/>
                <a:cs typeface="Tahoma" pitchFamily="34" charset="0"/>
              </a:rPr>
              <a:t>WOMEN: Unisex culture; same social role as men</a:t>
            </a:r>
          </a:p>
          <a:p>
            <a:pPr eaLnBrk="1" hangingPunct="1"/>
            <a:r>
              <a:rPr lang="en-US" sz="4000" b="1" smtClean="0">
                <a:latin typeface="Tahoma" pitchFamily="34" charset="0"/>
                <a:cs typeface="Tahoma" pitchFamily="34" charset="0"/>
              </a:rPr>
              <a:t>MINORITIES: Empowered; politically correct</a:t>
            </a:r>
          </a:p>
          <a:p>
            <a:pPr eaLnBrk="1" hangingPunct="1"/>
            <a:r>
              <a:rPr lang="en-US" sz="4000" b="1" smtClean="0">
                <a:latin typeface="Tahoma" pitchFamily="34" charset="0"/>
                <a:cs typeface="Tahoma" pitchFamily="34" charset="0"/>
              </a:rPr>
              <a:t>LIFESTYLES: “Do your own (existentialist) thing” </a:t>
            </a:r>
          </a:p>
          <a:p>
            <a:pPr eaLnBrk="1" hangingPunct="1"/>
            <a:r>
              <a:rPr lang="en-US" sz="4000" b="1" smtClean="0">
                <a:latin typeface="Tahoma" pitchFamily="34" charset="0"/>
                <a:cs typeface="Tahoma" pitchFamily="34" charset="0"/>
              </a:rPr>
              <a:t>CONSUMERISM: Ecological destruction &amp; global warming</a:t>
            </a:r>
          </a:p>
          <a:p>
            <a:pPr eaLnBrk="1" hangingPunct="1">
              <a:buFontTx/>
              <a:buNone/>
            </a:pPr>
            <a:endParaRPr lang="en-US" sz="4000" b="1" smtClean="0">
              <a:latin typeface="Tahoma" pitchFamily="34" charset="0"/>
              <a:cs typeface="Tahoma" pitchFamily="34" charset="0"/>
            </a:endParaRPr>
          </a:p>
        </p:txBody>
      </p:sp>
      <p:sp>
        <p:nvSpPr>
          <p:cNvPr id="49155" name="AutoShape 3"/>
          <p:cNvSpPr>
            <a:spLocks noChangeArrowheads="1"/>
          </p:cNvSpPr>
          <p:nvPr/>
        </p:nvSpPr>
        <p:spPr bwMode="auto">
          <a:xfrm>
            <a:off x="8229600" y="62484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0" y="0"/>
            <a:ext cx="9144000" cy="6858000"/>
          </a:xfrm>
        </p:spPr>
        <p:txBody>
          <a:bodyPr/>
          <a:lstStyle/>
          <a:p>
            <a:pPr>
              <a:buFontTx/>
              <a:buNone/>
            </a:pPr>
            <a:r>
              <a:rPr lang="en-US" sz="3300" b="1" smtClean="0">
                <a:latin typeface="Tahoma" pitchFamily="34" charset="0"/>
                <a:cs typeface="Tahoma" pitchFamily="34" charset="0"/>
              </a:rPr>
              <a:t>The Sixties planted these seeds of the new  21</a:t>
            </a:r>
            <a:r>
              <a:rPr lang="en-US" sz="3300" b="1" baseline="30000" smtClean="0">
                <a:latin typeface="Tahoma" pitchFamily="34" charset="0"/>
                <a:cs typeface="Tahoma" pitchFamily="34" charset="0"/>
              </a:rPr>
              <a:t>st</a:t>
            </a:r>
            <a:r>
              <a:rPr lang="en-US" sz="3300" b="1" smtClean="0">
                <a:latin typeface="Tahoma" pitchFamily="34" charset="0"/>
                <a:cs typeface="Tahoma" pitchFamily="34" charset="0"/>
              </a:rPr>
              <a:t> century UGEN culture: </a:t>
            </a:r>
          </a:p>
          <a:p>
            <a:r>
              <a:rPr lang="en-US" sz="3300" b="1" smtClean="0">
                <a:latin typeface="Tahoma" pitchFamily="34" charset="0"/>
                <a:cs typeface="Tahoma" pitchFamily="34" charset="0"/>
              </a:rPr>
              <a:t>“</a:t>
            </a:r>
            <a:r>
              <a:rPr lang="en-US" sz="3600" b="1" smtClean="0">
                <a:latin typeface="Tahoma" pitchFamily="34" charset="0"/>
                <a:cs typeface="Tahoma" pitchFamily="34" charset="0"/>
              </a:rPr>
              <a:t>Political correctness” (tolerance for diverse lifestyles);</a:t>
            </a:r>
          </a:p>
          <a:p>
            <a:r>
              <a:rPr lang="en-US" sz="3600" b="1" smtClean="0">
                <a:latin typeface="Tahoma" pitchFamily="34" charset="0"/>
                <a:cs typeface="Tahoma" pitchFamily="34" charset="0"/>
              </a:rPr>
              <a:t>Communal  (interdependency) lifestyles</a:t>
            </a:r>
          </a:p>
          <a:p>
            <a:r>
              <a:rPr lang="en-US" sz="3600" b="1" smtClean="0">
                <a:latin typeface="Tahoma" pitchFamily="34" charset="0"/>
                <a:cs typeface="Tahoma" pitchFamily="34" charset="0"/>
              </a:rPr>
              <a:t>Pop culture icons who role model non-conservative social values</a:t>
            </a:r>
          </a:p>
          <a:p>
            <a:r>
              <a:rPr lang="en-US" sz="3600" b="1" smtClean="0">
                <a:latin typeface="Tahoma" pitchFamily="34" charset="0"/>
                <a:cs typeface="Tahoma" pitchFamily="34" charset="0"/>
              </a:rPr>
              <a:t>Institutional distrust (big business, military, organized religion, secretive government, etc.)</a:t>
            </a:r>
          </a:p>
          <a:p>
            <a:pPr>
              <a:buFontTx/>
              <a:buNone/>
            </a:pPr>
            <a:endParaRPr lang="en-US" sz="3300" b="1" smtClean="0">
              <a:latin typeface="Tahoma" pitchFamily="34" charset="0"/>
              <a:cs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02" name="WordArt 5"/>
          <p:cNvSpPr>
            <a:spLocks noChangeArrowheads="1" noChangeShapeType="1" noTextEdit="1"/>
          </p:cNvSpPr>
          <p:nvPr/>
        </p:nvSpPr>
        <p:spPr bwMode="auto">
          <a:xfrm>
            <a:off x="1066800" y="533400"/>
            <a:ext cx="6705600" cy="3200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chemeClr val="tx2"/>
                </a:solidFill>
                <a:latin typeface="Arial Black"/>
              </a:rPr>
              <a:t>POSTMODERNISM </a:t>
            </a:r>
          </a:p>
          <a:p>
            <a:pPr algn="ctr"/>
            <a:r>
              <a:rPr lang="en-US" sz="3600" b="1" kern="10">
                <a:ln w="9525">
                  <a:solidFill>
                    <a:srgbClr val="000000"/>
                  </a:solidFill>
                  <a:round/>
                  <a:headEnd/>
                  <a:tailEnd/>
                </a:ln>
                <a:solidFill>
                  <a:schemeClr val="tx2"/>
                </a:solidFill>
                <a:latin typeface="Arial Black"/>
              </a:rPr>
              <a:t>(POMO)</a:t>
            </a:r>
          </a:p>
        </p:txBody>
      </p:sp>
      <p:sp>
        <p:nvSpPr>
          <p:cNvPr id="51203" name="Rectangle 6"/>
          <p:cNvSpPr>
            <a:spLocks noGrp="1" noChangeArrowheads="1"/>
          </p:cNvSpPr>
          <p:nvPr>
            <p:ph type="title"/>
          </p:nvPr>
        </p:nvSpPr>
        <p:spPr>
          <a:xfrm>
            <a:off x="0" y="3810000"/>
            <a:ext cx="9144000" cy="1143000"/>
          </a:xfrm>
        </p:spPr>
        <p:txBody>
          <a:bodyPr/>
          <a:lstStyle/>
          <a:p>
            <a:pPr eaLnBrk="1" hangingPunct="1"/>
            <a:r>
              <a:rPr lang="en-US" sz="4000" b="1" smtClean="0">
                <a:latin typeface="Tahoma" pitchFamily="34" charset="0"/>
              </a:rPr>
              <a:t>Consciously crafting your </a:t>
            </a:r>
            <a:br>
              <a:rPr lang="en-US" sz="4000" b="1" smtClean="0">
                <a:latin typeface="Tahoma" pitchFamily="34" charset="0"/>
              </a:rPr>
            </a:br>
            <a:r>
              <a:rPr lang="en-US" sz="4000" b="1" smtClean="0">
                <a:latin typeface="Tahoma" pitchFamily="34" charset="0"/>
              </a:rPr>
              <a:t>own subjective world</a:t>
            </a:r>
          </a:p>
        </p:txBody>
      </p:sp>
      <p:sp>
        <p:nvSpPr>
          <p:cNvPr id="51204" name="Rectangle 3"/>
          <p:cNvSpPr>
            <a:spLocks noChangeArrowheads="1"/>
          </p:cNvSpPr>
          <p:nvPr/>
        </p:nvSpPr>
        <p:spPr bwMode="auto">
          <a:xfrm>
            <a:off x="1066800" y="5181600"/>
            <a:ext cx="7162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latin typeface="Tahoma" pitchFamily="34" charset="0"/>
              </a:rPr>
              <a:t>Medieval </a:t>
            </a:r>
            <a:r>
              <a:rPr lang="en-US" sz="2500" b="1">
                <a:latin typeface="Tahoma" pitchFamily="34" charset="0"/>
                <a:cs typeface="Times New Roman" pitchFamily="18" charset="0"/>
              </a:rPr>
              <a:t>→ Enlightenment </a:t>
            </a:r>
            <a:r>
              <a:rPr lang="en-US" sz="2500" b="1">
                <a:latin typeface="Tahoma" pitchFamily="34" charset="0"/>
              </a:rPr>
              <a:t>→Modernism →</a:t>
            </a:r>
          </a:p>
          <a:p>
            <a:pPr algn="ctr"/>
            <a:r>
              <a:rPr lang="en-US" sz="2500" b="1">
                <a:latin typeface="Tahoma" pitchFamily="34" charset="0"/>
              </a:rPr>
              <a:t>Post-modernism</a:t>
            </a:r>
            <a:endParaRPr lang="en-US" sz="25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0"/>
            <a:ext cx="9144000" cy="6858000"/>
          </a:xfrm>
        </p:spPr>
        <p:txBody>
          <a:bodyPr/>
          <a:lstStyle/>
          <a:p>
            <a:pPr algn="ctr" eaLnBrk="1" hangingPunct="1">
              <a:buFontTx/>
              <a:buNone/>
            </a:pPr>
            <a:r>
              <a:rPr lang="en-US" sz="3600" b="1" smtClean="0">
                <a:latin typeface="Tahoma" pitchFamily="34" charset="0"/>
              </a:rPr>
              <a:t>	</a:t>
            </a:r>
            <a:r>
              <a:rPr lang="en-US" sz="5000" b="1" smtClean="0">
                <a:latin typeface="Tahoma" pitchFamily="34" charset="0"/>
              </a:rPr>
              <a:t>“There’s no such thing as absolute truth.  What you see varies according to what you are looking for.  The story depends on who is listening and watching, as well as who is acting and talking.”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0" y="0"/>
            <a:ext cx="9144000" cy="6858000"/>
          </a:xfrm>
        </p:spPr>
        <p:txBody>
          <a:bodyPr/>
          <a:lstStyle/>
          <a:p>
            <a:pPr algn="ctr" eaLnBrk="1" hangingPunct="1">
              <a:buFontTx/>
              <a:buNone/>
            </a:pPr>
            <a:r>
              <a:rPr lang="en-US" sz="4800" b="1" smtClean="0">
                <a:latin typeface="Tahoma" pitchFamily="34" charset="0"/>
                <a:cs typeface="Tahoma" pitchFamily="34" charset="0"/>
              </a:rPr>
              <a:t>A new generation adapted for a new world:</a:t>
            </a:r>
          </a:p>
          <a:p>
            <a:pPr eaLnBrk="1" hangingPunct="1"/>
            <a:r>
              <a:rPr lang="en-US" sz="4700" b="1" smtClean="0">
                <a:latin typeface="Tahoma" pitchFamily="34" charset="0"/>
                <a:cs typeface="Tahoma" pitchFamily="34" charset="0"/>
              </a:rPr>
              <a:t>Globalism &gt; nationalism</a:t>
            </a:r>
          </a:p>
          <a:p>
            <a:pPr eaLnBrk="1" hangingPunct="1"/>
            <a:r>
              <a:rPr lang="en-US" sz="4700" b="1" smtClean="0">
                <a:latin typeface="Tahoma" pitchFamily="34" charset="0"/>
                <a:cs typeface="Tahoma" pitchFamily="34" charset="0"/>
              </a:rPr>
              <a:t>Digital technology</a:t>
            </a:r>
          </a:p>
          <a:p>
            <a:pPr eaLnBrk="1" hangingPunct="1"/>
            <a:r>
              <a:rPr lang="en-US" sz="4700" b="1" smtClean="0">
                <a:latin typeface="Tahoma" pitchFamily="34" charset="0"/>
                <a:cs typeface="Tahoma" pitchFamily="34" charset="0"/>
              </a:rPr>
              <a:t>Virtual communal culture</a:t>
            </a:r>
          </a:p>
          <a:p>
            <a:pPr eaLnBrk="1" hangingPunct="1"/>
            <a:r>
              <a:rPr lang="en-US" sz="4700" b="1" smtClean="0">
                <a:latin typeface="Tahoma" pitchFamily="34" charset="0"/>
                <a:cs typeface="Tahoma" pitchFamily="34" charset="0"/>
              </a:rPr>
              <a:t>Massive institutional change</a:t>
            </a:r>
          </a:p>
          <a:p>
            <a:pPr eaLnBrk="1" hangingPunct="1"/>
            <a:r>
              <a:rPr lang="en-US" sz="4700" b="1" smtClean="0">
                <a:latin typeface="Tahoma" pitchFamily="34" charset="0"/>
                <a:cs typeface="Tahoma" pitchFamily="34" charset="0"/>
              </a:rPr>
              <a:t>Transition from West to East</a:t>
            </a:r>
          </a:p>
          <a:p>
            <a:pPr eaLnBrk="1" hangingPunct="1">
              <a:buFontTx/>
              <a:buNone/>
            </a:pPr>
            <a:endParaRPr lang="en-US" sz="4800" b="1"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0" y="0"/>
            <a:ext cx="9144000" cy="6858000"/>
          </a:xfrm>
        </p:spPr>
        <p:txBody>
          <a:bodyPr/>
          <a:lstStyle/>
          <a:p>
            <a:pPr>
              <a:buFontTx/>
              <a:buNone/>
            </a:pPr>
            <a:r>
              <a:rPr lang="en-US" b="1" smtClean="0"/>
              <a:t>“</a:t>
            </a:r>
            <a:r>
              <a:rPr lang="en-US" sz="2800" b="1" smtClean="0"/>
              <a:t>Today’s digital age has increased our ability to pick only those information sources that conform to our sense of the world while excluding valid but opposing viewpoints.  Add to that the active role that partisan politics, special interests and marketing firms play in blurring lines between the actual and the plausible, and the result? Half-truths held as firmly as verifiable evidence, spin and opinion clouding objective truth and a fragmented society increasingly unable to find — or trust — a common ground of shared facts. This blending of factual and fictional characters sometimes becomes part of our culture. Recognizing spin may be a key survival skill in living in a world of it.”</a:t>
            </a:r>
            <a:endParaRPr lang="en-US" sz="2800" smtClean="0"/>
          </a:p>
          <a:p>
            <a:pPr>
              <a:buFontTx/>
              <a:buNone/>
            </a:pPr>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3000" b="1" smtClean="0">
                <a:latin typeface="Tahoma" pitchFamily="34" charset="0"/>
              </a:rPr>
              <a:t>Post-modernism (“after the modern era” of science) is the reigning mindset of the UGEN because of its emphasis on individualized, subjective truth.  “Truth” is shaped by your lifestyle, tribal memberships, &amp; opinions. </a:t>
            </a:r>
          </a:p>
          <a:p>
            <a:pPr marL="609600" indent="-609600" eaLnBrk="1" hangingPunct="1">
              <a:buFontTx/>
              <a:buAutoNum type="arabicPeriod"/>
            </a:pPr>
            <a:r>
              <a:rPr lang="en-US" sz="3000" b="1" smtClean="0">
                <a:latin typeface="Tahoma" pitchFamily="34" charset="0"/>
              </a:rPr>
              <a:t>Truth is what you say it is based on the subjective world you live in.  Other people hold different “truths” because they live in different subjective worlds.</a:t>
            </a:r>
          </a:p>
          <a:p>
            <a:pPr marL="609600" indent="-609600" eaLnBrk="1" hangingPunct="1">
              <a:buFontTx/>
              <a:buAutoNum type="arabicPeriod"/>
            </a:pPr>
            <a:r>
              <a:rPr lang="en-US" sz="3000" b="1" smtClean="0">
                <a:latin typeface="Tahoma" pitchFamily="34" charset="0"/>
              </a:rPr>
              <a:t>There are as many truths as there are people. You’re on your own, which is why tribal support is needed.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400" b="1" smtClean="0">
                <a:latin typeface="Tahoma" pitchFamily="34" charset="0"/>
              </a:rPr>
              <a:t>Post-modernism says: the war in Iraq is good/bad; abortion should/shouldn’t be legal; the U.S. is a religious/secular nation; global warming is real/bogus; drugs are harmless/harmful; the Bible is true/fairytale; life begins at conception/birth; ghosts are real/imaginary; the U.S deficit is a problem/mirage; Baylor is a top tier university/just another school.</a:t>
            </a:r>
          </a:p>
          <a:p>
            <a:pPr marL="609600" indent="-609600" eaLnBrk="1" hangingPunct="1">
              <a:lnSpc>
                <a:spcPct val="90000"/>
              </a:lnSpc>
              <a:buFontTx/>
              <a:buAutoNum type="arabicPeriod"/>
            </a:pPr>
            <a:r>
              <a:rPr lang="en-US" sz="3400" b="1" smtClean="0">
                <a:latin typeface="Tahoma" pitchFamily="34" charset="0"/>
              </a:rPr>
              <a:t>In our POMO Western world, everyone defines truth differently.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0" y="0"/>
            <a:ext cx="9144000" cy="6858000"/>
          </a:xfrm>
        </p:spPr>
        <p:txBody>
          <a:bodyPr/>
          <a:lstStyle/>
          <a:p>
            <a:pPr eaLnBrk="1" hangingPunct="1">
              <a:buFontTx/>
              <a:buNone/>
            </a:pPr>
            <a:r>
              <a:rPr lang="en-US" sz="3600" b="1" smtClean="0">
                <a:latin typeface="Tahoma" pitchFamily="34" charset="0"/>
              </a:rPr>
              <a:t>	Examples of subjective post-modern worlds that provide their tribal members with a “world and life” view (lifestyle, values, &amp; a sense of subjective reality): career-builders; holistic health; charismatic Christians; marketing &amp; PR professionals; home schoolers; chat-groupers, talk shows, &amp; bloggers; environmentalists; sports gamblers &amp; junkies; political activists, etc.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2800" b="1" smtClean="0">
                <a:latin typeface="Tahoma" pitchFamily="34" charset="0"/>
              </a:rPr>
              <a:t>   </a:t>
            </a:r>
            <a:r>
              <a:rPr lang="en-US" sz="3000" b="1" u="sng" smtClean="0">
                <a:latin typeface="Tahoma" pitchFamily="34" charset="0"/>
              </a:rPr>
              <a:t>POMO example</a:t>
            </a:r>
            <a:r>
              <a:rPr lang="en-US" sz="3000" b="1" smtClean="0">
                <a:latin typeface="Tahoma" pitchFamily="34" charset="0"/>
              </a:rPr>
              <a:t>: Think of how people attending a Super Bowl game would see things subjectively and differently: the betters &amp; scalpers look for fast cash; media moguls entertain &amp; analyze; adolescent males ogle the cheerleaders; host city officials court publicity &amp; free-spending out-of-towners; the football players want to play well enough to get a better contract; the concessions people want thirsty/hungry fans, etc.  The game would be viewed as “super” by some (who cashed in successfully), but a bust by others (who didn’t cover the point spread). Same game, different subjective viewpoints—that’s POMO.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“Postmodernism reduces all significant truth to matters of personal preference and ends in nihilism” (no values at all). </a:t>
            </a:r>
          </a:p>
          <a:p>
            <a:pPr marL="609600" indent="-609600" eaLnBrk="1" hangingPunct="1">
              <a:buFontTx/>
              <a:buAutoNum type="arabicPeriod"/>
            </a:pPr>
            <a:r>
              <a:rPr lang="en-US" b="1" smtClean="0">
                <a:latin typeface="Tahoma" pitchFamily="34" charset="0"/>
              </a:rPr>
              <a:t>“In the post-modern world, where we ask the self to be the sole source of meaning, value and purpose, survival of the self has become problematic.  The self has become increasingly insubstantial and vulnerable.” UGENs need tribes to have a sense of self, so picking personal tribes is as important to UGENs as picking a career.</a:t>
            </a:r>
          </a:p>
          <a:p>
            <a:pPr marL="609600" indent="-609600" algn="ctr" eaLnBrk="1" hangingPunct="1">
              <a:buFontTx/>
              <a:buNone/>
            </a:pPr>
            <a:endParaRPr lang="en-US" b="1" smtClean="0">
              <a:latin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0" y="0"/>
            <a:ext cx="9144000" cy="6858000"/>
          </a:xfrm>
        </p:spPr>
        <p:txBody>
          <a:bodyPr/>
          <a:lstStyle/>
          <a:p>
            <a:pPr eaLnBrk="1" hangingPunct="1">
              <a:buFontTx/>
              <a:buNone/>
            </a:pPr>
            <a:r>
              <a:rPr lang="en-US" sz="3500" b="1" dirty="0" smtClean="0">
                <a:latin typeface="Tahoma" pitchFamily="34" charset="0"/>
              </a:rPr>
              <a:t>MODERNISM says there is no absolute truth.  </a:t>
            </a:r>
          </a:p>
          <a:p>
            <a:pPr eaLnBrk="1" hangingPunct="1">
              <a:buFontTx/>
              <a:buNone/>
            </a:pPr>
            <a:r>
              <a:rPr lang="en-US" sz="3500" b="1" dirty="0" smtClean="0">
                <a:latin typeface="Tahoma" pitchFamily="34" charset="0"/>
              </a:rPr>
              <a:t>POST-MODERNISM holds that there is no objective truth—that I have to (existentially) define what is “truth” for me based on my subjective feelings, tribal groups, &amp; way of seeing reality.</a:t>
            </a:r>
          </a:p>
          <a:p>
            <a:pPr eaLnBrk="1" hangingPunct="1">
              <a:buFontTx/>
              <a:buNone/>
            </a:pPr>
            <a:r>
              <a:rPr lang="en-US" sz="3500" b="1" dirty="0" smtClean="0">
                <a:latin typeface="Tahoma" pitchFamily="34" charset="0"/>
                <a:cs typeface="Tahoma" pitchFamily="34" charset="0"/>
              </a:rPr>
              <a:t>Asked to define truth, high profile postmodern</a:t>
            </a:r>
            <a:r>
              <a:rPr lang="en-US" sz="3500" b="1" dirty="0" smtClean="0"/>
              <a:t> philosopher Richard </a:t>
            </a:r>
            <a:r>
              <a:rPr lang="en-US" sz="3500" b="1" dirty="0" err="1" smtClean="0"/>
              <a:t>Rorty</a:t>
            </a:r>
            <a:r>
              <a:rPr lang="en-US" sz="3500" b="1" smtClean="0"/>
              <a:t> replied simply: “It’s what my friends let me get away with saying.”</a:t>
            </a:r>
          </a:p>
          <a:p>
            <a:pPr algn="ctr" eaLnBrk="1" hangingPunct="1">
              <a:buFontTx/>
              <a:buNone/>
            </a:pPr>
            <a:endParaRPr lang="en-US" sz="4500" b="1" dirty="0" smtClean="0">
              <a:latin typeface="Tahom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a:spLocks noGrp="1"/>
          </p:cNvSpPr>
          <p:nvPr>
            <p:ph type="subTitle" idx="4294967295"/>
          </p:nvPr>
        </p:nvSpPr>
        <p:spPr>
          <a:xfrm>
            <a:off x="0" y="0"/>
            <a:ext cx="9144000" cy="6858000"/>
          </a:xfrm>
        </p:spPr>
        <p:txBody>
          <a:bodyPr/>
          <a:lstStyle/>
          <a:p>
            <a:pPr marL="0" indent="0" algn="ctr">
              <a:buFontTx/>
              <a:buNone/>
            </a:pPr>
            <a:endParaRPr lang="en-US" smtClean="0">
              <a:solidFill>
                <a:srgbClr val="898989"/>
              </a:solidFill>
              <a:latin typeface="Tahoma" pitchFamily="34" charset="0"/>
              <a:cs typeface="Tahoma" pitchFamily="34" charset="0"/>
            </a:endParaRP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96887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3"/>
          <p:cNvSpPr>
            <a:spLocks noChangeArrowheads="1"/>
          </p:cNvSpPr>
          <p:nvPr/>
        </p:nvSpPr>
        <p:spPr bwMode="auto">
          <a:xfrm>
            <a:off x="0" y="0"/>
            <a:ext cx="876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Tahoma" pitchFamily="34" charset="0"/>
                <a:cs typeface="Tahoma" pitchFamily="34" charset="0"/>
              </a:rPr>
              <a:t>Authority of (tribal)  SELF</a:t>
            </a:r>
            <a:endParaRPr lang="en-US" sz="6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0" y="0"/>
            <a:ext cx="9144000" cy="6858000"/>
          </a:xfrm>
        </p:spPr>
        <p:txBody>
          <a:bodyPr/>
          <a:lstStyle/>
          <a:p>
            <a:pPr eaLnBrk="1" hangingPunct="1">
              <a:buFontTx/>
              <a:buNone/>
            </a:pPr>
            <a:r>
              <a:rPr lang="en-US" sz="3600" b="1" smtClean="0">
                <a:latin typeface="Tahoma" pitchFamily="34" charset="0"/>
              </a:rPr>
              <a:t>	</a:t>
            </a:r>
            <a:r>
              <a:rPr lang="en-US" b="1" smtClean="0">
                <a:latin typeface="Tahoma" pitchFamily="34" charset="0"/>
              </a:rPr>
              <a:t>A 2008 nationwide American research study on moral relativism (subjectivism) in youth found the commonplace view that morality is personal and subjective.  “It’s up to the individual; who am I to say?”  What makes something right for me is how I feel about it.”  “I would do what I thought made me happy of how I felt. I have no other way of knowing what to do but how I internally feel.” The researchers alluded to “an atmosphere of extreme moral individualism—of relativism and non-judgmentalism.”</a:t>
            </a:r>
            <a:endParaRPr lang="en-US" sz="3600" b="1" smtClean="0">
              <a:latin typeface="Tahoma"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Subtitle 2"/>
          <p:cNvSpPr>
            <a:spLocks noGrp="1"/>
          </p:cNvSpPr>
          <p:nvPr>
            <p:ph type="subTitle" idx="4294967295"/>
          </p:nvPr>
        </p:nvSpPr>
        <p:spPr>
          <a:xfrm>
            <a:off x="0" y="0"/>
            <a:ext cx="9144000" cy="6858000"/>
          </a:xfrm>
          <a:solidFill>
            <a:srgbClr val="006666"/>
          </a:solidFill>
        </p:spPr>
        <p:txBody>
          <a:bodyPr/>
          <a:lstStyle/>
          <a:p>
            <a:pPr marL="0" indent="0" algn="ctr">
              <a:buFontTx/>
              <a:buNone/>
            </a:pPr>
            <a:r>
              <a:rPr lang="en-US" sz="4800" b="1" smtClean="0">
                <a:solidFill>
                  <a:srgbClr val="FFFF00"/>
                </a:solidFill>
                <a:latin typeface="Tahoma" pitchFamily="34" charset="0"/>
                <a:cs typeface="Tahoma" pitchFamily="34" charset="0"/>
              </a:rPr>
              <a:t>AUTHORITY OF SELF THINKING</a:t>
            </a:r>
          </a:p>
        </p:txBody>
      </p:sp>
      <p:pic>
        <p:nvPicPr>
          <p:cNvPr id="62467" name="Picture 2" descr="http://www.saatchi-gallery.co.uk/images/thumbnail1.php/1050f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3050"/>
            <a:ext cx="752475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0" y="0"/>
            <a:ext cx="9144000" cy="6858000"/>
          </a:xfrm>
        </p:spPr>
        <p:txBody>
          <a:bodyPr/>
          <a:lstStyle/>
          <a:p>
            <a:pPr algn="ctr" eaLnBrk="1" hangingPunct="1">
              <a:buFontTx/>
              <a:buNone/>
            </a:pPr>
            <a:r>
              <a:rPr lang="en-US" sz="4800" b="1" smtClean="0">
                <a:latin typeface="Tahoma" pitchFamily="34" charset="0"/>
                <a:cs typeface="Tahoma" pitchFamily="34" charset="0"/>
              </a:rPr>
              <a:t>Decline of external authority</a:t>
            </a:r>
          </a:p>
          <a:p>
            <a:pPr algn="ctr" eaLnBrk="1" hangingPunct="1">
              <a:buFontTx/>
              <a:buNone/>
            </a:pPr>
            <a:endParaRPr lang="en-US" sz="4800" b="1" smtClean="0">
              <a:latin typeface="Tahoma" pitchFamily="34" charset="0"/>
              <a:cs typeface="Tahoma" pitchFamily="34" charset="0"/>
            </a:endParaRPr>
          </a:p>
          <a:p>
            <a:pPr algn="ctr" eaLnBrk="1" hangingPunct="1">
              <a:buFontTx/>
              <a:buNone/>
            </a:pPr>
            <a:r>
              <a:rPr lang="en-US" sz="4800" b="1" smtClean="0">
                <a:latin typeface="Tahoma" pitchFamily="34" charset="0"/>
                <a:cs typeface="Tahoma" pitchFamily="34" charset="0"/>
              </a:rPr>
              <a:t>Decline of objective reality</a:t>
            </a:r>
          </a:p>
          <a:p>
            <a:pPr algn="ctr" eaLnBrk="1" hangingPunct="1">
              <a:buFontTx/>
              <a:buNone/>
            </a:pPr>
            <a:endParaRPr lang="en-US" sz="4800" b="1" smtClean="0">
              <a:latin typeface="Tahoma" pitchFamily="34" charset="0"/>
              <a:cs typeface="Tahoma" pitchFamily="34" charset="0"/>
            </a:endParaRPr>
          </a:p>
          <a:p>
            <a:pPr algn="ctr" eaLnBrk="1" hangingPunct="1">
              <a:buFontTx/>
              <a:buNone/>
            </a:pPr>
            <a:r>
              <a:rPr lang="en-US" sz="5200" b="1" smtClean="0">
                <a:latin typeface="Tahoma" pitchFamily="34" charset="0"/>
                <a:cs typeface="Tahoma" pitchFamily="34" charset="0"/>
              </a:rPr>
              <a:t>Societal &amp; cultural uncertainty</a:t>
            </a:r>
          </a:p>
          <a:p>
            <a:pPr algn="ctr" eaLnBrk="1" hangingPunct="1">
              <a:buFontTx/>
              <a:buNone/>
            </a:pPr>
            <a:endParaRPr lang="en-US" sz="4800" b="1" smtClean="0">
              <a:latin typeface="Tahoma" pitchFamily="34" charset="0"/>
              <a:cs typeface="Tahoma" pitchFamily="34" charset="0"/>
            </a:endParaRPr>
          </a:p>
          <a:p>
            <a:pPr algn="ctr" eaLnBrk="1" hangingPunct="1">
              <a:buFontTx/>
              <a:buNone/>
            </a:pPr>
            <a:endParaRPr lang="en-US" sz="5200" b="1" smtClean="0">
              <a:latin typeface="Tahoma" pitchFamily="34" charset="0"/>
              <a:cs typeface="Tahoma" pitchFamily="34" charset="0"/>
            </a:endParaRPr>
          </a:p>
        </p:txBody>
      </p:sp>
      <p:sp>
        <p:nvSpPr>
          <p:cNvPr id="8195" name="AutoShape 3"/>
          <p:cNvSpPr>
            <a:spLocks noChangeArrowheads="1"/>
          </p:cNvSpPr>
          <p:nvPr/>
        </p:nvSpPr>
        <p:spPr bwMode="auto">
          <a:xfrm>
            <a:off x="4267200" y="9144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
        <p:nvSpPr>
          <p:cNvPr id="8196" name="AutoShape 4"/>
          <p:cNvSpPr>
            <a:spLocks noChangeArrowheads="1"/>
          </p:cNvSpPr>
          <p:nvPr/>
        </p:nvSpPr>
        <p:spPr bwMode="auto">
          <a:xfrm>
            <a:off x="4191000" y="28194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
        <p:nvSpPr>
          <p:cNvPr id="8197" name="AutoShape 5"/>
          <p:cNvSpPr>
            <a:spLocks noChangeArrowheads="1"/>
          </p:cNvSpPr>
          <p:nvPr/>
        </p:nvSpPr>
        <p:spPr bwMode="auto">
          <a:xfrm>
            <a:off x="4267200" y="54864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838200"/>
          </a:xfrm>
        </p:spPr>
        <p:txBody>
          <a:bodyPr/>
          <a:lstStyle/>
          <a:p>
            <a:r>
              <a:rPr lang="en-US" sz="3200" b="1" smtClean="0">
                <a:latin typeface="Tahoma" pitchFamily="34" charset="0"/>
                <a:cs typeface="Tahoma" pitchFamily="34" charset="0"/>
              </a:rPr>
              <a:t>POMO: THE UGEN PSYCHE</a:t>
            </a:r>
          </a:p>
        </p:txBody>
      </p:sp>
      <p:sp>
        <p:nvSpPr>
          <p:cNvPr id="63491" name="Content Placeholder 2"/>
          <p:cNvSpPr>
            <a:spLocks noGrp="1"/>
          </p:cNvSpPr>
          <p:nvPr>
            <p:ph idx="1"/>
          </p:nvPr>
        </p:nvSpPr>
        <p:spPr>
          <a:xfrm>
            <a:off x="0" y="685800"/>
            <a:ext cx="9144000" cy="6172200"/>
          </a:xfrm>
        </p:spPr>
        <p:txBody>
          <a:bodyPr/>
          <a:lstStyle/>
          <a:p>
            <a:pPr>
              <a:buFontTx/>
              <a:buNone/>
            </a:pPr>
            <a:r>
              <a:rPr lang="en-US" sz="2800" b="1" dirty="0" err="1" smtClean="0">
                <a:latin typeface="Tahoma" pitchFamily="34" charset="0"/>
                <a:cs typeface="Tahoma" pitchFamily="34" charset="0"/>
              </a:rPr>
              <a:t>UGEN</a:t>
            </a:r>
            <a:r>
              <a:rPr lang="en-US" sz="2800" b="1" dirty="0" smtClean="0">
                <a:latin typeface="Tahoma" pitchFamily="34" charset="0"/>
                <a:cs typeface="Tahoma" pitchFamily="34" charset="0"/>
              </a:rPr>
              <a:t> are existentialist in their search for meaning in life, but post-modern subjective meaning is delivered by a virtual tribal group (people worldwide who share common lifestyles, experiences, &amp; exposure in the matrix of pop culture).   </a:t>
            </a:r>
            <a:r>
              <a:rPr lang="en-US" sz="2800" b="1" dirty="0" err="1" smtClean="0">
                <a:latin typeface="Tahoma" pitchFamily="34" charset="0"/>
                <a:cs typeface="Tahoma" pitchFamily="34" charset="0"/>
              </a:rPr>
              <a:t>UGEN</a:t>
            </a:r>
            <a:r>
              <a:rPr lang="en-US" sz="2800" b="1" dirty="0" smtClean="0">
                <a:latin typeface="Tahoma" pitchFamily="34" charset="0"/>
                <a:cs typeface="Tahoma" pitchFamily="34" charset="0"/>
              </a:rPr>
              <a:t> seek to create a subjective world of their own that is meaningful via tribal lifestyles, a continuous chain of subjective experiences (travel, evolving lifestyles, &amp; exposure to media images). </a:t>
            </a:r>
            <a:r>
              <a:rPr lang="en-US" sz="2800" b="1" dirty="0" err="1" smtClean="0">
                <a:latin typeface="Tahoma" pitchFamily="34" charset="0"/>
                <a:cs typeface="Tahoma" pitchFamily="34" charset="0"/>
              </a:rPr>
              <a:t>UGENers</a:t>
            </a:r>
            <a:r>
              <a:rPr lang="en-US" sz="2800" b="1" dirty="0" smtClean="0">
                <a:latin typeface="Tahoma" pitchFamily="34" charset="0"/>
                <a:cs typeface="Tahoma" pitchFamily="34" charset="0"/>
              </a:rPr>
              <a:t> have been much more successful than the boomer hippies at “tuning-in &amp; dropping out”  (living in a relativist subjective world instead of an absolutist objective world). </a:t>
            </a:r>
          </a:p>
        </p:txBody>
      </p:sp>
      <p:sp>
        <p:nvSpPr>
          <p:cNvPr id="4" name="Right Arrow 3"/>
          <p:cNvSpPr/>
          <p:nvPr/>
        </p:nvSpPr>
        <p:spPr>
          <a:xfrm>
            <a:off x="7924800" y="6400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0" y="0"/>
            <a:ext cx="9144000" cy="6858000"/>
          </a:xfrm>
        </p:spPr>
        <p:txBody>
          <a:bodyPr/>
          <a:lstStyle/>
          <a:p>
            <a:pPr marL="514350" indent="-514350" eaLnBrk="1" hangingPunct="1">
              <a:buFontTx/>
              <a:buAutoNum type="arabicPeriod"/>
            </a:pPr>
            <a:r>
              <a:rPr lang="en-US" sz="2900" b="1" dirty="0" smtClean="0">
                <a:latin typeface="Tahoma" pitchFamily="34" charset="0"/>
              </a:rPr>
              <a:t>Existentialists (baby boomers) live around what they believe in. Post-modernists (</a:t>
            </a:r>
            <a:r>
              <a:rPr lang="en-US" sz="2900" b="1" dirty="0" err="1" smtClean="0">
                <a:latin typeface="Tahoma" pitchFamily="34" charset="0"/>
              </a:rPr>
              <a:t>UGEN</a:t>
            </a:r>
            <a:r>
              <a:rPr lang="en-US" sz="2900" b="1" dirty="0" smtClean="0">
                <a:latin typeface="Tahoma" pitchFamily="34" charset="0"/>
              </a:rPr>
              <a:t>) live around what they don’t believe in: sources of absolute authority.</a:t>
            </a:r>
          </a:p>
          <a:p>
            <a:pPr marL="514350" indent="-514350" eaLnBrk="1" hangingPunct="1">
              <a:buFontTx/>
              <a:buAutoNum type="arabicPeriod"/>
            </a:pPr>
            <a:r>
              <a:rPr lang="en-US" sz="2900" b="1" dirty="0" smtClean="0">
                <a:latin typeface="Tahoma" pitchFamily="34" charset="0"/>
              </a:rPr>
              <a:t>Existentialism is individualistic because the quest for personal identity through significant causes is isolating &amp; non-conforming. </a:t>
            </a:r>
          </a:p>
          <a:p>
            <a:pPr marL="514350" indent="-514350" eaLnBrk="1" hangingPunct="1">
              <a:buFontTx/>
              <a:buAutoNum type="arabicPeriod"/>
            </a:pPr>
            <a:r>
              <a:rPr lang="en-US" sz="2900" b="1" dirty="0" smtClean="0">
                <a:latin typeface="Tahoma" pitchFamily="34" charset="0"/>
              </a:rPr>
              <a:t>By contrast, the universal generation is communal because meaning in life comes from tribal membership in the communal media matrix (Facebook &amp; Twitter, IPOD downloads, cell phone/text messaging intimacy, iconic experience makers, commercial consumerism, etc.).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ctrTitle"/>
          </p:nvPr>
        </p:nvSpPr>
        <p:spPr>
          <a:xfrm>
            <a:off x="0" y="0"/>
            <a:ext cx="9144000" cy="990600"/>
          </a:xfrm>
        </p:spPr>
        <p:txBody>
          <a:bodyPr/>
          <a:lstStyle/>
          <a:p>
            <a:r>
              <a:rPr lang="en-US" b="1" smtClean="0">
                <a:latin typeface="Tahoma" pitchFamily="34" charset="0"/>
                <a:cs typeface="Tahoma" pitchFamily="34" charset="0"/>
              </a:rPr>
              <a:t>POMO BOTTOM LINE</a:t>
            </a:r>
          </a:p>
        </p:txBody>
      </p:sp>
      <p:sp>
        <p:nvSpPr>
          <p:cNvPr id="65539" name="Rectangle 3"/>
          <p:cNvSpPr>
            <a:spLocks noGrp="1" noChangeArrowheads="1"/>
          </p:cNvSpPr>
          <p:nvPr>
            <p:ph type="subTitle" idx="1"/>
          </p:nvPr>
        </p:nvSpPr>
        <p:spPr>
          <a:xfrm>
            <a:off x="0" y="762000"/>
            <a:ext cx="9144000" cy="6096000"/>
          </a:xfrm>
        </p:spPr>
        <p:txBody>
          <a:bodyPr/>
          <a:lstStyle/>
          <a:p>
            <a:pPr algn="l" eaLnBrk="1" hangingPunct="1"/>
            <a:r>
              <a:rPr lang="en-US" sz="3100" b="1" smtClean="0">
                <a:latin typeface="Tahoma" pitchFamily="34" charset="0"/>
              </a:rPr>
              <a:t>Postmodernism reflects hyper-individualism in Western culture, in which ideas, lifestyles, ideologies, &amp; organizations compete in the cultural marketplace for attention, political influence, &amp; social dominance. Thus ideas become causes which define the holder’s identity, self-esteem, &amp; opportunities in life.  No wonder POMO subjectivity is replacing the “objectivity” of cool, neutral intellectual discourse.  POMO makes a life &amp; death difference in the minds of  an increasing number of people.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5400" b="1" smtClean="0">
                <a:latin typeface="Tahoma" pitchFamily="34" charset="0"/>
                <a:cs typeface="Tahoma" pitchFamily="34" charset="0"/>
              </a:rPr>
              <a:t>Tribal (extended cultural family) </a:t>
            </a:r>
            <a:r>
              <a:rPr lang="en-US" sz="6000" b="1" smtClean="0">
                <a:latin typeface="Tahoma" pitchFamily="34" charset="0"/>
                <a:cs typeface="Tahoma" pitchFamily="34" charset="0"/>
              </a:rPr>
              <a:t>lifestyles</a:t>
            </a:r>
          </a:p>
          <a:p>
            <a:pPr marL="0" indent="0" algn="ctr" eaLnBrk="1" hangingPunct="1">
              <a:buFontTx/>
              <a:buNone/>
            </a:pPr>
            <a:endParaRPr lang="en-US" sz="6600" b="1" smtClean="0">
              <a:latin typeface="Tahoma" pitchFamily="34" charset="0"/>
              <a:cs typeface="Tahoma" pitchFamily="34" charset="0"/>
            </a:endParaRPr>
          </a:p>
          <a:p>
            <a:pPr marL="0" indent="0" algn="ctr" eaLnBrk="1" hangingPunct="1">
              <a:buFontTx/>
              <a:buNone/>
            </a:pPr>
            <a:r>
              <a:rPr lang="en-US" sz="6600" b="1" smtClean="0">
                <a:solidFill>
                  <a:srgbClr val="008000"/>
                </a:solidFill>
                <a:latin typeface="Tahoma" pitchFamily="34" charset="0"/>
                <a:cs typeface="Tahoma" pitchFamily="34" charset="0"/>
              </a:rPr>
              <a:t>  </a:t>
            </a:r>
            <a:endParaRPr lang="en-US" sz="6000" b="1" smtClean="0">
              <a:solidFill>
                <a:srgbClr val="008000"/>
              </a:solidFill>
              <a:latin typeface="Tahoma" pitchFamily="34" charset="0"/>
              <a:cs typeface="Tahoma" pitchFamily="34" charset="0"/>
            </a:endParaRPr>
          </a:p>
        </p:txBody>
      </p:sp>
      <p:pic>
        <p:nvPicPr>
          <p:cNvPr id="66563" name="Picture 4" descr="http://www.internet-based-business-mastery.com/images/Mastermind%20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98145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0" y="0"/>
            <a:ext cx="8915400" cy="6858000"/>
          </a:xfrm>
        </p:spPr>
        <p:txBody>
          <a:bodyPr/>
          <a:lstStyle/>
          <a:p>
            <a:pPr eaLnBrk="1" hangingPunct="1">
              <a:lnSpc>
                <a:spcPct val="90000"/>
              </a:lnSpc>
              <a:buClr>
                <a:schemeClr val="tx1"/>
              </a:buClr>
            </a:pPr>
            <a:r>
              <a:rPr lang="en-US" sz="5000" b="1" smtClean="0">
                <a:latin typeface="Tahoma" pitchFamily="34" charset="0"/>
              </a:rPr>
              <a:t>Truth is discovered by self (tribe), not via religions, institutions, or science (which are only given consideration).</a:t>
            </a:r>
          </a:p>
          <a:p>
            <a:pPr eaLnBrk="1" hangingPunct="1">
              <a:lnSpc>
                <a:spcPct val="90000"/>
              </a:lnSpc>
              <a:buClr>
                <a:schemeClr val="tx1"/>
              </a:buClr>
            </a:pPr>
            <a:r>
              <a:rPr lang="en-US" sz="5000" b="1" smtClean="0">
                <a:latin typeface="Tahoma" pitchFamily="34" charset="0"/>
              </a:rPr>
              <a:t>“I (my tribe) know what’s </a:t>
            </a:r>
          </a:p>
          <a:p>
            <a:pPr eaLnBrk="1" hangingPunct="1">
              <a:lnSpc>
                <a:spcPct val="90000"/>
              </a:lnSpc>
              <a:buClr>
                <a:schemeClr val="tx1"/>
              </a:buClr>
              <a:buFontTx/>
              <a:buNone/>
            </a:pPr>
            <a:r>
              <a:rPr lang="en-US" sz="5000" b="1" smtClean="0">
                <a:latin typeface="Tahoma" pitchFamily="34" charset="0"/>
              </a:rPr>
              <a:t>best for me, not an</a:t>
            </a:r>
          </a:p>
          <a:p>
            <a:pPr eaLnBrk="1" hangingPunct="1">
              <a:lnSpc>
                <a:spcPct val="90000"/>
              </a:lnSpc>
              <a:buClr>
                <a:schemeClr val="tx1"/>
              </a:buClr>
              <a:buFontTx/>
              <a:buNone/>
            </a:pPr>
            <a:r>
              <a:rPr lang="en-US" sz="5000" b="1" smtClean="0">
                <a:latin typeface="Tahoma" pitchFamily="34" charset="0"/>
              </a:rPr>
              <a:t>external authority source.”</a:t>
            </a:r>
          </a:p>
        </p:txBody>
      </p:sp>
      <p:sp>
        <p:nvSpPr>
          <p:cNvPr id="67587" name="Right Arrow 2"/>
          <p:cNvSpPr>
            <a:spLocks noChangeArrowheads="1"/>
          </p:cNvSpPr>
          <p:nvPr/>
        </p:nvSpPr>
        <p:spPr bwMode="auto">
          <a:xfrm>
            <a:off x="7620000" y="5943600"/>
            <a:ext cx="977900" cy="484188"/>
          </a:xfrm>
          <a:prstGeom prst="rightArrow">
            <a:avLst>
              <a:gd name="adj1" fmla="val 50000"/>
              <a:gd name="adj2" fmla="val 50024"/>
            </a:avLst>
          </a:prstGeom>
          <a:solidFill>
            <a:schemeClr val="tx2"/>
          </a:solidFill>
          <a:ln w="25400" algn="ctr">
            <a:solidFill>
              <a:srgbClr val="385D8A"/>
            </a:solidFill>
            <a:miter lim="800000"/>
            <a:headEnd/>
            <a:tailEnd/>
          </a:ln>
        </p:spPr>
        <p:txBody>
          <a:bodyPr anchor="ctr"/>
          <a:lstStyle/>
          <a:p>
            <a:pPr algn="ctr"/>
            <a:endParaRPr lang="en-US" sz="4700">
              <a:latin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0" y="0"/>
            <a:ext cx="8915400" cy="6858000"/>
          </a:xfrm>
        </p:spPr>
        <p:txBody>
          <a:bodyPr/>
          <a:lstStyle/>
          <a:p>
            <a:pPr eaLnBrk="1" hangingPunct="1">
              <a:lnSpc>
                <a:spcPct val="90000"/>
              </a:lnSpc>
              <a:buClr>
                <a:schemeClr val="tx1"/>
              </a:buClr>
              <a:buFontTx/>
              <a:buNone/>
            </a:pPr>
            <a:r>
              <a:rPr lang="en-US" sz="5600" b="1" smtClean="0">
                <a:latin typeface="Tahoma" pitchFamily="34" charset="0"/>
              </a:rPr>
              <a:t>“I do what’s best for</a:t>
            </a:r>
          </a:p>
          <a:p>
            <a:pPr eaLnBrk="1" hangingPunct="1">
              <a:lnSpc>
                <a:spcPct val="90000"/>
              </a:lnSpc>
              <a:buClr>
                <a:schemeClr val="tx1"/>
              </a:buClr>
              <a:buFontTx/>
              <a:buNone/>
            </a:pPr>
            <a:r>
              <a:rPr lang="en-US" sz="5600" b="1" smtClean="0">
                <a:latin typeface="Tahoma" pitchFamily="34" charset="0"/>
              </a:rPr>
              <a:t>me,  not what external</a:t>
            </a:r>
          </a:p>
          <a:p>
            <a:pPr eaLnBrk="1" hangingPunct="1">
              <a:lnSpc>
                <a:spcPct val="90000"/>
              </a:lnSpc>
              <a:buClr>
                <a:schemeClr val="tx1"/>
              </a:buClr>
              <a:buFontTx/>
              <a:buNone/>
            </a:pPr>
            <a:r>
              <a:rPr lang="en-US" sz="5600" b="1" smtClean="0">
                <a:latin typeface="Tahoma" pitchFamily="34" charset="0"/>
              </a:rPr>
              <a:t>authority figures may</a:t>
            </a:r>
          </a:p>
          <a:p>
            <a:pPr eaLnBrk="1" hangingPunct="1">
              <a:lnSpc>
                <a:spcPct val="90000"/>
              </a:lnSpc>
              <a:buClr>
                <a:schemeClr val="tx1"/>
              </a:buClr>
              <a:buFontTx/>
              <a:buNone/>
            </a:pPr>
            <a:r>
              <a:rPr lang="en-US" sz="5600" b="1" smtClean="0">
                <a:latin typeface="Tahoma" pitchFamily="34" charset="0"/>
              </a:rPr>
              <a:t>expect me to do.”</a:t>
            </a:r>
          </a:p>
          <a:p>
            <a:pPr eaLnBrk="1" hangingPunct="1">
              <a:lnSpc>
                <a:spcPct val="90000"/>
              </a:lnSpc>
              <a:buClr>
                <a:schemeClr val="tx1"/>
              </a:buClr>
              <a:buFontTx/>
              <a:buNone/>
            </a:pPr>
            <a:r>
              <a:rPr lang="en-US" sz="5600" b="1" smtClean="0">
                <a:latin typeface="Tahoma" pitchFamily="34" charset="0"/>
              </a:rPr>
              <a:t>“I act on the basis of my</a:t>
            </a:r>
          </a:p>
          <a:p>
            <a:pPr eaLnBrk="1" hangingPunct="1">
              <a:lnSpc>
                <a:spcPct val="90000"/>
              </a:lnSpc>
              <a:buClr>
                <a:schemeClr val="tx1"/>
              </a:buClr>
              <a:buFontTx/>
              <a:buNone/>
            </a:pPr>
            <a:r>
              <a:rPr lang="en-US" sz="5600" b="1" smtClean="0">
                <a:latin typeface="Tahoma" pitchFamily="34" charset="0"/>
              </a:rPr>
              <a:t>wants &amp; feelings, not</a:t>
            </a:r>
          </a:p>
          <a:p>
            <a:pPr eaLnBrk="1" hangingPunct="1">
              <a:lnSpc>
                <a:spcPct val="90000"/>
              </a:lnSpc>
              <a:buClr>
                <a:schemeClr val="tx1"/>
              </a:buClr>
              <a:buFontTx/>
              <a:buNone/>
            </a:pPr>
            <a:r>
              <a:rPr lang="en-US" sz="5600" b="1" smtClean="0">
                <a:latin typeface="Tahoma" pitchFamily="34" charset="0"/>
              </a:rPr>
              <a:t>external authority.”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0" y="0"/>
            <a:ext cx="9144000" cy="6858000"/>
          </a:xfrm>
        </p:spPr>
        <p:txBody>
          <a:bodyPr/>
          <a:lstStyle/>
          <a:p>
            <a:pPr eaLnBrk="1" hangingPunct="1"/>
            <a:r>
              <a:rPr lang="en-US" sz="4400" b="1" dirty="0" smtClean="0">
                <a:latin typeface="Tahoma" pitchFamily="34" charset="0"/>
                <a:cs typeface="Tahoma" pitchFamily="34" charset="0"/>
              </a:rPr>
              <a:t>Creating my own world (IPOD, virtual relationships, </a:t>
            </a:r>
            <a:r>
              <a:rPr lang="en-US" sz="4400" b="1" dirty="0" smtClean="0">
                <a:latin typeface="Tahoma" pitchFamily="34" charset="0"/>
                <a:cs typeface="Tahoma" pitchFamily="34" charset="0"/>
              </a:rPr>
              <a:t>social media, </a:t>
            </a:r>
            <a:r>
              <a:rPr lang="en-US" sz="4400" b="1" dirty="0" smtClean="0">
                <a:latin typeface="Tahoma" pitchFamily="34" charset="0"/>
                <a:cs typeface="Tahoma" pitchFamily="34" charset="0"/>
              </a:rPr>
              <a:t>etc.)</a:t>
            </a:r>
          </a:p>
          <a:p>
            <a:pPr eaLnBrk="1" hangingPunct="1"/>
            <a:r>
              <a:rPr lang="en-US" sz="4400" b="1" dirty="0" smtClean="0">
                <a:latin typeface="Tahoma" pitchFamily="34" charset="0"/>
                <a:cs typeface="Tahoma" pitchFamily="34" charset="0"/>
              </a:rPr>
              <a:t>Unisex: men &amp; women have the same lifestyle</a:t>
            </a:r>
          </a:p>
          <a:p>
            <a:pPr eaLnBrk="1" hangingPunct="1"/>
            <a:r>
              <a:rPr lang="en-US" sz="4000" b="1" dirty="0" smtClean="0">
                <a:latin typeface="Tahoma" pitchFamily="34" charset="0"/>
                <a:cs typeface="Tahoma" pitchFamily="34" charset="0"/>
              </a:rPr>
              <a:t>Integration of personal life with professional</a:t>
            </a:r>
          </a:p>
          <a:p>
            <a:pPr eaLnBrk="1" hangingPunct="1"/>
            <a:r>
              <a:rPr lang="en-US" sz="4000" b="1" dirty="0" smtClean="0">
                <a:latin typeface="Tahoma" pitchFamily="34" charset="0"/>
                <a:cs typeface="Tahoma" pitchFamily="34" charset="0"/>
              </a:rPr>
              <a:t>Personal “spirituality” &gt; organized religion</a:t>
            </a:r>
          </a:p>
          <a:p>
            <a:pPr eaLnBrk="1" hangingPunct="1">
              <a:buFontTx/>
              <a:buNone/>
            </a:pPr>
            <a:endParaRPr lang="en-US" sz="3500" b="1" dirty="0" smtClean="0">
              <a:latin typeface="Tahoma" pitchFamily="34" charset="0"/>
              <a:cs typeface="Tahoma" pitchFamily="34" charset="0"/>
            </a:endParaRPr>
          </a:p>
        </p:txBody>
      </p:sp>
      <p:sp>
        <p:nvSpPr>
          <p:cNvPr id="69635" name="AutoShape 6"/>
          <p:cNvSpPr>
            <a:spLocks noChangeArrowheads="1"/>
          </p:cNvSpPr>
          <p:nvPr/>
        </p:nvSpPr>
        <p:spPr bwMode="auto">
          <a:xfrm>
            <a:off x="7543800" y="5791200"/>
            <a:ext cx="976313" cy="533400"/>
          </a:xfrm>
          <a:prstGeom prst="rightArrow">
            <a:avLst>
              <a:gd name="adj1" fmla="val 50000"/>
              <a:gd name="adj2" fmla="val 50242"/>
            </a:avLst>
          </a:prstGeom>
          <a:solidFill>
            <a:schemeClr val="tx2"/>
          </a:solidFill>
          <a:ln w="9525">
            <a:solidFill>
              <a:schemeClr val="tx1"/>
            </a:solidFill>
            <a:miter lim="800000"/>
            <a:headEnd/>
            <a:tailEnd/>
          </a:ln>
        </p:spPr>
        <p:txBody>
          <a:bodyPr wrap="none" anchor="ctr"/>
          <a:lstStyle/>
          <a:p>
            <a:endParaRPr lang="en-US" sz="470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Subtitle 2"/>
          <p:cNvSpPr>
            <a:spLocks noGrp="1"/>
          </p:cNvSpPr>
          <p:nvPr>
            <p:ph type="subTitle" idx="4294967295"/>
          </p:nvPr>
        </p:nvSpPr>
        <p:spPr>
          <a:xfrm>
            <a:off x="0" y="0"/>
            <a:ext cx="9144000" cy="6858000"/>
          </a:xfrm>
          <a:solidFill>
            <a:srgbClr val="006666"/>
          </a:solidFill>
        </p:spPr>
        <p:txBody>
          <a:bodyPr/>
          <a:lstStyle/>
          <a:p>
            <a:pPr marL="0" indent="0">
              <a:buFontTx/>
              <a:buNone/>
            </a:pPr>
            <a:r>
              <a:rPr lang="en-US" sz="4400" b="1" smtClean="0">
                <a:solidFill>
                  <a:srgbClr val="FFFF00"/>
                </a:solidFill>
                <a:latin typeface="Tahoma" pitchFamily="34" charset="0"/>
                <a:cs typeface="Tahoma" pitchFamily="34" charset="0"/>
              </a:rPr>
              <a:t>MANIFESTATIONS OF C21 CULTURAL</a:t>
            </a:r>
          </a:p>
          <a:p>
            <a:pPr marL="0" indent="0">
              <a:buFontTx/>
              <a:buNone/>
            </a:pPr>
            <a:r>
              <a:rPr lang="en-US" sz="4400" b="1" smtClean="0">
                <a:solidFill>
                  <a:srgbClr val="FFFF00"/>
                </a:solidFill>
                <a:latin typeface="Tahoma" pitchFamily="34" charset="0"/>
                <a:cs typeface="Tahoma" pitchFamily="34" charset="0"/>
              </a:rPr>
              <a:t>SUBJECTIVE</a:t>
            </a:r>
          </a:p>
          <a:p>
            <a:pPr marL="0" indent="0">
              <a:buFontTx/>
              <a:buNone/>
            </a:pPr>
            <a:r>
              <a:rPr lang="en-US" sz="4400" b="1" smtClean="0">
                <a:solidFill>
                  <a:srgbClr val="FFFF00"/>
                </a:solidFill>
                <a:latin typeface="Tahoma" pitchFamily="34" charset="0"/>
                <a:cs typeface="Tahoma" pitchFamily="34" charset="0"/>
              </a:rPr>
              <a:t>REALITY</a:t>
            </a:r>
          </a:p>
        </p:txBody>
      </p:sp>
      <p:pic>
        <p:nvPicPr>
          <p:cNvPr id="70659" name="Picture 3" descr="types-of-reali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762000"/>
            <a:ext cx="51816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0" y="0"/>
            <a:ext cx="9144000" cy="6858000"/>
          </a:xfrm>
        </p:spPr>
        <p:txBody>
          <a:bodyPr/>
          <a:lstStyle/>
          <a:p>
            <a:pPr eaLnBrk="1" hangingPunct="1"/>
            <a:r>
              <a:rPr lang="en-US" sz="4800" b="1" dirty="0" smtClean="0">
                <a:latin typeface="Tahoma" pitchFamily="34" charset="0"/>
                <a:cs typeface="Tahoma" pitchFamily="34" charset="0"/>
              </a:rPr>
              <a:t>Digital private worlds; </a:t>
            </a:r>
            <a:r>
              <a:rPr lang="en-US" sz="4800" b="1" dirty="0" smtClean="0">
                <a:latin typeface="Tahoma" pitchFamily="34" charset="0"/>
                <a:cs typeface="Tahoma" pitchFamily="34" charset="0"/>
              </a:rPr>
              <a:t>tweets</a:t>
            </a:r>
            <a:r>
              <a:rPr lang="en-US" sz="4800" b="1" smtClean="0">
                <a:latin typeface="Tahoma" pitchFamily="34" charset="0"/>
                <a:cs typeface="Tahoma" pitchFamily="34" charset="0"/>
              </a:rPr>
              <a:t>, Facebook, </a:t>
            </a:r>
            <a:r>
              <a:rPr lang="en-US" sz="4800" b="1" dirty="0" smtClean="0">
                <a:latin typeface="Tahoma" pitchFamily="34" charset="0"/>
                <a:cs typeface="Tahoma" pitchFamily="34" charset="0"/>
              </a:rPr>
              <a:t>YouTube, </a:t>
            </a:r>
            <a:r>
              <a:rPr lang="en-US" sz="4800" b="1" dirty="0" err="1" smtClean="0">
                <a:latin typeface="Tahoma" pitchFamily="34" charset="0"/>
                <a:cs typeface="Tahoma" pitchFamily="34" charset="0"/>
              </a:rPr>
              <a:t>IPODs</a:t>
            </a:r>
            <a:r>
              <a:rPr lang="en-US" sz="4800" b="1" dirty="0" smtClean="0">
                <a:latin typeface="Tahoma" pitchFamily="34" charset="0"/>
                <a:cs typeface="Tahoma" pitchFamily="34" charset="0"/>
              </a:rPr>
              <a:t>, texting, etc.</a:t>
            </a:r>
          </a:p>
          <a:p>
            <a:pPr eaLnBrk="1" hangingPunct="1"/>
            <a:r>
              <a:rPr lang="en-US" sz="4800" b="1" dirty="0" smtClean="0">
                <a:latin typeface="Tahoma" pitchFamily="34" charset="0"/>
                <a:cs typeface="Tahoma" pitchFamily="34" charset="0"/>
              </a:rPr>
              <a:t>Advertising, PR, ideological talk shows, political campaigning</a:t>
            </a:r>
          </a:p>
          <a:p>
            <a:pPr eaLnBrk="1" hangingPunct="1"/>
            <a:r>
              <a:rPr lang="en-US" sz="4800" b="1" dirty="0" smtClean="0">
                <a:latin typeface="Tahoma" pitchFamily="34" charset="0"/>
                <a:cs typeface="Tahoma" pitchFamily="34" charset="0"/>
              </a:rPr>
              <a:t>Entertainment/ideology-driven media</a:t>
            </a:r>
          </a:p>
          <a:p>
            <a:pPr eaLnBrk="1" hangingPunct="1"/>
            <a:endParaRPr lang="en-US" sz="4000" b="1" dirty="0" smtClean="0">
              <a:latin typeface="Tahoma" pitchFamily="34" charset="0"/>
              <a:cs typeface="Tahoma" pitchFamily="34" charset="0"/>
            </a:endParaRPr>
          </a:p>
          <a:p>
            <a:pPr eaLnBrk="1" hangingPunct="1"/>
            <a:endParaRPr lang="en-US" sz="4000" b="1" dirty="0" smtClean="0">
              <a:solidFill>
                <a:srgbClr val="C00000"/>
              </a:solidFill>
              <a:latin typeface="Tahoma" pitchFamily="34" charset="0"/>
              <a:cs typeface="Tahoma" pitchFamily="34" charset="0"/>
            </a:endParaRPr>
          </a:p>
          <a:p>
            <a:pPr eaLnBrk="1" hangingPunct="1">
              <a:buFontTx/>
              <a:buNone/>
            </a:pPr>
            <a:endParaRPr lang="en-US" sz="3500" b="1" dirty="0"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a:xfrm>
            <a:off x="0" y="0"/>
            <a:ext cx="9144000" cy="6858000"/>
          </a:xfrm>
        </p:spPr>
        <p:txBody>
          <a:bodyPr/>
          <a:lstStyle/>
          <a:p>
            <a:pPr eaLnBrk="1" hangingPunct="1"/>
            <a:r>
              <a:rPr lang="en-US" sz="4800" b="1" smtClean="0">
                <a:latin typeface="Tahoma" pitchFamily="34" charset="0"/>
                <a:cs typeface="Tahoma" pitchFamily="34" charset="0"/>
              </a:rPr>
              <a:t>Political &amp; religious polarization</a:t>
            </a:r>
          </a:p>
          <a:p>
            <a:pPr eaLnBrk="1" hangingPunct="1"/>
            <a:r>
              <a:rPr lang="en-US" sz="4800" b="1" smtClean="0">
                <a:latin typeface="Tahoma" pitchFamily="34" charset="0"/>
                <a:cs typeface="Tahoma" pitchFamily="34" charset="0"/>
              </a:rPr>
              <a:t>Political correctness (lifestyle libertarianism)</a:t>
            </a:r>
          </a:p>
          <a:p>
            <a:pPr eaLnBrk="1" hangingPunct="1"/>
            <a:r>
              <a:rPr lang="en-US" sz="4800" b="1" smtClean="0">
                <a:latin typeface="Tahoma" pitchFamily="34" charset="0"/>
                <a:cs typeface="Tahoma" pitchFamily="34" charset="0"/>
              </a:rPr>
              <a:t>Icon worship: music, sports, movies, politicians</a:t>
            </a:r>
          </a:p>
          <a:p>
            <a:pPr eaLnBrk="1" hangingPunct="1"/>
            <a:r>
              <a:rPr lang="en-US" sz="4800" b="1" smtClean="0">
                <a:latin typeface="Tahoma" pitchFamily="34" charset="0"/>
                <a:cs typeface="Tahoma" pitchFamily="34" charset="0"/>
              </a:rPr>
              <a:t>Single-issue social activist groups </a:t>
            </a:r>
          </a:p>
          <a:p>
            <a:pPr eaLnBrk="1" hangingPunct="1"/>
            <a:endParaRPr lang="en-US" sz="4300" b="1" smtClean="0">
              <a:latin typeface="Tahoma" pitchFamily="34" charset="0"/>
              <a:cs typeface="Tahoma" pitchFamily="34" charset="0"/>
            </a:endParaRPr>
          </a:p>
          <a:p>
            <a:pPr eaLnBrk="1" hangingPunct="1"/>
            <a:endParaRPr lang="en-US" sz="4300" b="1" smtClean="0">
              <a:solidFill>
                <a:srgbClr val="C00000"/>
              </a:solidFill>
              <a:latin typeface="Tahoma" pitchFamily="34" charset="0"/>
              <a:cs typeface="Tahoma" pitchFamily="34" charset="0"/>
            </a:endParaRPr>
          </a:p>
          <a:p>
            <a:pPr eaLnBrk="1" hangingPunct="1"/>
            <a:endParaRPr lang="en-US" sz="4300" b="1" smtClean="0">
              <a:solidFill>
                <a:srgbClr val="0000FF"/>
              </a:solidFill>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endParaRPr lang="en-US" sz="4000" b="1" smtClean="0">
              <a:solidFill>
                <a:srgbClr val="C00000"/>
              </a:solidFill>
              <a:latin typeface="Tahoma" pitchFamily="34" charset="0"/>
              <a:cs typeface="Tahoma" pitchFamily="34" charset="0"/>
            </a:endParaRPr>
          </a:p>
          <a:p>
            <a:pPr eaLnBrk="1" hangingPunct="1">
              <a:buFontTx/>
              <a:buNone/>
            </a:pPr>
            <a:endParaRPr lang="en-US" sz="3500" b="1"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4294967295"/>
          </p:nvPr>
        </p:nvSpPr>
        <p:spPr>
          <a:xfrm>
            <a:off x="0" y="0"/>
            <a:ext cx="9144000" cy="6858000"/>
          </a:xfrm>
        </p:spPr>
        <p:txBody>
          <a:bodyPr/>
          <a:lstStyle/>
          <a:p>
            <a:pPr algn="ctr" eaLnBrk="1" hangingPunct="1">
              <a:buFontTx/>
              <a:buNone/>
            </a:pPr>
            <a:r>
              <a:rPr lang="en-US" sz="4800" b="1" smtClean="0">
                <a:latin typeface="Tahoma" pitchFamily="34" charset="0"/>
                <a:cs typeface="Tahoma" pitchFamily="34" charset="0"/>
              </a:rPr>
              <a:t>Personal existential uncertainty</a:t>
            </a:r>
          </a:p>
          <a:p>
            <a:pPr algn="ctr" eaLnBrk="1" hangingPunct="1">
              <a:buFontTx/>
              <a:buNone/>
            </a:pPr>
            <a:endParaRPr lang="en-US" sz="4800" b="1" smtClean="0">
              <a:latin typeface="Tahoma" pitchFamily="34" charset="0"/>
              <a:cs typeface="Tahoma" pitchFamily="34" charset="0"/>
            </a:endParaRPr>
          </a:p>
          <a:p>
            <a:pPr algn="ctr" eaLnBrk="1" hangingPunct="1">
              <a:buFontTx/>
              <a:buNone/>
            </a:pPr>
            <a:r>
              <a:rPr lang="en-US" sz="4800" b="1" smtClean="0">
                <a:latin typeface="Tahoma" pitchFamily="34" charset="0"/>
                <a:cs typeface="Tahoma" pitchFamily="34" charset="0"/>
              </a:rPr>
              <a:t>Need for an identity &amp; lifestyle-generating tribal group</a:t>
            </a:r>
          </a:p>
          <a:p>
            <a:pPr algn="ctr" eaLnBrk="1" hangingPunct="1">
              <a:buFontTx/>
              <a:buNone/>
            </a:pPr>
            <a:endParaRPr lang="en-US" sz="4800" b="1" smtClean="0">
              <a:latin typeface="Tahoma" pitchFamily="34" charset="0"/>
              <a:cs typeface="Tahoma" pitchFamily="34" charset="0"/>
            </a:endParaRPr>
          </a:p>
          <a:p>
            <a:pPr algn="ctr" eaLnBrk="1" hangingPunct="1">
              <a:buFontTx/>
              <a:buNone/>
            </a:pPr>
            <a:endParaRPr lang="en-US" sz="4800" b="1" smtClean="0">
              <a:latin typeface="Tahoma" pitchFamily="34" charset="0"/>
              <a:cs typeface="Tahoma" pitchFamily="34" charset="0"/>
            </a:endParaRPr>
          </a:p>
          <a:p>
            <a:pPr algn="ctr" eaLnBrk="1" hangingPunct="1">
              <a:buFontTx/>
              <a:buNone/>
            </a:pPr>
            <a:endParaRPr lang="en-US" sz="4800" b="1" smtClean="0">
              <a:solidFill>
                <a:srgbClr val="0000FF"/>
              </a:solidFill>
              <a:latin typeface="Tahoma" pitchFamily="34" charset="0"/>
              <a:cs typeface="Tahoma" pitchFamily="34" charset="0"/>
            </a:endParaRPr>
          </a:p>
          <a:p>
            <a:pPr algn="ctr" eaLnBrk="1" hangingPunct="1">
              <a:buFontTx/>
              <a:buNone/>
            </a:pPr>
            <a:endParaRPr lang="en-US" sz="4800" b="1" smtClean="0">
              <a:solidFill>
                <a:srgbClr val="0000FF"/>
              </a:solidFill>
              <a:latin typeface="Tahoma" pitchFamily="34" charset="0"/>
              <a:cs typeface="Tahoma" pitchFamily="34" charset="0"/>
            </a:endParaRPr>
          </a:p>
        </p:txBody>
      </p:sp>
      <p:sp>
        <p:nvSpPr>
          <p:cNvPr id="9219" name="AutoShape 3"/>
          <p:cNvSpPr>
            <a:spLocks noChangeArrowheads="1"/>
          </p:cNvSpPr>
          <p:nvPr/>
        </p:nvSpPr>
        <p:spPr bwMode="auto">
          <a:xfrm>
            <a:off x="4191000" y="16764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
        <p:nvSpPr>
          <p:cNvPr id="9220" name="AutoShape 4"/>
          <p:cNvSpPr>
            <a:spLocks noChangeArrowheads="1"/>
          </p:cNvSpPr>
          <p:nvPr/>
        </p:nvSpPr>
        <p:spPr bwMode="auto">
          <a:xfrm>
            <a:off x="4343400" y="48768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0" y="0"/>
            <a:ext cx="9144000" cy="6858000"/>
          </a:xfrm>
        </p:spPr>
        <p:txBody>
          <a:bodyPr/>
          <a:lstStyle/>
          <a:p>
            <a:pPr algn="ctr" eaLnBrk="1" hangingPunct="1">
              <a:buFontTx/>
              <a:buNone/>
            </a:pPr>
            <a:r>
              <a:rPr lang="en-US" sz="4000" b="1" smtClean="0">
                <a:latin typeface="Tahoma" pitchFamily="34" charset="0"/>
                <a:cs typeface="Tahoma" pitchFamily="34" charset="0"/>
              </a:rPr>
              <a:t>CULTURAL INTELLECTUAL CHAOS</a:t>
            </a:r>
          </a:p>
          <a:p>
            <a:pPr eaLnBrk="1" hangingPunct="1"/>
            <a:r>
              <a:rPr lang="en-US" sz="4000" b="1" smtClean="0">
                <a:latin typeface="Tahoma" pitchFamily="34" charset="0"/>
                <a:cs typeface="Tahoma" pitchFamily="34" charset="0"/>
              </a:rPr>
              <a:t>Libertarianism</a:t>
            </a:r>
          </a:p>
          <a:p>
            <a:pPr eaLnBrk="1" hangingPunct="1"/>
            <a:r>
              <a:rPr lang="en-US" sz="4000" b="1" smtClean="0">
                <a:latin typeface="Tahoma" pitchFamily="34" charset="0"/>
                <a:cs typeface="Tahoma" pitchFamily="34" charset="0"/>
              </a:rPr>
              <a:t>Single-issue (“litmus-test”) politics &amp; voters</a:t>
            </a:r>
          </a:p>
          <a:p>
            <a:pPr eaLnBrk="1" hangingPunct="1"/>
            <a:r>
              <a:rPr lang="en-US" sz="4000" b="1" smtClean="0">
                <a:latin typeface="Tahoma" pitchFamily="34" charset="0"/>
                <a:cs typeface="Tahoma" pitchFamily="34" charset="0"/>
              </a:rPr>
              <a:t>Domestic &amp; international ideological terrorism</a:t>
            </a:r>
          </a:p>
          <a:p>
            <a:pPr eaLnBrk="1" hangingPunct="1"/>
            <a:r>
              <a:rPr lang="en-US" sz="4000" b="1" smtClean="0">
                <a:latin typeface="Tahoma" pitchFamily="34" charset="0"/>
                <a:cs typeface="Tahoma" pitchFamily="34" charset="0"/>
              </a:rPr>
              <a:t>“Religious” cults &amp; institutionalized pedophilia</a:t>
            </a:r>
          </a:p>
          <a:p>
            <a:pPr eaLnBrk="1" hangingPunct="1"/>
            <a:r>
              <a:rPr lang="en-US" sz="4000" b="1" smtClean="0">
                <a:latin typeface="Tahoma" pitchFamily="34" charset="0"/>
                <a:cs typeface="Tahoma" pitchFamily="34" charset="0"/>
              </a:rPr>
              <a:t>Revisionist history</a:t>
            </a:r>
          </a:p>
          <a:p>
            <a:pPr eaLnBrk="1" hangingPunct="1"/>
            <a:endParaRPr lang="en-US" sz="4000" b="1" smtClean="0">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buFontTx/>
              <a:buNone/>
            </a:pPr>
            <a:endParaRPr lang="en-US" sz="4300" b="1" smtClean="0">
              <a:solidFill>
                <a:srgbClr val="0000FF"/>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0000FF"/>
              </a:solidFill>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endParaRPr lang="en-US" sz="4000" b="1" smtClean="0">
              <a:solidFill>
                <a:srgbClr val="C00000"/>
              </a:solidFill>
              <a:latin typeface="Tahoma" pitchFamily="34" charset="0"/>
              <a:cs typeface="Tahoma" pitchFamily="34" charset="0"/>
            </a:endParaRPr>
          </a:p>
          <a:p>
            <a:pPr eaLnBrk="1" hangingPunct="1">
              <a:buFontTx/>
              <a:buNone/>
            </a:pPr>
            <a:endParaRPr lang="en-US" sz="3500" b="1"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144000" cy="6858000"/>
          </a:xfrm>
        </p:spPr>
        <p:txBody>
          <a:bodyPr/>
          <a:lstStyle/>
          <a:p>
            <a:r>
              <a:rPr lang="en-US" sz="13800" b="1" smtClean="0">
                <a:latin typeface="Tahoma" pitchFamily="34" charset="0"/>
                <a:cs typeface="Tahoma" pitchFamily="34" charset="0"/>
              </a:rPr>
              <a:t>THE UGEN MATRIX</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5778" name="WordArt 4"/>
          <p:cNvSpPr>
            <a:spLocks noChangeArrowheads="1" noChangeShapeType="1" noTextEdit="1"/>
          </p:cNvSpPr>
          <p:nvPr/>
        </p:nvSpPr>
        <p:spPr bwMode="auto">
          <a:xfrm>
            <a:off x="762000" y="1219200"/>
            <a:ext cx="7543800" cy="38862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chemeClr val="tx2"/>
                </a:solidFill>
                <a:latin typeface="Arial Black"/>
              </a:rPr>
              <a:t>FRANCE'S PENULTIMATE</a:t>
            </a:r>
          </a:p>
          <a:p>
            <a:pPr algn="ctr"/>
            <a:r>
              <a:rPr lang="en-US" sz="2000" kern="10">
                <a:ln w="9525">
                  <a:solidFill>
                    <a:srgbClr val="000000"/>
                  </a:solidFill>
                  <a:round/>
                  <a:headEnd/>
                  <a:tailEnd/>
                </a:ln>
                <a:solidFill>
                  <a:schemeClr val="tx2"/>
                </a:solidFill>
                <a:latin typeface="Arial Black"/>
              </a:rPr>
              <a:t> POMO PHILOSOPER,</a:t>
            </a:r>
          </a:p>
          <a:p>
            <a:pPr algn="ctr"/>
            <a:r>
              <a:rPr lang="en-US" sz="2000" kern="10">
                <a:ln w="9525">
                  <a:solidFill>
                    <a:srgbClr val="000000"/>
                  </a:solidFill>
                  <a:round/>
                  <a:headEnd/>
                  <a:tailEnd/>
                </a:ln>
                <a:solidFill>
                  <a:schemeClr val="tx2"/>
                </a:solidFill>
                <a:latin typeface="Arial Black"/>
              </a:rPr>
              <a:t> JEAN BAUDRILLARD</a:t>
            </a:r>
          </a:p>
          <a:p>
            <a:pPr algn="ctr"/>
            <a:r>
              <a:rPr lang="en-US" sz="2000" kern="10">
                <a:ln w="9525">
                  <a:solidFill>
                    <a:srgbClr val="000000"/>
                  </a:solidFill>
                  <a:round/>
                  <a:headEnd/>
                  <a:tailEnd/>
                </a:ln>
                <a:solidFill>
                  <a:schemeClr val="tx2"/>
                </a:solidFill>
                <a:latin typeface="Arial Black"/>
              </a:rPr>
              <a:t>(1929-2007)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Baudrillard depicts the post-modern “murder of reality” as the perfect crime, which has destroyed reality and replaced it with a virtual, subjective world of information, simulated experiences, and illusions. “People accept illusion and appearance (the reign of the object) and give up the quest for truth and reality.” The post-modern illusions of the virtual screen world become the false truth of the object (the images, sounds, experiences, and feelings of post-modernism).  POMO reality is subjective illusion.</a:t>
            </a:r>
          </a:p>
        </p:txBody>
      </p:sp>
      <p:sp>
        <p:nvSpPr>
          <p:cNvPr id="76803" name="AutoShape 4"/>
          <p:cNvSpPr>
            <a:spLocks noChangeArrowheads="1"/>
          </p:cNvSpPr>
          <p:nvPr/>
        </p:nvSpPr>
        <p:spPr bwMode="auto">
          <a:xfrm>
            <a:off x="77724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9144000" cy="6858000"/>
          </a:xfrm>
        </p:spPr>
        <p:txBody>
          <a:bodyPr/>
          <a:lstStyle/>
          <a:p>
            <a:pPr algn="ctr" eaLnBrk="1" hangingPunct="1">
              <a:buFontTx/>
              <a:buNone/>
            </a:pPr>
            <a:r>
              <a:rPr lang="en-US" sz="3400" b="1" smtClean="0">
                <a:latin typeface="Tahoma" pitchFamily="34" charset="0"/>
              </a:rPr>
              <a:t>“In a society where everything is a commodity that can be bought or sold, people are alienated from community. Commodities, media, and technologies provide a universe of illusion and fantasy where individuals become overpowered by consumerism, media ideologies, and fleeting celebrity role models.  This leads to a destruction of the real and negates reality—the ‘perfect crime’ by the media and technological forces that created postmodern social  hyper-reality.”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0" y="0"/>
            <a:ext cx="9144000" cy="6858000"/>
          </a:xfrm>
        </p:spPr>
        <p:txBody>
          <a:bodyPr/>
          <a:lstStyle/>
          <a:p>
            <a:pPr algn="ctr" eaLnBrk="1" hangingPunct="1">
              <a:buFontTx/>
              <a:buNone/>
            </a:pPr>
            <a:r>
              <a:rPr lang="en-US" b="1" smtClean="0">
                <a:latin typeface="Tahoma" pitchFamily="34" charset="0"/>
              </a:rPr>
              <a:t>“In this postmodern world, individuals flee</a:t>
            </a:r>
          </a:p>
          <a:p>
            <a:pPr algn="ctr" eaLnBrk="1" hangingPunct="1">
              <a:buFontTx/>
              <a:buNone/>
            </a:pPr>
            <a:r>
              <a:rPr lang="en-US" b="1" smtClean="0">
                <a:latin typeface="Tahoma" pitchFamily="34" charset="0"/>
              </a:rPr>
              <a:t>from the desert of the real for the</a:t>
            </a:r>
          </a:p>
          <a:p>
            <a:pPr algn="ctr" eaLnBrk="1" hangingPunct="1">
              <a:buFontTx/>
              <a:buNone/>
            </a:pPr>
            <a:r>
              <a:rPr lang="en-US" b="1" smtClean="0">
                <a:latin typeface="Tahoma" pitchFamily="34" charset="0"/>
              </a:rPr>
              <a:t>ecstasies of hyper-reality and the new</a:t>
            </a:r>
          </a:p>
          <a:p>
            <a:pPr algn="ctr" eaLnBrk="1" hangingPunct="1">
              <a:buFontTx/>
              <a:buNone/>
            </a:pPr>
            <a:r>
              <a:rPr lang="en-US" b="1" smtClean="0">
                <a:latin typeface="Tahoma" pitchFamily="34" charset="0"/>
              </a:rPr>
              <a:t>realm of computer, media, and</a:t>
            </a:r>
          </a:p>
          <a:p>
            <a:pPr algn="ctr" eaLnBrk="1" hangingPunct="1">
              <a:buFontTx/>
              <a:buNone/>
            </a:pPr>
            <a:r>
              <a:rPr lang="en-US" b="1" smtClean="0">
                <a:latin typeface="Tahoma" pitchFamily="34" charset="0"/>
              </a:rPr>
              <a:t>technological experience. People are</a:t>
            </a:r>
          </a:p>
          <a:p>
            <a:pPr algn="ctr" eaLnBrk="1" hangingPunct="1">
              <a:buFontTx/>
              <a:buNone/>
            </a:pPr>
            <a:r>
              <a:rPr lang="en-US" b="1" smtClean="0">
                <a:latin typeface="Tahoma" pitchFamily="34" charset="0"/>
              </a:rPr>
              <a:t>caught up in the play of images and</a:t>
            </a:r>
          </a:p>
          <a:p>
            <a:pPr algn="ctr" eaLnBrk="1" hangingPunct="1">
              <a:buFontTx/>
              <a:buNone/>
            </a:pPr>
            <a:r>
              <a:rPr lang="en-US" b="1" smtClean="0">
                <a:latin typeface="Tahoma" pitchFamily="34" charset="0"/>
              </a:rPr>
              <a:t>spectacles that have less and less</a:t>
            </a:r>
          </a:p>
          <a:p>
            <a:pPr algn="ctr" eaLnBrk="1" hangingPunct="1">
              <a:buFontTx/>
              <a:buNone/>
            </a:pPr>
            <a:r>
              <a:rPr lang="en-US" b="1" smtClean="0">
                <a:latin typeface="Tahoma" pitchFamily="34" charset="0"/>
              </a:rPr>
              <a:t>relationship to non-subjective external</a:t>
            </a:r>
          </a:p>
          <a:p>
            <a:pPr algn="ctr" eaLnBrk="1" hangingPunct="1">
              <a:buFontTx/>
              <a:buNone/>
            </a:pPr>
            <a:r>
              <a:rPr lang="en-US" b="1" smtClean="0">
                <a:latin typeface="Tahoma" pitchFamily="34" charset="0"/>
              </a:rPr>
              <a:t>reality.  “Reality” no longer seems to have</a:t>
            </a:r>
          </a:p>
          <a:p>
            <a:pPr algn="ctr" eaLnBrk="1" hangingPunct="1">
              <a:buFontTx/>
              <a:buNone/>
            </a:pPr>
            <a:r>
              <a:rPr lang="en-US" b="1" smtClean="0">
                <a:latin typeface="Tahoma" pitchFamily="34" charset="0"/>
              </a:rPr>
              <a:t>any meaning. Post-modern masses seek</a:t>
            </a:r>
          </a:p>
          <a:p>
            <a:pPr algn="ctr" eaLnBrk="1" hangingPunct="1">
              <a:buFontTx/>
              <a:buNone/>
            </a:pPr>
            <a:r>
              <a:rPr lang="en-US" b="1" smtClean="0">
                <a:latin typeface="Tahoma" pitchFamily="34" charset="0"/>
              </a:rPr>
              <a:t>experiences, not meaning.”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ubtitle 2"/>
          <p:cNvSpPr>
            <a:spLocks noGrp="1"/>
          </p:cNvSpPr>
          <p:nvPr>
            <p:ph type="subTitle" idx="1"/>
          </p:nvPr>
        </p:nvSpPr>
        <p:spPr>
          <a:xfrm>
            <a:off x="0" y="0"/>
            <a:ext cx="9144000" cy="6858000"/>
          </a:xfrm>
        </p:spPr>
        <p:txBody>
          <a:bodyPr/>
          <a:lstStyle/>
          <a:p>
            <a:pPr algn="l"/>
            <a:r>
              <a:rPr lang="en-US" sz="3500" b="1" smtClean="0">
                <a:latin typeface="Tahoma" pitchFamily="34" charset="0"/>
                <a:cs typeface="Tahoma" pitchFamily="34" charset="0"/>
              </a:rPr>
              <a:t>“The central concept of the Matrix is that the world you think you live in is not the real one.  We are controlled and influenced by forces (media &amp; technological symbols?) we don’t easily see. Everyone is so firmly locked into a false consciousness that they no longer see the real world. Society is dominated by a matrix of thinking machines which humans are connected to by cybernetic implants (IPOD symbol?) which keeps their minds under control.”  </a:t>
            </a:r>
          </a:p>
        </p:txBody>
      </p:sp>
      <p:sp>
        <p:nvSpPr>
          <p:cNvPr id="3" name="Right Arrow 2"/>
          <p:cNvSpPr/>
          <p:nvPr/>
        </p:nvSpPr>
        <p:spPr>
          <a:xfrm>
            <a:off x="7391400" y="6248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0" y="0"/>
            <a:ext cx="9144000" cy="6858000"/>
          </a:xfrm>
        </p:spPr>
        <p:txBody>
          <a:bodyPr/>
          <a:lstStyle/>
          <a:p>
            <a:pPr>
              <a:buFontTx/>
              <a:buNone/>
            </a:pPr>
            <a:r>
              <a:rPr lang="en-US" sz="4000" b="1" dirty="0" smtClean="0">
                <a:latin typeface="Tahoma" pitchFamily="34" charset="0"/>
                <a:cs typeface="Tahoma" pitchFamily="34" charset="0"/>
              </a:rPr>
              <a:t>“Since the Matrix is virtually indistinguishable from reality, the majority of humans live in purely subjective reality. The Matrix trilogy explores questions about freedom, perception, destiny, and choice.  Do we really know the truth of our situation? How do we know what is real? Are really free? Would you know if we were?” </a:t>
            </a:r>
            <a:endParaRPr lang="en-US" sz="4000" dirty="0" smtClean="0"/>
          </a:p>
        </p:txBody>
      </p:sp>
      <p:sp>
        <p:nvSpPr>
          <p:cNvPr id="4" name="Right Arrow 3"/>
          <p:cNvSpPr/>
          <p:nvPr/>
        </p:nvSpPr>
        <p:spPr>
          <a:xfrm>
            <a:off x="7391400" y="6248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0" y="0"/>
            <a:ext cx="9144000" cy="6858000"/>
          </a:xfrm>
        </p:spPr>
        <p:txBody>
          <a:bodyPr/>
          <a:lstStyle/>
          <a:p>
            <a:pPr>
              <a:buFontTx/>
              <a:buNone/>
            </a:pPr>
            <a:r>
              <a:rPr lang="en-US" sz="3500" b="1" smtClean="0">
                <a:latin typeface="Tahoma" pitchFamily="34" charset="0"/>
                <a:cs typeface="Tahoma" pitchFamily="34" charset="0"/>
              </a:rPr>
              <a:t>The Matrix prompts us to ask: To what extent are the 21</a:t>
            </a:r>
            <a:r>
              <a:rPr lang="en-US" sz="3500" b="1" baseline="30000" smtClean="0">
                <a:latin typeface="Tahoma" pitchFamily="34" charset="0"/>
                <a:cs typeface="Tahoma" pitchFamily="34" charset="0"/>
              </a:rPr>
              <a:t>st</a:t>
            </a:r>
            <a:r>
              <a:rPr lang="en-US" sz="3500" b="1" smtClean="0">
                <a:latin typeface="Tahoma" pitchFamily="34" charset="0"/>
                <a:cs typeface="Tahoma" pitchFamily="34" charset="0"/>
              </a:rPr>
              <a:t> century media, Internet, consumer marketing, PR firms, virtual reality games, pop culture icons, advertising, political sloganing, &amp; “innertainment” (such as IPODs, online gambling, online pornography, etc.)  creating a subjective world of unreality in the minds of the emerging universal generation, thereby  perpetrating Jean  Baudrillard’s “perfect crime”?</a:t>
            </a:r>
            <a:endParaRPr lang="en-US" sz="35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2946" name="WordArt 5"/>
          <p:cNvSpPr>
            <a:spLocks noChangeArrowheads="1" noChangeShapeType="1" noTextEdit="1"/>
          </p:cNvSpPr>
          <p:nvPr/>
        </p:nvSpPr>
        <p:spPr bwMode="auto">
          <a:xfrm>
            <a:off x="990600" y="1295400"/>
            <a:ext cx="7315200" cy="426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 EXISTENTIAL</a:t>
            </a:r>
          </a:p>
          <a:p>
            <a:pPr algn="ctr"/>
            <a:r>
              <a:rPr lang="en-US" sz="3600" kern="10">
                <a:ln w="9525">
                  <a:solidFill>
                    <a:srgbClr val="000000"/>
                  </a:solidFill>
                  <a:round/>
                  <a:headEnd/>
                  <a:tailEnd/>
                </a:ln>
                <a:solidFill>
                  <a:schemeClr val="tx2"/>
                </a:solidFill>
                <a:latin typeface="Arial Black"/>
              </a:rPr>
              <a:t>GENIUS OF</a:t>
            </a:r>
          </a:p>
          <a:p>
            <a:pPr algn="ctr"/>
            <a:r>
              <a:rPr lang="en-US" sz="3600" kern="10">
                <a:ln w="9525">
                  <a:solidFill>
                    <a:srgbClr val="000000"/>
                  </a:solidFill>
                  <a:round/>
                  <a:headEnd/>
                  <a:tailEnd/>
                </a:ln>
                <a:solidFill>
                  <a:schemeClr val="tx2"/>
                </a:solidFill>
                <a:latin typeface="Arial Black"/>
              </a:rPr>
              <a:t>UGENs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0" y="0"/>
            <a:ext cx="9144000" cy="6858000"/>
          </a:xfrm>
        </p:spPr>
        <p:txBody>
          <a:bodyPr/>
          <a:lstStyle/>
          <a:p>
            <a:pPr algn="ctr" eaLnBrk="1" hangingPunct="1">
              <a:buFontTx/>
              <a:buNone/>
            </a:pPr>
            <a:r>
              <a:rPr lang="en-US" sz="4800" b="1" smtClean="0">
                <a:latin typeface="Tahoma" pitchFamily="34" charset="0"/>
                <a:cs typeface="Tahoma" pitchFamily="34" charset="0"/>
              </a:rPr>
              <a:t>Rise of subjective reality (postmodernism)</a:t>
            </a:r>
          </a:p>
          <a:p>
            <a:pPr algn="ctr" eaLnBrk="1" hangingPunct="1">
              <a:buFontTx/>
              <a:buNone/>
            </a:pPr>
            <a:endParaRPr lang="en-US" sz="4800" b="1" smtClean="0">
              <a:latin typeface="Tahoma" pitchFamily="34" charset="0"/>
              <a:cs typeface="Tahoma" pitchFamily="34" charset="0"/>
            </a:endParaRPr>
          </a:p>
          <a:p>
            <a:pPr algn="ctr" eaLnBrk="1" hangingPunct="1">
              <a:buFontTx/>
              <a:buNone/>
            </a:pPr>
            <a:r>
              <a:rPr lang="en-US" sz="4800" b="1" smtClean="0">
                <a:latin typeface="Tahoma" pitchFamily="34" charset="0"/>
                <a:cs typeface="Tahoma" pitchFamily="34" charset="0"/>
              </a:rPr>
              <a:t>Authority of self</a:t>
            </a:r>
          </a:p>
          <a:p>
            <a:pPr algn="ctr" eaLnBrk="1" hangingPunct="1">
              <a:buFontTx/>
              <a:buNone/>
            </a:pPr>
            <a:endParaRPr lang="en-US" sz="4800" b="1" smtClean="0">
              <a:latin typeface="Tahoma" pitchFamily="34" charset="0"/>
              <a:cs typeface="Tahoma" pitchFamily="34" charset="0"/>
            </a:endParaRPr>
          </a:p>
          <a:p>
            <a:pPr algn="ctr" eaLnBrk="1" hangingPunct="1">
              <a:buFontTx/>
              <a:buNone/>
            </a:pPr>
            <a:r>
              <a:rPr lang="en-US" sz="4800" b="1" smtClean="0">
                <a:latin typeface="Tahoma" pitchFamily="34" charset="0"/>
                <a:cs typeface="Tahoma" pitchFamily="34" charset="0"/>
              </a:rPr>
              <a:t>Subjective reality &gt; objective</a:t>
            </a:r>
          </a:p>
          <a:p>
            <a:pPr algn="ctr" eaLnBrk="1" hangingPunct="1">
              <a:buFontTx/>
              <a:buNone/>
            </a:pPr>
            <a:endParaRPr lang="en-US" sz="4800" b="1" smtClean="0">
              <a:latin typeface="Tahoma" pitchFamily="34" charset="0"/>
              <a:cs typeface="Tahoma" pitchFamily="34" charset="0"/>
            </a:endParaRPr>
          </a:p>
          <a:p>
            <a:pPr algn="ctr" eaLnBrk="1" hangingPunct="1">
              <a:buFontTx/>
              <a:buNone/>
            </a:pPr>
            <a:endParaRPr lang="en-US" sz="4800" b="1" smtClean="0">
              <a:latin typeface="Tahoma" pitchFamily="34" charset="0"/>
              <a:cs typeface="Tahoma" pitchFamily="34" charset="0"/>
            </a:endParaRPr>
          </a:p>
        </p:txBody>
      </p:sp>
      <p:sp>
        <p:nvSpPr>
          <p:cNvPr id="10243" name="AutoShape 3"/>
          <p:cNvSpPr>
            <a:spLocks noChangeArrowheads="1"/>
          </p:cNvSpPr>
          <p:nvPr/>
        </p:nvSpPr>
        <p:spPr bwMode="auto">
          <a:xfrm>
            <a:off x="4267200" y="16002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
        <p:nvSpPr>
          <p:cNvPr id="10244" name="AutoShape 4"/>
          <p:cNvSpPr>
            <a:spLocks noChangeArrowheads="1"/>
          </p:cNvSpPr>
          <p:nvPr/>
        </p:nvSpPr>
        <p:spPr bwMode="auto">
          <a:xfrm>
            <a:off x="4343400" y="57912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
        <p:nvSpPr>
          <p:cNvPr id="10245" name="AutoShape 5"/>
          <p:cNvSpPr>
            <a:spLocks noChangeArrowheads="1"/>
          </p:cNvSpPr>
          <p:nvPr/>
        </p:nvSpPr>
        <p:spPr bwMode="auto">
          <a:xfrm>
            <a:off x="4267200" y="3581400"/>
            <a:ext cx="609600" cy="762000"/>
          </a:xfrm>
          <a:prstGeom prst="downArrow">
            <a:avLst>
              <a:gd name="adj1" fmla="val 50000"/>
              <a:gd name="adj2" fmla="val 31250"/>
            </a:avLst>
          </a:prstGeom>
          <a:solidFill>
            <a:schemeClr val="accent2"/>
          </a:solidFill>
          <a:ln w="9525">
            <a:solidFill>
              <a:schemeClr val="tx1"/>
            </a:solidFill>
            <a:miter lim="800000"/>
            <a:headEnd/>
            <a:tailEnd/>
          </a:ln>
        </p:spPr>
        <p:txBody>
          <a:bodyPr vert="eaVert" wrap="none"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28600"/>
            <a:ext cx="8229600" cy="1143000"/>
          </a:xfrm>
        </p:spPr>
        <p:txBody>
          <a:bodyPr/>
          <a:lstStyle/>
          <a:p>
            <a:pPr eaLnBrk="1" hangingPunct="1"/>
            <a:r>
              <a:rPr lang="en-US" b="1" smtClean="0">
                <a:solidFill>
                  <a:schemeClr val="tx1"/>
                </a:solidFill>
                <a:latin typeface="Tahoma" pitchFamily="34" charset="0"/>
              </a:rPr>
              <a:t>THE AUTHORITY OF SELF</a:t>
            </a:r>
          </a:p>
        </p:txBody>
      </p:sp>
      <p:sp>
        <p:nvSpPr>
          <p:cNvPr id="83971" name="Rectangle 3"/>
          <p:cNvSpPr>
            <a:spLocks noGrp="1" noChangeArrowheads="1"/>
          </p:cNvSpPr>
          <p:nvPr>
            <p:ph type="body" idx="1"/>
          </p:nvPr>
        </p:nvSpPr>
        <p:spPr>
          <a:xfrm>
            <a:off x="228600" y="762000"/>
            <a:ext cx="8686800" cy="6096000"/>
          </a:xfrm>
        </p:spPr>
        <p:txBody>
          <a:bodyPr/>
          <a:lstStyle/>
          <a:p>
            <a:pPr eaLnBrk="1" hangingPunct="1">
              <a:lnSpc>
                <a:spcPct val="90000"/>
              </a:lnSpc>
              <a:buClr>
                <a:schemeClr val="tx1"/>
              </a:buClr>
              <a:buFontTx/>
              <a:buNone/>
            </a:pPr>
            <a:r>
              <a:rPr lang="en-US" b="1" dirty="0" smtClean="0">
                <a:latin typeface="Tahoma" pitchFamily="34" charset="0"/>
              </a:rPr>
              <a:t>1. Truth is discovered by self (tribe),</a:t>
            </a:r>
          </a:p>
          <a:p>
            <a:pPr eaLnBrk="1" hangingPunct="1">
              <a:lnSpc>
                <a:spcPct val="90000"/>
              </a:lnSpc>
              <a:buClr>
                <a:schemeClr val="tx1"/>
              </a:buClr>
              <a:buFontTx/>
              <a:buNone/>
            </a:pPr>
            <a:r>
              <a:rPr lang="en-US" b="1" dirty="0" smtClean="0">
                <a:latin typeface="Tahoma" pitchFamily="34" charset="0"/>
              </a:rPr>
              <a:t> not via religions, institutions, or</a:t>
            </a:r>
          </a:p>
          <a:p>
            <a:pPr eaLnBrk="1" hangingPunct="1">
              <a:lnSpc>
                <a:spcPct val="90000"/>
              </a:lnSpc>
              <a:buClr>
                <a:schemeClr val="tx1"/>
              </a:buClr>
              <a:buFontTx/>
              <a:buNone/>
            </a:pPr>
            <a:r>
              <a:rPr lang="en-US" b="1" dirty="0" smtClean="0">
                <a:latin typeface="Tahoma" pitchFamily="34" charset="0"/>
              </a:rPr>
              <a:t> science (which are only given consideration).</a:t>
            </a:r>
          </a:p>
          <a:p>
            <a:pPr eaLnBrk="1" hangingPunct="1">
              <a:lnSpc>
                <a:spcPct val="90000"/>
              </a:lnSpc>
              <a:buClr>
                <a:schemeClr val="tx1"/>
              </a:buClr>
              <a:buFontTx/>
              <a:buNone/>
            </a:pPr>
            <a:r>
              <a:rPr lang="en-US" b="1" dirty="0" smtClean="0">
                <a:latin typeface="Tahoma" pitchFamily="34" charset="0"/>
              </a:rPr>
              <a:t>2. “I (my tribe) know what’s </a:t>
            </a:r>
          </a:p>
          <a:p>
            <a:pPr eaLnBrk="1" hangingPunct="1">
              <a:lnSpc>
                <a:spcPct val="90000"/>
              </a:lnSpc>
              <a:buClr>
                <a:schemeClr val="tx1"/>
              </a:buClr>
              <a:buFontTx/>
              <a:buNone/>
            </a:pPr>
            <a:r>
              <a:rPr lang="en-US" b="1" dirty="0" smtClean="0">
                <a:latin typeface="Tahoma" pitchFamily="34" charset="0"/>
              </a:rPr>
              <a:t> best for me, not an external authority source.”</a:t>
            </a:r>
          </a:p>
          <a:p>
            <a:pPr eaLnBrk="1" hangingPunct="1">
              <a:lnSpc>
                <a:spcPct val="90000"/>
              </a:lnSpc>
              <a:buClr>
                <a:schemeClr val="tx1"/>
              </a:buClr>
              <a:buFontTx/>
              <a:buNone/>
            </a:pPr>
            <a:r>
              <a:rPr lang="en-US" b="1" dirty="0" smtClean="0">
                <a:latin typeface="Tahoma" pitchFamily="34" charset="0"/>
              </a:rPr>
              <a:t>3. “I do what’s best for me, </a:t>
            </a:r>
          </a:p>
          <a:p>
            <a:pPr eaLnBrk="1" hangingPunct="1">
              <a:lnSpc>
                <a:spcPct val="90000"/>
              </a:lnSpc>
              <a:buClr>
                <a:schemeClr val="tx1"/>
              </a:buClr>
              <a:buFontTx/>
              <a:buNone/>
            </a:pPr>
            <a:r>
              <a:rPr lang="en-US" b="1" dirty="0" smtClean="0">
                <a:latin typeface="Tahoma" pitchFamily="34" charset="0"/>
              </a:rPr>
              <a:t> not what others expect me to do.”</a:t>
            </a:r>
          </a:p>
          <a:p>
            <a:pPr eaLnBrk="1" hangingPunct="1">
              <a:lnSpc>
                <a:spcPct val="90000"/>
              </a:lnSpc>
              <a:buClr>
                <a:schemeClr val="tx1"/>
              </a:buClr>
              <a:buFontTx/>
              <a:buNone/>
            </a:pPr>
            <a:r>
              <a:rPr lang="en-US" b="1" dirty="0" smtClean="0">
                <a:latin typeface="Tahoma" pitchFamily="34" charset="0"/>
              </a:rPr>
              <a:t>4. “I act on the basis of my wants &amp; feelings, not societal authority.”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3000" b="1" smtClean="0">
                <a:latin typeface="Tahoma" pitchFamily="34" charset="0"/>
              </a:rPr>
              <a:t>Elvis Presley was so controversial during the “conforming fifties,” because he rebelled against external sources of authority (parents, pastors, school teachers) and said “I don’t care what authority figures think of my swiveling hips, ducktail haircut, or loud music. I don’t think there is anything wrong with it” (and neither did Elvis’ fans).</a:t>
            </a:r>
          </a:p>
          <a:p>
            <a:pPr marL="609600" indent="-609600" eaLnBrk="1" hangingPunct="1">
              <a:buFontTx/>
              <a:buAutoNum type="arabicPeriod" startAt="5"/>
            </a:pPr>
            <a:r>
              <a:rPr lang="en-US" sz="3000" b="1" smtClean="0">
                <a:latin typeface="Tahoma" pitchFamily="34" charset="0"/>
              </a:rPr>
              <a:t>Elvis = rebellion against external authority in favor of self-truth (existentialism). </a:t>
            </a:r>
          </a:p>
          <a:p>
            <a:pPr marL="609600" indent="-609600" eaLnBrk="1" hangingPunct="1">
              <a:buFontTx/>
              <a:buAutoNum type="arabicPeriod" startAt="5"/>
            </a:pPr>
            <a:r>
              <a:rPr lang="en-US" sz="3000" b="1" smtClean="0">
                <a:latin typeface="Tahoma" pitchFamily="34" charset="0"/>
              </a:rPr>
              <a:t>The Beatles later legitimized the rebellion subculture &amp; became icons for subjective reality lifestyles (drugs, New Age, etc.)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0"/>
            <a:ext cx="9144000" cy="762000"/>
          </a:xfrm>
        </p:spPr>
        <p:txBody>
          <a:bodyPr/>
          <a:lstStyle/>
          <a:p>
            <a:pPr eaLnBrk="1" hangingPunct="1"/>
            <a:r>
              <a:rPr lang="en-US" sz="3600" b="1" smtClean="0">
                <a:latin typeface="Tahoma" pitchFamily="34" charset="0"/>
              </a:rPr>
              <a:t>AUTHORITY OF SELF LIFESTYLES</a:t>
            </a:r>
          </a:p>
        </p:txBody>
      </p:sp>
      <p:sp>
        <p:nvSpPr>
          <p:cNvPr id="86019" name="Rectangle 3"/>
          <p:cNvSpPr>
            <a:spLocks noGrp="1" noChangeArrowheads="1"/>
          </p:cNvSpPr>
          <p:nvPr>
            <p:ph type="subTitle" idx="1"/>
          </p:nvPr>
        </p:nvSpPr>
        <p:spPr>
          <a:xfrm>
            <a:off x="0" y="685800"/>
            <a:ext cx="9144000" cy="6172200"/>
          </a:xfrm>
        </p:spPr>
        <p:txBody>
          <a:bodyPr/>
          <a:lstStyle/>
          <a:p>
            <a:pPr algn="l" eaLnBrk="1" hangingPunct="1"/>
            <a:r>
              <a:rPr lang="en-US" sz="4200" b="1" smtClean="0">
                <a:latin typeface="Tahoma" pitchFamily="34" charset="0"/>
              </a:rPr>
              <a:t>C21 examples of being your own authority (1) Premarital sex-cohabitation; (2) Expecting organizations to accommodate your lifestyle; (3) Bringing your personal life into the workplace via cell phone, email, and friendships on the job.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0" y="0"/>
            <a:ext cx="9144000" cy="914400"/>
          </a:xfrm>
        </p:spPr>
        <p:txBody>
          <a:bodyPr/>
          <a:lstStyle/>
          <a:p>
            <a:pPr eaLnBrk="1" hangingPunct="1"/>
            <a:r>
              <a:rPr lang="en-US" sz="3600" b="1" smtClean="0">
                <a:solidFill>
                  <a:schemeClr val="tx1"/>
                </a:solidFill>
                <a:latin typeface="Tahoma" pitchFamily="34" charset="0"/>
              </a:rPr>
              <a:t>THE UGEN PRIORITY OF HAPPINESS</a:t>
            </a:r>
          </a:p>
        </p:txBody>
      </p:sp>
      <p:sp>
        <p:nvSpPr>
          <p:cNvPr id="87043" name="Rectangle 3"/>
          <p:cNvSpPr>
            <a:spLocks noGrp="1" noChangeArrowheads="1"/>
          </p:cNvSpPr>
          <p:nvPr>
            <p:ph type="subTitle" idx="1"/>
          </p:nvPr>
        </p:nvSpPr>
        <p:spPr>
          <a:xfrm>
            <a:off x="0" y="838200"/>
            <a:ext cx="9144000" cy="6019800"/>
          </a:xfrm>
        </p:spPr>
        <p:txBody>
          <a:bodyPr/>
          <a:lstStyle/>
          <a:p>
            <a:pPr marL="609600" indent="-609600" algn="l" eaLnBrk="1" hangingPunct="1">
              <a:lnSpc>
                <a:spcPct val="90000"/>
              </a:lnSpc>
              <a:buFontTx/>
              <a:buAutoNum type="arabicPeriod"/>
            </a:pPr>
            <a:r>
              <a:rPr lang="en-US" b="1" smtClean="0">
                <a:latin typeface="Tahoma" pitchFamily="34" charset="0"/>
              </a:rPr>
              <a:t>Higher priorities than “happiness” common to past generations: Self-sufficiency, duty, commitment, sacrifice, religion, etc.</a:t>
            </a:r>
          </a:p>
          <a:p>
            <a:pPr marL="609600" indent="-609600" algn="l" eaLnBrk="1" hangingPunct="1">
              <a:lnSpc>
                <a:spcPct val="90000"/>
              </a:lnSpc>
              <a:buFontTx/>
              <a:buAutoNum type="arabicPeriod"/>
            </a:pPr>
            <a:r>
              <a:rPr lang="en-US" b="1" smtClean="0">
                <a:latin typeface="Tahoma" pitchFamily="34" charset="0"/>
              </a:rPr>
              <a:t>How happy would you be if you gave serious attention to external authority figures (parents, preachers, teachers, advertisers, etc.) “nagging” you about the “right” way to live your life? </a:t>
            </a:r>
          </a:p>
          <a:p>
            <a:pPr marL="609600" indent="-609600" algn="l" eaLnBrk="1" hangingPunct="1">
              <a:lnSpc>
                <a:spcPct val="90000"/>
              </a:lnSpc>
              <a:buFontTx/>
              <a:buAutoNum type="arabicPeriod"/>
            </a:pPr>
            <a:r>
              <a:rPr lang="en-US" b="1" smtClean="0">
                <a:latin typeface="Tahoma" pitchFamily="34" charset="0"/>
              </a:rPr>
              <a:t>The only way to achieve happiness is to “tune out” most of these conflicting authority figures by asserting your own subjective (tribal) values.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715963"/>
          </a:xfrm>
        </p:spPr>
        <p:txBody>
          <a:bodyPr/>
          <a:lstStyle/>
          <a:p>
            <a:pPr eaLnBrk="1" hangingPunct="1"/>
            <a:r>
              <a:rPr lang="en-US" sz="4000" b="1" smtClean="0">
                <a:solidFill>
                  <a:schemeClr val="tx1"/>
                </a:solidFill>
                <a:latin typeface="Tahoma" pitchFamily="34" charset="0"/>
              </a:rPr>
              <a:t>THE AUTHORITY OF FEELINGS</a:t>
            </a:r>
          </a:p>
        </p:txBody>
      </p:sp>
      <p:sp>
        <p:nvSpPr>
          <p:cNvPr id="88067" name="Rectangle 3"/>
          <p:cNvSpPr>
            <a:spLocks noGrp="1" noChangeArrowheads="1"/>
          </p:cNvSpPr>
          <p:nvPr>
            <p:ph type="body" idx="1"/>
          </p:nvPr>
        </p:nvSpPr>
        <p:spPr>
          <a:xfrm>
            <a:off x="0" y="685800"/>
            <a:ext cx="8686800" cy="5943600"/>
          </a:xfrm>
        </p:spPr>
        <p:txBody>
          <a:bodyPr/>
          <a:lstStyle/>
          <a:p>
            <a:pPr marL="609600" indent="-609600" eaLnBrk="1" hangingPunct="1">
              <a:buFontTx/>
              <a:buAutoNum type="arabicPeriod"/>
            </a:pPr>
            <a:r>
              <a:rPr lang="en-US" sz="2800" b="1" smtClean="0">
                <a:latin typeface="Tahoma" pitchFamily="34" charset="0"/>
              </a:rPr>
              <a:t>Do what “feels” right: lifestyle choices, code of morality, situational ethics, etc. </a:t>
            </a:r>
          </a:p>
          <a:p>
            <a:pPr marL="609600" indent="-609600" eaLnBrk="1" hangingPunct="1">
              <a:buFontTx/>
              <a:buAutoNum type="arabicPeriod"/>
            </a:pPr>
            <a:r>
              <a:rPr lang="en-US" sz="2800" b="1" smtClean="0">
                <a:latin typeface="Tahoma" pitchFamily="34" charset="0"/>
              </a:rPr>
              <a:t>Does it make me happy (feel good)?</a:t>
            </a:r>
          </a:p>
          <a:p>
            <a:pPr marL="609600" indent="-609600" eaLnBrk="1" hangingPunct="1">
              <a:buFontTx/>
              <a:buAutoNum type="arabicPeriod"/>
            </a:pPr>
            <a:r>
              <a:rPr lang="en-US" sz="2800" b="1" smtClean="0">
                <a:latin typeface="Tahoma" pitchFamily="34" charset="0"/>
              </a:rPr>
              <a:t>Serial lifestyles (continually </a:t>
            </a:r>
          </a:p>
          <a:p>
            <a:pPr marL="609600" indent="-609600" eaLnBrk="1" hangingPunct="1">
              <a:buFontTx/>
              <a:buNone/>
            </a:pPr>
            <a:r>
              <a:rPr lang="en-US" sz="2800" b="1" smtClean="0">
                <a:latin typeface="Tahoma" pitchFamily="34" charset="0"/>
              </a:rPr>
              <a:t>      remaking yourself)</a:t>
            </a:r>
          </a:p>
          <a:p>
            <a:pPr marL="609600" indent="-609600" eaLnBrk="1" hangingPunct="1">
              <a:buFontTx/>
              <a:buAutoNum type="arabicPeriod" startAt="4"/>
            </a:pPr>
            <a:r>
              <a:rPr lang="en-US" sz="2800" b="1" smtClean="0">
                <a:latin typeface="Tahoma" pitchFamily="34" charset="0"/>
              </a:rPr>
              <a:t>Vibes from popular culture</a:t>
            </a:r>
          </a:p>
          <a:p>
            <a:pPr marL="609600" indent="-609600" eaLnBrk="1" hangingPunct="1">
              <a:buFontTx/>
              <a:buAutoNum type="arabicPeriod" startAt="4"/>
            </a:pPr>
            <a:r>
              <a:rPr lang="en-US" sz="2800" b="1" smtClean="0">
                <a:latin typeface="Tahoma" pitchFamily="34" charset="0"/>
              </a:rPr>
              <a:t>Some UGENs are still religious, but in a different way from previous generations of believers. Previous generations of believers tended to say, “Believe what you </a:t>
            </a:r>
            <a:r>
              <a:rPr lang="en-US" sz="2800" b="1" u="sng" smtClean="0">
                <a:latin typeface="Tahoma" pitchFamily="34" charset="0"/>
              </a:rPr>
              <a:t>know</a:t>
            </a:r>
            <a:r>
              <a:rPr lang="en-US" sz="2800" b="1" smtClean="0">
                <a:latin typeface="Tahoma" pitchFamily="34" charset="0"/>
              </a:rPr>
              <a:t>”; UGENs are more likely to say, “Believe what you </a:t>
            </a:r>
            <a:r>
              <a:rPr lang="en-US" sz="2800" b="1" u="sng" smtClean="0">
                <a:latin typeface="Tahoma" pitchFamily="34" charset="0"/>
              </a:rPr>
              <a:t>feel</a:t>
            </a:r>
            <a:r>
              <a:rPr lang="en-US" sz="2800" b="1" smtClean="0">
                <a:latin typeface="Tahoma" pitchFamily="34" charset="0"/>
              </a:rPr>
              <a:t>.”</a:t>
            </a:r>
          </a:p>
          <a:p>
            <a:pPr marL="609600" indent="-609600" eaLnBrk="1" hangingPunct="1">
              <a:buFontTx/>
              <a:buNone/>
            </a:pPr>
            <a:endParaRPr lang="en-US" sz="2800" b="1" smtClean="0">
              <a:latin typeface="Tahoma" pitchFamily="34" charset="0"/>
            </a:endParaRPr>
          </a:p>
          <a:p>
            <a:pPr marL="609600" indent="-609600" eaLnBrk="1" hangingPunct="1"/>
            <a:endParaRPr lang="en-US" sz="2400" b="1" smtClean="0">
              <a:solidFill>
                <a:srgbClr val="993366"/>
              </a:solidFill>
              <a:latin typeface="Tahoma" pitchFamily="34" charset="0"/>
            </a:endParaRPr>
          </a:p>
          <a:p>
            <a:pPr marL="609600" indent="-609600" eaLnBrk="1" hangingPunct="1"/>
            <a:endParaRPr lang="en-US" sz="2400" b="1" smtClean="0">
              <a:solidFill>
                <a:srgbClr val="993366"/>
              </a:solidFill>
              <a:latin typeface="Tahoma" pitchFamily="34" charset="0"/>
            </a:endParaRPr>
          </a:p>
          <a:p>
            <a:pPr marL="609600" indent="-609600" eaLnBrk="1" hangingPunct="1"/>
            <a:endParaRPr lang="en-US" sz="2400" b="1" smtClean="0">
              <a:solidFill>
                <a:srgbClr val="993366"/>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448800" cy="762000"/>
          </a:xfrm>
        </p:spPr>
        <p:txBody>
          <a:bodyPr/>
          <a:lstStyle/>
          <a:p>
            <a:r>
              <a:rPr lang="en-US" sz="3200" b="1" smtClean="0">
                <a:latin typeface="Tahoma" pitchFamily="34" charset="0"/>
                <a:cs typeface="Tahoma" pitchFamily="34" charset="0"/>
              </a:rPr>
              <a:t>FEELINGS &gt; FACTS</a:t>
            </a:r>
          </a:p>
        </p:txBody>
      </p:sp>
      <p:sp>
        <p:nvSpPr>
          <p:cNvPr id="89091" name="Content Placeholder 2"/>
          <p:cNvSpPr>
            <a:spLocks noGrp="1"/>
          </p:cNvSpPr>
          <p:nvPr>
            <p:ph idx="1"/>
          </p:nvPr>
        </p:nvSpPr>
        <p:spPr>
          <a:xfrm>
            <a:off x="0" y="533400"/>
            <a:ext cx="9144000" cy="6324600"/>
          </a:xfrm>
        </p:spPr>
        <p:txBody>
          <a:bodyPr/>
          <a:lstStyle/>
          <a:p>
            <a:r>
              <a:rPr lang="en-US" sz="2900" b="1" smtClean="0">
                <a:latin typeface="Tahoma" pitchFamily="34" charset="0"/>
                <a:cs typeface="Tahoma" pitchFamily="34" charset="0"/>
              </a:rPr>
              <a:t>Many UGEN college students obsess over  grades  because they “feel” they are an A student even if their academic performance says otherwise. “Since I </a:t>
            </a:r>
            <a:r>
              <a:rPr lang="en-US" sz="2900" b="1" u="sng" smtClean="0">
                <a:latin typeface="Tahoma" pitchFamily="34" charset="0"/>
                <a:cs typeface="Tahoma" pitchFamily="34" charset="0"/>
              </a:rPr>
              <a:t>feel</a:t>
            </a:r>
            <a:r>
              <a:rPr lang="en-US" sz="2900" b="1" smtClean="0">
                <a:latin typeface="Tahoma" pitchFamily="34" charset="0"/>
                <a:cs typeface="Tahoma" pitchFamily="34" charset="0"/>
              </a:rPr>
              <a:t> like I’m a straight A student, my grade of B in this class is obviously a mistake or unfair.”</a:t>
            </a:r>
          </a:p>
          <a:p>
            <a:r>
              <a:rPr lang="en-US" sz="2900" b="1" smtClean="0">
                <a:latin typeface="Tahoma" pitchFamily="34" charset="0"/>
                <a:cs typeface="Tahoma" pitchFamily="34" charset="0"/>
              </a:rPr>
              <a:t>UGEN often shirk mundane responsibilities (being punctual, dressing appropriately, paying bills on time, etc.) because they didn’t “feel” like it at the time.</a:t>
            </a:r>
          </a:p>
          <a:p>
            <a:r>
              <a:rPr lang="en-US" sz="2900" b="1" smtClean="0">
                <a:latin typeface="Tahoma" pitchFamily="34" charset="0"/>
                <a:cs typeface="Tahoma" pitchFamily="34" charset="0"/>
              </a:rPr>
              <a:t>UGEN live in the moment &amp; resist interrupting its “flow” by planning ahead or setting time priorities. </a:t>
            </a:r>
          </a:p>
          <a:p>
            <a:pPr>
              <a:buFontTx/>
              <a:buNone/>
            </a:pPr>
            <a:endParaRPr lang="en-US" b="1" smtClean="0"/>
          </a:p>
          <a:p>
            <a:pPr>
              <a:buFontTx/>
              <a:buNone/>
            </a:pPr>
            <a:r>
              <a:rPr lang="en-US" b="1" smtClean="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algn="ctr" eaLnBrk="1" hangingPunct="1">
              <a:buFontTx/>
              <a:buNone/>
            </a:pPr>
            <a:r>
              <a:rPr lang="en-US" sz="5000" b="1" smtClean="0">
                <a:latin typeface="Tahoma" pitchFamily="34" charset="0"/>
              </a:rPr>
              <a:t>“Over-scheduling fits right in with the mass consumer mentality.  I’m busy, therefore I am, seems to define us. In order to validate our existence, we fill our lives with a lot of things to do and a lot of stuff to consume.”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3800" b="1" dirty="0" smtClean="0">
                <a:latin typeface="Tahoma" pitchFamily="34" charset="0"/>
              </a:rPr>
              <a:t>The universal generation is well suited in the following ways to cope with the emerging new economic &amp; geopolitical uncertainties of the 21</a:t>
            </a:r>
            <a:r>
              <a:rPr lang="en-US" sz="3800" b="1" baseline="30000" dirty="0" smtClean="0">
                <a:latin typeface="Tahoma" pitchFamily="34" charset="0"/>
              </a:rPr>
              <a:t>st</a:t>
            </a:r>
            <a:r>
              <a:rPr lang="en-US" sz="3800" b="1" dirty="0" smtClean="0">
                <a:latin typeface="Tahoma" pitchFamily="34" charset="0"/>
              </a:rPr>
              <a:t> century (global warming, international terrorism, US economic instability, natural resource scarcities, nonlinear development of technology &amp; corresponding business markets).</a:t>
            </a:r>
          </a:p>
          <a:p>
            <a:pPr marL="609600" indent="-609600" eaLnBrk="1" hangingPunct="1">
              <a:buFontTx/>
              <a:buNone/>
            </a:pPr>
            <a:endParaRPr lang="en-US" sz="3000" b="1" dirty="0" smtClean="0">
              <a:latin typeface="Tahoma"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b="1" smtClean="0">
                <a:latin typeface="Tahoma" pitchFamily="34" charset="0"/>
              </a:rPr>
              <a:t>1.The UGEN spontaneity &amp; go-with-the-flow mentality makes them more adaptable to unexpected changes &amp; challenges.</a:t>
            </a:r>
          </a:p>
          <a:p>
            <a:pPr marL="609600" indent="-609600" eaLnBrk="1" hangingPunct="1">
              <a:buFontTx/>
              <a:buNone/>
            </a:pPr>
            <a:r>
              <a:rPr lang="en-US" b="1" smtClean="0">
                <a:latin typeface="Tahoma" pitchFamily="34" charset="0"/>
              </a:rPr>
              <a:t>2. The UGEN communal, don’t-go-it-alone, temperament augers to make this generation more open to multilateral solutions to new global problems. </a:t>
            </a:r>
          </a:p>
          <a:p>
            <a:pPr marL="609600" indent="-609600" eaLnBrk="1" hangingPunct="1">
              <a:buFontTx/>
              <a:buNone/>
            </a:pPr>
            <a:r>
              <a:rPr lang="en-US" b="1" smtClean="0">
                <a:latin typeface="Tahoma" pitchFamily="34" charset="0"/>
              </a:rPr>
              <a:t>3. The digital networking penchant of UGEN provides a powerful resource for creative thinking, open-mindedness, collaboration, &amp; win-win problem-solving.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0" y="0"/>
            <a:ext cx="9144000" cy="6858000"/>
          </a:xfrm>
        </p:spPr>
        <p:txBody>
          <a:bodyPr/>
          <a:lstStyle/>
          <a:p>
            <a:pPr algn="ctr">
              <a:buFontTx/>
              <a:buNone/>
            </a:pPr>
            <a:r>
              <a:rPr lang="en-US" sz="13800" b="1" smtClean="0">
                <a:latin typeface="Tahoma" pitchFamily="34" charset="0"/>
                <a:cs typeface="Tahoma" pitchFamily="34" charset="0"/>
              </a:rPr>
              <a:t>UGEN LIFE IN THE NOW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0" y="0"/>
            <a:ext cx="9144000" cy="6858000"/>
          </a:xfrm>
        </p:spPr>
        <p:txBody>
          <a:bodyPr/>
          <a:lstStyle/>
          <a:p>
            <a:pPr algn="ctr" eaLnBrk="1" hangingPunct="1">
              <a:buFontTx/>
              <a:buNone/>
            </a:pPr>
            <a:r>
              <a:rPr lang="en-US" sz="5200" b="1" smtClean="0">
                <a:latin typeface="Tahoma" pitchFamily="34" charset="0"/>
                <a:cs typeface="Tahoma" pitchFamily="34" charset="0"/>
              </a:rPr>
              <a:t>Emergence of the world’s first </a:t>
            </a:r>
            <a:r>
              <a:rPr lang="en-US" sz="5200" b="1" u="sng" smtClean="0">
                <a:latin typeface="Tahoma" pitchFamily="34" charset="0"/>
                <a:cs typeface="Tahoma" pitchFamily="34" charset="0"/>
              </a:rPr>
              <a:t>universal generation</a:t>
            </a:r>
          </a:p>
          <a:p>
            <a:pPr algn="ctr" eaLnBrk="1" hangingPunct="1">
              <a:buFontTx/>
              <a:buNone/>
            </a:pPr>
            <a:r>
              <a:rPr lang="en-US" sz="5200" b="1" smtClean="0">
                <a:latin typeface="Tahoma" pitchFamily="34" charset="0"/>
                <a:cs typeface="Tahoma" pitchFamily="34" charset="0"/>
              </a:rPr>
              <a:t>(young people who carry little from the past &amp; are more like one another globally than like their parents)</a:t>
            </a:r>
          </a:p>
          <a:p>
            <a:pPr algn="ctr" eaLnBrk="1" hangingPunct="1">
              <a:buFontTx/>
              <a:buNone/>
            </a:pPr>
            <a:endParaRPr lang="en-US" sz="5200" b="1" smtClean="0">
              <a:latin typeface="Tahoma" pitchFamily="34" charset="0"/>
              <a:cs typeface="Tahoma" pitchFamily="34" charset="0"/>
            </a:endParaRPr>
          </a:p>
          <a:p>
            <a:pPr algn="ctr" eaLnBrk="1" hangingPunct="1">
              <a:buFontTx/>
              <a:buNone/>
            </a:pPr>
            <a:endParaRPr lang="en-US" sz="5200" b="1" smtClean="0">
              <a:solidFill>
                <a:srgbClr val="0000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9144000" cy="609600"/>
          </a:xfrm>
        </p:spPr>
        <p:txBody>
          <a:bodyPr/>
          <a:lstStyle/>
          <a:p>
            <a:r>
              <a:rPr lang="en-US" sz="3200" b="1" smtClean="0">
                <a:latin typeface="Tahoma" pitchFamily="34" charset="0"/>
                <a:cs typeface="Tahoma" pitchFamily="34" charset="0"/>
              </a:rPr>
              <a:t>UGEN LIFE IS A BEACH</a:t>
            </a:r>
          </a:p>
        </p:txBody>
      </p:sp>
      <p:sp>
        <p:nvSpPr>
          <p:cNvPr id="94211" name="Content Placeholder 2"/>
          <p:cNvSpPr>
            <a:spLocks noGrp="1"/>
          </p:cNvSpPr>
          <p:nvPr>
            <p:ph idx="1"/>
          </p:nvPr>
        </p:nvSpPr>
        <p:spPr>
          <a:xfrm>
            <a:off x="0" y="533400"/>
            <a:ext cx="9144000" cy="6324600"/>
          </a:xfrm>
        </p:spPr>
        <p:txBody>
          <a:bodyPr/>
          <a:lstStyle/>
          <a:p>
            <a:pPr>
              <a:buFontTx/>
              <a:buNone/>
            </a:pPr>
            <a:r>
              <a:rPr lang="en-US" sz="3100" b="1" smtClean="0">
                <a:latin typeface="Tahoma" pitchFamily="34" charset="0"/>
                <a:cs typeface="Tahoma" pitchFamily="34" charset="0"/>
              </a:rPr>
              <a:t>The emergence of a new universal generation cut off from the past and its evolving forms of external authority is like the daily ebb and flow of water over a beach, wiping away all traces of past human life. UGEN are largely disconnected from history, living in the “now” rather than the past (which has been wiped clean by the proverbial beach). They have carried less of the past with them than any previous generation in human history.  They are concerned with enjoying the beach, not exploring its history.  </a:t>
            </a:r>
          </a:p>
        </p:txBody>
      </p:sp>
      <p:sp>
        <p:nvSpPr>
          <p:cNvPr id="4" name="Right Arrow 3"/>
          <p:cNvSpPr/>
          <p:nvPr/>
        </p:nvSpPr>
        <p:spPr>
          <a:xfrm>
            <a:off x="7696200" y="6373813"/>
            <a:ext cx="977900"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subTitle" idx="1"/>
          </p:nvPr>
        </p:nvSpPr>
        <p:spPr>
          <a:xfrm>
            <a:off x="0" y="0"/>
            <a:ext cx="9144000" cy="6858000"/>
          </a:xfrm>
        </p:spPr>
        <p:txBody>
          <a:bodyPr/>
          <a:lstStyle/>
          <a:p>
            <a:pPr algn="l" eaLnBrk="1" hangingPunct="1"/>
            <a:r>
              <a:rPr lang="en-US" sz="4200" b="1" smtClean="0">
                <a:latin typeface="Tahoma" pitchFamily="34" charset="0"/>
              </a:rPr>
              <a:t>Living in the now consumes high quantities of the time &amp; energy it takes for UGEN to network with tribal members, reacting to the ever-shifting matrix of tribal spur-of-the-moment decisions, relationships, &amp; digital communications. Little time &amp; energy is left over for dealing with the past or future.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MOMENT-TO-MOMENT LIFESTYLES</a:t>
            </a:r>
          </a:p>
        </p:txBody>
      </p:sp>
      <p:sp>
        <p:nvSpPr>
          <p:cNvPr id="96259" name="Rectangle 3"/>
          <p:cNvSpPr>
            <a:spLocks noGrp="1" noChangeArrowheads="1"/>
          </p:cNvSpPr>
          <p:nvPr>
            <p:ph type="subTitle" idx="1"/>
          </p:nvPr>
        </p:nvSpPr>
        <p:spPr>
          <a:xfrm>
            <a:off x="0" y="685800"/>
            <a:ext cx="9144000" cy="6172200"/>
          </a:xfrm>
        </p:spPr>
        <p:txBody>
          <a:bodyPr/>
          <a:lstStyle/>
          <a:p>
            <a:pPr algn="l" eaLnBrk="1" hangingPunct="1">
              <a:lnSpc>
                <a:spcPct val="90000"/>
              </a:lnSpc>
            </a:pPr>
            <a:r>
              <a:rPr lang="en-US" sz="3400" b="1" smtClean="0">
                <a:latin typeface="Tahoma" pitchFamily="34" charset="0"/>
              </a:rPr>
              <a:t>Past American generations lived more for the future than for the present because:  (1) People were less affluent due to a less wealthy society and the preponderance of single-income families; and (2) Couples usually married early and had several children.  This put the lives of both parents (especially the mother) “on the shelf” for 20+ years, so most American couples had to delay self-gratification and live for the future rather than the present.  </a:t>
            </a:r>
          </a:p>
        </p:txBody>
      </p:sp>
      <p:sp>
        <p:nvSpPr>
          <p:cNvPr id="96260" name="AutoShape 4"/>
          <p:cNvSpPr>
            <a:spLocks noChangeArrowheads="1"/>
          </p:cNvSpPr>
          <p:nvPr/>
        </p:nvSpPr>
        <p:spPr bwMode="auto">
          <a:xfrm>
            <a:off x="7772400" y="6172200"/>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subTitle" idx="1"/>
          </p:nvPr>
        </p:nvSpPr>
        <p:spPr>
          <a:xfrm>
            <a:off x="0" y="0"/>
            <a:ext cx="9144000" cy="6858000"/>
          </a:xfrm>
        </p:spPr>
        <p:txBody>
          <a:bodyPr/>
          <a:lstStyle/>
          <a:p>
            <a:pPr algn="l" eaLnBrk="1" hangingPunct="1"/>
            <a:r>
              <a:rPr lang="en-US" sz="3900" b="1" smtClean="0">
                <a:latin typeface="Tahoma" pitchFamily="34" charset="0"/>
              </a:rPr>
              <a:t>UGENs are able to live for the moment because their materialistic standard of living is a given, and life is enjoyable today without saving for the future (especially in dual-career marriages).  UGENs define life moment-to-moment based on their changing feelings and dependencies.  UGENs expect happiness at all times, which means enjoying the moments.</a:t>
            </a:r>
          </a:p>
          <a:p>
            <a:pPr algn="l" eaLnBrk="1" hangingPunct="1"/>
            <a:endParaRPr lang="en-US" sz="3900" b="1" smtClean="0">
              <a:latin typeface="Tahoma"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0" y="0"/>
            <a:ext cx="9144000" cy="685800"/>
          </a:xfrm>
        </p:spPr>
        <p:txBody>
          <a:bodyPr/>
          <a:lstStyle/>
          <a:p>
            <a:pPr eaLnBrk="1" hangingPunct="1"/>
            <a:r>
              <a:rPr lang="en-US" sz="3200" b="1" smtClean="0">
                <a:latin typeface="Tahoma" pitchFamily="34" charset="0"/>
              </a:rPr>
              <a:t>C21 REAL-TIME WORK</a:t>
            </a:r>
          </a:p>
        </p:txBody>
      </p:sp>
      <p:sp>
        <p:nvSpPr>
          <p:cNvPr id="98307" name="Rectangle 3"/>
          <p:cNvSpPr>
            <a:spLocks noGrp="1" noChangeArrowheads="1"/>
          </p:cNvSpPr>
          <p:nvPr>
            <p:ph type="subTitle" idx="1"/>
          </p:nvPr>
        </p:nvSpPr>
        <p:spPr>
          <a:xfrm>
            <a:off x="0" y="609600"/>
            <a:ext cx="9144000" cy="6248400"/>
          </a:xfrm>
        </p:spPr>
        <p:txBody>
          <a:bodyPr/>
          <a:lstStyle/>
          <a:p>
            <a:pPr algn="l" eaLnBrk="1" hangingPunct="1"/>
            <a:r>
              <a:rPr lang="en-US" b="1" smtClean="0">
                <a:latin typeface="Tahoma" pitchFamily="34" charset="0"/>
              </a:rPr>
              <a:t>People in C21 always have more to do than the time to do it in, so life cannot be highly planned, scheduled, and routinized. Much of C21 work has to be done in a real-time mode, because of the challenge of  coordinating the “radar screens” of UGENs. Much of C21 work consists of crash projects (not 8:00—5:00 work scheduling) when employees are able to temporarily postpone their current lifestyle priorities to give the organization’s project their exclusive attention.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9330" name="WordArt 5"/>
          <p:cNvSpPr>
            <a:spLocks noChangeArrowheads="1" noChangeShapeType="1" noTextEdit="1"/>
          </p:cNvSpPr>
          <p:nvPr/>
        </p:nvSpPr>
        <p:spPr bwMode="auto">
          <a:xfrm>
            <a:off x="2057400" y="304800"/>
            <a:ext cx="4876800" cy="624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THE </a:t>
            </a:r>
          </a:p>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COMMUNAL</a:t>
            </a:r>
          </a:p>
          <a:p>
            <a:pPr algn="ctr"/>
            <a:r>
              <a:rPr lang="en-US" sz="3600" b="1" kern="10">
                <a:ln w="9525">
                  <a:solidFill>
                    <a:srgbClr val="000000"/>
                  </a:solidFill>
                  <a:round/>
                  <a:headEnd/>
                  <a:tailEnd/>
                </a:ln>
                <a:latin typeface="Arial Black"/>
              </a:rPr>
              <a:t>LIFESTYLE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639762"/>
          </a:xfrm>
        </p:spPr>
        <p:txBody>
          <a:bodyPr/>
          <a:lstStyle/>
          <a:p>
            <a:pPr eaLnBrk="1" hangingPunct="1"/>
            <a:r>
              <a:rPr lang="en-US" sz="4000" b="1" smtClean="0">
                <a:latin typeface="Tahoma" pitchFamily="34" charset="0"/>
              </a:rPr>
              <a:t>JOHN LENNON THE UGEN</a:t>
            </a:r>
          </a:p>
        </p:txBody>
      </p:sp>
      <p:sp>
        <p:nvSpPr>
          <p:cNvPr id="100355" name="Rectangle 3"/>
          <p:cNvSpPr>
            <a:spLocks noGrp="1" noChangeArrowheads="1"/>
          </p:cNvSpPr>
          <p:nvPr>
            <p:ph type="body" idx="1"/>
          </p:nvPr>
        </p:nvSpPr>
        <p:spPr>
          <a:xfrm>
            <a:off x="0" y="838200"/>
            <a:ext cx="9144000" cy="5791200"/>
          </a:xfrm>
        </p:spPr>
        <p:txBody>
          <a:bodyPr/>
          <a:lstStyle/>
          <a:p>
            <a:pPr algn="ctr" eaLnBrk="1" hangingPunct="1">
              <a:lnSpc>
                <a:spcPct val="90000"/>
              </a:lnSpc>
              <a:buFontTx/>
              <a:buNone/>
            </a:pPr>
            <a:r>
              <a:rPr lang="en-US" b="1" smtClean="0">
                <a:latin typeface="Tahoma" pitchFamily="34" charset="0"/>
              </a:rPr>
              <a:t>Imagine there's no heaven,</a:t>
            </a:r>
            <a:br>
              <a:rPr lang="en-US" b="1" smtClean="0">
                <a:latin typeface="Tahoma" pitchFamily="34" charset="0"/>
              </a:rPr>
            </a:br>
            <a:r>
              <a:rPr lang="en-US" b="1" smtClean="0">
                <a:latin typeface="Tahoma" pitchFamily="34" charset="0"/>
              </a:rPr>
              <a:t>it's easy if you try,</a:t>
            </a:r>
            <a:br>
              <a:rPr lang="en-US" b="1" smtClean="0">
                <a:latin typeface="Tahoma" pitchFamily="34" charset="0"/>
              </a:rPr>
            </a:br>
            <a:r>
              <a:rPr lang="en-US" b="1" smtClean="0">
                <a:latin typeface="Tahoma" pitchFamily="34" charset="0"/>
              </a:rPr>
              <a:t>no hell below us,</a:t>
            </a:r>
            <a:br>
              <a:rPr lang="en-US" b="1" smtClean="0">
                <a:latin typeface="Tahoma" pitchFamily="34" charset="0"/>
              </a:rPr>
            </a:br>
            <a:r>
              <a:rPr lang="en-US" b="1" smtClean="0">
                <a:latin typeface="Tahoma" pitchFamily="34" charset="0"/>
              </a:rPr>
              <a:t>above us only sky.</a:t>
            </a:r>
            <a:br>
              <a:rPr lang="en-US" b="1" smtClean="0">
                <a:latin typeface="Tahoma" pitchFamily="34" charset="0"/>
              </a:rPr>
            </a:br>
            <a:r>
              <a:rPr lang="en-US" b="1" smtClean="0">
                <a:latin typeface="Tahoma" pitchFamily="34" charset="0"/>
              </a:rPr>
              <a:t>Imagine all the people,</a:t>
            </a:r>
            <a:br>
              <a:rPr lang="en-US" b="1" smtClean="0">
                <a:latin typeface="Tahoma" pitchFamily="34" charset="0"/>
              </a:rPr>
            </a:br>
            <a:r>
              <a:rPr lang="en-US" b="1" smtClean="0">
                <a:latin typeface="Tahoma" pitchFamily="34" charset="0"/>
              </a:rPr>
              <a:t>living for today </a:t>
            </a:r>
            <a:br>
              <a:rPr lang="en-US" b="1" smtClean="0">
                <a:latin typeface="Tahoma" pitchFamily="34" charset="0"/>
              </a:rPr>
            </a:br>
            <a:r>
              <a:rPr lang="en-US" b="1" smtClean="0">
                <a:latin typeface="Tahoma" pitchFamily="34" charset="0"/>
              </a:rPr>
              <a:t>Imagine there's no countries,</a:t>
            </a:r>
            <a:br>
              <a:rPr lang="en-US" b="1" smtClean="0">
                <a:latin typeface="Tahoma" pitchFamily="34" charset="0"/>
              </a:rPr>
            </a:br>
            <a:r>
              <a:rPr lang="en-US" b="1" smtClean="0">
                <a:latin typeface="Tahoma" pitchFamily="34" charset="0"/>
              </a:rPr>
              <a:t>it isn't hard to do,</a:t>
            </a:r>
            <a:br>
              <a:rPr lang="en-US" b="1" smtClean="0">
                <a:latin typeface="Tahoma" pitchFamily="34" charset="0"/>
              </a:rPr>
            </a:br>
            <a:r>
              <a:rPr lang="en-US" b="1" smtClean="0">
                <a:latin typeface="Tahoma" pitchFamily="34" charset="0"/>
              </a:rPr>
              <a:t>nothing to kill or die for,</a:t>
            </a:r>
            <a:br>
              <a:rPr lang="en-US" b="1" smtClean="0">
                <a:latin typeface="Tahoma" pitchFamily="34" charset="0"/>
              </a:rPr>
            </a:br>
            <a:r>
              <a:rPr lang="en-US" b="1" smtClean="0">
                <a:latin typeface="Tahoma" pitchFamily="34" charset="0"/>
              </a:rPr>
              <a:t>and no religion too.</a:t>
            </a:r>
          </a:p>
          <a:p>
            <a:pPr algn="ctr" eaLnBrk="1" hangingPunct="1">
              <a:lnSpc>
                <a:spcPct val="90000"/>
              </a:lnSpc>
              <a:buFontTx/>
              <a:buNone/>
            </a:pPr>
            <a:r>
              <a:rPr lang="en-US" b="1" smtClean="0">
                <a:latin typeface="Tahoma" pitchFamily="34" charset="0"/>
              </a:rPr>
              <a:t>Imagine all the people,</a:t>
            </a:r>
            <a:br>
              <a:rPr lang="en-US" b="1" smtClean="0">
                <a:latin typeface="Tahoma" pitchFamily="34" charset="0"/>
              </a:rPr>
            </a:br>
            <a:r>
              <a:rPr lang="en-US" b="1" smtClean="0">
                <a:latin typeface="Tahoma" pitchFamily="34" charset="0"/>
              </a:rPr>
              <a:t>sharing all the world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274638"/>
            <a:ext cx="9144000" cy="563562"/>
          </a:xfrm>
        </p:spPr>
        <p:txBody>
          <a:bodyPr/>
          <a:lstStyle/>
          <a:p>
            <a:pPr eaLnBrk="1" hangingPunct="1"/>
            <a:r>
              <a:rPr lang="en-US" sz="3600" b="1" smtClean="0">
                <a:latin typeface="Tahoma" pitchFamily="34" charset="0"/>
              </a:rPr>
              <a:t>FITTING TOGETHER</a:t>
            </a:r>
          </a:p>
        </p:txBody>
      </p:sp>
      <p:sp>
        <p:nvSpPr>
          <p:cNvPr id="101379" name="Rectangle 3"/>
          <p:cNvSpPr>
            <a:spLocks noGrp="1" noChangeArrowheads="1"/>
          </p:cNvSpPr>
          <p:nvPr>
            <p:ph type="body" idx="1"/>
          </p:nvPr>
        </p:nvSpPr>
        <p:spPr>
          <a:xfrm>
            <a:off x="0" y="914400"/>
            <a:ext cx="9144000" cy="5943600"/>
          </a:xfrm>
        </p:spPr>
        <p:txBody>
          <a:bodyPr/>
          <a:lstStyle/>
          <a:p>
            <a:pPr marL="609600" indent="-609600" eaLnBrk="1" hangingPunct="1">
              <a:buFontTx/>
              <a:buAutoNum type="arabicPeriod"/>
            </a:pPr>
            <a:r>
              <a:rPr lang="en-US" sz="4000" b="1" smtClean="0">
                <a:latin typeface="Tahoma" pitchFamily="34" charset="0"/>
              </a:rPr>
              <a:t>Men &amp; women</a:t>
            </a:r>
          </a:p>
          <a:p>
            <a:pPr marL="609600" indent="-609600" eaLnBrk="1" hangingPunct="1">
              <a:buFontTx/>
              <a:buAutoNum type="arabicPeriod"/>
            </a:pPr>
            <a:r>
              <a:rPr lang="en-US" sz="4000" b="1" smtClean="0">
                <a:latin typeface="Tahoma" pitchFamily="34" charset="0"/>
              </a:rPr>
              <a:t>Ethnic groups</a:t>
            </a:r>
          </a:p>
          <a:p>
            <a:pPr marL="609600" indent="-609600" eaLnBrk="1" hangingPunct="1">
              <a:buFontTx/>
              <a:buAutoNum type="arabicPeriod"/>
            </a:pPr>
            <a:r>
              <a:rPr lang="en-US" sz="4000" b="1" smtClean="0">
                <a:latin typeface="Tahoma" pitchFamily="34" charset="0"/>
              </a:rPr>
              <a:t>Heterosexuals &amp; homosexuals</a:t>
            </a:r>
          </a:p>
          <a:p>
            <a:pPr marL="609600" indent="-609600" eaLnBrk="1" hangingPunct="1">
              <a:buFontTx/>
              <a:buAutoNum type="arabicPeriod"/>
            </a:pPr>
            <a:r>
              <a:rPr lang="en-US" sz="4000" b="1" smtClean="0">
                <a:latin typeface="Tahoma" pitchFamily="34" charset="0"/>
              </a:rPr>
              <a:t>Religions</a:t>
            </a:r>
          </a:p>
          <a:p>
            <a:pPr marL="609600" indent="-609600" eaLnBrk="1" hangingPunct="1">
              <a:buFontTx/>
              <a:buAutoNum type="arabicPeriod"/>
            </a:pPr>
            <a:r>
              <a:rPr lang="en-US" sz="4000" b="1" smtClean="0">
                <a:latin typeface="Tahoma" pitchFamily="34" charset="0"/>
              </a:rPr>
              <a:t>Males &amp; females in the workplace</a:t>
            </a:r>
          </a:p>
          <a:p>
            <a:pPr marL="609600" indent="-609600" eaLnBrk="1" hangingPunct="1">
              <a:buFontTx/>
              <a:buAutoNum type="arabicPeriod"/>
            </a:pPr>
            <a:r>
              <a:rPr lang="en-US" sz="4000" b="1" smtClean="0">
                <a:latin typeface="Tahoma" pitchFamily="34" charset="0"/>
              </a:rPr>
              <a:t>Blended families</a:t>
            </a:r>
          </a:p>
          <a:p>
            <a:pPr marL="609600" indent="-609600" eaLnBrk="1" hangingPunct="1">
              <a:buFontTx/>
              <a:buAutoNum type="arabicPeriod"/>
            </a:pPr>
            <a:r>
              <a:rPr lang="en-US" sz="4000" b="1" smtClean="0">
                <a:latin typeface="Tahoma" pitchFamily="34" charset="0"/>
              </a:rPr>
              <a:t>Lifestyle tribes</a:t>
            </a:r>
          </a:p>
          <a:p>
            <a:pPr marL="609600" indent="-609600" eaLnBrk="1" hangingPunct="1"/>
            <a:endParaRPr lang="en-US" sz="4000" b="1" smtClean="0">
              <a:latin typeface="Tahoma"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49263" y="228600"/>
            <a:ext cx="8694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4400" b="1">
                <a:latin typeface="Tahoma" pitchFamily="34" charset="0"/>
              </a:rPr>
              <a:t>U-GEN COMMUNAL LIFESTYLE</a:t>
            </a:r>
          </a:p>
        </p:txBody>
      </p:sp>
      <p:pic>
        <p:nvPicPr>
          <p:cNvPr id="102403" name="Picture 3" descr="friends b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0" y="990600"/>
            <a:ext cx="3962400" cy="3949700"/>
          </a:xfrm>
          <a:noFill/>
        </p:spPr>
      </p:pic>
      <p:pic>
        <p:nvPicPr>
          <p:cNvPr id="102404" name="Picture 4" descr="friends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990600"/>
            <a:ext cx="3222625" cy="4038600"/>
          </a:xfrm>
          <a:noFill/>
        </p:spPr>
      </p:pic>
      <p:sp>
        <p:nvSpPr>
          <p:cNvPr id="102405" name="Rectangle 7"/>
          <p:cNvSpPr>
            <a:spLocks noChangeArrowheads="1"/>
          </p:cNvSpPr>
          <p:nvPr/>
        </p:nvSpPr>
        <p:spPr bwMode="auto">
          <a:xfrm>
            <a:off x="152400" y="5105400"/>
            <a:ext cx="8458200"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1">
              <a:solidFill>
                <a:srgbClr val="003399"/>
              </a:solidFill>
            </a:endParaRPr>
          </a:p>
          <a:p>
            <a:pPr algn="ctr"/>
            <a:endParaRPr lang="en-US" b="1">
              <a:solidFill>
                <a:srgbClr val="003399"/>
              </a:solidFill>
            </a:endParaRPr>
          </a:p>
          <a:p>
            <a:pPr algn="ctr"/>
            <a:r>
              <a:rPr lang="en-US" sz="2400" b="1">
                <a:latin typeface="Tahoma" pitchFamily="34" charset="0"/>
              </a:rPr>
              <a:t>Fitting together (communal acceptance) rather </a:t>
            </a:r>
          </a:p>
          <a:p>
            <a:pPr algn="ctr"/>
            <a:r>
              <a:rPr lang="en-US" sz="2400" b="1">
                <a:latin typeface="Tahoma" pitchFamily="34" charset="0"/>
              </a:rPr>
              <a:t>than fitting in (conforming to someone’s agenda)</a:t>
            </a:r>
            <a:r>
              <a:rPr lang="en-US" sz="2400" b="1">
                <a:solidFill>
                  <a:srgbClr val="003399"/>
                </a:solidFill>
              </a:rPr>
              <a:t> </a:t>
            </a:r>
          </a:p>
          <a:p>
            <a:pPr algn="ctr"/>
            <a:endParaRPr lang="en-US" sz="2400" b="1">
              <a:solidFill>
                <a:srgbClr val="003399"/>
              </a:solidFill>
            </a:endParaRPr>
          </a:p>
          <a:p>
            <a:pPr algn="ctr"/>
            <a:endParaRPr lang="en-US" sz="2400" b="1">
              <a:solidFill>
                <a:srgbClr val="003399"/>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0" y="0"/>
            <a:ext cx="9144000" cy="7239000"/>
          </a:xfrm>
        </p:spPr>
        <p:txBody>
          <a:bodyPr/>
          <a:lstStyle/>
          <a:p>
            <a:pPr eaLnBrk="1" hangingPunct="1">
              <a:buFontTx/>
              <a:buNone/>
            </a:pPr>
            <a:r>
              <a:rPr lang="en-US" sz="2800" b="1" smtClean="0">
                <a:latin typeface="Tahoma" pitchFamily="34" charset="0"/>
              </a:rPr>
              <a:t>1. Rachel, Monica, Phoebe, Chandler,</a:t>
            </a:r>
          </a:p>
          <a:p>
            <a:pPr eaLnBrk="1" hangingPunct="1">
              <a:buFontTx/>
              <a:buNone/>
            </a:pPr>
            <a:r>
              <a:rPr lang="en-US" sz="2800" b="1" smtClean="0">
                <a:latin typeface="Tahoma" pitchFamily="34" charset="0"/>
              </a:rPr>
              <a:t>Ross, and Joey fit together communally</a:t>
            </a:r>
          </a:p>
          <a:p>
            <a:pPr eaLnBrk="1" hangingPunct="1">
              <a:buFontTx/>
              <a:buNone/>
            </a:pPr>
            <a:r>
              <a:rPr lang="en-US" sz="2800" b="1" smtClean="0">
                <a:latin typeface="Tahoma" pitchFamily="34" charset="0"/>
              </a:rPr>
              <a:t>because they have no agenda for one</a:t>
            </a:r>
          </a:p>
          <a:p>
            <a:pPr eaLnBrk="1" hangingPunct="1">
              <a:buFontTx/>
              <a:buNone/>
            </a:pPr>
            <a:r>
              <a:rPr lang="en-US" sz="2800" b="1" smtClean="0">
                <a:latin typeface="Tahoma" pitchFamily="34" charset="0"/>
              </a:rPr>
              <a:t>another.</a:t>
            </a:r>
          </a:p>
          <a:p>
            <a:pPr eaLnBrk="1" hangingPunct="1">
              <a:buFontTx/>
              <a:buNone/>
            </a:pPr>
            <a:r>
              <a:rPr lang="en-US" sz="2800" b="1" smtClean="0">
                <a:latin typeface="Tahoma" pitchFamily="34" charset="0"/>
              </a:rPr>
              <a:t>2. They don’t argue about acceptable</a:t>
            </a:r>
          </a:p>
          <a:p>
            <a:pPr eaLnBrk="1" hangingPunct="1">
              <a:buFontTx/>
              <a:buNone/>
            </a:pPr>
            <a:r>
              <a:rPr lang="en-US" sz="2800" b="1" smtClean="0">
                <a:latin typeface="Tahoma" pitchFamily="34" charset="0"/>
              </a:rPr>
              <a:t>lifestyles, religion, politics, &amp; careers (as</a:t>
            </a:r>
          </a:p>
          <a:p>
            <a:pPr eaLnBrk="1" hangingPunct="1">
              <a:buFontTx/>
              <a:buNone/>
            </a:pPr>
            <a:r>
              <a:rPr lang="en-US" sz="2800" b="1" smtClean="0">
                <a:latin typeface="Tahoma" pitchFamily="34" charset="0"/>
              </a:rPr>
              <a:t>the older “talking heads” on cable TV</a:t>
            </a:r>
          </a:p>
          <a:p>
            <a:pPr eaLnBrk="1" hangingPunct="1">
              <a:buFontTx/>
              <a:buNone/>
            </a:pPr>
            <a:r>
              <a:rPr lang="en-US" sz="2800" b="1" smtClean="0">
                <a:latin typeface="Tahoma" pitchFamily="34" charset="0"/>
              </a:rPr>
              <a:t>and radio talk shows do).</a:t>
            </a:r>
          </a:p>
          <a:p>
            <a:pPr eaLnBrk="1" hangingPunct="1">
              <a:buFontTx/>
              <a:buNone/>
            </a:pPr>
            <a:r>
              <a:rPr lang="en-US" sz="2800" b="1" smtClean="0">
                <a:latin typeface="Tahoma" pitchFamily="34" charset="0"/>
              </a:rPr>
              <a:t>3. The main motivation of these UGEN</a:t>
            </a:r>
          </a:p>
          <a:p>
            <a:pPr eaLnBrk="1" hangingPunct="1">
              <a:buFontTx/>
              <a:buNone/>
            </a:pPr>
            <a:r>
              <a:rPr lang="en-US" sz="2800" b="1" smtClean="0">
                <a:latin typeface="Tahoma" pitchFamily="34" charset="0"/>
              </a:rPr>
              <a:t>friends is to simply be with one another.</a:t>
            </a:r>
          </a:p>
          <a:p>
            <a:pPr eaLnBrk="1" hangingPunct="1">
              <a:buFontTx/>
              <a:buNone/>
            </a:pPr>
            <a:r>
              <a:rPr lang="en-US" sz="2800" b="1" smtClean="0">
                <a:latin typeface="Tahoma" pitchFamily="34" charset="0"/>
              </a:rPr>
              <a:t>Divisive/judgmental issues such as religion,</a:t>
            </a:r>
          </a:p>
          <a:p>
            <a:pPr eaLnBrk="1" hangingPunct="1">
              <a:buFontTx/>
              <a:buNone/>
            </a:pPr>
            <a:r>
              <a:rPr lang="en-US" sz="2800" b="1" smtClean="0">
                <a:latin typeface="Tahoma" pitchFamily="34" charset="0"/>
              </a:rPr>
              <a:t>politics, &amp; morals simply don’t enter into the</a:t>
            </a:r>
          </a:p>
          <a:p>
            <a:pPr eaLnBrk="1" hangingPunct="1">
              <a:buFontTx/>
              <a:buNone/>
            </a:pPr>
            <a:r>
              <a:rPr lang="en-US" sz="2800" b="1" smtClean="0">
                <a:latin typeface="Tahoma" pitchFamily="34" charset="0"/>
              </a:rPr>
              <a:t>UGEN equation.</a:t>
            </a:r>
          </a:p>
          <a:p>
            <a:pPr eaLnBrk="1" hangingPunct="1">
              <a:buFontTx/>
              <a:buNone/>
            </a:pPr>
            <a:endParaRPr lang="en-US" sz="3000" b="1" smtClean="0">
              <a:latin typeface="Tahoma" pitchFamily="34" charset="0"/>
            </a:endParaRPr>
          </a:p>
          <a:p>
            <a:pPr eaLnBrk="1" hangingPunct="1">
              <a:buFontTx/>
              <a:buNone/>
            </a:pPr>
            <a:endParaRPr lang="en-US" sz="3400" b="1" smtClean="0">
              <a:latin typeface="Tahoma" pitchFamily="34" charset="0"/>
            </a:endParaRPr>
          </a:p>
          <a:p>
            <a:pPr eaLnBrk="1" hangingPunct="1">
              <a:buFontTx/>
              <a:buNone/>
            </a:pPr>
            <a:endParaRPr lang="en-US" b="1"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9047</Words>
  <Application>Microsoft Office PowerPoint</Application>
  <PresentationFormat>On-screen Show (4:3)</PresentationFormat>
  <Paragraphs>785</Paragraphs>
  <Slides>174</Slides>
  <Notes>150</Notes>
  <HiddenSlides>0</HiddenSlides>
  <MMClips>0</MMClips>
  <ScaleCrop>false</ScaleCrop>
  <HeadingPairs>
    <vt:vector size="4" baseType="variant">
      <vt:variant>
        <vt:lpstr>Theme</vt:lpstr>
      </vt:variant>
      <vt:variant>
        <vt:i4>1</vt:i4>
      </vt:variant>
      <vt:variant>
        <vt:lpstr>Slide Titles</vt:lpstr>
      </vt:variant>
      <vt:variant>
        <vt:i4>174</vt:i4>
      </vt:variant>
    </vt:vector>
  </HeadingPairs>
  <TitlesOfParts>
    <vt:vector size="175" baseType="lpstr">
      <vt:lpstr>Default Design</vt:lpstr>
      <vt:lpstr>PowerPoint Presentation</vt:lpstr>
      <vt:lpstr>UGEN Culture PRISMs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UGEN NICKNAMES AROUND THE WORLD</vt:lpstr>
      <vt:lpstr>PowerPoint Presentation</vt:lpstr>
      <vt:lpstr>WHY A UNIVERSAL GENERATION?</vt:lpstr>
      <vt:lpstr>PowerPoint Presentation</vt:lpstr>
      <vt:lpstr>THE UGEN MATRIX</vt:lpstr>
      <vt:lpstr>CULTURAL TRENDS  DRAWING TO A CLOSE</vt:lpstr>
      <vt:lpstr>PowerPoint Presentation</vt:lpstr>
      <vt:lpstr>PowerPoint Presentation</vt:lpstr>
      <vt:lpstr>THE ENLIGHTENMENT</vt:lpstr>
      <vt:lpstr>PowerPoint Presentation</vt:lpstr>
      <vt:lpstr>PowerPoint Presentation</vt:lpstr>
      <vt:lpstr>Les Philosophes Français  du Scepticisme </vt:lpstr>
      <vt:lpstr>THE SKEPTICAL MINDSET “Prove it” via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dead.”  (Nietzsche)  “Nietzsche is dead.” (God)  </vt:lpstr>
      <vt:lpstr>PowerPoint Presentation</vt:lpstr>
      <vt:lpstr>PSYCHE OF THE BABY BOOMERS</vt:lpstr>
      <vt:lpstr>PowerPoint Presentation</vt:lpstr>
      <vt:lpstr>“Is that all there is?” </vt:lpstr>
      <vt:lpstr>PowerPoint Presentation</vt:lpstr>
      <vt:lpstr>PowerPoint Presentation</vt:lpstr>
      <vt:lpstr>PowerPoint Presentation</vt:lpstr>
      <vt:lpstr>PowerPoint Presentation</vt:lpstr>
      <vt:lpstr>THE 1960s SOCIAL REVOLUTION</vt:lpstr>
      <vt:lpstr>PowerPoint Presentation</vt:lpstr>
      <vt:lpstr>PowerPoint Presentation</vt:lpstr>
      <vt:lpstr>PowerPoint Presentation</vt:lpstr>
      <vt:lpstr>Consciously crafting your  own subjective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POMO: THE UGEN PSYCHE</vt:lpstr>
      <vt:lpstr>PowerPoint Presentation</vt:lpstr>
      <vt:lpstr>POMO 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UGEN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AUTHORITY OF SELF</vt:lpstr>
      <vt:lpstr>PowerPoint Presentation</vt:lpstr>
      <vt:lpstr>AUTHORITY OF SELF LIFESTYLES</vt:lpstr>
      <vt:lpstr>THE UGEN PRIORITY OF HAPPINESS</vt:lpstr>
      <vt:lpstr>THE AUTHORITY OF FEELINGS</vt:lpstr>
      <vt:lpstr>FEELINGS &gt; FACTS</vt:lpstr>
      <vt:lpstr>PowerPoint Presentation</vt:lpstr>
      <vt:lpstr>PowerPoint Presentation</vt:lpstr>
      <vt:lpstr>PowerPoint Presentation</vt:lpstr>
      <vt:lpstr>PowerPoint Presentation</vt:lpstr>
      <vt:lpstr>UGEN LIFE IS A BEACH</vt:lpstr>
      <vt:lpstr>PowerPoint Presentation</vt:lpstr>
      <vt:lpstr>MOMENT-TO-MOMENT LIFESTYLES</vt:lpstr>
      <vt:lpstr>PowerPoint Presentation</vt:lpstr>
      <vt:lpstr>C21 REAL-TIME WORK</vt:lpstr>
      <vt:lpstr>PowerPoint Presentation</vt:lpstr>
      <vt:lpstr>JOHN LENNON THE UGEN</vt:lpstr>
      <vt:lpstr>FITTING TOGETHER</vt:lpstr>
      <vt:lpstr>PowerPoint Presentation</vt:lpstr>
      <vt:lpstr>PowerPoint Presentation</vt:lpstr>
      <vt:lpstr>PowerPoint Presentation</vt:lpstr>
      <vt:lpstr>THE UGEN STRUGGLES OF CARRIE, CHARLOTTE, MIRANDA, &amp; SAMANTHA  (from an article by Beth Felker Jones)</vt:lpstr>
      <vt:lpstr>PowerPoint Presentation</vt:lpstr>
      <vt:lpstr>PowerPoint Presentation</vt:lpstr>
      <vt:lpstr>PowerPoint Presentation</vt:lpstr>
      <vt:lpstr>UGEN INHERITANCE </vt:lpstr>
      <vt:lpstr> COMPARISONS BETWEEN  MOSAICS &amp; PAST GENERATIONS</vt:lpstr>
      <vt:lpstr>PowerPoint Presentation</vt:lpstr>
      <vt:lpstr>PowerPoint Presentation</vt:lpstr>
      <vt:lpstr>UGEN MARITAL LIFESTYLES</vt:lpstr>
      <vt:lpstr>     COMMUNALISM REPLACING INDIVIDUALISM</vt:lpstr>
      <vt:lpstr>PowerPoint Presentation</vt:lpstr>
      <vt:lpstr>     VIRTUAL COMMUNITIES HAVE REPLACED PHYSICAL COMMUNIITES </vt:lpstr>
      <vt:lpstr>PowerPoint Presentation</vt:lpstr>
      <vt:lpstr>The UGEN surrogate extended family</vt:lpstr>
      <vt:lpstr>PowerPoint Presentation</vt:lpstr>
      <vt:lpstr>  </vt:lpstr>
      <vt:lpstr>CHARACTERISTICS OF   UGEN TRIBAL SUBCULTURE</vt:lpstr>
      <vt:lpstr>EXAMPLES OF UGEN  LIFESTYLE “TRIBES”</vt:lpstr>
      <vt:lpstr>PowerPoint Presentation</vt:lpstr>
      <vt:lpstr>PowerPoint Presentation</vt:lpstr>
      <vt:lpstr>PowerPoint Presentation</vt:lpstr>
      <vt:lpstr>PowerPoint Presentation</vt:lpstr>
      <vt:lpstr>.COM TRIBAL NETWORKS</vt:lpstr>
      <vt:lpstr>TRIBAL ADVERTISING</vt:lpstr>
      <vt:lpstr>PowerPoint Presentation</vt:lpstr>
      <vt:lpstr>In her “Whatever!” UGEN isolation bubble</vt:lpstr>
      <vt:lpstr>UGEN CONNECT TO:</vt:lpstr>
      <vt:lpstr>PowerPoint Presentation</vt:lpstr>
      <vt:lpstr>UGENs TEND TO DISCONNECT FROM:</vt:lpstr>
      <vt:lpstr>FAMILY MODERNIZATION IN  WESTERN CULTURES</vt:lpstr>
      <vt:lpstr>PowerPoint Presentation</vt:lpstr>
      <vt:lpstr>THE UGEN LIFE EXPERIENCE (from Millennial Rising by William Strauss &amp; Neil Howe)</vt:lpstr>
      <vt:lpstr>PowerPoint Presentation</vt:lpstr>
      <vt:lpstr>PowerPoint Presentation</vt:lpstr>
      <vt:lpstr>PowerPoint Presentation</vt:lpstr>
      <vt:lpstr>PowerPoint Presentation</vt:lpstr>
      <vt:lpstr>MOSAIC MADONNA (Blended realities rather than either/or)</vt:lpstr>
      <vt:lpstr>PowerPoint Presentation</vt:lpstr>
      <vt:lpstr>TATTOOS HAVE GONE MAINSTREAM</vt:lpstr>
      <vt:lpstr>WHAT UGENs FEAR MOST</vt:lpstr>
      <vt:lpstr>PowerPoint Presentation</vt:lpstr>
      <vt:lpstr>THE 3T’s: THE NEW UGEN PORTALS</vt:lpstr>
      <vt:lpstr>PowerPoint Presentation</vt:lpstr>
      <vt:lpstr>PowerPoint Presentation</vt:lpstr>
      <vt:lpstr>PowerPoint Presentation</vt:lpstr>
      <vt:lpstr>PowerPoint Presentation</vt:lpstr>
      <vt:lpstr>PowerPoint Presentation</vt:lpstr>
      <vt:lpstr>PowerPoint Presentation</vt:lpstr>
      <vt:lpstr>SCREEN CULTURE: FILTERING REALITY THROUGH SUBJECTIVE SCREENS</vt:lpstr>
      <vt:lpstr>PowerPoint Presentation</vt:lpstr>
      <vt:lpstr>PowerPoint Presentation</vt:lpstr>
      <vt:lpstr>PowerPoint Presentation</vt:lpstr>
      <vt:lpstr>UGEN Soundbyte Reality</vt:lpstr>
      <vt:lpstr>PowerPoint Presentation</vt:lpstr>
      <vt:lpstr>HOW UGENs ARE PERFECTLY ADAPTED FOR 21 CENTURY WORK</vt:lpstr>
      <vt:lpstr>PowerPoint Presentation</vt:lpstr>
      <vt:lpstr>PowerPoint Presentation</vt:lpstr>
      <vt:lpstr>UGEN WORK CULTURE</vt:lpstr>
      <vt:lpstr>PowerPoint Presentation</vt:lpstr>
      <vt:lpstr>     10 SIGNS OF A UGEN STUDENT</vt:lpstr>
      <vt:lpstr>PowerPoint Presentation</vt:lpstr>
      <vt:lpstr>PowerPoint Presentation</vt:lpstr>
      <vt:lpstr>PowerPoint Presentation</vt:lpstr>
      <vt:lpstr>PowerPoint Presentation</vt:lpstr>
      <vt:lpstr>A TYPICAL UGEN SERIAL LIFESTYLE</vt:lpstr>
      <vt:lpstr>PowerPoint Presentation</vt:lpstr>
      <vt:lpstr>PowerPoint Presentation</vt:lpstr>
      <vt:lpstr>PowerPoint Presentation</vt:lpstr>
      <vt:lpstr>PowerPoint Presentation</vt:lpstr>
      <vt:lpstr>ADVANTAGES OF THE UGEN LIFESTYLE</vt:lpstr>
      <vt:lpstr>CHALLENGES OF THE UGEN LIFESTYLE</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Phil_VanAuken</dc:creator>
  <cp:lastModifiedBy>Phil</cp:lastModifiedBy>
  <cp:revision>467</cp:revision>
  <dcterms:created xsi:type="dcterms:W3CDTF">2003-09-22T13:10:08Z</dcterms:created>
  <dcterms:modified xsi:type="dcterms:W3CDTF">2015-09-21T19:47:06Z</dcterms:modified>
</cp:coreProperties>
</file>