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2"/>
  </p:notesMasterIdLst>
  <p:handoutMasterIdLst>
    <p:handoutMasterId r:id="rId233"/>
  </p:handoutMasterIdLst>
  <p:sldIdLst>
    <p:sldId id="280" r:id="rId2"/>
    <p:sldId id="407" r:id="rId3"/>
    <p:sldId id="410" r:id="rId4"/>
    <p:sldId id="400" r:id="rId5"/>
    <p:sldId id="385" r:id="rId6"/>
    <p:sldId id="341" r:id="rId7"/>
    <p:sldId id="418" r:id="rId8"/>
    <p:sldId id="411" r:id="rId9"/>
    <p:sldId id="304" r:id="rId10"/>
    <p:sldId id="352" r:id="rId11"/>
    <p:sldId id="333" r:id="rId12"/>
    <p:sldId id="332" r:id="rId13"/>
    <p:sldId id="308" r:id="rId14"/>
    <p:sldId id="309" r:id="rId15"/>
    <p:sldId id="389" r:id="rId16"/>
    <p:sldId id="390" r:id="rId17"/>
    <p:sldId id="391" r:id="rId18"/>
    <p:sldId id="392" r:id="rId19"/>
    <p:sldId id="395" r:id="rId20"/>
    <p:sldId id="405" r:id="rId21"/>
    <p:sldId id="408" r:id="rId22"/>
    <p:sldId id="409" r:id="rId23"/>
    <p:sldId id="416" r:id="rId24"/>
    <p:sldId id="317" r:id="rId25"/>
    <p:sldId id="382" r:id="rId26"/>
    <p:sldId id="363" r:id="rId27"/>
    <p:sldId id="393" r:id="rId28"/>
    <p:sldId id="394" r:id="rId29"/>
    <p:sldId id="406" r:id="rId30"/>
    <p:sldId id="419" r:id="rId31"/>
    <p:sldId id="569" r:id="rId32"/>
    <p:sldId id="420" r:id="rId33"/>
    <p:sldId id="421" r:id="rId34"/>
    <p:sldId id="422" r:id="rId35"/>
    <p:sldId id="376" r:id="rId36"/>
    <p:sldId id="279" r:id="rId37"/>
    <p:sldId id="335" r:id="rId38"/>
    <p:sldId id="383" r:id="rId39"/>
    <p:sldId id="399" r:id="rId40"/>
    <p:sldId id="377" r:id="rId41"/>
    <p:sldId id="285" r:id="rId42"/>
    <p:sldId id="336" r:id="rId43"/>
    <p:sldId id="345" r:id="rId44"/>
    <p:sldId id="303" r:id="rId45"/>
    <p:sldId id="404" r:id="rId46"/>
    <p:sldId id="397" r:id="rId47"/>
    <p:sldId id="417" r:id="rId48"/>
    <p:sldId id="378" r:id="rId49"/>
    <p:sldId id="440" r:id="rId50"/>
    <p:sldId id="334" r:id="rId51"/>
    <p:sldId id="344" r:id="rId52"/>
    <p:sldId id="403" r:id="rId53"/>
    <p:sldId id="412" r:id="rId54"/>
    <p:sldId id="413" r:id="rId55"/>
    <p:sldId id="438" r:id="rId56"/>
    <p:sldId id="379" r:id="rId57"/>
    <p:sldId id="364" r:id="rId58"/>
    <p:sldId id="371" r:id="rId59"/>
    <p:sldId id="343" r:id="rId60"/>
    <p:sldId id="380" r:id="rId61"/>
    <p:sldId id="278" r:id="rId62"/>
    <p:sldId id="374" r:id="rId63"/>
    <p:sldId id="402" r:id="rId64"/>
    <p:sldId id="277" r:id="rId65"/>
    <p:sldId id="348" r:id="rId66"/>
    <p:sldId id="396" r:id="rId67"/>
    <p:sldId id="437" r:id="rId68"/>
    <p:sldId id="434" r:id="rId69"/>
    <p:sldId id="435" r:id="rId70"/>
    <p:sldId id="436" r:id="rId71"/>
    <p:sldId id="423" r:id="rId72"/>
    <p:sldId id="428" r:id="rId73"/>
    <p:sldId id="429" r:id="rId74"/>
    <p:sldId id="430" r:id="rId75"/>
    <p:sldId id="431" r:id="rId76"/>
    <p:sldId id="432" r:id="rId77"/>
    <p:sldId id="433" r:id="rId78"/>
    <p:sldId id="426" r:id="rId79"/>
    <p:sldId id="424" r:id="rId80"/>
    <p:sldId id="425" r:id="rId81"/>
    <p:sldId id="441" r:id="rId82"/>
    <p:sldId id="442" r:id="rId83"/>
    <p:sldId id="443" r:id="rId84"/>
    <p:sldId id="444" r:id="rId85"/>
    <p:sldId id="445" r:id="rId86"/>
    <p:sldId id="446" r:id="rId87"/>
    <p:sldId id="447" r:id="rId88"/>
    <p:sldId id="448" r:id="rId89"/>
    <p:sldId id="449" r:id="rId90"/>
    <p:sldId id="450" r:id="rId91"/>
    <p:sldId id="451" r:id="rId92"/>
    <p:sldId id="452" r:id="rId93"/>
    <p:sldId id="453" r:id="rId94"/>
    <p:sldId id="454" r:id="rId95"/>
    <p:sldId id="455" r:id="rId96"/>
    <p:sldId id="456" r:id="rId97"/>
    <p:sldId id="457" r:id="rId98"/>
    <p:sldId id="458" r:id="rId99"/>
    <p:sldId id="459" r:id="rId100"/>
    <p:sldId id="460" r:id="rId101"/>
    <p:sldId id="461" r:id="rId102"/>
    <p:sldId id="462" r:id="rId103"/>
    <p:sldId id="463" r:id="rId104"/>
    <p:sldId id="464" r:id="rId105"/>
    <p:sldId id="465" r:id="rId106"/>
    <p:sldId id="466" r:id="rId107"/>
    <p:sldId id="467" r:id="rId108"/>
    <p:sldId id="468" r:id="rId109"/>
    <p:sldId id="469" r:id="rId110"/>
    <p:sldId id="470" r:id="rId111"/>
    <p:sldId id="471" r:id="rId112"/>
    <p:sldId id="472" r:id="rId113"/>
    <p:sldId id="576"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589" r:id="rId127"/>
    <p:sldId id="590" r:id="rId128"/>
    <p:sldId id="591" r:id="rId129"/>
    <p:sldId id="592" r:id="rId130"/>
    <p:sldId id="593" r:id="rId131"/>
    <p:sldId id="594" r:id="rId132"/>
    <p:sldId id="595" r:id="rId133"/>
    <p:sldId id="596" r:id="rId134"/>
    <p:sldId id="597" r:id="rId135"/>
    <p:sldId id="598" r:id="rId136"/>
    <p:sldId id="474" r:id="rId137"/>
    <p:sldId id="475" r:id="rId138"/>
    <p:sldId id="476" r:id="rId139"/>
    <p:sldId id="477" r:id="rId140"/>
    <p:sldId id="478" r:id="rId141"/>
    <p:sldId id="480" r:id="rId142"/>
    <p:sldId id="481" r:id="rId143"/>
    <p:sldId id="482" r:id="rId144"/>
    <p:sldId id="573" r:id="rId145"/>
    <p:sldId id="574" r:id="rId146"/>
    <p:sldId id="483" r:id="rId147"/>
    <p:sldId id="484" r:id="rId148"/>
    <p:sldId id="485" r:id="rId149"/>
    <p:sldId id="486" r:id="rId150"/>
    <p:sldId id="487" r:id="rId151"/>
    <p:sldId id="488" r:id="rId152"/>
    <p:sldId id="479" r:id="rId153"/>
    <p:sldId id="599" r:id="rId154"/>
    <p:sldId id="600" r:id="rId155"/>
    <p:sldId id="601" r:id="rId156"/>
    <p:sldId id="602" r:id="rId157"/>
    <p:sldId id="489" r:id="rId158"/>
    <p:sldId id="490" r:id="rId159"/>
    <p:sldId id="491" r:id="rId160"/>
    <p:sldId id="492" r:id="rId161"/>
    <p:sldId id="493" r:id="rId162"/>
    <p:sldId id="494" r:id="rId163"/>
    <p:sldId id="495" r:id="rId164"/>
    <p:sldId id="496" r:id="rId165"/>
    <p:sldId id="497" r:id="rId166"/>
    <p:sldId id="498" r:id="rId167"/>
    <p:sldId id="499" r:id="rId168"/>
    <p:sldId id="500" r:id="rId169"/>
    <p:sldId id="501" r:id="rId170"/>
    <p:sldId id="503" r:id="rId171"/>
    <p:sldId id="504" r:id="rId172"/>
    <p:sldId id="510" r:id="rId173"/>
    <p:sldId id="511" r:id="rId174"/>
    <p:sldId id="512" r:id="rId175"/>
    <p:sldId id="513" r:id="rId176"/>
    <p:sldId id="514" r:id="rId177"/>
    <p:sldId id="515" r:id="rId178"/>
    <p:sldId id="516" r:id="rId179"/>
    <p:sldId id="517" r:id="rId180"/>
    <p:sldId id="518" r:id="rId181"/>
    <p:sldId id="519" r:id="rId182"/>
    <p:sldId id="520" r:id="rId183"/>
    <p:sldId id="521" r:id="rId184"/>
    <p:sldId id="522" r:id="rId185"/>
    <p:sldId id="523" r:id="rId186"/>
    <p:sldId id="524" r:id="rId187"/>
    <p:sldId id="575" r:id="rId188"/>
    <p:sldId id="525" r:id="rId189"/>
    <p:sldId id="526" r:id="rId190"/>
    <p:sldId id="527" r:id="rId191"/>
    <p:sldId id="528" r:id="rId192"/>
    <p:sldId id="529" r:id="rId193"/>
    <p:sldId id="530" r:id="rId194"/>
    <p:sldId id="531" r:id="rId195"/>
    <p:sldId id="532" r:id="rId196"/>
    <p:sldId id="533" r:id="rId197"/>
    <p:sldId id="534" r:id="rId198"/>
    <p:sldId id="535" r:id="rId199"/>
    <p:sldId id="536" r:id="rId200"/>
    <p:sldId id="537" r:id="rId201"/>
    <p:sldId id="538" r:id="rId202"/>
    <p:sldId id="539" r:id="rId203"/>
    <p:sldId id="540" r:id="rId204"/>
    <p:sldId id="541" r:id="rId205"/>
    <p:sldId id="542" r:id="rId206"/>
    <p:sldId id="543" r:id="rId207"/>
    <p:sldId id="544" r:id="rId208"/>
    <p:sldId id="545" r:id="rId209"/>
    <p:sldId id="546" r:id="rId210"/>
    <p:sldId id="547" r:id="rId211"/>
    <p:sldId id="548" r:id="rId212"/>
    <p:sldId id="549" r:id="rId213"/>
    <p:sldId id="550" r:id="rId214"/>
    <p:sldId id="551" r:id="rId215"/>
    <p:sldId id="552" r:id="rId216"/>
    <p:sldId id="553" r:id="rId217"/>
    <p:sldId id="554" r:id="rId218"/>
    <p:sldId id="555" r:id="rId219"/>
    <p:sldId id="556" r:id="rId220"/>
    <p:sldId id="557" r:id="rId221"/>
    <p:sldId id="558" r:id="rId222"/>
    <p:sldId id="559" r:id="rId223"/>
    <p:sldId id="560" r:id="rId224"/>
    <p:sldId id="561" r:id="rId225"/>
    <p:sldId id="562" r:id="rId226"/>
    <p:sldId id="563" r:id="rId227"/>
    <p:sldId id="565" r:id="rId228"/>
    <p:sldId id="566" r:id="rId229"/>
    <p:sldId id="567" r:id="rId230"/>
    <p:sldId id="568" r:id="rId2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0033CC"/>
    <a:srgbClr val="CC00CC"/>
    <a:srgbClr val="993300"/>
    <a:srgbClr val="CC9900"/>
    <a:srgbClr val="FF33CC"/>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3606" autoAdjust="0"/>
  </p:normalViewPr>
  <p:slideViewPr>
    <p:cSldViewPr>
      <p:cViewPr>
        <p:scale>
          <a:sx n="30" d="100"/>
          <a:sy n="30" d="100"/>
        </p:scale>
        <p:origin x="-2947" y="-1219"/>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A1B59E-F061-4B5B-90C7-DD3142F2A3F3}" type="slidenum">
              <a:rPr lang="en-US"/>
              <a:pPr>
                <a:defRPr/>
              </a:pPr>
              <a:t>‹#›</a:t>
            </a:fld>
            <a:endParaRPr lang="en-US"/>
          </a:p>
        </p:txBody>
      </p:sp>
    </p:spTree>
    <p:extLst>
      <p:ext uri="{BB962C8B-B14F-4D97-AF65-F5344CB8AC3E}">
        <p14:creationId xmlns:p14="http://schemas.microsoft.com/office/powerpoint/2010/main" val="1553384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7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7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7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A32792-EA42-4DC3-99EF-83279F4A07BE}" type="slidenum">
              <a:rPr lang="en-US"/>
              <a:pPr>
                <a:defRPr/>
              </a:pPr>
              <a:t>‹#›</a:t>
            </a:fld>
            <a:endParaRPr lang="en-US"/>
          </a:p>
        </p:txBody>
      </p:sp>
    </p:spTree>
    <p:extLst>
      <p:ext uri="{BB962C8B-B14F-4D97-AF65-F5344CB8AC3E}">
        <p14:creationId xmlns:p14="http://schemas.microsoft.com/office/powerpoint/2010/main" val="3488363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4F6F3A-AB5E-48FE-AF90-CDC0E91FE4AF}" type="slidenum">
              <a:rPr lang="en-US" sz="1200" smtClean="0"/>
              <a:pPr eaLnBrk="1" hangingPunct="1"/>
              <a:t>1</a:t>
            </a:fld>
            <a:endParaRPr lang="en-US" sz="1200"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7A48A6-6433-4D0D-B5F6-EC9B79D01401}" type="slidenum">
              <a:rPr lang="en-US" sz="1200" smtClean="0"/>
              <a:pPr eaLnBrk="1" hangingPunct="1"/>
              <a:t>10</a:t>
            </a:fld>
            <a:endParaRPr lang="en-US" sz="1200"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0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6307D5-53FC-4D77-AFA1-60517A6602D3}" type="slidenum">
              <a:rPr lang="en-US" sz="1200" smtClean="0"/>
              <a:pPr eaLnBrk="1" hangingPunct="1"/>
              <a:t>100</a:t>
            </a:fld>
            <a:endParaRPr lang="en-US" sz="12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1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1E6CF6-1FC8-4532-9807-12505AB0A1CB}" type="slidenum">
              <a:rPr lang="en-US" sz="1200" smtClean="0"/>
              <a:pPr eaLnBrk="1" hangingPunct="1"/>
              <a:t>101</a:t>
            </a:fld>
            <a:endParaRPr lang="en-US" sz="120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2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1E460A-FB0E-4A8A-ADF6-192FCDB6C557}" type="slidenum">
              <a:rPr lang="en-US" sz="1200" smtClean="0"/>
              <a:pPr eaLnBrk="1" hangingPunct="1"/>
              <a:t>102</a:t>
            </a:fld>
            <a:endParaRPr lang="en-US" sz="12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5AE21D-56B5-4E29-AF5E-29E26271BDAB}" type="slidenum">
              <a:rPr lang="en-US" sz="1200" smtClean="0"/>
              <a:pPr eaLnBrk="1" hangingPunct="1"/>
              <a:t>103</a:t>
            </a:fld>
            <a:endParaRPr lang="en-US" sz="12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BE50C6-5910-439D-B3A2-EF35F7023C3A}" type="slidenum">
              <a:rPr lang="en-US" sz="1200" smtClean="0"/>
              <a:pPr eaLnBrk="1" hangingPunct="1"/>
              <a:t>104</a:t>
            </a:fld>
            <a:endParaRPr lang="en-US" sz="12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636DC0-7EA9-413A-B43A-00E73991B8F7}" type="slidenum">
              <a:rPr lang="en-US" sz="1200" smtClean="0"/>
              <a:pPr eaLnBrk="1" hangingPunct="1"/>
              <a:t>105</a:t>
            </a:fld>
            <a:endParaRPr lang="en-US" sz="12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E803F8-2A50-4BC6-BEB6-9180BD80E780}" type="slidenum">
              <a:rPr lang="en-US" sz="1200" smtClean="0"/>
              <a:pPr eaLnBrk="1" hangingPunct="1"/>
              <a:t>106</a:t>
            </a:fld>
            <a:endParaRPr lang="en-US" sz="120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7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93A836-471B-4623-BDC7-222AFADB795E}" type="slidenum">
              <a:rPr lang="en-US" sz="1200" smtClean="0"/>
              <a:pPr eaLnBrk="1" hangingPunct="1"/>
              <a:t>107</a:t>
            </a:fld>
            <a:endParaRPr lang="en-US"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8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F03B01-70F9-49ED-B856-4485566B9822}" type="slidenum">
              <a:rPr lang="en-US" sz="1200" smtClean="0"/>
              <a:pPr eaLnBrk="1" hangingPunct="1"/>
              <a:t>108</a:t>
            </a:fld>
            <a:endParaRPr lang="en-US"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0C40E4-967C-41E0-89A8-0575BAF14ADB}" type="slidenum">
              <a:rPr lang="en-US" sz="1200" smtClean="0"/>
              <a:pPr eaLnBrk="1" hangingPunct="1"/>
              <a:t>109</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78B912-D865-49CE-8EE7-06FF97C7F631}" type="slidenum">
              <a:rPr lang="en-US" sz="1200" smtClean="0"/>
              <a:pPr eaLnBrk="1" hangingPunct="1"/>
              <a:t>11</a:t>
            </a:fld>
            <a:endParaRPr lang="en-US" sz="1200"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74F4E9-267B-46FA-AA7E-5B8E19B1BA57}" type="slidenum">
              <a:rPr lang="en-US" sz="1200" smtClean="0"/>
              <a:pPr eaLnBrk="1" hangingPunct="1"/>
              <a:t>110</a:t>
            </a:fld>
            <a:endParaRPr lang="en-US" sz="120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1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4D788F-8F30-4B23-82B3-E726BB09C0C1}" type="slidenum">
              <a:rPr lang="en-US" sz="1200" smtClean="0"/>
              <a:pPr eaLnBrk="1" hangingPunct="1"/>
              <a:t>111</a:t>
            </a:fld>
            <a:endParaRPr lang="en-US" sz="12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62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2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C4E639-3E03-4B2D-A486-89F9AF42A571}" type="slidenum">
              <a:rPr lang="en-US" sz="1200" smtClean="0"/>
              <a:pPr eaLnBrk="1" hangingPunct="1"/>
              <a:t>112</a:t>
            </a:fld>
            <a:endParaRPr lang="en-US" sz="12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4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09D663-CF06-4930-9A62-94115CCF4BE0}" type="slidenum">
              <a:rPr lang="en-US" sz="1200" smtClean="0"/>
              <a:pPr eaLnBrk="1" hangingPunct="1"/>
              <a:t>113</a:t>
            </a:fld>
            <a:endParaRPr lang="en-US" sz="120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5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47B47F-1A5D-4406-9DC3-7155808A9F75}" type="slidenum">
              <a:rPr lang="en-US" sz="1200" smtClean="0"/>
              <a:pPr eaLnBrk="1" hangingPunct="1"/>
              <a:t>116</a:t>
            </a:fld>
            <a:endParaRPr lang="en-US" sz="120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6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B553EB-6FF8-4311-9252-B8CD1C6F6757}" type="slidenum">
              <a:rPr lang="en-US" sz="1200" smtClean="0"/>
              <a:pPr eaLnBrk="1" hangingPunct="1"/>
              <a:t>117</a:t>
            </a:fld>
            <a:endParaRPr lang="en-US" sz="120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F0E038-013E-4D74-9672-2794A0759C9C}" type="slidenum">
              <a:rPr lang="en-US" sz="1200" smtClean="0"/>
              <a:pPr eaLnBrk="1" hangingPunct="1"/>
              <a:t>131</a:t>
            </a:fld>
            <a:endParaRPr lang="en-US" sz="120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BF7756-2DA8-4324-8829-CD1542FB0698}" type="slidenum">
              <a:rPr lang="en-US" sz="1200" smtClean="0"/>
              <a:pPr eaLnBrk="1" hangingPunct="1"/>
              <a:t>132</a:t>
            </a:fld>
            <a:endParaRPr lang="en-US" sz="120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69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9EF6E9-006B-44C6-A3E5-0B9FC50FF773}" type="slidenum">
              <a:rPr lang="en-US" sz="1200" smtClean="0"/>
              <a:pPr eaLnBrk="1" hangingPunct="1"/>
              <a:t>133</a:t>
            </a:fld>
            <a:endParaRPr lang="en-US" sz="120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F0D6002-1A8A-40B2-993F-A83CFEA92DE3}" type="slidenum">
              <a:rPr lang="en-US" sz="1200" smtClean="0"/>
              <a:pPr eaLnBrk="1" hangingPunct="1"/>
              <a:t>134</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EB7C45-056F-4A55-AB69-7A128F892F84}" type="slidenum">
              <a:rPr lang="en-US" sz="1200" smtClean="0"/>
              <a:pPr eaLnBrk="1" hangingPunct="1"/>
              <a:t>12</a:t>
            </a:fld>
            <a:endParaRPr lang="en-US" sz="1200"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1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73EADB-CCBC-420B-8213-1FB76813DA39}" type="slidenum">
              <a:rPr lang="en-US" sz="1200" smtClean="0"/>
              <a:pPr eaLnBrk="1" hangingPunct="1"/>
              <a:t>135</a:t>
            </a:fld>
            <a:endParaRPr lang="en-US" sz="120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510FB7-AB78-451E-99A2-4E31912B5C0F}" type="slidenum">
              <a:rPr lang="en-US" sz="1200" smtClean="0"/>
              <a:pPr eaLnBrk="1" hangingPunct="1"/>
              <a:t>136</a:t>
            </a:fld>
            <a:endParaRPr lang="en-US" sz="120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3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545B52-3637-4165-8028-340B2F1EB21D}" type="slidenum">
              <a:rPr lang="en-US" sz="1200" smtClean="0"/>
              <a:pPr eaLnBrk="1" hangingPunct="1"/>
              <a:t>137</a:t>
            </a:fld>
            <a:endParaRPr lang="en-US" sz="120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ln/>
        </p:spPr>
      </p:sp>
      <p:sp>
        <p:nvSpPr>
          <p:cNvPr id="374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4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938AD9-19D6-4A95-8370-683BFBC431E8}" type="slidenum">
              <a:rPr lang="en-US" sz="1200" smtClean="0"/>
              <a:pPr eaLnBrk="1" hangingPunct="1"/>
              <a:t>138</a:t>
            </a:fld>
            <a:endParaRPr lang="en-US" sz="120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5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FFBB95-BC14-41E4-9181-80B47F6AC62A}" type="slidenum">
              <a:rPr lang="en-US" sz="1200" smtClean="0"/>
              <a:pPr eaLnBrk="1" hangingPunct="1"/>
              <a:t>139</a:t>
            </a:fld>
            <a:endParaRPr lang="en-US" sz="120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7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7C9327-F928-42BC-BDAC-0D000AAA9687}" type="slidenum">
              <a:rPr lang="en-US" sz="1200" smtClean="0"/>
              <a:pPr eaLnBrk="1" hangingPunct="1"/>
              <a:t>140</a:t>
            </a:fld>
            <a:endParaRPr lang="en-US" sz="120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ln/>
        </p:spPr>
      </p:sp>
      <p:sp>
        <p:nvSpPr>
          <p:cNvPr id="378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8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54E186-EF5C-412C-929E-DC774236BDA1}" type="slidenum">
              <a:rPr lang="en-US" sz="1200" smtClean="0"/>
              <a:pPr eaLnBrk="1" hangingPunct="1"/>
              <a:t>141</a:t>
            </a:fld>
            <a:endParaRPr lang="en-US" sz="120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79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8E32CD-3287-490B-816E-92DE8730C33B}" type="slidenum">
              <a:rPr lang="en-US" sz="1200" smtClean="0"/>
              <a:pPr eaLnBrk="1" hangingPunct="1"/>
              <a:t>142</a:t>
            </a:fld>
            <a:endParaRPr lang="en-US" sz="120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a:ln/>
        </p:spPr>
      </p:sp>
      <p:sp>
        <p:nvSpPr>
          <p:cNvPr id="380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0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C034C8-0BB3-4E2D-A078-870ED188C8B5}" type="slidenum">
              <a:rPr lang="en-US" sz="1200" smtClean="0"/>
              <a:pPr eaLnBrk="1" hangingPunct="1"/>
              <a:t>143</a:t>
            </a:fld>
            <a:endParaRPr lang="en-US" sz="120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1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90FBBF-FBB2-437D-BCEB-004BB93194AF}" type="slidenum">
              <a:rPr lang="en-US" sz="1200" smtClean="0"/>
              <a:pPr eaLnBrk="1" hangingPunct="1"/>
              <a:t>144</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59BDF6-95E2-41E0-B017-A607D19ABF1F}" type="slidenum">
              <a:rPr lang="en-US" sz="1200" smtClean="0"/>
              <a:pPr eaLnBrk="1" hangingPunct="1"/>
              <a:t>13</a:t>
            </a:fld>
            <a:endParaRPr lang="en-US" sz="1200"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a:ln/>
        </p:spPr>
      </p:sp>
      <p:sp>
        <p:nvSpPr>
          <p:cNvPr id="382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2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BF3544-5693-4943-A2E2-6D6FC81CFFC3}" type="slidenum">
              <a:rPr lang="en-US" sz="1200" smtClean="0"/>
              <a:pPr eaLnBrk="1" hangingPunct="1"/>
              <a:t>145</a:t>
            </a:fld>
            <a:endParaRPr lang="en-US" sz="120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4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DAB305-5994-4FE2-9D11-A7335E709216}" type="slidenum">
              <a:rPr lang="en-US" sz="1200" smtClean="0"/>
              <a:pPr eaLnBrk="1" hangingPunct="1"/>
              <a:t>146</a:t>
            </a:fld>
            <a:endParaRPr lang="en-US" sz="120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5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A53DB0-0C5C-44DC-B2F1-1B65F7FCC201}" type="slidenum">
              <a:rPr lang="en-US" sz="1200" smtClean="0"/>
              <a:pPr eaLnBrk="1" hangingPunct="1"/>
              <a:t>147</a:t>
            </a:fld>
            <a:endParaRPr lang="en-US" sz="120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6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CD9708-6AC7-4A61-A5C2-D8484629E342}" type="slidenum">
              <a:rPr lang="en-US" sz="1200" smtClean="0"/>
              <a:pPr eaLnBrk="1" hangingPunct="1"/>
              <a:t>148</a:t>
            </a:fld>
            <a:endParaRPr lang="en-US" sz="120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7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FB9A55-16D4-4E6B-B340-B8D09DD63E40}" type="slidenum">
              <a:rPr lang="en-US" sz="1200" smtClean="0"/>
              <a:pPr eaLnBrk="1" hangingPunct="1"/>
              <a:t>149</a:t>
            </a:fld>
            <a:endParaRPr lang="en-US" sz="120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8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CBB691-802A-40FE-BE23-70BFEBD98326}" type="slidenum">
              <a:rPr lang="en-US" sz="1200" smtClean="0"/>
              <a:pPr eaLnBrk="1" hangingPunct="1"/>
              <a:t>150</a:t>
            </a:fld>
            <a:endParaRPr lang="en-US" sz="120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9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706379-554D-4C33-88FB-4C2F28220B35}" type="slidenum">
              <a:rPr lang="en-US" sz="1200" smtClean="0"/>
              <a:pPr eaLnBrk="1" hangingPunct="1"/>
              <a:t>151</a:t>
            </a:fld>
            <a:endParaRPr lang="en-US" sz="120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0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28A723-1F5D-4DFA-8D86-CF716EA8C952}" type="slidenum">
              <a:rPr lang="en-US" sz="1200" smtClean="0"/>
              <a:pPr eaLnBrk="1" hangingPunct="1"/>
              <a:t>152</a:t>
            </a:fld>
            <a:endParaRPr lang="en-US" sz="120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1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F84B90-CA63-47C1-BEA9-F0B7434F64ED}" type="slidenum">
              <a:rPr lang="en-US" sz="1200" smtClean="0"/>
              <a:pPr eaLnBrk="1" hangingPunct="1"/>
              <a:t>153</a:t>
            </a:fld>
            <a:endParaRPr lang="en-US" sz="120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2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FD3397-30B1-4CF4-9E97-58AB8B918553}" type="slidenum">
              <a:rPr lang="en-US" sz="1200" smtClean="0"/>
              <a:pPr eaLnBrk="1" hangingPunct="1"/>
              <a:t>154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EC1280-648E-4345-9932-8DC901546776}" type="slidenum">
              <a:rPr lang="en-US" sz="1200" smtClean="0"/>
              <a:pPr eaLnBrk="1" hangingPunct="1"/>
              <a:t>14</a:t>
            </a:fld>
            <a:endParaRPr lang="en-US" sz="1200"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3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DAB5C1-E5E1-43CF-B296-6BF272739CD2}" type="slidenum">
              <a:rPr lang="en-US" sz="1200" smtClean="0"/>
              <a:pPr eaLnBrk="1" hangingPunct="1"/>
              <a:t>155</a:t>
            </a:fld>
            <a:endParaRPr lang="en-US" sz="120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4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AC88A8-F2A6-4C51-ABB6-E0D83D058382}" type="slidenum">
              <a:rPr lang="en-US" sz="1200" smtClean="0"/>
              <a:pPr eaLnBrk="1" hangingPunct="1"/>
              <a:t>156</a:t>
            </a:fld>
            <a:endParaRPr lang="en-US" sz="120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5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83D953-78C8-4B94-B19D-36C76DE8F182}" type="slidenum">
              <a:rPr lang="en-US" sz="1200" smtClean="0"/>
              <a:pPr eaLnBrk="1" hangingPunct="1"/>
              <a:t>157</a:t>
            </a:fld>
            <a:endParaRPr lang="en-US" sz="120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6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1C2D99-291F-48EE-A8CA-C3FF3B49D6E8}" type="slidenum">
              <a:rPr lang="en-US" sz="1200" smtClean="0"/>
              <a:pPr eaLnBrk="1" hangingPunct="1"/>
              <a:t>158</a:t>
            </a:fld>
            <a:endParaRPr lang="en-US" sz="120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7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6626E2-3BAC-4941-9B89-33144C07FCE8}" type="slidenum">
              <a:rPr lang="en-US" sz="1200" smtClean="0"/>
              <a:pPr eaLnBrk="1" hangingPunct="1"/>
              <a:t>159</a:t>
            </a:fld>
            <a:endParaRPr lang="en-US" sz="120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8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836A03-EA9F-41FA-BABE-8EED632D956C}" type="slidenum">
              <a:rPr lang="en-US" sz="1200" smtClean="0"/>
              <a:pPr eaLnBrk="1" hangingPunct="1"/>
              <a:t>160</a:t>
            </a:fld>
            <a:endParaRPr lang="en-US" sz="120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99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315892-3BE4-4D07-8AD4-F2AD05BBDA0A}" type="slidenum">
              <a:rPr lang="en-US" sz="1200" smtClean="0"/>
              <a:pPr eaLnBrk="1" hangingPunct="1"/>
              <a:t>161</a:t>
            </a:fld>
            <a:endParaRPr lang="en-US" sz="1200"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0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CDC0C7-E889-4274-89F4-65CBA069A9F2}" type="slidenum">
              <a:rPr lang="en-US" sz="1200" smtClean="0"/>
              <a:pPr eaLnBrk="1" hangingPunct="1"/>
              <a:t>162</a:t>
            </a:fld>
            <a:endParaRPr lang="en-US" sz="120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1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6AFB9F-93DB-4C7A-B361-E98EF722F585}" type="slidenum">
              <a:rPr lang="en-US" sz="1200" smtClean="0"/>
              <a:pPr eaLnBrk="1" hangingPunct="1"/>
              <a:t>163</a:t>
            </a:fld>
            <a:endParaRPr lang="en-US" sz="120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2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AA3552-E84F-43E5-9589-852F20C444E8}" type="slidenum">
              <a:rPr lang="en-US" sz="1200" smtClean="0"/>
              <a:pPr eaLnBrk="1" hangingPunct="1"/>
              <a:t>164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2DB66F-E311-4C9E-BF08-FA2C872C19A7}" type="slidenum">
              <a:rPr lang="en-US" sz="1200" smtClean="0"/>
              <a:pPr eaLnBrk="1" hangingPunct="1"/>
              <a:t>15</a:t>
            </a:fld>
            <a:endParaRPr lang="en-US" sz="1200"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3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2B3663-4FFC-4EFC-8D76-FF0C94A063F2}" type="slidenum">
              <a:rPr lang="en-US" sz="1200" smtClean="0"/>
              <a:pPr eaLnBrk="1" hangingPunct="1"/>
              <a:t>165</a:t>
            </a:fld>
            <a:endParaRPr lang="en-US" sz="120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4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C97CBF-8EA8-4491-B01B-1B914DF3180A}" type="slidenum">
              <a:rPr lang="en-US" sz="1200" smtClean="0"/>
              <a:pPr eaLnBrk="1" hangingPunct="1"/>
              <a:t>166</a:t>
            </a:fld>
            <a:endParaRPr lang="en-US" sz="1200"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5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4989BF-A6B9-470A-9774-31559392F502}" type="slidenum">
              <a:rPr lang="en-US" sz="1200" smtClean="0"/>
              <a:pPr eaLnBrk="1" hangingPunct="1"/>
              <a:t>167</a:t>
            </a:fld>
            <a:endParaRPr lang="en-US" sz="120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6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177962-56CC-4537-B5E9-373BFA994D44}" type="slidenum">
              <a:rPr lang="en-US" sz="1200" smtClean="0"/>
              <a:pPr eaLnBrk="1" hangingPunct="1"/>
              <a:t>168</a:t>
            </a:fld>
            <a:endParaRPr lang="en-US" sz="120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7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1F9EEA-B384-4BFD-B4CA-64B545FD22E3}" type="slidenum">
              <a:rPr lang="en-US" sz="1200" smtClean="0"/>
              <a:pPr eaLnBrk="1" hangingPunct="1"/>
              <a:t>169</a:t>
            </a:fld>
            <a:endParaRPr lang="en-US" sz="120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8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ADC3ED-33A9-45CF-9430-5ECFAA75AA2E}" type="slidenum">
              <a:rPr lang="en-US" sz="1200" smtClean="0"/>
              <a:pPr eaLnBrk="1" hangingPunct="1"/>
              <a:t>170</a:t>
            </a:fld>
            <a:endParaRPr lang="en-US" sz="120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2F610E-33E3-4D41-B237-87C4E44189AD}" type="slidenum">
              <a:rPr lang="en-US" sz="1200" smtClean="0"/>
              <a:pPr eaLnBrk="1" hangingPunct="1"/>
              <a:t>171</a:t>
            </a:fld>
            <a:endParaRPr lang="en-US" sz="120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E3BBC9-A892-473D-8B5C-DD81911E991A}" type="slidenum">
              <a:rPr lang="en-US" sz="1200" smtClean="0"/>
              <a:pPr eaLnBrk="1" hangingPunct="1"/>
              <a:t>172</a:t>
            </a:fld>
            <a:endParaRPr lang="en-US" sz="120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D62C9-7BCA-4558-B681-1EB34D9A7ABE}" type="slidenum">
              <a:rPr lang="en-US" sz="1200" smtClean="0"/>
              <a:pPr eaLnBrk="1" hangingPunct="1"/>
              <a:t>173</a:t>
            </a:fld>
            <a:endParaRPr lang="en-US" sz="1200"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416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6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C792DA-BCEA-4A67-8B59-C7BF76748A36}" type="slidenum">
              <a:rPr lang="en-US" sz="1200" smtClean="0"/>
              <a:pPr eaLnBrk="1" hangingPunct="1"/>
              <a:t>174</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C5BBD8-68FF-4903-9110-0EBF9A62FA42}" type="slidenum">
              <a:rPr lang="en-US" sz="1200" smtClean="0"/>
              <a:pPr eaLnBrk="1" hangingPunct="1"/>
              <a:t>16</a:t>
            </a:fld>
            <a:endParaRPr lang="en-US" sz="1200"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7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9ECAC0-3515-498D-A954-3CDB900E7143}" type="slidenum">
              <a:rPr lang="en-US" sz="1200" smtClean="0"/>
              <a:pPr eaLnBrk="1" hangingPunct="1"/>
              <a:t>175</a:t>
            </a:fld>
            <a:endParaRPr lang="en-US" sz="120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8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CB38F3-6707-4B3C-A415-A3A4C202944A}" type="slidenum">
              <a:rPr lang="en-US" sz="1200" smtClean="0"/>
              <a:pPr eaLnBrk="1" hangingPunct="1"/>
              <a:t>176</a:t>
            </a:fld>
            <a:endParaRPr lang="en-US" sz="120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B8371D-A2CE-49B8-9FEE-ECDC56996F2C}" type="slidenum">
              <a:rPr lang="en-US" sz="1200" smtClean="0"/>
              <a:pPr eaLnBrk="1" hangingPunct="1"/>
              <a:t>177</a:t>
            </a:fld>
            <a:endParaRPr lang="en-US" sz="120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A332DB-80D6-4133-A592-4900C3C2C276}" type="slidenum">
              <a:rPr lang="en-US" sz="1200" smtClean="0"/>
              <a:pPr eaLnBrk="1" hangingPunct="1"/>
              <a:t>178</a:t>
            </a:fld>
            <a:endParaRPr lang="en-US" sz="120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83D4E4-8E74-4287-9A42-496070893363}" type="slidenum">
              <a:rPr lang="en-US" sz="1200" smtClean="0"/>
              <a:pPr eaLnBrk="1" hangingPunct="1"/>
              <a:t>179</a:t>
            </a:fld>
            <a:endParaRPr lang="en-US" sz="120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72716A-EDF7-4620-87FE-E872B56B0307}" type="slidenum">
              <a:rPr lang="en-US" sz="1200" smtClean="0"/>
              <a:pPr eaLnBrk="1" hangingPunct="1"/>
              <a:t>180</a:t>
            </a:fld>
            <a:endParaRPr lang="en-US" sz="120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640E05-68F0-4A92-925D-5F948EDB8670}" type="slidenum">
              <a:rPr lang="en-US" sz="1200" smtClean="0"/>
              <a:pPr eaLnBrk="1" hangingPunct="1"/>
              <a:t>181</a:t>
            </a:fld>
            <a:endParaRPr lang="en-US" sz="1200"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012942-4884-44D9-A899-C294BB26C0AC}" type="slidenum">
              <a:rPr lang="en-US" sz="1200" smtClean="0"/>
              <a:pPr eaLnBrk="1" hangingPunct="1"/>
              <a:t>182</a:t>
            </a:fld>
            <a:endParaRPr lang="en-US" sz="1200"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5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13915A-C6AB-4F54-8FD3-18DE7E37A4E9}" type="slidenum">
              <a:rPr lang="en-US" sz="1200" smtClean="0"/>
              <a:pPr eaLnBrk="1" hangingPunct="1"/>
              <a:t>183</a:t>
            </a:fld>
            <a:endParaRPr lang="en-US" sz="120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7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7FFB61-50CE-4ED5-B1A3-FF645A9CC19F}" type="slidenum">
              <a:rPr lang="en-US" sz="1200" smtClean="0"/>
              <a:pPr eaLnBrk="1" hangingPunct="1"/>
              <a:t>184</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0B244B-1333-4C56-AC87-3B212F08F34F}" type="slidenum">
              <a:rPr lang="en-US" sz="1200" smtClean="0"/>
              <a:pPr eaLnBrk="1" hangingPunct="1"/>
              <a:t>17</a:t>
            </a:fld>
            <a:endParaRPr lang="en-US" sz="1200"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8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16C97B-4B96-4D54-BFA6-8C65A777A76D}" type="slidenum">
              <a:rPr lang="en-US" sz="1200" smtClean="0"/>
              <a:pPr eaLnBrk="1" hangingPunct="1"/>
              <a:t>185</a:t>
            </a:fld>
            <a:endParaRPr lang="en-US" sz="1200"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9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1DEB32-A3D6-4E8E-A8D3-B14B619508CA}" type="slidenum">
              <a:rPr lang="en-US" sz="1200" smtClean="0"/>
              <a:pPr eaLnBrk="1" hangingPunct="1"/>
              <a:t>186</a:t>
            </a:fld>
            <a:endParaRPr lang="en-US" sz="120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7835EF-E1B1-4247-AFFC-391D02279714}" type="slidenum">
              <a:rPr lang="en-US" sz="1200" smtClean="0"/>
              <a:pPr eaLnBrk="1" hangingPunct="1"/>
              <a:t>187</a:t>
            </a:fld>
            <a:endParaRPr lang="en-US" sz="120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a:ln/>
        </p:spPr>
      </p:sp>
      <p:sp>
        <p:nvSpPr>
          <p:cNvPr id="431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1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75C457-B4CC-408E-BE99-94EB6D24333F}" type="slidenum">
              <a:rPr lang="en-US" sz="1200" smtClean="0"/>
              <a:pPr eaLnBrk="1" hangingPunct="1"/>
              <a:t>188</a:t>
            </a:fld>
            <a:endParaRPr lang="en-US" sz="120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a:ln/>
        </p:spPr>
      </p:sp>
      <p:sp>
        <p:nvSpPr>
          <p:cNvPr id="432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2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F23117-681E-4B80-B10A-56D343917552}" type="slidenum">
              <a:rPr lang="en-US" sz="1200" smtClean="0"/>
              <a:pPr eaLnBrk="1" hangingPunct="1"/>
              <a:t>189</a:t>
            </a:fld>
            <a:endParaRPr lang="en-US" sz="120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a:ln/>
        </p:spPr>
      </p:sp>
      <p:sp>
        <p:nvSpPr>
          <p:cNvPr id="433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3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933147-257A-4AC6-A451-ADC6143B3DFD}" type="slidenum">
              <a:rPr lang="en-US" sz="1200" smtClean="0"/>
              <a:pPr eaLnBrk="1" hangingPunct="1"/>
              <a:t>190</a:t>
            </a:fld>
            <a:endParaRPr lang="en-US" sz="1200"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4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8A5FE0-740D-407C-9F4D-76EFA8BF7AC9}" type="slidenum">
              <a:rPr lang="en-US" sz="1200" smtClean="0"/>
              <a:pPr eaLnBrk="1" hangingPunct="1"/>
              <a:t>191</a:t>
            </a:fld>
            <a:endParaRPr lang="en-US" sz="120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5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9613DB-F598-4394-BB7B-E441B541FA65}" type="slidenum">
              <a:rPr lang="en-US" sz="1200" smtClean="0"/>
              <a:pPr eaLnBrk="1" hangingPunct="1"/>
              <a:t>192</a:t>
            </a:fld>
            <a:endParaRPr lang="en-US" sz="120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a:ln/>
        </p:spPr>
      </p:sp>
      <p:sp>
        <p:nvSpPr>
          <p:cNvPr id="436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6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F9A57A-85BD-4FF3-A995-F97C44E1C885}" type="slidenum">
              <a:rPr lang="en-US" sz="1200" smtClean="0"/>
              <a:pPr eaLnBrk="1" hangingPunct="1"/>
              <a:t>193</a:t>
            </a:fld>
            <a:endParaRPr lang="en-US" sz="120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7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A612C3-2E3D-468A-AA9E-459F1F6B3D8C}" type="slidenum">
              <a:rPr lang="en-US" sz="1200" smtClean="0"/>
              <a:pPr eaLnBrk="1" hangingPunct="1"/>
              <a:t>194</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DD92FA-331D-4336-900B-DC8499D3B7E9}" type="slidenum">
              <a:rPr lang="en-US" sz="1200" smtClean="0"/>
              <a:pPr eaLnBrk="1" hangingPunct="1"/>
              <a:t>18</a:t>
            </a:fld>
            <a:endParaRPr lang="en-US" sz="1200"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8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8543AB-0FBA-4D20-BF8A-EB2CD0B71682}" type="slidenum">
              <a:rPr lang="en-US" sz="1200" smtClean="0"/>
              <a:pPr eaLnBrk="1" hangingPunct="1"/>
              <a:t>195</a:t>
            </a:fld>
            <a:endParaRPr lang="en-US" sz="1200"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9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BDACC70-E1C9-467A-9A79-6894FC3629AC}" type="slidenum">
              <a:rPr lang="en-US" sz="1200" smtClean="0"/>
              <a:pPr eaLnBrk="1" hangingPunct="1"/>
              <a:t>196</a:t>
            </a:fld>
            <a:endParaRPr lang="en-US" sz="120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6E68A6-4CCA-4A85-9396-8EB3077501E4}" type="slidenum">
              <a:rPr lang="en-US" sz="1200" smtClean="0"/>
              <a:pPr eaLnBrk="1" hangingPunct="1"/>
              <a:t>197</a:t>
            </a:fld>
            <a:endParaRPr lang="en-US" sz="120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2A1E56-EF47-412B-93B6-511D6AED5517}" type="slidenum">
              <a:rPr lang="en-US" sz="1200" smtClean="0"/>
              <a:pPr eaLnBrk="1" hangingPunct="1"/>
              <a:t>198</a:t>
            </a:fld>
            <a:endParaRPr lang="en-US" sz="1200"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a:ln/>
        </p:spPr>
      </p:sp>
      <p:sp>
        <p:nvSpPr>
          <p:cNvPr id="442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2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57BA80-1A38-424E-AC57-0CF523492ACB}" type="slidenum">
              <a:rPr lang="en-US" sz="1200" smtClean="0"/>
              <a:pPr eaLnBrk="1" hangingPunct="1"/>
              <a:t>199</a:t>
            </a:fld>
            <a:endParaRPr lang="en-US" sz="120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3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B376F2-E351-4284-BE4E-DD83C10FBB6E}" type="slidenum">
              <a:rPr lang="en-US" sz="1200" smtClean="0"/>
              <a:pPr eaLnBrk="1" hangingPunct="1"/>
              <a:t>200</a:t>
            </a:fld>
            <a:endParaRPr lang="en-US" sz="120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4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D745E2-C9B2-4CC6-8A79-E4587C9F4A9D}" type="slidenum">
              <a:rPr lang="en-US" sz="1200" smtClean="0"/>
              <a:pPr eaLnBrk="1" hangingPunct="1"/>
              <a:t>201</a:t>
            </a:fld>
            <a:endParaRPr lang="en-US" sz="1200"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5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7E0A24-699D-40A3-A8D3-F87D9B993FBA}" type="slidenum">
              <a:rPr lang="en-US" sz="1200" smtClean="0"/>
              <a:pPr eaLnBrk="1" hangingPunct="1"/>
              <a:t>202</a:t>
            </a:fld>
            <a:endParaRPr lang="en-US" sz="1200"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a:ln/>
        </p:spPr>
      </p:sp>
      <p:sp>
        <p:nvSpPr>
          <p:cNvPr id="446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6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942BDB-DEE7-4227-8D6F-26097DA89BAC}" type="slidenum">
              <a:rPr lang="en-US" sz="1200" smtClean="0"/>
              <a:pPr eaLnBrk="1" hangingPunct="1"/>
              <a:t>203</a:t>
            </a:fld>
            <a:endParaRPr lang="en-US" sz="1200"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7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0BC386-71E4-4DA8-927F-9181820A39DA}" type="slidenum">
              <a:rPr lang="en-US" sz="1200" smtClean="0"/>
              <a:pPr eaLnBrk="1" hangingPunct="1"/>
              <a:t>204</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DB6C8B-E323-497D-B46F-388340BE575E}" type="slidenum">
              <a:rPr lang="en-US" sz="1200" smtClean="0"/>
              <a:pPr eaLnBrk="1" hangingPunct="1"/>
              <a:t>19</a:t>
            </a:fld>
            <a:endParaRPr lang="en-US" sz="1200"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8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463FEB-DD71-4CA1-BACB-DF82B7386160}" type="slidenum">
              <a:rPr lang="en-US" sz="1200" smtClean="0"/>
              <a:pPr eaLnBrk="1" hangingPunct="1"/>
              <a:t>205</a:t>
            </a:fld>
            <a:endParaRPr lang="en-US" sz="120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ln/>
        </p:spPr>
      </p:sp>
      <p:sp>
        <p:nvSpPr>
          <p:cNvPr id="449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9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C6A74A-13F6-418E-B546-1F27ACF939DB}" type="slidenum">
              <a:rPr lang="en-US" sz="1200" smtClean="0"/>
              <a:pPr eaLnBrk="1" hangingPunct="1"/>
              <a:t>206</a:t>
            </a:fld>
            <a:endParaRPr lang="en-US" sz="120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ln/>
        </p:spPr>
      </p:sp>
      <p:sp>
        <p:nvSpPr>
          <p:cNvPr id="450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0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EF93FB-8D95-4088-B2D0-7E33EC676D9F}" type="slidenum">
              <a:rPr lang="en-US" sz="1200" smtClean="0"/>
              <a:pPr eaLnBrk="1" hangingPunct="1"/>
              <a:t>207</a:t>
            </a:fld>
            <a:endParaRPr lang="en-US" sz="1200"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a:ln/>
        </p:spPr>
      </p:sp>
      <p:sp>
        <p:nvSpPr>
          <p:cNvPr id="45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1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CDF3E2-8A00-4DBB-8132-EBC4AAA920E7}" type="slidenum">
              <a:rPr lang="en-US" sz="1200" smtClean="0"/>
              <a:pPr eaLnBrk="1" hangingPunct="1"/>
              <a:t>208</a:t>
            </a:fld>
            <a:endParaRPr lang="en-US" sz="120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2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89099F-37F4-4CC7-B537-02253CE4E45D}" type="slidenum">
              <a:rPr lang="en-US" sz="1200" smtClean="0"/>
              <a:pPr eaLnBrk="1" hangingPunct="1"/>
              <a:t>209</a:t>
            </a:fld>
            <a:endParaRPr lang="en-US" sz="120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3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383243-54BF-4B9A-9A48-25DED5A2E49E}" type="slidenum">
              <a:rPr lang="en-US" sz="1200" smtClean="0"/>
              <a:pPr eaLnBrk="1" hangingPunct="1"/>
              <a:t>210</a:t>
            </a:fld>
            <a:endParaRPr lang="en-US" sz="1200"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ln/>
        </p:spPr>
      </p:sp>
      <p:sp>
        <p:nvSpPr>
          <p:cNvPr id="454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4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B8766C-71F5-4868-816C-BF00479D7F64}" type="slidenum">
              <a:rPr lang="en-US" sz="1200" smtClean="0"/>
              <a:pPr eaLnBrk="1" hangingPunct="1"/>
              <a:t>211</a:t>
            </a:fld>
            <a:endParaRPr lang="en-US" sz="1200"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5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3F4BFF-3FC2-4AF7-AEA5-37AA5CFB6928}" type="slidenum">
              <a:rPr lang="en-US" sz="1200" smtClean="0"/>
              <a:pPr eaLnBrk="1" hangingPunct="1"/>
              <a:t>212</a:t>
            </a:fld>
            <a:endParaRPr lang="en-US" sz="1200"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ln/>
        </p:spPr>
      </p:sp>
      <p:sp>
        <p:nvSpPr>
          <p:cNvPr id="456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6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A852D4-4F99-413D-971C-6BD88C98D138}" type="slidenum">
              <a:rPr lang="en-US" sz="1200" smtClean="0"/>
              <a:pPr eaLnBrk="1" hangingPunct="1"/>
              <a:t>213</a:t>
            </a:fld>
            <a:endParaRPr lang="en-US" sz="120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a:ln/>
        </p:spPr>
      </p:sp>
      <p:sp>
        <p:nvSpPr>
          <p:cNvPr id="457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7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043462-0148-4277-8C70-C4B612094D3E}" type="slidenum">
              <a:rPr lang="en-US" sz="1200" smtClean="0"/>
              <a:pPr eaLnBrk="1" hangingPunct="1"/>
              <a:t>214</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41C12C-1F94-4712-9099-836887275452}" type="slidenum">
              <a:rPr lang="en-US" sz="1200" smtClean="0"/>
              <a:pPr eaLnBrk="1" hangingPunct="1"/>
              <a:t>2</a:t>
            </a:fld>
            <a:endParaRPr lang="en-US" sz="1200"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73C951-583A-4E08-9D56-B959A3345FCC}" type="slidenum">
              <a:rPr lang="en-US" sz="1200" smtClean="0"/>
              <a:pPr eaLnBrk="1" hangingPunct="1"/>
              <a:t>20</a:t>
            </a:fld>
            <a:endParaRPr lang="en-US" sz="1200"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8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07F839-B173-4C8C-8D40-D23612EADE7B}" type="slidenum">
              <a:rPr lang="en-US" sz="1200" smtClean="0"/>
              <a:pPr eaLnBrk="1" hangingPunct="1"/>
              <a:t>215</a:t>
            </a:fld>
            <a:endParaRPr lang="en-US" sz="1200"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B4E629-C3C1-4811-8488-3E7DC7ECCB5C}" type="slidenum">
              <a:rPr lang="en-US" sz="1200" smtClean="0"/>
              <a:pPr eaLnBrk="1" hangingPunct="1"/>
              <a:t>216</a:t>
            </a:fld>
            <a:endParaRPr lang="en-US" sz="1200"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0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E03362-2F3E-4C29-8448-DC364E7C2FF6}" type="slidenum">
              <a:rPr lang="en-US" sz="1200" smtClean="0"/>
              <a:pPr eaLnBrk="1" hangingPunct="1"/>
              <a:t>217</a:t>
            </a:fld>
            <a:endParaRPr lang="en-US" sz="120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1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91CD37-082E-493B-B720-7D66A8322B53}" type="slidenum">
              <a:rPr lang="en-US" sz="1200" smtClean="0"/>
              <a:pPr eaLnBrk="1" hangingPunct="1"/>
              <a:t>218</a:t>
            </a:fld>
            <a:endParaRPr lang="en-US" sz="1200"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a:ln/>
        </p:spPr>
      </p:sp>
      <p:sp>
        <p:nvSpPr>
          <p:cNvPr id="463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3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45863C-1FC4-432E-9774-A94C1DF119B5}" type="slidenum">
              <a:rPr lang="en-US" sz="1200" smtClean="0"/>
              <a:pPr eaLnBrk="1" hangingPunct="1"/>
              <a:t>219</a:t>
            </a:fld>
            <a:endParaRPr lang="en-US" sz="1200"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a:ln/>
        </p:spPr>
      </p:sp>
      <p:sp>
        <p:nvSpPr>
          <p:cNvPr id="464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4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FA3884-19CE-40B3-B38E-0EFCD02C23EE}" type="slidenum">
              <a:rPr lang="en-US" sz="1200" smtClean="0"/>
              <a:pPr eaLnBrk="1" hangingPunct="1"/>
              <a:t>220</a:t>
            </a:fld>
            <a:endParaRPr lang="en-US" sz="120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a:ln/>
        </p:spPr>
      </p:sp>
      <p:sp>
        <p:nvSpPr>
          <p:cNvPr id="465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5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F2C729-2AFD-4A57-B20A-CFF6829D3047}" type="slidenum">
              <a:rPr lang="en-US" sz="1200" smtClean="0"/>
              <a:pPr eaLnBrk="1" hangingPunct="1"/>
              <a:t>221</a:t>
            </a:fld>
            <a:endParaRPr lang="en-US" sz="1200"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6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B8253E-6466-4060-B22E-4E66E9C1C798}" type="slidenum">
              <a:rPr lang="en-US" sz="1200" smtClean="0"/>
              <a:pPr eaLnBrk="1" hangingPunct="1"/>
              <a:t>222</a:t>
            </a:fld>
            <a:endParaRPr lang="en-US" sz="1200"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a:ln/>
        </p:spPr>
      </p:sp>
      <p:sp>
        <p:nvSpPr>
          <p:cNvPr id="467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7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CA3D1B-FEA1-4025-A472-7BD21B44043A}" type="slidenum">
              <a:rPr lang="en-US" sz="1200" smtClean="0"/>
              <a:pPr eaLnBrk="1" hangingPunct="1"/>
              <a:t>223</a:t>
            </a:fld>
            <a:endParaRPr lang="en-US" sz="1200"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a:ln/>
        </p:spPr>
      </p:sp>
      <p:sp>
        <p:nvSpPr>
          <p:cNvPr id="468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8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F41035-551D-43C4-9C3A-9374C17D0762}" type="slidenum">
              <a:rPr lang="en-US" sz="1200" smtClean="0"/>
              <a:pPr eaLnBrk="1" hangingPunct="1"/>
              <a:t>224</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FD1F53-880C-41B9-9C42-628E3034B0D4}" type="slidenum">
              <a:rPr lang="en-US" sz="1200" smtClean="0"/>
              <a:pPr eaLnBrk="1" hangingPunct="1"/>
              <a:t>21</a:t>
            </a:fld>
            <a:endParaRPr lang="en-US" sz="1200"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a:ln/>
        </p:spPr>
      </p:sp>
      <p:sp>
        <p:nvSpPr>
          <p:cNvPr id="470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0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37CB34-F567-4B9E-948F-81984D249EBE}" type="slidenum">
              <a:rPr lang="en-US" sz="1200" smtClean="0"/>
              <a:pPr eaLnBrk="1" hangingPunct="1"/>
              <a:t>225</a:t>
            </a:fld>
            <a:endParaRPr lang="en-US" sz="1200"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286FBC-0732-4745-BA2F-E70D6ECC91B4}" type="slidenum">
              <a:rPr lang="en-US" sz="1200" smtClean="0"/>
              <a:pPr eaLnBrk="1" hangingPunct="1"/>
              <a:t>226</a:t>
            </a:fld>
            <a:endParaRPr lang="en-US" sz="1200"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a:ln/>
        </p:spPr>
      </p:sp>
      <p:sp>
        <p:nvSpPr>
          <p:cNvPr id="473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3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A74E35-A246-4911-846C-4E140649AC0D}" type="slidenum">
              <a:rPr lang="en-US" sz="1200" smtClean="0"/>
              <a:pPr eaLnBrk="1" hangingPunct="1"/>
              <a:t>227</a:t>
            </a:fld>
            <a:endParaRPr lang="en-US" sz="1200"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4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62328F-BADA-4E6D-8890-2AFF9903A178}" type="slidenum">
              <a:rPr lang="en-US" sz="1200" smtClean="0"/>
              <a:pPr eaLnBrk="1" hangingPunct="1"/>
              <a:t>228</a:t>
            </a:fld>
            <a:endParaRPr lang="en-US" sz="1200"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a:ln/>
        </p:spPr>
      </p:sp>
      <p:sp>
        <p:nvSpPr>
          <p:cNvPr id="475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5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C2C2B5-1468-48BD-A695-EFAE5638E5DF}" type="slidenum">
              <a:rPr lang="en-US" sz="1200" smtClean="0"/>
              <a:pPr eaLnBrk="1" hangingPunct="1"/>
              <a:t>229</a:t>
            </a:fld>
            <a:endParaRPr lang="en-US" sz="1200"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a:ln/>
        </p:spPr>
      </p:sp>
      <p:sp>
        <p:nvSpPr>
          <p:cNvPr id="476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6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279215-3FA8-49AE-88AC-708B1D80F424}" type="slidenum">
              <a:rPr lang="en-US" sz="1200" smtClean="0"/>
              <a:pPr eaLnBrk="1" hangingPunct="1"/>
              <a:t>230</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A550B5-A034-4F5E-9591-C4A60D00D92C}" type="slidenum">
              <a:rPr lang="en-US" sz="1200" smtClean="0"/>
              <a:pPr eaLnBrk="1" hangingPunct="1"/>
              <a:t>22</a:t>
            </a:fld>
            <a:endParaRPr lang="en-US" sz="1200"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378DB6-4CC5-42F9-ABA9-40531510A9D3}"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BCC84C-3130-4C24-9BA7-1B8B14AEB283}" type="slidenum">
              <a:rPr lang="en-US" sz="1200" smtClean="0"/>
              <a:pPr eaLnBrk="1" hangingPunct="1"/>
              <a:t>24</a:t>
            </a:fld>
            <a:endParaRPr lang="en-US" sz="1200"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F3D8B1-4A5C-4CDB-8B5F-FFC227B9661E}" type="slidenum">
              <a:rPr lang="en-US" sz="1200" smtClean="0"/>
              <a:pPr eaLnBrk="1" hangingPunct="1"/>
              <a:t>25</a:t>
            </a:fld>
            <a:endParaRPr lang="en-US" sz="1200"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1989E5-E1D5-42AA-A3F2-4B7A0F09E03E}" type="slidenum">
              <a:rPr lang="en-US" sz="1200" smtClean="0"/>
              <a:pPr eaLnBrk="1" hangingPunct="1"/>
              <a:t>26</a:t>
            </a:fld>
            <a:endParaRPr lang="en-US" sz="1200"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17888F-C056-4484-BB7C-B575F6C5B2A8}" type="slidenum">
              <a:rPr lang="en-US" sz="1200" smtClean="0"/>
              <a:pPr eaLnBrk="1" hangingPunct="1"/>
              <a:t>27</a:t>
            </a:fld>
            <a:endParaRPr lang="en-US" sz="1200"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26A18F-966E-4D43-AC30-2E27616D715A}" type="slidenum">
              <a:rPr lang="en-US" sz="1200" smtClean="0"/>
              <a:pPr eaLnBrk="1" hangingPunct="1"/>
              <a:t>28</a:t>
            </a:fld>
            <a:endParaRPr lang="en-US" sz="1200"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44A68C-5E21-4818-9032-D4774A2F6036}" type="slidenum">
              <a:rPr lang="en-US" sz="1200" smtClean="0"/>
              <a:pPr eaLnBrk="1" hangingPunct="1"/>
              <a:t>29</a:t>
            </a:fld>
            <a:endParaRPr lang="en-US" sz="1200"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335287-4C1B-4655-9DF3-6B49A2A149D7}" type="slidenum">
              <a:rPr lang="en-US" sz="1200" smtClean="0"/>
              <a:pPr eaLnBrk="1" hangingPunct="1"/>
              <a:t>3</a:t>
            </a:fld>
            <a:endParaRPr lang="en-US" sz="1200"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AAF117-B22D-46C8-B790-A218F9449BD7}"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B39A80-66C4-4A9E-A68D-D9F360D3DEAB}" type="slidenum">
              <a:rPr lang="en-US" sz="1200" smtClean="0"/>
              <a:pPr eaLnBrk="1" hangingPunct="1"/>
              <a:t>31</a:t>
            </a:fld>
            <a:endParaRPr lang="en-US" sz="1200"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1958EE-B68E-49E3-8C77-D496AF14E25E}"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30893B-3492-4AC5-BC92-B851C6291A9A}"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86AB98-ACA6-4760-BF44-9E0B16CB219A}"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E3FF92-367C-41C5-9F9D-E9CE65EC0140}" type="slidenum">
              <a:rPr lang="en-US" sz="1200" smtClean="0"/>
              <a:pPr eaLnBrk="1" hangingPunct="1"/>
              <a:t>35</a:t>
            </a:fld>
            <a:endParaRPr lang="en-US" sz="1200"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6058D9-BE2D-4FB5-A68B-493274863AD7}" type="slidenum">
              <a:rPr lang="en-US" sz="1200" smtClean="0"/>
              <a:pPr eaLnBrk="1" hangingPunct="1"/>
              <a:t>36</a:t>
            </a:fld>
            <a:endParaRPr lang="en-US" sz="1200"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68EA66-FDD7-445B-A00A-CC0728F25287}" type="slidenum">
              <a:rPr lang="en-US" sz="1200" smtClean="0"/>
              <a:pPr eaLnBrk="1" hangingPunct="1"/>
              <a:t>37</a:t>
            </a:fld>
            <a:endParaRPr lang="en-US" sz="1200"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69BBD7-B273-41BA-9B69-077C68356CEF}" type="slidenum">
              <a:rPr lang="en-US" sz="1200" smtClean="0"/>
              <a:pPr eaLnBrk="1" hangingPunct="1"/>
              <a:t>38</a:t>
            </a:fld>
            <a:endParaRPr lang="en-US" sz="1200"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F0F1B3-853E-46A2-AAA4-34FAAE265FE2}" type="slidenum">
              <a:rPr lang="en-US" sz="1200" smtClean="0"/>
              <a:pPr eaLnBrk="1" hangingPunct="1"/>
              <a:t>39</a:t>
            </a:fld>
            <a:endParaRPr lang="en-US" sz="1200"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347961-A26E-40CF-AB5D-835092C29485}" type="slidenum">
              <a:rPr lang="en-US" sz="1200" smtClean="0"/>
              <a:pPr eaLnBrk="1" hangingPunct="1"/>
              <a:t>4</a:t>
            </a:fld>
            <a:endParaRPr lang="en-US" sz="1200"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148C0D-5DC0-4BA2-A832-D94B28A38F52}" type="slidenum">
              <a:rPr lang="en-US" sz="1200" smtClean="0"/>
              <a:pPr eaLnBrk="1" hangingPunct="1"/>
              <a:t>40</a:t>
            </a:fld>
            <a:endParaRPr lang="en-US" sz="1200"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66B3C5-15E1-403C-9A6C-4399FD2F5479}" type="slidenum">
              <a:rPr lang="en-US" sz="1200" smtClean="0"/>
              <a:pPr eaLnBrk="1" hangingPunct="1"/>
              <a:t>41</a:t>
            </a:fld>
            <a:endParaRPr lang="en-US" sz="1200"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90183C-C213-4333-B038-233BB915597F}" type="slidenum">
              <a:rPr lang="en-US" sz="1200" smtClean="0"/>
              <a:pPr eaLnBrk="1" hangingPunct="1"/>
              <a:t>42</a:t>
            </a:fld>
            <a:endParaRPr lang="en-US" sz="1200"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BB6F4A-79B5-4617-A6A4-6D2A56C16376}" type="slidenum">
              <a:rPr lang="en-US" sz="1200" smtClean="0"/>
              <a:pPr eaLnBrk="1" hangingPunct="1"/>
              <a:t>43</a:t>
            </a:fld>
            <a:endParaRPr lang="en-US" sz="1200"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8B8F9D-9428-4918-A0F0-58A48704F9F4}" type="slidenum">
              <a:rPr lang="en-US" sz="1200" smtClean="0"/>
              <a:pPr eaLnBrk="1" hangingPunct="1"/>
              <a:t>44</a:t>
            </a:fld>
            <a:endParaRPr lang="en-US" sz="1200"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F8F172-F7DE-4879-B14A-F19F48252F72}" type="slidenum">
              <a:rPr lang="en-US" sz="1200" smtClean="0"/>
              <a:pPr eaLnBrk="1" hangingPunct="1"/>
              <a:t>45</a:t>
            </a:fld>
            <a:endParaRPr lang="en-US" sz="1200"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B3377D-2E3A-4F98-85F3-7C8C2CE4058E}" type="slidenum">
              <a:rPr lang="en-US" sz="1200" smtClean="0"/>
              <a:pPr eaLnBrk="1" hangingPunct="1"/>
              <a:t>46</a:t>
            </a:fld>
            <a:endParaRPr lang="en-US" sz="1200"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ECBC37-1617-4399-9B97-A53C56875390}" type="slidenum">
              <a:rPr lang="en-US" sz="1200" smtClean="0"/>
              <a:pPr eaLnBrk="1" hangingPunct="1"/>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AAE0E2-DBD4-4196-8196-799ED348702C}" type="slidenum">
              <a:rPr lang="en-US" sz="1200" smtClean="0"/>
              <a:pPr eaLnBrk="1" hangingPunct="1"/>
              <a:t>48</a:t>
            </a:fld>
            <a:endParaRPr lang="en-US" sz="1200"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00C34D-EA89-417C-8560-B5C0AB3944BE}" type="slidenum">
              <a:rPr lang="en-US" sz="1200" smtClean="0"/>
              <a:pPr eaLnBrk="1" hangingPunct="1"/>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5C42C0-F6B0-4F77-ACBD-15A8CC803CBB}" type="slidenum">
              <a:rPr lang="en-US" sz="1200" smtClean="0"/>
              <a:pPr eaLnBrk="1" hangingPunct="1"/>
              <a:t>5</a:t>
            </a:fld>
            <a:endParaRPr lang="en-US" sz="1200"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EC97F8-3AF7-4AE5-87FB-7F4293D14032}" type="slidenum">
              <a:rPr lang="en-US" sz="1200" smtClean="0"/>
              <a:pPr eaLnBrk="1" hangingPunct="1"/>
              <a:t>50</a:t>
            </a:fld>
            <a:endParaRPr lang="en-US" sz="1200"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A9DDAA-1F6D-4FC7-A5AB-6BAF5CD8D0E9}" type="slidenum">
              <a:rPr lang="en-US" sz="1200" smtClean="0"/>
              <a:pPr eaLnBrk="1" hangingPunct="1"/>
              <a:t>51</a:t>
            </a:fld>
            <a:endParaRPr lang="en-US" sz="1200"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C99D11-8BA6-44A0-9EB8-BFD0E54024E5}" type="slidenum">
              <a:rPr lang="en-US" sz="1200" smtClean="0"/>
              <a:pPr eaLnBrk="1" hangingPunct="1"/>
              <a:t>52</a:t>
            </a:fld>
            <a:endParaRPr lang="en-US" sz="1200"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7ED8CB-E0A2-4E54-A26A-E18F1DA187BF}" type="slidenum">
              <a:rPr lang="en-US" sz="1200" smtClean="0"/>
              <a:pPr eaLnBrk="1" hangingPunct="1"/>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2898AE-2BA3-4D04-A33A-C3DCFF8F5AFC}"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B094FF-50C0-402C-B516-67225A9060A2}"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EDDFCD-D9BF-4C46-9BA5-F2905D66E200}" type="slidenum">
              <a:rPr lang="en-US" sz="1200" smtClean="0"/>
              <a:pPr eaLnBrk="1" hangingPunct="1"/>
              <a:t>56</a:t>
            </a:fld>
            <a:endParaRPr lang="en-US" sz="1200"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D311E0-D429-4E98-869F-B279A6F7C824}" type="slidenum">
              <a:rPr lang="en-US" sz="1200" smtClean="0"/>
              <a:pPr eaLnBrk="1" hangingPunct="1"/>
              <a:t>57</a:t>
            </a:fld>
            <a:endParaRPr lang="en-US" sz="1200"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84EF7A-9097-40CC-8DED-6033B2B446E4}" type="slidenum">
              <a:rPr lang="en-US" sz="1200" smtClean="0"/>
              <a:pPr eaLnBrk="1" hangingPunct="1"/>
              <a:t>58</a:t>
            </a:fld>
            <a:endParaRPr lang="en-US" sz="1200"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3D280E-1A59-4002-BC08-51151E8AF041}" type="slidenum">
              <a:rPr lang="en-US" sz="1200" smtClean="0"/>
              <a:pPr eaLnBrk="1" hangingPunct="1"/>
              <a:t>59</a:t>
            </a:fld>
            <a:endParaRPr lang="en-US" sz="1200"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808F4C-DE45-44FA-957A-55CD0DBC1236}" type="slidenum">
              <a:rPr lang="en-US" sz="1200" smtClean="0"/>
              <a:pPr eaLnBrk="1" hangingPunct="1"/>
              <a:t>6</a:t>
            </a:fld>
            <a:endParaRPr lang="en-US" sz="1200"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7C270E-0D63-4BD7-B7DE-12BE883D0ED6}" type="slidenum">
              <a:rPr lang="en-US" sz="1200" smtClean="0"/>
              <a:pPr eaLnBrk="1" hangingPunct="1"/>
              <a:t>60</a:t>
            </a:fld>
            <a:endParaRPr lang="en-US" sz="1200"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E9C0AA-7CE6-42E5-A531-A0F1339379F5}" type="slidenum">
              <a:rPr lang="en-US" sz="1200" smtClean="0"/>
              <a:pPr eaLnBrk="1" hangingPunct="1"/>
              <a:t>61</a:t>
            </a:fld>
            <a:endParaRPr lang="en-US" sz="1200"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B9DD65-0543-4D12-829A-5D7671A87E9E}" type="slidenum">
              <a:rPr lang="en-US" sz="1200" smtClean="0"/>
              <a:pPr eaLnBrk="1" hangingPunct="1"/>
              <a:t>62</a:t>
            </a:fld>
            <a:endParaRPr lang="en-US" sz="1200"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CFF48D-4701-4AC2-9AD8-30CE7F8D88E0}" type="slidenum">
              <a:rPr lang="en-US" sz="1200" smtClean="0"/>
              <a:pPr eaLnBrk="1" hangingPunct="1"/>
              <a:t>63</a:t>
            </a:fld>
            <a:endParaRPr lang="en-US" sz="1200"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293A6A-7E9D-42BC-BA2C-6709FAFEB8E6}" type="slidenum">
              <a:rPr lang="en-US" sz="1200" smtClean="0"/>
              <a:pPr eaLnBrk="1" hangingPunct="1"/>
              <a:t>64</a:t>
            </a:fld>
            <a:endParaRPr lang="en-US" sz="1200"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8F8D07-B495-46C8-BE46-1C711F8F3913}" type="slidenum">
              <a:rPr lang="en-US" sz="1200" smtClean="0"/>
              <a:pPr eaLnBrk="1" hangingPunct="1"/>
              <a:t>65</a:t>
            </a:fld>
            <a:endParaRPr lang="en-US" sz="1200"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012B7E-8E81-45D7-892B-896D2C3582DA}" type="slidenum">
              <a:rPr lang="en-US" sz="1200" smtClean="0"/>
              <a:pPr eaLnBrk="1" hangingPunct="1"/>
              <a:t>66</a:t>
            </a:fld>
            <a:endParaRPr lang="en-US" sz="1200"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72E63E-201C-48A8-A6F7-DD675331F2B0}" type="slidenum">
              <a:rPr lang="en-US" sz="1200" smtClean="0"/>
              <a:pPr eaLnBrk="1" hangingPunct="1"/>
              <a:t>67</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ABE3B8-1819-4DD5-8932-D89B5F9CBDB5}" type="slidenum">
              <a:rPr lang="en-US" sz="1200" smtClean="0"/>
              <a:pPr eaLnBrk="1" hangingPunct="1"/>
              <a:t>68</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8D0603-5B7D-4087-9D55-AE4A0DA478B6}" type="slidenum">
              <a:rPr lang="en-US" sz="1200" smtClean="0"/>
              <a:pPr eaLnBrk="1" hangingPunct="1"/>
              <a:t>69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556783-D5A9-4544-A5A7-7223EA2B2B7E}" type="slidenum">
              <a:rPr lang="en-US" sz="1200" smtClean="0"/>
              <a:pPr eaLnBrk="1" hangingPunct="1"/>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AF474C-4073-4ECB-9BDF-AC6A1AE76082}" type="slidenum">
              <a:rPr lang="en-US" sz="1200" smtClean="0"/>
              <a:pPr eaLnBrk="1" hangingPunct="1"/>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0E5B0DA-6DED-4383-A81B-A6CE137B70BA}" type="slidenum">
              <a:rPr lang="en-US" sz="1200" smtClean="0"/>
              <a:pPr eaLnBrk="1" hangingPunct="1"/>
              <a:t>71</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DBE99F-5C8D-4F48-9BEC-7CED014273FC}" type="slidenum">
              <a:rPr lang="en-US" sz="1200" smtClean="0"/>
              <a:pPr eaLnBrk="1" hangingPunct="1"/>
              <a:t>72</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03FFF7-3C07-43D4-9DF7-756BEBD1BDFA}" type="slidenum">
              <a:rPr lang="en-US" sz="1200" smtClean="0"/>
              <a:pPr eaLnBrk="1" hangingPunct="1"/>
              <a:t>73</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E563B9-4FA6-4E9C-882F-3A147F5EE8CD}" type="slidenum">
              <a:rPr lang="en-US" sz="1200" smtClean="0"/>
              <a:pPr eaLnBrk="1" hangingPunct="1"/>
              <a:t>74</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CD03EE-2073-4E32-9656-874D2A0EE766}" type="slidenum">
              <a:rPr lang="en-US" sz="1200" smtClean="0"/>
              <a:pPr eaLnBrk="1" hangingPunct="1"/>
              <a:t>75</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4E96A5-42EB-482F-BBDD-FAC048D7BB4F}" type="slidenum">
              <a:rPr lang="en-US" sz="1200" smtClean="0"/>
              <a:pPr eaLnBrk="1" hangingPunct="1"/>
              <a:t>76</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86CB6F-2604-4671-B76E-7407FE622C83}" type="slidenum">
              <a:rPr lang="en-US" sz="1200" smtClean="0"/>
              <a:pPr eaLnBrk="1" hangingPunct="1"/>
              <a:t>77</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503A8D-4E09-476E-BC8C-FD315036E34E}" type="slidenum">
              <a:rPr lang="en-US" sz="1200" smtClean="0"/>
              <a:pPr eaLnBrk="1" hangingPunct="1"/>
              <a:t>78</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5F3EB6-771F-4D9F-BB32-ED97A1C872CB}" type="slidenum">
              <a:rPr lang="en-US" sz="1200" smtClean="0"/>
              <a:pPr eaLnBrk="1" hangingPunct="1"/>
              <a:t>79</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0ACD44-CD55-4DE9-90CC-E2338864F348}" type="slidenum">
              <a:rPr lang="en-US" sz="1200" smtClean="0"/>
              <a:pPr eaLnBrk="1" hangingPunct="1"/>
              <a:t>8</a:t>
            </a:fld>
            <a:endParaRPr lang="en-US" sz="1200"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EC3889-5BD3-4FDE-857A-B20E1B258991}" type="slidenum">
              <a:rPr lang="en-US" sz="1200" smtClean="0"/>
              <a:pPr eaLnBrk="1" hangingPunct="1"/>
              <a:t>80</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92DA7-8B87-49AA-AEC9-E1A50E507567}" type="slidenum">
              <a:rPr lang="en-US" sz="1200" smtClean="0"/>
              <a:pPr eaLnBrk="1" hangingPunct="1"/>
              <a:t>81</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F28BEC-5721-48F5-AE21-8A9D9F486C2E}" type="slidenum">
              <a:rPr lang="en-US" sz="1200" smtClean="0"/>
              <a:pPr eaLnBrk="1" hangingPunct="1"/>
              <a:t>82</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E2DF31-34D2-46B0-9230-D95854DB0483}" type="slidenum">
              <a:rPr lang="en-US" sz="1200" smtClean="0"/>
              <a:pPr eaLnBrk="1" hangingPunct="1"/>
              <a:t>83</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79DFB9-90FD-4A33-A476-19D0BCD26D4E}" type="slidenum">
              <a:rPr lang="en-US" sz="1200" smtClean="0"/>
              <a:pPr eaLnBrk="1" hangingPunct="1"/>
              <a:t>84</a:t>
            </a:fld>
            <a:endParaRPr lang="en-US" sz="12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4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AB025F-948C-4D9E-9728-30A1E2B8767D}" type="slidenum">
              <a:rPr lang="en-US" sz="1200" smtClean="0"/>
              <a:pPr eaLnBrk="1" hangingPunct="1"/>
              <a:t>85</a:t>
            </a:fld>
            <a:endParaRPr lang="en-US" sz="12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90F9A0-795F-400F-8DFA-0464BBA8EA52}" type="slidenum">
              <a:rPr lang="en-US" sz="1200" smtClean="0"/>
              <a:pPr eaLnBrk="1" hangingPunct="1"/>
              <a:t>86</a:t>
            </a:fld>
            <a:endParaRPr lang="en-US" sz="12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2778D7-CED0-4A1E-AF56-F144DA618C09}" type="slidenum">
              <a:rPr lang="en-US" sz="1200" smtClean="0"/>
              <a:pPr eaLnBrk="1" hangingPunct="1"/>
              <a:t>87</a:t>
            </a:fld>
            <a:endParaRPr lang="en-US" sz="120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7B992A-1B9C-48A7-8A47-C16709900B0E}" type="slidenum">
              <a:rPr lang="en-US" sz="1200" smtClean="0"/>
              <a:pPr eaLnBrk="1" hangingPunct="1"/>
              <a:t>88</a:t>
            </a:fld>
            <a:endParaRPr lang="en-US" sz="12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4BD06-516F-4046-9142-E48755A417F9}" type="slidenum">
              <a:rPr lang="en-US" sz="1200" smtClean="0"/>
              <a:pPr eaLnBrk="1" hangingPunct="1"/>
              <a:t>89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0BAC98-0945-4F43-B2E2-44EBBFC804A5}" type="slidenum">
              <a:rPr lang="en-US" sz="1200" smtClean="0"/>
              <a:pPr eaLnBrk="1" hangingPunct="1"/>
              <a:t>9</a:t>
            </a:fld>
            <a:endParaRPr lang="en-US" sz="1200"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8323D3-F2D7-422B-A55F-B68A2F9728B0}" type="slidenum">
              <a:rPr lang="en-US" sz="1200" smtClean="0"/>
              <a:pPr eaLnBrk="1" hangingPunct="1"/>
              <a:t>90</a:t>
            </a:fld>
            <a:endParaRPr lang="en-US" sz="12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0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62DEC3-5A3A-41CB-B106-9B923AC46C1D}" type="slidenum">
              <a:rPr lang="en-US" sz="1200" smtClean="0"/>
              <a:pPr eaLnBrk="1" hangingPunct="1"/>
              <a:t>91</a:t>
            </a:fld>
            <a:endParaRPr lang="en-US" sz="12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6ABDBB-1BD7-42E6-8AC4-95A5B1DAFDC8}" type="slidenum">
              <a:rPr lang="en-US" sz="1200" smtClean="0"/>
              <a:pPr eaLnBrk="1" hangingPunct="1"/>
              <a:t>92</a:t>
            </a:fld>
            <a:endParaRPr lang="en-US" sz="120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7956CA-03D5-4E77-AFB3-C4A543D93EA2}" type="slidenum">
              <a:rPr lang="en-US" sz="1200" smtClean="0"/>
              <a:pPr eaLnBrk="1" hangingPunct="1"/>
              <a:t>93</a:t>
            </a:fld>
            <a:endParaRPr lang="en-US" sz="12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1E0CC9-820F-4354-97F6-0764E811721A}" type="slidenum">
              <a:rPr lang="en-US" sz="1200" smtClean="0"/>
              <a:pPr eaLnBrk="1" hangingPunct="1"/>
              <a:t>94</a:t>
            </a:fld>
            <a:endParaRPr lang="en-US" sz="120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5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6114E8-8819-426F-B67F-2FF6D9402307}" type="slidenum">
              <a:rPr lang="en-US" sz="1200" smtClean="0"/>
              <a:pPr eaLnBrk="1" hangingPunct="1"/>
              <a:t>95</a:t>
            </a:fld>
            <a:endParaRPr lang="en-US" sz="12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25389F-70A4-404C-99A4-C7C09F6C7355}" type="slidenum">
              <a:rPr lang="en-US" sz="1200" smtClean="0"/>
              <a:pPr eaLnBrk="1" hangingPunct="1"/>
              <a:t>96</a:t>
            </a:fld>
            <a:endParaRPr lang="en-US" sz="120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7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F474FF-FF34-4029-A391-A9E061AF8A17}" type="slidenum">
              <a:rPr lang="en-US" sz="1200" smtClean="0"/>
              <a:pPr eaLnBrk="1" hangingPunct="1"/>
              <a:t>97</a:t>
            </a:fld>
            <a:endParaRPr lang="en-US" sz="12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8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572BF9-0F14-466F-A776-5BF967A0C6E2}" type="slidenum">
              <a:rPr lang="en-US" sz="1200" smtClean="0"/>
              <a:pPr eaLnBrk="1" hangingPunct="1"/>
              <a:t>98</a:t>
            </a:fld>
            <a:endParaRPr lang="en-US" sz="12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A4CEE-EB1A-41B1-A753-528820CD5345}" type="slidenum">
              <a:rPr lang="en-US" sz="1200" smtClean="0"/>
              <a:pPr eaLnBrk="1" hangingPunct="1"/>
              <a:t>99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D80966-7291-4788-9824-4BCE839FC1E8}" type="slidenum">
              <a:rPr lang="en-US"/>
              <a:pPr>
                <a:defRPr/>
              </a:pPr>
              <a:t>‹#›</a:t>
            </a:fld>
            <a:endParaRPr lang="en-US"/>
          </a:p>
        </p:txBody>
      </p:sp>
    </p:spTree>
    <p:extLst>
      <p:ext uri="{BB962C8B-B14F-4D97-AF65-F5344CB8AC3E}">
        <p14:creationId xmlns:p14="http://schemas.microsoft.com/office/powerpoint/2010/main" val="261801898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002EE-5B24-4FF2-91AB-E01F859C7CA6}" type="slidenum">
              <a:rPr lang="en-US"/>
              <a:pPr>
                <a:defRPr/>
              </a:pPr>
              <a:t>‹#›</a:t>
            </a:fld>
            <a:endParaRPr lang="en-US"/>
          </a:p>
        </p:txBody>
      </p:sp>
    </p:spTree>
    <p:extLst>
      <p:ext uri="{BB962C8B-B14F-4D97-AF65-F5344CB8AC3E}">
        <p14:creationId xmlns:p14="http://schemas.microsoft.com/office/powerpoint/2010/main" val="3951223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70D17-5056-4561-A91C-A8B2221D2C3D}" type="slidenum">
              <a:rPr lang="en-US"/>
              <a:pPr>
                <a:defRPr/>
              </a:pPr>
              <a:t>‹#›</a:t>
            </a:fld>
            <a:endParaRPr lang="en-US"/>
          </a:p>
        </p:txBody>
      </p:sp>
    </p:spTree>
    <p:extLst>
      <p:ext uri="{BB962C8B-B14F-4D97-AF65-F5344CB8AC3E}">
        <p14:creationId xmlns:p14="http://schemas.microsoft.com/office/powerpoint/2010/main" val="17890855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03BEF-D431-4234-8018-7588EDBF5D2A}" type="slidenum">
              <a:rPr lang="en-US"/>
              <a:pPr>
                <a:defRPr/>
              </a:pPr>
              <a:t>‹#›</a:t>
            </a:fld>
            <a:endParaRPr lang="en-US"/>
          </a:p>
        </p:txBody>
      </p:sp>
    </p:spTree>
    <p:extLst>
      <p:ext uri="{BB962C8B-B14F-4D97-AF65-F5344CB8AC3E}">
        <p14:creationId xmlns:p14="http://schemas.microsoft.com/office/powerpoint/2010/main" val="139635834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75530F4-71E2-4E71-A8A0-49FB534EAC6C}" type="slidenum">
              <a:rPr lang="en-US"/>
              <a:pPr>
                <a:defRPr/>
              </a:pPr>
              <a:t>‹#›</a:t>
            </a:fld>
            <a:endParaRPr lang="en-US"/>
          </a:p>
        </p:txBody>
      </p:sp>
    </p:spTree>
    <p:extLst>
      <p:ext uri="{BB962C8B-B14F-4D97-AF65-F5344CB8AC3E}">
        <p14:creationId xmlns:p14="http://schemas.microsoft.com/office/powerpoint/2010/main" val="4113102352"/>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63F74E-5A36-4DCC-84A1-67B912B1FE44}" type="slidenum">
              <a:rPr lang="en-US"/>
              <a:pPr>
                <a:defRPr/>
              </a:pPr>
              <a:t>‹#›</a:t>
            </a:fld>
            <a:endParaRPr lang="en-US"/>
          </a:p>
        </p:txBody>
      </p:sp>
    </p:spTree>
    <p:extLst>
      <p:ext uri="{BB962C8B-B14F-4D97-AF65-F5344CB8AC3E}">
        <p14:creationId xmlns:p14="http://schemas.microsoft.com/office/powerpoint/2010/main" val="41704078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BEADB-F24E-4F93-8886-B9188979932E}" type="slidenum">
              <a:rPr lang="en-US"/>
              <a:pPr>
                <a:defRPr/>
              </a:pPr>
              <a:t>‹#›</a:t>
            </a:fld>
            <a:endParaRPr lang="en-US"/>
          </a:p>
        </p:txBody>
      </p:sp>
    </p:spTree>
    <p:extLst>
      <p:ext uri="{BB962C8B-B14F-4D97-AF65-F5344CB8AC3E}">
        <p14:creationId xmlns:p14="http://schemas.microsoft.com/office/powerpoint/2010/main" val="204254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96CAF-4EDB-4F27-B859-829627D734EC}" type="slidenum">
              <a:rPr lang="en-US"/>
              <a:pPr>
                <a:defRPr/>
              </a:pPr>
              <a:t>‹#›</a:t>
            </a:fld>
            <a:endParaRPr lang="en-US"/>
          </a:p>
        </p:txBody>
      </p:sp>
    </p:spTree>
    <p:extLst>
      <p:ext uri="{BB962C8B-B14F-4D97-AF65-F5344CB8AC3E}">
        <p14:creationId xmlns:p14="http://schemas.microsoft.com/office/powerpoint/2010/main" val="255608229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D513D7-25C4-44EB-A05F-382A0B927088}" type="slidenum">
              <a:rPr lang="en-US"/>
              <a:pPr>
                <a:defRPr/>
              </a:pPr>
              <a:t>‹#›</a:t>
            </a:fld>
            <a:endParaRPr lang="en-US"/>
          </a:p>
        </p:txBody>
      </p:sp>
    </p:spTree>
    <p:extLst>
      <p:ext uri="{BB962C8B-B14F-4D97-AF65-F5344CB8AC3E}">
        <p14:creationId xmlns:p14="http://schemas.microsoft.com/office/powerpoint/2010/main" val="27643038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5F303C-24EC-41C7-8801-F067FD136933}" type="slidenum">
              <a:rPr lang="en-US"/>
              <a:pPr>
                <a:defRPr/>
              </a:pPr>
              <a:t>‹#›</a:t>
            </a:fld>
            <a:endParaRPr lang="en-US"/>
          </a:p>
        </p:txBody>
      </p:sp>
    </p:spTree>
    <p:extLst>
      <p:ext uri="{BB962C8B-B14F-4D97-AF65-F5344CB8AC3E}">
        <p14:creationId xmlns:p14="http://schemas.microsoft.com/office/powerpoint/2010/main" val="305475152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B08B40-722D-4FB2-8043-30A01B54F8F9}" type="slidenum">
              <a:rPr lang="en-US"/>
              <a:pPr>
                <a:defRPr/>
              </a:pPr>
              <a:t>‹#›</a:t>
            </a:fld>
            <a:endParaRPr lang="en-US"/>
          </a:p>
        </p:txBody>
      </p:sp>
    </p:spTree>
    <p:extLst>
      <p:ext uri="{BB962C8B-B14F-4D97-AF65-F5344CB8AC3E}">
        <p14:creationId xmlns:p14="http://schemas.microsoft.com/office/powerpoint/2010/main" val="672314232"/>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9DA986-DF17-4997-9DA4-DC45C7333B43}" type="slidenum">
              <a:rPr lang="en-US"/>
              <a:pPr>
                <a:defRPr/>
              </a:pPr>
              <a:t>‹#›</a:t>
            </a:fld>
            <a:endParaRPr lang="en-US"/>
          </a:p>
        </p:txBody>
      </p:sp>
    </p:spTree>
    <p:extLst>
      <p:ext uri="{BB962C8B-B14F-4D97-AF65-F5344CB8AC3E}">
        <p14:creationId xmlns:p14="http://schemas.microsoft.com/office/powerpoint/2010/main" val="3837055564"/>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30715D-6F0C-4C11-AD85-4271739053D9}" type="slidenum">
              <a:rPr lang="en-US"/>
              <a:pPr>
                <a:defRPr/>
              </a:pPr>
              <a:t>‹#›</a:t>
            </a:fld>
            <a:endParaRPr lang="en-US"/>
          </a:p>
        </p:txBody>
      </p:sp>
    </p:spTree>
    <p:extLst>
      <p:ext uri="{BB962C8B-B14F-4D97-AF65-F5344CB8AC3E}">
        <p14:creationId xmlns:p14="http://schemas.microsoft.com/office/powerpoint/2010/main" val="3622539675"/>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C804C-AC3E-4B1E-9F4E-8F484C58A889}" type="slidenum">
              <a:rPr lang="en-US"/>
              <a:pPr>
                <a:defRPr/>
              </a:pPr>
              <a:t>‹#›</a:t>
            </a:fld>
            <a:endParaRPr lang="en-US"/>
          </a:p>
        </p:txBody>
      </p:sp>
    </p:spTree>
    <p:extLst>
      <p:ext uri="{BB962C8B-B14F-4D97-AF65-F5344CB8AC3E}">
        <p14:creationId xmlns:p14="http://schemas.microsoft.com/office/powerpoint/2010/main" val="127818694"/>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CDFA6B-06F3-4BCE-95CF-BCA6AE1D5713}" type="slidenum">
              <a:rPr lang="en-US"/>
              <a:pPr>
                <a:defRPr/>
              </a:pPr>
              <a:t>‹#›</a:t>
            </a:fld>
            <a:endParaRPr lang="en-US"/>
          </a:p>
        </p:txBody>
      </p:sp>
    </p:spTree>
    <p:extLst>
      <p:ext uri="{BB962C8B-B14F-4D97-AF65-F5344CB8AC3E}">
        <p14:creationId xmlns:p14="http://schemas.microsoft.com/office/powerpoint/2010/main" val="160840006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D123503-887B-423E-8BD6-41DDE8E34E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www.lookingglassnews.org/viewcommentary.php?storyid=27"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www.lookingglassnews.org/viewcommentary.php?storyid=27"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7.xml"/><Relationship Id="rId1" Type="http://schemas.openxmlformats.org/officeDocument/2006/relationships/slideLayout" Target="../slideLayouts/slideLayout1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3.xml"/><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050" name="WordArt 1027"/>
          <p:cNvSpPr>
            <a:spLocks noChangeArrowheads="1" noChangeShapeType="1" noTextEdit="1"/>
          </p:cNvSpPr>
          <p:nvPr/>
        </p:nvSpPr>
        <p:spPr bwMode="auto">
          <a:xfrm>
            <a:off x="1981200" y="1524000"/>
            <a:ext cx="4800600" cy="60198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Arial Black"/>
              </a:rPr>
              <a:t>AMERICAN</a:t>
            </a:r>
          </a:p>
          <a:p>
            <a:pPr algn="ctr"/>
            <a:r>
              <a:rPr lang="en-US" sz="3600" b="1" kern="10" dirty="0">
                <a:ln w="9525">
                  <a:solidFill>
                    <a:srgbClr val="000000"/>
                  </a:solidFill>
                  <a:round/>
                  <a:headEnd/>
                  <a:tailEnd/>
                </a:ln>
                <a:latin typeface="Arial Black"/>
              </a:rPr>
              <a:t>CULTURE</a:t>
            </a:r>
          </a:p>
          <a:p>
            <a:pPr algn="ctr"/>
            <a:endParaRPr lang="en-US" sz="3600" b="1" kern="10" dirty="0">
              <a:ln w="9525">
                <a:solidFill>
                  <a:srgbClr val="000000"/>
                </a:solidFill>
                <a:round/>
                <a:headEnd/>
                <a:tailEnd/>
              </a:ln>
              <a:solidFill>
                <a:srgbClr val="FF0000"/>
              </a:solidFill>
              <a:latin typeface="Arial Black"/>
            </a:endParaRPr>
          </a:p>
        </p:txBody>
      </p:sp>
      <p:sp>
        <p:nvSpPr>
          <p:cNvPr id="2051" name="Rectangle 1028"/>
          <p:cNvSpPr>
            <a:spLocks noGrp="1" noChangeArrowheads="1"/>
          </p:cNvSpPr>
          <p:nvPr>
            <p:ph type="title"/>
          </p:nvPr>
        </p:nvSpPr>
        <p:spPr>
          <a:xfrm>
            <a:off x="457200" y="0"/>
            <a:ext cx="8305800" cy="1143000"/>
          </a:xfrm>
        </p:spPr>
        <p:txBody>
          <a:bodyPr/>
          <a:lstStyle/>
          <a:p>
            <a:pPr eaLnBrk="1" hangingPunct="1"/>
            <a:r>
              <a:rPr lang="en-US" sz="6000" b="1" u="sng" dirty="0" smtClean="0">
                <a:solidFill>
                  <a:srgbClr val="00FFFF"/>
                </a:solidFill>
                <a:latin typeface="Tahoma" pitchFamily="34" charset="0"/>
              </a:rPr>
              <a:t>Chapter 5</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228600"/>
            <a:ext cx="8763000" cy="6324600"/>
          </a:xfrm>
        </p:spPr>
        <p:txBody>
          <a:bodyPr/>
          <a:lstStyle/>
          <a:p>
            <a:pPr marL="609600" indent="-609600" eaLnBrk="1" hangingPunct="1">
              <a:buFontTx/>
              <a:buAutoNum type="arabicPeriod"/>
            </a:pPr>
            <a:r>
              <a:rPr lang="en-US" sz="4600" b="1" dirty="0" smtClean="0">
                <a:latin typeface="Tahoma" pitchFamily="34" charset="0"/>
              </a:rPr>
              <a:t>America’s greatness stems more for what America is (a haven of freedom) than from what it has done.</a:t>
            </a:r>
          </a:p>
          <a:p>
            <a:pPr marL="609600" indent="-609600" eaLnBrk="1" hangingPunct="1">
              <a:buFontTx/>
              <a:buAutoNum type="arabicPeriod"/>
            </a:pPr>
            <a:r>
              <a:rPr lang="en-US" sz="4600" b="1" dirty="0" smtClean="0">
                <a:latin typeface="Tahoma" pitchFamily="34" charset="0"/>
              </a:rPr>
              <a:t>The biggest challenge faced by Americans is to use freedom responsibly rather than to abuse it for self-gain.</a:t>
            </a:r>
          </a:p>
        </p:txBody>
      </p:sp>
    </p:spTree>
  </p:cSld>
  <p:clrMapOvr>
    <a:masterClrMapping/>
  </p:clrMapOvr>
  <p:transition spd="med">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0"/>
            <a:ext cx="8991600" cy="1219200"/>
          </a:xfrm>
          <a:noFill/>
        </p:spPr>
        <p:txBody>
          <a:bodyPr/>
          <a:lstStyle/>
          <a:p>
            <a:pPr eaLnBrk="1" hangingPunct="1"/>
            <a:r>
              <a:rPr lang="en-US" sz="4800" b="1" smtClean="0">
                <a:solidFill>
                  <a:schemeClr val="tx1"/>
                </a:solidFill>
                <a:latin typeface="Tahoma" pitchFamily="34" charset="0"/>
              </a:rPr>
              <a:t>You’re pragmatic if you ask:</a:t>
            </a:r>
          </a:p>
        </p:txBody>
      </p:sp>
      <p:sp>
        <p:nvSpPr>
          <p:cNvPr id="104451" name="Rectangle 3"/>
          <p:cNvSpPr>
            <a:spLocks noGrp="1" noChangeArrowheads="1"/>
          </p:cNvSpPr>
          <p:nvPr>
            <p:ph type="body" idx="1"/>
          </p:nvPr>
        </p:nvSpPr>
        <p:spPr>
          <a:xfrm>
            <a:off x="0" y="1143000"/>
            <a:ext cx="9144000" cy="4876800"/>
          </a:xfrm>
        </p:spPr>
        <p:txBody>
          <a:bodyPr/>
          <a:lstStyle/>
          <a:p>
            <a:pPr marL="609600" indent="-609600" eaLnBrk="1" hangingPunct="1">
              <a:lnSpc>
                <a:spcPct val="90000"/>
              </a:lnSpc>
              <a:buClr>
                <a:schemeClr val="tx1"/>
              </a:buClr>
              <a:buFontTx/>
              <a:buAutoNum type="arabicPeriod"/>
            </a:pPr>
            <a:r>
              <a:rPr lang="en-US" sz="6000" b="1" smtClean="0">
                <a:latin typeface="Tahoma" pitchFamily="34" charset="0"/>
              </a:rPr>
              <a:t>Did it work?</a:t>
            </a:r>
          </a:p>
          <a:p>
            <a:pPr marL="609600" indent="-609600" eaLnBrk="1" hangingPunct="1">
              <a:lnSpc>
                <a:spcPct val="90000"/>
              </a:lnSpc>
              <a:buClr>
                <a:schemeClr val="tx1"/>
              </a:buClr>
              <a:buFontTx/>
              <a:buAutoNum type="arabicPeriod"/>
            </a:pPr>
            <a:r>
              <a:rPr lang="en-US" sz="6000" b="1" smtClean="0">
                <a:latin typeface="Tahoma" pitchFamily="34" charset="0"/>
              </a:rPr>
              <a:t>Did it sell?</a:t>
            </a:r>
          </a:p>
          <a:p>
            <a:pPr marL="609600" indent="-609600" eaLnBrk="1" hangingPunct="1">
              <a:lnSpc>
                <a:spcPct val="90000"/>
              </a:lnSpc>
              <a:buClr>
                <a:schemeClr val="tx1"/>
              </a:buClr>
              <a:buFontTx/>
              <a:buAutoNum type="arabicPeriod"/>
            </a:pPr>
            <a:r>
              <a:rPr lang="en-US" sz="6000" b="1" smtClean="0">
                <a:latin typeface="Tahoma" pitchFamily="34" charset="0"/>
              </a:rPr>
              <a:t>Did you win?</a:t>
            </a:r>
          </a:p>
          <a:p>
            <a:pPr marL="609600" indent="-609600" eaLnBrk="1" hangingPunct="1">
              <a:lnSpc>
                <a:spcPct val="90000"/>
              </a:lnSpc>
              <a:buClr>
                <a:schemeClr val="tx1"/>
              </a:buClr>
              <a:buFontTx/>
              <a:buAutoNum type="arabicPeriod"/>
            </a:pPr>
            <a:r>
              <a:rPr lang="en-US" sz="6000" b="1" smtClean="0">
                <a:latin typeface="Tahoma" pitchFamily="34" charset="0"/>
              </a:rPr>
              <a:t>Did you get away with it?</a:t>
            </a:r>
          </a:p>
          <a:p>
            <a:pPr marL="609600" indent="-609600" eaLnBrk="1" hangingPunct="1">
              <a:lnSpc>
                <a:spcPct val="90000"/>
              </a:lnSpc>
              <a:buClr>
                <a:srgbClr val="3333FF"/>
              </a:buClr>
              <a:buFont typeface="Wingdings" pitchFamily="2" charset="2"/>
              <a:buChar char="Ø"/>
            </a:pPr>
            <a:endParaRPr lang="en-US" sz="6000" b="1" smtClean="0">
              <a:latin typeface="Tahoma" pitchFamily="34" charset="0"/>
            </a:endParaRPr>
          </a:p>
          <a:p>
            <a:pPr marL="609600" indent="-609600" eaLnBrk="1" hangingPunct="1">
              <a:lnSpc>
                <a:spcPct val="90000"/>
              </a:lnSpc>
            </a:pPr>
            <a:endParaRPr lang="en-US" sz="4000" smtClean="0">
              <a:solidFill>
                <a:srgbClr val="FFFF00"/>
              </a:solidFill>
            </a:endParaRPr>
          </a:p>
          <a:p>
            <a:pPr marL="609600" indent="-609600" eaLnBrk="1" hangingPunct="1">
              <a:lnSpc>
                <a:spcPct val="90000"/>
              </a:lnSpc>
            </a:pPr>
            <a:endParaRPr lang="en-US" sz="2800" smtClean="0"/>
          </a:p>
        </p:txBody>
      </p:sp>
      <p:sp>
        <p:nvSpPr>
          <p:cNvPr id="104452" name="AutoShape 4"/>
          <p:cNvSpPr>
            <a:spLocks noChangeArrowheads="1"/>
          </p:cNvSpPr>
          <p:nvPr/>
        </p:nvSpPr>
        <p:spPr bwMode="auto">
          <a:xfrm>
            <a:off x="6400800" y="5562600"/>
            <a:ext cx="976313" cy="485775"/>
          </a:xfrm>
          <a:prstGeom prst="notched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1371600"/>
          </a:xfrm>
        </p:spPr>
        <p:txBody>
          <a:bodyPr/>
          <a:lstStyle/>
          <a:p>
            <a:pPr eaLnBrk="1" hangingPunct="1"/>
            <a:r>
              <a:rPr lang="en-US" sz="3600" b="1" smtClean="0">
                <a:solidFill>
                  <a:schemeClr val="tx1"/>
                </a:solidFill>
                <a:latin typeface="Tahoma" pitchFamily="34" charset="0"/>
              </a:rPr>
              <a:t>Good ole American pragmatism: SUCCESS &gt; IDEALS</a:t>
            </a:r>
          </a:p>
        </p:txBody>
      </p:sp>
      <p:pic>
        <p:nvPicPr>
          <p:cNvPr id="105475" name="Picture 3" descr="2035_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AutoShape 4"/>
          <p:cNvSpPr>
            <a:spLocks noChangeArrowheads="1"/>
          </p:cNvSpPr>
          <p:nvPr/>
        </p:nvSpPr>
        <p:spPr bwMode="auto">
          <a:xfrm>
            <a:off x="7086600" y="6372225"/>
            <a:ext cx="976313" cy="485775"/>
          </a:xfrm>
          <a:prstGeom prst="notched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0" y="0"/>
            <a:ext cx="89154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b="1" dirty="0">
                <a:latin typeface="Tahoma" pitchFamily="34" charset="0"/>
              </a:rPr>
              <a:t>Why did Ben Franklin pragmatically say he preferred </a:t>
            </a:r>
          </a:p>
          <a:p>
            <a:pPr algn="ctr"/>
            <a:r>
              <a:rPr lang="en-US" sz="5400" b="1" dirty="0">
                <a:latin typeface="Tahoma" pitchFamily="34" charset="0"/>
              </a:rPr>
              <a:t>older women?</a:t>
            </a:r>
          </a:p>
          <a:p>
            <a:pPr algn="ctr"/>
            <a:r>
              <a:rPr lang="en-US" sz="4800" b="1" dirty="0">
                <a:latin typeface="Tahoma" pitchFamily="34" charset="0"/>
              </a:rPr>
              <a:t>(“It’s a lot </a:t>
            </a:r>
          </a:p>
          <a:p>
            <a:pPr algn="ctr"/>
            <a:r>
              <a:rPr lang="en-US" sz="4800" b="1" dirty="0">
                <a:latin typeface="Tahoma" pitchFamily="34" charset="0"/>
              </a:rPr>
              <a:t>harder to</a:t>
            </a:r>
          </a:p>
          <a:p>
            <a:pPr algn="ctr"/>
            <a:r>
              <a:rPr lang="en-US" sz="4800" b="1" dirty="0">
                <a:latin typeface="Tahoma" pitchFamily="34" charset="0"/>
              </a:rPr>
              <a:t> get them</a:t>
            </a:r>
          </a:p>
          <a:p>
            <a:pPr algn="ctr"/>
            <a:r>
              <a:rPr lang="en-US" sz="4800" b="1" dirty="0">
                <a:latin typeface="Tahoma" pitchFamily="34" charset="0"/>
              </a:rPr>
              <a:t> </a:t>
            </a:r>
            <a:r>
              <a:rPr lang="en-US" sz="4800" b="1" dirty="0" smtClean="0">
                <a:latin typeface="Tahoma" pitchFamily="34" charset="0"/>
              </a:rPr>
              <a:t>pregnant.”)</a:t>
            </a:r>
            <a:endParaRPr lang="en-US" sz="4800" b="1" dirty="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0"/>
            <a:ext cx="8915400" cy="838200"/>
          </a:xfrm>
        </p:spPr>
        <p:txBody>
          <a:bodyPr/>
          <a:lstStyle/>
          <a:p>
            <a:pPr eaLnBrk="1" hangingPunct="1"/>
            <a:r>
              <a:rPr lang="en-US" sz="3600" b="1" smtClean="0">
                <a:solidFill>
                  <a:schemeClr val="tx1"/>
                </a:solidFill>
                <a:latin typeface="Tahoma" pitchFamily="34" charset="0"/>
              </a:rPr>
              <a:t>AMERICAN CULTURAL PRAGMATISM</a:t>
            </a:r>
          </a:p>
        </p:txBody>
      </p:sp>
      <p:sp>
        <p:nvSpPr>
          <p:cNvPr id="107523"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3400" b="1" smtClean="0">
                <a:latin typeface="Tahoma" pitchFamily="34" charset="0"/>
              </a:rPr>
              <a:t>Justifying state-promoted lotteries on the basis of (miniscule) contributions to school funding</a:t>
            </a:r>
          </a:p>
          <a:p>
            <a:pPr marL="609600" indent="-609600" eaLnBrk="1" hangingPunct="1">
              <a:buFontTx/>
              <a:buAutoNum type="arabicPeriod"/>
            </a:pPr>
            <a:r>
              <a:rPr lang="en-US" sz="3400" b="1" smtClean="0">
                <a:latin typeface="Tahoma" pitchFamily="34" charset="0"/>
              </a:rPr>
              <a:t>Radar detectors for highway driving</a:t>
            </a:r>
          </a:p>
          <a:p>
            <a:pPr marL="609600" indent="-609600" eaLnBrk="1" hangingPunct="1">
              <a:buFontTx/>
              <a:buAutoNum type="arabicPeriod"/>
            </a:pPr>
            <a:r>
              <a:rPr lang="en-US" sz="3400" b="1" smtClean="0">
                <a:latin typeface="Tahoma" pitchFamily="34" charset="0"/>
              </a:rPr>
              <a:t>The “literary” </a:t>
            </a:r>
            <a:r>
              <a:rPr lang="en-US" sz="3400" b="1" i="1" smtClean="0">
                <a:latin typeface="Tahoma" pitchFamily="34" charset="0"/>
              </a:rPr>
              <a:t>Playboy</a:t>
            </a:r>
            <a:r>
              <a:rPr lang="en-US" sz="3400" b="1" smtClean="0">
                <a:latin typeface="Tahoma" pitchFamily="34" charset="0"/>
              </a:rPr>
              <a:t> magazine</a:t>
            </a:r>
          </a:p>
          <a:p>
            <a:pPr marL="609600" indent="-609600" eaLnBrk="1" hangingPunct="1">
              <a:buFontTx/>
              <a:buAutoNum type="arabicPeriod"/>
            </a:pPr>
            <a:r>
              <a:rPr lang="en-US" sz="3400" b="1" smtClean="0">
                <a:latin typeface="Tahoma" pitchFamily="34" charset="0"/>
              </a:rPr>
              <a:t>Guerilla warfare against the British in the Revolutionary War</a:t>
            </a:r>
          </a:p>
          <a:p>
            <a:pPr marL="609600" indent="-609600" eaLnBrk="1" hangingPunct="1">
              <a:buFontTx/>
              <a:buAutoNum type="arabicPeriod"/>
            </a:pPr>
            <a:r>
              <a:rPr lang="en-US" sz="3400" b="1" smtClean="0">
                <a:latin typeface="Tahoma" pitchFamily="34" charset="0"/>
              </a:rPr>
              <a:t>Universities charging high “service fees” to make actual tuition appear lower</a:t>
            </a:r>
          </a:p>
          <a:p>
            <a:pPr marL="609600" indent="-609600" eaLnBrk="1" hangingPunct="1"/>
            <a:endParaRPr lang="en-US" sz="34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838200"/>
          </a:xfrm>
        </p:spPr>
        <p:txBody>
          <a:bodyPr/>
          <a:lstStyle/>
          <a:p>
            <a:pPr eaLnBrk="1" hangingPunct="1"/>
            <a:r>
              <a:rPr lang="en-US" sz="4800" b="1" smtClean="0">
                <a:solidFill>
                  <a:schemeClr val="tx1"/>
                </a:solidFill>
                <a:latin typeface="Tahoma" pitchFamily="34" charset="0"/>
              </a:rPr>
              <a:t>BUSINESS PRAGMATISM</a:t>
            </a:r>
          </a:p>
        </p:txBody>
      </p:sp>
      <p:sp>
        <p:nvSpPr>
          <p:cNvPr id="109571" name="Rectangle 3"/>
          <p:cNvSpPr>
            <a:spLocks noGrp="1" noChangeArrowheads="1"/>
          </p:cNvSpPr>
          <p:nvPr>
            <p:ph type="body" idx="1"/>
          </p:nvPr>
        </p:nvSpPr>
        <p:spPr>
          <a:xfrm>
            <a:off x="0" y="685800"/>
            <a:ext cx="9144000" cy="5943600"/>
          </a:xfrm>
        </p:spPr>
        <p:txBody>
          <a:bodyPr/>
          <a:lstStyle/>
          <a:p>
            <a:pPr marL="609600" indent="-609600" eaLnBrk="1" hangingPunct="1">
              <a:buClr>
                <a:schemeClr val="tx1"/>
              </a:buClr>
              <a:buFontTx/>
              <a:buAutoNum type="arabicPeriod"/>
              <a:defRPr/>
            </a:pPr>
            <a:r>
              <a:rPr lang="en-US" sz="3600" b="1" dirty="0" smtClean="0">
                <a:latin typeface="Tahoma" pitchFamily="34" charset="0"/>
              </a:rPr>
              <a:t>“</a:t>
            </a:r>
            <a:r>
              <a:rPr lang="en-US" sz="4400" b="1" dirty="0" smtClean="0">
                <a:latin typeface="Tahoma" pitchFamily="34" charset="0"/>
              </a:rPr>
              <a:t>Fat Free” Milk Duds</a:t>
            </a:r>
          </a:p>
          <a:p>
            <a:pPr marL="609600" indent="-609600" eaLnBrk="1" hangingPunct="1">
              <a:buClr>
                <a:schemeClr val="tx1"/>
              </a:buClr>
              <a:buFontTx/>
              <a:buAutoNum type="arabicPeriod"/>
              <a:defRPr/>
            </a:pPr>
            <a:r>
              <a:rPr lang="en-US" sz="4400" b="1" dirty="0" smtClean="0">
                <a:latin typeface="Tahoma" pitchFamily="34" charset="0"/>
              </a:rPr>
              <a:t>Resume fudging</a:t>
            </a:r>
          </a:p>
          <a:p>
            <a:pPr marL="609600" indent="-609600" eaLnBrk="1" hangingPunct="1">
              <a:buClr>
                <a:schemeClr val="tx1"/>
              </a:buClr>
              <a:buFontTx/>
              <a:buAutoNum type="arabicPeriod"/>
              <a:defRPr/>
            </a:pPr>
            <a:r>
              <a:rPr lang="en-US" sz="4000" b="1" dirty="0" smtClean="0">
                <a:latin typeface="Tahoma" pitchFamily="34" charset="0"/>
              </a:rPr>
              <a:t>Catsup defined as a vegetable</a:t>
            </a:r>
          </a:p>
          <a:p>
            <a:pPr marL="609600" indent="-609600" eaLnBrk="1" hangingPunct="1">
              <a:buClr>
                <a:schemeClr val="tx1"/>
              </a:buClr>
              <a:buFontTx/>
              <a:buNone/>
              <a:defRPr/>
            </a:pPr>
            <a:r>
              <a:rPr lang="en-US" sz="4000" b="1" dirty="0" smtClean="0">
                <a:latin typeface="Tahoma" pitchFamily="34" charset="0"/>
              </a:rPr>
              <a:t>for school lunch programs</a:t>
            </a:r>
          </a:p>
          <a:p>
            <a:pPr marL="742950" indent="-742950" eaLnBrk="1" hangingPunct="1">
              <a:buClr>
                <a:schemeClr val="tx1"/>
              </a:buClr>
              <a:buFont typeface="+mj-lt"/>
              <a:buAutoNum type="arabicPeriod" startAt="4"/>
              <a:defRPr/>
            </a:pPr>
            <a:r>
              <a:rPr lang="en-US" sz="4400" b="1" dirty="0" smtClean="0">
                <a:latin typeface="Tahoma" pitchFamily="34" charset="0"/>
              </a:rPr>
              <a:t>$12 parking sports venues</a:t>
            </a:r>
          </a:p>
          <a:p>
            <a:pPr marL="742950" indent="-742950" eaLnBrk="1" hangingPunct="1">
              <a:buClr>
                <a:schemeClr val="tx1"/>
              </a:buClr>
              <a:buFont typeface="+mj-lt"/>
              <a:buAutoNum type="arabicPeriod" startAt="4"/>
              <a:defRPr/>
            </a:pPr>
            <a:r>
              <a:rPr lang="en-US" sz="4400" b="1" dirty="0" smtClean="0">
                <a:latin typeface="Tahoma" pitchFamily="34" charset="0"/>
                <a:cs typeface="Times New Roman" pitchFamily="18" charset="0"/>
              </a:rPr>
              <a:t>Postage &amp; handling: $7</a:t>
            </a:r>
          </a:p>
          <a:p>
            <a:pPr marL="742950" indent="-742950" eaLnBrk="1" hangingPunct="1">
              <a:buClr>
                <a:schemeClr val="tx1"/>
              </a:buClr>
              <a:buFont typeface="+mj-lt"/>
              <a:buAutoNum type="arabicPeriod" startAt="4"/>
              <a:defRPr/>
            </a:pPr>
            <a:r>
              <a:rPr lang="en-US" sz="4400" b="1" dirty="0" smtClean="0">
                <a:latin typeface="Tahoma" pitchFamily="34" charset="0"/>
                <a:cs typeface="Times New Roman" pitchFamily="18" charset="0"/>
              </a:rPr>
              <a:t>“Name a star after someone!”</a:t>
            </a:r>
          </a:p>
          <a:p>
            <a:pPr marL="609600" indent="-609600" eaLnBrk="1" hangingPunct="1">
              <a:buClr>
                <a:srgbClr val="00FF00"/>
              </a:buClr>
              <a:buFont typeface="Wingdings" pitchFamily="2" charset="2"/>
              <a:buChar char="ü"/>
              <a:defRPr/>
            </a:pPr>
            <a:endParaRPr lang="en-US" sz="4400" b="1" dirty="0" smtClean="0">
              <a:latin typeface="Tahoma" pitchFamily="34" charset="0"/>
            </a:endParaRPr>
          </a:p>
          <a:p>
            <a:pPr marL="609600" indent="-609600" eaLnBrk="1" hangingPunct="1">
              <a:defRPr/>
            </a:pPr>
            <a:endParaRPr lang="en-US" sz="3600" b="1" dirty="0" smtClean="0">
              <a:solidFill>
                <a:schemeClr val="accent2"/>
              </a:solidFill>
              <a:latin typeface="Broadview" pitchFamily="2" charset="0"/>
            </a:endParaRPr>
          </a:p>
          <a:p>
            <a:pPr marL="609600" indent="-609600" eaLnBrk="1" hangingPunct="1">
              <a:defRPr/>
            </a:pPr>
            <a:endParaRPr lang="en-US" sz="2800" b="1" dirty="0" smtClean="0">
              <a:solidFill>
                <a:srgbClr val="0000CC"/>
              </a:solidFill>
              <a:latin typeface="Broadview" pitchFamily="2" charset="0"/>
            </a:endParaRPr>
          </a:p>
        </p:txBody>
      </p:sp>
      <p:sp>
        <p:nvSpPr>
          <p:cNvPr id="108548" name="AutoShape 4"/>
          <p:cNvSpPr>
            <a:spLocks noChangeArrowheads="1"/>
          </p:cNvSpPr>
          <p:nvPr/>
        </p:nvSpPr>
        <p:spPr bwMode="auto">
          <a:xfrm>
            <a:off x="78486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04800" y="0"/>
            <a:ext cx="8839200" cy="6400800"/>
          </a:xfrm>
        </p:spPr>
        <p:txBody>
          <a:bodyPr/>
          <a:lstStyle/>
          <a:p>
            <a:pPr marL="609600" indent="-609600" eaLnBrk="1" hangingPunct="1">
              <a:buFontTx/>
              <a:buAutoNum type="arabicPeriod" startAt="8"/>
            </a:pPr>
            <a:r>
              <a:rPr lang="en-US" sz="3800" b="1" dirty="0" smtClean="0">
                <a:latin typeface="Tahoma" pitchFamily="34" charset="0"/>
              </a:rPr>
              <a:t>35/hour per week employees (so they don’t qualify for benefits)</a:t>
            </a:r>
          </a:p>
          <a:p>
            <a:pPr marL="609600" indent="-609600" eaLnBrk="1" hangingPunct="1">
              <a:buFontTx/>
              <a:buAutoNum type="arabicPeriod" startAt="8"/>
            </a:pPr>
            <a:r>
              <a:rPr lang="en-US" sz="3800" b="1" dirty="0" smtClean="0">
                <a:latin typeface="Tahoma" pitchFamily="34" charset="0"/>
              </a:rPr>
              <a:t>Internet cookies &amp; ad blitzes</a:t>
            </a:r>
          </a:p>
          <a:p>
            <a:pPr marL="609600" indent="-609600" eaLnBrk="1" hangingPunct="1">
              <a:buFontTx/>
              <a:buAutoNum type="arabicPeriod" startAt="8"/>
            </a:pPr>
            <a:r>
              <a:rPr lang="en-US" sz="3800" b="1" dirty="0" smtClean="0">
                <a:latin typeface="Tahoma" pitchFamily="34" charset="0"/>
              </a:rPr>
              <a:t>Selling mailing lists</a:t>
            </a:r>
          </a:p>
          <a:p>
            <a:pPr marL="609600" indent="-609600" eaLnBrk="1" hangingPunct="1">
              <a:buFontTx/>
              <a:buAutoNum type="arabicPeriod" startAt="8"/>
            </a:pPr>
            <a:r>
              <a:rPr lang="en-US" sz="3800" b="1" dirty="0" smtClean="0">
                <a:latin typeface="Tahoma" pitchFamily="34" charset="0"/>
              </a:rPr>
              <a:t>National Enquirer</a:t>
            </a:r>
            <a:r>
              <a:rPr lang="en-US" sz="3800" b="1" dirty="0">
                <a:latin typeface="Tahoma" pitchFamily="34" charset="0"/>
              </a:rPr>
              <a:t> </a:t>
            </a:r>
            <a:r>
              <a:rPr lang="en-US" sz="3800" b="1" dirty="0" smtClean="0">
                <a:latin typeface="Tahoma" pitchFamily="34" charset="0"/>
              </a:rPr>
              <a:t>&amp; email spam</a:t>
            </a:r>
          </a:p>
          <a:p>
            <a:pPr marL="609600" indent="-609600" eaLnBrk="1" hangingPunct="1">
              <a:buFontTx/>
              <a:buAutoNum type="arabicPeriod" startAt="8"/>
            </a:pPr>
            <a:r>
              <a:rPr lang="en-US" sz="3800" b="1" dirty="0" smtClean="0">
                <a:latin typeface="Tahoma" pitchFamily="34" charset="0"/>
              </a:rPr>
              <a:t>“Lose weight while you sleep”</a:t>
            </a:r>
          </a:p>
          <a:p>
            <a:pPr marL="609600" indent="-609600" eaLnBrk="1" hangingPunct="1">
              <a:buFontTx/>
              <a:buAutoNum type="arabicPeriod" startAt="8"/>
            </a:pPr>
            <a:r>
              <a:rPr lang="en-US" sz="3800" b="1" dirty="0" err="1" smtClean="0">
                <a:latin typeface="Tahoma" pitchFamily="34" charset="0"/>
                <a:cs typeface="Times New Roman" pitchFamily="18" charset="0"/>
              </a:rPr>
              <a:t>Hyperfast</a:t>
            </a:r>
            <a:r>
              <a:rPr lang="en-US" sz="3800" b="1" dirty="0" smtClean="0">
                <a:latin typeface="Tahoma" pitchFamily="34" charset="0"/>
                <a:cs typeface="Times New Roman" pitchFamily="18" charset="0"/>
              </a:rPr>
              <a:t> talk on the legal</a:t>
            </a:r>
          </a:p>
          <a:p>
            <a:pPr marL="609600" indent="-609600" eaLnBrk="1" hangingPunct="1">
              <a:buFont typeface="Wingdings" pitchFamily="2" charset="2"/>
              <a:buNone/>
            </a:pPr>
            <a:r>
              <a:rPr lang="en-US" sz="3800" b="1" dirty="0" smtClean="0">
                <a:latin typeface="Tahoma" pitchFamily="34" charset="0"/>
                <a:cs typeface="Times New Roman" pitchFamily="18" charset="0"/>
              </a:rPr>
              <a:t> part of radio ads</a:t>
            </a:r>
          </a:p>
          <a:p>
            <a:pPr marL="609600" indent="-609600" eaLnBrk="1" hangingPunct="1">
              <a:buFont typeface="Wingdings" pitchFamily="2" charset="2"/>
              <a:buNone/>
            </a:pPr>
            <a:endParaRPr lang="en-US" sz="3800" b="1" dirty="0" smtClean="0">
              <a:latin typeface="Tahoma" pitchFamily="34" charset="0"/>
              <a:cs typeface="Times New Roman" pitchFamily="18" charset="0"/>
            </a:endParaRPr>
          </a:p>
          <a:p>
            <a:pPr marL="609600" indent="-609600" eaLnBrk="1" hangingPunct="1">
              <a:buFont typeface="Wingdings" pitchFamily="2" charset="2"/>
              <a:buChar char="§"/>
            </a:pPr>
            <a:endParaRPr lang="en-US" sz="3600" b="1" dirty="0" smtClean="0">
              <a:solidFill>
                <a:srgbClr val="009900"/>
              </a:solidFill>
              <a:latin typeface="Tahoma" pitchFamily="34" charset="0"/>
            </a:endParaRPr>
          </a:p>
        </p:txBody>
      </p:sp>
      <p:sp>
        <p:nvSpPr>
          <p:cNvPr id="109571" name="AutoShape 3"/>
          <p:cNvSpPr>
            <a:spLocks noChangeArrowheads="1"/>
          </p:cNvSpPr>
          <p:nvPr/>
        </p:nvSpPr>
        <p:spPr bwMode="auto">
          <a:xfrm>
            <a:off x="74676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startAt="14"/>
            </a:pPr>
            <a:r>
              <a:rPr lang="en-US" sz="3600" b="1" smtClean="0">
                <a:latin typeface="Tahoma" pitchFamily="34" charset="0"/>
              </a:rPr>
              <a:t>Public school teaching revolving around passing the state achievement exams</a:t>
            </a:r>
          </a:p>
          <a:p>
            <a:pPr marL="609600" indent="-609600" eaLnBrk="1" hangingPunct="1">
              <a:buFontTx/>
              <a:buAutoNum type="arabicPeriod" startAt="14"/>
            </a:pPr>
            <a:r>
              <a:rPr lang="en-US" sz="3600" b="1" smtClean="0">
                <a:latin typeface="Tahoma" pitchFamily="34" charset="0"/>
              </a:rPr>
              <a:t>“No fault” divorces</a:t>
            </a:r>
          </a:p>
          <a:p>
            <a:pPr marL="609600" indent="-609600" eaLnBrk="1" hangingPunct="1">
              <a:buFontTx/>
              <a:buAutoNum type="arabicPeriod" startAt="14"/>
            </a:pPr>
            <a:r>
              <a:rPr lang="en-US" sz="3600" b="1" smtClean="0">
                <a:latin typeface="Tahoma" pitchFamily="34" charset="0"/>
              </a:rPr>
              <a:t>Retailer coupons</a:t>
            </a:r>
          </a:p>
          <a:p>
            <a:pPr marL="609600" indent="-609600" eaLnBrk="1" hangingPunct="1">
              <a:buFontTx/>
              <a:buAutoNum type="arabicPeriod" startAt="14"/>
            </a:pPr>
            <a:r>
              <a:rPr lang="en-US" sz="3600" b="1" smtClean="0">
                <a:latin typeface="Tahoma" pitchFamily="34" charset="0"/>
              </a:rPr>
              <a:t>The “quick loss” Atkins diet</a:t>
            </a:r>
          </a:p>
          <a:p>
            <a:pPr marL="609600" indent="-609600" eaLnBrk="1" hangingPunct="1">
              <a:buFontTx/>
              <a:buAutoNum type="arabicPeriod" startAt="14"/>
            </a:pPr>
            <a:r>
              <a:rPr lang="en-US" sz="3600" b="1" smtClean="0">
                <a:latin typeface="Tahoma" pitchFamily="34" charset="0"/>
              </a:rPr>
              <a:t>Low tar/nicotine cigarettes </a:t>
            </a:r>
          </a:p>
          <a:p>
            <a:pPr marL="609600" indent="-609600" eaLnBrk="1" hangingPunct="1">
              <a:buFontTx/>
              <a:buAutoNum type="arabicPeriod" startAt="14"/>
            </a:pPr>
            <a:r>
              <a:rPr lang="en-US" sz="3600" b="1" smtClean="0">
                <a:latin typeface="Tahoma" pitchFamily="34" charset="0"/>
              </a:rPr>
              <a:t>“Dr. Van Auken, what’s the lowest grade I can get on the final exam and still make a B in the course”?</a:t>
            </a:r>
          </a:p>
          <a:p>
            <a:pPr marL="609600" indent="-609600" eaLnBrk="1" hangingPunct="1"/>
            <a:endParaRPr lang="en-US" sz="3600" b="1" smtClean="0">
              <a:latin typeface="Tahoma" pitchFamily="34" charset="0"/>
            </a:endParaRPr>
          </a:p>
          <a:p>
            <a:pPr marL="609600" indent="-609600" eaLnBrk="1" hangingPunct="1"/>
            <a:endParaRPr lang="en-US" sz="3600" b="1" smtClean="0">
              <a:latin typeface="Tahoma" pitchFamily="34" charset="0"/>
            </a:endParaRPr>
          </a:p>
        </p:txBody>
      </p:sp>
    </p:spTree>
  </p:cSld>
  <p:clrMapOvr>
    <a:masterClrMapping/>
  </p:clrMapOvr>
  <p:transition spd="med">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0" y="0"/>
            <a:ext cx="9144000" cy="6858000"/>
          </a:xfrm>
        </p:spPr>
        <p:txBody>
          <a:bodyPr/>
          <a:lstStyle/>
          <a:p>
            <a:pPr marL="609600" indent="-609600" eaLnBrk="1" hangingPunct="1">
              <a:buFontTx/>
              <a:buNone/>
            </a:pPr>
            <a:r>
              <a:rPr lang="en-US" sz="3600" b="1" smtClean="0">
                <a:latin typeface="Tahoma" pitchFamily="34" charset="0"/>
              </a:rPr>
              <a:t>20. “Amateur” athletics that generate billions  of dollars annually for colleges</a:t>
            </a:r>
          </a:p>
          <a:p>
            <a:pPr marL="609600" indent="-609600" eaLnBrk="1" hangingPunct="1">
              <a:buFontTx/>
              <a:buNone/>
            </a:pPr>
            <a:r>
              <a:rPr lang="en-US" sz="3600" b="1" smtClean="0">
                <a:latin typeface="Tahoma" pitchFamily="34" charset="0"/>
              </a:rPr>
              <a:t>21. TAKS tests to “prove” that public school students are “educated”</a:t>
            </a:r>
          </a:p>
          <a:p>
            <a:pPr marL="609600" indent="-609600" eaLnBrk="1" hangingPunct="1">
              <a:buFontTx/>
              <a:buNone/>
            </a:pPr>
            <a:r>
              <a:rPr lang="en-US" sz="3600" b="1" smtClean="0">
                <a:latin typeface="Tahoma" pitchFamily="34" charset="0"/>
              </a:rPr>
              <a:t>22. Fast food places that sell healthy salads</a:t>
            </a:r>
          </a:p>
          <a:p>
            <a:pPr marL="609600" indent="-609600" eaLnBrk="1" hangingPunct="1">
              <a:buFontTx/>
              <a:buNone/>
            </a:pPr>
            <a:r>
              <a:rPr lang="en-US" sz="3600" b="1" smtClean="0">
                <a:latin typeface="Tahoma" pitchFamily="34" charset="0"/>
              </a:rPr>
              <a:t>23. Dollar hot dog night in major league baseball</a:t>
            </a:r>
          </a:p>
        </p:txBody>
      </p:sp>
    </p:spTree>
  </p:cSld>
  <p:clrMapOvr>
    <a:masterClrMapping/>
  </p:clrMapOvr>
  <p:transition spd="med">
    <p:random/>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2642" name="WordArt 3"/>
          <p:cNvSpPr>
            <a:spLocks noChangeArrowheads="1" noChangeShapeType="1" noTextEdit="1"/>
          </p:cNvSpPr>
          <p:nvPr/>
        </p:nvSpPr>
        <p:spPr bwMode="auto">
          <a:xfrm>
            <a:off x="533400" y="1752600"/>
            <a:ext cx="7924800" cy="25574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MIDDLE</a:t>
            </a:r>
          </a:p>
          <a:p>
            <a:pPr algn="ctr"/>
            <a:r>
              <a:rPr lang="en-US" sz="3600" kern="10">
                <a:ln w="9525">
                  <a:solidFill>
                    <a:srgbClr val="000000"/>
                  </a:solidFill>
                  <a:round/>
                  <a:headEnd/>
                  <a:tailEnd/>
                </a:ln>
                <a:solidFill>
                  <a:schemeClr val="tx2"/>
                </a:solidFill>
                <a:latin typeface="Arial Black"/>
              </a:rPr>
              <a:t>CLASS</a:t>
            </a:r>
          </a:p>
          <a:p>
            <a:pPr algn="ctr"/>
            <a:r>
              <a:rPr lang="en-US" sz="3600" kern="10">
                <a:ln w="9525">
                  <a:solidFill>
                    <a:srgbClr val="000000"/>
                  </a:solidFill>
                  <a:round/>
                  <a:headEnd/>
                  <a:tailEnd/>
                </a:ln>
                <a:solidFill>
                  <a:schemeClr val="tx2"/>
                </a:solidFill>
                <a:latin typeface="Arial Black"/>
              </a:rPr>
              <a:t>AMERICANS</a:t>
            </a:r>
          </a:p>
        </p:txBody>
      </p:sp>
    </p:spTree>
  </p:cSld>
  <p:clrMapOvr>
    <a:masterClrMapping/>
  </p:clrMapOvr>
  <p:transition spd="med">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0" y="0"/>
            <a:ext cx="8458200" cy="6858000"/>
          </a:xfrm>
        </p:spPr>
        <p:txBody>
          <a:bodyPr/>
          <a:lstStyle/>
          <a:p>
            <a:pPr marL="990600" lvl="1" indent="-533400" algn="ctr" eaLnBrk="1" hangingPunct="1">
              <a:buFontTx/>
              <a:buNone/>
            </a:pPr>
            <a:r>
              <a:rPr lang="en-US" sz="4400" b="1" smtClean="0">
                <a:latin typeface="Tahoma" pitchFamily="34" charset="0"/>
              </a:rPr>
              <a:t>George Washington refused to be</a:t>
            </a:r>
          </a:p>
          <a:p>
            <a:pPr marL="990600" lvl="1" indent="-533400" algn="ctr" eaLnBrk="1" hangingPunct="1">
              <a:buFontTx/>
              <a:buNone/>
            </a:pPr>
            <a:r>
              <a:rPr lang="en-US" sz="4400" b="1" smtClean="0">
                <a:latin typeface="Tahoma" pitchFamily="34" charset="0"/>
              </a:rPr>
              <a:t>elected  “King George”</a:t>
            </a:r>
          </a:p>
          <a:p>
            <a:pPr marL="609600" indent="-609600" eaLnBrk="1" hangingPunct="1">
              <a:buFontTx/>
              <a:buNone/>
            </a:pPr>
            <a:r>
              <a:rPr lang="en-US" sz="4400" b="1" smtClean="0">
                <a:latin typeface="Tahoma" pitchFamily="34" charset="0"/>
              </a:rPr>
              <a:t> </a:t>
            </a:r>
          </a:p>
          <a:p>
            <a:pPr marL="609600" indent="-609600" algn="ctr" eaLnBrk="1" hangingPunct="1">
              <a:buFontTx/>
              <a:buNone/>
            </a:pPr>
            <a:r>
              <a:rPr lang="en-US" sz="4400" b="1" smtClean="0">
                <a:latin typeface="Tahoma" pitchFamily="34" charset="0"/>
              </a:rPr>
              <a:t>Classical music is “upper class,” but (American-created)  pop music is middle class.</a:t>
            </a:r>
          </a:p>
          <a:p>
            <a:pPr marL="609600" indent="-609600" eaLnBrk="1" hangingPunct="1"/>
            <a:endParaRPr lang="en-US" sz="4400" b="1" smtClean="0">
              <a:latin typeface="Tahoma" pitchFamily="34" charset="0"/>
            </a:endParaRPr>
          </a:p>
          <a:p>
            <a:pPr marL="609600" indent="-609600" eaLnBrk="1" hangingPunct="1"/>
            <a:endParaRPr lang="en-US" sz="44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47800"/>
          </a:xfrm>
        </p:spPr>
        <p:txBody>
          <a:bodyPr/>
          <a:lstStyle/>
          <a:p>
            <a:pPr eaLnBrk="1" hangingPunct="1"/>
            <a:r>
              <a:rPr lang="en-US" b="1" smtClean="0">
                <a:solidFill>
                  <a:schemeClr val="tx1"/>
                </a:solidFill>
                <a:latin typeface="Tahoma" pitchFamily="34" charset="0"/>
              </a:rPr>
              <a:t>BRIGHT MOMENTS IN AMERICAN HISTORY</a:t>
            </a:r>
          </a:p>
        </p:txBody>
      </p:sp>
      <p:sp>
        <p:nvSpPr>
          <p:cNvPr id="12291" name="Rectangle 3"/>
          <p:cNvSpPr>
            <a:spLocks noGrp="1" noChangeArrowheads="1"/>
          </p:cNvSpPr>
          <p:nvPr>
            <p:ph type="body" idx="1"/>
          </p:nvPr>
        </p:nvSpPr>
        <p:spPr>
          <a:xfrm>
            <a:off x="0" y="1447800"/>
            <a:ext cx="9144000" cy="5410200"/>
          </a:xfrm>
        </p:spPr>
        <p:txBody>
          <a:bodyPr/>
          <a:lstStyle/>
          <a:p>
            <a:pPr marL="609600" indent="-609600" eaLnBrk="1" hangingPunct="1">
              <a:lnSpc>
                <a:spcPct val="90000"/>
              </a:lnSpc>
              <a:buFontTx/>
              <a:buAutoNum type="arabicPeriod"/>
            </a:pPr>
            <a:r>
              <a:rPr lang="en-US" b="1" smtClean="0">
                <a:latin typeface="Tahoma" pitchFamily="34" charset="0"/>
              </a:rPr>
              <a:t>The idealistic 13 colonies established for religious freedom &amp; economic opportunity</a:t>
            </a:r>
          </a:p>
          <a:p>
            <a:pPr marL="609600" indent="-609600" eaLnBrk="1" hangingPunct="1">
              <a:lnSpc>
                <a:spcPct val="90000"/>
              </a:lnSpc>
              <a:buFontTx/>
              <a:buAutoNum type="arabicPeriod"/>
            </a:pPr>
            <a:r>
              <a:rPr lang="en-US" b="1" smtClean="0">
                <a:latin typeface="Tahoma" pitchFamily="34" charset="0"/>
              </a:rPr>
              <a:t>The Constitution &amp; Bill of Rights</a:t>
            </a:r>
          </a:p>
          <a:p>
            <a:pPr marL="609600" indent="-609600" eaLnBrk="1" hangingPunct="1">
              <a:lnSpc>
                <a:spcPct val="90000"/>
              </a:lnSpc>
              <a:buFontTx/>
              <a:buAutoNum type="arabicPeriod"/>
            </a:pPr>
            <a:r>
              <a:rPr lang="en-US" b="1" smtClean="0">
                <a:latin typeface="Tahoma" pitchFamily="34" charset="0"/>
              </a:rPr>
              <a:t>America as a haven for persecuted immigrants</a:t>
            </a:r>
          </a:p>
          <a:p>
            <a:pPr marL="609600" indent="-609600" eaLnBrk="1" hangingPunct="1">
              <a:lnSpc>
                <a:spcPct val="90000"/>
              </a:lnSpc>
              <a:buFontTx/>
              <a:buAutoNum type="arabicPeriod"/>
            </a:pPr>
            <a:r>
              <a:rPr lang="en-US" b="1" smtClean="0">
                <a:latin typeface="Tahoma" pitchFamily="34" charset="0"/>
              </a:rPr>
              <a:t>The Emancipation Proclamation &amp; the Civil Rights Act</a:t>
            </a:r>
          </a:p>
          <a:p>
            <a:pPr marL="609600" indent="-609600" eaLnBrk="1" hangingPunct="1">
              <a:lnSpc>
                <a:spcPct val="90000"/>
              </a:lnSpc>
              <a:buFontTx/>
              <a:buAutoNum type="arabicPeriod"/>
            </a:pPr>
            <a:r>
              <a:rPr lang="en-US" b="1" smtClean="0">
                <a:latin typeface="Tahoma" pitchFamily="34" charset="0"/>
              </a:rPr>
              <a:t>Sacrifices for Europe in 2 world wars</a:t>
            </a:r>
          </a:p>
          <a:p>
            <a:pPr marL="609600" indent="-609600" eaLnBrk="1" hangingPunct="1">
              <a:lnSpc>
                <a:spcPct val="90000"/>
              </a:lnSpc>
              <a:buFontTx/>
              <a:buAutoNum type="arabicPeriod"/>
            </a:pPr>
            <a:r>
              <a:rPr lang="en-US" b="1" smtClean="0">
                <a:latin typeface="Tahoma" pitchFamily="34" charset="0"/>
              </a:rPr>
              <a:t>Cold War bulwark against Communism</a:t>
            </a:r>
          </a:p>
          <a:p>
            <a:pPr marL="609600" indent="-609600" eaLnBrk="1" hangingPunct="1">
              <a:lnSpc>
                <a:spcPct val="90000"/>
              </a:lnSpc>
            </a:pPr>
            <a:endParaRPr lang="en-US" b="1" smtClean="0">
              <a:latin typeface="Tahoma" pitchFamily="34" charset="0"/>
            </a:endParaRPr>
          </a:p>
          <a:p>
            <a:pPr marL="609600" indent="-609600" eaLnBrk="1" hangingPunct="1">
              <a:lnSpc>
                <a:spcPct val="90000"/>
              </a:lnSpc>
            </a:pPr>
            <a:endParaRPr lang="en-US" b="1" smtClean="0">
              <a:solidFill>
                <a:srgbClr val="FFFF00"/>
              </a:solidFill>
              <a:latin typeface="Tahoma" pitchFamily="34" charset="0"/>
            </a:endParaRPr>
          </a:p>
        </p:txBody>
      </p:sp>
    </p:spTree>
  </p:cSld>
  <p:clrMapOvr>
    <a:masterClrMapping/>
  </p:clrMapOvr>
  <p:transition spd="med">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8600" y="228600"/>
            <a:ext cx="8915400" cy="381000"/>
          </a:xfrm>
        </p:spPr>
        <p:txBody>
          <a:bodyPr/>
          <a:lstStyle/>
          <a:p>
            <a:pPr eaLnBrk="1" hangingPunct="1"/>
            <a:r>
              <a:rPr lang="en-US" sz="4000" b="1" smtClean="0">
                <a:solidFill>
                  <a:schemeClr val="tx1"/>
                </a:solidFill>
                <a:latin typeface="Tahoma" pitchFamily="34" charset="0"/>
              </a:rPr>
              <a:t>THE MIDDLE CLASS MINDSET</a:t>
            </a:r>
          </a:p>
        </p:txBody>
      </p:sp>
      <p:sp>
        <p:nvSpPr>
          <p:cNvPr id="114691" name="Rectangle 3"/>
          <p:cNvSpPr>
            <a:spLocks noGrp="1" noChangeArrowheads="1"/>
          </p:cNvSpPr>
          <p:nvPr>
            <p:ph type="body" idx="1"/>
          </p:nvPr>
        </p:nvSpPr>
        <p:spPr>
          <a:xfrm>
            <a:off x="0" y="685800"/>
            <a:ext cx="9144000" cy="6172200"/>
          </a:xfrm>
        </p:spPr>
        <p:txBody>
          <a:bodyPr/>
          <a:lstStyle/>
          <a:p>
            <a:pPr marL="990600" lvl="1" indent="-533400" eaLnBrk="1" hangingPunct="1">
              <a:buFontTx/>
              <a:buAutoNum type="arabicPeriod"/>
            </a:pPr>
            <a:r>
              <a:rPr lang="en-US" sz="3200" b="1" smtClean="0">
                <a:latin typeface="Tahoma" pitchFamily="34" charset="0"/>
              </a:rPr>
              <a:t>Americans have always disdained the “upper classes” (those born into wealth rather than earning it).</a:t>
            </a:r>
          </a:p>
          <a:p>
            <a:pPr marL="990600" lvl="1" indent="-533400" eaLnBrk="1" hangingPunct="1">
              <a:buFontTx/>
              <a:buAutoNum type="arabicPeriod"/>
            </a:pPr>
            <a:r>
              <a:rPr lang="en-US" sz="3200" b="1" smtClean="0">
                <a:latin typeface="Tahoma" pitchFamily="34" charset="0"/>
              </a:rPr>
              <a:t>American politicians &amp; celebrities typically affect a middle class persona: Cowboy hat for George W. Bush; President Andrew Jackson turned the White House into a giant beer bust for his uncouth frontiersmen friends  from Tennessee; Bill Gates &amp; Steven Jobs remind everyone that they didn’t </a:t>
            </a:r>
          </a:p>
          <a:p>
            <a:pPr marL="990600" lvl="1" indent="-533400" eaLnBrk="1" hangingPunct="1">
              <a:buFontTx/>
              <a:buNone/>
            </a:pPr>
            <a:r>
              <a:rPr lang="en-US" sz="3200" b="1" smtClean="0">
                <a:latin typeface="Tahoma" pitchFamily="34" charset="0"/>
              </a:rPr>
              <a:t>  	finish college. </a:t>
            </a:r>
          </a:p>
        </p:txBody>
      </p:sp>
      <p:sp>
        <p:nvSpPr>
          <p:cNvPr id="114692"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3"/>
            </a:pPr>
            <a:r>
              <a:rPr lang="en-US" b="1" smtClean="0">
                <a:latin typeface="Tahoma" pitchFamily="34" charset="0"/>
              </a:rPr>
              <a:t>Americans share one thing in common that makes them middle class: they want (&amp; feel entitled to) more of everything.</a:t>
            </a:r>
          </a:p>
          <a:p>
            <a:pPr marL="609600" indent="-609600" eaLnBrk="1" hangingPunct="1">
              <a:lnSpc>
                <a:spcPct val="90000"/>
              </a:lnSpc>
              <a:buFontTx/>
              <a:buAutoNum type="arabicPeriod" startAt="3"/>
            </a:pPr>
            <a:r>
              <a:rPr lang="en-US" b="1" smtClean="0">
                <a:latin typeface="Tahoma" pitchFamily="34" charset="0"/>
              </a:rPr>
              <a:t>Thumbs down from the American middle class on: artsy stuff; being a follower; self-discipline; boredom; conservative lifestyle (saving money, functional cars, postponing consumption)</a:t>
            </a:r>
          </a:p>
          <a:p>
            <a:pPr marL="609600" indent="-609600" eaLnBrk="1" hangingPunct="1">
              <a:lnSpc>
                <a:spcPct val="90000"/>
              </a:lnSpc>
              <a:buFontTx/>
              <a:buAutoNum type="arabicPeriod" startAt="3"/>
            </a:pPr>
            <a:r>
              <a:rPr lang="en-US" b="1" smtClean="0">
                <a:latin typeface="Tahoma" pitchFamily="34" charset="0"/>
              </a:rPr>
              <a:t>Americans are the world’s biggest financial risk-takers, saving virtually nothing &amp; toting record levels of consumer debt.  “Tomorrow  will always be better than today.”</a:t>
            </a:r>
          </a:p>
        </p:txBody>
      </p:sp>
    </p:spTree>
  </p:cSld>
  <p:clrMapOvr>
    <a:masterClrMapping/>
  </p:clrMapOvr>
  <p:transition spd="med">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304800"/>
            <a:ext cx="8915400" cy="457200"/>
          </a:xfrm>
        </p:spPr>
        <p:txBody>
          <a:bodyPr/>
          <a:lstStyle/>
          <a:p>
            <a:pPr eaLnBrk="1" hangingPunct="1"/>
            <a:r>
              <a:rPr lang="en-US" sz="3600" b="1" smtClean="0">
                <a:solidFill>
                  <a:schemeClr val="tx1"/>
                </a:solidFill>
                <a:latin typeface="Tahoma" pitchFamily="34" charset="0"/>
              </a:rPr>
              <a:t>AMERICAN MIDDLE CLASS FRIVOLOUS CONSUMPTION</a:t>
            </a:r>
          </a:p>
        </p:txBody>
      </p:sp>
      <p:sp>
        <p:nvSpPr>
          <p:cNvPr id="116739" name="Rectangle 3"/>
          <p:cNvSpPr>
            <a:spLocks noGrp="1" noChangeArrowheads="1"/>
          </p:cNvSpPr>
          <p:nvPr>
            <p:ph type="body" idx="1"/>
          </p:nvPr>
        </p:nvSpPr>
        <p:spPr>
          <a:xfrm>
            <a:off x="228600" y="1066800"/>
            <a:ext cx="8915400" cy="5791200"/>
          </a:xfrm>
        </p:spPr>
        <p:txBody>
          <a:bodyPr/>
          <a:lstStyle/>
          <a:p>
            <a:pPr marL="609600" indent="-609600" eaLnBrk="1" hangingPunct="1">
              <a:buFontTx/>
              <a:buAutoNum type="arabicPeriod"/>
            </a:pPr>
            <a:r>
              <a:rPr lang="en-US" sz="3600" b="1" smtClean="0">
                <a:latin typeface="Tahoma" pitchFamily="34" charset="0"/>
              </a:rPr>
              <a:t>$540B on Botox in 2003</a:t>
            </a:r>
          </a:p>
          <a:p>
            <a:pPr marL="609600" indent="-609600" eaLnBrk="1" hangingPunct="1">
              <a:buFontTx/>
              <a:buAutoNum type="arabicPeriod"/>
            </a:pPr>
            <a:r>
              <a:rPr lang="en-US" sz="3600" b="1" smtClean="0">
                <a:latin typeface="Tahoma" pitchFamily="34" charset="0"/>
              </a:rPr>
              <a:t>$7.7B on cosmetic procedures in 2002</a:t>
            </a:r>
          </a:p>
          <a:p>
            <a:pPr marL="609600" indent="-609600" eaLnBrk="1" hangingPunct="1">
              <a:buFontTx/>
              <a:buAutoNum type="arabicPeriod"/>
            </a:pPr>
            <a:r>
              <a:rPr lang="en-US" sz="3600" b="1" smtClean="0">
                <a:latin typeface="Tahoma" pitchFamily="34" charset="0"/>
              </a:rPr>
              <a:t>$18.9B on pet food in 2003</a:t>
            </a:r>
          </a:p>
          <a:p>
            <a:pPr marL="609600" indent="-609600" eaLnBrk="1" hangingPunct="1">
              <a:buFontTx/>
              <a:buAutoNum type="arabicPeriod"/>
            </a:pPr>
            <a:r>
              <a:rPr lang="en-US" sz="3600" b="1" smtClean="0">
                <a:latin typeface="Tahoma" pitchFamily="34" charset="0"/>
              </a:rPr>
              <a:t>$20.3B on antidepressants &amp; sexual dysfunction drugs in 2003</a:t>
            </a:r>
          </a:p>
          <a:p>
            <a:pPr marL="609600" indent="-609600" eaLnBrk="1" hangingPunct="1">
              <a:buFontTx/>
              <a:buAutoNum type="arabicPeriod"/>
            </a:pPr>
            <a:r>
              <a:rPr lang="en-US" sz="3600" b="1" smtClean="0">
                <a:latin typeface="Tahoma" pitchFamily="34" charset="0"/>
              </a:rPr>
              <a:t>$22B on potato chips &amp; other salty snacks</a:t>
            </a:r>
          </a:p>
        </p:txBody>
      </p:sp>
    </p:spTree>
  </p:cSld>
  <p:clrMapOvr>
    <a:masterClrMapping/>
  </p:clrMapOvr>
  <p:transition spd="med">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0" y="0"/>
            <a:ext cx="9144000" cy="6858000"/>
          </a:xfrm>
        </p:spPr>
        <p:txBody>
          <a:bodyPr/>
          <a:lstStyle/>
          <a:p>
            <a:pPr algn="ctr">
              <a:buFont typeface="Wingdings" pitchFamily="2" charset="2"/>
              <a:buNone/>
            </a:pPr>
            <a:r>
              <a:rPr lang="en-US" sz="6200" b="1" smtClean="0">
                <a:latin typeface="Tahoma" pitchFamily="34" charset="0"/>
                <a:cs typeface="Tahoma" pitchFamily="34" charset="0"/>
              </a:rPr>
              <a:t>AMERICA’S DECLINING STANDARD OF LIVING &amp; UNBALANCED</a:t>
            </a:r>
          </a:p>
          <a:p>
            <a:pPr algn="ctr">
              <a:buFontTx/>
              <a:buNone/>
            </a:pPr>
            <a:r>
              <a:rPr lang="en-US" sz="6200" b="1" smtClean="0">
                <a:latin typeface="Tahoma" pitchFamily="34" charset="0"/>
                <a:cs typeface="Tahoma" pitchFamily="34" charset="0"/>
              </a:rPr>
              <a:t>INCOME DISTRIBUTION</a:t>
            </a:r>
          </a:p>
          <a:p>
            <a:pPr>
              <a:buFont typeface="Wingdings" pitchFamily="2" charset="2"/>
              <a:buNone/>
            </a:pPr>
            <a:endParaRPr lang="en-US" sz="6000" b="1" smtClean="0">
              <a:latin typeface="Tahoma" pitchFamily="34" charset="0"/>
              <a:cs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
          <p:cNvSpPr>
            <a:spLocks noGrp="1"/>
          </p:cNvSpPr>
          <p:nvPr>
            <p:ph type="title"/>
          </p:nvPr>
        </p:nvSpPr>
        <p:spPr>
          <a:xfrm>
            <a:off x="0" y="0"/>
            <a:ext cx="9144000" cy="762000"/>
          </a:xfrm>
        </p:spPr>
        <p:txBody>
          <a:bodyPr/>
          <a:lstStyle/>
          <a:p>
            <a:r>
              <a:rPr lang="en-US" sz="2800" b="1" smtClean="0">
                <a:solidFill>
                  <a:schemeClr val="tx1"/>
                </a:solidFill>
                <a:latin typeface="Tahoma" pitchFamily="34" charset="0"/>
                <a:cs typeface="Tahoma" pitchFamily="34" charset="0"/>
              </a:rPr>
              <a:t>AMERICA INCOME CLASSES</a:t>
            </a:r>
          </a:p>
        </p:txBody>
      </p:sp>
      <p:sp>
        <p:nvSpPr>
          <p:cNvPr id="119811" name="Content Placeholder 3"/>
          <p:cNvSpPr>
            <a:spLocks noGrp="1"/>
          </p:cNvSpPr>
          <p:nvPr>
            <p:ph idx="1"/>
          </p:nvPr>
        </p:nvSpPr>
        <p:spPr>
          <a:xfrm>
            <a:off x="0" y="609600"/>
            <a:ext cx="9144000" cy="6248400"/>
          </a:xfrm>
        </p:spPr>
        <p:txBody>
          <a:bodyPr/>
          <a:lstStyle/>
          <a:p>
            <a:pPr>
              <a:buFont typeface="Wingdings" pitchFamily="2" charset="2"/>
              <a:buNone/>
            </a:pPr>
            <a:r>
              <a:rPr lang="en-US" sz="3400" b="1" smtClean="0">
                <a:latin typeface="Tahoma" pitchFamily="34" charset="0"/>
                <a:cs typeface="Tahoma" pitchFamily="34" charset="0"/>
              </a:rPr>
              <a:t>1% upper class (above $500K per household): celebrities,  execs, federal politicians</a:t>
            </a:r>
          </a:p>
          <a:p>
            <a:pPr>
              <a:buFont typeface="Wingdings" pitchFamily="2" charset="2"/>
              <a:buNone/>
            </a:pPr>
            <a:r>
              <a:rPr lang="en-US" sz="3400" b="1" smtClean="0">
                <a:latin typeface="Tahoma" pitchFamily="34" charset="0"/>
                <a:cs typeface="Tahoma" pitchFamily="34" charset="0"/>
              </a:rPr>
              <a:t>15% upper middle class ($100-$500K): grad degree professionals &amp; managers</a:t>
            </a:r>
          </a:p>
          <a:p>
            <a:pPr>
              <a:buFont typeface="Wingdings" pitchFamily="2" charset="2"/>
              <a:buNone/>
            </a:pPr>
            <a:r>
              <a:rPr lang="en-US" sz="3400" b="1" smtClean="0">
                <a:latin typeface="Tahoma" pitchFamily="34" charset="0"/>
                <a:cs typeface="Tahoma" pitchFamily="34" charset="0"/>
              </a:rPr>
              <a:t>32% lower middle class ($35-75K): craftsmen; some college</a:t>
            </a:r>
          </a:p>
          <a:p>
            <a:pPr>
              <a:buFont typeface="Wingdings" pitchFamily="2" charset="2"/>
              <a:buNone/>
            </a:pPr>
            <a:r>
              <a:rPr lang="en-US" sz="3400" b="1" smtClean="0">
                <a:latin typeface="Tahoma" pitchFamily="34" charset="0"/>
                <a:cs typeface="Tahoma" pitchFamily="34" charset="0"/>
              </a:rPr>
              <a:t>32% working class ($16-30K): blue collar, clerical</a:t>
            </a:r>
          </a:p>
          <a:p>
            <a:pPr>
              <a:buFont typeface="Wingdings" pitchFamily="2" charset="2"/>
              <a:buNone/>
            </a:pPr>
            <a:r>
              <a:rPr lang="en-US" sz="3400" b="1" smtClean="0">
                <a:latin typeface="Tahoma" pitchFamily="34" charset="0"/>
                <a:cs typeface="Tahoma" pitchFamily="34" charset="0"/>
              </a:rPr>
              <a:t>14-20% lower class ($14-20K): part-time jobs; high school ed. or less</a:t>
            </a:r>
          </a:p>
          <a:p>
            <a:pPr>
              <a:buFont typeface="Wingdings" pitchFamily="2" charset="2"/>
              <a:buNone/>
            </a:pPr>
            <a:endParaRPr lang="en-US" b="1" smtClean="0">
              <a:solidFill>
                <a:schemeClr val="bg2"/>
              </a:solidFill>
              <a:latin typeface="Tahoma" pitchFamily="34" charset="0"/>
              <a:cs typeface="Tahoma" pitchFamily="34" charset="0"/>
            </a:endParaRPr>
          </a:p>
        </p:txBody>
      </p:sp>
    </p:spTree>
  </p:cSld>
  <p:clrMapOvr>
    <a:masterClrMapping/>
  </p:clrMapOvr>
  <p:transition spd="med">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a:xfrm>
            <a:off x="0" y="0"/>
            <a:ext cx="9144000" cy="762000"/>
          </a:xfrm>
        </p:spPr>
        <p:txBody>
          <a:bodyPr/>
          <a:lstStyle/>
          <a:p>
            <a:r>
              <a:rPr lang="en-US" b="1" smtClean="0">
                <a:solidFill>
                  <a:schemeClr val="tx1"/>
                </a:solidFill>
                <a:latin typeface="Tahoma" pitchFamily="34" charset="0"/>
                <a:cs typeface="Tahoma" pitchFamily="34" charset="0"/>
              </a:rPr>
              <a:t>AMERICA RANKS…</a:t>
            </a:r>
          </a:p>
        </p:txBody>
      </p:sp>
      <p:sp>
        <p:nvSpPr>
          <p:cNvPr id="120835" name="Content Placeholder 3"/>
          <p:cNvSpPr>
            <a:spLocks noGrp="1"/>
          </p:cNvSpPr>
          <p:nvPr>
            <p:ph idx="1"/>
          </p:nvPr>
        </p:nvSpPr>
        <p:spPr>
          <a:xfrm>
            <a:off x="0" y="762000"/>
            <a:ext cx="9144000" cy="6096000"/>
          </a:xfrm>
        </p:spPr>
        <p:txBody>
          <a:bodyPr/>
          <a:lstStyle/>
          <a:p>
            <a:pPr>
              <a:buFont typeface="Wingdings" pitchFamily="2" charset="2"/>
              <a:buNone/>
            </a:pPr>
            <a:r>
              <a:rPr lang="en-US" sz="3400" b="1" smtClean="0">
                <a:latin typeface="Tahoma" pitchFamily="34" charset="0"/>
                <a:cs typeface="Tahoma" pitchFamily="34" charset="0"/>
              </a:rPr>
              <a:t>4</a:t>
            </a:r>
            <a:r>
              <a:rPr lang="en-US" sz="3400" b="1" baseline="30000" smtClean="0">
                <a:latin typeface="Tahoma" pitchFamily="34" charset="0"/>
                <a:cs typeface="Tahoma" pitchFamily="34" charset="0"/>
              </a:rPr>
              <a:t>TH</a:t>
            </a:r>
            <a:r>
              <a:rPr lang="en-US" sz="3400" b="1" smtClean="0">
                <a:latin typeface="Tahoma" pitchFamily="34" charset="0"/>
                <a:cs typeface="Tahoma" pitchFamily="34" charset="0"/>
              </a:rPr>
              <a:t> on the Human Development Index</a:t>
            </a:r>
          </a:p>
          <a:p>
            <a:pPr>
              <a:buFont typeface="Wingdings" pitchFamily="2" charset="2"/>
              <a:buNone/>
            </a:pPr>
            <a:r>
              <a:rPr lang="en-US" sz="3400" b="1" smtClean="0">
                <a:latin typeface="Tahoma" pitchFamily="34" charset="0"/>
                <a:cs typeface="Tahoma" pitchFamily="34" charset="0"/>
              </a:rPr>
              <a:t>13</a:t>
            </a:r>
            <a:r>
              <a:rPr lang="en-US" sz="3400" b="1" baseline="30000" smtClean="0">
                <a:latin typeface="Tahoma" pitchFamily="34" charset="0"/>
                <a:cs typeface="Tahoma" pitchFamily="34" charset="0"/>
              </a:rPr>
              <a:t>th</a:t>
            </a:r>
            <a:r>
              <a:rPr lang="en-US" sz="3400" b="1" smtClean="0">
                <a:latin typeface="Tahoma" pitchFamily="34" charset="0"/>
                <a:cs typeface="Tahoma" pitchFamily="34" charset="0"/>
              </a:rPr>
              <a:t> on the Quality of Life Index</a:t>
            </a:r>
          </a:p>
          <a:p>
            <a:pPr>
              <a:buFont typeface="Wingdings" pitchFamily="2" charset="2"/>
              <a:buNone/>
            </a:pPr>
            <a:r>
              <a:rPr lang="en-US" sz="3400" b="1" smtClean="0">
                <a:latin typeface="Tahoma" pitchFamily="34" charset="0"/>
                <a:cs typeface="Tahoma" pitchFamily="34" charset="0"/>
              </a:rPr>
              <a:t>16</a:t>
            </a:r>
            <a:r>
              <a:rPr lang="en-US" sz="3400" b="1" baseline="30000" smtClean="0">
                <a:latin typeface="Tahoma" pitchFamily="34" charset="0"/>
                <a:cs typeface="Tahoma" pitchFamily="34" charset="0"/>
              </a:rPr>
              <a:t>th</a:t>
            </a:r>
            <a:r>
              <a:rPr lang="en-US" sz="3400" b="1" smtClean="0">
                <a:latin typeface="Tahoma" pitchFamily="34" charset="0"/>
                <a:cs typeface="Tahoma" pitchFamily="34" charset="0"/>
              </a:rPr>
              <a:t> on the poverty Index</a:t>
            </a:r>
          </a:p>
          <a:p>
            <a:pPr>
              <a:buFont typeface="Wingdings" pitchFamily="2" charset="2"/>
              <a:buNone/>
            </a:pPr>
            <a:r>
              <a:rPr lang="en-US" sz="3400" b="1" smtClean="0">
                <a:latin typeface="Tahoma" pitchFamily="34" charset="0"/>
                <a:cs typeface="Tahoma" pitchFamily="34" charset="0"/>
              </a:rPr>
              <a:t>45 on the Gini Index of income distribution, where the lower the score, the more fairly income is distributed. (EU Gini = 32; Germany = 28.3)</a:t>
            </a:r>
          </a:p>
          <a:p>
            <a:pPr>
              <a:buFont typeface="Wingdings" pitchFamily="2" charset="2"/>
              <a:buNone/>
            </a:pPr>
            <a:r>
              <a:rPr lang="en-US" sz="3400" b="1" smtClean="0">
                <a:latin typeface="Tahoma" pitchFamily="34" charset="0"/>
                <a:cs typeface="Tahoma" pitchFamily="34" charset="0"/>
              </a:rPr>
              <a:t>Since 1975, almost all household income gains went to the richest 20% of American households.  </a:t>
            </a:r>
          </a:p>
          <a:p>
            <a:pPr>
              <a:buFont typeface="Wingdings" pitchFamily="2" charset="2"/>
              <a:buNone/>
            </a:pPr>
            <a:endParaRPr lang="en-US" b="1" smtClean="0">
              <a:solidFill>
                <a:schemeClr val="bg2"/>
              </a:solidFill>
              <a:latin typeface="Tahoma" pitchFamily="34" charset="0"/>
              <a:cs typeface="Tahoma" pitchFamily="34" charset="0"/>
            </a:endParaRPr>
          </a:p>
        </p:txBody>
      </p:sp>
    </p:spTree>
  </p:cSld>
  <p:clrMapOvr>
    <a:masterClrMapping/>
  </p:clrMapOvr>
  <p:transition spd="med">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0" y="0"/>
            <a:ext cx="9144000" cy="762000"/>
          </a:xfrm>
        </p:spPr>
        <p:txBody>
          <a:bodyPr/>
          <a:lstStyle/>
          <a:p>
            <a:r>
              <a:rPr lang="en-US" sz="2800" b="1" smtClean="0">
                <a:solidFill>
                  <a:schemeClr val="tx1"/>
                </a:solidFill>
                <a:latin typeface="Tahoma" pitchFamily="34" charset="0"/>
                <a:cs typeface="Tahoma" pitchFamily="34" charset="0"/>
              </a:rPr>
              <a:t>AMERICA’S DECLINING STANDARD OF LIVING</a:t>
            </a:r>
          </a:p>
        </p:txBody>
      </p:sp>
      <p:sp>
        <p:nvSpPr>
          <p:cNvPr id="121859" name="Content Placeholder 2"/>
          <p:cNvSpPr>
            <a:spLocks noGrp="1"/>
          </p:cNvSpPr>
          <p:nvPr>
            <p:ph idx="1"/>
          </p:nvPr>
        </p:nvSpPr>
        <p:spPr>
          <a:xfrm>
            <a:off x="0" y="685800"/>
            <a:ext cx="9144000" cy="6172200"/>
          </a:xfrm>
        </p:spPr>
        <p:txBody>
          <a:bodyPr/>
          <a:lstStyle/>
          <a:p>
            <a:pPr marL="514350" indent="-514350">
              <a:buFontTx/>
              <a:buAutoNum type="arabicPeriod"/>
            </a:pPr>
            <a:r>
              <a:rPr lang="en-US" sz="3000" b="1" smtClean="0">
                <a:latin typeface="Tahoma" pitchFamily="34" charset="0"/>
                <a:cs typeface="Tahoma" pitchFamily="34" charset="0"/>
              </a:rPr>
              <a:t>In 2007, the U.S. ranked 19</a:t>
            </a:r>
            <a:r>
              <a:rPr lang="en-US" sz="3000" b="1" baseline="30000" smtClean="0">
                <a:latin typeface="Tahoma" pitchFamily="34" charset="0"/>
                <a:cs typeface="Tahoma" pitchFamily="34" charset="0"/>
              </a:rPr>
              <a:t>th</a:t>
            </a:r>
            <a:r>
              <a:rPr lang="en-US" sz="3000" b="1" smtClean="0">
                <a:latin typeface="Tahoma" pitchFamily="34" charset="0"/>
                <a:cs typeface="Tahoma" pitchFamily="34" charset="0"/>
              </a:rPr>
              <a:t> among industrialized nations in preventable deaths.</a:t>
            </a:r>
          </a:p>
          <a:p>
            <a:pPr marL="514350" indent="-514350">
              <a:buFontTx/>
              <a:buAutoNum type="arabicPeriod"/>
            </a:pPr>
            <a:r>
              <a:rPr lang="en-US" sz="3000" b="1" smtClean="0">
                <a:latin typeface="Tahoma" pitchFamily="34" charset="0"/>
                <a:cs typeface="Tahoma" pitchFamily="34" charset="0"/>
              </a:rPr>
              <a:t>Self-paid family health premiums average $12,106 annually.</a:t>
            </a:r>
          </a:p>
          <a:p>
            <a:pPr marL="514350" indent="-514350">
              <a:buFontTx/>
              <a:buAutoNum type="arabicPeriod"/>
            </a:pPr>
            <a:r>
              <a:rPr lang="en-US" sz="3000" b="1" smtClean="0">
                <a:latin typeface="Tahoma" pitchFamily="34" charset="0"/>
                <a:cs typeface="Tahoma" pitchFamily="34" charset="0"/>
              </a:rPr>
              <a:t>Over the past decade, American insurance premiums increased 87% (not counting increased co-pay &amp; deductibles).</a:t>
            </a:r>
          </a:p>
          <a:p>
            <a:pPr marL="514350" indent="-514350">
              <a:buFontTx/>
              <a:buAutoNum type="arabicPeriod"/>
            </a:pPr>
            <a:r>
              <a:rPr lang="en-US" sz="3000" b="1" smtClean="0">
                <a:latin typeface="Tahoma" pitchFamily="34" charset="0"/>
                <a:cs typeface="Tahoma" pitchFamily="34" charset="0"/>
              </a:rPr>
              <a:t>One in 6 insured American has significant problems paying medical bills; 42% have had their insurance company refuse to pay for a medical bill.</a:t>
            </a:r>
          </a:p>
        </p:txBody>
      </p:sp>
      <p:sp>
        <p:nvSpPr>
          <p:cNvPr id="121860" name="Right Arrow 3"/>
          <p:cNvSpPr>
            <a:spLocks noChangeArrowheads="1"/>
          </p:cNvSpPr>
          <p:nvPr/>
        </p:nvSpPr>
        <p:spPr bwMode="auto">
          <a:xfrm>
            <a:off x="7620000" y="6248400"/>
            <a:ext cx="977900" cy="484188"/>
          </a:xfrm>
          <a:prstGeom prst="rightArrow">
            <a:avLst>
              <a:gd name="adj1" fmla="val 50000"/>
              <a:gd name="adj2" fmla="val 50024"/>
            </a:avLst>
          </a:prstGeom>
          <a:solidFill>
            <a:schemeClr val="bg2"/>
          </a:solidFill>
          <a:ln w="9525" algn="ctr">
            <a:solidFill>
              <a:schemeClr val="tx1"/>
            </a:solidFill>
            <a:round/>
            <a:headEnd/>
            <a:tailEnd/>
          </a:ln>
        </p:spPr>
        <p:txBody>
          <a:bodyPr wrap="none"/>
          <a:lstStyle/>
          <a:p>
            <a:endParaRPr lang="en-US"/>
          </a:p>
        </p:txBody>
      </p:sp>
    </p:spTree>
  </p:cSld>
  <p:clrMapOvr>
    <a:masterClrMapping/>
  </p:clrMapOvr>
  <p:transition spd="med">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0" y="0"/>
            <a:ext cx="9144000" cy="6858000"/>
          </a:xfrm>
        </p:spPr>
        <p:txBody>
          <a:bodyPr/>
          <a:lstStyle/>
          <a:p>
            <a:pPr marL="609600" indent="-609600" eaLnBrk="1" hangingPunct="1">
              <a:buClr>
                <a:srgbClr val="000000"/>
              </a:buClr>
              <a:buFontTx/>
              <a:buAutoNum type="arabicPeriod" startAt="5"/>
            </a:pPr>
            <a:r>
              <a:rPr lang="en-US" sz="2800" b="1" smtClean="0">
                <a:solidFill>
                  <a:srgbClr val="000000"/>
                </a:solidFill>
                <a:latin typeface="Tahoma" pitchFamily="34" charset="0"/>
              </a:rPr>
              <a:t>A generation ago, the average American family spent 54% of its annual income of the basics of housing, health insurance, transportation, &amp; taxes. Today it’s 75%.</a:t>
            </a:r>
          </a:p>
          <a:p>
            <a:pPr marL="609600" indent="-609600" eaLnBrk="1" hangingPunct="1">
              <a:buClr>
                <a:srgbClr val="000000"/>
              </a:buClr>
              <a:buFontTx/>
              <a:buAutoNum type="arabicPeriod" startAt="5"/>
            </a:pPr>
            <a:r>
              <a:rPr lang="en-US" sz="2800" b="1" smtClean="0">
                <a:solidFill>
                  <a:srgbClr val="000000"/>
                </a:solidFill>
                <a:latin typeface="Tahoma" pitchFamily="34" charset="0"/>
              </a:rPr>
              <a:t>College tuition has risen 175% in the past decade &amp; out-of-pocket healthcare costs have doubled.</a:t>
            </a:r>
          </a:p>
          <a:p>
            <a:pPr marL="609600" indent="-609600" eaLnBrk="1" hangingPunct="1">
              <a:buClr>
                <a:srgbClr val="000000"/>
              </a:buClr>
              <a:buFontTx/>
              <a:buAutoNum type="arabicPeriod" startAt="5"/>
            </a:pPr>
            <a:r>
              <a:rPr lang="en-US" sz="2800" b="1" smtClean="0">
                <a:solidFill>
                  <a:srgbClr val="000000"/>
                </a:solidFill>
                <a:latin typeface="Tahoma" pitchFamily="34" charset="0"/>
              </a:rPr>
              <a:t>Hourly wages adjusted for inflation are the same today as they were 30 years ago.</a:t>
            </a:r>
          </a:p>
          <a:p>
            <a:pPr marL="609600" indent="-609600" eaLnBrk="1" hangingPunct="1">
              <a:buClr>
                <a:srgbClr val="000000"/>
              </a:buClr>
              <a:buFontTx/>
              <a:buAutoNum type="arabicPeriod" startAt="5"/>
            </a:pPr>
            <a:r>
              <a:rPr lang="en-US" sz="2800" b="1" smtClean="0">
                <a:solidFill>
                  <a:srgbClr val="000000"/>
                </a:solidFill>
                <a:latin typeface="Tahoma" pitchFamily="34" charset="0"/>
              </a:rPr>
              <a:t>The number of Americans with career-related pension plans fell from 30.4M in 1984 to 23M in 1998.</a:t>
            </a:r>
          </a:p>
          <a:p>
            <a:pPr marL="609600" indent="-609600" eaLnBrk="1" hangingPunct="1">
              <a:buClr>
                <a:srgbClr val="000000"/>
              </a:buClr>
              <a:buFontTx/>
              <a:buAutoNum type="arabicPeriod" startAt="5"/>
            </a:pPr>
            <a:r>
              <a:rPr lang="en-US" sz="2800" b="1" smtClean="0">
                <a:solidFill>
                  <a:srgbClr val="000000"/>
                </a:solidFill>
                <a:latin typeface="Tahoma" pitchFamily="34" charset="0"/>
              </a:rPr>
              <a:t>1% of Americans own almost half of all corporate stock &amp; business wealth; 5% of Americans own 70%.</a:t>
            </a:r>
          </a:p>
          <a:p>
            <a:pPr marL="609600" indent="-609600" eaLnBrk="1" hangingPunct="1">
              <a:buClr>
                <a:srgbClr val="000000"/>
              </a:buClr>
              <a:buFont typeface="Wingdings" pitchFamily="2" charset="2"/>
              <a:buAutoNum type="arabicPeriod" startAt="5"/>
            </a:pPr>
            <a:endParaRPr lang="en-US" sz="2600" b="1" smtClean="0">
              <a:solidFill>
                <a:srgbClr val="000000"/>
              </a:solidFill>
              <a:latin typeface="Tahoma" pitchFamily="34" charset="0"/>
            </a:endParaRPr>
          </a:p>
        </p:txBody>
      </p:sp>
    </p:spTree>
  </p:cSld>
  <p:clrMapOvr>
    <a:masterClrMapping/>
  </p:clrMapOvr>
  <p:transition spd="med">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2"/>
          <p:cNvSpPr>
            <a:spLocks noGrp="1"/>
          </p:cNvSpPr>
          <p:nvPr>
            <p:ph type="title"/>
          </p:nvPr>
        </p:nvSpPr>
        <p:spPr>
          <a:xfrm>
            <a:off x="0" y="0"/>
            <a:ext cx="9144000" cy="685800"/>
          </a:xfrm>
        </p:spPr>
        <p:txBody>
          <a:bodyPr/>
          <a:lstStyle/>
          <a:p>
            <a:r>
              <a:rPr lang="en-US" sz="2800" b="1" smtClean="0">
                <a:solidFill>
                  <a:schemeClr val="tx1"/>
                </a:solidFill>
                <a:latin typeface="Tahoma" pitchFamily="34" charset="0"/>
                <a:cs typeface="Tahoma" pitchFamily="34" charset="0"/>
              </a:rPr>
              <a:t>STRESS INCREASES DUE TO:</a:t>
            </a:r>
          </a:p>
        </p:txBody>
      </p:sp>
      <p:sp>
        <p:nvSpPr>
          <p:cNvPr id="123907" name="Content Placeholder 3"/>
          <p:cNvSpPr>
            <a:spLocks noGrp="1"/>
          </p:cNvSpPr>
          <p:nvPr>
            <p:ph idx="1"/>
          </p:nvPr>
        </p:nvSpPr>
        <p:spPr>
          <a:xfrm>
            <a:off x="0" y="609600"/>
            <a:ext cx="9144000" cy="6248400"/>
          </a:xfrm>
        </p:spPr>
        <p:txBody>
          <a:bodyPr/>
          <a:lstStyle/>
          <a:p>
            <a:pPr marL="514350" indent="-514350">
              <a:buFontTx/>
              <a:buAutoNum type="arabicPeriod"/>
            </a:pPr>
            <a:r>
              <a:rPr lang="en-US" b="1" smtClean="0">
                <a:latin typeface="Tahoma" pitchFamily="34" charset="0"/>
                <a:cs typeface="Tahoma" pitchFamily="34" charset="0"/>
              </a:rPr>
              <a:t>Dual-career marriages  &amp; especially the  household “second shift” for women after work</a:t>
            </a:r>
          </a:p>
          <a:p>
            <a:pPr marL="514350" indent="-514350">
              <a:buFontTx/>
              <a:buAutoNum type="arabicPeriod"/>
            </a:pPr>
            <a:r>
              <a:rPr lang="en-US" b="1" smtClean="0">
                <a:latin typeface="Tahoma" pitchFamily="34" charset="0"/>
                <a:cs typeface="Tahoma" pitchFamily="34" charset="0"/>
              </a:rPr>
              <a:t>Sleep deficits of 60-90 minutes per night (less than needed for optimum health &amp; productivity) </a:t>
            </a:r>
          </a:p>
          <a:p>
            <a:pPr marL="514350" indent="-514350">
              <a:buFontTx/>
              <a:buAutoNum type="arabicPeriod"/>
            </a:pPr>
            <a:r>
              <a:rPr lang="en-US" b="1" smtClean="0">
                <a:latin typeface="Tahoma" pitchFamily="34" charset="0"/>
                <a:cs typeface="Tahoma" pitchFamily="34" charset="0"/>
              </a:rPr>
              <a:t>The “electronic sweatshop”  (doing the work of more than one employee)</a:t>
            </a:r>
          </a:p>
          <a:p>
            <a:pPr marL="514350" indent="-514350">
              <a:buFontTx/>
              <a:buAutoNum type="arabicPeriod"/>
            </a:pPr>
            <a:r>
              <a:rPr lang="en-US" b="1" smtClean="0">
                <a:latin typeface="Tahoma" pitchFamily="34" charset="0"/>
                <a:cs typeface="Tahoma" pitchFamily="34" charset="0"/>
              </a:rPr>
              <a:t>Significant rise of stress-related health dysfunctions: high blood pressure, ulcers, depression, exhaustion</a:t>
            </a:r>
          </a:p>
        </p:txBody>
      </p:sp>
    </p:spTree>
  </p:cSld>
  <p:clrMapOvr>
    <a:masterClrMapping/>
  </p:clrMapOvr>
  <p:transition spd="med">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3"/>
          <p:cNvSpPr>
            <a:spLocks noGrp="1"/>
          </p:cNvSpPr>
          <p:nvPr>
            <p:ph idx="1"/>
          </p:nvPr>
        </p:nvSpPr>
        <p:spPr>
          <a:xfrm>
            <a:off x="0" y="0"/>
            <a:ext cx="9144000" cy="6858000"/>
          </a:xfrm>
        </p:spPr>
        <p:txBody>
          <a:bodyPr/>
          <a:lstStyle/>
          <a:p>
            <a:pPr>
              <a:buFont typeface="Wingdings" pitchFamily="2" charset="2"/>
              <a:buNone/>
            </a:pPr>
            <a:r>
              <a:rPr lang="en-US" b="1" smtClean="0">
                <a:latin typeface="Tahoma" pitchFamily="34" charset="0"/>
                <a:cs typeface="Tahoma" pitchFamily="34" charset="0"/>
              </a:rPr>
              <a:t>Median American household income = $43,000; 42% of American homes have 2-wage households</a:t>
            </a:r>
          </a:p>
          <a:p>
            <a:pPr>
              <a:buFont typeface="Wingdings" pitchFamily="2" charset="2"/>
              <a:buNone/>
            </a:pPr>
            <a:r>
              <a:rPr lang="en-US" b="1" smtClean="0">
                <a:latin typeface="Tahoma" pitchFamily="34" charset="0"/>
                <a:cs typeface="Tahoma" pitchFamily="34" charset="0"/>
              </a:rPr>
              <a:t>Housing costs have doubled since 1997</a:t>
            </a:r>
          </a:p>
          <a:p>
            <a:pPr>
              <a:buFont typeface="Wingdings" pitchFamily="2" charset="2"/>
              <a:buNone/>
            </a:pPr>
            <a:r>
              <a:rPr lang="en-US" b="1" smtClean="0">
                <a:latin typeface="Tahoma" pitchFamily="34" charset="0"/>
                <a:cs typeface="Tahoma" pitchFamily="34" charset="0"/>
              </a:rPr>
              <a:t>Health care costs have risen 12% vs. 3% for wages</a:t>
            </a:r>
          </a:p>
          <a:p>
            <a:pPr>
              <a:buFont typeface="Wingdings" pitchFamily="2" charset="2"/>
              <a:buNone/>
            </a:pPr>
            <a:r>
              <a:rPr lang="en-US" b="1" smtClean="0">
                <a:latin typeface="Tahoma" pitchFamily="34" charset="0"/>
                <a:cs typeface="Tahoma" pitchFamily="34" charset="0"/>
              </a:rPr>
              <a:t>Significant rises in the cost of food, energy, entertainment, &amp; college (increased 3-4 times faster than the rate of inflation)</a:t>
            </a:r>
          </a:p>
          <a:p>
            <a:pPr>
              <a:buFont typeface="Wingdings" pitchFamily="2" charset="2"/>
              <a:buNone/>
            </a:pPr>
            <a:r>
              <a:rPr lang="en-US" b="1" smtClean="0">
                <a:latin typeface="Tahoma" pitchFamily="34" charset="0"/>
                <a:cs typeface="Tahoma" pitchFamily="34" charset="0"/>
              </a:rPr>
              <a:t>”Time poverty”: American have only 161/2 hours of leisure time per week (a decline of 1/3 since the 1970s) </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85800"/>
          </a:xfrm>
        </p:spPr>
        <p:txBody>
          <a:bodyPr/>
          <a:lstStyle/>
          <a:p>
            <a:pPr eaLnBrk="1" hangingPunct="1"/>
            <a:r>
              <a:rPr lang="en-US" sz="3200" b="1" smtClean="0">
                <a:solidFill>
                  <a:schemeClr val="tx1"/>
                </a:solidFill>
                <a:latin typeface="Tahoma" pitchFamily="34" charset="0"/>
              </a:rPr>
              <a:t>DARK MOMENTS IN AMERICAN HISTORY</a:t>
            </a:r>
          </a:p>
        </p:txBody>
      </p:sp>
      <p:sp>
        <p:nvSpPr>
          <p:cNvPr id="13315" name="Rectangle 3"/>
          <p:cNvSpPr>
            <a:spLocks noGrp="1" noChangeArrowheads="1"/>
          </p:cNvSpPr>
          <p:nvPr>
            <p:ph type="body" idx="1"/>
          </p:nvPr>
        </p:nvSpPr>
        <p:spPr>
          <a:xfrm>
            <a:off x="0" y="762000"/>
            <a:ext cx="9144000" cy="6096000"/>
          </a:xfrm>
        </p:spPr>
        <p:txBody>
          <a:bodyPr/>
          <a:lstStyle/>
          <a:p>
            <a:pPr marL="609600" indent="-609600" eaLnBrk="1" hangingPunct="1">
              <a:lnSpc>
                <a:spcPct val="80000"/>
              </a:lnSpc>
              <a:buFontTx/>
              <a:buAutoNum type="arabicPeriod"/>
            </a:pPr>
            <a:r>
              <a:rPr lang="en-US" sz="2800" b="1" dirty="0" smtClean="0">
                <a:latin typeface="Tahoma" pitchFamily="34" charset="0"/>
              </a:rPr>
              <a:t>Born in revolt &amp; revolution</a:t>
            </a:r>
          </a:p>
          <a:p>
            <a:pPr marL="609600" indent="-609600" eaLnBrk="1" hangingPunct="1">
              <a:lnSpc>
                <a:spcPct val="80000"/>
              </a:lnSpc>
              <a:buFontTx/>
              <a:buAutoNum type="arabicPeriod"/>
            </a:pPr>
            <a:r>
              <a:rPr lang="en-US" sz="2800" b="1" dirty="0" smtClean="0">
                <a:latin typeface="Tahoma" pitchFamily="34" charset="0"/>
              </a:rPr>
              <a:t>Extermination of indigenous populations during 19</a:t>
            </a:r>
            <a:r>
              <a:rPr lang="en-US" sz="2800" b="1" baseline="30000" dirty="0" smtClean="0">
                <a:latin typeface="Tahoma" pitchFamily="34" charset="0"/>
              </a:rPr>
              <a:t>th</a:t>
            </a:r>
            <a:r>
              <a:rPr lang="en-US" sz="2800" b="1" dirty="0" smtClean="0">
                <a:latin typeface="Tahoma" pitchFamily="34" charset="0"/>
              </a:rPr>
              <a:t> century “Manifest Destiny”</a:t>
            </a:r>
          </a:p>
          <a:p>
            <a:pPr marL="609600" indent="-609600" eaLnBrk="1" hangingPunct="1">
              <a:lnSpc>
                <a:spcPct val="80000"/>
              </a:lnSpc>
              <a:buFontTx/>
              <a:buAutoNum type="arabicPeriod"/>
            </a:pPr>
            <a:r>
              <a:rPr lang="en-US" sz="2800" b="1" dirty="0" smtClean="0">
                <a:latin typeface="Tahoma" pitchFamily="34" charset="0"/>
              </a:rPr>
              <a:t>Slavery &amp; racism</a:t>
            </a:r>
          </a:p>
          <a:p>
            <a:pPr marL="609600" indent="-609600" eaLnBrk="1" hangingPunct="1">
              <a:lnSpc>
                <a:spcPct val="80000"/>
              </a:lnSpc>
              <a:buFontTx/>
              <a:buAutoNum type="arabicPeriod"/>
            </a:pPr>
            <a:r>
              <a:rPr lang="en-US" sz="2800" b="1" dirty="0" smtClean="0">
                <a:latin typeface="Tahoma" pitchFamily="34" charset="0"/>
              </a:rPr>
              <a:t>The Civil War (1 million Americans killed or wounded  by Americans)</a:t>
            </a:r>
          </a:p>
          <a:p>
            <a:pPr marL="609600" indent="-609600" eaLnBrk="1" hangingPunct="1">
              <a:lnSpc>
                <a:spcPct val="80000"/>
              </a:lnSpc>
              <a:buFontTx/>
              <a:buAutoNum type="arabicPeriod"/>
            </a:pPr>
            <a:r>
              <a:rPr lang="en-US" sz="2800" b="1" dirty="0" smtClean="0">
                <a:latin typeface="Tahoma" pitchFamily="34" charset="0"/>
              </a:rPr>
              <a:t>Gangland corruption during the “Roaring Twenties”</a:t>
            </a:r>
          </a:p>
          <a:p>
            <a:pPr marL="609600" indent="-609600" eaLnBrk="1" hangingPunct="1">
              <a:lnSpc>
                <a:spcPct val="80000"/>
              </a:lnSpc>
              <a:buFontTx/>
              <a:buAutoNum type="arabicPeriod"/>
            </a:pPr>
            <a:r>
              <a:rPr lang="en-US" sz="2800" b="1" dirty="0" smtClean="0">
                <a:latin typeface="Tahoma" pitchFamily="34" charset="0"/>
              </a:rPr>
              <a:t>The Great Depression</a:t>
            </a:r>
          </a:p>
          <a:p>
            <a:pPr marL="609600" indent="-609600" eaLnBrk="1" hangingPunct="1">
              <a:lnSpc>
                <a:spcPct val="80000"/>
              </a:lnSpc>
              <a:buFontTx/>
              <a:buAutoNum type="arabicPeriod"/>
            </a:pPr>
            <a:r>
              <a:rPr lang="en-US" sz="2800" b="1" dirty="0" smtClean="0">
                <a:latin typeface="Tahoma" pitchFamily="34" charset="0"/>
              </a:rPr>
              <a:t>The Vietnam war &amp; political assassinations during the 1960s</a:t>
            </a:r>
          </a:p>
          <a:p>
            <a:pPr marL="609600" indent="-609600" eaLnBrk="1" hangingPunct="1">
              <a:lnSpc>
                <a:spcPct val="80000"/>
              </a:lnSpc>
              <a:buFontTx/>
              <a:buAutoNum type="arabicPeriod"/>
            </a:pPr>
            <a:r>
              <a:rPr lang="en-US" sz="2800" b="1" dirty="0" smtClean="0">
                <a:latin typeface="Tahoma" pitchFamily="34" charset="0"/>
              </a:rPr>
              <a:t>Watergate</a:t>
            </a:r>
          </a:p>
          <a:p>
            <a:pPr marL="609600" indent="-609600" eaLnBrk="1" hangingPunct="1">
              <a:lnSpc>
                <a:spcPct val="80000"/>
              </a:lnSpc>
              <a:buFontTx/>
              <a:buAutoNum type="arabicPeriod"/>
            </a:pPr>
            <a:r>
              <a:rPr lang="en-US" sz="2800" b="1" dirty="0" smtClean="0">
                <a:latin typeface="Tahoma" pitchFamily="34" charset="0"/>
              </a:rPr>
              <a:t>7/11 &amp; the ensuing longest war in U.S.. history </a:t>
            </a:r>
          </a:p>
        </p:txBody>
      </p:sp>
    </p:spTree>
  </p:cSld>
  <p:clrMapOvr>
    <a:masterClrMapping/>
  </p:clrMapOvr>
  <p:transition spd="med">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ubtitle 2"/>
          <p:cNvSpPr>
            <a:spLocks noGrp="1"/>
          </p:cNvSpPr>
          <p:nvPr>
            <p:ph type="subTitle" idx="1"/>
          </p:nvPr>
        </p:nvSpPr>
        <p:spPr>
          <a:xfrm>
            <a:off x="0" y="0"/>
            <a:ext cx="9144000" cy="6858000"/>
          </a:xfrm>
        </p:spPr>
        <p:txBody>
          <a:bodyPr/>
          <a:lstStyle/>
          <a:p>
            <a:pPr algn="l" eaLnBrk="1" hangingPunct="1"/>
            <a:r>
              <a:rPr lang="en-US" sz="3600" b="1" smtClean="0">
                <a:latin typeface="Tahoma" pitchFamily="34" charset="0"/>
                <a:cs typeface="Tahoma" pitchFamily="34" charset="0"/>
              </a:rPr>
              <a:t>The standard of living in this country is going down fairly rapidly. All too often both husband and wife must work, and many have two and three jobs, none of which have benefits or retirement plans. We used to be told productivity was everything. Has productivity gone down? In fact, productivity has been going up so fast that companies can get by with a small fraction of the work force they once employed.</a:t>
            </a:r>
          </a:p>
        </p:txBody>
      </p:sp>
    </p:spTree>
  </p:cSld>
  <p:clrMapOvr>
    <a:masterClrMapping/>
  </p:clrMapOvr>
  <p:transition spd="med">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ubtitle 2"/>
          <p:cNvSpPr>
            <a:spLocks noGrp="1"/>
          </p:cNvSpPr>
          <p:nvPr>
            <p:ph type="subTitle" idx="1"/>
          </p:nvPr>
        </p:nvSpPr>
        <p:spPr>
          <a:xfrm>
            <a:off x="0" y="0"/>
            <a:ext cx="9144000" cy="6858000"/>
          </a:xfrm>
        </p:spPr>
        <p:txBody>
          <a:bodyPr/>
          <a:lstStyle/>
          <a:p>
            <a:pPr algn="l" eaLnBrk="1" hangingPunct="1"/>
            <a:r>
              <a:rPr lang="en-US" b="1" dirty="0" smtClean="0">
                <a:latin typeface="Tahoma" pitchFamily="34" charset="0"/>
                <a:cs typeface="Tahoma" pitchFamily="34" charset="0"/>
              </a:rPr>
              <a:t>Manufacturing workers produce an average of $95,519 worth of product per year, or $1,837 per week. Of this, $330 goes to the worker, $64 goes to the government in taxes, and $1,443 goes to the corporation for overhead, interest, advertising, and profits. Corporate lobbyists try to get workers excited about the $64 in taxes they’re not getting. Nobody mentions the $1,443 per week they’re being "taxed" by the corporation. In the good old days, the average CEO made a salary 10 to 15 times that of the average factory worker. Today, they make 150 times as much.</a:t>
            </a:r>
          </a:p>
        </p:txBody>
      </p:sp>
    </p:spTree>
  </p:cSld>
  <p:clrMapOvr>
    <a:masterClrMapping/>
  </p:clrMapOvr>
  <p:transition spd="med">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fontScale="70000" lnSpcReduction="20000"/>
          </a:bodyPr>
          <a:lstStyle/>
          <a:p>
            <a:pPr algn="l" eaLnBrk="1" fontAlgn="auto" hangingPunct="1">
              <a:spcAft>
                <a:spcPts val="0"/>
              </a:spcAft>
              <a:buFont typeface="Arial" pitchFamily="34" charset="0"/>
              <a:buNone/>
              <a:defRPr/>
            </a:pPr>
            <a:endParaRPr lang="en-US" sz="3400" b="1" dirty="0" smtClean="0">
              <a:solidFill>
                <a:schemeClr val="bg2"/>
              </a:solidFill>
              <a:latin typeface="Tahoma" pitchFamily="34" charset="0"/>
              <a:cs typeface="Tahoma" pitchFamily="34" charset="0"/>
            </a:endParaRPr>
          </a:p>
          <a:p>
            <a:pPr algn="l" eaLnBrk="1" fontAlgn="auto" hangingPunct="1">
              <a:spcAft>
                <a:spcPts val="0"/>
              </a:spcAft>
              <a:buSzPct val="92000"/>
              <a:buFont typeface="Arial" pitchFamily="34" charset="0"/>
              <a:buChar char="•"/>
              <a:defRPr/>
            </a:pPr>
            <a:r>
              <a:rPr lang="en-US" sz="4600" b="1" dirty="0" smtClean="0">
                <a:latin typeface="Tahoma" pitchFamily="34" charset="0"/>
                <a:cs typeface="Tahoma" pitchFamily="34" charset="0"/>
              </a:rPr>
              <a:t>The financial wealth of the top one percent of households now exceeds the combined wealth of the bottom 95 percent. </a:t>
            </a:r>
          </a:p>
          <a:p>
            <a:pPr algn="l" eaLnBrk="1" fontAlgn="auto" hangingPunct="1">
              <a:spcAft>
                <a:spcPts val="0"/>
              </a:spcAft>
              <a:buSzPct val="92000"/>
              <a:buFont typeface="Arial" pitchFamily="34" charset="0"/>
              <a:buChar char="•"/>
              <a:defRPr/>
            </a:pPr>
            <a:r>
              <a:rPr lang="en-US" sz="4600" b="1" dirty="0" smtClean="0">
                <a:latin typeface="Tahoma" pitchFamily="34" charset="0"/>
                <a:cs typeface="Tahoma" pitchFamily="34" charset="0"/>
              </a:rPr>
              <a:t>The wealth of the </a:t>
            </a:r>
            <a:r>
              <a:rPr lang="en-US" sz="4600" b="1" i="1" dirty="0" smtClean="0">
                <a:latin typeface="Tahoma" pitchFamily="34" charset="0"/>
                <a:cs typeface="Tahoma" pitchFamily="34" charset="0"/>
              </a:rPr>
              <a:t>Forbes 400</a:t>
            </a:r>
            <a:r>
              <a:rPr lang="en-US" sz="4600" b="1" dirty="0" smtClean="0">
                <a:latin typeface="Tahoma" pitchFamily="34" charset="0"/>
                <a:cs typeface="Tahoma" pitchFamily="34" charset="0"/>
              </a:rPr>
              <a:t> richest Americans grew by an average $940 million each from 1997-1999</a:t>
            </a:r>
            <a:r>
              <a:rPr lang="en-US" sz="4600" b="1" dirty="0" smtClean="0">
                <a:latin typeface="Tahoma" pitchFamily="34" charset="0"/>
                <a:cs typeface="Tahoma" pitchFamily="34" charset="0"/>
                <a:hlinkClick r:id="rId2"/>
              </a:rPr>
              <a:t> </a:t>
            </a:r>
            <a:r>
              <a:rPr lang="en-US" sz="4600" b="1" dirty="0" smtClean="0">
                <a:latin typeface="Tahoma" pitchFamily="34" charset="0"/>
                <a:cs typeface="Tahoma" pitchFamily="34" charset="0"/>
              </a:rPr>
              <a:t> while over a recent 12-year period the net worth of the bottom 40 percent of households declined 80 percent. </a:t>
            </a:r>
          </a:p>
          <a:p>
            <a:pPr algn="l" eaLnBrk="1" fontAlgn="auto" hangingPunct="1">
              <a:spcAft>
                <a:spcPts val="0"/>
              </a:spcAft>
              <a:buSzPct val="92000"/>
              <a:buFont typeface="Arial" pitchFamily="34" charset="0"/>
              <a:buChar char="•"/>
              <a:defRPr/>
            </a:pPr>
            <a:r>
              <a:rPr lang="en-US" sz="4600" b="1" dirty="0" smtClean="0">
                <a:latin typeface="Tahoma" pitchFamily="34" charset="0"/>
                <a:cs typeface="Tahoma" pitchFamily="34" charset="0"/>
              </a:rPr>
              <a:t>For the well-to-do, that's an average increase in wealth of $1,287,671 per day. If that were wages earned over a 40-hour week, that would be $225,962 an hour or 43,876 times the $5.15 per hour minimum wage. </a:t>
            </a:r>
          </a:p>
          <a:p>
            <a:pPr algn="l" eaLnBrk="1" fontAlgn="auto" hangingPunct="1">
              <a:spcAft>
                <a:spcPts val="0"/>
              </a:spcAft>
              <a:buFont typeface="Arial" pitchFamily="34" charset="0"/>
              <a:buNone/>
              <a:defRPr/>
            </a:pPr>
            <a:endParaRPr lang="en-US" b="1" dirty="0" smtClean="0">
              <a:latin typeface="Tahoma" pitchFamily="34" charset="0"/>
              <a:ea typeface="Tahoma" pitchFamily="34" charset="0"/>
              <a:cs typeface="Tahoma" pitchFamily="34" charset="0"/>
            </a:endParaRPr>
          </a:p>
        </p:txBody>
      </p:sp>
    </p:spTree>
  </p:cSld>
  <p:clrMapOvr>
    <a:masterClrMapping/>
  </p:clrMapOvr>
  <p:transition spd="med">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fontScale="92500" lnSpcReduction="10000"/>
          </a:bodyPr>
          <a:lstStyle/>
          <a:p>
            <a:pPr algn="l" eaLnBrk="1" fontAlgn="auto" hangingPunct="1">
              <a:spcAft>
                <a:spcPts val="0"/>
              </a:spcAft>
              <a:buFont typeface="Arial" pitchFamily="34" charset="0"/>
              <a:buNone/>
              <a:defRPr/>
            </a:pPr>
            <a:endParaRPr lang="en-US" sz="3000" b="1" dirty="0" smtClean="0">
              <a:solidFill>
                <a:schemeClr val="bg2"/>
              </a:solidFill>
              <a:latin typeface="Tahoma" pitchFamily="34" charset="0"/>
              <a:cs typeface="Tahoma" pitchFamily="34" charset="0"/>
            </a:endParaRPr>
          </a:p>
          <a:p>
            <a:pPr algn="l" eaLnBrk="1" fontAlgn="auto" hangingPunct="1">
              <a:spcAft>
                <a:spcPts val="0"/>
              </a:spcAft>
              <a:buSzPct val="100000"/>
              <a:buFont typeface="Arial" pitchFamily="34" charset="0"/>
              <a:buChar char="•"/>
              <a:defRPr/>
            </a:pPr>
            <a:r>
              <a:rPr lang="en-US" b="1" dirty="0" smtClean="0">
                <a:latin typeface="Tahoma" pitchFamily="34" charset="0"/>
                <a:cs typeface="Tahoma" pitchFamily="34" charset="0"/>
              </a:rPr>
              <a:t>While the number of households expanded 3 percent from 1995 to 1998, households with a net worth of $10 million or more grew 44.7 percent. </a:t>
            </a:r>
          </a:p>
          <a:p>
            <a:pPr algn="l" eaLnBrk="1" fontAlgn="auto" hangingPunct="1">
              <a:spcAft>
                <a:spcPts val="0"/>
              </a:spcAft>
              <a:buSzPct val="100000"/>
              <a:buFont typeface="Arial" pitchFamily="34" charset="0"/>
              <a:buChar char="•"/>
              <a:defRPr/>
            </a:pPr>
            <a:r>
              <a:rPr lang="en-US" b="1" dirty="0" smtClean="0">
                <a:latin typeface="Tahoma" pitchFamily="34" charset="0"/>
                <a:cs typeface="Tahoma" pitchFamily="34" charset="0"/>
              </a:rPr>
              <a:t>Eighty-six percent of stock market gains between 1989 and 1997 flowed to the top ten percent of households while 42 percent went to the most well-to-do one percent. </a:t>
            </a:r>
          </a:p>
          <a:p>
            <a:pPr algn="l" eaLnBrk="1" fontAlgn="auto" hangingPunct="1">
              <a:spcAft>
                <a:spcPts val="0"/>
              </a:spcAft>
              <a:buSzPct val="100000"/>
              <a:buFont typeface="Arial" pitchFamily="34" charset="0"/>
              <a:buChar char="•"/>
              <a:defRPr/>
            </a:pPr>
            <a:r>
              <a:rPr lang="en-US" b="1" dirty="0" smtClean="0">
                <a:latin typeface="Tahoma" pitchFamily="34" charset="0"/>
                <a:cs typeface="Tahoma" pitchFamily="34" charset="0"/>
              </a:rPr>
              <a:t>The top one percent captured 70 percent of all earnings growth since the mid-1970's. </a:t>
            </a:r>
          </a:p>
          <a:p>
            <a:pPr algn="l" eaLnBrk="1" fontAlgn="auto" hangingPunct="1">
              <a:spcAft>
                <a:spcPts val="0"/>
              </a:spcAft>
              <a:buSzPct val="100000"/>
              <a:buFont typeface="Arial" pitchFamily="34" charset="0"/>
              <a:buChar char="•"/>
              <a:defRPr/>
            </a:pPr>
            <a:r>
              <a:rPr lang="en-US" b="1" dirty="0" smtClean="0">
                <a:latin typeface="Tahoma" pitchFamily="34" charset="0"/>
                <a:cs typeface="Tahoma" pitchFamily="34" charset="0"/>
              </a:rPr>
              <a:t>The Federal Reserve found that "median income between 1989 and 1998 rose appreciably only for families headed by college graduates." </a:t>
            </a:r>
          </a:p>
          <a:p>
            <a:pPr algn="l" eaLnBrk="1" fontAlgn="auto" hangingPunct="1">
              <a:spcAft>
                <a:spcPts val="0"/>
              </a:spcAft>
              <a:buFont typeface="Arial" pitchFamily="34" charset="0"/>
              <a:buNone/>
              <a:defRPr/>
            </a:pPr>
            <a:endParaRPr lang="en-US" b="1" dirty="0" smtClean="0">
              <a:latin typeface="Tahoma" pitchFamily="34" charset="0"/>
              <a:ea typeface="Tahoma" pitchFamily="34" charset="0"/>
              <a:cs typeface="Tahoma" pitchFamily="34" charset="0"/>
            </a:endParaRPr>
          </a:p>
        </p:txBody>
      </p:sp>
    </p:spTree>
  </p:cSld>
  <p:clrMapOvr>
    <a:masterClrMapping/>
  </p:clrMapOvr>
  <p:transition spd="med">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fontScale="92500" lnSpcReduction="10000"/>
          </a:bodyPr>
          <a:lstStyle/>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The average wealth of the </a:t>
            </a:r>
            <a:r>
              <a:rPr lang="en-US" b="1" i="1" dirty="0" smtClean="0">
                <a:latin typeface="Tahoma" pitchFamily="34" charset="0"/>
                <a:cs typeface="Tahoma" pitchFamily="34" charset="0"/>
              </a:rPr>
              <a:t>Forbes 400</a:t>
            </a:r>
            <a:r>
              <a:rPr lang="en-US" b="1" dirty="0" smtClean="0">
                <a:latin typeface="Tahoma" pitchFamily="34" charset="0"/>
                <a:cs typeface="Tahoma" pitchFamily="34" charset="0"/>
              </a:rPr>
              <a:t> was $200 million in 1982, just after the enactment of the Reagan-Bush "supply-side" tax package paid for with $872 billion in deficit financing. By 1986, their average wealth was $500 million. </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In 1982, inclusion on the </a:t>
            </a:r>
            <a:r>
              <a:rPr lang="en-US" b="1" i="1" dirty="0" smtClean="0">
                <a:latin typeface="Tahoma" pitchFamily="34" charset="0"/>
                <a:cs typeface="Tahoma" pitchFamily="34" charset="0"/>
              </a:rPr>
              <a:t>Forbes 400</a:t>
            </a:r>
            <a:r>
              <a:rPr lang="en-US" b="1" dirty="0" smtClean="0">
                <a:latin typeface="Tahoma" pitchFamily="34" charset="0"/>
                <a:cs typeface="Tahoma" pitchFamily="34" charset="0"/>
              </a:rPr>
              <a:t> required personal wealth of $91 million. The list then included 13 billionaires. By 1999, $625 million was required for inclusion on a list that included 268 billionaires. </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The federal debt was $909 billion in 1980. At the close of the Reagan-Bush era, the debt was $4,202 billion. It currently hovers around $5,700 billion. </a:t>
            </a:r>
          </a:p>
          <a:p>
            <a:pPr algn="l" eaLnBrk="1" fontAlgn="auto" hangingPunct="1">
              <a:spcAft>
                <a:spcPts val="0"/>
              </a:spcAft>
              <a:buFont typeface="Arial" pitchFamily="34" charset="0"/>
              <a:buNone/>
              <a:defRPr/>
            </a:pPr>
            <a:endParaRPr lang="en-US" b="1" dirty="0" smtClean="0">
              <a:latin typeface="Tahoma" pitchFamily="34" charset="0"/>
              <a:ea typeface="Tahoma" pitchFamily="34" charset="0"/>
              <a:cs typeface="Tahoma" pitchFamily="34" charset="0"/>
            </a:endParaRPr>
          </a:p>
        </p:txBody>
      </p:sp>
    </p:spTree>
  </p:cSld>
  <p:clrMapOvr>
    <a:masterClrMapping/>
  </p:clrMapOvr>
  <p:transition spd="med">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ubtitle 2"/>
          <p:cNvSpPr>
            <a:spLocks noGrp="1"/>
          </p:cNvSpPr>
          <p:nvPr>
            <p:ph type="subTitle" idx="1"/>
          </p:nvPr>
        </p:nvSpPr>
        <p:spPr>
          <a:xfrm>
            <a:off x="0" y="0"/>
            <a:ext cx="9144000" cy="6858000"/>
          </a:xfrm>
        </p:spPr>
        <p:txBody>
          <a:bodyPr/>
          <a:lstStyle/>
          <a:p>
            <a:pPr algn="l" eaLnBrk="1" hangingPunct="1">
              <a:lnSpc>
                <a:spcPct val="80000"/>
              </a:lnSpc>
              <a:buFontTx/>
              <a:buChar char="•"/>
            </a:pPr>
            <a:r>
              <a:rPr lang="en-US" sz="3100" b="1" smtClean="0">
                <a:latin typeface="Tahoma" pitchFamily="34" charset="0"/>
                <a:cs typeface="Tahoma" pitchFamily="34" charset="0"/>
              </a:rPr>
              <a:t>The pay gap between top executives and production workers grew from 42:1 in 1980 to 419:1 in 1998 (excluding the value of stock options). </a:t>
            </a:r>
          </a:p>
          <a:p>
            <a:pPr algn="l" eaLnBrk="1" hangingPunct="1">
              <a:lnSpc>
                <a:spcPct val="80000"/>
              </a:lnSpc>
              <a:buFontTx/>
              <a:buChar char="•"/>
            </a:pPr>
            <a:r>
              <a:rPr lang="en-US" sz="3100" b="1" smtClean="0">
                <a:latin typeface="Tahoma" pitchFamily="34" charset="0"/>
                <a:cs typeface="Tahoma" pitchFamily="34" charset="0"/>
              </a:rPr>
              <a:t>Executive pay at the nation's 365 largest companies rose an average 481 percent from 1990 to 1998 while corporate profits rose 108 percent. </a:t>
            </a:r>
          </a:p>
          <a:p>
            <a:pPr algn="l" eaLnBrk="1" hangingPunct="1">
              <a:lnSpc>
                <a:spcPct val="80000"/>
              </a:lnSpc>
              <a:buFontTx/>
              <a:buChar char="•"/>
            </a:pPr>
            <a:r>
              <a:rPr lang="en-US" sz="3100" b="1" smtClean="0">
                <a:latin typeface="Tahoma" pitchFamily="34" charset="0"/>
                <a:cs typeface="Tahoma" pitchFamily="34" charset="0"/>
              </a:rPr>
              <a:t>Had the typical worker's pay risen in tandem with executive pay, the average production worker would now earn $110,000 a year and the minimum wage would be $22.08. </a:t>
            </a:r>
          </a:p>
          <a:p>
            <a:pPr algn="l" eaLnBrk="1" hangingPunct="1">
              <a:lnSpc>
                <a:spcPct val="80000"/>
              </a:lnSpc>
              <a:buFontTx/>
              <a:buChar char="•"/>
            </a:pPr>
            <a:r>
              <a:rPr lang="en-US" sz="3100" b="1" i="1" smtClean="0">
                <a:latin typeface="Tahoma" pitchFamily="34" charset="0"/>
                <a:cs typeface="Tahoma" pitchFamily="34" charset="0"/>
              </a:rPr>
              <a:t>Business Week</a:t>
            </a:r>
            <a:r>
              <a:rPr lang="en-US" sz="3100" b="1" smtClean="0">
                <a:latin typeface="Tahoma" pitchFamily="34" charset="0"/>
                <a:cs typeface="Tahoma" pitchFamily="34" charset="0"/>
              </a:rPr>
              <a:t> reports that in 1998 the average large company chief executive was paid $10.6 million, a 36 percent jump over 1997.</a:t>
            </a:r>
          </a:p>
        </p:txBody>
      </p:sp>
    </p:spTree>
  </p:cSld>
  <p:clrMapOvr>
    <a:masterClrMapping/>
  </p:clrMapOvr>
  <p:transition spd="med">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ubtitle 2"/>
          <p:cNvSpPr>
            <a:spLocks noGrp="1"/>
          </p:cNvSpPr>
          <p:nvPr>
            <p:ph type="subTitle" idx="1"/>
          </p:nvPr>
        </p:nvSpPr>
        <p:spPr>
          <a:xfrm>
            <a:off x="0" y="0"/>
            <a:ext cx="9144000" cy="6858000"/>
          </a:xfrm>
        </p:spPr>
        <p:txBody>
          <a:bodyPr/>
          <a:lstStyle/>
          <a:p>
            <a:pPr marL="571500" indent="-571500" algn="l" eaLnBrk="1" hangingPunct="1">
              <a:buFont typeface="Arial" panose="020B0604020202020204" pitchFamily="34" charset="0"/>
              <a:buChar char="•"/>
            </a:pPr>
            <a:r>
              <a:rPr lang="en-US" sz="3600" b="1" dirty="0" smtClean="0">
                <a:latin typeface="Tahoma" pitchFamily="34" charset="0"/>
                <a:cs typeface="Tahoma" pitchFamily="34" charset="0"/>
              </a:rPr>
              <a:t>Household working hours reached 3,149 in 1998, roughly 60 hours a week for the typical family, moving Americans into first place worldwide in the number of hours worked, nudging aside the workaholic Japanese. </a:t>
            </a:r>
          </a:p>
          <a:p>
            <a:pPr marL="571500" indent="-571500" algn="l" eaLnBrk="1" hangingPunct="1">
              <a:buFont typeface="Arial" panose="020B0604020202020204" pitchFamily="34" charset="0"/>
              <a:buChar char="•"/>
            </a:pPr>
            <a:r>
              <a:rPr lang="en-US" sz="3600" b="1" dirty="0" smtClean="0">
                <a:latin typeface="Tahoma" pitchFamily="34" charset="0"/>
                <a:cs typeface="Tahoma" pitchFamily="34" charset="0"/>
              </a:rPr>
              <a:t>According to the Bureau of Labor statistics, the typical American now works 350 hours more per year than a typical European.</a:t>
            </a:r>
            <a:endParaRPr lang="en-US" b="1" dirty="0" smtClean="0">
              <a:latin typeface="Tahoma" pitchFamily="34" charset="0"/>
              <a:cs typeface="Tahoma" pitchFamily="34" charset="0"/>
            </a:endParaRPr>
          </a:p>
        </p:txBody>
      </p:sp>
    </p:spTree>
  </p:cSld>
  <p:clrMapOvr>
    <a:masterClrMapping/>
  </p:clrMapOvr>
  <p:transition spd="med">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ubtitle 2"/>
          <p:cNvSpPr>
            <a:spLocks noGrp="1"/>
          </p:cNvSpPr>
          <p:nvPr>
            <p:ph type="subTitle" idx="1"/>
          </p:nvPr>
        </p:nvSpPr>
        <p:spPr>
          <a:xfrm>
            <a:off x="0" y="0"/>
            <a:ext cx="9144000" cy="6858000"/>
          </a:xfrm>
        </p:spPr>
        <p:txBody>
          <a:bodyPr/>
          <a:lstStyle/>
          <a:p>
            <a:pPr algn="l" eaLnBrk="1" hangingPunct="1">
              <a:buFontTx/>
              <a:buChar char="•"/>
            </a:pPr>
            <a:r>
              <a:rPr lang="en-US" sz="3800" b="1" dirty="0" smtClean="0">
                <a:latin typeface="Tahoma" pitchFamily="34" charset="0"/>
                <a:cs typeface="Tahoma" pitchFamily="34" charset="0"/>
              </a:rPr>
              <a:t>A 40-hour week at today's minimum wage of $6 per hour nets a pre-tax annual income of $10,300. That's $6,355.00 below the official 1998 poverty line for a family of four. </a:t>
            </a:r>
          </a:p>
          <a:p>
            <a:pPr algn="l" eaLnBrk="1" hangingPunct="1">
              <a:buFontTx/>
              <a:buChar char="•"/>
            </a:pPr>
            <a:r>
              <a:rPr lang="en-US" sz="3800" b="1" dirty="0" smtClean="0">
                <a:latin typeface="Tahoma" pitchFamily="34" charset="0"/>
                <a:cs typeface="Tahoma" pitchFamily="34" charset="0"/>
              </a:rPr>
              <a:t>Had increases in the minimum wage kept pace with inflation since the 1960s, the minimum wage would now exceed the earnings of nearly 30 percent of U.S. workers. </a:t>
            </a:r>
          </a:p>
          <a:p>
            <a:pPr algn="l" eaLnBrk="1" hangingPunct="1"/>
            <a:endParaRPr lang="en-US" b="1" dirty="0" smtClean="0">
              <a:latin typeface="Tahoma" pitchFamily="34" charset="0"/>
              <a:cs typeface="Tahoma" pitchFamily="34" charset="0"/>
            </a:endParaRPr>
          </a:p>
        </p:txBody>
      </p:sp>
    </p:spTree>
  </p:cSld>
  <p:clrMapOvr>
    <a:masterClrMapping/>
  </p:clrMapOvr>
  <p:transition spd="med">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ubtitle 2"/>
          <p:cNvSpPr>
            <a:spLocks noGrp="1"/>
          </p:cNvSpPr>
          <p:nvPr>
            <p:ph type="subTitle" idx="1"/>
          </p:nvPr>
        </p:nvSpPr>
        <p:spPr>
          <a:xfrm>
            <a:off x="0" y="0"/>
            <a:ext cx="9144000" cy="6858000"/>
          </a:xfrm>
        </p:spPr>
        <p:txBody>
          <a:bodyPr/>
          <a:lstStyle/>
          <a:p>
            <a:pPr algn="l" eaLnBrk="1" hangingPunct="1"/>
            <a:r>
              <a:rPr lang="en-US" sz="3800" b="1" smtClean="0">
                <a:latin typeface="Tahoma" pitchFamily="34" charset="0"/>
                <a:cs typeface="Tahoma" pitchFamily="34" charset="0"/>
              </a:rPr>
              <a:t>From 1973 to 1993, wages of low income laborers (janitors, etc.) went down 15%. Wages of production workers went down 20%. Wages of young male high school grads went down 30%. Wages of middle-age men with 4 years of college went down 24%. And the total wages of those earning a million dollars or more a year shot up an average of 243% per year.</a:t>
            </a:r>
          </a:p>
          <a:p>
            <a:pPr algn="l" eaLnBrk="1" hangingPunct="1"/>
            <a:endParaRPr lang="en-US" b="1" smtClean="0">
              <a:latin typeface="Tahoma" pitchFamily="34" charset="0"/>
              <a:cs typeface="Tahoma" pitchFamily="34" charset="0"/>
            </a:endParaRPr>
          </a:p>
        </p:txBody>
      </p:sp>
    </p:spTree>
  </p:cSld>
  <p:clrMapOvr>
    <a:masterClrMapping/>
  </p:clrMapOvr>
  <p:transition spd="med">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fontScale="92500" lnSpcReduction="10000"/>
          </a:bodyPr>
          <a:lstStyle/>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In the same year (1998) when one American (Bill Gates) amassed more wealth than the combined net worth of the poorest 45 percent of American households, a record 1.4 million Americans filed for bankruptcy -- 7,000 bankruptcies per hour, 8 hours a day, 5 days a week.</a:t>
            </a:r>
            <a:r>
              <a:rPr lang="en-US" b="1" dirty="0" smtClean="0">
                <a:latin typeface="Tahoma" pitchFamily="34" charset="0"/>
                <a:cs typeface="Tahoma" pitchFamily="34" charset="0"/>
                <a:hlinkClick r:id="rId2"/>
              </a:rPr>
              <a:t> </a:t>
            </a:r>
            <a:r>
              <a:rPr lang="en-US" b="1" dirty="0" smtClean="0">
                <a:latin typeface="Tahoma" pitchFamily="34" charset="0"/>
                <a:cs typeface="Tahoma" pitchFamily="34" charset="0"/>
              </a:rPr>
              <a:t> Personal bankruptcy filings topped 1.3 million in 1999. </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Since 1992, mortgage debt has grown 60 percent faster than income while consumer debt (mostly auto loans and credit cards) has grown twice as fast. The fastest growing segment of the credit card market consists of low-income holders, with the average amount owed growing 18 times faster than income. </a:t>
            </a:r>
          </a:p>
          <a:p>
            <a:pPr algn="l" eaLnBrk="1" fontAlgn="auto" hangingPunct="1">
              <a:spcAft>
                <a:spcPts val="0"/>
              </a:spcAft>
              <a:buFont typeface="Arial" pitchFamily="34" charset="0"/>
              <a:buNone/>
              <a:defRPr/>
            </a:pPr>
            <a:endParaRPr lang="en-US" b="1" dirty="0" smtClean="0">
              <a:latin typeface="Tahoma" pitchFamily="34" charset="0"/>
              <a:ea typeface="Tahoma" pitchFamily="34" charset="0"/>
              <a:cs typeface="Tahoma" pitchFamily="34" charset="0"/>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762000"/>
          </a:xfrm>
        </p:spPr>
        <p:txBody>
          <a:bodyPr/>
          <a:lstStyle/>
          <a:p>
            <a:pPr eaLnBrk="1" hangingPunct="1"/>
            <a:r>
              <a:rPr lang="en-US" b="1" smtClean="0">
                <a:solidFill>
                  <a:schemeClr val="tx1"/>
                </a:solidFill>
                <a:latin typeface="Tahoma" pitchFamily="34" charset="0"/>
              </a:rPr>
              <a:t>THE BEST OF  AMERICANA</a:t>
            </a:r>
          </a:p>
        </p:txBody>
      </p:sp>
      <p:sp>
        <p:nvSpPr>
          <p:cNvPr id="14339" name="Rectangle 4"/>
          <p:cNvSpPr>
            <a:spLocks noGrp="1" noChangeArrowheads="1"/>
          </p:cNvSpPr>
          <p:nvPr>
            <p:ph type="body" sz="half" idx="1"/>
          </p:nvPr>
        </p:nvSpPr>
        <p:spPr>
          <a:xfrm>
            <a:off x="0" y="762000"/>
            <a:ext cx="4191000" cy="5562600"/>
          </a:xfrm>
        </p:spPr>
        <p:txBody>
          <a:bodyPr/>
          <a:lstStyle/>
          <a:p>
            <a:pPr eaLnBrk="1" hangingPunct="1"/>
            <a:r>
              <a:rPr lang="en-US" sz="2400" b="1" smtClean="0">
                <a:latin typeface="Tahoma" pitchFamily="34" charset="0"/>
              </a:rPr>
              <a:t>Individualism</a:t>
            </a:r>
          </a:p>
          <a:p>
            <a:pPr eaLnBrk="1" hangingPunct="1"/>
            <a:r>
              <a:rPr lang="en-US" sz="2400" b="1" smtClean="0">
                <a:latin typeface="Tahoma" pitchFamily="34" charset="0"/>
              </a:rPr>
              <a:t>Melting pot diversity</a:t>
            </a:r>
          </a:p>
          <a:p>
            <a:pPr eaLnBrk="1" hangingPunct="1"/>
            <a:r>
              <a:rPr lang="en-US" sz="2400" b="1" smtClean="0">
                <a:latin typeface="Tahoma" pitchFamily="34" charset="0"/>
              </a:rPr>
              <a:t>Judeo-Christian work ethic</a:t>
            </a:r>
          </a:p>
          <a:p>
            <a:pPr eaLnBrk="1" hangingPunct="1"/>
            <a:r>
              <a:rPr lang="en-US" sz="2400" b="1" smtClean="0">
                <a:latin typeface="Tahoma" pitchFamily="34" charset="0"/>
              </a:rPr>
              <a:t>Social system structured for success </a:t>
            </a:r>
          </a:p>
          <a:p>
            <a:pPr eaLnBrk="1" hangingPunct="1"/>
            <a:r>
              <a:rPr lang="en-US" sz="2400" b="1" smtClean="0">
                <a:latin typeface="Tahoma" pitchFamily="34" charset="0"/>
              </a:rPr>
              <a:t>Business</a:t>
            </a:r>
          </a:p>
          <a:p>
            <a:pPr eaLnBrk="1" hangingPunct="1"/>
            <a:r>
              <a:rPr lang="en-US" sz="2400" b="1" smtClean="0">
                <a:latin typeface="Tahoma" pitchFamily="34" charset="0"/>
              </a:rPr>
              <a:t>Grass roots power &amp; the common man</a:t>
            </a:r>
          </a:p>
          <a:p>
            <a:pPr eaLnBrk="1" hangingPunct="1"/>
            <a:r>
              <a:rPr lang="en-US" sz="2400" b="1" smtClean="0">
                <a:latin typeface="Tahoma" pitchFamily="34" charset="0"/>
              </a:rPr>
              <a:t>Pragmatism</a:t>
            </a:r>
          </a:p>
          <a:p>
            <a:pPr eaLnBrk="1" hangingPunct="1"/>
            <a:r>
              <a:rPr lang="en-US" sz="2400" b="1" smtClean="0">
                <a:latin typeface="Tahoma" pitchFamily="34" charset="0"/>
              </a:rPr>
              <a:t>Technology</a:t>
            </a:r>
          </a:p>
          <a:p>
            <a:pPr eaLnBrk="1" hangingPunct="1"/>
            <a:endParaRPr lang="en-US" sz="2400" b="1" smtClean="0">
              <a:latin typeface="Tahoma" pitchFamily="34" charset="0"/>
            </a:endParaRPr>
          </a:p>
          <a:p>
            <a:pPr eaLnBrk="1" hangingPunct="1"/>
            <a:endParaRPr lang="en-US" sz="2400" b="1" smtClean="0">
              <a:latin typeface="Comic Sans MS" pitchFamily="66" charset="0"/>
            </a:endParaRPr>
          </a:p>
          <a:p>
            <a:pPr eaLnBrk="1" hangingPunct="1"/>
            <a:endParaRPr lang="en-US" sz="2400" b="1" smtClean="0">
              <a:solidFill>
                <a:srgbClr val="FF0000"/>
              </a:solidFill>
              <a:latin typeface="Comic Sans MS" pitchFamily="66" charset="0"/>
            </a:endParaRPr>
          </a:p>
        </p:txBody>
      </p:sp>
      <p:sp>
        <p:nvSpPr>
          <p:cNvPr id="14340" name="Rectangle 5"/>
          <p:cNvSpPr>
            <a:spLocks noGrp="1" noChangeArrowheads="1"/>
          </p:cNvSpPr>
          <p:nvPr>
            <p:ph type="body" sz="half" idx="2"/>
          </p:nvPr>
        </p:nvSpPr>
        <p:spPr>
          <a:xfrm>
            <a:off x="4572000" y="685800"/>
            <a:ext cx="4267200" cy="5791200"/>
          </a:xfrm>
        </p:spPr>
        <p:txBody>
          <a:bodyPr/>
          <a:lstStyle/>
          <a:p>
            <a:pPr eaLnBrk="1" hangingPunct="1"/>
            <a:r>
              <a:rPr lang="en-US" sz="2400" b="1" dirty="0" smtClean="0">
                <a:latin typeface="Tahoma" pitchFamily="34" charset="0"/>
              </a:rPr>
              <a:t>Urban &amp; country heritages</a:t>
            </a:r>
          </a:p>
          <a:p>
            <a:pPr eaLnBrk="1" hangingPunct="1"/>
            <a:r>
              <a:rPr lang="en-US" sz="2400" b="1" dirty="0" smtClean="0">
                <a:latin typeface="Tahoma" pitchFamily="34" charset="0"/>
              </a:rPr>
              <a:t>Access to higher education</a:t>
            </a:r>
          </a:p>
          <a:p>
            <a:pPr eaLnBrk="1" hangingPunct="1"/>
            <a:r>
              <a:rPr lang="en-US" sz="2400" b="1" dirty="0" smtClean="0">
                <a:latin typeface="Tahoma" pitchFamily="34" charset="0"/>
              </a:rPr>
              <a:t>Pop culture, jazz Hollywood, Walt Disney</a:t>
            </a:r>
          </a:p>
          <a:p>
            <a:pPr eaLnBrk="1" hangingPunct="1"/>
            <a:r>
              <a:rPr lang="en-US" sz="2400" b="1" dirty="0" smtClean="0">
                <a:latin typeface="Tahoma" pitchFamily="34" charset="0"/>
              </a:rPr>
              <a:t>Space program</a:t>
            </a:r>
          </a:p>
          <a:p>
            <a:pPr eaLnBrk="1" hangingPunct="1"/>
            <a:r>
              <a:rPr lang="en-US" sz="2400" b="1" dirty="0" smtClean="0">
                <a:latin typeface="Tahoma" pitchFamily="34" charset="0"/>
              </a:rPr>
              <a:t>Sports</a:t>
            </a:r>
          </a:p>
          <a:p>
            <a:pPr eaLnBrk="1" hangingPunct="1"/>
            <a:r>
              <a:rPr lang="en-US" sz="2400" b="1" dirty="0" smtClean="0">
                <a:latin typeface="Tahoma" pitchFamily="34" charset="0"/>
              </a:rPr>
              <a:t>Fast food</a:t>
            </a:r>
          </a:p>
          <a:p>
            <a:pPr eaLnBrk="1" hangingPunct="1"/>
            <a:r>
              <a:rPr lang="en-US" sz="2400" b="1" dirty="0" smtClean="0">
                <a:latin typeface="Tahoma" pitchFamily="34" charset="0"/>
              </a:rPr>
              <a:t>Harley-Davidson</a:t>
            </a:r>
          </a:p>
          <a:p>
            <a:pPr eaLnBrk="1" hangingPunct="1"/>
            <a:endParaRPr lang="en-US" sz="2400" b="1" dirty="0" smtClean="0">
              <a:latin typeface="Tahoma" pitchFamily="34" charset="0"/>
            </a:endParaRPr>
          </a:p>
          <a:p>
            <a:pPr eaLnBrk="1" hangingPunct="1"/>
            <a:endParaRPr lang="en-US" sz="2000" b="1" dirty="0" smtClean="0">
              <a:latin typeface="Tahoma" pitchFamily="34" charset="0"/>
            </a:endParaRPr>
          </a:p>
          <a:p>
            <a:pPr eaLnBrk="1" hangingPunct="1"/>
            <a:endParaRPr lang="en-US" sz="2000" b="1" dirty="0" smtClean="0">
              <a:solidFill>
                <a:srgbClr val="009900"/>
              </a:solidFill>
              <a:latin typeface="Comic Sans MS" pitchFamily="66" charset="0"/>
            </a:endParaRPr>
          </a:p>
          <a:p>
            <a:pPr eaLnBrk="1" hangingPunct="1"/>
            <a:endParaRPr lang="en-US" sz="2000" b="1" dirty="0" smtClean="0">
              <a:solidFill>
                <a:srgbClr val="009900"/>
              </a:solidFill>
              <a:latin typeface="Comic Sans MS" pitchFamily="66" charset="0"/>
            </a:endParaRPr>
          </a:p>
          <a:p>
            <a:pPr eaLnBrk="1" hangingPunct="1"/>
            <a:endParaRPr lang="en-US" sz="2000" b="1" dirty="0" smtClean="0">
              <a:solidFill>
                <a:srgbClr val="009900"/>
              </a:solidFill>
              <a:latin typeface="Comic Sans MS" pitchFamily="66" charset="0"/>
            </a:endParaRPr>
          </a:p>
        </p:txBody>
      </p:sp>
    </p:spTree>
  </p:cSld>
  <p:clrMapOvr>
    <a:masterClrMapping/>
  </p:clrMapOvr>
  <p:transition spd="med">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fontScale="92500" lnSpcReduction="20000"/>
          </a:bodyPr>
          <a:lstStyle/>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The top one percent pocketed, on average, an annual tax cut of $40,000 since 1977, an amount exceeding the average annual income of the middle fifth of households. </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The wealth of the world's 84 richest individuals exceeds the GDP of China with its 1.3 billion people. </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In 1970, the median Philadelphia family paid $1,689 in income and social security taxes. In 1989, they paid $8,491. Meanwhile, the average taxes paid by millionaires went down by $436,389 each per year.</a:t>
            </a:r>
          </a:p>
          <a:p>
            <a:pPr algn="l" eaLnBrk="1" fontAlgn="auto" hangingPunct="1">
              <a:spcAft>
                <a:spcPts val="0"/>
              </a:spcAft>
              <a:buFont typeface="Arial" pitchFamily="34" charset="0"/>
              <a:buChar char="•"/>
              <a:defRPr/>
            </a:pPr>
            <a:r>
              <a:rPr lang="en-US" b="1" dirty="0" smtClean="0">
                <a:latin typeface="Tahoma" pitchFamily="34" charset="0"/>
                <a:cs typeface="Tahoma" pitchFamily="34" charset="0"/>
              </a:rPr>
              <a:t>In 1982, 75% of workers at companies with 100 or more employees had fully-paid health coverage. In 1989, only 48% of them were covered.</a:t>
            </a:r>
          </a:p>
          <a:p>
            <a:pPr algn="l" eaLnBrk="1" fontAlgn="auto" hangingPunct="1">
              <a:spcAft>
                <a:spcPts val="0"/>
              </a:spcAft>
              <a:buFont typeface="Arial" pitchFamily="34" charset="0"/>
              <a:buNone/>
              <a:defRPr/>
            </a:pPr>
            <a:endParaRPr lang="en-US" b="1" dirty="0" smtClean="0">
              <a:latin typeface="Tahoma" pitchFamily="34" charset="0"/>
              <a:ea typeface="Tahoma" pitchFamily="34" charset="0"/>
              <a:cs typeface="Tahoma" pitchFamily="34" charset="0"/>
            </a:endParaRPr>
          </a:p>
        </p:txBody>
      </p:sp>
    </p:spTree>
  </p:cSld>
  <p:clrMapOvr>
    <a:masterClrMapping/>
  </p:clrMapOvr>
  <p:transition spd="med">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0" y="0"/>
            <a:ext cx="9144000" cy="6858000"/>
          </a:xfrm>
        </p:spPr>
        <p:txBody>
          <a:bodyPr/>
          <a:lstStyle/>
          <a:p>
            <a:pPr>
              <a:buFont typeface="Wingdings" pitchFamily="2" charset="2"/>
              <a:buNone/>
              <a:defRPr/>
            </a:pPr>
            <a:r>
              <a:rPr lang="en-US" sz="2800" dirty="0" smtClean="0">
                <a:solidFill>
                  <a:schemeClr val="bg2"/>
                </a:solidFill>
                <a:latin typeface="Tahoma" pitchFamily="34" charset="0"/>
                <a:cs typeface="Tahoma" pitchFamily="34" charset="0"/>
              </a:rPr>
              <a:t>“</a:t>
            </a:r>
            <a:r>
              <a:rPr lang="en-US" sz="2800" b="1" dirty="0" smtClean="0">
                <a:latin typeface="Tahoma" pitchFamily="34" charset="0"/>
                <a:cs typeface="Tahoma" pitchFamily="34" charset="0"/>
              </a:rPr>
              <a:t>Most Americans have experienced little, if any, income growth in the 21st century. Instead, consumers have kept the economy going by maxing out their credit cards and refinancing their mortgages in order to consume the equity in their homes. The income gains of the 21st century have gone to corporate chief executives, shareholders of </a:t>
            </a:r>
            <a:r>
              <a:rPr lang="en-US" sz="2800" b="1" dirty="0" err="1" smtClean="0">
                <a:latin typeface="Tahoma" pitchFamily="34" charset="0"/>
                <a:cs typeface="Tahoma" pitchFamily="34" charset="0"/>
              </a:rPr>
              <a:t>offshoring</a:t>
            </a:r>
            <a:r>
              <a:rPr lang="en-US" sz="2800" b="1" dirty="0" smtClean="0">
                <a:latin typeface="Tahoma" pitchFamily="34" charset="0"/>
                <a:cs typeface="Tahoma" pitchFamily="34" charset="0"/>
              </a:rPr>
              <a:t> corporations, and financial corporations. Today recession is only a small part of the threat that we face. Financial deregulation, Alan Greenspan’s low interest rates, and the belief that the market was the best regulator of risks, have created a highly leveraged pyramid of risk without adequate capital or collateral to back the risk.”</a:t>
            </a:r>
          </a:p>
          <a:p>
            <a:pPr>
              <a:buFont typeface="Wingdings" pitchFamily="2" charset="2"/>
              <a:buNone/>
              <a:defRPr/>
            </a:pPr>
            <a:r>
              <a:rPr lang="en-US" sz="2800" dirty="0" smtClean="0">
                <a:latin typeface="+mj-lt"/>
              </a:rPr>
              <a:t/>
            </a:r>
            <a:br>
              <a:rPr lang="en-US" sz="2800" dirty="0" smtClean="0">
                <a:latin typeface="+mj-lt"/>
              </a:rPr>
            </a:br>
            <a:endParaRPr lang="en-US" sz="3400" dirty="0" smtClean="0">
              <a:latin typeface="+mj-lt"/>
              <a:cs typeface="Tahoma" pitchFamily="34" charset="0"/>
            </a:endParaRPr>
          </a:p>
        </p:txBody>
      </p:sp>
    </p:spTree>
  </p:cSld>
  <p:clrMapOvr>
    <a:masterClrMapping/>
  </p:clrMapOvr>
  <p:transition spd="med">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0" y="0"/>
            <a:ext cx="9144000" cy="6858000"/>
          </a:xfrm>
        </p:spPr>
        <p:txBody>
          <a:bodyPr/>
          <a:lstStyle/>
          <a:p>
            <a:pPr>
              <a:buFont typeface="Wingdings" pitchFamily="2" charset="2"/>
              <a:buNone/>
            </a:pPr>
            <a:r>
              <a:rPr lang="en-US" sz="3000" b="1" smtClean="0">
                <a:latin typeface="Tahoma" pitchFamily="34" charset="0"/>
                <a:cs typeface="Tahoma" pitchFamily="34" charset="0"/>
              </a:rPr>
              <a:t>Recent comprehensive studies of America’s America’s highway, transportation, &amp;  public services systems concluded that if quick investment actions are not taken, America will have a third-world infrastructure within a few decades. With the nation’s  projected 70% increase in freight volume by 2020 &amp; 50% population growth, the next generation of Americans face an investment crisis of sobering proportions.  $1.6B will have to be spent just to bring the existing infrastructure into decent repair. “If America leaders do not act boldly, our economic growth &amp; quality of life will be diminished.” </a:t>
            </a:r>
          </a:p>
        </p:txBody>
      </p:sp>
      <p:sp>
        <p:nvSpPr>
          <p:cNvPr id="138243" name="Right Arrow 3"/>
          <p:cNvSpPr>
            <a:spLocks noChangeArrowheads="1"/>
          </p:cNvSpPr>
          <p:nvPr/>
        </p:nvSpPr>
        <p:spPr bwMode="auto">
          <a:xfrm>
            <a:off x="8166100" y="6373813"/>
            <a:ext cx="977900" cy="484187"/>
          </a:xfrm>
          <a:prstGeom prst="rightArrow">
            <a:avLst>
              <a:gd name="adj1" fmla="val 50000"/>
              <a:gd name="adj2" fmla="val 50024"/>
            </a:avLst>
          </a:prstGeom>
          <a:solidFill>
            <a:schemeClr val="bg2"/>
          </a:solidFill>
          <a:ln w="9525" algn="ctr">
            <a:solidFill>
              <a:schemeClr val="tx1"/>
            </a:solidFill>
            <a:round/>
            <a:headEnd/>
            <a:tailEnd/>
          </a:ln>
        </p:spPr>
        <p:txBody>
          <a:bodyPr wrap="none"/>
          <a:lstStyle/>
          <a:p>
            <a:endParaRPr lang="en-US"/>
          </a:p>
        </p:txBody>
      </p:sp>
    </p:spTree>
  </p:cSld>
  <p:clrMapOvr>
    <a:masterClrMapping/>
  </p:clrMapOvr>
  <p:transition spd="med">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0" y="0"/>
            <a:ext cx="9144000" cy="6858000"/>
          </a:xfrm>
        </p:spPr>
        <p:txBody>
          <a:bodyPr/>
          <a:lstStyle/>
          <a:p>
            <a:pPr>
              <a:buFont typeface="Wingdings" pitchFamily="2" charset="2"/>
              <a:buNone/>
            </a:pPr>
            <a:r>
              <a:rPr lang="en-US" sz="3000" b="1" smtClean="0">
                <a:latin typeface="Tahoma" pitchFamily="34" charset="0"/>
                <a:cs typeface="Tahoma" pitchFamily="34" charset="0"/>
              </a:rPr>
              <a:t>The Environmental Protection Agency forecasts a funding gap of $11B over the next 20 years between what is currently being invested into American water needs &amp; the amount that is needed to provide for these needs. America’s transportation networks (ports, bridges, toll roads) are choked with overuse,wasting $78B annually in lost hours of productivity &amp; wasted gas.  The nation’s passenger railroad system (which will have to transport more urban Americans than ever in the new gas rationing era)  is one of the most outmoded &amp; dysfunctional in the industrialized world. </a:t>
            </a:r>
          </a:p>
        </p:txBody>
      </p:sp>
    </p:spTree>
  </p:cSld>
  <p:clrMapOvr>
    <a:masterClrMapping/>
  </p:clrMapOvr>
  <p:transition spd="med">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0" y="0"/>
            <a:ext cx="9144000" cy="6858000"/>
          </a:xfrm>
        </p:spPr>
        <p:txBody>
          <a:bodyPr/>
          <a:lstStyle/>
          <a:p>
            <a:pPr>
              <a:buFont typeface="Wingdings" pitchFamily="2" charset="2"/>
              <a:buNone/>
            </a:pPr>
            <a:r>
              <a:rPr lang="en-US" sz="3000" b="1" smtClean="0">
                <a:latin typeface="Tahoma" pitchFamily="34" charset="0"/>
                <a:cs typeface="Tahoma" pitchFamily="34" charset="0"/>
              </a:rPr>
              <a:t>A national commission on transport policy recommended that the federal government should spend $225B (more than 40% higher than currently) each year for the next 50 years just to meet the exploding needs of our mass transit system. Toll roads (many foreign finance and operated)  in America’s metropolitan areas will have to generate considerably more revenue more than the current $120B annually. America is in no position to make “little plans” about its infrastructure  future. “They don’t have the magic to stir men’s blood.   It’s time to think big again.”</a:t>
            </a:r>
          </a:p>
        </p:txBody>
      </p:sp>
    </p:spTree>
  </p:cSld>
  <p:clrMapOvr>
    <a:masterClrMapping/>
  </p:clrMapOvr>
  <p:transition spd="med">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304800"/>
            <a:ext cx="9144000" cy="609600"/>
          </a:xfrm>
        </p:spPr>
        <p:txBody>
          <a:bodyPr/>
          <a:lstStyle/>
          <a:p>
            <a:pPr eaLnBrk="1" hangingPunct="1"/>
            <a:r>
              <a:rPr lang="en-US" sz="3600" b="1" smtClean="0">
                <a:solidFill>
                  <a:schemeClr val="tx1"/>
                </a:solidFill>
                <a:latin typeface="Tahoma" pitchFamily="34" charset="0"/>
              </a:rPr>
              <a:t>THE DAWNING ERA OF AMERICAN DEBT POLITICAL TURMOIL</a:t>
            </a:r>
          </a:p>
        </p:txBody>
      </p:sp>
      <p:sp>
        <p:nvSpPr>
          <p:cNvPr id="141315" name="Rectangle 3"/>
          <p:cNvSpPr>
            <a:spLocks noGrp="1" noChangeArrowheads="1"/>
          </p:cNvSpPr>
          <p:nvPr>
            <p:ph type="body" idx="1"/>
          </p:nvPr>
        </p:nvSpPr>
        <p:spPr>
          <a:xfrm>
            <a:off x="0" y="1143000"/>
            <a:ext cx="9144000" cy="5715000"/>
          </a:xfrm>
        </p:spPr>
        <p:txBody>
          <a:bodyPr/>
          <a:lstStyle/>
          <a:p>
            <a:pPr marL="609600" indent="-609600" eaLnBrk="1" hangingPunct="1">
              <a:buClr>
                <a:schemeClr val="bg2"/>
              </a:buClr>
              <a:buFont typeface="Wingdings" pitchFamily="2" charset="2"/>
              <a:buAutoNum type="arabicPeriod"/>
            </a:pPr>
            <a:r>
              <a:rPr lang="en-US" sz="2800" b="1" smtClean="0">
                <a:latin typeface="Tahoma" pitchFamily="34" charset="0"/>
              </a:rPr>
              <a:t>America’s runaway domestic debt will soon have to be addressed through a combination of rising taxes &amp; spending cuts. Both of these approaches to dealing with the debt crisis will be political divisive. </a:t>
            </a:r>
          </a:p>
          <a:p>
            <a:pPr marL="609600" indent="-609600" eaLnBrk="1" hangingPunct="1">
              <a:buClr>
                <a:schemeClr val="bg2"/>
              </a:buClr>
              <a:buFont typeface="Wingdings" pitchFamily="2" charset="2"/>
              <a:buAutoNum type="arabicPeriod"/>
            </a:pPr>
            <a:r>
              <a:rPr lang="en-US" sz="2800" b="1" smtClean="0">
                <a:latin typeface="Tahoma" pitchFamily="34" charset="0"/>
              </a:rPr>
              <a:t>The largest controversy will revolve around who will give up the most in disappearing government services: Rich or poor? Young or old? Working or retired? Military or social welfare benefits? Corporations or consumers? “Pork barrel” state projects or federal projects?</a:t>
            </a:r>
          </a:p>
          <a:p>
            <a:pPr marL="609600" indent="-609600" eaLnBrk="1" hangingPunct="1">
              <a:buClr>
                <a:schemeClr val="bg2"/>
              </a:buClr>
            </a:pPr>
            <a:endParaRPr lang="en-US" sz="28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0" y="0"/>
            <a:ext cx="9144000" cy="6858000"/>
          </a:xfrm>
        </p:spPr>
        <p:txBody>
          <a:bodyPr/>
          <a:lstStyle/>
          <a:p>
            <a:pPr algn="ctr">
              <a:buFontTx/>
              <a:buNone/>
            </a:pPr>
            <a:r>
              <a:rPr lang="en-US" sz="12000" b="1" smtClean="0">
                <a:latin typeface="Tahoma" pitchFamily="34" charset="0"/>
                <a:cs typeface="Tahoma" pitchFamily="34" charset="0"/>
              </a:rPr>
              <a:t>AMERICAN QUALITY OF LIFE</a:t>
            </a:r>
          </a:p>
        </p:txBody>
      </p:sp>
    </p:spTree>
  </p:cSld>
  <p:clrMapOvr>
    <a:masterClrMapping/>
  </p:clrMapOvr>
  <p:transition spd="med">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0"/>
            <a:ext cx="9144000" cy="762000"/>
          </a:xfrm>
        </p:spPr>
        <p:txBody>
          <a:bodyPr/>
          <a:lstStyle/>
          <a:p>
            <a:pPr eaLnBrk="1" hangingPunct="1"/>
            <a:r>
              <a:rPr lang="en-US" sz="3200" b="1" smtClean="0">
                <a:latin typeface="Tahoma" pitchFamily="34" charset="0"/>
              </a:rPr>
              <a:t>RECENT AMERICAN SOCIAL PROGRESS</a:t>
            </a:r>
          </a:p>
        </p:txBody>
      </p:sp>
      <p:sp>
        <p:nvSpPr>
          <p:cNvPr id="143363"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3600" b="1" smtClean="0">
                <a:latin typeface="Tahoma" pitchFamily="34" charset="0"/>
              </a:rPr>
              <a:t>Decline in the number of working women with infants</a:t>
            </a:r>
          </a:p>
          <a:p>
            <a:pPr marL="609600" indent="-609600" eaLnBrk="1" hangingPunct="1">
              <a:buFontTx/>
              <a:buAutoNum type="arabicPeriod"/>
            </a:pPr>
            <a:r>
              <a:rPr lang="en-US" sz="3600" b="1" smtClean="0">
                <a:latin typeface="Tahoma" pitchFamily="34" charset="0"/>
              </a:rPr>
              <a:t>Teen premarital sex, pregnancy &amp; abortion declined by one third over past 15 years</a:t>
            </a:r>
          </a:p>
          <a:p>
            <a:pPr marL="609600" indent="-609600" eaLnBrk="1" hangingPunct="1">
              <a:buFontTx/>
              <a:buAutoNum type="arabicPeriod"/>
            </a:pPr>
            <a:r>
              <a:rPr lang="en-US" sz="3600" b="1" smtClean="0">
                <a:latin typeface="Tahoma" pitchFamily="34" charset="0"/>
              </a:rPr>
              <a:t>Child poverty is down from its high in 1993</a:t>
            </a:r>
          </a:p>
          <a:p>
            <a:pPr marL="609600" indent="-609600" eaLnBrk="1" hangingPunct="1">
              <a:buFontTx/>
              <a:buAutoNum type="arabicPeriod"/>
            </a:pPr>
            <a:r>
              <a:rPr lang="en-US" sz="3600" b="1" smtClean="0">
                <a:latin typeface="Tahoma" pitchFamily="34" charset="0"/>
              </a:rPr>
              <a:t>Juvenile crime, drug &amp; alcohol use are declining</a:t>
            </a:r>
          </a:p>
        </p:txBody>
      </p:sp>
      <p:sp>
        <p:nvSpPr>
          <p:cNvPr id="143364" name="AutoShape 4"/>
          <p:cNvSpPr>
            <a:spLocks noChangeArrowheads="1"/>
          </p:cNvSpPr>
          <p:nvPr/>
        </p:nvSpPr>
        <p:spPr bwMode="auto">
          <a:xfrm>
            <a:off x="70866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b="1" smtClean="0">
                <a:latin typeface="Tahoma" pitchFamily="34" charset="0"/>
              </a:rPr>
              <a:t>73% of American teens are hopeful about their future</a:t>
            </a:r>
          </a:p>
          <a:p>
            <a:pPr marL="609600" indent="-609600" eaLnBrk="1" hangingPunct="1">
              <a:buFontTx/>
              <a:buAutoNum type="arabicPeriod" startAt="5"/>
            </a:pPr>
            <a:r>
              <a:rPr lang="en-US" b="1" smtClean="0">
                <a:latin typeface="Tahoma" pitchFamily="34" charset="0"/>
              </a:rPr>
              <a:t>Increase in number of two-parent black families</a:t>
            </a:r>
          </a:p>
          <a:p>
            <a:pPr marL="609600" indent="-609600" eaLnBrk="1" hangingPunct="1">
              <a:buFontTx/>
              <a:buAutoNum type="arabicPeriod" startAt="5"/>
            </a:pPr>
            <a:r>
              <a:rPr lang="en-US" b="1" smtClean="0">
                <a:latin typeface="Tahoma" pitchFamily="34" charset="0"/>
              </a:rPr>
              <a:t>A quarter of American adults have a college education &amp; the U.S. produces a third of the world’s scientific papers, employs 2/3 of the world’s Nobel-prize winners, &amp; has 17 of the world’s top 20 universities. </a:t>
            </a:r>
          </a:p>
          <a:p>
            <a:pPr marL="609600" indent="-609600" eaLnBrk="1" hangingPunct="1">
              <a:buFontTx/>
              <a:buAutoNum type="arabicPeriod" startAt="5"/>
            </a:pPr>
            <a:r>
              <a:rPr lang="en-US" b="1" smtClean="0">
                <a:latin typeface="Tahoma" pitchFamily="34" charset="0"/>
              </a:rPr>
              <a:t>America’s welfare rolls have fallen by half in less than a decade with no increase in the national poverty rate.</a:t>
            </a:r>
          </a:p>
          <a:p>
            <a:pPr marL="609600" indent="-609600" eaLnBrk="1" hangingPunct="1">
              <a:buFontTx/>
              <a:buNone/>
            </a:pPr>
            <a:endParaRPr lang="en-US" smtClean="0"/>
          </a:p>
        </p:txBody>
      </p:sp>
      <p:sp>
        <p:nvSpPr>
          <p:cNvPr id="144387" name="AutoShape 3"/>
          <p:cNvSpPr>
            <a:spLocks noChangeArrowheads="1"/>
          </p:cNvSpPr>
          <p:nvPr/>
        </p:nvSpPr>
        <p:spPr bwMode="auto">
          <a:xfrm>
            <a:off x="7772400" y="5715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None/>
            </a:pPr>
            <a:r>
              <a:rPr lang="en-US" b="1" smtClean="0">
                <a:latin typeface="Tahoma" pitchFamily="34" charset="0"/>
              </a:rPr>
              <a:t>9. 37M Americans currently live below the poverty line.</a:t>
            </a:r>
          </a:p>
          <a:p>
            <a:pPr marL="609600" indent="-609600" eaLnBrk="1" hangingPunct="1">
              <a:lnSpc>
                <a:spcPct val="90000"/>
              </a:lnSpc>
              <a:buFontTx/>
              <a:buNone/>
            </a:pPr>
            <a:r>
              <a:rPr lang="en-US" b="1" smtClean="0">
                <a:latin typeface="Tahoma" pitchFamily="34" charset="0"/>
              </a:rPr>
              <a:t>10. During 2005, 25M Americans (including 9M children &amp; 3M senior citizens) turned to charitable food banks at least once. 12% of American households (13.5M people) had difficulty providing enough food for family members.</a:t>
            </a:r>
          </a:p>
          <a:p>
            <a:pPr marL="609600" indent="-609600" eaLnBrk="1" hangingPunct="1">
              <a:lnSpc>
                <a:spcPct val="90000"/>
              </a:lnSpc>
              <a:buFontTx/>
              <a:buNone/>
            </a:pPr>
            <a:r>
              <a:rPr lang="en-US" b="1" smtClean="0">
                <a:latin typeface="Tahoma" pitchFamily="34" charset="0"/>
              </a:rPr>
              <a:t>11. Americans among the world’s richest: Bill Gates: $50B (richest man in the world); Warren Buffet (2</a:t>
            </a:r>
            <a:r>
              <a:rPr lang="en-US" b="1" baseline="30000" smtClean="0">
                <a:latin typeface="Tahoma" pitchFamily="34" charset="0"/>
              </a:rPr>
              <a:t>nd</a:t>
            </a:r>
            <a:r>
              <a:rPr lang="en-US" b="1" smtClean="0">
                <a:latin typeface="Tahoma" pitchFamily="34" charset="0"/>
              </a:rPr>
              <a:t> wealthiest): $42B; Michael Dell (#12): $17.1M; Alice Walton (#20):$15.7B); Ross Perot (#147):$4.3B; Mark Cuban (#428):$1.8B </a:t>
            </a:r>
          </a:p>
          <a:p>
            <a:pPr marL="609600" indent="-609600" eaLnBrk="1" hangingPunct="1">
              <a:lnSpc>
                <a:spcPct val="90000"/>
              </a:lnSpc>
              <a:buFontTx/>
              <a:buNone/>
            </a:pPr>
            <a:endParaRPr lang="en-US" b="1" smtClean="0">
              <a:latin typeface="Tahoma" pitchFamily="34" charset="0"/>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0" y="0"/>
            <a:ext cx="9144000" cy="6858000"/>
          </a:xfrm>
        </p:spPr>
        <p:txBody>
          <a:bodyPr/>
          <a:lstStyle/>
          <a:p>
            <a:pPr algn="ctr" eaLnBrk="1" hangingPunct="1">
              <a:lnSpc>
                <a:spcPct val="90000"/>
              </a:lnSpc>
              <a:buFontTx/>
              <a:buNone/>
            </a:pPr>
            <a:r>
              <a:rPr lang="en-US" sz="2800" b="1" dirty="0" smtClean="0">
                <a:latin typeface="Tahoma" pitchFamily="34" charset="0"/>
              </a:rPr>
              <a:t>THE UGLY AMERICA</a:t>
            </a:r>
          </a:p>
          <a:p>
            <a:pPr eaLnBrk="1" hangingPunct="1">
              <a:lnSpc>
                <a:spcPct val="90000"/>
              </a:lnSpc>
            </a:pPr>
            <a:r>
              <a:rPr lang="en-US" sz="2800" b="1" dirty="0" smtClean="0">
                <a:latin typeface="Tahoma" pitchFamily="34" charset="0"/>
              </a:rPr>
              <a:t>Endless commercials &amp; PR</a:t>
            </a:r>
          </a:p>
          <a:p>
            <a:pPr eaLnBrk="1" hangingPunct="1">
              <a:lnSpc>
                <a:spcPct val="90000"/>
              </a:lnSpc>
            </a:pPr>
            <a:r>
              <a:rPr lang="en-US" sz="2800" b="1" dirty="0" smtClean="0">
                <a:latin typeface="Tahoma" pitchFamily="34" charset="0"/>
              </a:rPr>
              <a:t>On-line porno, 1-900 porno calls</a:t>
            </a:r>
          </a:p>
          <a:p>
            <a:pPr eaLnBrk="1" hangingPunct="1">
              <a:lnSpc>
                <a:spcPct val="90000"/>
              </a:lnSpc>
            </a:pPr>
            <a:r>
              <a:rPr lang="en-US" sz="2800" b="1" dirty="0" smtClean="0">
                <a:latin typeface="Tahoma" pitchFamily="34" charset="0"/>
              </a:rPr>
              <a:t>The F-word comedians, binge drinking</a:t>
            </a:r>
          </a:p>
          <a:p>
            <a:pPr eaLnBrk="1" hangingPunct="1">
              <a:lnSpc>
                <a:spcPct val="90000"/>
              </a:lnSpc>
            </a:pPr>
            <a:r>
              <a:rPr lang="en-US" sz="2800" b="1" dirty="0" err="1" smtClean="0">
                <a:latin typeface="Tahoma" pitchFamily="34" charset="0"/>
              </a:rPr>
              <a:t>Slasher</a:t>
            </a:r>
            <a:r>
              <a:rPr lang="en-US" sz="2800" b="1" dirty="0" smtClean="0">
                <a:latin typeface="Tahoma" pitchFamily="34" charset="0"/>
              </a:rPr>
              <a:t> movies, reality TV, electronic religionists</a:t>
            </a:r>
          </a:p>
          <a:p>
            <a:pPr eaLnBrk="1" hangingPunct="1">
              <a:lnSpc>
                <a:spcPct val="90000"/>
              </a:lnSpc>
            </a:pPr>
            <a:r>
              <a:rPr lang="en-US" sz="2800" b="1" dirty="0" smtClean="0">
                <a:latin typeface="Tahoma" pitchFamily="34" charset="0"/>
              </a:rPr>
              <a:t>Fat burners, silicone, liposuction</a:t>
            </a:r>
          </a:p>
          <a:p>
            <a:pPr eaLnBrk="1" hangingPunct="1">
              <a:lnSpc>
                <a:spcPct val="90000"/>
              </a:lnSpc>
            </a:pPr>
            <a:r>
              <a:rPr lang="en-US" sz="2800" b="1" dirty="0" smtClean="0">
                <a:latin typeface="Tahoma" pitchFamily="34" charset="0"/>
              </a:rPr>
              <a:t> All-you-can-eat buffets, talk radio, mass murderers, NCAA athletic scandals</a:t>
            </a:r>
          </a:p>
          <a:p>
            <a:pPr eaLnBrk="1" hangingPunct="1">
              <a:lnSpc>
                <a:spcPct val="90000"/>
              </a:lnSpc>
            </a:pPr>
            <a:r>
              <a:rPr lang="en-US" sz="2800" b="1" dirty="0" smtClean="0">
                <a:latin typeface="Tahoma" pitchFamily="34" charset="0"/>
              </a:rPr>
              <a:t>Professional </a:t>
            </a:r>
            <a:r>
              <a:rPr lang="en-US" sz="2800" b="1" dirty="0" err="1" smtClean="0">
                <a:latin typeface="Tahoma" pitchFamily="34" charset="0"/>
              </a:rPr>
              <a:t>wrassling</a:t>
            </a:r>
            <a:r>
              <a:rPr lang="en-US" sz="2800" b="1" dirty="0" smtClean="0">
                <a:latin typeface="Tahoma" pitchFamily="34" charset="0"/>
              </a:rPr>
              <a:t>, $90 million shoe endorsements &amp; sports trash talk</a:t>
            </a:r>
          </a:p>
          <a:p>
            <a:pPr eaLnBrk="1" hangingPunct="1">
              <a:lnSpc>
                <a:spcPct val="90000"/>
              </a:lnSpc>
            </a:pPr>
            <a:r>
              <a:rPr lang="en-US" sz="2800" b="1" dirty="0" smtClean="0">
                <a:latin typeface="Tahoma" pitchFamily="34" charset="0"/>
              </a:rPr>
              <a:t>Recreational Viagra &amp; the National Enquirer</a:t>
            </a:r>
          </a:p>
          <a:p>
            <a:pPr eaLnBrk="1" hangingPunct="1">
              <a:lnSpc>
                <a:spcPct val="90000"/>
              </a:lnSpc>
            </a:pPr>
            <a:r>
              <a:rPr lang="en-US" sz="2800" b="1" dirty="0" smtClean="0">
                <a:latin typeface="Tahoma" pitchFamily="34" charset="0"/>
              </a:rPr>
              <a:t>Serial killers collector cards &amp; cults</a:t>
            </a:r>
          </a:p>
          <a:p>
            <a:pPr eaLnBrk="1" hangingPunct="1">
              <a:lnSpc>
                <a:spcPct val="90000"/>
              </a:lnSpc>
            </a:pPr>
            <a:r>
              <a:rPr lang="en-US" sz="2800" b="1" dirty="0" smtClean="0">
                <a:latin typeface="Tahoma" pitchFamily="34" charset="0"/>
              </a:rPr>
              <a:t>Lotteries, casino grannies, point spreads for college games, computer viruses &amp; spam</a:t>
            </a:r>
          </a:p>
          <a:p>
            <a:pPr algn="r" eaLnBrk="1" hangingPunct="1">
              <a:lnSpc>
                <a:spcPct val="90000"/>
              </a:lnSpc>
              <a:buFontTx/>
              <a:buNone/>
            </a:pPr>
            <a:endParaRPr lang="en-US" sz="2800" b="1" dirty="0" smtClean="0">
              <a:latin typeface="Tahoma" pitchFamily="34" charset="0"/>
            </a:endParaRPr>
          </a:p>
          <a:p>
            <a:pPr lvl="1" algn="ctr" eaLnBrk="1" hangingPunct="1">
              <a:lnSpc>
                <a:spcPct val="90000"/>
              </a:lnSpc>
              <a:buFontTx/>
              <a:buNone/>
            </a:pPr>
            <a:endParaRPr lang="en-US" sz="2400" b="1" dirty="0" smtClean="0">
              <a:latin typeface="Tahoma" pitchFamily="34" charset="0"/>
            </a:endParaRPr>
          </a:p>
          <a:p>
            <a:pPr lvl="1" algn="ctr" eaLnBrk="1" hangingPunct="1">
              <a:lnSpc>
                <a:spcPct val="90000"/>
              </a:lnSpc>
              <a:buFontTx/>
              <a:buNone/>
            </a:pPr>
            <a:endParaRPr lang="en-US" sz="2400" b="1" dirty="0" smtClean="0">
              <a:latin typeface="Tahoma" pitchFamily="34" charset="0"/>
            </a:endParaRPr>
          </a:p>
          <a:p>
            <a:pPr lvl="1" algn="ctr" eaLnBrk="1" hangingPunct="1">
              <a:lnSpc>
                <a:spcPct val="90000"/>
              </a:lnSpc>
              <a:buFontTx/>
              <a:buNone/>
            </a:pPr>
            <a:endParaRPr lang="en-US" sz="20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Trebuchet MS" pitchFamily="34" charset="0"/>
            </a:endParaRPr>
          </a:p>
          <a:p>
            <a:pPr eaLnBrk="1" hangingPunct="1">
              <a:lnSpc>
                <a:spcPct val="90000"/>
              </a:lnSpc>
              <a:buFontTx/>
              <a:buNone/>
            </a:pPr>
            <a:endParaRPr lang="en-US" sz="2800" b="1" dirty="0" smtClean="0">
              <a:solidFill>
                <a:srgbClr val="FF3300"/>
              </a:solidFill>
              <a:latin typeface="Bauhaus 93" pitchFamily="82" charset="0"/>
            </a:endParaRPr>
          </a:p>
          <a:p>
            <a:pPr eaLnBrk="1" hangingPunct="1">
              <a:lnSpc>
                <a:spcPct val="90000"/>
              </a:lnSpc>
              <a:buFontTx/>
              <a:buNone/>
            </a:pPr>
            <a:endParaRPr lang="en-US" sz="2800" dirty="0" smtClean="0">
              <a:solidFill>
                <a:srgbClr val="FF3300"/>
              </a:solidFill>
            </a:endParaRPr>
          </a:p>
        </p:txBody>
      </p:sp>
    </p:spTree>
  </p:cSld>
  <p:clrMapOvr>
    <a:masterClrMapping/>
  </p:clrMapOvr>
  <p:transition>
    <p:wipe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ctrTitle"/>
          </p:nvPr>
        </p:nvSpPr>
        <p:spPr>
          <a:xfrm>
            <a:off x="0" y="0"/>
            <a:ext cx="9144000" cy="762000"/>
          </a:xfrm>
        </p:spPr>
        <p:txBody>
          <a:bodyPr/>
          <a:lstStyle/>
          <a:p>
            <a:r>
              <a:rPr lang="en-US" sz="3200" b="1" smtClean="0">
                <a:latin typeface="Tahoma" pitchFamily="34" charset="0"/>
                <a:cs typeface="Tahoma" pitchFamily="34" charset="0"/>
              </a:rPr>
              <a:t>OVERVIEW OF AMERICAN POVERTY</a:t>
            </a:r>
          </a:p>
        </p:txBody>
      </p:sp>
      <p:sp>
        <p:nvSpPr>
          <p:cNvPr id="147459" name="Subtitle 2"/>
          <p:cNvSpPr>
            <a:spLocks noGrp="1"/>
          </p:cNvSpPr>
          <p:nvPr>
            <p:ph type="subTitle" idx="1"/>
          </p:nvPr>
        </p:nvSpPr>
        <p:spPr>
          <a:xfrm>
            <a:off x="0" y="533400"/>
            <a:ext cx="9144000" cy="6324600"/>
          </a:xfrm>
        </p:spPr>
        <p:txBody>
          <a:bodyPr/>
          <a:lstStyle/>
          <a:p>
            <a:pPr marL="514350" indent="-514350" algn="l">
              <a:buFontTx/>
              <a:buAutoNum type="arabicPeriod"/>
            </a:pPr>
            <a:r>
              <a:rPr lang="en-US" b="1" smtClean="0">
                <a:latin typeface="Tahoma" pitchFamily="34" charset="0"/>
                <a:cs typeface="Tahoma" pitchFamily="34" charset="0"/>
              </a:rPr>
              <a:t>12.2% OF Americans lived below the poverty level (under $20,444 for a family of 4) in 2006.</a:t>
            </a:r>
          </a:p>
          <a:p>
            <a:pPr marL="514350" indent="-514350" algn="l">
              <a:buFontTx/>
              <a:buAutoNum type="arabicPeriod"/>
            </a:pPr>
            <a:r>
              <a:rPr lang="en-US" b="1" smtClean="0">
                <a:latin typeface="Tahoma" pitchFamily="34" charset="0"/>
                <a:cs typeface="Tahoma" pitchFamily="34" charset="0"/>
              </a:rPr>
              <a:t>15.8% of Americans (47M) lack health insurance</a:t>
            </a:r>
          </a:p>
          <a:p>
            <a:pPr marL="514350" indent="-514350" algn="l">
              <a:buFontTx/>
              <a:buAutoNum type="arabicPeriod"/>
            </a:pPr>
            <a:r>
              <a:rPr lang="en-US" b="1" smtClean="0">
                <a:latin typeface="Tahoma" pitchFamily="34" charset="0"/>
                <a:cs typeface="Tahoma" pitchFamily="34" charset="0"/>
              </a:rPr>
              <a:t>America’s median household income is </a:t>
            </a:r>
          </a:p>
          <a:p>
            <a:pPr marL="514350" indent="-514350" algn="l"/>
            <a:r>
              <a:rPr lang="en-US" b="1" smtClean="0">
                <a:latin typeface="Tahoma" pitchFamily="34" charset="0"/>
                <a:cs typeface="Tahoma" pitchFamily="34" charset="0"/>
              </a:rPr>
              <a:t>	$48, 200</a:t>
            </a:r>
          </a:p>
          <a:p>
            <a:pPr marL="514350" indent="-514350" algn="l"/>
            <a:r>
              <a:rPr lang="en-US" b="1" smtClean="0">
                <a:latin typeface="Tahoma" pitchFamily="34" charset="0"/>
                <a:cs typeface="Tahoma" pitchFamily="34" charset="0"/>
              </a:rPr>
              <a:t>4. Cities with the highest poverty rates (in descending order): Brownsville TX, College Station TX, Camden NJ, Edinburg TX, Bloomington IN, Fin, MI, Kalamazoo, MI</a:t>
            </a:r>
          </a:p>
          <a:p>
            <a:pPr marL="514350" indent="-514350" algn="l"/>
            <a:endParaRPr lang="en-US" b="1" smtClean="0">
              <a:latin typeface="Tahoma" pitchFamily="34" charset="0"/>
              <a:cs typeface="Tahoma" pitchFamily="34" charset="0"/>
            </a:endParaRPr>
          </a:p>
          <a:p>
            <a:pPr marL="514350" indent="-514350" algn="l"/>
            <a:endParaRPr lang="en-US" b="1" smtClean="0">
              <a:latin typeface="Tahoma" pitchFamily="34" charset="0"/>
              <a:cs typeface="Tahoma" pitchFamily="34" charset="0"/>
            </a:endParaRPr>
          </a:p>
        </p:txBody>
      </p:sp>
    </p:spTree>
  </p:cSld>
  <p:clrMapOvr>
    <a:masterClrMapping/>
  </p:clrMapOvr>
  <p:transition spd="med">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0"/>
            <a:ext cx="8763000" cy="1295400"/>
          </a:xfrm>
        </p:spPr>
        <p:txBody>
          <a:bodyPr/>
          <a:lstStyle/>
          <a:p>
            <a:pPr eaLnBrk="1" hangingPunct="1"/>
            <a:r>
              <a:rPr lang="en-US" sz="2800" b="1" smtClean="0">
                <a:latin typeface="Tahoma" pitchFamily="34" charset="0"/>
              </a:rPr>
              <a:t>INCOME EQUALITY COMPARISONS BETWEEN RICH NATIONS (the </a:t>
            </a:r>
            <a:r>
              <a:rPr lang="en-US" sz="2800" b="1" u="sng" smtClean="0">
                <a:latin typeface="Tahoma" pitchFamily="34" charset="0"/>
              </a:rPr>
              <a:t>lower</a:t>
            </a:r>
            <a:r>
              <a:rPr lang="en-US" sz="2800" b="1" smtClean="0">
                <a:latin typeface="Tahoma" pitchFamily="34" charset="0"/>
              </a:rPr>
              <a:t> the score, the greater the degree of income </a:t>
            </a:r>
            <a:r>
              <a:rPr lang="en-US" sz="2800" b="1" u="sng" smtClean="0">
                <a:latin typeface="Tahoma" pitchFamily="34" charset="0"/>
              </a:rPr>
              <a:t>equality</a:t>
            </a:r>
            <a:r>
              <a:rPr lang="en-US" sz="2800" b="1" smtClean="0">
                <a:latin typeface="Tahoma" pitchFamily="34" charset="0"/>
              </a:rPr>
              <a:t>)</a:t>
            </a:r>
          </a:p>
        </p:txBody>
      </p:sp>
      <p:sp>
        <p:nvSpPr>
          <p:cNvPr id="148483" name="Rectangle 3"/>
          <p:cNvSpPr>
            <a:spLocks noGrp="1" noChangeArrowheads="1"/>
          </p:cNvSpPr>
          <p:nvPr>
            <p:ph type="body" idx="1"/>
          </p:nvPr>
        </p:nvSpPr>
        <p:spPr>
          <a:xfrm>
            <a:off x="0" y="1371600"/>
            <a:ext cx="9144000" cy="5486400"/>
          </a:xfrm>
        </p:spPr>
        <p:txBody>
          <a:bodyPr/>
          <a:lstStyle/>
          <a:p>
            <a:pPr marL="609600" indent="-609600" eaLnBrk="1" hangingPunct="1">
              <a:buFontTx/>
              <a:buAutoNum type="arabicPeriod"/>
            </a:pPr>
            <a:r>
              <a:rPr lang="en-US" sz="2500" b="1" smtClean="0">
                <a:latin typeface="Tahoma" pitchFamily="34" charset="0"/>
              </a:rPr>
              <a:t>Denmark (22) Highest income equality in the world</a:t>
            </a:r>
          </a:p>
          <a:p>
            <a:pPr marL="609600" indent="-609600" eaLnBrk="1" hangingPunct="1">
              <a:buFontTx/>
              <a:buAutoNum type="arabicPeriod"/>
            </a:pPr>
            <a:r>
              <a:rPr lang="en-US" sz="2500" b="1" smtClean="0">
                <a:latin typeface="Tahoma" pitchFamily="34" charset="0"/>
              </a:rPr>
              <a:t>Sweden (23)</a:t>
            </a:r>
          </a:p>
          <a:p>
            <a:pPr marL="609600" indent="-609600" eaLnBrk="1" hangingPunct="1">
              <a:buFontTx/>
              <a:buAutoNum type="arabicPeriod"/>
            </a:pPr>
            <a:r>
              <a:rPr lang="en-US" sz="2500" b="1" smtClean="0">
                <a:latin typeface="Tahoma" pitchFamily="34" charset="0"/>
              </a:rPr>
              <a:t>Netherlands (25)</a:t>
            </a:r>
          </a:p>
          <a:p>
            <a:pPr marL="609600" indent="-609600" eaLnBrk="1" hangingPunct="1">
              <a:buFontTx/>
              <a:buAutoNum type="arabicPeriod"/>
            </a:pPr>
            <a:r>
              <a:rPr lang="en-US" sz="2500" b="1" smtClean="0">
                <a:latin typeface="Tahoma" pitchFamily="34" charset="0"/>
              </a:rPr>
              <a:t>Switzerland (26)</a:t>
            </a:r>
          </a:p>
          <a:p>
            <a:pPr marL="609600" indent="-609600" eaLnBrk="1" hangingPunct="1">
              <a:buFontTx/>
              <a:buAutoNum type="arabicPeriod"/>
            </a:pPr>
            <a:r>
              <a:rPr lang="en-US" sz="2500" b="1" smtClean="0">
                <a:latin typeface="Tahoma" pitchFamily="34" charset="0"/>
              </a:rPr>
              <a:t>France (27)</a:t>
            </a:r>
          </a:p>
          <a:p>
            <a:pPr marL="609600" indent="-609600" eaLnBrk="1" hangingPunct="1">
              <a:buFontTx/>
              <a:buAutoNum type="arabicPeriod"/>
            </a:pPr>
            <a:r>
              <a:rPr lang="en-US" sz="2500" b="1" smtClean="0">
                <a:latin typeface="Tahoma" pitchFamily="34" charset="0"/>
              </a:rPr>
              <a:t>Germany (28)</a:t>
            </a:r>
          </a:p>
          <a:p>
            <a:pPr marL="609600" indent="-609600" eaLnBrk="1" hangingPunct="1">
              <a:buFontTx/>
              <a:buAutoNum type="arabicPeriod"/>
            </a:pPr>
            <a:r>
              <a:rPr lang="en-US" sz="2500" b="1" smtClean="0">
                <a:latin typeface="Tahoma" pitchFamily="34" charset="0"/>
              </a:rPr>
              <a:t>Australia (31)</a:t>
            </a:r>
          </a:p>
          <a:p>
            <a:pPr marL="609600" indent="-609600" eaLnBrk="1" hangingPunct="1">
              <a:buFontTx/>
              <a:buAutoNum type="arabicPeriod"/>
            </a:pPr>
            <a:r>
              <a:rPr lang="en-US" sz="2500" b="1" smtClean="0">
                <a:latin typeface="Tahoma" pitchFamily="34" charset="0"/>
              </a:rPr>
              <a:t>Japan (32)</a:t>
            </a:r>
          </a:p>
          <a:p>
            <a:pPr marL="609600" indent="-609600" eaLnBrk="1" hangingPunct="1">
              <a:buFontTx/>
              <a:buAutoNum type="arabicPeriod"/>
            </a:pPr>
            <a:r>
              <a:rPr lang="en-US" sz="2500" b="1" smtClean="0">
                <a:latin typeface="Tahoma" pitchFamily="34" charset="0"/>
              </a:rPr>
              <a:t>Britain (33)</a:t>
            </a:r>
          </a:p>
          <a:p>
            <a:pPr marL="609600" indent="-609600" eaLnBrk="1" hangingPunct="1">
              <a:buFontTx/>
              <a:buAutoNum type="arabicPeriod"/>
            </a:pPr>
            <a:r>
              <a:rPr lang="en-US" sz="2500" b="1" smtClean="0">
                <a:latin typeface="Tahoma" pitchFamily="34" charset="0"/>
              </a:rPr>
              <a:t>Italy ((34)</a:t>
            </a:r>
          </a:p>
          <a:p>
            <a:pPr marL="609600" indent="-609600" eaLnBrk="1" hangingPunct="1">
              <a:buFontTx/>
              <a:buAutoNum type="arabicPeriod"/>
            </a:pPr>
            <a:r>
              <a:rPr lang="en-US" sz="2500" b="1" smtClean="0">
                <a:latin typeface="Tahoma" pitchFamily="34" charset="0"/>
              </a:rPr>
              <a:t>USA (41)</a:t>
            </a:r>
          </a:p>
          <a:p>
            <a:pPr marL="609600" indent="-609600" eaLnBrk="1" hangingPunct="1">
              <a:buFontTx/>
              <a:buAutoNum type="arabicPeriod"/>
            </a:pPr>
            <a:endParaRPr lang="en-US" sz="2500" b="1" smtClean="0">
              <a:latin typeface="Tahoma" pitchFamily="34" charset="0"/>
            </a:endParaRPr>
          </a:p>
          <a:p>
            <a:pPr marL="609600" indent="-609600" eaLnBrk="1" hangingPunct="1"/>
            <a:endParaRPr lang="en-US" sz="2800" b="1" smtClean="0">
              <a:latin typeface="Tahoma" pitchFamily="34" charset="0"/>
            </a:endParaRPr>
          </a:p>
        </p:txBody>
      </p:sp>
    </p:spTree>
  </p:cSld>
  <p:clrMapOvr>
    <a:masterClrMapping/>
  </p:clrMapOvr>
  <p:transition spd="med">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0" y="0"/>
            <a:ext cx="89154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100" b="1">
                <a:latin typeface="Tahoma" pitchFamily="34" charset="0"/>
              </a:rPr>
              <a:t>Scandinavian countries have the lowest child poverty rates in the world thanks to their welfare system;  in Denmark just 2.4% of children live in poverty; 3.4% in Norway; 4.2% in Sweden. Mexico &amp; the U.S. have the highest child poverty rates in the developed world: 27.7% for Mexico &amp; 21.9% for the U.S.</a:t>
            </a:r>
          </a:p>
        </p:txBody>
      </p:sp>
    </p:spTree>
  </p:cSld>
  <p:clrMapOvr>
    <a:masterClrMapping/>
  </p:clrMapOvr>
  <p:transition spd="med">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228600"/>
            <a:ext cx="9144000" cy="411163"/>
          </a:xfrm>
        </p:spPr>
        <p:txBody>
          <a:bodyPr/>
          <a:lstStyle/>
          <a:p>
            <a:pPr eaLnBrk="1" hangingPunct="1"/>
            <a:r>
              <a:rPr lang="en-US" sz="3200" b="1" smtClean="0">
                <a:latin typeface="Tahoma" pitchFamily="34" charset="0"/>
              </a:rPr>
              <a:t>POVERTY RISES IN 21</a:t>
            </a:r>
            <a:r>
              <a:rPr lang="en-US" sz="3200" b="1" baseline="30000" smtClean="0">
                <a:latin typeface="Tahoma" pitchFamily="34" charset="0"/>
              </a:rPr>
              <a:t>st</a:t>
            </a:r>
            <a:r>
              <a:rPr lang="en-US" sz="3200" b="1" smtClean="0">
                <a:latin typeface="Tahoma" pitchFamily="34" charset="0"/>
              </a:rPr>
              <a:t> CENTURY AMERICA</a:t>
            </a:r>
          </a:p>
        </p:txBody>
      </p:sp>
      <p:sp>
        <p:nvSpPr>
          <p:cNvPr id="150531"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3000" b="1" smtClean="0">
                <a:latin typeface="Tahoma" pitchFamily="34" charset="0"/>
              </a:rPr>
              <a:t>In 2007, the number of Americans below the poverty line rose to 12.5% (37.3M). The median income American family made $1100 less in 2007 vs. 2001. “The new economy of tax cuts &amp; business deregulation (started by Ronald Reagan in the 1980s) did nothing for the poor and actually lowered the living standard of the working middle class. We must get over the ruinous 1980s way of thinking or face more gimmicks and economic busts that will leave us even farther behind.”</a:t>
            </a:r>
          </a:p>
        </p:txBody>
      </p:sp>
    </p:spTree>
  </p:cSld>
  <p:clrMapOvr>
    <a:masterClrMapping/>
  </p:clrMapOvr>
  <p:transition spd="med">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0" y="0"/>
            <a:ext cx="9144000" cy="685800"/>
          </a:xfrm>
        </p:spPr>
        <p:txBody>
          <a:bodyPr/>
          <a:lstStyle/>
          <a:p>
            <a:r>
              <a:rPr lang="en-US" sz="2800" b="1" smtClean="0">
                <a:solidFill>
                  <a:schemeClr val="tx1"/>
                </a:solidFill>
                <a:latin typeface="Tahoma" pitchFamily="34" charset="0"/>
                <a:cs typeface="Tahoma" pitchFamily="34" charset="0"/>
              </a:rPr>
              <a:t>RISING 21</a:t>
            </a:r>
            <a:r>
              <a:rPr lang="en-US" sz="2800" b="1" baseline="30000" smtClean="0">
                <a:solidFill>
                  <a:schemeClr val="tx1"/>
                </a:solidFill>
                <a:latin typeface="Tahoma" pitchFamily="34" charset="0"/>
                <a:cs typeface="Tahoma" pitchFamily="34" charset="0"/>
              </a:rPr>
              <a:t>st</a:t>
            </a:r>
            <a:r>
              <a:rPr lang="en-US" sz="2800" b="1" smtClean="0">
                <a:solidFill>
                  <a:schemeClr val="tx1"/>
                </a:solidFill>
                <a:latin typeface="Tahoma" pitchFamily="34" charset="0"/>
                <a:cs typeface="Tahoma" pitchFamily="34" charset="0"/>
              </a:rPr>
              <a:t> CENTURY AMERICAN POVERTY</a:t>
            </a:r>
          </a:p>
        </p:txBody>
      </p:sp>
      <p:sp>
        <p:nvSpPr>
          <p:cNvPr id="151555" name="Content Placeholder 2"/>
          <p:cNvSpPr>
            <a:spLocks noGrp="1"/>
          </p:cNvSpPr>
          <p:nvPr>
            <p:ph idx="1"/>
          </p:nvPr>
        </p:nvSpPr>
        <p:spPr>
          <a:xfrm>
            <a:off x="0" y="685800"/>
            <a:ext cx="9144000" cy="6172200"/>
          </a:xfrm>
        </p:spPr>
        <p:txBody>
          <a:bodyPr/>
          <a:lstStyle/>
          <a:p>
            <a:pPr marL="514350" indent="-514350">
              <a:buFontTx/>
              <a:buNone/>
            </a:pPr>
            <a:r>
              <a:rPr lang="en-US" sz="3800" b="1" smtClean="0">
                <a:latin typeface="Tahoma" pitchFamily="34" charset="0"/>
                <a:cs typeface="Tahoma" pitchFamily="34" charset="0"/>
              </a:rPr>
              <a:t>A 2009 revised survey of poverty in America, based on a updated, more realistic array of poverty factors, disclosed that nearly 1 in 6 (15.8% or 47.4 million) Americans now are impoverished.  18.7% of Americans over 65 live in poverty; 14.3% of people between 18-64; and almost 25% of blacks. </a:t>
            </a:r>
          </a:p>
        </p:txBody>
      </p:sp>
      <p:sp>
        <p:nvSpPr>
          <p:cNvPr id="4" name="Right Arrow 3"/>
          <p:cNvSpPr/>
          <p:nvPr/>
        </p:nvSpPr>
        <p:spPr>
          <a:xfrm>
            <a:off x="7543800" y="61722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6858000"/>
          </a:xfrm>
        </p:spPr>
        <p:txBody>
          <a:bodyPr/>
          <a:lstStyle/>
          <a:p>
            <a:pPr marL="514350" indent="-514350">
              <a:buFontTx/>
              <a:buNone/>
            </a:pPr>
            <a:r>
              <a:rPr lang="en-US" sz="3800" b="1" smtClean="0">
                <a:latin typeface="Tahoma" pitchFamily="34" charset="0"/>
                <a:cs typeface="Tahoma" pitchFamily="34" charset="0"/>
              </a:rPr>
              <a:t> </a:t>
            </a:r>
            <a:r>
              <a:rPr lang="en-US" sz="3700" b="1" smtClean="0">
                <a:latin typeface="Tahoma" pitchFamily="34" charset="0"/>
                <a:cs typeface="Tahoma" pitchFamily="34" charset="0"/>
              </a:rPr>
              <a:t>Another 2009 survey found that 49% of American children (37% of whites &amp; 90% of blacks) eat food provided by food stamps at some time during their upbringing.  Half of these children were younger than 18 years of age. The average monthly benefit per household averaged $222. The poverty rate for children will likely rise to 26% in 2011 vs. 18% in 2007.</a:t>
            </a:r>
          </a:p>
        </p:txBody>
      </p:sp>
    </p:spTree>
  </p:cSld>
  <p:clrMapOvr>
    <a:masterClrMapping/>
  </p:clrMapOvr>
  <p:transition spd="med">
    <p:random/>
  </p:transition>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6858000"/>
          </a:xfrm>
        </p:spPr>
        <p:txBody>
          <a:bodyPr/>
          <a:lstStyle/>
          <a:p>
            <a:pPr algn="ctr">
              <a:buFontTx/>
              <a:buNone/>
            </a:pPr>
            <a:r>
              <a:rPr lang="en-US" sz="9600" b="1" smtClean="0">
                <a:latin typeface="Tahoma" pitchFamily="34" charset="0"/>
                <a:cs typeface="Tahoma" pitchFamily="34" charset="0"/>
              </a:rPr>
              <a:t>THE EVOLVING AMERICAN DREAM</a:t>
            </a:r>
          </a:p>
        </p:txBody>
      </p:sp>
    </p:spTree>
  </p:cSld>
  <p:clrMapOvr>
    <a:masterClrMapping/>
  </p:clrMapOvr>
  <p:transition spd="med">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0" y="0"/>
            <a:ext cx="9144000" cy="6858000"/>
          </a:xfrm>
        </p:spPr>
        <p:txBody>
          <a:bodyPr/>
          <a:lstStyle/>
          <a:p>
            <a:pPr algn="ctr" eaLnBrk="1" hangingPunct="1">
              <a:buFontTx/>
              <a:buNone/>
              <a:defRPr/>
            </a:pPr>
            <a:r>
              <a:rPr lang="en-US" b="1" dirty="0" smtClean="0">
                <a:latin typeface="Tahoma" pitchFamily="34" charset="0"/>
              </a:rPr>
              <a:t>THREE INGREDIENTS </a:t>
            </a:r>
          </a:p>
          <a:p>
            <a:pPr algn="ctr" eaLnBrk="1" hangingPunct="1">
              <a:buFontTx/>
              <a:buNone/>
              <a:defRPr/>
            </a:pPr>
            <a:r>
              <a:rPr lang="en-US" b="1" dirty="0" smtClean="0">
                <a:latin typeface="Tahoma" pitchFamily="34" charset="0"/>
              </a:rPr>
              <a:t>OF THE TRADITIONAL AMERICAN DREAM:  </a:t>
            </a:r>
          </a:p>
          <a:p>
            <a:pPr marL="742950" indent="-742950" eaLnBrk="1" hangingPunct="1">
              <a:buFontTx/>
              <a:buNone/>
              <a:defRPr/>
            </a:pPr>
            <a:r>
              <a:rPr lang="en-US" sz="4400" b="1" dirty="0" smtClean="0">
                <a:latin typeface="Tahoma" pitchFamily="34" charset="0"/>
              </a:rPr>
              <a:t>1. </a:t>
            </a:r>
            <a:r>
              <a:rPr lang="en-US" sz="4000" b="1" dirty="0" smtClean="0">
                <a:latin typeface="Tahoma" pitchFamily="34" charset="0"/>
              </a:rPr>
              <a:t>Pursuit of personal  happiness &amp; success via ability, sacrifice, &amp; the work ethic</a:t>
            </a:r>
          </a:p>
          <a:p>
            <a:pPr marL="742950" indent="-742950" eaLnBrk="1" hangingPunct="1">
              <a:buFontTx/>
              <a:buNone/>
              <a:defRPr/>
            </a:pPr>
            <a:r>
              <a:rPr lang="en-US" sz="4000" b="1" dirty="0" smtClean="0">
                <a:latin typeface="Tahoma" pitchFamily="34" charset="0"/>
              </a:rPr>
              <a:t>2. Receiving only what you have earned</a:t>
            </a:r>
          </a:p>
          <a:p>
            <a:pPr marL="742950" indent="-742950" eaLnBrk="1" hangingPunct="1">
              <a:buFontTx/>
              <a:buNone/>
              <a:defRPr/>
            </a:pPr>
            <a:r>
              <a:rPr lang="en-US" sz="4000" b="1" dirty="0" smtClean="0">
                <a:latin typeface="Tahoma" pitchFamily="34" charset="0"/>
              </a:rPr>
              <a:t>3. Living for tomorrow more than for today</a:t>
            </a:r>
          </a:p>
        </p:txBody>
      </p:sp>
    </p:spTree>
  </p:cSld>
  <p:clrMapOvr>
    <a:masterClrMapping/>
  </p:clrMapOvr>
  <p:transition spd="med">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144000" cy="533400"/>
          </a:xfrm>
        </p:spPr>
        <p:txBody>
          <a:bodyPr/>
          <a:lstStyle/>
          <a:p>
            <a:pPr eaLnBrk="1" hangingPunct="1"/>
            <a:r>
              <a:rPr lang="en-US" sz="2800" b="1" smtClean="0">
                <a:latin typeface="Tahoma" pitchFamily="34" charset="0"/>
              </a:rPr>
              <a:t>MUTATION OF THE AMERICAN DREAM</a:t>
            </a:r>
          </a:p>
        </p:txBody>
      </p:sp>
      <p:sp>
        <p:nvSpPr>
          <p:cNvPr id="155651" name="Rectangle 3"/>
          <p:cNvSpPr>
            <a:spLocks noGrp="1" noChangeArrowheads="1"/>
          </p:cNvSpPr>
          <p:nvPr>
            <p:ph type="body" idx="1"/>
          </p:nvPr>
        </p:nvSpPr>
        <p:spPr>
          <a:xfrm>
            <a:off x="0" y="457200"/>
            <a:ext cx="9144000" cy="6400800"/>
          </a:xfrm>
        </p:spPr>
        <p:txBody>
          <a:bodyPr/>
          <a:lstStyle/>
          <a:p>
            <a:pPr marL="609600" indent="-609600" eaLnBrk="1" hangingPunct="1">
              <a:lnSpc>
                <a:spcPct val="80000"/>
              </a:lnSpc>
              <a:buFontTx/>
              <a:buAutoNum type="arabicPeriod"/>
            </a:pPr>
            <a:r>
              <a:rPr lang="en-US" sz="2600" b="1" smtClean="0">
                <a:latin typeface="Tahoma" pitchFamily="34" charset="0"/>
              </a:rPr>
              <a:t>The American Constitution’s idea that everyone has an inalienable right to pursue happiness has mutated into the expectation that Americans have the right to happiness.  Thus the American Dream is no longer a quest but viewed as a right.  The original American Dream emphasized that success comes from hard work, skill, and self-reliance; under the New American Dream, success is linked to self-promotion, government social activism, and luck.</a:t>
            </a:r>
          </a:p>
          <a:p>
            <a:pPr marL="609600" indent="-609600" eaLnBrk="1" hangingPunct="1">
              <a:lnSpc>
                <a:spcPct val="80000"/>
              </a:lnSpc>
              <a:buFontTx/>
              <a:buAutoNum type="arabicPeriod"/>
            </a:pPr>
            <a:r>
              <a:rPr lang="en-US" sz="2600" b="1" smtClean="0">
                <a:latin typeface="Tahoma" pitchFamily="34" charset="0"/>
              </a:rPr>
              <a:t>Signs and icons of the New American Dream:  mass consumerism (“I shop, therefore I am”), credit as a lifestyle, gambling, playing the lotto, and reality TV (which sends a clear cut message that success is largely a matter of luck; that anyone can become famous; and that happiness comes automatically without effort or sacrifice).  Movies &amp; TV send the constant message that life is endlessly entertaining. </a:t>
            </a:r>
          </a:p>
        </p:txBody>
      </p:sp>
    </p:spTree>
  </p:cSld>
  <p:clrMapOvr>
    <a:masterClrMapping/>
  </p:clrMapOvr>
  <p:transition spd="med">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990600"/>
            <a:ext cx="9144000" cy="5867400"/>
          </a:xfrm>
        </p:spPr>
        <p:txBody>
          <a:bodyPr/>
          <a:lstStyle/>
          <a:p>
            <a:pPr marL="514350" indent="-514350">
              <a:buFontTx/>
              <a:buNone/>
            </a:pPr>
            <a:r>
              <a:rPr lang="en-US" sz="3300" b="1" smtClean="0">
                <a:latin typeface="Tahoma" pitchFamily="34" charset="0"/>
                <a:cs typeface="Tahoma" pitchFamily="34" charset="0"/>
              </a:rPr>
              <a:t>1. Pro sports franchises with the richest owners take credit for winning championships simply by buying the best free agent athletes.</a:t>
            </a:r>
          </a:p>
          <a:p>
            <a:pPr marL="514350" indent="-514350">
              <a:buFontTx/>
              <a:buNone/>
            </a:pPr>
            <a:r>
              <a:rPr lang="en-US" sz="3300" b="1" smtClean="0">
                <a:latin typeface="Tahoma" pitchFamily="34" charset="0"/>
                <a:cs typeface="Tahoma" pitchFamily="34" charset="0"/>
              </a:rPr>
              <a:t>2. You become rich &amp; famous by winning on American Idol or getting on a 3-month reality show.</a:t>
            </a:r>
          </a:p>
          <a:p>
            <a:pPr marL="514350" indent="-514350">
              <a:buFontTx/>
              <a:buNone/>
            </a:pPr>
            <a:r>
              <a:rPr lang="en-US" sz="3300" b="1" smtClean="0">
                <a:latin typeface="Tahoma" pitchFamily="34" charset="0"/>
                <a:cs typeface="Tahoma" pitchFamily="34" charset="0"/>
              </a:rPr>
              <a:t>3. Corporations buy out their competitors rather than beat them in direct competition.</a:t>
            </a:r>
          </a:p>
          <a:p>
            <a:pPr marL="514350" indent="-514350">
              <a:buFontTx/>
              <a:buNone/>
            </a:pPr>
            <a:endParaRPr lang="en-US" sz="3000" b="1" smtClean="0">
              <a:latin typeface="Tahoma" pitchFamily="34" charset="0"/>
              <a:cs typeface="Tahoma" pitchFamily="34" charset="0"/>
            </a:endParaRPr>
          </a:p>
          <a:p>
            <a:pPr marL="514350" indent="-514350">
              <a:buFontTx/>
              <a:buNone/>
            </a:pPr>
            <a:endParaRPr lang="en-US" sz="3000" b="1" smtClean="0">
              <a:latin typeface="Tahoma" pitchFamily="34" charset="0"/>
              <a:cs typeface="Tahoma" pitchFamily="34" charset="0"/>
            </a:endParaRPr>
          </a:p>
          <a:p>
            <a:pPr marL="514350" indent="-514350">
              <a:buFontTx/>
              <a:buNone/>
            </a:pPr>
            <a:endParaRPr lang="en-US" sz="3000" b="1" smtClean="0">
              <a:latin typeface="Tahoma" pitchFamily="34" charset="0"/>
              <a:cs typeface="Tahoma" pitchFamily="34" charset="0"/>
            </a:endParaRPr>
          </a:p>
        </p:txBody>
      </p:sp>
      <p:sp>
        <p:nvSpPr>
          <p:cNvPr id="156675" name="Title 3"/>
          <p:cNvSpPr>
            <a:spLocks noGrp="1"/>
          </p:cNvSpPr>
          <p:nvPr>
            <p:ph type="title"/>
          </p:nvPr>
        </p:nvSpPr>
        <p:spPr>
          <a:xfrm>
            <a:off x="0" y="0"/>
            <a:ext cx="9144000" cy="1066800"/>
          </a:xfrm>
        </p:spPr>
        <p:txBody>
          <a:bodyPr/>
          <a:lstStyle/>
          <a:p>
            <a:r>
              <a:rPr lang="en-US" sz="3000" b="1" smtClean="0">
                <a:latin typeface="Tahoma" pitchFamily="34" charset="0"/>
                <a:cs typeface="Tahoma" pitchFamily="34" charset="0"/>
              </a:rPr>
              <a:t>IT’S NOT THE TRADITIONAL AMERICAN DREAM WHEN…</a:t>
            </a:r>
          </a:p>
        </p:txBody>
      </p:sp>
      <p:sp>
        <p:nvSpPr>
          <p:cNvPr id="5" name="Right Arrow 4"/>
          <p:cNvSpPr/>
          <p:nvPr/>
        </p:nvSpPr>
        <p:spPr>
          <a:xfrm>
            <a:off x="7543800" y="5867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90600"/>
          </a:xfrm>
        </p:spPr>
        <p:txBody>
          <a:bodyPr/>
          <a:lstStyle/>
          <a:p>
            <a:pPr eaLnBrk="1" hangingPunct="1"/>
            <a:r>
              <a:rPr lang="en-US" sz="4000" b="1" smtClean="0">
                <a:latin typeface="Tahoma" pitchFamily="34" charset="0"/>
              </a:rPr>
              <a:t>AMERICAN FADS &amp; POP CULTURE</a:t>
            </a:r>
          </a:p>
        </p:txBody>
      </p:sp>
      <p:sp>
        <p:nvSpPr>
          <p:cNvPr id="16387" name="Rectangle 4"/>
          <p:cNvSpPr>
            <a:spLocks noGrp="1" noChangeArrowheads="1"/>
          </p:cNvSpPr>
          <p:nvPr>
            <p:ph type="body" sz="half" idx="1"/>
          </p:nvPr>
        </p:nvSpPr>
        <p:spPr>
          <a:xfrm>
            <a:off x="381000" y="838200"/>
            <a:ext cx="4114800" cy="5791200"/>
          </a:xfrm>
        </p:spPr>
        <p:txBody>
          <a:bodyPr/>
          <a:lstStyle/>
          <a:p>
            <a:pPr eaLnBrk="1" hangingPunct="1">
              <a:lnSpc>
                <a:spcPct val="90000"/>
              </a:lnSpc>
            </a:pPr>
            <a:r>
              <a:rPr lang="en-US" b="1" dirty="0" smtClean="0">
                <a:latin typeface="Tahoma" pitchFamily="34" charset="0"/>
              </a:rPr>
              <a:t>Ant farms</a:t>
            </a:r>
          </a:p>
          <a:p>
            <a:pPr eaLnBrk="1" hangingPunct="1">
              <a:lnSpc>
                <a:spcPct val="90000"/>
              </a:lnSpc>
            </a:pPr>
            <a:r>
              <a:rPr lang="en-US" b="1" dirty="0" smtClean="0">
                <a:latin typeface="Tahoma" pitchFamily="34" charset="0"/>
              </a:rPr>
              <a:t>Artificial Christmas trees</a:t>
            </a:r>
          </a:p>
          <a:p>
            <a:pPr eaLnBrk="1" hangingPunct="1">
              <a:lnSpc>
                <a:spcPct val="90000"/>
              </a:lnSpc>
            </a:pPr>
            <a:r>
              <a:rPr lang="en-US" b="1" dirty="0" smtClean="0">
                <a:latin typeface="Tahoma" pitchFamily="34" charset="0"/>
              </a:rPr>
              <a:t>Barbie dolls</a:t>
            </a:r>
          </a:p>
          <a:p>
            <a:pPr eaLnBrk="1" hangingPunct="1">
              <a:lnSpc>
                <a:spcPct val="90000"/>
              </a:lnSpc>
            </a:pPr>
            <a:r>
              <a:rPr lang="en-US" b="1" dirty="0" smtClean="0">
                <a:latin typeface="Tahoma" pitchFamily="34" charset="0"/>
              </a:rPr>
              <a:t>Baton twirling</a:t>
            </a:r>
          </a:p>
          <a:p>
            <a:pPr eaLnBrk="1" hangingPunct="1">
              <a:lnSpc>
                <a:spcPct val="90000"/>
              </a:lnSpc>
            </a:pPr>
            <a:r>
              <a:rPr lang="en-US" b="1" dirty="0" smtClean="0">
                <a:latin typeface="Tahoma" pitchFamily="34" charset="0"/>
              </a:rPr>
              <a:t>Bobble head dolls</a:t>
            </a:r>
          </a:p>
          <a:p>
            <a:pPr eaLnBrk="1" hangingPunct="1">
              <a:lnSpc>
                <a:spcPct val="90000"/>
              </a:lnSpc>
            </a:pPr>
            <a:r>
              <a:rPr lang="en-US" b="1" dirty="0" smtClean="0">
                <a:latin typeface="Tahoma" pitchFamily="34" charset="0"/>
              </a:rPr>
              <a:t>Body building</a:t>
            </a:r>
          </a:p>
          <a:p>
            <a:pPr eaLnBrk="1" hangingPunct="1">
              <a:lnSpc>
                <a:spcPct val="90000"/>
              </a:lnSpc>
            </a:pPr>
            <a:r>
              <a:rPr lang="en-US" b="1" dirty="0" smtClean="0">
                <a:latin typeface="Tahoma" pitchFamily="34" charset="0"/>
              </a:rPr>
              <a:t>Bowling</a:t>
            </a:r>
          </a:p>
          <a:p>
            <a:pPr eaLnBrk="1" hangingPunct="1">
              <a:lnSpc>
                <a:spcPct val="90000"/>
              </a:lnSpc>
            </a:pPr>
            <a:r>
              <a:rPr lang="en-US" b="1" dirty="0" smtClean="0">
                <a:latin typeface="Tahoma" pitchFamily="34" charset="0"/>
              </a:rPr>
              <a:t>Bumper stickers</a:t>
            </a:r>
          </a:p>
          <a:p>
            <a:pPr eaLnBrk="1" hangingPunct="1">
              <a:lnSpc>
                <a:spcPct val="90000"/>
              </a:lnSpc>
            </a:pPr>
            <a:endParaRPr lang="en-US" b="1" dirty="0" smtClean="0">
              <a:latin typeface="Tahoma" pitchFamily="34" charset="0"/>
            </a:endParaRPr>
          </a:p>
          <a:p>
            <a:pPr eaLnBrk="1" hangingPunct="1">
              <a:lnSpc>
                <a:spcPct val="90000"/>
              </a:lnSpc>
            </a:pPr>
            <a:endParaRPr lang="en-US" b="1" dirty="0" smtClean="0">
              <a:latin typeface="Tahoma" pitchFamily="34" charset="0"/>
            </a:endParaRPr>
          </a:p>
        </p:txBody>
      </p:sp>
      <p:sp>
        <p:nvSpPr>
          <p:cNvPr id="16388" name="Rectangle 5"/>
          <p:cNvSpPr>
            <a:spLocks noGrp="1" noChangeArrowheads="1"/>
          </p:cNvSpPr>
          <p:nvPr>
            <p:ph type="body" sz="half" idx="2"/>
          </p:nvPr>
        </p:nvSpPr>
        <p:spPr>
          <a:xfrm>
            <a:off x="4800600" y="838200"/>
            <a:ext cx="3810000" cy="5715000"/>
          </a:xfrm>
        </p:spPr>
        <p:txBody>
          <a:bodyPr/>
          <a:lstStyle/>
          <a:p>
            <a:pPr eaLnBrk="1" hangingPunct="1">
              <a:lnSpc>
                <a:spcPct val="90000"/>
              </a:lnSpc>
            </a:pPr>
            <a:r>
              <a:rPr lang="en-US" sz="3000" b="1" dirty="0" smtClean="0">
                <a:latin typeface="Tahoma" pitchFamily="34" charset="0"/>
              </a:rPr>
              <a:t>Car tail fins</a:t>
            </a:r>
          </a:p>
          <a:p>
            <a:pPr eaLnBrk="1" hangingPunct="1">
              <a:lnSpc>
                <a:spcPct val="90000"/>
              </a:lnSpc>
            </a:pPr>
            <a:r>
              <a:rPr lang="en-US" sz="3000" b="1" dirty="0" smtClean="0">
                <a:latin typeface="Tahoma" pitchFamily="34" charset="0"/>
              </a:rPr>
              <a:t>Chewing gum</a:t>
            </a:r>
          </a:p>
          <a:p>
            <a:pPr eaLnBrk="1" hangingPunct="1">
              <a:lnSpc>
                <a:spcPct val="90000"/>
              </a:lnSpc>
            </a:pPr>
            <a:r>
              <a:rPr lang="en-US" sz="3000" b="1" dirty="0" smtClean="0">
                <a:latin typeface="Tahoma" pitchFamily="34" charset="0"/>
              </a:rPr>
              <a:t>Comic books</a:t>
            </a:r>
          </a:p>
          <a:p>
            <a:pPr eaLnBrk="1" hangingPunct="1">
              <a:lnSpc>
                <a:spcPct val="90000"/>
              </a:lnSpc>
            </a:pPr>
            <a:r>
              <a:rPr lang="en-US" sz="3000" b="1" dirty="0" smtClean="0">
                <a:latin typeface="Tahoma" pitchFamily="34" charset="0"/>
              </a:rPr>
              <a:t>Credit cards</a:t>
            </a:r>
          </a:p>
          <a:p>
            <a:pPr eaLnBrk="1" hangingPunct="1">
              <a:lnSpc>
                <a:spcPct val="90000"/>
              </a:lnSpc>
            </a:pPr>
            <a:r>
              <a:rPr lang="en-US" sz="3000" b="1" dirty="0" smtClean="0">
                <a:latin typeface="Tahoma" pitchFamily="34" charset="0"/>
              </a:rPr>
              <a:t>Disco</a:t>
            </a:r>
          </a:p>
          <a:p>
            <a:pPr eaLnBrk="1" hangingPunct="1">
              <a:lnSpc>
                <a:spcPct val="90000"/>
              </a:lnSpc>
            </a:pPr>
            <a:r>
              <a:rPr lang="en-US" sz="3000" b="1" dirty="0" smtClean="0">
                <a:latin typeface="Tahoma" pitchFamily="34" charset="0"/>
              </a:rPr>
              <a:t>Drive-in movies</a:t>
            </a:r>
          </a:p>
          <a:p>
            <a:pPr eaLnBrk="1" hangingPunct="1">
              <a:lnSpc>
                <a:spcPct val="90000"/>
              </a:lnSpc>
            </a:pPr>
            <a:r>
              <a:rPr lang="en-US" sz="3000" b="1" dirty="0" smtClean="0">
                <a:latin typeface="Tahoma" pitchFamily="34" charset="0"/>
              </a:rPr>
              <a:t>Electric guitar</a:t>
            </a:r>
          </a:p>
          <a:p>
            <a:pPr eaLnBrk="1" hangingPunct="1">
              <a:lnSpc>
                <a:spcPct val="90000"/>
              </a:lnSpc>
            </a:pPr>
            <a:r>
              <a:rPr lang="en-US" sz="3000" b="1" dirty="0" err="1" smtClean="0">
                <a:latin typeface="Tahoma" pitchFamily="34" charset="0"/>
              </a:rPr>
              <a:t>Elvisiana</a:t>
            </a:r>
            <a:endParaRPr lang="en-US" sz="3000" b="1" dirty="0" smtClean="0">
              <a:latin typeface="Tahoma" pitchFamily="34" charset="0"/>
            </a:endParaRPr>
          </a:p>
          <a:p>
            <a:pPr eaLnBrk="1" hangingPunct="1">
              <a:lnSpc>
                <a:spcPct val="90000"/>
              </a:lnSpc>
            </a:pPr>
            <a:r>
              <a:rPr lang="en-US" sz="3000" b="1" dirty="0" smtClean="0">
                <a:latin typeface="Tahoma" pitchFamily="34" charset="0"/>
              </a:rPr>
              <a:t>Fad diets</a:t>
            </a:r>
          </a:p>
        </p:txBody>
      </p:sp>
      <p:sp>
        <p:nvSpPr>
          <p:cNvPr id="16389" name="AutoShape 6"/>
          <p:cNvSpPr>
            <a:spLocks noChangeArrowheads="1"/>
          </p:cNvSpPr>
          <p:nvPr/>
        </p:nvSpPr>
        <p:spPr bwMode="auto">
          <a:xfrm>
            <a:off x="78486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FontTx/>
              <a:buNone/>
              <a:defRPr/>
            </a:pPr>
            <a:r>
              <a:rPr lang="en-US" b="1" dirty="0" smtClean="0">
                <a:latin typeface="Tahoma" pitchFamily="34" charset="0"/>
                <a:cs typeface="Tahoma" pitchFamily="34" charset="0"/>
              </a:rPr>
              <a:t>4. Corporations off-shore their operations to make more money for their stockholders.</a:t>
            </a:r>
          </a:p>
          <a:p>
            <a:pPr marL="514350" indent="-514350">
              <a:buFontTx/>
              <a:buNone/>
              <a:defRPr/>
            </a:pPr>
            <a:r>
              <a:rPr lang="en-US" b="1" dirty="0" smtClean="0">
                <a:latin typeface="Tahoma" pitchFamily="34" charset="0"/>
                <a:cs typeface="Tahoma" pitchFamily="34" charset="0"/>
              </a:rPr>
              <a:t>5. Politicians get elected on the basis of how much money they can raise. </a:t>
            </a:r>
          </a:p>
          <a:p>
            <a:pPr marL="514350" indent="-514350">
              <a:buFontTx/>
              <a:buNone/>
              <a:defRPr/>
            </a:pPr>
            <a:r>
              <a:rPr lang="en-US" b="1" dirty="0" smtClean="0">
                <a:latin typeface="Tahoma" pitchFamily="34" charset="0"/>
                <a:cs typeface="Tahoma" pitchFamily="34" charset="0"/>
              </a:rPr>
              <a:t>6. Investment bankers reap whirlwind profits by gambling on high risk debt-financed securities, &amp; then receive free $$$ handouts from the government when they go bankrupt.</a:t>
            </a:r>
          </a:p>
          <a:p>
            <a:pPr marL="514350" indent="-514350">
              <a:buFontTx/>
              <a:buNone/>
              <a:defRPr/>
            </a:pPr>
            <a:r>
              <a:rPr lang="en-US" b="1" dirty="0" smtClean="0">
                <a:latin typeface="Tahoma" pitchFamily="34" charset="0"/>
                <a:cs typeface="Tahoma" pitchFamily="34" charset="0"/>
              </a:rPr>
              <a:t>7. Companies lower their fringe benefit expenses by working employees less than 40 hours a week.</a:t>
            </a:r>
          </a:p>
          <a:p>
            <a:pPr>
              <a:buFontTx/>
              <a:buNone/>
              <a:defRPr/>
            </a:pPr>
            <a:endParaRPr lang="en-US" dirty="0"/>
          </a:p>
        </p:txBody>
      </p:sp>
    </p:spTree>
  </p:cSld>
  <p:clrMapOvr>
    <a:masterClrMapping/>
  </p:clrMapOvr>
  <p:transition spd="med">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000" b="1" smtClean="0"/>
              <a:t>“</a:t>
            </a:r>
            <a:r>
              <a:rPr lang="en-US" sz="3000" b="1" smtClean="0">
                <a:latin typeface="Tahoma" pitchFamily="34" charset="0"/>
              </a:rPr>
              <a:t>Based around the pursuit of personal happiness/gratification, the New American Dream emphasizes the pursuit of momentary pleasures and trivial pursuits—living for the moment and for self.  Young Americans have “been there, done that”—been everywhere, done everything, seen everything, and had everything.  This New American Dream gives them little or nothing to look forward to or aspire to—their dreams were answered before they even dreamed them.  The biggest challenge presented to Americans by the new American dream is motivation itself—the momentary pleasures of vices thrive as a way to ward off boredom and to make it through another day.”</a:t>
            </a:r>
          </a:p>
        </p:txBody>
      </p:sp>
    </p:spTree>
  </p:cSld>
  <p:clrMapOvr>
    <a:masterClrMapping/>
  </p:clrMapOvr>
  <p:transition spd="med">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228600"/>
            <a:ext cx="9144000" cy="411163"/>
          </a:xfrm>
        </p:spPr>
        <p:txBody>
          <a:bodyPr/>
          <a:lstStyle/>
          <a:p>
            <a:pPr eaLnBrk="1" hangingPunct="1"/>
            <a:r>
              <a:rPr lang="en-US" sz="3200" b="1" smtClean="0">
                <a:latin typeface="Tahoma" pitchFamily="34" charset="0"/>
              </a:rPr>
              <a:t>THE NEW EUROPEAN DREAM</a:t>
            </a:r>
          </a:p>
        </p:txBody>
      </p:sp>
      <p:sp>
        <p:nvSpPr>
          <p:cNvPr id="159747"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3000" b="1" smtClean="0">
                <a:latin typeface="Tahoma" pitchFamily="34" charset="0"/>
              </a:rPr>
              <a:t>National and personal interdependence &gt; independence/autonomy</a:t>
            </a:r>
          </a:p>
          <a:p>
            <a:pPr marL="609600" indent="-609600" eaLnBrk="1" hangingPunct="1">
              <a:buFontTx/>
              <a:buAutoNum type="arabicPeriod"/>
            </a:pPr>
            <a:r>
              <a:rPr lang="en-US" sz="3000" b="1" smtClean="0">
                <a:latin typeface="Tahoma" pitchFamily="34" charset="0"/>
              </a:rPr>
              <a:t>Quality of life &gt; quantity of life (materialism)</a:t>
            </a:r>
          </a:p>
          <a:p>
            <a:pPr marL="609600" indent="-609600" eaLnBrk="1" hangingPunct="1">
              <a:buFontTx/>
              <a:buAutoNum type="arabicPeriod"/>
            </a:pPr>
            <a:r>
              <a:rPr lang="en-US" sz="3000" b="1" smtClean="0">
                <a:latin typeface="Tahoma" pitchFamily="34" charset="0"/>
              </a:rPr>
              <a:t>Relationships/security </a:t>
            </a:r>
          </a:p>
          <a:p>
            <a:pPr marL="609600" indent="-609600" eaLnBrk="1" hangingPunct="1">
              <a:buFontTx/>
              <a:buAutoNum type="arabicPeriod"/>
            </a:pPr>
            <a:r>
              <a:rPr lang="en-US" sz="3000" b="1" smtClean="0">
                <a:latin typeface="Tahoma" pitchFamily="34" charset="0"/>
              </a:rPr>
              <a:t>Sustainable development:  living today in a way that promotes, rather than borrows from, future economic growth</a:t>
            </a:r>
          </a:p>
          <a:p>
            <a:pPr marL="609600" indent="-609600" eaLnBrk="1" hangingPunct="1">
              <a:buFontTx/>
              <a:buAutoNum type="arabicPeriod"/>
            </a:pPr>
            <a:r>
              <a:rPr lang="en-US" sz="3000" b="1" smtClean="0">
                <a:latin typeface="Tahoma" pitchFamily="34" charset="0"/>
              </a:rPr>
              <a:t>Political support of a secular welfare state to promote equal results (not merely equal opportunity)</a:t>
            </a:r>
          </a:p>
          <a:p>
            <a:pPr marL="609600" indent="-609600" eaLnBrk="1" hangingPunct="1">
              <a:buFontTx/>
              <a:buAutoNum type="arabicPeriod"/>
            </a:pPr>
            <a:r>
              <a:rPr lang="en-US" sz="3000" b="1" smtClean="0">
                <a:latin typeface="Tahoma" pitchFamily="34" charset="0"/>
              </a:rPr>
              <a:t>Global mentality &gt; nationalism/patriotism</a:t>
            </a:r>
          </a:p>
        </p:txBody>
      </p:sp>
    </p:spTree>
  </p:cSld>
  <p:clrMapOvr>
    <a:masterClrMapping/>
  </p:clrMapOvr>
  <p:transition spd="med">
    <p:random/>
  </p:transition>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6858000"/>
          </a:xfrm>
        </p:spPr>
        <p:txBody>
          <a:bodyPr/>
          <a:lstStyle/>
          <a:p>
            <a:pPr algn="ctr">
              <a:buFontTx/>
              <a:buNone/>
            </a:pPr>
            <a:r>
              <a:rPr lang="en-US" sz="11500" b="1" smtClean="0">
                <a:latin typeface="Tahoma" pitchFamily="34" charset="0"/>
                <a:cs typeface="Tahoma" pitchFamily="34" charset="0"/>
              </a:rPr>
              <a:t>DECLINING AMERICAN </a:t>
            </a:r>
            <a:r>
              <a:rPr lang="en-US" sz="9600" b="1" smtClean="0">
                <a:latin typeface="Tahoma" pitchFamily="34" charset="0"/>
                <a:cs typeface="Tahoma" pitchFamily="34" charset="0"/>
              </a:rPr>
              <a:t>DEMOCRACY</a:t>
            </a:r>
            <a:endParaRPr lang="en-US" sz="8800" b="1" smtClean="0">
              <a:latin typeface="Tahoma" pitchFamily="34" charset="0"/>
              <a:cs typeface="Tahoma" pitchFamily="34" charset="0"/>
            </a:endParaRPr>
          </a:p>
          <a:p>
            <a:pPr algn="ctr">
              <a:buFontTx/>
              <a:buNone/>
            </a:pPr>
            <a:endParaRPr lang="en-US" sz="6000" b="1" smtClean="0">
              <a:latin typeface="Tahoma" pitchFamily="34" charset="0"/>
              <a:cs typeface="Tahoma" pitchFamily="34" charset="0"/>
            </a:endParaRPr>
          </a:p>
        </p:txBody>
      </p:sp>
    </p:spTree>
  </p:cSld>
  <p:clrMapOvr>
    <a:masterClrMapping/>
  </p:clrMapOvr>
  <p:transition spd="med">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0" y="0"/>
            <a:ext cx="9144000" cy="6858000"/>
          </a:xfrm>
        </p:spPr>
        <p:txBody>
          <a:bodyPr/>
          <a:lstStyle/>
          <a:p>
            <a:pPr eaLnBrk="1" hangingPunct="1">
              <a:buFontTx/>
              <a:buNone/>
              <a:defRPr/>
            </a:pPr>
            <a:r>
              <a:rPr lang="en-US" sz="3100" b="1" dirty="0" smtClean="0">
                <a:latin typeface="Tahoma" pitchFamily="34" charset="0"/>
              </a:rPr>
              <a:t>Since the 1970s, an escalating series of revolutionary political and business changes have  gradually eroded “grass-roots”  American democracy (people’s influence over their individual lives).</a:t>
            </a:r>
          </a:p>
          <a:p>
            <a:pPr marL="514350" indent="-514350" eaLnBrk="1" hangingPunct="1">
              <a:buFont typeface="+mj-lt"/>
              <a:buAutoNum type="arabicPeriod"/>
              <a:defRPr/>
            </a:pPr>
            <a:r>
              <a:rPr lang="en-US" sz="3100" b="1" dirty="0" smtClean="0">
                <a:latin typeface="Tahoma" pitchFamily="34" charset="0"/>
              </a:rPr>
              <a:t>Large, well-financed special interest groups  (especially in politics, organized religion, &amp; the media) advanced their self-serving commercial, social, &amp; ideological agendas.</a:t>
            </a:r>
          </a:p>
          <a:p>
            <a:pPr marL="514350" indent="-514350" eaLnBrk="1" hangingPunct="1">
              <a:buFont typeface="+mj-lt"/>
              <a:buAutoNum type="arabicPeriod"/>
              <a:defRPr/>
            </a:pPr>
            <a:r>
              <a:rPr lang="en-US" sz="3100" b="1" dirty="0" smtClean="0">
                <a:latin typeface="Tahoma" pitchFamily="34" charset="0"/>
              </a:rPr>
              <a:t>Political action campaigns and lobbyist groups  increasingly dominated the selection &amp; election of numerous national (often career) politicians.      </a:t>
            </a:r>
          </a:p>
        </p:txBody>
      </p:sp>
    </p:spTree>
  </p:cSld>
  <p:clrMapOvr>
    <a:masterClrMapping/>
  </p:clrMapOvr>
  <p:transition spd="med">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0" y="0"/>
            <a:ext cx="9144000" cy="6858000"/>
          </a:xfrm>
        </p:spPr>
        <p:txBody>
          <a:bodyPr/>
          <a:lstStyle/>
          <a:p>
            <a:pPr marL="514350" indent="-514350" eaLnBrk="1" hangingPunct="1">
              <a:buFont typeface="Times New Roman" pitchFamily="18" charset="0"/>
              <a:buAutoNum type="arabicPeriod" startAt="3"/>
            </a:pPr>
            <a:r>
              <a:rPr lang="en-US" sz="3100" b="1" dirty="0" smtClean="0">
                <a:latin typeface="Tahoma" pitchFamily="34" charset="0"/>
              </a:rPr>
              <a:t>Extensive deregulation of industries (savings &amp; loan, banking, energy, transportation) significantly increased the social power and decreased the social responsibilities of large corporations and fueled industrial concentration (oligopolies). </a:t>
            </a:r>
          </a:p>
          <a:p>
            <a:pPr marL="514350" indent="-514350" eaLnBrk="1" hangingPunct="1">
              <a:buFont typeface="Times New Roman" pitchFamily="18" charset="0"/>
              <a:buAutoNum type="arabicPeriod" startAt="3"/>
            </a:pPr>
            <a:r>
              <a:rPr lang="en-US" sz="3100" b="1" dirty="0" smtClean="0">
                <a:latin typeface="Tahoma" pitchFamily="34" charset="0"/>
              </a:rPr>
              <a:t>The news media were increasingly controlled by the profit-agendas of parent-company corporations (General Electric, Disney, Rupert Murdoch, </a:t>
            </a:r>
            <a:r>
              <a:rPr lang="en-US" sz="3100" b="1" dirty="0" err="1" smtClean="0">
                <a:latin typeface="Tahoma" pitchFamily="34" charset="0"/>
              </a:rPr>
              <a:t>etc</a:t>
            </a:r>
            <a:r>
              <a:rPr lang="en-US" sz="3100" b="1" dirty="0" smtClean="0">
                <a:latin typeface="Tahoma" pitchFamily="34" charset="0"/>
              </a:rPr>
              <a:t>).</a:t>
            </a:r>
          </a:p>
          <a:p>
            <a:pPr marL="514350" indent="-514350" eaLnBrk="1" hangingPunct="1">
              <a:buFont typeface="Times New Roman" pitchFamily="18" charset="0"/>
              <a:buAutoNum type="arabicPeriod" startAt="3"/>
            </a:pPr>
            <a:r>
              <a:rPr lang="en-US" sz="3100" b="1" dirty="0" smtClean="0">
                <a:latin typeface="Tahoma" pitchFamily="34" charset="0"/>
              </a:rPr>
              <a:t>Politicians have used media ideological image-creation &amp; negative campaigning to evade political debate.</a:t>
            </a:r>
          </a:p>
        </p:txBody>
      </p:sp>
    </p:spTree>
  </p:cSld>
  <p:clrMapOvr>
    <a:masterClrMapping/>
  </p:clrMapOvr>
  <p:transition spd="med">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0" y="0"/>
            <a:ext cx="9144000" cy="6858000"/>
          </a:xfrm>
        </p:spPr>
        <p:txBody>
          <a:bodyPr/>
          <a:lstStyle/>
          <a:p>
            <a:pPr marL="514350" indent="-514350" eaLnBrk="1" hangingPunct="1">
              <a:buFont typeface="Times New Roman" pitchFamily="18" charset="0"/>
              <a:buAutoNum type="arabicPeriod" startAt="6"/>
            </a:pPr>
            <a:r>
              <a:rPr lang="en-US" sz="2800" b="1" dirty="0" smtClean="0">
                <a:latin typeface="Tahoma" pitchFamily="34" charset="0"/>
              </a:rPr>
              <a:t>Soaring government deficits became an </a:t>
            </a:r>
            <a:r>
              <a:rPr lang="en-US" sz="2600" b="1" dirty="0" smtClean="0">
                <a:latin typeface="Tahoma" pitchFamily="34" charset="0"/>
              </a:rPr>
              <a:t>American lifestyle spearheading rapid decline in national self-sufficiency &amp; global influence.</a:t>
            </a:r>
          </a:p>
          <a:p>
            <a:pPr marL="514350" indent="-514350" eaLnBrk="1" hangingPunct="1">
              <a:buFont typeface="Times New Roman" pitchFamily="18" charset="0"/>
              <a:buAutoNum type="arabicPeriod" startAt="6"/>
            </a:pPr>
            <a:r>
              <a:rPr lang="en-US" sz="2600" b="1" dirty="0" smtClean="0">
                <a:latin typeface="Tahoma" pitchFamily="34" charset="0"/>
              </a:rPr>
              <a:t>American income inequality grew by leaps &amp; bounds, creating a new class of rich “oligarchs” who dominate corporations with limited accountability &amp; often pay little or no income taxes.</a:t>
            </a:r>
          </a:p>
          <a:p>
            <a:pPr marL="514350" indent="-514350" eaLnBrk="1" hangingPunct="1">
              <a:buFont typeface="Times New Roman" pitchFamily="18" charset="0"/>
              <a:buAutoNum type="arabicPeriod" startAt="6"/>
            </a:pPr>
            <a:r>
              <a:rPr lang="en-US" sz="2600" b="1" dirty="0" smtClean="0">
                <a:latin typeface="Tahoma" pitchFamily="34" charset="0"/>
              </a:rPr>
              <a:t>Public education became increasingly state-operated.</a:t>
            </a:r>
          </a:p>
          <a:p>
            <a:pPr marL="514350" indent="-514350" eaLnBrk="1" hangingPunct="1">
              <a:buFont typeface="Times New Roman" pitchFamily="18" charset="0"/>
              <a:buAutoNum type="arabicPeriod" startAt="6"/>
            </a:pPr>
            <a:r>
              <a:rPr lang="en-US" sz="2600" b="1" dirty="0" smtClean="0">
                <a:latin typeface="Tahoma" pitchFamily="34" charset="0"/>
                <a:cs typeface="Tahoma" pitchFamily="34" charset="0"/>
              </a:rPr>
              <a:t>A virtual one-party American government coalesced as Republicans and Democrats parties forged controversial policies on most major national issues: fiscal policy, foreign policy, trade, the military/industrial complex, political campaigning, and taxation</a:t>
            </a:r>
          </a:p>
          <a:p>
            <a:pPr marL="514350" indent="-514350" eaLnBrk="1" hangingPunct="1">
              <a:buFont typeface="Times New Roman" pitchFamily="18" charset="0"/>
              <a:buAutoNum type="arabicPeriod" startAt="6"/>
            </a:pPr>
            <a:endParaRPr lang="en-US" sz="2600" b="1" dirty="0" smtClean="0">
              <a:latin typeface="Tahoma" pitchFamily="34" charset="0"/>
            </a:endParaRPr>
          </a:p>
          <a:p>
            <a:pPr marL="514350" indent="-514350" eaLnBrk="1" hangingPunct="1">
              <a:buFont typeface="Times New Roman" pitchFamily="18" charset="0"/>
              <a:buAutoNum type="arabicPeriod" startAt="6"/>
            </a:pPr>
            <a:endParaRPr lang="en-US" sz="3100" b="1" dirty="0" smtClean="0">
              <a:latin typeface="Tahoma" pitchFamily="34" charset="0"/>
            </a:endParaRPr>
          </a:p>
          <a:p>
            <a:pPr marL="514350" indent="-514350" eaLnBrk="1" hangingPunct="1">
              <a:buFont typeface="Times New Roman" pitchFamily="18" charset="0"/>
              <a:buAutoNum type="arabicPeriod" startAt="6"/>
            </a:pPr>
            <a:endParaRPr lang="en-US" sz="3100" b="1" dirty="0" smtClean="0">
              <a:latin typeface="Tahoma" pitchFamily="34" charset="0"/>
            </a:endParaRPr>
          </a:p>
          <a:p>
            <a:pPr marL="514350" indent="-514350" eaLnBrk="1" hangingPunct="1">
              <a:buFont typeface="Times New Roman" pitchFamily="18" charset="0"/>
              <a:buAutoNum type="arabicPeriod" startAt="6"/>
            </a:pPr>
            <a:endParaRPr lang="en-US" sz="3100" b="1" dirty="0"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0" y="0"/>
            <a:ext cx="9144000" cy="6858000"/>
          </a:xfrm>
        </p:spPr>
        <p:txBody>
          <a:bodyPr/>
          <a:lstStyle/>
          <a:p>
            <a:pPr algn="ctr">
              <a:buFontTx/>
              <a:buNone/>
            </a:pPr>
            <a:r>
              <a:rPr lang="en-US" sz="11500" b="1" smtClean="0">
                <a:latin typeface="Tahoma" pitchFamily="34" charset="0"/>
                <a:cs typeface="Tahoma" pitchFamily="34" charset="0"/>
              </a:rPr>
              <a:t>American </a:t>
            </a:r>
          </a:p>
          <a:p>
            <a:pPr algn="ctr">
              <a:buFontTx/>
              <a:buNone/>
            </a:pPr>
            <a:r>
              <a:rPr lang="en-US" sz="11500" b="1" smtClean="0">
                <a:latin typeface="Tahoma" pitchFamily="34" charset="0"/>
                <a:cs typeface="Tahoma" pitchFamily="34" charset="0"/>
              </a:rPr>
              <a:t>Community</a:t>
            </a:r>
            <a:endParaRPr lang="en-US" sz="8800" b="1" smtClean="0">
              <a:latin typeface="Tahoma" pitchFamily="34" charset="0"/>
              <a:cs typeface="Tahoma" pitchFamily="34" charset="0"/>
            </a:endParaRPr>
          </a:p>
          <a:p>
            <a:pPr algn="ctr">
              <a:buFontTx/>
              <a:buNone/>
            </a:pPr>
            <a:endParaRPr lang="en-US" sz="6000" b="1" smtClean="0">
              <a:latin typeface="Tahoma" pitchFamily="34" charset="0"/>
              <a:cs typeface="Tahoma" pitchFamily="34" charset="0"/>
            </a:endParaRPr>
          </a:p>
        </p:txBody>
      </p:sp>
    </p:spTree>
  </p:cSld>
  <p:clrMapOvr>
    <a:masterClrMapping/>
  </p:clrMapOvr>
  <p:transition spd="med">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“It seems now that anyone who calls himself an American is in the minority.  The majority of our citizens don’t seem proud enough to call themselves true Americans.  I am part Indian, Irish, &amp; Dutch, but I am an American plain &amp; simple. Why do people say that are something else, like a German-American?  Why can’t we just have Americans &amp; immigrants who become Americans? The sooner we can live together as all Americans, the sooner we will become a better nation.”</a:t>
            </a:r>
          </a:p>
          <a:p>
            <a:pPr algn="ctr" eaLnBrk="1" hangingPunct="1">
              <a:lnSpc>
                <a:spcPct val="90000"/>
              </a:lnSpc>
              <a:buFontTx/>
              <a:buNone/>
            </a:pPr>
            <a:r>
              <a:rPr lang="en-US" b="1" smtClean="0">
                <a:latin typeface="Tahoma" pitchFamily="34" charset="0"/>
              </a:rPr>
              <a:t>(Letter to the Waco newspaper)</a:t>
            </a:r>
          </a:p>
        </p:txBody>
      </p:sp>
    </p:spTree>
  </p:cSld>
  <p:clrMapOvr>
    <a:masterClrMapping/>
  </p:clrMapOvr>
  <p:transition spd="med">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0" y="0"/>
            <a:ext cx="9144000" cy="990600"/>
          </a:xfrm>
        </p:spPr>
        <p:txBody>
          <a:bodyPr/>
          <a:lstStyle/>
          <a:p>
            <a:pPr eaLnBrk="1" hangingPunct="1"/>
            <a:r>
              <a:rPr lang="en-US" sz="3200" b="1" smtClean="0">
                <a:latin typeface="Tahoma" pitchFamily="34" charset="0"/>
              </a:rPr>
              <a:t>INDIVIDUALISM vs. COMMUNITY CULTURES</a:t>
            </a:r>
          </a:p>
        </p:txBody>
      </p:sp>
      <p:sp>
        <p:nvSpPr>
          <p:cNvPr id="166915" name="Rectangle 3"/>
          <p:cNvSpPr>
            <a:spLocks noGrp="1" noChangeArrowheads="1"/>
          </p:cNvSpPr>
          <p:nvPr>
            <p:ph type="subTitle" idx="1"/>
          </p:nvPr>
        </p:nvSpPr>
        <p:spPr>
          <a:xfrm>
            <a:off x="0" y="1143000"/>
            <a:ext cx="9144000" cy="5715000"/>
          </a:xfrm>
        </p:spPr>
        <p:txBody>
          <a:bodyPr/>
          <a:lstStyle/>
          <a:p>
            <a:pPr marL="609600" indent="-609600" algn="l" eaLnBrk="1" hangingPunct="1">
              <a:buFontTx/>
              <a:buAutoNum type="arabicPeriod"/>
            </a:pPr>
            <a:r>
              <a:rPr lang="en-US" sz="4400" b="1" smtClean="0">
                <a:latin typeface="Tahoma" pitchFamily="34" charset="0"/>
              </a:rPr>
              <a:t>Taking care of yourself vs. providing for a family</a:t>
            </a:r>
          </a:p>
          <a:p>
            <a:pPr marL="609600" indent="-609600" algn="l" eaLnBrk="1" hangingPunct="1">
              <a:buFontTx/>
              <a:buAutoNum type="arabicPeriod"/>
            </a:pPr>
            <a:r>
              <a:rPr lang="en-US" sz="4400" b="1" smtClean="0">
                <a:latin typeface="Tahoma" pitchFamily="34" charset="0"/>
              </a:rPr>
              <a:t>A race car driver vs. bus driver</a:t>
            </a:r>
          </a:p>
          <a:p>
            <a:pPr marL="609600" indent="-609600" algn="l" eaLnBrk="1" hangingPunct="1">
              <a:buFontTx/>
              <a:buAutoNum type="arabicPeriod"/>
            </a:pPr>
            <a:r>
              <a:rPr lang="en-US" sz="4400" b="1" smtClean="0">
                <a:latin typeface="Tahoma" pitchFamily="34" charset="0"/>
              </a:rPr>
              <a:t>One paycheck family vs. dual-career marriage</a:t>
            </a:r>
          </a:p>
          <a:p>
            <a:pPr marL="609600" indent="-609600" algn="l" eaLnBrk="1" hangingPunct="1">
              <a:buFontTx/>
              <a:buAutoNum type="arabicPeriod"/>
            </a:pPr>
            <a:r>
              <a:rPr lang="en-US" sz="4400" b="1" smtClean="0">
                <a:latin typeface="Tahoma" pitchFamily="34" charset="0"/>
              </a:rPr>
              <a:t>Me vs. we</a:t>
            </a:r>
          </a:p>
          <a:p>
            <a:pPr marL="609600" indent="-609600" algn="l" eaLnBrk="1" hangingPunct="1"/>
            <a:endParaRPr lang="en-US" sz="3600" b="1" smtClean="0">
              <a:latin typeface="Tahoma" pitchFamily="34" charset="0"/>
            </a:endParaRPr>
          </a:p>
          <a:p>
            <a:pPr marL="609600" indent="-609600" algn="l" eaLnBrk="1" hangingPunct="1"/>
            <a:endParaRPr lang="en-US" sz="3600" b="1" smtClean="0">
              <a:latin typeface="Tahoma" pitchFamily="34" charset="0"/>
            </a:endParaRP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90600"/>
          </a:xfrm>
        </p:spPr>
        <p:txBody>
          <a:bodyPr/>
          <a:lstStyle/>
          <a:p>
            <a:pPr eaLnBrk="1" hangingPunct="1"/>
            <a:r>
              <a:rPr lang="en-US" sz="4000" b="1" smtClean="0">
                <a:latin typeface="Tahoma" pitchFamily="34" charset="0"/>
              </a:rPr>
              <a:t>AMERICAN FADS &amp; POP CULTURE</a:t>
            </a:r>
          </a:p>
        </p:txBody>
      </p:sp>
      <p:sp>
        <p:nvSpPr>
          <p:cNvPr id="17411" name="Rectangle 3"/>
          <p:cNvSpPr>
            <a:spLocks noGrp="1" noChangeArrowheads="1"/>
          </p:cNvSpPr>
          <p:nvPr>
            <p:ph type="body" sz="half" idx="1"/>
          </p:nvPr>
        </p:nvSpPr>
        <p:spPr>
          <a:xfrm>
            <a:off x="381000" y="838200"/>
            <a:ext cx="4114800" cy="5791200"/>
          </a:xfrm>
        </p:spPr>
        <p:txBody>
          <a:bodyPr/>
          <a:lstStyle/>
          <a:p>
            <a:pPr eaLnBrk="1" hangingPunct="1">
              <a:lnSpc>
                <a:spcPct val="90000"/>
              </a:lnSpc>
            </a:pPr>
            <a:r>
              <a:rPr lang="en-US" sz="3000" b="1" smtClean="0">
                <a:latin typeface="Tahoma" pitchFamily="34" charset="0"/>
              </a:rPr>
              <a:t>Fast/junk food</a:t>
            </a:r>
          </a:p>
          <a:p>
            <a:pPr eaLnBrk="1" hangingPunct="1">
              <a:lnSpc>
                <a:spcPct val="90000"/>
              </a:lnSpc>
            </a:pPr>
            <a:r>
              <a:rPr lang="en-US" sz="3000" b="1" smtClean="0">
                <a:latin typeface="Tahoma" pitchFamily="34" charset="0"/>
              </a:rPr>
              <a:t>FM radio</a:t>
            </a:r>
          </a:p>
          <a:p>
            <a:pPr eaLnBrk="1" hangingPunct="1">
              <a:lnSpc>
                <a:spcPct val="90000"/>
              </a:lnSpc>
            </a:pPr>
            <a:r>
              <a:rPr lang="en-US" sz="3000" b="1" smtClean="0">
                <a:latin typeface="Tahoma" pitchFamily="34" charset="0"/>
              </a:rPr>
              <a:t>Footlong hot dogs</a:t>
            </a:r>
          </a:p>
          <a:p>
            <a:pPr eaLnBrk="1" hangingPunct="1">
              <a:lnSpc>
                <a:spcPct val="90000"/>
              </a:lnSpc>
            </a:pPr>
            <a:r>
              <a:rPr lang="en-US" sz="3000" b="1" smtClean="0">
                <a:latin typeface="Tahoma" pitchFamily="34" charset="0"/>
              </a:rPr>
              <a:t>Girly magazines</a:t>
            </a:r>
          </a:p>
          <a:p>
            <a:pPr eaLnBrk="1" hangingPunct="1">
              <a:lnSpc>
                <a:spcPct val="90000"/>
              </a:lnSpc>
            </a:pPr>
            <a:r>
              <a:rPr lang="en-US" sz="3000" b="1" smtClean="0">
                <a:latin typeface="Tahoma" pitchFamily="34" charset="0"/>
              </a:rPr>
              <a:t>Hamburger helper</a:t>
            </a:r>
          </a:p>
          <a:p>
            <a:pPr eaLnBrk="1" hangingPunct="1">
              <a:lnSpc>
                <a:spcPct val="90000"/>
              </a:lnSpc>
            </a:pPr>
            <a:r>
              <a:rPr lang="en-US" sz="3000" b="1" smtClean="0">
                <a:latin typeface="Tahoma" pitchFamily="34" charset="0"/>
              </a:rPr>
              <a:t>Harley-Davidson motorcycles</a:t>
            </a:r>
          </a:p>
          <a:p>
            <a:pPr eaLnBrk="1" hangingPunct="1">
              <a:lnSpc>
                <a:spcPct val="90000"/>
              </a:lnSpc>
            </a:pPr>
            <a:r>
              <a:rPr lang="en-US" sz="3000" b="1" smtClean="0">
                <a:latin typeface="Tahoma" pitchFamily="34" charset="0"/>
              </a:rPr>
              <a:t>Heavy metal</a:t>
            </a:r>
          </a:p>
          <a:p>
            <a:pPr eaLnBrk="1" hangingPunct="1">
              <a:lnSpc>
                <a:spcPct val="90000"/>
              </a:lnSpc>
            </a:pPr>
            <a:r>
              <a:rPr lang="en-US" sz="3000" b="1" smtClean="0">
                <a:latin typeface="Tahoma" pitchFamily="34" charset="0"/>
              </a:rPr>
              <a:t>Home shopping network</a:t>
            </a:r>
          </a:p>
          <a:p>
            <a:pPr eaLnBrk="1" hangingPunct="1">
              <a:lnSpc>
                <a:spcPct val="90000"/>
              </a:lnSpc>
            </a:pPr>
            <a:r>
              <a:rPr lang="en-US" sz="3000" b="1" smtClean="0">
                <a:latin typeface="Tahoma" pitchFamily="34" charset="0"/>
              </a:rPr>
              <a:t>Hoola hoops</a:t>
            </a:r>
          </a:p>
        </p:txBody>
      </p:sp>
      <p:sp>
        <p:nvSpPr>
          <p:cNvPr id="17412" name="Rectangle 4"/>
          <p:cNvSpPr>
            <a:spLocks noGrp="1" noChangeArrowheads="1"/>
          </p:cNvSpPr>
          <p:nvPr>
            <p:ph type="body" sz="half" idx="2"/>
          </p:nvPr>
        </p:nvSpPr>
        <p:spPr>
          <a:xfrm>
            <a:off x="4800600" y="838200"/>
            <a:ext cx="3810000" cy="5715000"/>
          </a:xfrm>
        </p:spPr>
        <p:txBody>
          <a:bodyPr/>
          <a:lstStyle/>
          <a:p>
            <a:pPr eaLnBrk="1" hangingPunct="1"/>
            <a:r>
              <a:rPr lang="en-US" sz="3200" b="1" dirty="0" smtClean="0">
                <a:latin typeface="Tahoma" pitchFamily="34" charset="0"/>
              </a:rPr>
              <a:t>Jell-O</a:t>
            </a:r>
          </a:p>
          <a:p>
            <a:pPr eaLnBrk="1" hangingPunct="1"/>
            <a:r>
              <a:rPr lang="en-US" sz="3200" b="1" dirty="0" smtClean="0">
                <a:latin typeface="Tahoma" pitchFamily="34" charset="0"/>
              </a:rPr>
              <a:t>Las Vegas</a:t>
            </a:r>
          </a:p>
          <a:p>
            <a:pPr eaLnBrk="1" hangingPunct="1"/>
            <a:r>
              <a:rPr lang="en-US" sz="3200" b="1" dirty="0" smtClean="0">
                <a:latin typeface="Tahoma" pitchFamily="34" charset="0"/>
              </a:rPr>
              <a:t>Late night TV</a:t>
            </a:r>
          </a:p>
          <a:p>
            <a:pPr eaLnBrk="1" hangingPunct="1"/>
            <a:r>
              <a:rPr lang="en-US" sz="3200" b="1" dirty="0" smtClean="0">
                <a:latin typeface="Tahoma" pitchFamily="34" charset="0"/>
              </a:rPr>
              <a:t>Low riders</a:t>
            </a:r>
          </a:p>
          <a:p>
            <a:pPr eaLnBrk="1" hangingPunct="1"/>
            <a:r>
              <a:rPr lang="en-US" sz="3200" b="1" dirty="0" smtClean="0">
                <a:latin typeface="Tahoma" pitchFamily="34" charset="0"/>
              </a:rPr>
              <a:t>Malls</a:t>
            </a:r>
          </a:p>
          <a:p>
            <a:pPr eaLnBrk="1" hangingPunct="1"/>
            <a:r>
              <a:rPr lang="en-US" sz="3200" b="1" dirty="0" smtClean="0">
                <a:latin typeface="Tahoma" pitchFamily="34" charset="0"/>
              </a:rPr>
              <a:t>Miniature golf</a:t>
            </a:r>
          </a:p>
          <a:p>
            <a:pPr eaLnBrk="1" hangingPunct="1"/>
            <a:r>
              <a:rPr lang="en-US" sz="3200" b="1" dirty="0" smtClean="0">
                <a:latin typeface="Tahoma" pitchFamily="34" charset="0"/>
              </a:rPr>
              <a:t>Mobile homes</a:t>
            </a:r>
          </a:p>
          <a:p>
            <a:pPr eaLnBrk="1" hangingPunct="1"/>
            <a:r>
              <a:rPr lang="en-US" sz="3200" b="1" dirty="0" smtClean="0">
                <a:latin typeface="Tahoma" pitchFamily="34" charset="0"/>
              </a:rPr>
              <a:t>Monster trucks</a:t>
            </a:r>
          </a:p>
          <a:p>
            <a:pPr eaLnBrk="1" hangingPunct="1"/>
            <a:r>
              <a:rPr lang="en-US" sz="3200" b="1" dirty="0" smtClean="0">
                <a:latin typeface="Tahoma" pitchFamily="34" charset="0"/>
              </a:rPr>
              <a:t>Motels</a:t>
            </a:r>
          </a:p>
        </p:txBody>
      </p:sp>
      <p:sp>
        <p:nvSpPr>
          <p:cNvPr id="17413" name="AutoShape 5"/>
          <p:cNvSpPr>
            <a:spLocks noChangeArrowheads="1"/>
          </p:cNvSpPr>
          <p:nvPr/>
        </p:nvSpPr>
        <p:spPr bwMode="auto">
          <a:xfrm>
            <a:off x="78486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0" y="0"/>
            <a:ext cx="9144000" cy="1295400"/>
          </a:xfrm>
        </p:spPr>
        <p:txBody>
          <a:bodyPr/>
          <a:lstStyle/>
          <a:p>
            <a:pPr eaLnBrk="1" hangingPunct="1"/>
            <a:r>
              <a:rPr lang="en-US" sz="3600" b="1" smtClean="0">
                <a:latin typeface="Tahoma" pitchFamily="34" charset="0"/>
              </a:rPr>
              <a:t>THE TRADITIONAL AMERICAN </a:t>
            </a:r>
            <a:br>
              <a:rPr lang="en-US" sz="3600" b="1" smtClean="0">
                <a:latin typeface="Tahoma" pitchFamily="34" charset="0"/>
              </a:rPr>
            </a:br>
            <a:r>
              <a:rPr lang="en-US" sz="3600" b="1" smtClean="0">
                <a:latin typeface="Tahoma" pitchFamily="34" charset="0"/>
              </a:rPr>
              <a:t>SENSE OF COMMUNITY</a:t>
            </a:r>
          </a:p>
        </p:txBody>
      </p:sp>
      <p:sp>
        <p:nvSpPr>
          <p:cNvPr id="167939" name="Rectangle 3"/>
          <p:cNvSpPr>
            <a:spLocks noGrp="1" noChangeArrowheads="1"/>
          </p:cNvSpPr>
          <p:nvPr>
            <p:ph type="subTitle" idx="1"/>
          </p:nvPr>
        </p:nvSpPr>
        <p:spPr>
          <a:xfrm>
            <a:off x="0" y="1143000"/>
            <a:ext cx="9144000" cy="5715000"/>
          </a:xfrm>
        </p:spPr>
        <p:txBody>
          <a:bodyPr/>
          <a:lstStyle/>
          <a:p>
            <a:pPr marL="609600" indent="-609600" algn="l" eaLnBrk="1" hangingPunct="1">
              <a:buFontTx/>
              <a:buAutoNum type="arabicPeriod"/>
            </a:pPr>
            <a:r>
              <a:rPr lang="en-US" b="1" smtClean="0">
                <a:latin typeface="Tahoma" pitchFamily="34" charset="0"/>
              </a:rPr>
              <a:t>Individualism &gt; Community</a:t>
            </a:r>
          </a:p>
          <a:p>
            <a:pPr marL="609600" indent="-609600" algn="l" eaLnBrk="1" hangingPunct="1">
              <a:buFontTx/>
              <a:buAutoNum type="arabicPeriod"/>
            </a:pPr>
            <a:r>
              <a:rPr lang="en-US" b="1" smtClean="0">
                <a:latin typeface="Tahoma" pitchFamily="34" charset="0"/>
              </a:rPr>
              <a:t>Social Darwinism (“rugged individualism”): Only the most capable &amp; hard-working should thrive</a:t>
            </a:r>
          </a:p>
          <a:p>
            <a:pPr marL="609600" indent="-609600" algn="l" eaLnBrk="1" hangingPunct="1">
              <a:buFontTx/>
              <a:buAutoNum type="arabicPeriod"/>
            </a:pPr>
            <a:r>
              <a:rPr lang="en-US" b="1" smtClean="0">
                <a:latin typeface="Tahoma" pitchFamily="34" charset="0"/>
              </a:rPr>
              <a:t>All Americans should be melted down into a single community </a:t>
            </a:r>
          </a:p>
          <a:p>
            <a:pPr marL="609600" indent="-609600" algn="l" eaLnBrk="1" hangingPunct="1">
              <a:buFontTx/>
              <a:buAutoNum type="arabicPeriod"/>
            </a:pPr>
            <a:r>
              <a:rPr lang="en-US" b="1" smtClean="0">
                <a:latin typeface="Tahoma" pitchFamily="34" charset="0"/>
              </a:rPr>
              <a:t>The nuclear family is the main building block of American community, not extended family, which might restrict rugged individualism</a:t>
            </a:r>
          </a:p>
        </p:txBody>
      </p:sp>
    </p:spTree>
  </p:cSld>
  <p:clrMapOvr>
    <a:masterClrMapping/>
  </p:clrMapOvr>
  <p:transition spd="med">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2800" b="1" smtClean="0">
                <a:latin typeface="Tahoma" pitchFamily="34" charset="0"/>
              </a:rPr>
              <a:t>Though Americans have always shown themselves to be big-hearted &amp; generous, America’s sense of community has always been at tension with its rugged individualism (“It’s a free nation, &amp; I can do anything I want.”). </a:t>
            </a:r>
          </a:p>
          <a:p>
            <a:pPr marL="609600" indent="-609600" eaLnBrk="1" hangingPunct="1">
              <a:buFontTx/>
              <a:buAutoNum type="arabicPeriod"/>
            </a:pPr>
            <a:r>
              <a:rPr lang="en-US" sz="2800" b="1" smtClean="0">
                <a:latin typeface="Tahoma" pitchFamily="34" charset="0"/>
              </a:rPr>
              <a:t>The American Civil War, Prohibition, civil rights movement, Vietnam protests, “Red” vs. “Blue” states, &amp; the American world-leading crime rate reflect the constant struggle for a sense of American community.</a:t>
            </a:r>
          </a:p>
          <a:p>
            <a:pPr marL="609600" indent="-609600" eaLnBrk="1" hangingPunct="1">
              <a:buFontTx/>
              <a:buAutoNum type="arabicPeriod"/>
            </a:pPr>
            <a:r>
              <a:rPr lang="en-US" sz="2800" b="1" smtClean="0">
                <a:latin typeface="Tahoma" pitchFamily="34" charset="0"/>
              </a:rPr>
              <a:t>Ultimately, Americans believe in individualism more than community, while realizing that some sense of community goes with being a democratic nation.</a:t>
            </a:r>
          </a:p>
          <a:p>
            <a:pPr marL="609600" indent="-609600" eaLnBrk="1" hangingPunct="1"/>
            <a:endParaRPr lang="en-US" sz="2800" b="1" smtClean="0">
              <a:latin typeface="Tahoma" pitchFamily="34" charset="0"/>
            </a:endParaRPr>
          </a:p>
        </p:txBody>
      </p:sp>
    </p:spTree>
  </p:cSld>
  <p:clrMapOvr>
    <a:masterClrMapping/>
  </p:clrMapOvr>
  <p:transition spd="med">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0" y="0"/>
            <a:ext cx="9144000" cy="1295400"/>
          </a:xfrm>
        </p:spPr>
        <p:txBody>
          <a:bodyPr/>
          <a:lstStyle/>
          <a:p>
            <a:pPr eaLnBrk="1" hangingPunct="1"/>
            <a:r>
              <a:rPr lang="en-US" sz="3200" b="1" smtClean="0">
                <a:latin typeface="Tahoma" pitchFamily="34" charset="0"/>
                <a:cs typeface="Tahoma" pitchFamily="34" charset="0"/>
              </a:rPr>
              <a:t>I’VE GOT MINE! </a:t>
            </a:r>
            <a:br>
              <a:rPr lang="en-US" sz="3200" b="1" smtClean="0">
                <a:latin typeface="Tahoma" pitchFamily="34" charset="0"/>
                <a:cs typeface="Tahoma" pitchFamily="34" charset="0"/>
              </a:rPr>
            </a:br>
            <a:r>
              <a:rPr lang="en-US" sz="3200" b="1" smtClean="0">
                <a:latin typeface="Tahoma" pitchFamily="34" charset="0"/>
                <a:cs typeface="Tahoma" pitchFamily="34" charset="0"/>
              </a:rPr>
              <a:t>(I’m not my brother’s keeper)</a:t>
            </a:r>
          </a:p>
        </p:txBody>
      </p:sp>
      <p:sp>
        <p:nvSpPr>
          <p:cNvPr id="169987" name="Content Placeholder 2"/>
          <p:cNvSpPr>
            <a:spLocks noGrp="1"/>
          </p:cNvSpPr>
          <p:nvPr>
            <p:ph idx="1"/>
          </p:nvPr>
        </p:nvSpPr>
        <p:spPr>
          <a:xfrm>
            <a:off x="0" y="1143000"/>
            <a:ext cx="9144000" cy="5715000"/>
          </a:xfrm>
        </p:spPr>
        <p:txBody>
          <a:bodyPr/>
          <a:lstStyle/>
          <a:p>
            <a:pPr eaLnBrk="1" hangingPunct="1">
              <a:buFontTx/>
              <a:buNone/>
            </a:pPr>
            <a:r>
              <a:rPr lang="en-US" b="1" smtClean="0">
                <a:latin typeface="Tahoma" pitchFamily="34" charset="0"/>
                <a:cs typeface="Tahoma" pitchFamily="34" charset="0"/>
              </a:rPr>
              <a:t>The mixture of individualism + independence + Social Darwinism in traditional American culture spawned the “I’ve got mine—now you get yours!” attitude of non-community.  “I’ve got my good job; now make something of yourself and get yours.” “I’ve found success in life; if you work hard, you can be successful too.”  “I have a nice home in a safe neighborhood; it’s up to you find a way out of your rough neighborhood.” </a:t>
            </a:r>
          </a:p>
        </p:txBody>
      </p:sp>
    </p:spTree>
  </p:cSld>
  <p:clrMapOvr>
    <a:masterClrMapping/>
  </p:clrMapOvr>
  <p:transition spd="med">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0" y="0"/>
            <a:ext cx="9144000" cy="762000"/>
          </a:xfrm>
        </p:spPr>
        <p:txBody>
          <a:bodyPr/>
          <a:lstStyle/>
          <a:p>
            <a:pPr eaLnBrk="1" hangingPunct="1"/>
            <a:r>
              <a:rPr lang="en-US" sz="3600" b="1" smtClean="0">
                <a:latin typeface="Tahoma" pitchFamily="34" charset="0"/>
              </a:rPr>
              <a:t>CIVIC-MINDED AMERICANS?</a:t>
            </a:r>
          </a:p>
        </p:txBody>
      </p:sp>
      <p:sp>
        <p:nvSpPr>
          <p:cNvPr id="171011" name="Rectangle 3"/>
          <p:cNvSpPr>
            <a:spLocks noGrp="1" noChangeArrowheads="1"/>
          </p:cNvSpPr>
          <p:nvPr>
            <p:ph type="subTitle" idx="1"/>
          </p:nvPr>
        </p:nvSpPr>
        <p:spPr>
          <a:xfrm>
            <a:off x="0" y="685800"/>
            <a:ext cx="9144000" cy="6172200"/>
          </a:xfrm>
        </p:spPr>
        <p:txBody>
          <a:bodyPr/>
          <a:lstStyle/>
          <a:p>
            <a:pPr algn="l" eaLnBrk="1" hangingPunct="1"/>
            <a:r>
              <a:rPr lang="en-US" sz="4400" b="1" smtClean="0">
                <a:latin typeface="Tahoma" pitchFamily="34" charset="0"/>
              </a:rPr>
              <a:t>America ranks 139th among nations in voter turnout.  Seventy-eight million eligible citizens (approximately the populations of California, New York and Texas combined) did not vote in the 2004 presidential election.</a:t>
            </a:r>
          </a:p>
        </p:txBody>
      </p:sp>
    </p:spTree>
  </p:cSld>
  <p:clrMapOvr>
    <a:masterClrMapping/>
  </p:clrMapOvr>
  <p:transition spd="med">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838200"/>
          </a:xfrm>
        </p:spPr>
        <p:txBody>
          <a:bodyPr/>
          <a:lstStyle/>
          <a:p>
            <a:pPr eaLnBrk="1" hangingPunct="1"/>
            <a:r>
              <a:rPr lang="en-US" sz="3200" b="1" smtClean="0">
                <a:latin typeface="Tahoma" pitchFamily="34" charset="0"/>
              </a:rPr>
              <a:t>THE TWO DIVISIONS IN</a:t>
            </a:r>
            <a:br>
              <a:rPr lang="en-US" sz="3200" b="1" smtClean="0">
                <a:latin typeface="Tahoma" pitchFamily="34" charset="0"/>
              </a:rPr>
            </a:br>
            <a:r>
              <a:rPr lang="en-US" sz="3200" b="1" smtClean="0">
                <a:latin typeface="Tahoma" pitchFamily="34" charset="0"/>
              </a:rPr>
              <a:t> AMERICAN CULTURE</a:t>
            </a:r>
          </a:p>
        </p:txBody>
      </p:sp>
      <p:sp>
        <p:nvSpPr>
          <p:cNvPr id="172035" name="Rectangle 3"/>
          <p:cNvSpPr>
            <a:spLocks noGrp="1" noChangeArrowheads="1"/>
          </p:cNvSpPr>
          <p:nvPr>
            <p:ph type="body" idx="1"/>
          </p:nvPr>
        </p:nvSpPr>
        <p:spPr>
          <a:xfrm>
            <a:off x="152400" y="1143000"/>
            <a:ext cx="8839200" cy="5715000"/>
          </a:xfrm>
        </p:spPr>
        <p:txBody>
          <a:bodyPr/>
          <a:lstStyle/>
          <a:p>
            <a:pPr marL="609600" indent="-609600" eaLnBrk="1" hangingPunct="1">
              <a:buFontTx/>
              <a:buAutoNum type="arabicPeriod"/>
            </a:pPr>
            <a:r>
              <a:rPr lang="en-US" sz="3000" b="1" u="sng" smtClean="0">
                <a:latin typeface="Tahoma" pitchFamily="34" charset="0"/>
              </a:rPr>
              <a:t>Division #1</a:t>
            </a:r>
            <a:r>
              <a:rPr lang="en-US" sz="3000" b="1" smtClean="0">
                <a:latin typeface="Tahoma" pitchFamily="34" charset="0"/>
              </a:rPr>
              <a:t>: “Blue” states vs. “Red” states: cultural conflicts surrounding lifestyle issues (especially abortion &amp; gay rights), separation of church &amp; state, &amp; nationalism (America’s war involvement, immigration, &amp; global isolationism)</a:t>
            </a:r>
          </a:p>
          <a:p>
            <a:pPr marL="609600" indent="-609600" eaLnBrk="1" hangingPunct="1">
              <a:buFontTx/>
              <a:buAutoNum type="arabicPeriod"/>
            </a:pPr>
            <a:r>
              <a:rPr lang="en-US" sz="3000" b="1" u="sng" smtClean="0">
                <a:latin typeface="Tahoma" pitchFamily="34" charset="0"/>
              </a:rPr>
              <a:t>Division #2</a:t>
            </a:r>
            <a:r>
              <a:rPr lang="en-US" sz="3000" b="1" smtClean="0">
                <a:latin typeface="Tahoma" pitchFamily="34" charset="0"/>
              </a:rPr>
              <a:t>: Individualism vs. community: individual (private) interests (as represented by corporations &amp; special interest groups) vs. community (the needs of America as a nation)</a:t>
            </a:r>
            <a:r>
              <a:rPr lang="en-US" sz="2800" b="1" smtClean="0">
                <a:latin typeface="Tahoma" pitchFamily="34" charset="0"/>
              </a:rPr>
              <a:t> </a:t>
            </a:r>
          </a:p>
          <a:p>
            <a:pPr marL="609600" indent="-609600" eaLnBrk="1" hangingPunct="1"/>
            <a:endParaRPr lang="en-US" sz="2800" b="1" smtClean="0">
              <a:latin typeface="Tahoma" pitchFamily="34" charset="0"/>
            </a:endParaRPr>
          </a:p>
        </p:txBody>
      </p:sp>
      <p:sp>
        <p:nvSpPr>
          <p:cNvPr id="172036" name="AutoShape 4"/>
          <p:cNvSpPr>
            <a:spLocks noChangeArrowheads="1"/>
          </p:cNvSpPr>
          <p:nvPr/>
        </p:nvSpPr>
        <p:spPr bwMode="auto">
          <a:xfrm>
            <a:off x="7391400" y="5943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3"/>
            </a:pPr>
            <a:r>
              <a:rPr lang="en-US" sz="2800" b="1" smtClean="0">
                <a:latin typeface="Tahoma" pitchFamily="34" charset="0"/>
              </a:rPr>
              <a:t>Examples of ideological &amp; political battle lines between individual/private interests vs. community interests that are dividing America: American domination of the world; separation of church &amp; state (theocratic government); environmentalism; immigration; commercialized vices (especially gambling &amp; pornography); &amp; national security vs. human rights (especially the “war on terror”)</a:t>
            </a:r>
          </a:p>
          <a:p>
            <a:pPr marL="609600" indent="-609600" eaLnBrk="1" hangingPunct="1">
              <a:lnSpc>
                <a:spcPct val="90000"/>
              </a:lnSpc>
              <a:buFontTx/>
              <a:buAutoNum type="arabicPeriod" startAt="3"/>
            </a:pPr>
            <a:r>
              <a:rPr lang="en-US" sz="2800" b="1" smtClean="0">
                <a:latin typeface="Tahoma" pitchFamily="34" charset="0"/>
              </a:rPr>
              <a:t>Post-modern philosophy (individuals determine “truth” for themselves &amp; militantly defend their own private realities) undergirds America’s cultural divisions by legitimizing the rights of individuals over those of community.  American society has “devolved” into subgroups competing to make their ideological agenda dominant. </a:t>
            </a:r>
          </a:p>
        </p:txBody>
      </p:sp>
    </p:spTree>
  </p:cSld>
  <p:clrMapOvr>
    <a:masterClrMapping/>
  </p:clrMapOvr>
  <p:transition spd="med">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subTitle" idx="1"/>
          </p:nvPr>
        </p:nvSpPr>
        <p:spPr>
          <a:xfrm>
            <a:off x="0" y="0"/>
            <a:ext cx="9144000" cy="6858000"/>
          </a:xfrm>
        </p:spPr>
        <p:txBody>
          <a:bodyPr/>
          <a:lstStyle/>
          <a:p>
            <a:pPr marL="609600" indent="-609600" algn="l" eaLnBrk="1" hangingPunct="1">
              <a:lnSpc>
                <a:spcPct val="90000"/>
              </a:lnSpc>
              <a:buFontTx/>
              <a:buAutoNum type="arabicPeriod" startAt="5"/>
            </a:pPr>
            <a:r>
              <a:rPr lang="en-US" b="1" smtClean="0">
                <a:latin typeface="Tahoma" pitchFamily="34" charset="0"/>
              </a:rPr>
              <a:t>Since the 1980s, “liberal” has been a dirty word in American politics because past liberals tried to extend the concept of community beyond the family to include government agencies, affirmative action, bilingual education, cultural diversity, etc.</a:t>
            </a:r>
          </a:p>
          <a:p>
            <a:pPr marL="609600" indent="-609600" algn="l" eaLnBrk="1" hangingPunct="1">
              <a:lnSpc>
                <a:spcPct val="90000"/>
              </a:lnSpc>
              <a:buFontTx/>
              <a:buAutoNum type="arabicPeriod" startAt="5"/>
            </a:pPr>
            <a:r>
              <a:rPr lang="en-US" b="1" smtClean="0">
                <a:latin typeface="Tahoma" pitchFamily="34" charset="0"/>
              </a:rPr>
              <a:t>Political conservatives began using the “family values” phrase to imply that American community should not extend beyond the nuclear family.</a:t>
            </a:r>
          </a:p>
          <a:p>
            <a:pPr marL="609600" indent="-609600" algn="l" eaLnBrk="1" hangingPunct="1">
              <a:lnSpc>
                <a:spcPct val="90000"/>
              </a:lnSpc>
              <a:buFontTx/>
              <a:buAutoNum type="arabicPeriod" startAt="5"/>
            </a:pPr>
            <a:r>
              <a:rPr lang="en-US" b="1" smtClean="0">
                <a:latin typeface="Tahoma" pitchFamily="34" charset="0"/>
              </a:rPr>
              <a:t>“Red” states are those which support a limited concept of community, while the “blue” states embrace a more comprehensive view.</a:t>
            </a:r>
          </a:p>
        </p:txBody>
      </p:sp>
    </p:spTree>
  </p:cSld>
  <p:clrMapOvr>
    <a:masterClrMapping/>
  </p:clrMapOvr>
  <p:transition spd="med">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0" y="0"/>
            <a:ext cx="9144000" cy="838200"/>
          </a:xfrm>
        </p:spPr>
        <p:txBody>
          <a:bodyPr/>
          <a:lstStyle/>
          <a:p>
            <a:r>
              <a:rPr lang="en-US" sz="3200" b="1" smtClean="0">
                <a:latin typeface="Tahoma" pitchFamily="34" charset="0"/>
                <a:cs typeface="Tahoma" pitchFamily="34" charset="0"/>
              </a:rPr>
              <a:t>SORTED CULTURE</a:t>
            </a:r>
          </a:p>
        </p:txBody>
      </p:sp>
      <p:sp>
        <p:nvSpPr>
          <p:cNvPr id="175107" name="Content Placeholder 2"/>
          <p:cNvSpPr>
            <a:spLocks noGrp="1"/>
          </p:cNvSpPr>
          <p:nvPr>
            <p:ph idx="1"/>
          </p:nvPr>
        </p:nvSpPr>
        <p:spPr>
          <a:xfrm>
            <a:off x="0" y="685800"/>
            <a:ext cx="9144000" cy="6172200"/>
          </a:xfrm>
        </p:spPr>
        <p:txBody>
          <a:bodyPr/>
          <a:lstStyle/>
          <a:p>
            <a:pPr>
              <a:buFontTx/>
              <a:buNone/>
            </a:pPr>
            <a:r>
              <a:rPr lang="en-US" b="1" smtClean="0">
                <a:latin typeface="Tahoma" pitchFamily="34" charset="0"/>
                <a:cs typeface="Tahoma" pitchFamily="34" charset="0"/>
              </a:rPr>
              <a:t>“Americans are splitting into balkanized communities  whose inhabitants find other Americans culturally incomprehensible.” Americans are  increasingly sorting themselves into like-minded ideological communities and geographic neighborhoods based on political, religious, &amp; overall lifestyle preferences—a form of voluntary cultural segregation.  The intolerant American has emerged, rejecting those who don’t conform to the same idiosyncrasies.  </a:t>
            </a:r>
          </a:p>
        </p:txBody>
      </p:sp>
      <p:sp>
        <p:nvSpPr>
          <p:cNvPr id="175108"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2"/>
          <p:cNvSpPr>
            <a:spLocks noGrp="1"/>
          </p:cNvSpPr>
          <p:nvPr>
            <p:ph idx="1"/>
          </p:nvPr>
        </p:nvSpPr>
        <p:spPr>
          <a:xfrm>
            <a:off x="0" y="0"/>
            <a:ext cx="9144000" cy="6858000"/>
          </a:xfrm>
        </p:spPr>
        <p:txBody>
          <a:bodyPr/>
          <a:lstStyle/>
          <a:p>
            <a:pPr>
              <a:buFontTx/>
              <a:buNone/>
            </a:pPr>
            <a:r>
              <a:rPr lang="en-US" sz="3000" b="1" dirty="0" smtClean="0">
                <a:latin typeface="Tahoma" pitchFamily="34" charset="0"/>
                <a:cs typeface="Tahoma" pitchFamily="34" charset="0"/>
              </a:rPr>
              <a:t>Examples of psychological &amp; physical isolationist ideologies: Home </a:t>
            </a:r>
            <a:r>
              <a:rPr lang="en-US" sz="3000" b="1" dirty="0" err="1" smtClean="0">
                <a:latin typeface="Tahoma" pitchFamily="34" charset="0"/>
                <a:cs typeface="Tahoma" pitchFamily="34" charset="0"/>
              </a:rPr>
              <a:t>schoolers</a:t>
            </a:r>
            <a:r>
              <a:rPr lang="en-US" sz="3000" b="1" dirty="0" smtClean="0">
                <a:latin typeface="Tahoma" pitchFamily="34" charset="0"/>
                <a:cs typeface="Tahoma" pitchFamily="34" charset="0"/>
              </a:rPr>
              <a:t>, bloggers, cable channel aficionados,  bipartisan voters, gated communities, school gangs, &amp; religious schools. </a:t>
            </a:r>
            <a:r>
              <a:rPr lang="en-US" sz="3000" b="1" smtClean="0">
                <a:latin typeface="Tahoma" pitchFamily="34" charset="0"/>
                <a:cs typeface="Tahoma" pitchFamily="34" charset="0"/>
              </a:rPr>
              <a:t>“We now live in a giant feedback loop, hearing only like thoughts about what’s right and wrong bounced back to us by the TV shows we watch, the newspapers, magazines, &amp; books we read, the blogs we visit, the sermons we hear, and the people we live next to.” In a survey of 12 nations, Americans were the least likely of all to talk about issues with those who disagreed with them. </a:t>
            </a:r>
            <a:endParaRPr lang="en-US" sz="3000" smtClean="0"/>
          </a:p>
        </p:txBody>
      </p:sp>
    </p:spTree>
  </p:cSld>
  <p:clrMapOvr>
    <a:masterClrMapping/>
  </p:clrMapOvr>
  <p:transition spd="med">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0" y="0"/>
            <a:ext cx="9144000" cy="1066800"/>
          </a:xfrm>
        </p:spPr>
        <p:txBody>
          <a:bodyPr/>
          <a:lstStyle/>
          <a:p>
            <a:r>
              <a:rPr lang="en-US" sz="3000" b="1" smtClean="0">
                <a:latin typeface="Tahoma" pitchFamily="34" charset="0"/>
                <a:cs typeface="Tahoma" pitchFamily="34" charset="0"/>
              </a:rPr>
              <a:t>AMERICAN COMMUNITY ON </a:t>
            </a:r>
            <a:br>
              <a:rPr lang="en-US" sz="3000" b="1" smtClean="0">
                <a:latin typeface="Tahoma" pitchFamily="34" charset="0"/>
                <a:cs typeface="Tahoma" pitchFamily="34" charset="0"/>
              </a:rPr>
            </a:br>
            <a:r>
              <a:rPr lang="en-US" sz="3000" b="1" smtClean="0">
                <a:latin typeface="Tahoma" pitchFamily="34" charset="0"/>
                <a:cs typeface="Tahoma" pitchFamily="34" charset="0"/>
              </a:rPr>
              <a:t>THE INTERSTATE </a:t>
            </a:r>
          </a:p>
        </p:txBody>
      </p:sp>
      <p:sp>
        <p:nvSpPr>
          <p:cNvPr id="177155" name="Content Placeholder 2"/>
          <p:cNvSpPr>
            <a:spLocks noGrp="1"/>
          </p:cNvSpPr>
          <p:nvPr>
            <p:ph idx="1"/>
          </p:nvPr>
        </p:nvSpPr>
        <p:spPr>
          <a:xfrm>
            <a:off x="0" y="914400"/>
            <a:ext cx="9144000" cy="5943600"/>
          </a:xfrm>
        </p:spPr>
        <p:txBody>
          <a:bodyPr/>
          <a:lstStyle/>
          <a:p>
            <a:pPr>
              <a:buFontTx/>
              <a:buNone/>
            </a:pPr>
            <a:r>
              <a:rPr lang="en-US" sz="2900" b="1" smtClean="0">
                <a:latin typeface="Tahoma" pitchFamily="34" charset="0"/>
                <a:cs typeface="Tahoma" pitchFamily="34" charset="0"/>
              </a:rPr>
              <a:t>What would America be without cars? The closest grasp of community many American have is Interstate travel.  You’re eyeball to eyeball with countless number of people, frustrated by the slow ones &amp; energized by keeping pace with the speeders. McDonalds &amp; Starbucks are just a few exits away and maybe even an outlet shopping mall. It’s definitely a middle class affair, because the rich fly and the poor ride the bus.  Like the covered wagon American pioneers,  today’s Interstate Americans equate travel with adventure &amp; progress. </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90600"/>
          </a:xfrm>
        </p:spPr>
        <p:txBody>
          <a:bodyPr/>
          <a:lstStyle/>
          <a:p>
            <a:pPr eaLnBrk="1" hangingPunct="1"/>
            <a:r>
              <a:rPr lang="en-US" sz="4000" b="1" smtClean="0">
                <a:latin typeface="Tahoma" pitchFamily="34" charset="0"/>
              </a:rPr>
              <a:t>AMERICAN FADS &amp; POP CULTURE</a:t>
            </a:r>
          </a:p>
        </p:txBody>
      </p:sp>
      <p:sp>
        <p:nvSpPr>
          <p:cNvPr id="18435" name="Rectangle 3"/>
          <p:cNvSpPr>
            <a:spLocks noGrp="1" noChangeArrowheads="1"/>
          </p:cNvSpPr>
          <p:nvPr>
            <p:ph type="body" sz="half" idx="1"/>
          </p:nvPr>
        </p:nvSpPr>
        <p:spPr>
          <a:xfrm>
            <a:off x="381000" y="838200"/>
            <a:ext cx="4114800" cy="5791200"/>
          </a:xfrm>
        </p:spPr>
        <p:txBody>
          <a:bodyPr/>
          <a:lstStyle/>
          <a:p>
            <a:pPr eaLnBrk="1" hangingPunct="1">
              <a:lnSpc>
                <a:spcPct val="90000"/>
              </a:lnSpc>
            </a:pPr>
            <a:r>
              <a:rPr lang="en-US" sz="3200" b="1" smtClean="0">
                <a:latin typeface="Tahoma" pitchFamily="34" charset="0"/>
              </a:rPr>
              <a:t>Motor homes &amp; campers</a:t>
            </a:r>
          </a:p>
          <a:p>
            <a:pPr eaLnBrk="1" hangingPunct="1">
              <a:lnSpc>
                <a:spcPct val="90000"/>
              </a:lnSpc>
            </a:pPr>
            <a:r>
              <a:rPr lang="en-US" sz="3200" b="1" smtClean="0">
                <a:latin typeface="Tahoma" pitchFamily="34" charset="0"/>
              </a:rPr>
              <a:t>Muscle cars</a:t>
            </a:r>
          </a:p>
          <a:p>
            <a:pPr eaLnBrk="1" hangingPunct="1">
              <a:lnSpc>
                <a:spcPct val="90000"/>
              </a:lnSpc>
            </a:pPr>
            <a:r>
              <a:rPr lang="en-US" sz="3200" b="1" smtClean="0">
                <a:latin typeface="Tahoma" pitchFamily="34" charset="0"/>
              </a:rPr>
              <a:t>Muzak</a:t>
            </a:r>
          </a:p>
          <a:p>
            <a:pPr eaLnBrk="1" hangingPunct="1">
              <a:lnSpc>
                <a:spcPct val="90000"/>
              </a:lnSpc>
            </a:pPr>
            <a:r>
              <a:rPr lang="en-US" sz="3200" b="1" smtClean="0">
                <a:latin typeface="Tahoma" pitchFamily="34" charset="0"/>
              </a:rPr>
              <a:t>Newspaper comics</a:t>
            </a:r>
          </a:p>
          <a:p>
            <a:pPr eaLnBrk="1" hangingPunct="1">
              <a:lnSpc>
                <a:spcPct val="90000"/>
              </a:lnSpc>
            </a:pPr>
            <a:r>
              <a:rPr lang="en-US" sz="3200" b="1" smtClean="0">
                <a:latin typeface="Tahoma" pitchFamily="34" charset="0"/>
              </a:rPr>
              <a:t>Nudist camps</a:t>
            </a:r>
          </a:p>
          <a:p>
            <a:pPr eaLnBrk="1" hangingPunct="1">
              <a:lnSpc>
                <a:spcPct val="90000"/>
              </a:lnSpc>
            </a:pPr>
            <a:r>
              <a:rPr lang="en-US" sz="3200" b="1" smtClean="0">
                <a:latin typeface="Tahoma" pitchFamily="34" charset="0"/>
              </a:rPr>
              <a:t>Plastic flamingos</a:t>
            </a:r>
          </a:p>
          <a:p>
            <a:pPr eaLnBrk="1" hangingPunct="1">
              <a:lnSpc>
                <a:spcPct val="90000"/>
              </a:lnSpc>
            </a:pPr>
            <a:r>
              <a:rPr lang="en-US" sz="3200" b="1" smtClean="0">
                <a:latin typeface="Tahoma" pitchFamily="34" charset="0"/>
              </a:rPr>
              <a:t>Polyester</a:t>
            </a:r>
          </a:p>
          <a:p>
            <a:pPr eaLnBrk="1" hangingPunct="1">
              <a:lnSpc>
                <a:spcPct val="90000"/>
              </a:lnSpc>
            </a:pPr>
            <a:r>
              <a:rPr lang="en-US" sz="3200" b="1" smtClean="0">
                <a:latin typeface="Tahoma" pitchFamily="34" charset="0"/>
              </a:rPr>
              <a:t>Poodles</a:t>
            </a:r>
          </a:p>
          <a:p>
            <a:pPr eaLnBrk="1" hangingPunct="1">
              <a:lnSpc>
                <a:spcPct val="90000"/>
              </a:lnSpc>
            </a:pPr>
            <a:r>
              <a:rPr lang="en-US" sz="3200" b="1" smtClean="0">
                <a:latin typeface="Tahoma" pitchFamily="34" charset="0"/>
              </a:rPr>
              <a:t>Pop Tarts</a:t>
            </a:r>
          </a:p>
        </p:txBody>
      </p:sp>
      <p:sp>
        <p:nvSpPr>
          <p:cNvPr id="18436" name="Rectangle 4"/>
          <p:cNvSpPr>
            <a:spLocks noGrp="1" noChangeArrowheads="1"/>
          </p:cNvSpPr>
          <p:nvPr>
            <p:ph type="body" sz="half" idx="2"/>
          </p:nvPr>
        </p:nvSpPr>
        <p:spPr>
          <a:xfrm>
            <a:off x="4800600" y="838200"/>
            <a:ext cx="3810000" cy="5715000"/>
          </a:xfrm>
        </p:spPr>
        <p:txBody>
          <a:bodyPr/>
          <a:lstStyle/>
          <a:p>
            <a:pPr eaLnBrk="1" hangingPunct="1"/>
            <a:r>
              <a:rPr lang="en-US" b="1" smtClean="0">
                <a:latin typeface="Tahoma" pitchFamily="34" charset="0"/>
              </a:rPr>
              <a:t>Professional sports</a:t>
            </a:r>
          </a:p>
          <a:p>
            <a:pPr eaLnBrk="1" hangingPunct="1"/>
            <a:r>
              <a:rPr lang="en-US" b="1" smtClean="0">
                <a:latin typeface="Tahoma" pitchFamily="34" charset="0"/>
              </a:rPr>
              <a:t>Professional wrestling</a:t>
            </a:r>
          </a:p>
          <a:p>
            <a:pPr eaLnBrk="1" hangingPunct="1"/>
            <a:r>
              <a:rPr lang="en-US" b="1" smtClean="0">
                <a:latin typeface="Tahoma" pitchFamily="34" charset="0"/>
              </a:rPr>
              <a:t>Reality TV</a:t>
            </a:r>
          </a:p>
          <a:p>
            <a:pPr eaLnBrk="1" hangingPunct="1"/>
            <a:r>
              <a:rPr lang="en-US" b="1" smtClean="0">
                <a:latin typeface="Tahoma" pitchFamily="34" charset="0"/>
              </a:rPr>
              <a:t>Rearview mirror decorations</a:t>
            </a:r>
          </a:p>
          <a:p>
            <a:pPr eaLnBrk="1" hangingPunct="1"/>
            <a:r>
              <a:rPr lang="en-US" b="1" smtClean="0">
                <a:latin typeface="Tahoma" pitchFamily="34" charset="0"/>
              </a:rPr>
              <a:t>Roller derby</a:t>
            </a:r>
          </a:p>
          <a:p>
            <a:pPr eaLnBrk="1" hangingPunct="1"/>
            <a:r>
              <a:rPr lang="en-US" b="1" smtClean="0">
                <a:latin typeface="Tahoma" pitchFamily="34" charset="0"/>
              </a:rPr>
              <a:t>Ronco TV products</a:t>
            </a:r>
          </a:p>
          <a:p>
            <a:pPr eaLnBrk="1" hangingPunct="1"/>
            <a:r>
              <a:rPr lang="en-US" b="1" smtClean="0">
                <a:latin typeface="Tahoma" pitchFamily="34" charset="0"/>
              </a:rPr>
              <a:t>Shag carpeting</a:t>
            </a:r>
          </a:p>
        </p:txBody>
      </p:sp>
      <p:sp>
        <p:nvSpPr>
          <p:cNvPr id="18437" name="AutoShape 5"/>
          <p:cNvSpPr>
            <a:spLocks noChangeArrowheads="1"/>
          </p:cNvSpPr>
          <p:nvPr/>
        </p:nvSpPr>
        <p:spPr bwMode="auto">
          <a:xfrm>
            <a:off x="76962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ctrTitle"/>
          </p:nvPr>
        </p:nvSpPr>
        <p:spPr>
          <a:xfrm>
            <a:off x="0" y="0"/>
            <a:ext cx="9144000" cy="914400"/>
          </a:xfrm>
        </p:spPr>
        <p:txBody>
          <a:bodyPr/>
          <a:lstStyle/>
          <a:p>
            <a:r>
              <a:rPr lang="en-US" sz="3200" b="1" smtClean="0">
                <a:latin typeface="Tahoma" pitchFamily="34" charset="0"/>
                <a:cs typeface="Tahoma" pitchFamily="34" charset="0"/>
              </a:rPr>
              <a:t>A NEW AMERICAN FINANCIAL ARISTOCRACY?</a:t>
            </a:r>
          </a:p>
        </p:txBody>
      </p:sp>
      <p:sp>
        <p:nvSpPr>
          <p:cNvPr id="178179" name="Rectangle 2"/>
          <p:cNvSpPr>
            <a:spLocks noGrp="1" noChangeArrowheads="1"/>
          </p:cNvSpPr>
          <p:nvPr>
            <p:ph type="subTitle" idx="1"/>
          </p:nvPr>
        </p:nvSpPr>
        <p:spPr>
          <a:xfrm>
            <a:off x="0" y="914400"/>
            <a:ext cx="9144000" cy="5943600"/>
          </a:xfrm>
        </p:spPr>
        <p:txBody>
          <a:bodyPr/>
          <a:lstStyle/>
          <a:p>
            <a:pPr algn="l" eaLnBrk="1" hangingPunct="1"/>
            <a:r>
              <a:rPr lang="en-US" sz="4000" b="1" smtClean="0">
                <a:latin typeface="Tahoma" pitchFamily="34" charset="0"/>
              </a:rPr>
              <a:t> </a:t>
            </a:r>
            <a:r>
              <a:rPr lang="en-US" sz="3600" b="1" smtClean="0">
                <a:latin typeface="Tahoma" pitchFamily="34" charset="0"/>
              </a:rPr>
              <a:t>1. </a:t>
            </a:r>
            <a:r>
              <a:rPr lang="en-US" sz="3700" b="1" smtClean="0">
                <a:latin typeface="Tahoma" pitchFamily="34" charset="0"/>
              </a:rPr>
              <a:t>American income equality is definitely growing wider.In the 20 year period from 1980-2000, the wealthiest 20% of Americans increased their share of total national income from 44% to 50%. Every other lower wealth bracket (top 60%-80%, 40%-60%, 20-40% &amp; lowest 20%) lost money during this 20 year period.  </a:t>
            </a:r>
          </a:p>
        </p:txBody>
      </p:sp>
      <p:sp>
        <p:nvSpPr>
          <p:cNvPr id="178180"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0" y="0"/>
            <a:ext cx="9144000" cy="6858000"/>
          </a:xfrm>
        </p:spPr>
        <p:txBody>
          <a:bodyPr/>
          <a:lstStyle/>
          <a:p>
            <a:pPr marL="609600" indent="-609600" eaLnBrk="1" hangingPunct="1">
              <a:buFontTx/>
              <a:buNone/>
            </a:pPr>
            <a:r>
              <a:rPr lang="en-US" sz="3300" b="1" smtClean="0">
                <a:latin typeface="Tahoma" pitchFamily="34" charset="0"/>
              </a:rPr>
              <a:t>2. Income distribution inequality has been growing wider in the U.S. over the past generation.  From 1950-1970, for every dollar earned by the bottom 90% of Americans in wealth, the wealthiest 1% of Americans earned $162.  Between 1990-2002,  the richest 1% of Americans earned $18,000 for every dollar earned by the bottom 90%.</a:t>
            </a:r>
          </a:p>
          <a:p>
            <a:pPr marL="609600" indent="-609600" eaLnBrk="1" hangingPunct="1">
              <a:buFontTx/>
              <a:buNone/>
            </a:pPr>
            <a:r>
              <a:rPr lang="en-US" sz="3300" b="1" smtClean="0">
                <a:latin typeface="Tahoma" pitchFamily="34" charset="0"/>
              </a:rPr>
              <a:t>3. The only category of American taxpayers in 2001 &amp; 2002 whose taxes decreased were the top 1% in wealth. </a:t>
            </a:r>
          </a:p>
        </p:txBody>
      </p:sp>
    </p:spTree>
  </p:cSld>
  <p:clrMapOvr>
    <a:masterClrMapping/>
  </p:clrMapOvr>
  <p:transition spd="med">
    <p:random/>
  </p:transition>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0" y="0"/>
            <a:ext cx="9144000" cy="6858000"/>
          </a:xfrm>
        </p:spPr>
        <p:txBody>
          <a:bodyPr/>
          <a:lstStyle/>
          <a:p>
            <a:pPr eaLnBrk="1" hangingPunct="1">
              <a:buFontTx/>
              <a:buNone/>
            </a:pPr>
            <a:endParaRPr lang="en-US" smtClean="0">
              <a:latin typeface="Tahoma" pitchFamily="34" charset="0"/>
            </a:endParaRPr>
          </a:p>
        </p:txBody>
      </p:sp>
      <p:sp>
        <p:nvSpPr>
          <p:cNvPr id="184323" name="WordArt 4"/>
          <p:cNvSpPr>
            <a:spLocks noChangeArrowheads="1" noChangeShapeType="1" noTextEdit="1"/>
          </p:cNvSpPr>
          <p:nvPr/>
        </p:nvSpPr>
        <p:spPr bwMode="auto">
          <a:xfrm>
            <a:off x="914400" y="914400"/>
            <a:ext cx="7239000" cy="4419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Tahoma"/>
                <a:ea typeface="Tahoma"/>
                <a:cs typeface="Tahoma"/>
              </a:rPr>
              <a:t>CAVEAT</a:t>
            </a:r>
          </a:p>
          <a:p>
            <a:pPr algn="ctr"/>
            <a:r>
              <a:rPr lang="en-US" sz="3600" b="1" kern="10">
                <a:ln w="9525">
                  <a:solidFill>
                    <a:srgbClr val="000000"/>
                  </a:solidFill>
                  <a:round/>
                  <a:headEnd/>
                  <a:tailEnd/>
                </a:ln>
                <a:latin typeface="Tahoma"/>
                <a:ea typeface="Tahoma"/>
                <a:cs typeface="Tahoma"/>
              </a:rPr>
              <a:t>EMPTOR</a:t>
            </a:r>
          </a:p>
        </p:txBody>
      </p:sp>
    </p:spTree>
  </p:cSld>
  <p:clrMapOvr>
    <a:masterClrMapping/>
  </p:clrMapOvr>
  <p:transition spd="med">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a:xfrm>
            <a:off x="0" y="0"/>
            <a:ext cx="8915400" cy="6858000"/>
          </a:xfrm>
        </p:spPr>
        <p:txBody>
          <a:bodyPr/>
          <a:lstStyle/>
          <a:p>
            <a:pPr marL="609600" indent="-609600" eaLnBrk="1" hangingPunct="1">
              <a:buFontTx/>
              <a:buAutoNum type="arabicPeriod"/>
            </a:pPr>
            <a:r>
              <a:rPr lang="en-US" sz="3600" b="1" smtClean="0">
                <a:latin typeface="Tahoma" pitchFamily="34" charset="0"/>
              </a:rPr>
              <a:t>Why are fast food franchises so reluctant to provide nutritional information about their menu?</a:t>
            </a:r>
          </a:p>
          <a:p>
            <a:pPr marL="609600" indent="-609600" eaLnBrk="1" hangingPunct="1">
              <a:buFontTx/>
              <a:buAutoNum type="arabicPeriod"/>
            </a:pPr>
            <a:r>
              <a:rPr lang="en-US" sz="3600" b="1" smtClean="0">
                <a:latin typeface="Tahoma" pitchFamily="34" charset="0"/>
              </a:rPr>
              <a:t>Why do so many Americans follow the Atkins diet even though it’s not good for you in the long-run?</a:t>
            </a:r>
          </a:p>
          <a:p>
            <a:pPr marL="609600" indent="-609600" eaLnBrk="1" hangingPunct="1">
              <a:buFontTx/>
              <a:buAutoNum type="arabicPeriod"/>
            </a:pPr>
            <a:r>
              <a:rPr lang="en-US" sz="3600" b="1" smtClean="0">
                <a:latin typeface="Tahoma" pitchFamily="34" charset="0"/>
              </a:rPr>
              <a:t>Why don’t campaigning politicians take stands on issues?</a:t>
            </a:r>
          </a:p>
          <a:p>
            <a:pPr marL="609600" indent="-609600" eaLnBrk="1" hangingPunct="1">
              <a:buFontTx/>
              <a:buAutoNum type="arabicPeriod"/>
            </a:pPr>
            <a:r>
              <a:rPr lang="en-US" sz="3600" b="1" smtClean="0">
                <a:latin typeface="Tahoma" pitchFamily="34" charset="0"/>
              </a:rPr>
              <a:t>Why do so many companies use sex in marketing their products?</a:t>
            </a:r>
          </a:p>
          <a:p>
            <a:pPr marL="609600" indent="-609600" eaLnBrk="1" hangingPunct="1"/>
            <a:endParaRPr lang="en-US" sz="36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2743200" y="4648200"/>
            <a:ext cx="358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6600" b="1">
              <a:latin typeface="Tahoma" pitchFamily="34" charset="0"/>
            </a:endParaRPr>
          </a:p>
        </p:txBody>
      </p:sp>
      <p:sp>
        <p:nvSpPr>
          <p:cNvPr id="186371" name="Rectangle 8"/>
          <p:cNvSpPr>
            <a:spLocks noChangeArrowheads="1"/>
          </p:cNvSpPr>
          <p:nvPr/>
        </p:nvSpPr>
        <p:spPr bwMode="auto">
          <a:xfrm>
            <a:off x="0" y="0"/>
            <a:ext cx="9144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b="1">
                <a:latin typeface="Tahoma" pitchFamily="34" charset="0"/>
              </a:rPr>
              <a:t>Like the ancient Romans, Americans practice caveat emptor (let the buyer beware), implying that we cannot completely trust business.  The adversarial relationship between companies &amp; consumers has been fought out on the battlegrounds of advertising, political lobbying, consumer legislation, environmentalism, ethics, &amp; class action suits.</a:t>
            </a:r>
          </a:p>
        </p:txBody>
      </p:sp>
    </p:spTree>
  </p:cSld>
  <p:clrMapOvr>
    <a:masterClrMapping/>
  </p:clrMapOvr>
  <p:transition spd="med">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0" y="0"/>
            <a:ext cx="9144000" cy="6858000"/>
          </a:xfrm>
        </p:spPr>
        <p:txBody>
          <a:bodyPr/>
          <a:lstStyle/>
          <a:p>
            <a:pPr eaLnBrk="1" hangingPunct="1">
              <a:spcBef>
                <a:spcPct val="0"/>
              </a:spcBef>
              <a:buFontTx/>
              <a:buNone/>
            </a:pPr>
            <a:r>
              <a:rPr lang="en-US" b="1" smtClean="0">
                <a:latin typeface="Tahoma" pitchFamily="34" charset="0"/>
              </a:rPr>
              <a:t>With their a high tolerance for “rugged</a:t>
            </a:r>
          </a:p>
          <a:p>
            <a:pPr eaLnBrk="1" hangingPunct="1">
              <a:spcBef>
                <a:spcPct val="0"/>
              </a:spcBef>
              <a:buFontTx/>
              <a:buNone/>
            </a:pPr>
            <a:r>
              <a:rPr lang="en-US" b="1" smtClean="0">
                <a:latin typeface="Tahoma" pitchFamily="34" charset="0"/>
              </a:rPr>
              <a:t>individualism” in the marketplace,</a:t>
            </a:r>
          </a:p>
          <a:p>
            <a:pPr eaLnBrk="1" hangingPunct="1">
              <a:spcBef>
                <a:spcPct val="0"/>
              </a:spcBef>
              <a:buFontTx/>
              <a:buNone/>
            </a:pPr>
            <a:r>
              <a:rPr lang="en-US" b="1" smtClean="0">
                <a:latin typeface="Tahoma" pitchFamily="34" charset="0"/>
              </a:rPr>
              <a:t>Americans grant corporations license to</a:t>
            </a:r>
          </a:p>
          <a:p>
            <a:pPr eaLnBrk="1" hangingPunct="1">
              <a:spcBef>
                <a:spcPct val="0"/>
              </a:spcBef>
              <a:buFontTx/>
              <a:buNone/>
            </a:pPr>
            <a:r>
              <a:rPr lang="en-US" b="1" smtClean="0">
                <a:latin typeface="Tahoma" pitchFamily="34" charset="0"/>
              </a:rPr>
              <a:t>compete aggressively and pragmatically.</a:t>
            </a:r>
          </a:p>
          <a:p>
            <a:pPr eaLnBrk="1" hangingPunct="1">
              <a:spcBef>
                <a:spcPct val="0"/>
              </a:spcBef>
              <a:buFontTx/>
              <a:buNone/>
            </a:pPr>
            <a:r>
              <a:rPr lang="en-US" b="1" smtClean="0">
                <a:latin typeface="Tahoma" pitchFamily="34" charset="0"/>
              </a:rPr>
              <a:t>However, burgeoning consumer legislation</a:t>
            </a:r>
          </a:p>
          <a:p>
            <a:pPr eaLnBrk="1" hangingPunct="1">
              <a:spcBef>
                <a:spcPct val="0"/>
              </a:spcBef>
              <a:buFontTx/>
              <a:buNone/>
            </a:pPr>
            <a:r>
              <a:rPr lang="en-US" b="1" smtClean="0">
                <a:latin typeface="Tahoma" pitchFamily="34" charset="0"/>
              </a:rPr>
              <a:t>over the past generation reflects less</a:t>
            </a:r>
          </a:p>
          <a:p>
            <a:pPr eaLnBrk="1" hangingPunct="1">
              <a:spcBef>
                <a:spcPct val="0"/>
              </a:spcBef>
              <a:buFontTx/>
              <a:buNone/>
            </a:pPr>
            <a:r>
              <a:rPr lang="en-US" b="1" smtClean="0">
                <a:latin typeface="Tahoma" pitchFamily="34" charset="0"/>
              </a:rPr>
              <a:t>tolerance of business behavior perceived as</a:t>
            </a:r>
          </a:p>
          <a:p>
            <a:pPr eaLnBrk="1" hangingPunct="1">
              <a:spcBef>
                <a:spcPct val="0"/>
              </a:spcBef>
              <a:buFontTx/>
              <a:buNone/>
            </a:pPr>
            <a:r>
              <a:rPr lang="en-US" b="1" smtClean="0">
                <a:latin typeface="Tahoma" pitchFamily="34" charset="0"/>
              </a:rPr>
              <a:t>exploitative. Some Western nations, such</a:t>
            </a:r>
          </a:p>
          <a:p>
            <a:pPr eaLnBrk="1" hangingPunct="1">
              <a:spcBef>
                <a:spcPct val="0"/>
              </a:spcBef>
              <a:buFontTx/>
              <a:buNone/>
            </a:pPr>
            <a:r>
              <a:rPr lang="en-US" b="1" smtClean="0">
                <a:latin typeface="Tahoma" pitchFamily="34" charset="0"/>
              </a:rPr>
              <a:t>as France, who are less “gung ho” about</a:t>
            </a:r>
          </a:p>
          <a:p>
            <a:pPr eaLnBrk="1" hangingPunct="1">
              <a:spcBef>
                <a:spcPct val="0"/>
              </a:spcBef>
              <a:buFontTx/>
              <a:buNone/>
            </a:pPr>
            <a:r>
              <a:rPr lang="en-US" b="1" smtClean="0">
                <a:latin typeface="Tahoma" pitchFamily="34" charset="0"/>
              </a:rPr>
              <a:t>business than America utilize socialist</a:t>
            </a:r>
          </a:p>
          <a:p>
            <a:pPr eaLnBrk="1" hangingPunct="1">
              <a:spcBef>
                <a:spcPct val="0"/>
              </a:spcBef>
              <a:buFontTx/>
              <a:buNone/>
            </a:pPr>
            <a:r>
              <a:rPr lang="en-US" b="1" smtClean="0">
                <a:latin typeface="Tahoma" pitchFamily="34" charset="0"/>
              </a:rPr>
              <a:t>government to create a “buffer</a:t>
            </a:r>
          </a:p>
          <a:p>
            <a:pPr eaLnBrk="1" hangingPunct="1">
              <a:spcBef>
                <a:spcPct val="0"/>
              </a:spcBef>
              <a:buFontTx/>
              <a:buNone/>
            </a:pPr>
            <a:r>
              <a:rPr lang="en-US" b="1" smtClean="0">
                <a:latin typeface="Tahoma" pitchFamily="34" charset="0"/>
              </a:rPr>
              <a:t>zone” between corporate self-interest</a:t>
            </a:r>
          </a:p>
          <a:p>
            <a:pPr eaLnBrk="1" hangingPunct="1">
              <a:spcBef>
                <a:spcPct val="0"/>
              </a:spcBef>
              <a:buFontTx/>
              <a:buNone/>
            </a:pPr>
            <a:r>
              <a:rPr lang="en-US" b="1" smtClean="0">
                <a:latin typeface="Tahoma" pitchFamily="34" charset="0"/>
              </a:rPr>
              <a:t>&amp; consumer self-interest.</a:t>
            </a:r>
          </a:p>
          <a:p>
            <a:pPr eaLnBrk="1" hangingPunct="1"/>
            <a:endParaRPr lang="en-US" b="1" smtClean="0">
              <a:latin typeface="Tahoma" pitchFamily="34" charset="0"/>
            </a:endParaRPr>
          </a:p>
        </p:txBody>
      </p:sp>
    </p:spTree>
  </p:cSld>
  <p:clrMapOvr>
    <a:masterClrMapping/>
  </p:clrMapOvr>
  <p:transition spd="med">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a:xfrm>
            <a:off x="381000" y="228600"/>
            <a:ext cx="7772400" cy="1447800"/>
          </a:xfrm>
        </p:spPr>
        <p:txBody>
          <a:bodyPr/>
          <a:lstStyle/>
          <a:p>
            <a:pPr eaLnBrk="1" hangingPunct="1"/>
            <a:r>
              <a:rPr lang="en-US" sz="2800" b="1" smtClean="0">
                <a:solidFill>
                  <a:schemeClr val="tx1"/>
                </a:solidFill>
                <a:latin typeface="Tahoma" pitchFamily="34" charset="0"/>
              </a:rPr>
              <a:t>HOW PRAGMATIC COMPANIES STRIVE TO GAIN EVERY EDGE &amp; ADVANTAGE IN THE CONTEST WITH CONSUMERS </a:t>
            </a:r>
            <a:br>
              <a:rPr lang="en-US" sz="2800" b="1" smtClean="0">
                <a:solidFill>
                  <a:schemeClr val="tx1"/>
                </a:solidFill>
                <a:latin typeface="Tahoma" pitchFamily="34" charset="0"/>
              </a:rPr>
            </a:br>
            <a:endParaRPr lang="en-US" sz="2800" b="1" smtClean="0">
              <a:solidFill>
                <a:schemeClr val="tx1"/>
              </a:solidFill>
              <a:latin typeface="Tahoma" pitchFamily="34" charset="0"/>
            </a:endParaRPr>
          </a:p>
        </p:txBody>
      </p:sp>
      <p:sp>
        <p:nvSpPr>
          <p:cNvPr id="188419" name="Rectangle 5"/>
          <p:cNvSpPr>
            <a:spLocks noGrp="1" noChangeArrowheads="1"/>
          </p:cNvSpPr>
          <p:nvPr>
            <p:ph type="subTitle" idx="1"/>
          </p:nvPr>
        </p:nvSpPr>
        <p:spPr>
          <a:xfrm>
            <a:off x="228600" y="1295400"/>
            <a:ext cx="8915400" cy="5943600"/>
          </a:xfrm>
        </p:spPr>
        <p:txBody>
          <a:bodyPr/>
          <a:lstStyle/>
          <a:p>
            <a:pPr marL="609600" indent="-609600" algn="l" eaLnBrk="1" hangingPunct="1">
              <a:buFontTx/>
              <a:buAutoNum type="arabicPeriod"/>
            </a:pPr>
            <a:r>
              <a:rPr lang="en-US" sz="3600" b="1" smtClean="0">
                <a:latin typeface="Tahoma" pitchFamily="34" charset="0"/>
              </a:rPr>
              <a:t>Engage in intensive advertising (brainwashing)</a:t>
            </a:r>
          </a:p>
          <a:p>
            <a:pPr marL="609600" indent="-609600" algn="l" eaLnBrk="1" hangingPunct="1">
              <a:buFontTx/>
              <a:buAutoNum type="arabicPeriod"/>
            </a:pPr>
            <a:r>
              <a:rPr lang="en-US" sz="3600" b="1" smtClean="0">
                <a:latin typeface="Tahoma" pitchFamily="34" charset="0"/>
              </a:rPr>
              <a:t>Withhold product information</a:t>
            </a:r>
          </a:p>
          <a:p>
            <a:pPr marL="609600" indent="-609600" algn="l" eaLnBrk="1" hangingPunct="1">
              <a:buFontTx/>
              <a:buAutoNum type="arabicPeriod"/>
            </a:pPr>
            <a:r>
              <a:rPr lang="en-US" sz="3600" b="1" smtClean="0">
                <a:latin typeface="Tahoma" pitchFamily="34" charset="0"/>
              </a:rPr>
              <a:t>Use enticements such as coupons &amp; contests</a:t>
            </a:r>
          </a:p>
          <a:p>
            <a:pPr marL="609600" indent="-609600" algn="l" eaLnBrk="1" hangingPunct="1">
              <a:buFontTx/>
              <a:buAutoNum type="arabicPeriod"/>
            </a:pPr>
            <a:r>
              <a:rPr lang="en-US" sz="3600" b="1" smtClean="0">
                <a:latin typeface="Tahoma" pitchFamily="34" charset="0"/>
              </a:rPr>
              <a:t>Push credit-financed purchasing </a:t>
            </a:r>
          </a:p>
          <a:p>
            <a:pPr marL="609600" indent="-609600" algn="l" eaLnBrk="1" hangingPunct="1">
              <a:buFontTx/>
              <a:buAutoNum type="arabicPeriod"/>
            </a:pPr>
            <a:r>
              <a:rPr lang="en-US" sz="3600" b="1" smtClean="0">
                <a:latin typeface="Tahoma" pitchFamily="34" charset="0"/>
              </a:rPr>
              <a:t>Use PR to disguise &amp; sugarcoat corporate motives</a:t>
            </a:r>
          </a:p>
        </p:txBody>
      </p:sp>
    </p:spTree>
  </p:cSld>
  <p:clrMapOvr>
    <a:masterClrMapping/>
  </p:clrMapOvr>
  <p:transition spd="med">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0" y="0"/>
            <a:ext cx="8915400" cy="533400"/>
          </a:xfrm>
        </p:spPr>
        <p:txBody>
          <a:bodyPr/>
          <a:lstStyle/>
          <a:p>
            <a:pPr eaLnBrk="1" hangingPunct="1"/>
            <a:r>
              <a:rPr lang="en-US" sz="3600" b="1" smtClean="0">
                <a:solidFill>
                  <a:schemeClr val="tx1"/>
                </a:solidFill>
                <a:latin typeface="Tahoma" pitchFamily="34" charset="0"/>
              </a:rPr>
              <a:t>AMERICA THE CONSUMER</a:t>
            </a:r>
          </a:p>
        </p:txBody>
      </p:sp>
      <p:sp>
        <p:nvSpPr>
          <p:cNvPr id="189443" name="Rectangle 3"/>
          <p:cNvSpPr>
            <a:spLocks noGrp="1" noChangeArrowheads="1"/>
          </p:cNvSpPr>
          <p:nvPr>
            <p:ph type="subTitle" idx="1"/>
          </p:nvPr>
        </p:nvSpPr>
        <p:spPr>
          <a:xfrm>
            <a:off x="0" y="533400"/>
            <a:ext cx="9144000" cy="6096000"/>
          </a:xfrm>
        </p:spPr>
        <p:txBody>
          <a:bodyPr/>
          <a:lstStyle/>
          <a:p>
            <a:pPr marL="609600" indent="-609600" algn="l" eaLnBrk="1" hangingPunct="1">
              <a:lnSpc>
                <a:spcPct val="80000"/>
              </a:lnSpc>
              <a:buFontTx/>
              <a:buAutoNum type="arabicPeriod"/>
            </a:pPr>
            <a:r>
              <a:rPr lang="en-US" sz="2600" b="1" smtClean="0">
                <a:latin typeface="Tahoma" pitchFamily="34" charset="0"/>
              </a:rPr>
              <a:t>American children are bombarded with 40,000 television ads per year, up from 20,000 in the 1970s.</a:t>
            </a:r>
          </a:p>
          <a:p>
            <a:pPr marL="609600" indent="-609600" algn="l" eaLnBrk="1" hangingPunct="1">
              <a:lnSpc>
                <a:spcPct val="80000"/>
              </a:lnSpc>
              <a:buFontTx/>
              <a:buAutoNum type="arabicPeriod"/>
            </a:pPr>
            <a:r>
              <a:rPr lang="en-US" sz="2600" b="1" smtClean="0">
                <a:latin typeface="Tahoma" pitchFamily="34" charset="0"/>
              </a:rPr>
              <a:t>At $235B, the U.S. billion accounts for over half of the world’s total advertising market.</a:t>
            </a:r>
          </a:p>
          <a:p>
            <a:pPr marL="609600" indent="-609600" algn="l" eaLnBrk="1" hangingPunct="1">
              <a:lnSpc>
                <a:spcPct val="80000"/>
              </a:lnSpc>
              <a:buFontTx/>
              <a:buAutoNum type="arabicPeriod"/>
            </a:pPr>
            <a:r>
              <a:rPr lang="en-US" sz="2600" b="1" smtClean="0">
                <a:latin typeface="Tahoma" pitchFamily="34" charset="0"/>
              </a:rPr>
              <a:t>In 1970, Americans drove some 80 million cars close to 1 trillion miles burning 5.25 million barrels of fuel per day.  By 2000, there were about 128 million cars—60 percent more.  They traveled 2.3 trillion miles (a growth of 146 percent), consumed 56% more fuel and emitted 302 million tons of carbon.</a:t>
            </a:r>
          </a:p>
          <a:p>
            <a:pPr marL="609600" indent="-609600" algn="l" eaLnBrk="1" hangingPunct="1">
              <a:lnSpc>
                <a:spcPct val="80000"/>
              </a:lnSpc>
              <a:buFontTx/>
              <a:buAutoNum type="arabicPeriod"/>
            </a:pPr>
            <a:r>
              <a:rPr lang="en-US" sz="2600" b="1" smtClean="0">
                <a:latin typeface="Tahoma" pitchFamily="34" charset="0"/>
              </a:rPr>
              <a:t>The United States uses about 26 percent of global oil, but has only 6% of the global population</a:t>
            </a:r>
          </a:p>
          <a:p>
            <a:pPr marL="609600" indent="-609600" algn="l" eaLnBrk="1" hangingPunct="1">
              <a:lnSpc>
                <a:spcPct val="80000"/>
              </a:lnSpc>
              <a:buFontTx/>
              <a:buAutoNum type="arabicPeriod"/>
            </a:pPr>
            <a:r>
              <a:rPr lang="en-US" sz="2600" b="1" smtClean="0">
                <a:latin typeface="Tahoma" pitchFamily="34" charset="0"/>
              </a:rPr>
              <a:t>The US now contributes the same amount of greenhouse gases as the 2.6 billion people living in 151 developing nations. </a:t>
            </a:r>
          </a:p>
          <a:p>
            <a:pPr marL="609600" indent="-609600" eaLnBrk="1" hangingPunct="1">
              <a:lnSpc>
                <a:spcPct val="80000"/>
              </a:lnSpc>
            </a:pPr>
            <a:endParaRPr lang="en-US" sz="26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1"/>
          </p:nvPr>
        </p:nvSpPr>
        <p:spPr>
          <a:xfrm>
            <a:off x="0" y="0"/>
            <a:ext cx="9144000" cy="6858000"/>
          </a:xfrm>
        </p:spPr>
        <p:txBody>
          <a:bodyPr/>
          <a:lstStyle/>
          <a:p>
            <a:pPr algn="ctr" eaLnBrk="1" hangingPunct="1">
              <a:buFontTx/>
              <a:buNone/>
            </a:pPr>
            <a:r>
              <a:rPr lang="en-US" sz="3400" b="1" smtClean="0">
                <a:latin typeface="Tahoma" pitchFamily="34" charset="0"/>
              </a:rPr>
              <a:t>A 2006 World Health Organization study concluded that, “Obesity has reached pandemic proportions throughout the world and is now the greatest single contributor to chronic disease.” The spread of the problem was “led by affluent Western nations whose physical activity and dietary habits are being adopted by developing nations.” The study found that the world now has more fat people (1b+) than hungry ones (800m). </a:t>
            </a:r>
          </a:p>
        </p:txBody>
      </p:sp>
    </p:spTree>
  </p:cSld>
  <p:clrMapOvr>
    <a:masterClrMapping/>
  </p:clrMapOvr>
  <p:transition spd="med">
    <p:random/>
  </p:transition>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52400" y="0"/>
            <a:ext cx="8991600" cy="1143000"/>
          </a:xfrm>
        </p:spPr>
        <p:txBody>
          <a:bodyPr/>
          <a:lstStyle/>
          <a:p>
            <a:pPr eaLnBrk="1" hangingPunct="1"/>
            <a:r>
              <a:rPr lang="en-US" sz="4800" b="1" smtClean="0">
                <a:solidFill>
                  <a:schemeClr val="tx1"/>
                </a:solidFill>
                <a:latin typeface="Tahoma" pitchFamily="34" charset="0"/>
              </a:rPr>
              <a:t>Transparent Companies (?)</a:t>
            </a:r>
          </a:p>
        </p:txBody>
      </p:sp>
      <p:pic>
        <p:nvPicPr>
          <p:cNvPr id="191491" name="Picture 3" descr="german d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2" name="AutoShape 4"/>
          <p:cNvSpPr>
            <a:spLocks noChangeArrowheads="1"/>
          </p:cNvSpPr>
          <p:nvPr/>
        </p:nvSpPr>
        <p:spPr bwMode="auto">
          <a:xfrm>
            <a:off x="7620000" y="6172200"/>
            <a:ext cx="976313" cy="485775"/>
          </a:xfrm>
          <a:prstGeom prst="notched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191493" name="Rectangle 11"/>
          <p:cNvSpPr>
            <a:spLocks noChangeArrowheads="1"/>
          </p:cNvSpPr>
          <p:nvPr/>
        </p:nvSpPr>
        <p:spPr bwMode="auto">
          <a:xfrm>
            <a:off x="533400" y="5029200"/>
            <a:ext cx="83058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3200" b="1">
              <a:solidFill>
                <a:schemeClr val="accent2"/>
              </a:solidFill>
            </a:endParaRPr>
          </a:p>
          <a:p>
            <a:pPr algn="ctr"/>
            <a:r>
              <a:rPr lang="en-US" sz="3200" b="1">
                <a:latin typeface="Tahoma" pitchFamily="34" charset="0"/>
              </a:rPr>
              <a:t>American corporations tend to be</a:t>
            </a:r>
          </a:p>
          <a:p>
            <a:pPr algn="ctr"/>
            <a:r>
              <a:rPr lang="en-US" sz="3200" b="1">
                <a:latin typeface="Tahoma" pitchFamily="34" charset="0"/>
              </a:rPr>
              <a:t>secretive about operations as a source </a:t>
            </a:r>
          </a:p>
          <a:p>
            <a:pPr algn="ctr"/>
            <a:r>
              <a:rPr lang="en-US" sz="3200" b="1">
                <a:latin typeface="Tahoma" pitchFamily="34" charset="0"/>
              </a:rPr>
              <a:t>of competitive advantage</a:t>
            </a:r>
          </a:p>
          <a:p>
            <a:pPr algn="ctr"/>
            <a:endParaRPr lang="en-US" sz="3200" b="1">
              <a:latin typeface="Tahoma" pitchFamily="34" charset="0"/>
            </a:endParaRPr>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90600"/>
          </a:xfrm>
        </p:spPr>
        <p:txBody>
          <a:bodyPr/>
          <a:lstStyle/>
          <a:p>
            <a:pPr eaLnBrk="1" hangingPunct="1"/>
            <a:r>
              <a:rPr lang="en-US" sz="4000" b="1" smtClean="0">
                <a:latin typeface="Tahoma" pitchFamily="34" charset="0"/>
              </a:rPr>
              <a:t>AMERICAN FADS &amp; POP CULTURE</a:t>
            </a:r>
          </a:p>
        </p:txBody>
      </p:sp>
      <p:sp>
        <p:nvSpPr>
          <p:cNvPr id="19459" name="Rectangle 3"/>
          <p:cNvSpPr>
            <a:spLocks noGrp="1" noChangeArrowheads="1"/>
          </p:cNvSpPr>
          <p:nvPr>
            <p:ph type="body" sz="half" idx="1"/>
          </p:nvPr>
        </p:nvSpPr>
        <p:spPr>
          <a:xfrm>
            <a:off x="381000" y="838200"/>
            <a:ext cx="4114800" cy="5791200"/>
          </a:xfrm>
        </p:spPr>
        <p:txBody>
          <a:bodyPr/>
          <a:lstStyle/>
          <a:p>
            <a:pPr eaLnBrk="1" hangingPunct="1"/>
            <a:r>
              <a:rPr lang="en-US" sz="2400" b="1" smtClean="0">
                <a:latin typeface="Tahoma" pitchFamily="34" charset="0"/>
              </a:rPr>
              <a:t>Silly Putty</a:t>
            </a:r>
          </a:p>
          <a:p>
            <a:pPr eaLnBrk="1" hangingPunct="1"/>
            <a:r>
              <a:rPr lang="en-US" sz="2400" b="1" smtClean="0">
                <a:latin typeface="Tahoma" pitchFamily="34" charset="0"/>
              </a:rPr>
              <a:t>Skateboarding</a:t>
            </a:r>
          </a:p>
          <a:p>
            <a:pPr eaLnBrk="1" hangingPunct="1"/>
            <a:r>
              <a:rPr lang="en-US" sz="2400" b="1" smtClean="0">
                <a:latin typeface="Tahoma" pitchFamily="34" charset="0"/>
              </a:rPr>
              <a:t>Sno-cones</a:t>
            </a:r>
          </a:p>
          <a:p>
            <a:pPr eaLnBrk="1" hangingPunct="1"/>
            <a:r>
              <a:rPr lang="en-US" sz="2400" b="1" smtClean="0">
                <a:latin typeface="Tahoma" pitchFamily="34" charset="0"/>
              </a:rPr>
              <a:t>Soap operas</a:t>
            </a:r>
          </a:p>
          <a:p>
            <a:pPr eaLnBrk="1" hangingPunct="1"/>
            <a:r>
              <a:rPr lang="en-US" sz="2400" b="1" smtClean="0">
                <a:latin typeface="Tahoma" pitchFamily="34" charset="0"/>
              </a:rPr>
              <a:t>Spam</a:t>
            </a:r>
          </a:p>
          <a:p>
            <a:pPr eaLnBrk="1" hangingPunct="1"/>
            <a:r>
              <a:rPr lang="en-US" sz="2400" b="1" smtClean="0">
                <a:latin typeface="Tahoma" pitchFamily="34" charset="0"/>
              </a:rPr>
              <a:t>Stand-up comedians</a:t>
            </a:r>
          </a:p>
          <a:p>
            <a:pPr eaLnBrk="1" hangingPunct="1"/>
            <a:r>
              <a:rPr lang="en-US" sz="2400" b="1" smtClean="0">
                <a:latin typeface="Tahoma" pitchFamily="34" charset="0"/>
              </a:rPr>
              <a:t>Tattoos</a:t>
            </a:r>
          </a:p>
          <a:p>
            <a:pPr eaLnBrk="1" hangingPunct="1"/>
            <a:r>
              <a:rPr lang="en-US" sz="2400" b="1" smtClean="0">
                <a:latin typeface="Tahoma" pitchFamily="34" charset="0"/>
              </a:rPr>
              <a:t>Television game shows</a:t>
            </a:r>
          </a:p>
          <a:p>
            <a:pPr eaLnBrk="1" hangingPunct="1"/>
            <a:r>
              <a:rPr lang="en-US" sz="2400" b="1" smtClean="0">
                <a:latin typeface="Tahoma" pitchFamily="34" charset="0"/>
              </a:rPr>
              <a:t>T-shirts</a:t>
            </a:r>
          </a:p>
          <a:p>
            <a:pPr eaLnBrk="1" hangingPunct="1"/>
            <a:r>
              <a:rPr lang="en-US" sz="2400" b="1" smtClean="0">
                <a:latin typeface="Tahoma" pitchFamily="34" charset="0"/>
              </a:rPr>
              <a:t>Tupperware</a:t>
            </a:r>
          </a:p>
          <a:p>
            <a:pPr eaLnBrk="1" hangingPunct="1"/>
            <a:r>
              <a:rPr lang="en-US" sz="2400" b="1" smtClean="0">
                <a:latin typeface="Tahoma" pitchFamily="34" charset="0"/>
              </a:rPr>
              <a:t>TV dinners</a:t>
            </a:r>
          </a:p>
          <a:p>
            <a:pPr eaLnBrk="1" hangingPunct="1"/>
            <a:r>
              <a:rPr lang="en-US" sz="2400" b="1" smtClean="0">
                <a:latin typeface="Tahoma" pitchFamily="34" charset="0"/>
              </a:rPr>
              <a:t>TV religion</a:t>
            </a:r>
          </a:p>
        </p:txBody>
      </p:sp>
      <p:sp>
        <p:nvSpPr>
          <p:cNvPr id="19460" name="Rectangle 4"/>
          <p:cNvSpPr>
            <a:spLocks noGrp="1" noChangeArrowheads="1"/>
          </p:cNvSpPr>
          <p:nvPr>
            <p:ph type="body" sz="half" idx="2"/>
          </p:nvPr>
        </p:nvSpPr>
        <p:spPr>
          <a:xfrm>
            <a:off x="4800600" y="838200"/>
            <a:ext cx="3810000" cy="5715000"/>
          </a:xfrm>
        </p:spPr>
        <p:txBody>
          <a:bodyPr/>
          <a:lstStyle/>
          <a:p>
            <a:pPr eaLnBrk="1" hangingPunct="1"/>
            <a:r>
              <a:rPr lang="en-US" sz="3000" b="1" smtClean="0">
                <a:latin typeface="Tahoma" pitchFamily="34" charset="0"/>
              </a:rPr>
              <a:t>Twinkies</a:t>
            </a:r>
          </a:p>
          <a:p>
            <a:pPr eaLnBrk="1" hangingPunct="1"/>
            <a:r>
              <a:rPr lang="en-US" sz="3000" b="1" smtClean="0">
                <a:latin typeface="Tahoma" pitchFamily="34" charset="0"/>
              </a:rPr>
              <a:t>Vanity license plates</a:t>
            </a:r>
          </a:p>
          <a:p>
            <a:pPr eaLnBrk="1" hangingPunct="1"/>
            <a:r>
              <a:rPr lang="en-US" sz="3000" b="1" smtClean="0">
                <a:latin typeface="Tahoma" pitchFamily="34" charset="0"/>
              </a:rPr>
              <a:t>Vans, minivans, SUVs</a:t>
            </a:r>
          </a:p>
          <a:p>
            <a:pPr eaLnBrk="1" hangingPunct="1"/>
            <a:r>
              <a:rPr lang="en-US" sz="3000" b="1" smtClean="0">
                <a:latin typeface="Tahoma" pitchFamily="34" charset="0"/>
              </a:rPr>
              <a:t>Waterbeds</a:t>
            </a:r>
          </a:p>
          <a:p>
            <a:pPr eaLnBrk="1" hangingPunct="1"/>
            <a:r>
              <a:rPr lang="en-US" sz="3000" b="1" smtClean="0">
                <a:latin typeface="Tahoma" pitchFamily="34" charset="0"/>
              </a:rPr>
              <a:t>Whoopee cushions</a:t>
            </a:r>
          </a:p>
          <a:p>
            <a:pPr eaLnBrk="1" hangingPunct="1"/>
            <a:r>
              <a:rPr lang="en-US" sz="3000" b="1" smtClean="0">
                <a:latin typeface="Tahoma" pitchFamily="34" charset="0"/>
              </a:rPr>
              <a:t>Wolfman Jack</a:t>
            </a:r>
          </a:p>
          <a:p>
            <a:pPr eaLnBrk="1" hangingPunct="1"/>
            <a:r>
              <a:rPr lang="en-US" sz="3000" b="1" smtClean="0">
                <a:latin typeface="Tahoma" pitchFamily="34" charset="0"/>
              </a:rPr>
              <a:t>Wonderbread</a:t>
            </a:r>
          </a:p>
          <a:p>
            <a:pPr eaLnBrk="1" hangingPunct="1"/>
            <a:r>
              <a:rPr lang="en-US" sz="3000" b="1" smtClean="0">
                <a:latin typeface="Tahoma" pitchFamily="34" charset="0"/>
              </a:rPr>
              <a:t>Zoot suits</a:t>
            </a:r>
          </a:p>
        </p:txBody>
      </p:sp>
    </p:spTree>
  </p:cSld>
  <p:clrMapOvr>
    <a:masterClrMapping/>
  </p:clrMapOvr>
  <p:transition spd="med">
    <p:random/>
  </p:transition>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92514" name="WordArt 5"/>
          <p:cNvSpPr>
            <a:spLocks noChangeArrowheads="1" noChangeShapeType="1" noTextEdit="1"/>
          </p:cNvSpPr>
          <p:nvPr/>
        </p:nvSpPr>
        <p:spPr bwMode="auto">
          <a:xfrm>
            <a:off x="1600200" y="685800"/>
            <a:ext cx="5410200" cy="541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INDEBTED</a:t>
            </a:r>
          </a:p>
          <a:p>
            <a:pPr algn="ctr"/>
            <a:r>
              <a:rPr lang="en-US" sz="3600" kern="10">
                <a:ln w="9525">
                  <a:solidFill>
                    <a:srgbClr val="000000"/>
                  </a:solidFill>
                  <a:round/>
                  <a:headEnd/>
                  <a:tailEnd/>
                </a:ln>
                <a:latin typeface="Arial Black"/>
              </a:rPr>
              <a:t>AMERICA</a:t>
            </a:r>
          </a:p>
        </p:txBody>
      </p:sp>
    </p:spTree>
  </p:cSld>
  <p:clrMapOvr>
    <a:masterClrMapping/>
  </p:clrMapOvr>
  <p:transition spd="med">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0" y="0"/>
            <a:ext cx="8458200" cy="6096000"/>
          </a:xfrm>
        </p:spPr>
        <p:txBody>
          <a:bodyPr/>
          <a:lstStyle/>
          <a:p>
            <a:pPr algn="ctr" eaLnBrk="1" hangingPunct="1">
              <a:buFontTx/>
              <a:buNone/>
            </a:pPr>
            <a:r>
              <a:rPr lang="en-US" sz="4800" b="1" smtClean="0">
                <a:latin typeface="Tahoma" pitchFamily="34" charset="0"/>
              </a:rPr>
              <a:t>In what way are middle class Americans the world’s biggest risk-takers?</a:t>
            </a:r>
          </a:p>
          <a:p>
            <a:pPr algn="ctr" eaLnBrk="1" hangingPunct="1">
              <a:buFontTx/>
              <a:buNone/>
            </a:pPr>
            <a:r>
              <a:rPr lang="en-US" sz="4800" b="1" smtClean="0">
                <a:latin typeface="Tahoma" pitchFamily="34" charset="0"/>
              </a:rPr>
              <a:t>(Heavy consumer indebtedness with only 2 months of living expenses in savings)</a:t>
            </a:r>
          </a:p>
          <a:p>
            <a:pPr eaLnBrk="1" hangingPunct="1"/>
            <a:endParaRPr lang="en-US" sz="4800" smtClean="0">
              <a:latin typeface="Tahoma" pitchFamily="34" charset="0"/>
            </a:endParaRPr>
          </a:p>
        </p:txBody>
      </p:sp>
    </p:spTree>
  </p:cSld>
  <p:clrMapOvr>
    <a:masterClrMapping/>
  </p:clrMapOvr>
  <p:transition spd="med">
    <p:rand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Number of U.S. households that have one or more credit cards: 73% (vs. 16% in 1970) </a:t>
            </a:r>
          </a:p>
          <a:p>
            <a:pPr marL="609600" indent="-609600" eaLnBrk="1" hangingPunct="1">
              <a:lnSpc>
                <a:spcPct val="90000"/>
              </a:lnSpc>
              <a:buFontTx/>
              <a:buAutoNum type="arabicPeriod"/>
            </a:pPr>
            <a:r>
              <a:rPr lang="en-US" b="1" smtClean="0">
                <a:latin typeface="Tahoma" pitchFamily="34" charset="0"/>
              </a:rPr>
              <a:t>Average credit cards per household: 7.8 in 2003 (vs. 0.6 in 1971) </a:t>
            </a:r>
          </a:p>
          <a:p>
            <a:pPr marL="609600" indent="-609600" eaLnBrk="1" hangingPunct="1">
              <a:lnSpc>
                <a:spcPct val="90000"/>
              </a:lnSpc>
              <a:buFontTx/>
              <a:buAutoNum type="arabicPeriod"/>
            </a:pPr>
            <a:r>
              <a:rPr lang="en-US" b="1" smtClean="0">
                <a:latin typeface="Tahoma" pitchFamily="34" charset="0"/>
              </a:rPr>
              <a:t>Total amount Americans purchase with credit cards annually: $2.2 trillion in 2002 (vs. $724B in 1994) </a:t>
            </a:r>
          </a:p>
          <a:p>
            <a:pPr marL="609600" indent="-609600" eaLnBrk="1" hangingPunct="1">
              <a:lnSpc>
                <a:spcPct val="90000"/>
              </a:lnSpc>
              <a:buFontTx/>
              <a:buAutoNum type="arabicPeriod"/>
            </a:pPr>
            <a:r>
              <a:rPr lang="en-US" b="1" smtClean="0">
                <a:latin typeface="Tahoma" pitchFamily="34" charset="0"/>
              </a:rPr>
              <a:t>% of annual U.S. GDP attributed to credit card purchases: 20% </a:t>
            </a:r>
          </a:p>
          <a:p>
            <a:pPr marL="609600" indent="-609600" eaLnBrk="1" hangingPunct="1">
              <a:lnSpc>
                <a:spcPct val="90000"/>
              </a:lnSpc>
              <a:buFontTx/>
              <a:buAutoNum type="arabicPeriod"/>
            </a:pPr>
            <a:r>
              <a:rPr lang="en-US" b="1" smtClean="0">
                <a:latin typeface="Tahoma" pitchFamily="34" charset="0"/>
              </a:rPr>
              <a:t>Merchants accepting credit cards: 5.3M in 2004 (vs. 820,000 in 1971) </a:t>
            </a:r>
          </a:p>
          <a:p>
            <a:pPr marL="609600" indent="-609600" eaLnBrk="1" hangingPunct="1">
              <a:lnSpc>
                <a:spcPct val="90000"/>
              </a:lnSpc>
              <a:buFontTx/>
              <a:buAutoNum type="arabicPeriod"/>
            </a:pPr>
            <a:r>
              <a:rPr lang="en-US" b="1" smtClean="0">
                <a:latin typeface="Tahoma" pitchFamily="34" charset="0"/>
              </a:rPr>
              <a:t>Amount of credit processed by Visa every second: $32,000.</a:t>
            </a:r>
          </a:p>
          <a:p>
            <a:pPr marL="609600" indent="-609600" eaLnBrk="1" hangingPunct="1">
              <a:lnSpc>
                <a:spcPct val="90000"/>
              </a:lnSpc>
            </a:pPr>
            <a:endParaRPr lang="en-US" smtClean="0"/>
          </a:p>
        </p:txBody>
      </p:sp>
      <p:sp>
        <p:nvSpPr>
          <p:cNvPr id="194563"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7"/>
            </a:pPr>
            <a:r>
              <a:rPr lang="en-US" sz="4000" b="1" smtClean="0">
                <a:latin typeface="Tahoma" pitchFamily="34" charset="0"/>
              </a:rPr>
              <a:t>Over the past decade, Americans have tripled their amount of credit card debt.</a:t>
            </a:r>
          </a:p>
          <a:p>
            <a:pPr marL="609600" indent="-609600" eaLnBrk="1" hangingPunct="1">
              <a:lnSpc>
                <a:spcPct val="90000"/>
              </a:lnSpc>
              <a:buFontTx/>
              <a:buAutoNum type="arabicPeriod" startAt="7"/>
            </a:pPr>
            <a:r>
              <a:rPr lang="en-US" sz="4000" b="1" smtClean="0">
                <a:latin typeface="Tahoma" pitchFamily="34" charset="0"/>
              </a:rPr>
              <a:t>In 2004, the federal government took in the same amount of money as in 1999, but spent 34% more.</a:t>
            </a:r>
          </a:p>
          <a:p>
            <a:pPr marL="609600" indent="-609600" eaLnBrk="1" hangingPunct="1">
              <a:lnSpc>
                <a:spcPct val="90000"/>
              </a:lnSpc>
              <a:buFontTx/>
              <a:buAutoNum type="arabicPeriod" startAt="7"/>
            </a:pPr>
            <a:r>
              <a:rPr lang="en-US" sz="4000" b="1" smtClean="0">
                <a:latin typeface="Tahoma" pitchFamily="34" charset="0"/>
              </a:rPr>
              <a:t>More than 40% of U.S. government debt is owed to </a:t>
            </a:r>
            <a:r>
              <a:rPr lang="en-US" sz="3600" b="1" smtClean="0">
                <a:latin typeface="Tahoma" pitchFamily="34" charset="0"/>
              </a:rPr>
              <a:t>foreign nations, including $500B to China &amp; $720B to Japan.</a:t>
            </a:r>
          </a:p>
          <a:p>
            <a:pPr marL="609600" indent="-609600" eaLnBrk="1" hangingPunct="1">
              <a:lnSpc>
                <a:spcPct val="90000"/>
              </a:lnSpc>
            </a:pPr>
            <a:endParaRPr lang="en-US" smtClean="0"/>
          </a:p>
        </p:txBody>
      </p:sp>
    </p:spTree>
  </p:cSld>
  <p:clrMapOvr>
    <a:masterClrMapping/>
  </p:clrMapOvr>
  <p:transition spd="med">
    <p:rand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04800" y="228600"/>
            <a:ext cx="8458200" cy="685800"/>
          </a:xfrm>
        </p:spPr>
        <p:txBody>
          <a:bodyPr/>
          <a:lstStyle/>
          <a:p>
            <a:pPr eaLnBrk="1" hangingPunct="1"/>
            <a:r>
              <a:rPr lang="en-US" sz="3200" b="1" smtClean="0">
                <a:solidFill>
                  <a:schemeClr val="tx1"/>
                </a:solidFill>
                <a:latin typeface="Tahoma" pitchFamily="34" charset="0"/>
              </a:rPr>
              <a:t>RECORD CONSUMER DEBT</a:t>
            </a:r>
            <a:br>
              <a:rPr lang="en-US" sz="3200" b="1" smtClean="0">
                <a:solidFill>
                  <a:schemeClr val="tx1"/>
                </a:solidFill>
                <a:latin typeface="Tahoma" pitchFamily="34" charset="0"/>
              </a:rPr>
            </a:br>
            <a:r>
              <a:rPr lang="en-US" sz="3200" b="1" smtClean="0">
                <a:solidFill>
                  <a:schemeClr val="tx1"/>
                </a:solidFill>
                <a:latin typeface="Tahoma" pitchFamily="34" charset="0"/>
              </a:rPr>
              <a:t> HIKES THE U.S. DEFICIT</a:t>
            </a:r>
          </a:p>
        </p:txBody>
      </p:sp>
      <p:sp>
        <p:nvSpPr>
          <p:cNvPr id="196611" name="Rectangle 3"/>
          <p:cNvSpPr>
            <a:spLocks noGrp="1" noChangeArrowheads="1"/>
          </p:cNvSpPr>
          <p:nvPr>
            <p:ph type="body" idx="1"/>
          </p:nvPr>
        </p:nvSpPr>
        <p:spPr>
          <a:xfrm>
            <a:off x="0" y="990600"/>
            <a:ext cx="9144000" cy="5867400"/>
          </a:xfrm>
        </p:spPr>
        <p:txBody>
          <a:bodyPr/>
          <a:lstStyle/>
          <a:p>
            <a:pPr marL="609600" indent="-609600" eaLnBrk="1" hangingPunct="1">
              <a:lnSpc>
                <a:spcPct val="90000"/>
              </a:lnSpc>
              <a:buFontTx/>
              <a:buAutoNum type="arabicPeriod"/>
            </a:pPr>
            <a:r>
              <a:rPr lang="en-US" sz="3400" b="1" smtClean="0">
                <a:latin typeface="Tahoma" pitchFamily="34" charset="0"/>
              </a:rPr>
              <a:t>Total American indebtedness has more than doubled over the past decade to $7.3T, including $1.98T in non-mortgage debt—($18,700 per household)</a:t>
            </a:r>
          </a:p>
          <a:p>
            <a:pPr marL="609600" indent="-609600" eaLnBrk="1" hangingPunct="1">
              <a:lnSpc>
                <a:spcPct val="90000"/>
              </a:lnSpc>
              <a:buFontTx/>
              <a:buAutoNum type="arabicPeriod"/>
            </a:pPr>
            <a:r>
              <a:rPr lang="en-US" sz="3400" b="1" smtClean="0">
                <a:latin typeface="Tahoma" pitchFamily="34" charset="0"/>
              </a:rPr>
              <a:t>Credit card debt makes up $735 billion of this total;$12,000 per household; $1,700 in annual interest </a:t>
            </a:r>
          </a:p>
          <a:p>
            <a:pPr marL="609600" indent="-609600" eaLnBrk="1" hangingPunct="1">
              <a:lnSpc>
                <a:spcPct val="90000"/>
              </a:lnSpc>
              <a:buFontTx/>
              <a:buAutoNum type="arabicPeriod"/>
            </a:pPr>
            <a:r>
              <a:rPr lang="en-US" sz="3400" b="1" smtClean="0">
                <a:latin typeface="Tahoma" pitchFamily="34" charset="0"/>
              </a:rPr>
              <a:t>40% of Americans pay only the minimum balance on their cards each month</a:t>
            </a:r>
          </a:p>
          <a:p>
            <a:pPr marL="609600" indent="-609600" eaLnBrk="1" hangingPunct="1">
              <a:lnSpc>
                <a:spcPct val="90000"/>
              </a:lnSpc>
              <a:buFontTx/>
              <a:buNone/>
            </a:pPr>
            <a:endParaRPr lang="en-US" sz="3400" b="1" smtClean="0">
              <a:latin typeface="Tahoma" pitchFamily="34" charset="0"/>
            </a:endParaRPr>
          </a:p>
        </p:txBody>
      </p:sp>
      <p:sp>
        <p:nvSpPr>
          <p:cNvPr id="196612" name="AutoShape 5"/>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0" y="0"/>
            <a:ext cx="8686800" cy="6553200"/>
          </a:xfrm>
        </p:spPr>
        <p:txBody>
          <a:bodyPr/>
          <a:lstStyle/>
          <a:p>
            <a:pPr marL="609600" indent="-609600" eaLnBrk="1" hangingPunct="1">
              <a:lnSpc>
                <a:spcPct val="80000"/>
              </a:lnSpc>
              <a:buClr>
                <a:schemeClr val="tx1"/>
              </a:buClr>
              <a:buFontTx/>
              <a:buNone/>
            </a:pPr>
            <a:r>
              <a:rPr lang="en-US" sz="3000" b="1" smtClean="0">
                <a:latin typeface="Tahoma" pitchFamily="34" charset="0"/>
              </a:rPr>
              <a:t>1.The International Monetary Fund recently warned America that its “unprecedented” domestic debt (consumer + government) threatens to reduce global output by 2.5% &amp; U.S. output by 2% due to forcing up global interest rates (in an effort to slow down America’s debt appetite). “The rest of the world is affected seriously by the U.S. fiscal deficit.” (IMF chief economist)</a:t>
            </a:r>
          </a:p>
          <a:p>
            <a:pPr marL="609600" indent="-609600" eaLnBrk="1" hangingPunct="1">
              <a:lnSpc>
                <a:spcPct val="80000"/>
              </a:lnSpc>
              <a:buClr>
                <a:schemeClr val="tx1"/>
              </a:buClr>
              <a:buFontTx/>
              <a:buAutoNum type="arabicPeriod" startAt="4"/>
            </a:pPr>
            <a:r>
              <a:rPr lang="en-US" sz="3000" b="1" smtClean="0">
                <a:latin typeface="Tahoma" pitchFamily="34" charset="0"/>
              </a:rPr>
              <a:t>The national debt accumulates at $1.69B each day ($25,068 per capita debt for every American)</a:t>
            </a:r>
          </a:p>
          <a:p>
            <a:pPr marL="609600" indent="-609600" eaLnBrk="1" hangingPunct="1">
              <a:lnSpc>
                <a:spcPct val="80000"/>
              </a:lnSpc>
              <a:buClr>
                <a:schemeClr val="tx1"/>
              </a:buClr>
              <a:buFontTx/>
              <a:buAutoNum type="arabicPeriod" startAt="4"/>
            </a:pPr>
            <a:r>
              <a:rPr lang="en-US" sz="3000" b="1" smtClean="0">
                <a:latin typeface="Tahoma" pitchFamily="34" charset="0"/>
              </a:rPr>
              <a:t>If historical trends continue, America’s total domestic indebtedness will soon equal 40% of annual GDP (higher than after WW2).</a:t>
            </a:r>
          </a:p>
        </p:txBody>
      </p:sp>
    </p:spTree>
  </p:cSld>
  <p:clrMapOvr>
    <a:masterClrMapping/>
  </p:clrMapOvr>
  <p:transition spd="med">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304800"/>
            <a:ext cx="9144000" cy="609600"/>
          </a:xfrm>
        </p:spPr>
        <p:txBody>
          <a:bodyPr/>
          <a:lstStyle/>
          <a:p>
            <a:pPr eaLnBrk="1" hangingPunct="1"/>
            <a:r>
              <a:rPr lang="en-US" sz="3600" b="1" smtClean="0">
                <a:solidFill>
                  <a:schemeClr val="tx1"/>
                </a:solidFill>
                <a:latin typeface="Tahoma" pitchFamily="34" charset="0"/>
              </a:rPr>
              <a:t>THE DAWNING ERA OF AMERICAN DEBT POLITICAL TURMOIL</a:t>
            </a:r>
          </a:p>
        </p:txBody>
      </p:sp>
      <p:sp>
        <p:nvSpPr>
          <p:cNvPr id="198659" name="Rectangle 3"/>
          <p:cNvSpPr>
            <a:spLocks noGrp="1" noChangeArrowheads="1"/>
          </p:cNvSpPr>
          <p:nvPr>
            <p:ph type="body" idx="1"/>
          </p:nvPr>
        </p:nvSpPr>
        <p:spPr>
          <a:xfrm>
            <a:off x="0" y="1143000"/>
            <a:ext cx="9144000" cy="5715000"/>
          </a:xfrm>
        </p:spPr>
        <p:txBody>
          <a:bodyPr/>
          <a:lstStyle/>
          <a:p>
            <a:pPr marL="609600" indent="-609600" eaLnBrk="1" hangingPunct="1">
              <a:buFontTx/>
              <a:buAutoNum type="arabicPeriod"/>
            </a:pPr>
            <a:r>
              <a:rPr lang="en-US" sz="2800" b="1" smtClean="0">
                <a:latin typeface="Tahoma" pitchFamily="34" charset="0"/>
              </a:rPr>
              <a:t>America’s runaway domestic debt will soon have to be addressed through a combination of rising taxes &amp; spending cuts. Both of these approaches to dealing with the debt crisis will be political divisive. </a:t>
            </a:r>
          </a:p>
          <a:p>
            <a:pPr marL="609600" indent="-609600" eaLnBrk="1" hangingPunct="1">
              <a:buFontTx/>
              <a:buAutoNum type="arabicPeriod"/>
            </a:pPr>
            <a:r>
              <a:rPr lang="en-US" sz="2800" b="1" smtClean="0">
                <a:latin typeface="Tahoma" pitchFamily="34" charset="0"/>
              </a:rPr>
              <a:t>The largest controversy will revolve around who will give up the most in disappearing government services: Rich or poor? Young or old? Working or retired? Military or social welfare benefits? Corporations or consumers? “Pork barrel” state projects or federal projects?</a:t>
            </a:r>
          </a:p>
          <a:p>
            <a:pPr marL="609600" indent="-609600" eaLnBrk="1" hangingPunct="1"/>
            <a:endParaRPr lang="en-US" sz="2800" b="1" smtClean="0">
              <a:latin typeface="Tahoma" pitchFamily="34" charset="0"/>
            </a:endParaRPr>
          </a:p>
        </p:txBody>
      </p:sp>
    </p:spTree>
  </p:cSld>
  <p:clrMapOvr>
    <a:masterClrMapping/>
  </p:clrMapOvr>
  <p:transition spd="med">
    <p:random/>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0"/>
            <a:ext cx="9144000" cy="1295400"/>
          </a:xfrm>
        </p:spPr>
        <p:txBody>
          <a:bodyPr/>
          <a:lstStyle/>
          <a:p>
            <a:pPr eaLnBrk="1" hangingPunct="1"/>
            <a:r>
              <a:rPr lang="en-US" sz="2800" b="1" smtClean="0">
                <a:solidFill>
                  <a:schemeClr val="tx1"/>
                </a:solidFill>
                <a:latin typeface="Tahoma" pitchFamily="34" charset="0"/>
              </a:rPr>
              <a:t>TOUGH FINANCIAL TIMES FOR WORKING AMERICANS</a:t>
            </a:r>
          </a:p>
        </p:txBody>
      </p:sp>
      <p:sp>
        <p:nvSpPr>
          <p:cNvPr id="199683" name="Rectangle 3"/>
          <p:cNvSpPr>
            <a:spLocks noGrp="1" noChangeArrowheads="1"/>
          </p:cNvSpPr>
          <p:nvPr>
            <p:ph type="body" idx="1"/>
          </p:nvPr>
        </p:nvSpPr>
        <p:spPr>
          <a:xfrm>
            <a:off x="0" y="1143000"/>
            <a:ext cx="9144000" cy="5715000"/>
          </a:xfrm>
        </p:spPr>
        <p:txBody>
          <a:bodyPr/>
          <a:lstStyle/>
          <a:p>
            <a:pPr marL="609600" indent="-609600" eaLnBrk="1" hangingPunct="1">
              <a:buFontTx/>
              <a:buNone/>
            </a:pPr>
            <a:r>
              <a:rPr lang="en-US" sz="3000" b="1" smtClean="0">
                <a:latin typeface="Tahoma" pitchFamily="34" charset="0"/>
              </a:rPr>
              <a:t>At the close of the first decade of the 21</a:t>
            </a:r>
            <a:r>
              <a:rPr lang="en-US" sz="3000" b="1" baseline="30000" smtClean="0">
                <a:latin typeface="Tahoma" pitchFamily="34" charset="0"/>
              </a:rPr>
              <a:t>st</a:t>
            </a:r>
            <a:r>
              <a:rPr lang="en-US" sz="3000" b="1" smtClean="0">
                <a:latin typeface="Tahoma" pitchFamily="34" charset="0"/>
              </a:rPr>
              <a:t> century, Americans have more than triple the debt (an average of $46,000) than they had in 1982 ($14,000) but less than half the savings. Savings is down from 10.9% of income ($2537 average) in 1982 to just 2.7% ($940) in 2008.  More Americans are having to settle for part-time work &amp; 4/5 of full-time jobs are in the low-paying service sector. Three times as many Americans are likely to go bankrupt compared to 1982. </a:t>
            </a:r>
          </a:p>
          <a:p>
            <a:pPr marL="609600" indent="-609600" eaLnBrk="1" hangingPunct="1">
              <a:buFontTx/>
              <a:buNone/>
            </a:pPr>
            <a:endParaRPr lang="en-US" sz="2800" b="1" smtClean="0">
              <a:latin typeface="Tahoma" pitchFamily="34" charset="0"/>
            </a:endParaRPr>
          </a:p>
        </p:txBody>
      </p:sp>
    </p:spTree>
  </p:cSld>
  <p:clrMapOvr>
    <a:masterClrMapping/>
  </p:clrMapOvr>
  <p:transition spd="med">
    <p:random/>
  </p:transition>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0706" name="WordArt 3"/>
          <p:cNvSpPr>
            <a:spLocks noChangeArrowheads="1" noChangeShapeType="1" noTextEdit="1"/>
          </p:cNvSpPr>
          <p:nvPr/>
        </p:nvSpPr>
        <p:spPr bwMode="auto">
          <a:xfrm>
            <a:off x="1981200" y="533400"/>
            <a:ext cx="4648200" cy="5715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AMERICAN</a:t>
            </a:r>
          </a:p>
          <a:p>
            <a:pPr algn="ctr"/>
            <a:r>
              <a:rPr lang="en-US" sz="3600" kern="10">
                <a:ln w="9525">
                  <a:solidFill>
                    <a:srgbClr val="000000"/>
                  </a:solidFill>
                  <a:round/>
                  <a:headEnd/>
                  <a:tailEnd/>
                </a:ln>
                <a:latin typeface="Arial Black"/>
              </a:rPr>
              <a:t>BUSINESS</a:t>
            </a:r>
          </a:p>
          <a:p>
            <a:pPr algn="ctr"/>
            <a:r>
              <a:rPr lang="en-US" sz="3600" kern="10">
                <a:ln w="9525">
                  <a:solidFill>
                    <a:srgbClr val="000000"/>
                  </a:solidFill>
                  <a:round/>
                  <a:headEnd/>
                  <a:tailEnd/>
                </a:ln>
                <a:latin typeface="Arial Black"/>
              </a:rPr>
              <a:t>CULTURE</a:t>
            </a:r>
          </a:p>
        </p:txBody>
      </p:sp>
    </p:spTree>
  </p:cSld>
  <p:clrMapOvr>
    <a:masterClrMapping/>
  </p:clrMapOvr>
  <p:transition spd="med">
    <p:rand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228600"/>
            <a:ext cx="9144000" cy="1143000"/>
          </a:xfrm>
        </p:spPr>
        <p:txBody>
          <a:bodyPr/>
          <a:lstStyle/>
          <a:p>
            <a:pPr eaLnBrk="1" hangingPunct="1"/>
            <a:r>
              <a:rPr lang="en-US" sz="5400" smtClean="0">
                <a:solidFill>
                  <a:schemeClr val="tx1"/>
                </a:solidFill>
                <a:latin typeface="Tahoma" pitchFamily="34" charset="0"/>
              </a:rPr>
              <a:t>“</a:t>
            </a:r>
            <a:r>
              <a:rPr lang="en-US" sz="5400" b="1" smtClean="0">
                <a:solidFill>
                  <a:schemeClr val="tx1"/>
                </a:solidFill>
                <a:latin typeface="Tahoma" pitchFamily="34" charset="0"/>
              </a:rPr>
              <a:t>What’s the bottom line?”</a:t>
            </a:r>
          </a:p>
        </p:txBody>
      </p:sp>
      <p:pic>
        <p:nvPicPr>
          <p:cNvPr id="201731" name="Picture 3" descr="as exec removes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59436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9144000" cy="381000"/>
          </a:xfrm>
        </p:spPr>
        <p:txBody>
          <a:bodyPr/>
          <a:lstStyle/>
          <a:p>
            <a:pPr eaLnBrk="1" hangingPunct="1"/>
            <a:r>
              <a:rPr lang="en-US" sz="2800" b="1" smtClean="0">
                <a:latin typeface="Tahoma" pitchFamily="34" charset="0"/>
              </a:rPr>
              <a:t>AMERICAN WARS OF TERRITORIAL EXPANSION</a:t>
            </a:r>
          </a:p>
        </p:txBody>
      </p:sp>
      <p:sp>
        <p:nvSpPr>
          <p:cNvPr id="20483"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FontTx/>
              <a:buAutoNum type="arabicPeriod"/>
            </a:pPr>
            <a:r>
              <a:rPr lang="en-US" b="1" dirty="0" smtClean="0">
                <a:latin typeface="Tahoma" pitchFamily="34" charset="0"/>
              </a:rPr>
              <a:t>The </a:t>
            </a:r>
            <a:r>
              <a:rPr lang="en-US" b="1" u="sng" dirty="0" smtClean="0">
                <a:latin typeface="Tahoma" pitchFamily="34" charset="0"/>
              </a:rPr>
              <a:t>War of 1812</a:t>
            </a:r>
            <a:r>
              <a:rPr lang="en-US" b="1" dirty="0" smtClean="0">
                <a:latin typeface="Tahoma" pitchFamily="34" charset="0"/>
              </a:rPr>
              <a:t> to secure northern borders from British interference</a:t>
            </a:r>
          </a:p>
          <a:p>
            <a:pPr marL="609600" indent="-609600" eaLnBrk="1" hangingPunct="1">
              <a:lnSpc>
                <a:spcPct val="90000"/>
              </a:lnSpc>
              <a:buFontTx/>
              <a:buAutoNum type="arabicPeriod"/>
            </a:pPr>
            <a:r>
              <a:rPr lang="en-US" b="1" dirty="0" smtClean="0">
                <a:latin typeface="Tahoma" pitchFamily="34" charset="0"/>
              </a:rPr>
              <a:t>The “</a:t>
            </a:r>
            <a:r>
              <a:rPr lang="en-US" b="1" u="sng" dirty="0" smtClean="0">
                <a:latin typeface="Tahoma" pitchFamily="34" charset="0"/>
              </a:rPr>
              <a:t>Manifest Destiny</a:t>
            </a:r>
            <a:r>
              <a:rPr lang="en-US" b="1" dirty="0" smtClean="0">
                <a:latin typeface="Tahoma" pitchFamily="34" charset="0"/>
              </a:rPr>
              <a:t>” (“God wills it”) Wars: against American Indian tribes in the 19</a:t>
            </a:r>
            <a:r>
              <a:rPr lang="en-US" b="1" baseline="30000" dirty="0" smtClean="0">
                <a:latin typeface="Tahoma" pitchFamily="34" charset="0"/>
              </a:rPr>
              <a:t>th</a:t>
            </a:r>
            <a:r>
              <a:rPr lang="en-US" b="1" dirty="0" smtClean="0">
                <a:latin typeface="Tahoma" pitchFamily="34" charset="0"/>
              </a:rPr>
              <a:t> century; the Spanish-American War, taking “protectorates” Cuba, Puerto Rico, Guam, &amp; the Philippines from Spain</a:t>
            </a:r>
          </a:p>
          <a:p>
            <a:pPr marL="609600" indent="-609600" eaLnBrk="1" hangingPunct="1">
              <a:lnSpc>
                <a:spcPct val="90000"/>
              </a:lnSpc>
              <a:buFontTx/>
              <a:buAutoNum type="arabicPeriod"/>
            </a:pPr>
            <a:r>
              <a:rPr lang="en-US" b="1" dirty="0" smtClean="0">
                <a:latin typeface="Tahoma" pitchFamily="34" charset="0"/>
              </a:rPr>
              <a:t>The </a:t>
            </a:r>
            <a:r>
              <a:rPr lang="en-US" b="1" u="sng" dirty="0" smtClean="0">
                <a:latin typeface="Tahoma" pitchFamily="34" charset="0"/>
              </a:rPr>
              <a:t>Mexican-American War</a:t>
            </a:r>
            <a:r>
              <a:rPr lang="en-US" b="1" dirty="0" smtClean="0">
                <a:latin typeface="Tahoma" pitchFamily="34" charset="0"/>
              </a:rPr>
              <a:t>: Acquiring  most of the American Southwest states from Mexico is a series of American military aggressions</a:t>
            </a:r>
          </a:p>
        </p:txBody>
      </p:sp>
    </p:spTree>
  </p:cSld>
  <p:clrMapOvr>
    <a:masterClrMapping/>
  </p:clrMapOvr>
  <p:transition spd="med">
    <p:random/>
  </p:transition>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04800" y="0"/>
            <a:ext cx="8839200" cy="1981200"/>
          </a:xfrm>
          <a:noFill/>
        </p:spPr>
        <p:txBody>
          <a:bodyPr/>
          <a:lstStyle/>
          <a:p>
            <a:pPr eaLnBrk="1" hangingPunct="1"/>
            <a:r>
              <a:rPr lang="en-US" b="1" smtClean="0">
                <a:solidFill>
                  <a:schemeClr val="tx1"/>
                </a:solidFill>
                <a:latin typeface="Tahoma" pitchFamily="34" charset="0"/>
              </a:rPr>
              <a:t>“The business of America is business” </a:t>
            </a:r>
            <a:br>
              <a:rPr lang="en-US" b="1" smtClean="0">
                <a:solidFill>
                  <a:schemeClr val="tx1"/>
                </a:solidFill>
                <a:latin typeface="Tahoma" pitchFamily="34" charset="0"/>
              </a:rPr>
            </a:br>
            <a:r>
              <a:rPr lang="en-US" b="1" smtClean="0">
                <a:solidFill>
                  <a:schemeClr val="tx1"/>
                </a:solidFill>
                <a:latin typeface="Tahoma" pitchFamily="34" charset="0"/>
              </a:rPr>
              <a:t>(Pres. Calvin Coolidge)</a:t>
            </a:r>
          </a:p>
        </p:txBody>
      </p:sp>
      <p:pic>
        <p:nvPicPr>
          <p:cNvPr id="202755" name="Picture 3" descr="usa sale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6324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AutoShape 4"/>
          <p:cNvSpPr>
            <a:spLocks noChangeArrowheads="1"/>
          </p:cNvSpPr>
          <p:nvPr/>
        </p:nvSpPr>
        <p:spPr bwMode="auto">
          <a:xfrm>
            <a:off x="7315200" y="5943600"/>
            <a:ext cx="976313" cy="485775"/>
          </a:xfrm>
          <a:prstGeom prst="notchedRightArrow">
            <a:avLst>
              <a:gd name="adj1" fmla="val 50000"/>
              <a:gd name="adj2" fmla="val 50245"/>
            </a:avLst>
          </a:prstGeom>
          <a:solidFill>
            <a:srgbClr val="FFFF66"/>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3778" name="Picture 2" descr="1030_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72477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ectangle 3"/>
          <p:cNvSpPr>
            <a:spLocks noGrp="1" noChangeArrowheads="1"/>
          </p:cNvSpPr>
          <p:nvPr>
            <p:ph type="title"/>
          </p:nvPr>
        </p:nvSpPr>
        <p:spPr>
          <a:xfrm>
            <a:off x="152400" y="228600"/>
            <a:ext cx="8839200" cy="914400"/>
          </a:xfrm>
        </p:spPr>
        <p:txBody>
          <a:bodyPr/>
          <a:lstStyle/>
          <a:p>
            <a:pPr eaLnBrk="1" hangingPunct="1"/>
            <a:r>
              <a:rPr lang="en-US" sz="4000" b="1" smtClean="0">
                <a:solidFill>
                  <a:schemeClr val="tx1"/>
                </a:solidFill>
                <a:latin typeface="Tahoma" pitchFamily="34" charset="0"/>
              </a:rPr>
              <a:t>Buffalo Bill was the American West’s greatest entrepreneur</a:t>
            </a:r>
          </a:p>
        </p:txBody>
      </p:sp>
      <p:sp>
        <p:nvSpPr>
          <p:cNvPr id="203780" name="Rectangle 8"/>
          <p:cNvSpPr>
            <a:spLocks noChangeArrowheads="1"/>
          </p:cNvSpPr>
          <p:nvPr/>
        </p:nvSpPr>
        <p:spPr bwMode="auto">
          <a:xfrm>
            <a:off x="304800" y="4876800"/>
            <a:ext cx="8458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latin typeface="Tahoma" pitchFamily="34" charset="0"/>
              </a:rPr>
              <a:t>His profitable buffalo hunting parties often killed </a:t>
            </a:r>
          </a:p>
          <a:p>
            <a:pPr algn="ctr"/>
            <a:r>
              <a:rPr lang="en-US" b="1">
                <a:latin typeface="Tahoma" pitchFamily="34" charset="0"/>
              </a:rPr>
              <a:t>10,000 animals a day (left to rot) as part of </a:t>
            </a:r>
          </a:p>
          <a:p>
            <a:pPr algn="ctr"/>
            <a:r>
              <a:rPr lang="en-US" b="1">
                <a:latin typeface="Tahoma" pitchFamily="34" charset="0"/>
              </a:rPr>
              <a:t>the Army’s campaign to subdue the plains </a:t>
            </a:r>
          </a:p>
          <a:p>
            <a:pPr algn="ctr"/>
            <a:r>
              <a:rPr lang="en-US" b="1">
                <a:latin typeface="Tahoma" pitchFamily="34" charset="0"/>
              </a:rPr>
              <a:t>Indians by eradicating their main food source.</a:t>
            </a:r>
          </a:p>
        </p:txBody>
      </p:sp>
    </p:spTree>
  </p:cSld>
  <p:clrMapOvr>
    <a:masterClrMapping/>
  </p:clrMapOvr>
  <p:transition spd="med">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ChangeArrowheads="1"/>
          </p:cNvSpPr>
          <p:nvPr/>
        </p:nvSpPr>
        <p:spPr bwMode="auto">
          <a:xfrm>
            <a:off x="0" y="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Tahoma" pitchFamily="34" charset="0"/>
              </a:rPr>
              <a:t>What unsophisticated</a:t>
            </a:r>
          </a:p>
          <a:p>
            <a:pPr algn="ctr"/>
            <a:r>
              <a:rPr lang="en-US" sz="6000" b="1">
                <a:latin typeface="Tahoma" pitchFamily="34" charset="0"/>
              </a:rPr>
              <a:t>American became our</a:t>
            </a:r>
          </a:p>
          <a:p>
            <a:pPr algn="ctr"/>
            <a:r>
              <a:rPr lang="en-US" sz="6000" b="1">
                <a:latin typeface="Tahoma" pitchFamily="34" charset="0"/>
              </a:rPr>
              <a:t>biggest cultural</a:t>
            </a:r>
          </a:p>
          <a:p>
            <a:pPr algn="ctr"/>
            <a:r>
              <a:rPr lang="en-US" sz="6000" b="1">
                <a:latin typeface="Tahoma" pitchFamily="34" charset="0"/>
              </a:rPr>
              <a:t>“icon”?</a:t>
            </a:r>
          </a:p>
        </p:txBody>
      </p:sp>
      <p:pic>
        <p:nvPicPr>
          <p:cNvPr id="204803" name="Picture 6" descr="theking2"/>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a:xfrm>
            <a:off x="1143000" y="3048000"/>
            <a:ext cx="1228725" cy="2362200"/>
          </a:xfrm>
          <a:noFill/>
        </p:spPr>
      </p:pic>
    </p:spTree>
  </p:cSld>
  <p:clrMapOvr>
    <a:masterClrMapping/>
  </p:clrMapOvr>
  <p:transition spd="med">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400" b="1">
              <a:latin typeface="Palatino Linotype" pitchFamily="18" charset="0"/>
            </a:endParaRPr>
          </a:p>
          <a:p>
            <a:pPr algn="ctr"/>
            <a:endParaRPr lang="en-US" sz="4400" b="1">
              <a:latin typeface="Palatino Linotype" pitchFamily="18" charset="0"/>
            </a:endParaRPr>
          </a:p>
          <a:p>
            <a:pPr algn="ctr"/>
            <a:endParaRPr lang="en-US" sz="4400" b="1">
              <a:latin typeface="Palatino Linotype" pitchFamily="18" charset="0"/>
            </a:endParaRPr>
          </a:p>
          <a:p>
            <a:pPr algn="ctr"/>
            <a:r>
              <a:rPr lang="en-US" sz="4400" b="1">
                <a:latin typeface="Tahoma" pitchFamily="34" charset="0"/>
              </a:rPr>
              <a:t>Why does the USA lead the</a:t>
            </a:r>
          </a:p>
          <a:p>
            <a:pPr algn="ctr"/>
            <a:r>
              <a:rPr lang="en-US" sz="4400" b="1">
                <a:latin typeface="Tahoma" pitchFamily="34" charset="0"/>
              </a:rPr>
              <a:t> world in entrepreneurship? </a:t>
            </a:r>
          </a:p>
          <a:p>
            <a:pPr algn="ctr"/>
            <a:endParaRPr lang="en-US" sz="4400" b="1">
              <a:latin typeface="Tahoma" pitchFamily="34" charset="0"/>
            </a:endParaRPr>
          </a:p>
          <a:p>
            <a:pPr algn="ctr"/>
            <a:endParaRPr lang="en-US" sz="4400" b="1">
              <a:latin typeface="Mistral" pitchFamily="66" charset="0"/>
            </a:endParaRPr>
          </a:p>
          <a:p>
            <a:pPr algn="ctr"/>
            <a:endParaRPr lang="en-US" sz="4400" b="1">
              <a:latin typeface="Mistral" pitchFamily="66" charset="0"/>
            </a:endParaRPr>
          </a:p>
        </p:txBody>
      </p:sp>
      <p:sp>
        <p:nvSpPr>
          <p:cNvPr id="205827" name="Rectangle 6"/>
          <p:cNvSpPr>
            <a:spLocks noChangeArrowheads="1"/>
          </p:cNvSpPr>
          <p:nvPr/>
        </p:nvSpPr>
        <p:spPr bwMode="auto">
          <a:xfrm>
            <a:off x="533400" y="2133600"/>
            <a:ext cx="7924800" cy="297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000" b="1">
                <a:latin typeface="Tahoma" pitchFamily="34" charset="0"/>
              </a:rPr>
              <a:t>Individualism + risk-taking +</a:t>
            </a:r>
          </a:p>
          <a:p>
            <a:pPr algn="ctr"/>
            <a:r>
              <a:rPr lang="en-US" sz="4000" b="1">
                <a:latin typeface="Tahoma" pitchFamily="34" charset="0"/>
              </a:rPr>
              <a:t>institutional infrastructure + </a:t>
            </a:r>
          </a:p>
          <a:p>
            <a:pPr algn="ctr"/>
            <a:r>
              <a:rPr lang="en-US" sz="4000" b="1">
                <a:latin typeface="Tahoma" pitchFamily="34" charset="0"/>
              </a:rPr>
              <a:t>achievement ethic + </a:t>
            </a:r>
          </a:p>
          <a:p>
            <a:pPr algn="ctr"/>
            <a:r>
              <a:rPr lang="en-US" sz="4000" b="1">
                <a:latin typeface="Tahoma" pitchFamily="34" charset="0"/>
              </a:rPr>
              <a:t>commercial culture = success</a:t>
            </a:r>
          </a:p>
        </p:txBody>
      </p:sp>
    </p:spTree>
  </p:cSld>
  <p:clrMapOvr>
    <a:masterClrMapping/>
  </p:clrMapOvr>
  <p:transition spd="med">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4800" y="228600"/>
            <a:ext cx="8534400" cy="381000"/>
          </a:xfrm>
        </p:spPr>
        <p:txBody>
          <a:bodyPr/>
          <a:lstStyle/>
          <a:p>
            <a:pPr eaLnBrk="1" hangingPunct="1"/>
            <a:r>
              <a:rPr lang="en-US" sz="4000" b="1" smtClean="0">
                <a:solidFill>
                  <a:schemeClr val="tx1"/>
                </a:solidFill>
                <a:latin typeface="Tahoma" pitchFamily="34" charset="0"/>
              </a:rPr>
              <a:t>AMERICAN EMPIRE-BUILDING</a:t>
            </a:r>
          </a:p>
        </p:txBody>
      </p:sp>
      <p:sp>
        <p:nvSpPr>
          <p:cNvPr id="206851" name="Rectangle 3"/>
          <p:cNvSpPr>
            <a:spLocks noGrp="1" noChangeArrowheads="1"/>
          </p:cNvSpPr>
          <p:nvPr>
            <p:ph type="body" idx="1"/>
          </p:nvPr>
        </p:nvSpPr>
        <p:spPr>
          <a:xfrm>
            <a:off x="0" y="685800"/>
            <a:ext cx="8915400" cy="6172200"/>
          </a:xfrm>
        </p:spPr>
        <p:txBody>
          <a:bodyPr/>
          <a:lstStyle/>
          <a:p>
            <a:pPr marL="609600" indent="-609600" eaLnBrk="1" hangingPunct="1">
              <a:lnSpc>
                <a:spcPct val="90000"/>
              </a:lnSpc>
              <a:buFontTx/>
              <a:buAutoNum type="arabicPeriod"/>
            </a:pPr>
            <a:r>
              <a:rPr lang="en-US" sz="3800" b="1" dirty="0" smtClean="0">
                <a:latin typeface="Tahoma" pitchFamily="34" charset="0"/>
              </a:rPr>
              <a:t>Standard Oil, General Motors, McDonalds, Microsoft, Wal-Mart</a:t>
            </a:r>
          </a:p>
          <a:p>
            <a:pPr marL="609600" indent="-609600" eaLnBrk="1" hangingPunct="1">
              <a:lnSpc>
                <a:spcPct val="90000"/>
              </a:lnSpc>
              <a:buFontTx/>
              <a:buAutoNum type="arabicPeriod"/>
            </a:pPr>
            <a:r>
              <a:rPr lang="en-US" sz="3800" b="1" dirty="0" smtClean="0">
                <a:latin typeface="Tahoma" pitchFamily="34" charset="0"/>
              </a:rPr>
              <a:t>The Fortune 500</a:t>
            </a:r>
          </a:p>
          <a:p>
            <a:pPr marL="609600" indent="-609600" eaLnBrk="1" hangingPunct="1">
              <a:lnSpc>
                <a:spcPct val="90000"/>
              </a:lnSpc>
              <a:buFontTx/>
              <a:buAutoNum type="arabicPeriod"/>
            </a:pPr>
            <a:r>
              <a:rPr lang="en-US" sz="3800" b="1" dirty="0" smtClean="0">
                <a:latin typeface="Tahoma" pitchFamily="34" charset="0"/>
              </a:rPr>
              <a:t>Sports dynasties (”We’re #1”)</a:t>
            </a:r>
          </a:p>
          <a:p>
            <a:pPr marL="609600" indent="-609600" eaLnBrk="1" hangingPunct="1">
              <a:lnSpc>
                <a:spcPct val="90000"/>
              </a:lnSpc>
              <a:buFontTx/>
              <a:buAutoNum type="arabicPeriod"/>
            </a:pPr>
            <a:r>
              <a:rPr lang="en-US" sz="3800" b="1" dirty="0" smtClean="0">
                <a:latin typeface="Tahoma" pitchFamily="34" charset="0"/>
              </a:rPr>
              <a:t>Gold &amp; platinum records</a:t>
            </a:r>
          </a:p>
          <a:p>
            <a:pPr marL="609600" indent="-609600" eaLnBrk="1" hangingPunct="1">
              <a:lnSpc>
                <a:spcPct val="90000"/>
              </a:lnSpc>
              <a:buFontTx/>
              <a:buAutoNum type="arabicPeriod"/>
            </a:pPr>
            <a:r>
              <a:rPr lang="en-US" sz="3800" b="1" dirty="0" smtClean="0">
                <a:latin typeface="Tahoma" pitchFamily="34" charset="0"/>
              </a:rPr>
              <a:t>“We’re the fastest growing church in town!”</a:t>
            </a:r>
          </a:p>
          <a:p>
            <a:pPr marL="609600" indent="-609600" eaLnBrk="1" hangingPunct="1">
              <a:lnSpc>
                <a:spcPct val="90000"/>
              </a:lnSpc>
              <a:buFontTx/>
              <a:buAutoNum type="arabicPeriod"/>
            </a:pPr>
            <a:r>
              <a:rPr lang="en-US" sz="3800" b="1" dirty="0" smtClean="0">
                <a:latin typeface="Tahoma" pitchFamily="34" charset="0"/>
              </a:rPr>
              <a:t>Baylor University striving to attain “tier 1” academic &amp; sports status</a:t>
            </a:r>
          </a:p>
          <a:p>
            <a:pPr marL="609600" indent="-609600" eaLnBrk="1" hangingPunct="1">
              <a:lnSpc>
                <a:spcPct val="90000"/>
              </a:lnSpc>
              <a:buFontTx/>
              <a:buNone/>
            </a:pPr>
            <a:endParaRPr lang="en-US" sz="3800" b="1" dirty="0" smtClean="0">
              <a:latin typeface="Tahoma" pitchFamily="34" charset="0"/>
            </a:endParaRPr>
          </a:p>
          <a:p>
            <a:pPr marL="609600" indent="-609600" eaLnBrk="1" hangingPunct="1">
              <a:lnSpc>
                <a:spcPct val="90000"/>
              </a:lnSpc>
              <a:buFontTx/>
              <a:buNone/>
            </a:pPr>
            <a:endParaRPr lang="en-US" sz="3600" b="1" dirty="0" smtClean="0">
              <a:latin typeface="Tahoma" pitchFamily="34" charset="0"/>
            </a:endParaRPr>
          </a:p>
        </p:txBody>
      </p:sp>
    </p:spTree>
  </p:cSld>
  <p:clrMapOvr>
    <a:masterClrMapping/>
  </p:clrMapOvr>
  <p:transition spd="med">
    <p:random/>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0" y="304800"/>
            <a:ext cx="9144000" cy="609600"/>
          </a:xfrm>
        </p:spPr>
        <p:txBody>
          <a:bodyPr/>
          <a:lstStyle/>
          <a:p>
            <a:pPr eaLnBrk="1" hangingPunct="1"/>
            <a:r>
              <a:rPr lang="en-US" sz="4000" b="1" smtClean="0">
                <a:latin typeface="Tahoma" pitchFamily="34" charset="0"/>
              </a:rPr>
              <a:t>AMERICA’S MARKETING CULTURE</a:t>
            </a:r>
          </a:p>
        </p:txBody>
      </p:sp>
      <p:sp>
        <p:nvSpPr>
          <p:cNvPr id="207875" name="Rectangle 3"/>
          <p:cNvSpPr>
            <a:spLocks noGrp="1" noChangeArrowheads="1"/>
          </p:cNvSpPr>
          <p:nvPr>
            <p:ph type="body" idx="1"/>
          </p:nvPr>
        </p:nvSpPr>
        <p:spPr>
          <a:xfrm>
            <a:off x="0" y="838200"/>
            <a:ext cx="9144000" cy="6019800"/>
          </a:xfrm>
        </p:spPr>
        <p:txBody>
          <a:bodyPr/>
          <a:lstStyle/>
          <a:p>
            <a:pPr marL="609600" indent="-609600" eaLnBrk="1" hangingPunct="1">
              <a:lnSpc>
                <a:spcPct val="90000"/>
              </a:lnSpc>
              <a:buFontTx/>
              <a:buAutoNum type="arabicPeriod"/>
            </a:pPr>
            <a:r>
              <a:rPr lang="en-US" sz="3600" b="1" smtClean="0">
                <a:latin typeface="Tahoma" pitchFamily="34" charset="0"/>
              </a:rPr>
              <a:t>Big is better!</a:t>
            </a:r>
          </a:p>
          <a:p>
            <a:pPr marL="609600" indent="-609600" eaLnBrk="1" hangingPunct="1">
              <a:lnSpc>
                <a:spcPct val="90000"/>
              </a:lnSpc>
              <a:buFontTx/>
              <a:buAutoNum type="arabicPeriod"/>
            </a:pPr>
            <a:r>
              <a:rPr lang="en-US" sz="3600" b="1" smtClean="0">
                <a:latin typeface="Tahoma" pitchFamily="34" charset="0"/>
              </a:rPr>
              <a:t>New, new, new!</a:t>
            </a:r>
          </a:p>
          <a:p>
            <a:pPr marL="609600" indent="-609600" eaLnBrk="1" hangingPunct="1">
              <a:lnSpc>
                <a:spcPct val="90000"/>
              </a:lnSpc>
              <a:buFontTx/>
              <a:buAutoNum type="arabicPeriod"/>
            </a:pPr>
            <a:r>
              <a:rPr lang="en-US" sz="3600" b="1" smtClean="0">
                <a:latin typeface="Tahoma" pitchFamily="34" charset="0"/>
              </a:rPr>
              <a:t>Call now!</a:t>
            </a:r>
          </a:p>
          <a:p>
            <a:pPr marL="609600" indent="-609600" eaLnBrk="1" hangingPunct="1">
              <a:lnSpc>
                <a:spcPct val="90000"/>
              </a:lnSpc>
              <a:buFontTx/>
              <a:buAutoNum type="arabicPeriod"/>
            </a:pPr>
            <a:r>
              <a:rPr lang="en-US" sz="3600" b="1" smtClean="0">
                <a:latin typeface="Tahoma" pitchFamily="34" charset="0"/>
              </a:rPr>
              <a:t>You deserve…</a:t>
            </a:r>
          </a:p>
          <a:p>
            <a:pPr marL="609600" indent="-609600" eaLnBrk="1" hangingPunct="1">
              <a:lnSpc>
                <a:spcPct val="90000"/>
              </a:lnSpc>
              <a:buFontTx/>
              <a:buAutoNum type="arabicPeriod"/>
            </a:pPr>
            <a:r>
              <a:rPr lang="en-US" sz="3600" b="1" smtClean="0">
                <a:latin typeface="Tahoma" pitchFamily="34" charset="0"/>
              </a:rPr>
              <a:t>$19.95 (not $20)</a:t>
            </a:r>
          </a:p>
          <a:p>
            <a:pPr marL="609600" indent="-609600" eaLnBrk="1" hangingPunct="1">
              <a:lnSpc>
                <a:spcPct val="90000"/>
              </a:lnSpc>
              <a:buFontTx/>
              <a:buAutoNum type="arabicPeriod"/>
            </a:pPr>
            <a:r>
              <a:rPr lang="en-US" sz="3600" b="1" smtClean="0">
                <a:latin typeface="Tahoma" pitchFamily="34" charset="0"/>
              </a:rPr>
              <a:t>Convenience</a:t>
            </a:r>
          </a:p>
          <a:p>
            <a:pPr marL="609600" indent="-609600" eaLnBrk="1" hangingPunct="1">
              <a:lnSpc>
                <a:spcPct val="90000"/>
              </a:lnSpc>
              <a:buFontTx/>
              <a:buAutoNum type="arabicPeriod"/>
            </a:pPr>
            <a:r>
              <a:rPr lang="en-US" sz="3600" b="1" smtClean="0">
                <a:latin typeface="Tahoma" pitchFamily="34" charset="0"/>
              </a:rPr>
              <a:t>EZ use</a:t>
            </a:r>
          </a:p>
          <a:p>
            <a:pPr marL="609600" indent="-609600" eaLnBrk="1" hangingPunct="1">
              <a:lnSpc>
                <a:spcPct val="90000"/>
              </a:lnSpc>
              <a:buFontTx/>
              <a:buAutoNum type="arabicPeriod"/>
            </a:pPr>
            <a:r>
              <a:rPr lang="en-US" sz="3600" b="1" smtClean="0">
                <a:latin typeface="Tahoma" pitchFamily="34" charset="0"/>
              </a:rPr>
              <a:t>2 for 1</a:t>
            </a:r>
          </a:p>
          <a:p>
            <a:pPr marL="609600" indent="-609600" eaLnBrk="1" hangingPunct="1">
              <a:lnSpc>
                <a:spcPct val="90000"/>
              </a:lnSpc>
              <a:buFontTx/>
              <a:buAutoNum type="arabicPeriod"/>
            </a:pPr>
            <a:r>
              <a:rPr lang="en-US" sz="3600" b="1" smtClean="0">
                <a:latin typeface="Tahoma" pitchFamily="34" charset="0"/>
              </a:rPr>
              <a:t>The more you buy, the more you save!</a:t>
            </a:r>
          </a:p>
          <a:p>
            <a:pPr marL="609600" indent="-609600" eaLnBrk="1" hangingPunct="1">
              <a:lnSpc>
                <a:spcPct val="90000"/>
              </a:lnSpc>
              <a:buFontTx/>
              <a:buNone/>
            </a:pPr>
            <a:endParaRPr lang="en-US" sz="3600" b="1" smtClean="0">
              <a:latin typeface="Tahoma" pitchFamily="34" charset="0"/>
            </a:endParaRPr>
          </a:p>
          <a:p>
            <a:pPr marL="609600" indent="-609600" eaLnBrk="1" hangingPunct="1">
              <a:lnSpc>
                <a:spcPct val="90000"/>
              </a:lnSpc>
              <a:buFontTx/>
              <a:buNone/>
            </a:pPr>
            <a:endParaRPr lang="en-US" b="1" smtClean="0">
              <a:latin typeface="Tahoma" pitchFamily="34" charset="0"/>
            </a:endParaRPr>
          </a:p>
          <a:p>
            <a:pPr marL="609600" indent="-609600" eaLnBrk="1" hangingPunct="1">
              <a:lnSpc>
                <a:spcPct val="90000"/>
              </a:lnSpc>
              <a:buFontTx/>
              <a:buNone/>
            </a:pPr>
            <a:endParaRPr lang="en-US" b="1" smtClean="0">
              <a:latin typeface="Tahoma" pitchFamily="34" charset="0"/>
            </a:endParaRPr>
          </a:p>
        </p:txBody>
      </p:sp>
    </p:spTree>
  </p:cSld>
  <p:clrMapOvr>
    <a:masterClrMapping/>
  </p:clrMapOvr>
  <p:transition spd="med">
    <p:random/>
  </p:transition>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8898" name="WordArt 5"/>
          <p:cNvSpPr>
            <a:spLocks noChangeArrowheads="1" noChangeShapeType="1" noTextEdit="1"/>
          </p:cNvSpPr>
          <p:nvPr/>
        </p:nvSpPr>
        <p:spPr bwMode="auto">
          <a:xfrm>
            <a:off x="1752600" y="685800"/>
            <a:ext cx="5638800" cy="510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AMERICAN</a:t>
            </a:r>
          </a:p>
          <a:p>
            <a:pPr algn="ctr"/>
            <a:r>
              <a:rPr lang="en-US" sz="3600" kern="10">
                <a:ln w="9525">
                  <a:solidFill>
                    <a:srgbClr val="000000"/>
                  </a:solidFill>
                  <a:round/>
                  <a:headEnd/>
                  <a:tailEnd/>
                </a:ln>
                <a:latin typeface="Arial Black"/>
              </a:rPr>
              <a:t>MANAGEMENT</a:t>
            </a:r>
          </a:p>
          <a:p>
            <a:pPr algn="ctr"/>
            <a:r>
              <a:rPr lang="en-US" sz="3600" kern="10">
                <a:ln w="9525">
                  <a:solidFill>
                    <a:srgbClr val="000000"/>
                  </a:solidFill>
                  <a:round/>
                  <a:headEnd/>
                  <a:tailEnd/>
                </a:ln>
                <a:latin typeface="Arial Black"/>
              </a:rPr>
              <a:t>STYLE</a:t>
            </a:r>
          </a:p>
        </p:txBody>
      </p:sp>
    </p:spTree>
  </p:cSld>
  <p:clrMapOvr>
    <a:masterClrMapping/>
  </p:clrMapOvr>
  <p:transition spd="med">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a:spLocks noChangeArrowheads="1"/>
          </p:cNvSpPr>
          <p:nvPr/>
        </p:nvSpPr>
        <p:spPr bwMode="auto">
          <a:xfrm>
            <a:off x="0" y="0"/>
            <a:ext cx="9144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800" b="1">
                <a:latin typeface="Tahoma" pitchFamily="34" charset="0"/>
              </a:rPr>
              <a:t>Do American employees like participative management? They say they do, but in reality, most American workers really want decisive mangers who don’t waste much people’s time with “frivolous” meetings. Americans want decisive managers, not ditherers. Americans push for quick results &amp; instant problem-solving; they want those in charge to deliver—”win baby win.”</a:t>
            </a:r>
          </a:p>
        </p:txBody>
      </p:sp>
    </p:spTree>
  </p:cSld>
  <p:clrMapOvr>
    <a:masterClrMapping/>
  </p:clrMapOvr>
  <p:transition spd="med">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8"/>
          <p:cNvSpPr>
            <a:spLocks noGrp="1" noChangeArrowheads="1"/>
          </p:cNvSpPr>
          <p:nvPr>
            <p:ph type="title"/>
          </p:nvPr>
        </p:nvSpPr>
        <p:spPr>
          <a:xfrm>
            <a:off x="304800" y="0"/>
            <a:ext cx="8153400" cy="1676400"/>
          </a:xfrm>
        </p:spPr>
        <p:txBody>
          <a:bodyPr/>
          <a:lstStyle/>
          <a:p>
            <a:pPr eaLnBrk="1" hangingPunct="1"/>
            <a:r>
              <a:rPr lang="en-US" sz="5400" b="1" smtClean="0">
                <a:solidFill>
                  <a:schemeClr val="tx1"/>
                </a:solidFill>
                <a:latin typeface="Tahoma" pitchFamily="34" charset="0"/>
              </a:rPr>
              <a:t>Decisiveness: No time for small talk</a:t>
            </a:r>
          </a:p>
        </p:txBody>
      </p:sp>
      <p:pic>
        <p:nvPicPr>
          <p:cNvPr id="210947" name="Picture 12" descr="exec ges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2117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10"/>
          <p:cNvSpPr>
            <a:spLocks noChangeArrowheads="1"/>
          </p:cNvSpPr>
          <p:nvPr/>
        </p:nvSpPr>
        <p:spPr bwMode="auto">
          <a:xfrm>
            <a:off x="304800" y="304800"/>
            <a:ext cx="83820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Verdana" pitchFamily="34" charset="0"/>
              </a:rPr>
              <a:t>Do American</a:t>
            </a:r>
          </a:p>
          <a:p>
            <a:pPr algn="ctr"/>
            <a:r>
              <a:rPr lang="en-US" sz="6000" b="1">
                <a:latin typeface="Verdana" pitchFamily="34" charset="0"/>
              </a:rPr>
              <a:t>companies hold their employees more accountable for ethics or for results?</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8915400" cy="685800"/>
          </a:xfrm>
        </p:spPr>
        <p:txBody>
          <a:bodyPr/>
          <a:lstStyle/>
          <a:p>
            <a:pPr eaLnBrk="1" hangingPunct="1"/>
            <a:r>
              <a:rPr lang="en-US" sz="4800" b="1" smtClean="0">
                <a:latin typeface="Tahoma" pitchFamily="34" charset="0"/>
              </a:rPr>
              <a:t>American Culture PRISMs</a:t>
            </a:r>
          </a:p>
        </p:txBody>
      </p:sp>
      <p:sp>
        <p:nvSpPr>
          <p:cNvPr id="222211" name="Rectangle 3"/>
          <p:cNvSpPr>
            <a:spLocks noGrp="1" noChangeArrowheads="1"/>
          </p:cNvSpPr>
          <p:nvPr>
            <p:ph type="subTitle" idx="1"/>
          </p:nvPr>
        </p:nvSpPr>
        <p:spPr>
          <a:xfrm>
            <a:off x="0" y="838200"/>
            <a:ext cx="9144000" cy="6019800"/>
          </a:xfrm>
        </p:spPr>
        <p:txBody>
          <a:bodyPr/>
          <a:lstStyle/>
          <a:p>
            <a:pPr marL="609600" indent="-609600" algn="l" eaLnBrk="1" hangingPunct="1">
              <a:buFontTx/>
              <a:buAutoNum type="arabicPeriod"/>
            </a:pPr>
            <a:r>
              <a:rPr lang="en-US" sz="4400" b="1" smtClean="0">
                <a:latin typeface="Tahoma" pitchFamily="34" charset="0"/>
              </a:rPr>
              <a:t>Is American culture “exceptional”?</a:t>
            </a:r>
          </a:p>
          <a:p>
            <a:pPr marL="609600" indent="-609600" algn="l" eaLnBrk="1" hangingPunct="1">
              <a:buFontTx/>
              <a:buAutoNum type="arabicPeriod"/>
            </a:pPr>
            <a:r>
              <a:rPr lang="en-US" sz="4400" b="1" smtClean="0">
                <a:latin typeface="Tahoma" pitchFamily="34" charset="0"/>
              </a:rPr>
              <a:t>Is the U.S. a Christian nation?</a:t>
            </a:r>
          </a:p>
          <a:p>
            <a:pPr marL="609600" indent="-609600" algn="l" eaLnBrk="1" hangingPunct="1">
              <a:buFontTx/>
              <a:buAutoNum type="arabicPeriod"/>
            </a:pPr>
            <a:r>
              <a:rPr lang="en-US" sz="4400" b="1" smtClean="0">
                <a:latin typeface="Tahoma" pitchFamily="34" charset="0"/>
              </a:rPr>
              <a:t>Is America a self-sufficient nation? </a:t>
            </a:r>
          </a:p>
          <a:p>
            <a:pPr marL="609600" indent="-609600" algn="l" eaLnBrk="1" hangingPunct="1">
              <a:buFontTx/>
              <a:buAutoNum type="arabicPeriod"/>
            </a:pPr>
            <a:r>
              <a:rPr lang="en-US" sz="4400" b="1" smtClean="0">
                <a:latin typeface="Tahoma" pitchFamily="34" charset="0"/>
              </a:rPr>
              <a:t>Is Social Darwinism good?</a:t>
            </a:r>
          </a:p>
          <a:p>
            <a:pPr marL="609600" indent="-609600" algn="l" eaLnBrk="1" hangingPunct="1">
              <a:buFontTx/>
              <a:buAutoNum type="arabicPeriod"/>
            </a:pPr>
            <a:endParaRPr lang="en-US" sz="4800" b="1" smtClean="0">
              <a:latin typeface="Tahoma" pitchFamily="34" charset="0"/>
            </a:endParaRPr>
          </a:p>
          <a:p>
            <a:pPr marL="609600" indent="-609600" algn="l" eaLnBrk="1" hangingPunct="1">
              <a:buFontTx/>
              <a:buAutoNum type="arabicPeriod"/>
            </a:pPr>
            <a:endParaRPr lang="en-US" sz="4800" b="1" smtClean="0">
              <a:latin typeface="Tahoma" pitchFamily="34" charset="0"/>
            </a:endParaRPr>
          </a:p>
          <a:p>
            <a:pPr marL="609600" indent="-609600" algn="l" eaLnBrk="1" hangingPunct="1">
              <a:buFontTx/>
              <a:buAutoNum type="arabicPeriod"/>
            </a:pPr>
            <a:endParaRPr lang="en-US" sz="5000" b="1" smtClean="0">
              <a:latin typeface="Tahoma" pitchFamily="34" charset="0"/>
            </a:endParaRPr>
          </a:p>
          <a:p>
            <a:pPr marL="609600" indent="-609600" algn="l" eaLnBrk="1" hangingPunct="1">
              <a:buFontTx/>
              <a:buAutoNum type="arabicPeriod"/>
            </a:pPr>
            <a:endParaRPr lang="en-US" sz="5000" b="1" smtClean="0">
              <a:latin typeface="Tahoma" pitchFamily="34" charset="0"/>
            </a:endParaRPr>
          </a:p>
          <a:p>
            <a:pPr marL="609600" indent="-609600" algn="l" eaLnBrk="1" hangingPunct="1"/>
            <a:endParaRPr lang="en-US" sz="4800" b="1" smtClean="0">
              <a:latin typeface="Tahoma" pitchFamily="34" charset="0"/>
            </a:endParaRPr>
          </a:p>
        </p:txBody>
      </p:sp>
      <p:sp>
        <p:nvSpPr>
          <p:cNvPr id="3076" name="AutoShape 4"/>
          <p:cNvSpPr>
            <a:spLocks noChangeArrowheads="1"/>
          </p:cNvSpPr>
          <p:nvPr/>
        </p:nvSpPr>
        <p:spPr bwMode="auto">
          <a:xfrm>
            <a:off x="8167688" y="6372225"/>
            <a:ext cx="976312"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blinds(horizontal)">
                                      <p:cBhvr>
                                        <p:cTn id="7" dur="1000"/>
                                        <p:tgtEl>
                                          <p:spTgt spid="222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blinds(horizontal)">
                                      <p:cBhvr>
                                        <p:cTn id="12" dur="1000"/>
                                        <p:tgtEl>
                                          <p:spTgt spid="222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blinds(horizontal)">
                                      <p:cBhvr>
                                        <p:cTn id="17" dur="1000"/>
                                        <p:tgtEl>
                                          <p:spTgt spid="222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blinds(horizontal)">
                                      <p:cBhvr>
                                        <p:cTn id="22" dur="1000"/>
                                        <p:tgtEl>
                                          <p:spTgt spid="222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28600"/>
            <a:ext cx="9144000" cy="533400"/>
          </a:xfrm>
        </p:spPr>
        <p:txBody>
          <a:bodyPr/>
          <a:lstStyle/>
          <a:p>
            <a:pPr eaLnBrk="1" hangingPunct="1"/>
            <a:r>
              <a:rPr lang="en-US" sz="3600" b="1" smtClean="0">
                <a:latin typeface="Tahoma" pitchFamily="34" charset="0"/>
              </a:rPr>
              <a:t>AMERICA’S GLOBAL IMPACT</a:t>
            </a:r>
          </a:p>
        </p:txBody>
      </p:sp>
      <p:sp>
        <p:nvSpPr>
          <p:cNvPr id="21507"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FontTx/>
              <a:buAutoNum type="arabicPeriod"/>
            </a:pPr>
            <a:r>
              <a:rPr lang="en-US" b="1" dirty="0" smtClean="0">
                <a:latin typeface="Tahoma" pitchFamily="34" charset="0"/>
              </a:rPr>
              <a:t>America’s main impact on the world has been its commercial culture: business, pop culture, entrepreneurial spirit, &amp; middle class materialism.</a:t>
            </a:r>
          </a:p>
          <a:p>
            <a:pPr marL="609600" indent="-609600" eaLnBrk="1" hangingPunct="1">
              <a:lnSpc>
                <a:spcPct val="90000"/>
              </a:lnSpc>
              <a:buFontTx/>
              <a:buAutoNum type="arabicPeriod"/>
            </a:pPr>
            <a:r>
              <a:rPr lang="en-US" b="1" dirty="0" smtClean="0">
                <a:latin typeface="Tahoma" pitchFamily="34" charset="0"/>
              </a:rPr>
              <a:t>American foreign policy has always been cautious about global adventurism &amp; imperialistic empire building. </a:t>
            </a:r>
          </a:p>
          <a:p>
            <a:pPr marL="609600" indent="-609600" eaLnBrk="1" hangingPunct="1">
              <a:lnSpc>
                <a:spcPct val="90000"/>
              </a:lnSpc>
              <a:buFontTx/>
              <a:buAutoNum type="arabicPeriod"/>
            </a:pPr>
            <a:r>
              <a:rPr lang="en-US" b="1" dirty="0" smtClean="0">
                <a:latin typeface="Tahoma" pitchFamily="34" charset="0"/>
              </a:rPr>
              <a:t>However, America has occasionally followed in Great Britain’s footsteps transplanting its institutions on foreign soil (the Philippines, Puerto Rico, Guam, &amp; more recently Middle Eastern military incursions). </a:t>
            </a:r>
          </a:p>
        </p:txBody>
      </p:sp>
    </p:spTree>
  </p:cSld>
  <p:clrMapOvr>
    <a:masterClrMapping/>
  </p:clrMapOvr>
  <p:transition spd="med">
    <p:random/>
  </p:transition>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0"/>
            <a:ext cx="9144000" cy="914400"/>
          </a:xfrm>
        </p:spPr>
        <p:txBody>
          <a:bodyPr/>
          <a:lstStyle/>
          <a:p>
            <a:pPr eaLnBrk="1" hangingPunct="1"/>
            <a:r>
              <a:rPr lang="en-US" sz="5400" b="1" smtClean="0">
                <a:solidFill>
                  <a:schemeClr val="tx1"/>
                </a:solidFill>
                <a:latin typeface="Tahoma" pitchFamily="34" charset="0"/>
              </a:rPr>
              <a:t>“Just do it”</a:t>
            </a:r>
          </a:p>
        </p:txBody>
      </p:sp>
      <p:pic>
        <p:nvPicPr>
          <p:cNvPr id="212995" name="Picture 3" descr="exec forceful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1295400"/>
            <a:ext cx="4664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AutoShape 4"/>
          <p:cNvSpPr>
            <a:spLocks noChangeArrowheads="1"/>
          </p:cNvSpPr>
          <p:nvPr/>
        </p:nvSpPr>
        <p:spPr bwMode="auto">
          <a:xfrm>
            <a:off x="7848600" y="6096000"/>
            <a:ext cx="976313" cy="485775"/>
          </a:xfrm>
          <a:prstGeom prst="notched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0"/>
            <a:ext cx="9448800" cy="6858000"/>
          </a:xfrm>
        </p:spPr>
        <p:txBody>
          <a:bodyPr/>
          <a:lstStyle/>
          <a:p>
            <a:pPr algn="l" eaLnBrk="1" hangingPunct="1"/>
            <a:r>
              <a:rPr lang="en-US" sz="4000" b="1" smtClean="0">
                <a:solidFill>
                  <a:schemeClr val="tx1"/>
                </a:solidFill>
                <a:latin typeface="Tahoma" pitchFamily="34" charset="0"/>
              </a:rPr>
              <a:t/>
            </a:r>
            <a:br>
              <a:rPr lang="en-US" sz="4000" b="1" smtClean="0">
                <a:solidFill>
                  <a:schemeClr val="tx1"/>
                </a:solidFill>
                <a:latin typeface="Tahoma" pitchFamily="34" charset="0"/>
              </a:rPr>
            </a:br>
            <a:r>
              <a:rPr lang="en-US" sz="4000" b="1" smtClean="0">
                <a:solidFill>
                  <a:schemeClr val="tx1"/>
                </a:solidFill>
                <a:latin typeface="Tahoma" pitchFamily="34" charset="0"/>
              </a:rPr>
              <a:t>1. </a:t>
            </a:r>
            <a:r>
              <a:rPr lang="en-US" b="1" smtClean="0">
                <a:solidFill>
                  <a:schemeClr val="tx1"/>
                </a:solidFill>
                <a:latin typeface="Tahoma" pitchFamily="34" charset="0"/>
              </a:rPr>
              <a:t>Credit as a lifestyle</a:t>
            </a:r>
            <a:br>
              <a:rPr lang="en-US" b="1" smtClean="0">
                <a:solidFill>
                  <a:schemeClr val="tx1"/>
                </a:solidFill>
                <a:latin typeface="Tahoma" pitchFamily="34" charset="0"/>
              </a:rPr>
            </a:br>
            <a:r>
              <a:rPr lang="en-US" b="1" smtClean="0">
                <a:solidFill>
                  <a:schemeClr val="tx1"/>
                </a:solidFill>
                <a:latin typeface="Tahoma" pitchFamily="34" charset="0"/>
              </a:rPr>
              <a:t>2. Commercialized sex</a:t>
            </a:r>
            <a:br>
              <a:rPr lang="en-US" b="1" smtClean="0">
                <a:solidFill>
                  <a:schemeClr val="tx1"/>
                </a:solidFill>
                <a:latin typeface="Tahoma" pitchFamily="34" charset="0"/>
              </a:rPr>
            </a:br>
            <a:r>
              <a:rPr lang="en-US" b="1" smtClean="0">
                <a:solidFill>
                  <a:schemeClr val="tx1"/>
                </a:solidFill>
                <a:latin typeface="Tahoma" pitchFamily="34" charset="0"/>
              </a:rPr>
              <a:t>3. Commercialized Xmas </a:t>
            </a:r>
            <a:br>
              <a:rPr lang="en-US" b="1" smtClean="0">
                <a:solidFill>
                  <a:schemeClr val="tx1"/>
                </a:solidFill>
                <a:latin typeface="Tahoma" pitchFamily="34" charset="0"/>
              </a:rPr>
            </a:br>
            <a:r>
              <a:rPr lang="en-US" b="1" smtClean="0">
                <a:solidFill>
                  <a:schemeClr val="tx1"/>
                </a:solidFill>
                <a:latin typeface="Tahoma" pitchFamily="34" charset="0"/>
              </a:rPr>
              <a:t>	&amp; holidays</a:t>
            </a:r>
            <a:br>
              <a:rPr lang="en-US" b="1" smtClean="0">
                <a:solidFill>
                  <a:schemeClr val="tx1"/>
                </a:solidFill>
                <a:latin typeface="Tahoma" pitchFamily="34" charset="0"/>
              </a:rPr>
            </a:br>
            <a:r>
              <a:rPr lang="en-US" b="1" smtClean="0">
                <a:solidFill>
                  <a:schemeClr val="tx1"/>
                </a:solidFill>
                <a:latin typeface="Tahoma" pitchFamily="34" charset="0"/>
              </a:rPr>
              <a:t>4. Intrusive telemarketing</a:t>
            </a:r>
            <a:br>
              <a:rPr lang="en-US" b="1" smtClean="0">
                <a:solidFill>
                  <a:schemeClr val="tx1"/>
                </a:solidFill>
                <a:latin typeface="Tahoma" pitchFamily="34" charset="0"/>
              </a:rPr>
            </a:br>
            <a:r>
              <a:rPr lang="en-US" b="1" smtClean="0">
                <a:solidFill>
                  <a:schemeClr val="tx1"/>
                </a:solidFill>
                <a:latin typeface="Tahoma" pitchFamily="34" charset="0"/>
              </a:rPr>
              <a:t>5. Market spying (Internet </a:t>
            </a:r>
            <a:br>
              <a:rPr lang="en-US" b="1" smtClean="0">
                <a:solidFill>
                  <a:schemeClr val="tx1"/>
                </a:solidFill>
                <a:latin typeface="Tahoma" pitchFamily="34" charset="0"/>
              </a:rPr>
            </a:br>
            <a:r>
              <a:rPr lang="en-US" b="1" smtClean="0">
                <a:solidFill>
                  <a:schemeClr val="tx1"/>
                </a:solidFill>
                <a:latin typeface="Tahoma" pitchFamily="34" charset="0"/>
              </a:rPr>
              <a:t>cookies, focus groups, etc.) </a:t>
            </a:r>
            <a:br>
              <a:rPr lang="en-US" b="1" smtClean="0">
                <a:solidFill>
                  <a:schemeClr val="tx1"/>
                </a:solidFill>
                <a:latin typeface="Tahoma" pitchFamily="34" charset="0"/>
              </a:rPr>
            </a:br>
            <a:r>
              <a:rPr lang="en-US" b="1" smtClean="0">
                <a:solidFill>
                  <a:schemeClr val="tx1"/>
                </a:solidFill>
                <a:latin typeface="Tahoma" pitchFamily="34" charset="0"/>
              </a:rPr>
              <a:t>6. $$$ over patriotism for out-sourcing U.S. corporations</a:t>
            </a:r>
            <a:br>
              <a:rPr lang="en-US" b="1" smtClean="0">
                <a:solidFill>
                  <a:schemeClr val="tx1"/>
                </a:solidFill>
                <a:latin typeface="Tahoma" pitchFamily="34" charset="0"/>
              </a:rPr>
            </a:br>
            <a:r>
              <a:rPr lang="en-US" b="1" smtClean="0">
                <a:solidFill>
                  <a:srgbClr val="FFFF00"/>
                </a:solidFill>
                <a:latin typeface="Tahoma" pitchFamily="34" charset="0"/>
              </a:rPr>
              <a:t/>
            </a:r>
            <a:br>
              <a:rPr lang="en-US" b="1" smtClean="0">
                <a:solidFill>
                  <a:srgbClr val="FFFF00"/>
                </a:solidFill>
                <a:latin typeface="Tahoma" pitchFamily="34" charset="0"/>
              </a:rPr>
            </a:br>
            <a:endParaRPr lang="en-US" b="1" smtClean="0">
              <a:solidFill>
                <a:srgbClr val="FFFF00"/>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chemeClr val="tx1"/>
                </a:solidFill>
                <a:latin typeface="Tahoma" pitchFamily="34" charset="0"/>
              </a:rPr>
              <a:t>Turf power!</a:t>
            </a:r>
            <a:br>
              <a:rPr lang="en-US" b="1" dirty="0" smtClean="0">
                <a:solidFill>
                  <a:schemeClr val="tx1"/>
                </a:solidFill>
                <a:latin typeface="Tahoma" pitchFamily="34" charset="0"/>
              </a:rPr>
            </a:br>
            <a:r>
              <a:rPr lang="en-US" b="1" dirty="0" smtClean="0">
                <a:solidFill>
                  <a:schemeClr val="tx1"/>
                </a:solidFill>
                <a:latin typeface="Tahoma" pitchFamily="34" charset="0"/>
              </a:rPr>
              <a:t>(personal empire-building)</a:t>
            </a:r>
          </a:p>
        </p:txBody>
      </p:sp>
      <p:pic>
        <p:nvPicPr>
          <p:cNvPr id="215043" name="Picture 3" descr="exec dilbe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0866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1034"/>
          <p:cNvSpPr>
            <a:spLocks noChangeArrowheads="1"/>
          </p:cNvSpPr>
          <p:nvPr/>
        </p:nvSpPr>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a:latin typeface="Tahoma" pitchFamily="34" charset="0"/>
              </a:rPr>
              <a:t>1. The classic power game in American big business centers around individualistic competition to climb the hierarchy, often putting career interests ahead of company interests.  American executive success is measured more by corporate “turf” controlled than by financial compensation, but the two are closely correlated.</a:t>
            </a:r>
          </a:p>
        </p:txBody>
      </p:sp>
      <p:sp>
        <p:nvSpPr>
          <p:cNvPr id="216067" name="AutoShape 1035"/>
          <p:cNvSpPr>
            <a:spLocks noChangeArrowheads="1"/>
          </p:cNvSpPr>
          <p:nvPr/>
        </p:nvSpPr>
        <p:spPr bwMode="auto">
          <a:xfrm>
            <a:off x="70866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0" y="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400" b="1">
                <a:latin typeface="Tahoma" pitchFamily="34" charset="0"/>
              </a:rPr>
              <a:t>2. Executive power/success are measured by how many “key” people report to you; by the size of your budget; and by how much your decisions impact the corporation.  “Fast track” executives strive to expand &amp; protect their corporate turf via controlling the 3 M’s: </a:t>
            </a:r>
            <a:r>
              <a:rPr lang="en-US" sz="3400" b="1" u="sng">
                <a:latin typeface="Tahoma" pitchFamily="34" charset="0"/>
              </a:rPr>
              <a:t>m</a:t>
            </a:r>
            <a:r>
              <a:rPr lang="en-US" sz="3400" b="1">
                <a:latin typeface="Tahoma" pitchFamily="34" charset="0"/>
              </a:rPr>
              <a:t>anpower, </a:t>
            </a:r>
            <a:r>
              <a:rPr lang="en-US" sz="3400" b="1" u="sng">
                <a:latin typeface="Tahoma" pitchFamily="34" charset="0"/>
              </a:rPr>
              <a:t>m</a:t>
            </a:r>
            <a:r>
              <a:rPr lang="en-US" sz="3400" b="1">
                <a:latin typeface="Tahoma" pitchFamily="34" charset="0"/>
              </a:rPr>
              <a:t>oney, &amp; </a:t>
            </a:r>
            <a:r>
              <a:rPr lang="en-US" sz="3400" b="1" u="sng">
                <a:latin typeface="Tahoma" pitchFamily="34" charset="0"/>
              </a:rPr>
              <a:t>m</a:t>
            </a:r>
            <a:r>
              <a:rPr lang="en-US" sz="3400" b="1">
                <a:latin typeface="Tahoma" pitchFamily="34" charset="0"/>
              </a:rPr>
              <a:t>arkets. The mystique of MBA degrees from prestigious schools provide young graduates with an instant entrée to corporate power corridors—battle on the front lines. </a:t>
            </a:r>
          </a:p>
        </p:txBody>
      </p:sp>
      <p:sp>
        <p:nvSpPr>
          <p:cNvPr id="217091" name="AutoShape 1035"/>
          <p:cNvSpPr>
            <a:spLocks noChangeArrowheads="1"/>
          </p:cNvSpPr>
          <p:nvPr/>
        </p:nvSpPr>
        <p:spPr bwMode="auto">
          <a:xfrm>
            <a:off x="70866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sz="3000" b="1" smtClean="0">
                <a:latin typeface="Tahoma" pitchFamily="34" charset="0"/>
              </a:rPr>
              <a:t>The difference between the compensation of American corporate chief executive officers (CEOs) and the pay of factory workers is large &amp; getting wider.  In 2001, executives of surveyed corporations in the United States made more than $11 million—350 times as much as the average factory worker’s $31,260 annual pay .  And this earnings differential grew more than fivefold between 1990 and 2001.  In 2007, execs made 179 times more than “rank and file” workers.  If the minimum wage had grown as fast since 1990, the minimum wage would now be almost $23 per hour. </a:t>
            </a:r>
          </a:p>
        </p:txBody>
      </p:sp>
      <p:sp>
        <p:nvSpPr>
          <p:cNvPr id="218115" name="AutoShape 1035"/>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ubtitle 2"/>
          <p:cNvSpPr>
            <a:spLocks noGrp="1"/>
          </p:cNvSpPr>
          <p:nvPr>
            <p:ph type="subTitle" idx="1"/>
          </p:nvPr>
        </p:nvSpPr>
        <p:spPr>
          <a:xfrm>
            <a:off x="0" y="0"/>
            <a:ext cx="9144000" cy="6858000"/>
          </a:xfrm>
        </p:spPr>
        <p:txBody>
          <a:bodyPr/>
          <a:lstStyle/>
          <a:p>
            <a:pPr algn="l" eaLnBrk="1" hangingPunct="1"/>
            <a:r>
              <a:rPr lang="en-US" sz="4000" b="1" smtClean="0">
                <a:latin typeface="Tahoma" pitchFamily="34" charset="0"/>
              </a:rPr>
              <a:t>5. Between 1994 and 2007, executives pay increased $90 for every dollar gained by lower level workers.</a:t>
            </a:r>
          </a:p>
          <a:p>
            <a:pPr algn="l" eaLnBrk="1" hangingPunct="1"/>
            <a:r>
              <a:rPr lang="en-US" sz="4000" b="1" smtClean="0">
                <a:latin typeface="Tahoma" pitchFamily="34" charset="0"/>
              </a:rPr>
              <a:t>4. Today, the U.S. top-to-bottom pay gap is at least 10 times greater than the differential in other industrial nations, where tax laws and cultural norms have blocked huge increases in executive pay.</a:t>
            </a:r>
          </a:p>
          <a:p>
            <a:pPr eaLnBrk="1" hangingPunct="1"/>
            <a:endParaRPr lang="en-US" smtClean="0"/>
          </a:p>
        </p:txBody>
      </p:sp>
    </p:spTree>
  </p:cSld>
  <p:clrMapOvr>
    <a:masterClrMapping/>
  </p:clrMapOvr>
  <p:transition spd="med">
    <p:random/>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228600"/>
            <a:ext cx="8534400" cy="457200"/>
          </a:xfrm>
        </p:spPr>
        <p:txBody>
          <a:bodyPr/>
          <a:lstStyle/>
          <a:p>
            <a:pPr eaLnBrk="1" hangingPunct="1"/>
            <a:r>
              <a:rPr lang="en-US" sz="3200" b="1" smtClean="0">
                <a:solidFill>
                  <a:schemeClr val="tx1"/>
                </a:solidFill>
                <a:latin typeface="Tahoma" pitchFamily="34" charset="0"/>
              </a:rPr>
              <a:t>DONALD TRUMP ON BUSINESS</a:t>
            </a:r>
          </a:p>
        </p:txBody>
      </p:sp>
      <p:sp>
        <p:nvSpPr>
          <p:cNvPr id="220163" name="Rectangle 3"/>
          <p:cNvSpPr>
            <a:spLocks noGrp="1" noChangeArrowheads="1"/>
          </p:cNvSpPr>
          <p:nvPr>
            <p:ph type="body" idx="1"/>
          </p:nvPr>
        </p:nvSpPr>
        <p:spPr>
          <a:xfrm>
            <a:off x="0" y="762000"/>
            <a:ext cx="8458200" cy="6096000"/>
          </a:xfrm>
        </p:spPr>
        <p:txBody>
          <a:bodyPr/>
          <a:lstStyle/>
          <a:p>
            <a:pPr eaLnBrk="1" hangingPunct="1">
              <a:buFontTx/>
              <a:buNone/>
            </a:pPr>
            <a:r>
              <a:rPr lang="en-US" sz="4000" b="1" smtClean="0">
                <a:latin typeface="Tahoma" pitchFamily="34" charset="0"/>
              </a:rPr>
              <a:t>1.</a:t>
            </a:r>
            <a:r>
              <a:rPr lang="en-US" sz="4000" b="1" smtClean="0">
                <a:solidFill>
                  <a:srgbClr val="800080"/>
                </a:solidFill>
                <a:latin typeface="Tahoma" pitchFamily="34" charset="0"/>
              </a:rPr>
              <a:t> </a:t>
            </a:r>
            <a:r>
              <a:rPr lang="en-US" sz="4000" b="1" smtClean="0">
                <a:latin typeface="Tahoma" pitchFamily="34" charset="0"/>
              </a:rPr>
              <a:t>Be decisive and then stand by your decisions</a:t>
            </a:r>
          </a:p>
          <a:p>
            <a:pPr eaLnBrk="1" hangingPunct="1">
              <a:buFontTx/>
              <a:buNone/>
            </a:pPr>
            <a:r>
              <a:rPr lang="en-US" sz="4000" b="1" smtClean="0">
                <a:latin typeface="Tahoma" pitchFamily="34" charset="0"/>
              </a:rPr>
              <a:t>2. If you have someone who is disloyal to the team, get rid of him. No second chances.</a:t>
            </a:r>
          </a:p>
          <a:p>
            <a:pPr eaLnBrk="1" hangingPunct="1">
              <a:buFontTx/>
              <a:buNone/>
            </a:pPr>
            <a:r>
              <a:rPr lang="en-US" sz="4000" b="1" smtClean="0">
                <a:latin typeface="Tahoma" pitchFamily="34" charset="0"/>
              </a:rPr>
              <a:t>3. The business world is no place for loose cannons.</a:t>
            </a:r>
          </a:p>
          <a:p>
            <a:pPr eaLnBrk="1" hangingPunct="1">
              <a:buFontTx/>
              <a:buNone/>
            </a:pPr>
            <a:r>
              <a:rPr lang="en-US" sz="4000" b="1" smtClean="0">
                <a:latin typeface="Tahoma" pitchFamily="34" charset="0"/>
              </a:rPr>
              <a:t>4. Learn from your mistakes</a:t>
            </a:r>
          </a:p>
          <a:p>
            <a:pPr eaLnBrk="1" hangingPunct="1">
              <a:buFontTx/>
              <a:buNone/>
            </a:pPr>
            <a:endParaRPr lang="en-US" sz="4000" b="1" smtClean="0">
              <a:latin typeface="Tahoma" pitchFamily="34" charset="0"/>
            </a:endParaRPr>
          </a:p>
        </p:txBody>
      </p:sp>
      <p:sp>
        <p:nvSpPr>
          <p:cNvPr id="220164"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0" y="0"/>
            <a:ext cx="8458200" cy="6858000"/>
          </a:xfrm>
        </p:spPr>
        <p:txBody>
          <a:bodyPr/>
          <a:lstStyle/>
          <a:p>
            <a:pPr eaLnBrk="1" hangingPunct="1">
              <a:buFontTx/>
              <a:buNone/>
            </a:pPr>
            <a:r>
              <a:rPr lang="en-US" sz="3600" b="1" smtClean="0">
                <a:latin typeface="Tahoma" pitchFamily="34" charset="0"/>
              </a:rPr>
              <a:t>5.</a:t>
            </a:r>
            <a:r>
              <a:rPr lang="en-US" sz="3600" b="1" smtClean="0">
                <a:solidFill>
                  <a:srgbClr val="800080"/>
                </a:solidFill>
                <a:latin typeface="Tahoma" pitchFamily="34" charset="0"/>
              </a:rPr>
              <a:t> </a:t>
            </a:r>
            <a:r>
              <a:rPr lang="en-US" sz="3600" b="1" smtClean="0">
                <a:latin typeface="Tahoma" pitchFamily="34" charset="0"/>
              </a:rPr>
              <a:t>Rudeness with clients or </a:t>
            </a:r>
          </a:p>
          <a:p>
            <a:pPr eaLnBrk="1" hangingPunct="1">
              <a:buFontTx/>
              <a:buNone/>
            </a:pPr>
            <a:r>
              <a:rPr lang="en-US" sz="3600" b="1" smtClean="0">
                <a:latin typeface="Tahoma" pitchFamily="34" charset="0"/>
              </a:rPr>
              <a:t>co-workers is bad.</a:t>
            </a:r>
          </a:p>
          <a:p>
            <a:pPr eaLnBrk="1" hangingPunct="1">
              <a:buFontTx/>
              <a:buNone/>
            </a:pPr>
            <a:r>
              <a:rPr lang="en-US" sz="3600" b="1" smtClean="0">
                <a:latin typeface="Tahoma" pitchFamily="34" charset="0"/>
              </a:rPr>
              <a:t>6. A woman using her sex appeal to flirt and succeed is unethical and unfair.</a:t>
            </a:r>
          </a:p>
          <a:p>
            <a:pPr eaLnBrk="1" hangingPunct="1">
              <a:buFontTx/>
              <a:buNone/>
            </a:pPr>
            <a:r>
              <a:rPr lang="en-US" sz="3600" b="1" smtClean="0">
                <a:latin typeface="Tahoma" pitchFamily="34" charset="0"/>
              </a:rPr>
              <a:t>7. Passivity is an absolute sin in business.</a:t>
            </a:r>
          </a:p>
          <a:p>
            <a:pPr eaLnBrk="1" hangingPunct="1">
              <a:buFontTx/>
              <a:buNone/>
            </a:pPr>
            <a:r>
              <a:rPr lang="en-US" sz="3600" b="1" smtClean="0">
                <a:latin typeface="Tahoma" pitchFamily="34" charset="0"/>
              </a:rPr>
              <a:t>8. Not standing up for yourself is a</a:t>
            </a:r>
          </a:p>
          <a:p>
            <a:pPr eaLnBrk="1" hangingPunct="1">
              <a:buFontTx/>
              <a:buNone/>
            </a:pPr>
            <a:r>
              <a:rPr lang="en-US" sz="3600" b="1" smtClean="0">
                <a:latin typeface="Tahoma" pitchFamily="34" charset="0"/>
              </a:rPr>
              <a:t>greater sin than unprofessionalism.</a:t>
            </a:r>
          </a:p>
          <a:p>
            <a:pPr eaLnBrk="1" hangingPunct="1">
              <a:buFontTx/>
              <a:buNone/>
            </a:pPr>
            <a:r>
              <a:rPr lang="en-US" sz="3600" b="1" smtClean="0">
                <a:latin typeface="Tahoma" pitchFamily="34" charset="0"/>
              </a:rPr>
              <a:t>9. Don’t just talk about rewards to employees—deliver them.</a:t>
            </a:r>
          </a:p>
        </p:txBody>
      </p:sp>
    </p:spTree>
  </p:cSld>
  <p:clrMapOvr>
    <a:masterClrMapping/>
  </p:clrMapOvr>
  <p:transition spd="med">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2210" name="WordArt 5"/>
          <p:cNvSpPr>
            <a:spLocks noChangeArrowheads="1" noChangeShapeType="1" noTextEdit="1"/>
          </p:cNvSpPr>
          <p:nvPr/>
        </p:nvSpPr>
        <p:spPr bwMode="auto">
          <a:xfrm>
            <a:off x="1066800" y="685800"/>
            <a:ext cx="7010400" cy="518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effectLst>
                  <a:outerShdw dist="45791" dir="3378596" algn="ctr" rotWithShape="0">
                    <a:srgbClr val="4D4D4D">
                      <a:alpha val="79999"/>
                    </a:srgbClr>
                  </a:outerShdw>
                </a:effectLst>
                <a:latin typeface="Arial Black"/>
              </a:rPr>
              <a:t>FEMININE</a:t>
            </a:r>
          </a:p>
          <a:p>
            <a:pPr algn="ctr"/>
            <a:r>
              <a:rPr lang="en-US" sz="3600" kern="10" spc="720">
                <a:effectLst>
                  <a:outerShdw dist="45791" dir="3378596" algn="ctr" rotWithShape="0">
                    <a:srgbClr val="4D4D4D">
                      <a:alpha val="79999"/>
                    </a:srgbClr>
                  </a:outerShdw>
                </a:effectLst>
                <a:latin typeface="Arial Black"/>
              </a:rPr>
              <a:t>BUSINESS</a:t>
            </a:r>
          </a:p>
          <a:p>
            <a:pPr algn="ctr"/>
            <a:r>
              <a:rPr lang="en-US" sz="3600" kern="10" spc="720">
                <a:effectLst>
                  <a:outerShdw dist="45791" dir="3378596" algn="ctr" rotWithShape="0">
                    <a:srgbClr val="4D4D4D">
                      <a:alpha val="79999"/>
                    </a:srgbClr>
                  </a:outerShdw>
                </a:effectLst>
                <a:latin typeface="Arial Black"/>
              </a:rPr>
              <a:t>CULTURE</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74638"/>
            <a:ext cx="9144000" cy="334962"/>
          </a:xfrm>
        </p:spPr>
        <p:txBody>
          <a:bodyPr/>
          <a:lstStyle/>
          <a:p>
            <a:pPr eaLnBrk="1" hangingPunct="1"/>
            <a:r>
              <a:rPr lang="en-US" sz="3600" b="1" smtClean="0">
                <a:latin typeface="Tahoma" pitchFamily="34" charset="0"/>
              </a:rPr>
              <a:t>GUESS WHO?</a:t>
            </a:r>
          </a:p>
        </p:txBody>
      </p:sp>
      <p:sp>
        <p:nvSpPr>
          <p:cNvPr id="22531" name="Rectangle 3"/>
          <p:cNvSpPr>
            <a:spLocks noGrp="1" noChangeArrowheads="1"/>
          </p:cNvSpPr>
          <p:nvPr>
            <p:ph type="body" idx="1"/>
          </p:nvPr>
        </p:nvSpPr>
        <p:spPr>
          <a:xfrm>
            <a:off x="0" y="685800"/>
            <a:ext cx="9144000" cy="5943600"/>
          </a:xfrm>
        </p:spPr>
        <p:txBody>
          <a:bodyPr/>
          <a:lstStyle/>
          <a:p>
            <a:pPr marL="609600" indent="-609600" eaLnBrk="1" hangingPunct="1">
              <a:lnSpc>
                <a:spcPct val="90000"/>
              </a:lnSpc>
              <a:buFontTx/>
              <a:buAutoNum type="arabicPeriod"/>
            </a:pPr>
            <a:r>
              <a:rPr lang="en-US" sz="3600" b="1" smtClean="0">
                <a:latin typeface="Tahoma" pitchFamily="34" charset="0"/>
              </a:rPr>
              <a:t>The vast majority of the nation’s public school students never study a foreign language at any grade level</a:t>
            </a:r>
          </a:p>
          <a:p>
            <a:pPr marL="609600" indent="-609600" eaLnBrk="1" hangingPunct="1">
              <a:lnSpc>
                <a:spcPct val="90000"/>
              </a:lnSpc>
              <a:buFontTx/>
              <a:buAutoNum type="arabicPeriod"/>
            </a:pPr>
            <a:r>
              <a:rPr lang="en-US" sz="3600" b="1" smtClean="0">
                <a:latin typeface="Tahoma" pitchFamily="34" charset="0"/>
              </a:rPr>
              <a:t>Less than 8% of undergrad college students are taking a foreign language in a given year &amp; only 2% are studying aboard.</a:t>
            </a:r>
          </a:p>
          <a:p>
            <a:pPr marL="609600" indent="-609600" eaLnBrk="1" hangingPunct="1">
              <a:lnSpc>
                <a:spcPct val="90000"/>
              </a:lnSpc>
              <a:buFontTx/>
              <a:buAutoNum type="arabicPeriod"/>
            </a:pPr>
            <a:r>
              <a:rPr lang="en-US" sz="3600" b="1" smtClean="0">
                <a:latin typeface="Tahoma" pitchFamily="34" charset="0"/>
              </a:rPr>
              <a:t>Business, engineering &amp; science majors never have to take a foreign language</a:t>
            </a:r>
          </a:p>
          <a:p>
            <a:pPr marL="609600" indent="-609600" eaLnBrk="1" hangingPunct="1">
              <a:lnSpc>
                <a:spcPct val="90000"/>
              </a:lnSpc>
            </a:pPr>
            <a:endParaRPr lang="en-US" sz="3600" b="1" smtClean="0">
              <a:latin typeface="Tahoma" pitchFamily="34" charset="0"/>
            </a:endParaRPr>
          </a:p>
          <a:p>
            <a:pPr marL="609600" indent="-609600" eaLnBrk="1" hangingPunct="1">
              <a:lnSpc>
                <a:spcPct val="90000"/>
              </a:lnSpc>
            </a:pPr>
            <a:endParaRPr lang="en-US" sz="3600" b="1" smtClean="0">
              <a:latin typeface="Tahoma" pitchFamily="34" charset="0"/>
            </a:endParaRPr>
          </a:p>
        </p:txBody>
      </p:sp>
      <p:sp>
        <p:nvSpPr>
          <p:cNvPr id="22532" name="AutoShape 4"/>
          <p:cNvSpPr>
            <a:spLocks noChangeArrowheads="1"/>
          </p:cNvSpPr>
          <p:nvPr/>
        </p:nvSpPr>
        <p:spPr bwMode="auto">
          <a:xfrm>
            <a:off x="68580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228600"/>
            <a:ext cx="9144000" cy="762000"/>
          </a:xfrm>
        </p:spPr>
        <p:txBody>
          <a:bodyPr/>
          <a:lstStyle/>
          <a:p>
            <a:pPr eaLnBrk="1" hangingPunct="1"/>
            <a:r>
              <a:rPr lang="en-US" sz="3200" b="1" smtClean="0">
                <a:solidFill>
                  <a:schemeClr val="tx1"/>
                </a:solidFill>
                <a:latin typeface="Tahoma" pitchFamily="34" charset="0"/>
              </a:rPr>
              <a:t>AMERICAN WOMEN ARE CARVING OUT THEIR OWN BUSINESS CULTURE</a:t>
            </a:r>
          </a:p>
        </p:txBody>
      </p:sp>
      <p:sp>
        <p:nvSpPr>
          <p:cNvPr id="223235" name="Rectangle 3"/>
          <p:cNvSpPr>
            <a:spLocks noGrp="1" noChangeArrowheads="1"/>
          </p:cNvSpPr>
          <p:nvPr>
            <p:ph type="body" idx="1"/>
          </p:nvPr>
        </p:nvSpPr>
        <p:spPr>
          <a:xfrm>
            <a:off x="228600" y="1066800"/>
            <a:ext cx="8458200" cy="5486400"/>
          </a:xfrm>
        </p:spPr>
        <p:txBody>
          <a:bodyPr/>
          <a:lstStyle/>
          <a:p>
            <a:pPr marL="609600" indent="-609600" eaLnBrk="1" hangingPunct="1">
              <a:buFontTx/>
              <a:buAutoNum type="arabicPeriod"/>
            </a:pPr>
            <a:r>
              <a:rPr lang="en-US" sz="3100" b="1" smtClean="0">
                <a:latin typeface="Tahoma" pitchFamily="34" charset="0"/>
              </a:rPr>
              <a:t>Women business professionals are increasingly rejecting traditional male-dominated business careers in corporate cultures, especially after the after the age of 30.</a:t>
            </a:r>
          </a:p>
          <a:p>
            <a:pPr marL="609600" indent="-609600" eaLnBrk="1" hangingPunct="1">
              <a:buFontTx/>
              <a:buAutoNum type="arabicPeriod"/>
            </a:pPr>
            <a:r>
              <a:rPr lang="en-US" sz="3100" b="1" smtClean="0">
                <a:latin typeface="Tahoma" pitchFamily="34" charset="0"/>
              </a:rPr>
              <a:t>Most women 3-5 years into their business careers make less money than men.</a:t>
            </a:r>
          </a:p>
          <a:p>
            <a:pPr marL="609600" indent="-609600" eaLnBrk="1" hangingPunct="1">
              <a:buFontTx/>
              <a:buAutoNum type="arabicPeriod"/>
            </a:pPr>
            <a:r>
              <a:rPr lang="en-US" sz="3100" b="1" smtClean="0">
                <a:latin typeface="Tahoma" pitchFamily="34" charset="0"/>
              </a:rPr>
              <a:t>Only 29% of students in top MBA </a:t>
            </a:r>
          </a:p>
          <a:p>
            <a:pPr marL="990600" lvl="1" indent="-533400" eaLnBrk="1" hangingPunct="1">
              <a:buFontTx/>
              <a:buNone/>
            </a:pPr>
            <a:r>
              <a:rPr lang="en-US" sz="3100" b="1" smtClean="0">
                <a:latin typeface="Tahoma" pitchFamily="34" charset="0"/>
              </a:rPr>
              <a:t>programs are women (but women own</a:t>
            </a:r>
          </a:p>
          <a:p>
            <a:pPr marL="990600" lvl="1" indent="-533400" eaLnBrk="1" hangingPunct="1">
              <a:buFontTx/>
              <a:buNone/>
            </a:pPr>
            <a:r>
              <a:rPr lang="en-US" sz="3100" b="1" smtClean="0">
                <a:latin typeface="Tahoma" pitchFamily="34" charset="0"/>
              </a:rPr>
              <a:t>38% of U.S. businesses).</a:t>
            </a:r>
          </a:p>
          <a:p>
            <a:pPr marL="609600" indent="-609600" eaLnBrk="1" hangingPunct="1"/>
            <a:endParaRPr lang="en-US" sz="3100" b="1" smtClean="0">
              <a:latin typeface="Tahoma" pitchFamily="34" charset="0"/>
            </a:endParaRPr>
          </a:p>
          <a:p>
            <a:pPr marL="609600" indent="-609600" eaLnBrk="1" hangingPunct="1"/>
            <a:endParaRPr lang="en-US" sz="3100" b="1" smtClean="0">
              <a:latin typeface="Sylfaen" pitchFamily="18" charset="0"/>
            </a:endParaRPr>
          </a:p>
        </p:txBody>
      </p:sp>
      <p:sp>
        <p:nvSpPr>
          <p:cNvPr id="223236" name="AutoShape 6"/>
          <p:cNvSpPr>
            <a:spLocks noChangeArrowheads="1"/>
          </p:cNvSpPr>
          <p:nvPr/>
        </p:nvSpPr>
        <p:spPr bwMode="auto">
          <a:xfrm>
            <a:off x="7315200" y="6324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4"/>
            </a:pPr>
            <a:r>
              <a:rPr lang="en-US" sz="4000" b="1" smtClean="0">
                <a:latin typeface="Tahoma" pitchFamily="34" charset="0"/>
              </a:rPr>
              <a:t>Corporate jobs have an image problem with many women: not a caring profession; long hours; lack of ethics; absence of role models.</a:t>
            </a:r>
          </a:p>
          <a:p>
            <a:pPr marL="609600" indent="-609600" eaLnBrk="1" hangingPunct="1">
              <a:lnSpc>
                <a:spcPct val="90000"/>
              </a:lnSpc>
              <a:buFontTx/>
              <a:buAutoNum type="arabicPeriod" startAt="4"/>
            </a:pPr>
            <a:r>
              <a:rPr lang="en-US" sz="4000" b="1" smtClean="0">
                <a:latin typeface="Tahoma" pitchFamily="34" charset="0"/>
              </a:rPr>
              <a:t>New career options for women: starting their own companies (in order to shape their own corporate culture); working for other women entrepreneurs; working part-time; working for non-profit organizations.</a:t>
            </a:r>
            <a:r>
              <a:rPr lang="en-US" sz="3600" b="1" smtClean="0">
                <a:latin typeface="Tahoma" pitchFamily="34" charset="0"/>
              </a:rPr>
              <a:t> </a:t>
            </a:r>
          </a:p>
          <a:p>
            <a:pPr marL="609600" indent="-609600" eaLnBrk="1" hangingPunct="1">
              <a:lnSpc>
                <a:spcPct val="90000"/>
              </a:lnSpc>
            </a:pPr>
            <a:endParaRPr lang="en-US" sz="3600" b="1" smtClean="0">
              <a:latin typeface="Tahoma" pitchFamily="34" charset="0"/>
            </a:endParaRPr>
          </a:p>
          <a:p>
            <a:pPr marL="609600" indent="-609600" eaLnBrk="1" hangingPunct="1">
              <a:lnSpc>
                <a:spcPct val="90000"/>
              </a:lnSpc>
            </a:pPr>
            <a:endParaRPr lang="en-US" smtClean="0"/>
          </a:p>
        </p:txBody>
      </p:sp>
    </p:spTree>
  </p:cSld>
  <p:clrMapOvr>
    <a:masterClrMapping/>
  </p:clrMapOvr>
  <p:transition spd="med">
    <p:random/>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r>
              <a:rPr lang="en-US" sz="4000" b="1" smtClean="0">
                <a:latin typeface="Tahoma" pitchFamily="34" charset="0"/>
              </a:rPr>
              <a:t>THE FEMININE </a:t>
            </a:r>
            <a:br>
              <a:rPr lang="en-US" sz="4000" b="1" smtClean="0">
                <a:latin typeface="Tahoma" pitchFamily="34" charset="0"/>
              </a:rPr>
            </a:br>
            <a:r>
              <a:rPr lang="en-US" sz="4000" b="1" smtClean="0">
                <a:latin typeface="Tahoma" pitchFamily="34" charset="0"/>
              </a:rPr>
              <a:t>ADMINISTRATIVE STYLE</a:t>
            </a:r>
          </a:p>
        </p:txBody>
      </p:sp>
      <p:sp>
        <p:nvSpPr>
          <p:cNvPr id="225283" name="Rectangle 3"/>
          <p:cNvSpPr>
            <a:spLocks noGrp="1" noChangeArrowheads="1"/>
          </p:cNvSpPr>
          <p:nvPr>
            <p:ph type="body" idx="1"/>
          </p:nvPr>
        </p:nvSpPr>
        <p:spPr>
          <a:xfrm>
            <a:off x="0" y="1219200"/>
            <a:ext cx="9144000" cy="5638800"/>
          </a:xfrm>
        </p:spPr>
        <p:txBody>
          <a:bodyPr/>
          <a:lstStyle/>
          <a:p>
            <a:pPr marL="609600" indent="-609600" eaLnBrk="1" hangingPunct="1">
              <a:buFontTx/>
              <a:buAutoNum type="arabicPeriod"/>
            </a:pPr>
            <a:r>
              <a:rPr lang="en-US" sz="4800" b="1" smtClean="0">
                <a:latin typeface="Tahoma" pitchFamily="34" charset="0"/>
              </a:rPr>
              <a:t>Cooperation &gt; Competition</a:t>
            </a:r>
          </a:p>
          <a:p>
            <a:pPr marL="609600" indent="-609600" eaLnBrk="1" hangingPunct="1">
              <a:buFontTx/>
              <a:buAutoNum type="arabicPeriod"/>
            </a:pPr>
            <a:r>
              <a:rPr lang="en-US" sz="4800" b="1" smtClean="0">
                <a:latin typeface="Tahoma" pitchFamily="34" charset="0"/>
              </a:rPr>
              <a:t>Consensus &gt; Autocracy</a:t>
            </a:r>
          </a:p>
          <a:p>
            <a:pPr marL="609600" indent="-609600" eaLnBrk="1" hangingPunct="1">
              <a:buFontTx/>
              <a:buAutoNum type="arabicPeriod"/>
            </a:pPr>
            <a:r>
              <a:rPr lang="en-US" sz="4800" b="1" smtClean="0">
                <a:latin typeface="Tahoma" pitchFamily="34" charset="0"/>
              </a:rPr>
              <a:t>Multiple goals &gt; Profit as the only goal</a:t>
            </a:r>
          </a:p>
          <a:p>
            <a:pPr marL="609600" indent="-609600" eaLnBrk="1" hangingPunct="1">
              <a:buFontTx/>
              <a:buAutoNum type="arabicPeriod"/>
            </a:pPr>
            <a:r>
              <a:rPr lang="en-US" sz="4800" b="1" u="sng" smtClean="0">
                <a:latin typeface="Tahoma" pitchFamily="34" charset="0"/>
              </a:rPr>
              <a:t>HOW</a:t>
            </a:r>
            <a:r>
              <a:rPr lang="en-US" sz="4800" b="1" smtClean="0">
                <a:latin typeface="Tahoma" pitchFamily="34" charset="0"/>
              </a:rPr>
              <a:t> you do things &gt; WHAT you do</a:t>
            </a:r>
          </a:p>
          <a:p>
            <a:pPr marL="609600" indent="-609600" eaLnBrk="1" hangingPunct="1">
              <a:buFontTx/>
              <a:buNone/>
            </a:pPr>
            <a:endParaRPr lang="en-US" sz="4800" b="1" smtClean="0">
              <a:latin typeface="Tahoma" pitchFamily="34" charset="0"/>
            </a:endParaRPr>
          </a:p>
        </p:txBody>
      </p:sp>
    </p:spTree>
  </p:cSld>
  <p:clrMapOvr>
    <a:masterClrMapping/>
  </p:clrMapOvr>
  <p:transition spd="med">
    <p:random/>
  </p:transition>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6306" name="WordArt 4"/>
          <p:cNvSpPr>
            <a:spLocks noChangeArrowheads="1" noChangeShapeType="1" noTextEdit="1"/>
          </p:cNvSpPr>
          <p:nvPr/>
        </p:nvSpPr>
        <p:spPr bwMode="auto">
          <a:xfrm>
            <a:off x="838200" y="2438400"/>
            <a:ext cx="7391400" cy="14668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WOMENOMICS</a:t>
            </a:r>
          </a:p>
        </p:txBody>
      </p:sp>
    </p:spTree>
  </p:cSld>
  <p:clrMapOvr>
    <a:masterClrMapping/>
  </p:clrMapOvr>
  <p:transition spd="med">
    <p:random/>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Economists now recognize that women are the most powerful engine of economic global growth in the 21</a:t>
            </a:r>
            <a:r>
              <a:rPr lang="en-US" b="1" baseline="30000" smtClean="0">
                <a:latin typeface="Tahoma" pitchFamily="34" charset="0"/>
              </a:rPr>
              <a:t>st</a:t>
            </a:r>
            <a:r>
              <a:rPr lang="en-US" b="1" smtClean="0">
                <a:latin typeface="Tahoma" pitchFamily="34" charset="0"/>
              </a:rPr>
              <a:t> century.</a:t>
            </a:r>
          </a:p>
          <a:p>
            <a:pPr marL="609600" indent="-609600" eaLnBrk="1" hangingPunct="1">
              <a:lnSpc>
                <a:spcPct val="90000"/>
              </a:lnSpc>
              <a:buFontTx/>
              <a:buAutoNum type="arabicPeriod"/>
            </a:pPr>
            <a:r>
              <a:rPr lang="en-US" b="1" smtClean="0">
                <a:latin typeface="Tahoma" pitchFamily="34" charset="0"/>
              </a:rPr>
              <a:t>2/3 of American women now work (vs. just 1/3 in 1950) &amp; women make up almost half of the U.S. workforce.</a:t>
            </a:r>
          </a:p>
          <a:p>
            <a:pPr marL="609600" indent="-609600" eaLnBrk="1" hangingPunct="1">
              <a:lnSpc>
                <a:spcPct val="90000"/>
              </a:lnSpc>
              <a:buFontTx/>
              <a:buAutoNum type="arabicPeriod"/>
            </a:pPr>
            <a:r>
              <a:rPr lang="en-US" b="1" smtClean="0">
                <a:latin typeface="Tahoma" pitchFamily="34" charset="0"/>
              </a:rPr>
              <a:t>Since 1970, women have filled 2 new jobs in the global economy for every one filled by men.</a:t>
            </a:r>
          </a:p>
          <a:p>
            <a:pPr marL="609600" indent="-609600" eaLnBrk="1" hangingPunct="1">
              <a:lnSpc>
                <a:spcPct val="90000"/>
              </a:lnSpc>
              <a:buFontTx/>
              <a:buAutoNum type="arabicPeriod"/>
            </a:pPr>
            <a:r>
              <a:rPr lang="en-US" b="1" smtClean="0">
                <a:latin typeface="Tahoma" pitchFamily="34" charset="0"/>
              </a:rPr>
              <a:t>Women make 80% of all consumer decisions around the world.</a:t>
            </a:r>
          </a:p>
          <a:p>
            <a:pPr marL="609600" indent="-609600" eaLnBrk="1" hangingPunct="1">
              <a:lnSpc>
                <a:spcPct val="90000"/>
              </a:lnSpc>
              <a:buFontTx/>
              <a:buAutoNum type="arabicPeriod"/>
            </a:pPr>
            <a:r>
              <a:rPr lang="en-US" b="1" smtClean="0">
                <a:latin typeface="Tahoma" pitchFamily="34" charset="0"/>
              </a:rPr>
              <a:t> Women workers account of 60-80% of new jobs in the Asian economy.</a:t>
            </a:r>
          </a:p>
          <a:p>
            <a:pPr marL="609600" indent="-609600" eaLnBrk="1" hangingPunct="1">
              <a:lnSpc>
                <a:spcPct val="90000"/>
              </a:lnSpc>
            </a:pPr>
            <a:endParaRPr lang="en-US" b="1" smtClean="0">
              <a:latin typeface="Tahoma" pitchFamily="34" charset="0"/>
            </a:endParaRPr>
          </a:p>
          <a:p>
            <a:pPr marL="609600" indent="-609600" eaLnBrk="1" hangingPunct="1">
              <a:lnSpc>
                <a:spcPct val="90000"/>
              </a:lnSpc>
              <a:buFontTx/>
              <a:buNone/>
            </a:pPr>
            <a:endParaRPr lang="en-US" b="1" smtClean="0">
              <a:latin typeface="Tahoma" pitchFamily="34" charset="0"/>
            </a:endParaRPr>
          </a:p>
        </p:txBody>
      </p:sp>
      <p:sp>
        <p:nvSpPr>
          <p:cNvPr id="227331" name="AutoShape 4"/>
          <p:cNvSpPr>
            <a:spLocks noChangeArrowheads="1"/>
          </p:cNvSpPr>
          <p:nvPr/>
        </p:nvSpPr>
        <p:spPr bwMode="auto">
          <a:xfrm>
            <a:off x="76200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6"/>
            </a:pPr>
            <a:r>
              <a:rPr lang="en-US" b="1" smtClean="0">
                <a:latin typeface="Tahoma" pitchFamily="34" charset="0"/>
              </a:rPr>
              <a:t>In developed nations, women produce about 40% of total GDP, but this rises to over half of GDP if the worth of housework (still done predominately by women) is added.</a:t>
            </a:r>
          </a:p>
          <a:p>
            <a:pPr marL="609600" indent="-609600" eaLnBrk="1" hangingPunct="1">
              <a:buFontTx/>
              <a:buAutoNum type="arabicPeriod" startAt="6"/>
            </a:pPr>
            <a:r>
              <a:rPr lang="en-US" b="1" smtClean="0">
                <a:latin typeface="Tahoma" pitchFamily="34" charset="0"/>
              </a:rPr>
              <a:t>Women make better grades than men at every level of education &amp; are better financial investors as measured by rate of return.</a:t>
            </a:r>
          </a:p>
          <a:p>
            <a:pPr marL="609600" indent="-609600" eaLnBrk="1" hangingPunct="1">
              <a:buFontTx/>
              <a:buAutoNum type="arabicPeriod" startAt="6"/>
            </a:pPr>
            <a:r>
              <a:rPr lang="en-US" b="1" smtClean="0">
                <a:latin typeface="Tahoma" pitchFamily="34" charset="0"/>
              </a:rPr>
              <a:t>Corporations with both male &amp; female executives earn a higher rate of return for stockholders than corporations with all-male executives.</a:t>
            </a:r>
          </a:p>
          <a:p>
            <a:pPr marL="609600" indent="-609600" eaLnBrk="1" hangingPunct="1"/>
            <a:endParaRPr lang="en-US" b="1" smtClean="0">
              <a:latin typeface="Tahoma" pitchFamily="34" charset="0"/>
            </a:endParaRPr>
          </a:p>
          <a:p>
            <a:pPr marL="609600" indent="-609600" eaLnBrk="1" hangingPunct="1">
              <a:buFontTx/>
              <a:buNone/>
            </a:pPr>
            <a:endParaRPr lang="en-US" b="1" smtClean="0">
              <a:latin typeface="Tahoma" pitchFamily="34" charset="0"/>
            </a:endParaRPr>
          </a:p>
          <a:p>
            <a:pPr marL="609600" indent="-609600" eaLnBrk="1" hangingPunct="1">
              <a:buFontTx/>
              <a:buNone/>
            </a:pPr>
            <a:endParaRPr lang="en-US" b="1" smtClean="0">
              <a:latin typeface="Tahoma" pitchFamily="34" charset="0"/>
            </a:endParaRPr>
          </a:p>
        </p:txBody>
      </p:sp>
      <p:sp>
        <p:nvSpPr>
          <p:cNvPr id="228355" name="AutoShape 6"/>
          <p:cNvSpPr>
            <a:spLocks noChangeArrowheads="1"/>
          </p:cNvSpPr>
          <p:nvPr/>
        </p:nvSpPr>
        <p:spPr bwMode="auto">
          <a:xfrm>
            <a:off x="76200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9"/>
            </a:pPr>
            <a:r>
              <a:rPr lang="en-US" b="1" smtClean="0">
                <a:latin typeface="Tahoma" pitchFamily="34" charset="0"/>
              </a:rPr>
              <a:t>Globally more women now receive college degrees than men.</a:t>
            </a:r>
          </a:p>
          <a:p>
            <a:pPr marL="609600" indent="-609600" eaLnBrk="1" hangingPunct="1">
              <a:buFontTx/>
              <a:buAutoNum type="arabicPeriod" startAt="9"/>
            </a:pPr>
            <a:r>
              <a:rPr lang="en-US" b="1" smtClean="0">
                <a:latin typeface="Tahoma" pitchFamily="34" charset="0"/>
              </a:rPr>
              <a:t>A rapid decline in jobs that require manual labor put women on more of a level playing field with men. </a:t>
            </a:r>
          </a:p>
          <a:p>
            <a:pPr marL="609600" indent="-609600" eaLnBrk="1" hangingPunct="1">
              <a:buFontTx/>
              <a:buAutoNum type="arabicPeriod" startAt="9"/>
            </a:pPr>
            <a:r>
              <a:rPr lang="en-US" b="1" smtClean="0">
                <a:latin typeface="Tahoma" pitchFamily="34" charset="0"/>
              </a:rPr>
              <a:t>Women currently hold only 7% of board positions globally (15% in the USA; 1% in Japan).</a:t>
            </a:r>
          </a:p>
          <a:p>
            <a:pPr marL="609600" indent="-609600" eaLnBrk="1" hangingPunct="1">
              <a:buFontTx/>
              <a:buAutoNum type="arabicPeriod" startAt="9"/>
            </a:pPr>
            <a:r>
              <a:rPr lang="en-US" b="1" smtClean="0">
                <a:latin typeface="Tahoma" pitchFamily="34" charset="0"/>
              </a:rPr>
              <a:t>The main reason women earn less than men is because a greater % of women work in low-paying occupations (such as teaching &amp; nursing) than men.</a:t>
            </a:r>
          </a:p>
          <a:p>
            <a:pPr marL="609600" indent="-609600" eaLnBrk="1" hangingPunct="1"/>
            <a:endParaRPr lang="en-US" b="1" smtClean="0">
              <a:latin typeface="Tahoma" pitchFamily="34" charset="0"/>
            </a:endParaRPr>
          </a:p>
          <a:p>
            <a:pPr marL="609600" indent="-609600" eaLnBrk="1" hangingPunct="1">
              <a:buFontTx/>
              <a:buNone/>
            </a:pPr>
            <a:endParaRPr lang="en-US" smtClean="0"/>
          </a:p>
        </p:txBody>
      </p:sp>
    </p:spTree>
  </p:cSld>
  <p:clrMapOvr>
    <a:masterClrMapping/>
  </p:clrMapOvr>
  <p:transition spd="med">
    <p:random/>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28600" y="228600"/>
            <a:ext cx="8610600" cy="685800"/>
          </a:xfrm>
        </p:spPr>
        <p:txBody>
          <a:bodyPr/>
          <a:lstStyle/>
          <a:p>
            <a:pPr eaLnBrk="1" hangingPunct="1"/>
            <a:r>
              <a:rPr lang="en-US" sz="4000" b="1" smtClean="0">
                <a:latin typeface="Tahoma" pitchFamily="34" charset="0"/>
              </a:rPr>
              <a:t>% OF WOMEN WORKING IN…</a:t>
            </a:r>
          </a:p>
        </p:txBody>
      </p:sp>
      <p:sp>
        <p:nvSpPr>
          <p:cNvPr id="230403" name="Rectangle 3"/>
          <p:cNvSpPr>
            <a:spLocks noGrp="1" noChangeArrowheads="1"/>
          </p:cNvSpPr>
          <p:nvPr>
            <p:ph type="body" idx="1"/>
          </p:nvPr>
        </p:nvSpPr>
        <p:spPr>
          <a:xfrm>
            <a:off x="0" y="838200"/>
            <a:ext cx="9144000" cy="6019800"/>
          </a:xfrm>
        </p:spPr>
        <p:txBody>
          <a:bodyPr/>
          <a:lstStyle/>
          <a:p>
            <a:pPr marL="609600" indent="-609600" eaLnBrk="1" hangingPunct="1">
              <a:buFontTx/>
              <a:buAutoNum type="arabicPeriod"/>
            </a:pPr>
            <a:r>
              <a:rPr lang="en-US" b="1" smtClean="0">
                <a:latin typeface="Tahoma" pitchFamily="34" charset="0"/>
              </a:rPr>
              <a:t>Denmark: 73%</a:t>
            </a:r>
          </a:p>
          <a:p>
            <a:pPr marL="609600" indent="-609600" eaLnBrk="1" hangingPunct="1">
              <a:buFontTx/>
              <a:buAutoNum type="arabicPeriod"/>
            </a:pPr>
            <a:r>
              <a:rPr lang="en-US" b="1" smtClean="0">
                <a:latin typeface="Tahoma" pitchFamily="34" charset="0"/>
              </a:rPr>
              <a:t>Sweden: 72%</a:t>
            </a:r>
          </a:p>
          <a:p>
            <a:pPr marL="609600" indent="-609600" eaLnBrk="1" hangingPunct="1">
              <a:buFontTx/>
              <a:buAutoNum type="arabicPeriod"/>
            </a:pPr>
            <a:r>
              <a:rPr lang="en-US" b="1" smtClean="0">
                <a:latin typeface="Tahoma" pitchFamily="34" charset="0"/>
              </a:rPr>
              <a:t>Canada: 68%</a:t>
            </a:r>
          </a:p>
          <a:p>
            <a:pPr marL="609600" indent="-609600" eaLnBrk="1" hangingPunct="1">
              <a:buFontTx/>
              <a:buAutoNum type="arabicPeriod"/>
            </a:pPr>
            <a:r>
              <a:rPr lang="en-US" b="1" smtClean="0">
                <a:latin typeface="Tahoma" pitchFamily="34" charset="0"/>
              </a:rPr>
              <a:t>Britain: 66%</a:t>
            </a:r>
          </a:p>
          <a:p>
            <a:pPr marL="609600" indent="-609600" eaLnBrk="1" hangingPunct="1">
              <a:buFontTx/>
              <a:buAutoNum type="arabicPeriod"/>
            </a:pPr>
            <a:r>
              <a:rPr lang="en-US" b="1" smtClean="0">
                <a:latin typeface="Tahoma" pitchFamily="34" charset="0"/>
              </a:rPr>
              <a:t>USA: 64%</a:t>
            </a:r>
          </a:p>
          <a:p>
            <a:pPr marL="609600" indent="-609600" eaLnBrk="1" hangingPunct="1">
              <a:buFontTx/>
              <a:buAutoNum type="arabicPeriod"/>
            </a:pPr>
            <a:r>
              <a:rPr lang="en-US" b="1" smtClean="0">
                <a:latin typeface="Tahoma" pitchFamily="34" charset="0"/>
              </a:rPr>
              <a:t>Germany: 59%</a:t>
            </a:r>
          </a:p>
          <a:p>
            <a:pPr marL="609600" indent="-609600" eaLnBrk="1" hangingPunct="1">
              <a:buFontTx/>
              <a:buAutoNum type="arabicPeriod"/>
            </a:pPr>
            <a:r>
              <a:rPr lang="en-US" b="1" smtClean="0">
                <a:latin typeface="Tahoma" pitchFamily="34" charset="0"/>
              </a:rPr>
              <a:t>Japan: 57%</a:t>
            </a:r>
          </a:p>
          <a:p>
            <a:pPr marL="609600" indent="-609600" eaLnBrk="1" hangingPunct="1">
              <a:buFontTx/>
              <a:buAutoNum type="arabicPeriod"/>
            </a:pPr>
            <a:r>
              <a:rPr lang="en-US" b="1" smtClean="0">
                <a:latin typeface="Tahoma" pitchFamily="34" charset="0"/>
              </a:rPr>
              <a:t>Spain: 48%</a:t>
            </a:r>
          </a:p>
          <a:p>
            <a:pPr marL="609600" indent="-609600" eaLnBrk="1" hangingPunct="1">
              <a:buFontTx/>
              <a:buAutoNum type="arabicPeriod"/>
            </a:pPr>
            <a:r>
              <a:rPr lang="en-US" b="1" smtClean="0">
                <a:latin typeface="Tahoma" pitchFamily="34" charset="0"/>
              </a:rPr>
              <a:t>Italy: 33%</a:t>
            </a:r>
          </a:p>
        </p:txBody>
      </p:sp>
    </p:spTree>
  </p:cSld>
  <p:clrMapOvr>
    <a:masterClrMapping/>
  </p:clrMapOvr>
  <p:transition spd="med">
    <p:random/>
  </p:transition>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subTitle" idx="1"/>
          </p:nvPr>
        </p:nvSpPr>
        <p:spPr>
          <a:xfrm>
            <a:off x="0" y="0"/>
            <a:ext cx="9144000" cy="6858000"/>
          </a:xfrm>
        </p:spPr>
        <p:txBody>
          <a:bodyPr/>
          <a:lstStyle/>
          <a:p>
            <a:pPr eaLnBrk="1" hangingPunct="1"/>
            <a:endParaRPr lang="en-US" smtClean="0"/>
          </a:p>
        </p:txBody>
      </p:sp>
      <p:sp>
        <p:nvSpPr>
          <p:cNvPr id="231427" name="WordArt 3"/>
          <p:cNvSpPr>
            <a:spLocks noChangeArrowheads="1" noChangeShapeType="1" noTextEdit="1"/>
          </p:cNvSpPr>
          <p:nvPr/>
        </p:nvSpPr>
        <p:spPr bwMode="auto">
          <a:xfrm>
            <a:off x="533400" y="838200"/>
            <a:ext cx="7772400" cy="50292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chemeClr val="tx2"/>
                </a:solidFill>
                <a:latin typeface="Arial Black"/>
              </a:rPr>
              <a:t>EMOTIONAL</a:t>
            </a:r>
          </a:p>
          <a:p>
            <a:pPr algn="ctr"/>
            <a:r>
              <a:rPr lang="en-US" sz="3600" b="1" kern="10">
                <a:ln w="9525">
                  <a:solidFill>
                    <a:srgbClr val="000000"/>
                  </a:solidFill>
                  <a:round/>
                  <a:headEnd/>
                  <a:tailEnd/>
                </a:ln>
                <a:solidFill>
                  <a:schemeClr val="tx2"/>
                </a:solidFill>
                <a:latin typeface="Arial Black"/>
              </a:rPr>
              <a:t> INSTABILITY</a:t>
            </a:r>
          </a:p>
          <a:p>
            <a:pPr algn="ctr"/>
            <a:r>
              <a:rPr lang="en-US" sz="3600" b="1" kern="10">
                <a:ln w="9525">
                  <a:solidFill>
                    <a:srgbClr val="000000"/>
                  </a:solidFill>
                  <a:round/>
                  <a:headEnd/>
                  <a:tailEnd/>
                </a:ln>
                <a:solidFill>
                  <a:schemeClr val="tx2"/>
                </a:solidFill>
                <a:latin typeface="Arial Black"/>
              </a:rPr>
              <a:t> IN AMERICAN</a:t>
            </a:r>
          </a:p>
          <a:p>
            <a:pPr algn="ctr"/>
            <a:r>
              <a:rPr lang="en-US" sz="3600" b="1" kern="10">
                <a:ln w="9525">
                  <a:solidFill>
                    <a:srgbClr val="000000"/>
                  </a:solidFill>
                  <a:round/>
                  <a:headEnd/>
                  <a:tailEnd/>
                </a:ln>
                <a:solidFill>
                  <a:schemeClr val="tx2"/>
                </a:solidFill>
                <a:latin typeface="Arial Black"/>
              </a:rPr>
              <a:t> CULTURE</a:t>
            </a:r>
          </a:p>
        </p:txBody>
      </p:sp>
    </p:spTree>
  </p:cSld>
  <p:clrMapOvr>
    <a:masterClrMapping/>
  </p:clrMapOvr>
  <p:transition spd="med">
    <p:random/>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0" y="457200"/>
            <a:ext cx="9144000" cy="715963"/>
          </a:xfrm>
        </p:spPr>
        <p:txBody>
          <a:bodyPr/>
          <a:lstStyle/>
          <a:p>
            <a:pPr eaLnBrk="1" hangingPunct="1"/>
            <a:r>
              <a:rPr lang="en-US" sz="3200" b="1" smtClean="0">
                <a:latin typeface="Tahoma" pitchFamily="34" charset="0"/>
              </a:rPr>
              <a:t>ROOT CAUSES OF EMOTIONAL DYSFUNCTIONS IN INDIVIDUALISTIC CULTURES</a:t>
            </a:r>
          </a:p>
        </p:txBody>
      </p:sp>
      <p:sp>
        <p:nvSpPr>
          <p:cNvPr id="233475" name="Rectangle 3"/>
          <p:cNvSpPr>
            <a:spLocks noGrp="1" noChangeArrowheads="1"/>
          </p:cNvSpPr>
          <p:nvPr>
            <p:ph type="body" idx="1"/>
          </p:nvPr>
        </p:nvSpPr>
        <p:spPr>
          <a:xfrm>
            <a:off x="0" y="1524000"/>
            <a:ext cx="9144000" cy="6400800"/>
          </a:xfrm>
        </p:spPr>
        <p:txBody>
          <a:bodyPr/>
          <a:lstStyle/>
          <a:p>
            <a:pPr marL="609600" indent="-609600" eaLnBrk="1" hangingPunct="1">
              <a:buFontTx/>
              <a:buAutoNum type="arabicPeriod"/>
            </a:pPr>
            <a:r>
              <a:rPr lang="en-US" sz="4200" b="1" smtClean="0">
                <a:latin typeface="Tahoma" pitchFamily="34" charset="0"/>
              </a:rPr>
              <a:t>Isolation of individuals &amp; the need to manufacture a personal identity</a:t>
            </a:r>
          </a:p>
          <a:p>
            <a:pPr marL="609600" indent="-609600" eaLnBrk="1" hangingPunct="1">
              <a:buFontTx/>
              <a:buAutoNum type="arabicPeriod"/>
            </a:pPr>
            <a:r>
              <a:rPr lang="en-US" sz="4200" b="1" smtClean="0">
                <a:latin typeface="Tahoma" pitchFamily="34" charset="0"/>
              </a:rPr>
              <a:t>Stress caused by Anglo-Saxon performance culture</a:t>
            </a:r>
          </a:p>
          <a:p>
            <a:pPr marL="609600" indent="-609600" eaLnBrk="1" hangingPunct="1">
              <a:buFontTx/>
              <a:buAutoNum type="arabicPeriod"/>
            </a:pPr>
            <a:r>
              <a:rPr lang="en-US" sz="4200" b="1" smtClean="0">
                <a:latin typeface="Tahoma" pitchFamily="34" charset="0"/>
              </a:rPr>
              <a:t>Cultural emphasis on quantity of life over quality of life</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sz="2800" b="1" smtClean="0">
                <a:latin typeface="Tahoma" pitchFamily="34" charset="0"/>
              </a:rPr>
              <a:t>“Without speaking a second language, it’s not possible to have any sophisticated understanding of another culture.”</a:t>
            </a:r>
          </a:p>
          <a:p>
            <a:pPr marL="609600" indent="-609600" eaLnBrk="1" hangingPunct="1">
              <a:buFontTx/>
              <a:buAutoNum type="arabicPeriod" startAt="4"/>
            </a:pPr>
            <a:r>
              <a:rPr lang="en-US" sz="2800" b="1" smtClean="0">
                <a:latin typeface="Tahoma" pitchFamily="34" charset="0"/>
              </a:rPr>
              <a:t>“Many students in other nations begin learning another language before the age of 10. They will have an edge over monolingual Americans in developing business relationships &amp; connections outside their home turf.”</a:t>
            </a:r>
          </a:p>
          <a:p>
            <a:pPr marL="609600" indent="-609600" eaLnBrk="1" hangingPunct="1">
              <a:buFontTx/>
              <a:buAutoNum type="arabicPeriod" startAt="4"/>
            </a:pPr>
            <a:r>
              <a:rPr lang="en-US" sz="2800" b="1" smtClean="0">
                <a:latin typeface="Tahoma" pitchFamily="34" charset="0"/>
              </a:rPr>
              <a:t>A special commission of the U.S. Department of Education has called for a sweeping overhaul of the core curriculum of all public schools &amp; in higher education to prepare American students for the global world of the 21</a:t>
            </a:r>
            <a:r>
              <a:rPr lang="en-US" sz="2800" b="1" baseline="30000" smtClean="0">
                <a:latin typeface="Tahoma" pitchFamily="34" charset="0"/>
              </a:rPr>
              <a:t>st</a:t>
            </a:r>
            <a:r>
              <a:rPr lang="en-US" sz="2800" b="1" smtClean="0">
                <a:latin typeface="Tahoma" pitchFamily="34" charset="0"/>
              </a:rPr>
              <a:t> century.</a:t>
            </a:r>
          </a:p>
        </p:txBody>
      </p:sp>
    </p:spTree>
  </p:cSld>
  <p:clrMapOvr>
    <a:masterClrMapping/>
  </p:clrMapOvr>
  <p:transition spd="med">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0"/>
            <a:ext cx="8229600" cy="792163"/>
          </a:xfrm>
        </p:spPr>
        <p:txBody>
          <a:bodyPr/>
          <a:lstStyle/>
          <a:p>
            <a:pPr eaLnBrk="1" hangingPunct="1"/>
            <a:r>
              <a:rPr lang="en-US" b="1" smtClean="0">
                <a:latin typeface="Tahoma" pitchFamily="34" charset="0"/>
              </a:rPr>
              <a:t>WORKPLACE STRESS</a:t>
            </a:r>
          </a:p>
        </p:txBody>
      </p:sp>
      <p:sp>
        <p:nvSpPr>
          <p:cNvPr id="234499"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3600" b="1" smtClean="0">
                <a:latin typeface="Tahoma" pitchFamily="34" charset="0"/>
              </a:rPr>
              <a:t>40% of Americans say their job is very or extremely stressful.</a:t>
            </a:r>
          </a:p>
          <a:p>
            <a:pPr marL="609600" indent="-609600" eaLnBrk="1" hangingPunct="1">
              <a:buFontTx/>
              <a:buAutoNum type="arabicPeriod"/>
            </a:pPr>
            <a:r>
              <a:rPr lang="en-US" sz="3600" b="1" smtClean="0">
                <a:latin typeface="Tahoma" pitchFamily="34" charset="0"/>
              </a:rPr>
              <a:t>25% of Americans say their job is their #1 stressor in life.</a:t>
            </a:r>
          </a:p>
          <a:p>
            <a:pPr marL="609600" indent="-609600" eaLnBrk="1" hangingPunct="1">
              <a:buFontTx/>
              <a:buAutoNum type="arabicPeriod"/>
            </a:pPr>
            <a:r>
              <a:rPr lang="en-US" sz="3600" b="1" smtClean="0">
                <a:latin typeface="Tahoma" pitchFamily="34" charset="0"/>
              </a:rPr>
              <a:t>¾ of employees feel work stress is worse today than a generation ago.</a:t>
            </a:r>
          </a:p>
          <a:p>
            <a:pPr marL="609600" indent="-609600" eaLnBrk="1" hangingPunct="1">
              <a:buFontTx/>
              <a:buAutoNum type="arabicPeriod"/>
            </a:pPr>
            <a:r>
              <a:rPr lang="en-US" sz="3600" b="1" smtClean="0">
                <a:latin typeface="Tahoma" pitchFamily="34" charset="0"/>
              </a:rPr>
              <a:t>65% of American workers report that work stress causes them physical problems.</a:t>
            </a:r>
          </a:p>
          <a:p>
            <a:pPr marL="609600" indent="-609600" eaLnBrk="1" hangingPunct="1"/>
            <a:endParaRPr lang="en-US" sz="3600" b="1" smtClean="0">
              <a:latin typeface="Tahoma" pitchFamily="34" charset="0"/>
            </a:endParaRPr>
          </a:p>
        </p:txBody>
      </p:sp>
      <p:sp>
        <p:nvSpPr>
          <p:cNvPr id="234500" name="AutoShape 4"/>
          <p:cNvSpPr>
            <a:spLocks noChangeArrowheads="1"/>
          </p:cNvSpPr>
          <p:nvPr/>
        </p:nvSpPr>
        <p:spPr bwMode="auto">
          <a:xfrm>
            <a:off x="71628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3600" b="1" smtClean="0">
                <a:latin typeface="Tahoma" pitchFamily="34" charset="0"/>
              </a:rPr>
              <a:t>An average of 20 Americans are murdered every week while at work. Homicide is the 3</a:t>
            </a:r>
            <a:r>
              <a:rPr lang="en-US" sz="3600" b="1" baseline="30000" smtClean="0">
                <a:latin typeface="Tahoma" pitchFamily="34" charset="0"/>
              </a:rPr>
              <a:t>rd</a:t>
            </a:r>
            <a:r>
              <a:rPr lang="en-US" sz="3600" b="1" smtClean="0">
                <a:latin typeface="Tahoma" pitchFamily="34" charset="0"/>
              </a:rPr>
              <a:t> highest cause of work-related death.</a:t>
            </a:r>
          </a:p>
          <a:p>
            <a:pPr marL="609600" indent="-609600" eaLnBrk="1" hangingPunct="1">
              <a:buFontTx/>
              <a:buAutoNum type="arabicPeriod" startAt="5"/>
            </a:pPr>
            <a:r>
              <a:rPr lang="en-US" sz="3600" b="1" smtClean="0">
                <a:latin typeface="Tahoma" pitchFamily="34" charset="0"/>
              </a:rPr>
              <a:t>Americans work the longest hours of any Western nation, an average of 49 hours per week.</a:t>
            </a:r>
          </a:p>
          <a:p>
            <a:pPr marL="609600" indent="-609600" eaLnBrk="1" hangingPunct="1">
              <a:buFontTx/>
              <a:buAutoNum type="arabicPeriod" startAt="5"/>
            </a:pPr>
            <a:r>
              <a:rPr lang="en-US" sz="3600" b="1" smtClean="0">
                <a:latin typeface="Tahoma" pitchFamily="34" charset="0"/>
              </a:rPr>
              <a:t>40% of workers describe their office environment as “like a real life survivor program.”</a:t>
            </a:r>
          </a:p>
        </p:txBody>
      </p:sp>
      <p:sp>
        <p:nvSpPr>
          <p:cNvPr id="235523"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8"/>
            </a:pPr>
            <a:r>
              <a:rPr lang="en-US" sz="4400" b="1" smtClean="0">
                <a:latin typeface="Tahoma" pitchFamily="34" charset="0"/>
              </a:rPr>
              <a:t>Over the past 5 years, the number of workers calling in sick has tripled.</a:t>
            </a:r>
          </a:p>
          <a:p>
            <a:pPr marL="609600" indent="-609600" eaLnBrk="1" hangingPunct="1">
              <a:buFontTx/>
              <a:buAutoNum type="arabicPeriod" startAt="8"/>
            </a:pPr>
            <a:r>
              <a:rPr lang="en-US" sz="4400" b="1" smtClean="0">
                <a:latin typeface="Tahoma" pitchFamily="34" charset="0"/>
              </a:rPr>
              <a:t>Unanticipated absenteeism costs companies $602 per employee annually.</a:t>
            </a:r>
          </a:p>
          <a:p>
            <a:pPr marL="609600" indent="-609600" eaLnBrk="1" hangingPunct="1">
              <a:buFontTx/>
              <a:buAutoNum type="arabicPeriod" startAt="8"/>
            </a:pPr>
            <a:r>
              <a:rPr lang="en-US" sz="4400" b="1" smtClean="0">
                <a:latin typeface="Tahoma" pitchFamily="34" charset="0"/>
              </a:rPr>
              <a:t>40% of American job turnover is due to workplace stress.</a:t>
            </a:r>
          </a:p>
          <a:p>
            <a:pPr marL="609600" indent="-609600" eaLnBrk="1" hangingPunct="1">
              <a:buFontTx/>
              <a:buAutoNum type="arabicPeriod" startAt="8"/>
            </a:pPr>
            <a:endParaRPr lang="en-US" sz="4400" b="1" smtClean="0">
              <a:latin typeface="Tahoma" pitchFamily="34" charset="0"/>
            </a:endParaRPr>
          </a:p>
          <a:p>
            <a:pPr marL="609600" indent="-609600" eaLnBrk="1" hangingPunct="1"/>
            <a:endParaRPr lang="en-US" sz="4400" smtClean="0"/>
          </a:p>
        </p:txBody>
      </p:sp>
    </p:spTree>
  </p:cSld>
  <p:clrMapOvr>
    <a:masterClrMapping/>
  </p:clrMapOvr>
  <p:transition spd="med">
    <p:random/>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228600"/>
            <a:ext cx="8229600" cy="487363"/>
          </a:xfrm>
        </p:spPr>
        <p:txBody>
          <a:bodyPr/>
          <a:lstStyle/>
          <a:p>
            <a:pPr eaLnBrk="1" hangingPunct="1"/>
            <a:r>
              <a:rPr lang="en-US" sz="4000" b="1" smtClean="0">
                <a:latin typeface="Tahoma" pitchFamily="34" charset="0"/>
              </a:rPr>
              <a:t>FAMILY BREAKDOWN</a:t>
            </a:r>
          </a:p>
        </p:txBody>
      </p:sp>
      <p:sp>
        <p:nvSpPr>
          <p:cNvPr id="237571" name="Rectangle 3"/>
          <p:cNvSpPr>
            <a:spLocks noGrp="1" noChangeArrowheads="1"/>
          </p:cNvSpPr>
          <p:nvPr>
            <p:ph type="body" idx="1"/>
          </p:nvPr>
        </p:nvSpPr>
        <p:spPr>
          <a:xfrm>
            <a:off x="0" y="762000"/>
            <a:ext cx="9144000" cy="5867400"/>
          </a:xfrm>
        </p:spPr>
        <p:txBody>
          <a:bodyPr/>
          <a:lstStyle/>
          <a:p>
            <a:pPr marL="609600" indent="-609600" eaLnBrk="1" hangingPunct="1">
              <a:buFontTx/>
              <a:buAutoNum type="arabicPeriod"/>
            </a:pPr>
            <a:r>
              <a:rPr lang="en-US" sz="4100" b="1" smtClean="0">
                <a:latin typeface="Tahoma" pitchFamily="34" charset="0"/>
              </a:rPr>
              <a:t>28% of American families are single parent</a:t>
            </a:r>
          </a:p>
          <a:p>
            <a:pPr marL="609600" indent="-609600" eaLnBrk="1" hangingPunct="1">
              <a:buFontTx/>
              <a:buAutoNum type="arabicPeriod"/>
            </a:pPr>
            <a:r>
              <a:rPr lang="en-US" sz="4100" b="1" smtClean="0">
                <a:latin typeface="Tahoma" pitchFamily="34" charset="0"/>
              </a:rPr>
              <a:t>1 million children each year have their parents divorce.</a:t>
            </a:r>
          </a:p>
          <a:p>
            <a:pPr marL="609600" indent="-609600" eaLnBrk="1" hangingPunct="1">
              <a:buFontTx/>
              <a:buAutoNum type="arabicPeriod"/>
            </a:pPr>
            <a:r>
              <a:rPr lang="en-US" sz="4100" b="1" smtClean="0">
                <a:latin typeface="Tahoma" pitchFamily="34" charset="0"/>
              </a:rPr>
              <a:t>10% of Americans have been divorced at least once.</a:t>
            </a:r>
          </a:p>
          <a:p>
            <a:pPr marL="609600" indent="-609600" eaLnBrk="1" hangingPunct="1">
              <a:buFontTx/>
              <a:buAutoNum type="arabicPeriod"/>
            </a:pPr>
            <a:r>
              <a:rPr lang="en-US" sz="4100" b="1" smtClean="0">
                <a:latin typeface="Tahoma" pitchFamily="34" charset="0"/>
              </a:rPr>
              <a:t>40-50% of American marriages end in divorce.</a:t>
            </a:r>
          </a:p>
        </p:txBody>
      </p:sp>
    </p:spTree>
  </p:cSld>
  <p:clrMapOvr>
    <a:masterClrMapping/>
  </p:clrMapOvr>
  <p:transition spd="med">
    <p:random/>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274638"/>
            <a:ext cx="8915400" cy="715962"/>
          </a:xfrm>
        </p:spPr>
        <p:txBody>
          <a:bodyPr/>
          <a:lstStyle/>
          <a:p>
            <a:pPr eaLnBrk="1" hangingPunct="1"/>
            <a:r>
              <a:rPr lang="en-US" sz="4000" b="1" smtClean="0">
                <a:latin typeface="Tahoma" pitchFamily="34" charset="0"/>
              </a:rPr>
              <a:t>MURDER &amp; SUICIDE IN AMERICA</a:t>
            </a:r>
          </a:p>
        </p:txBody>
      </p:sp>
      <p:sp>
        <p:nvSpPr>
          <p:cNvPr id="238595"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eriod"/>
            </a:pPr>
            <a:r>
              <a:rPr lang="en-US" sz="4500" b="1" smtClean="0">
                <a:latin typeface="Tahoma" pitchFamily="34" charset="0"/>
              </a:rPr>
              <a:t>Average annual murder rate over past decade: 16,000 (44 per day)</a:t>
            </a:r>
          </a:p>
          <a:p>
            <a:pPr marL="609600" indent="-609600" eaLnBrk="1" hangingPunct="1">
              <a:buFontTx/>
              <a:buAutoNum type="arabicPeriod"/>
            </a:pPr>
            <a:r>
              <a:rPr lang="en-US" sz="4500" b="1" smtClean="0">
                <a:latin typeface="Tahoma" pitchFamily="34" charset="0"/>
              </a:rPr>
              <a:t>Approx. 25,000-30,000 American suicides annually &amp; 8-25 suicide attempts for every actual suicide </a:t>
            </a:r>
          </a:p>
          <a:p>
            <a:pPr marL="609600" indent="-609600" eaLnBrk="1" hangingPunct="1">
              <a:buFontTx/>
              <a:buAutoNum type="arabicPeriod"/>
            </a:pPr>
            <a:endParaRPr lang="en-US" sz="4500" b="1" smtClean="0">
              <a:latin typeface="Tahoma" pitchFamily="34" charset="0"/>
            </a:endParaRPr>
          </a:p>
        </p:txBody>
      </p:sp>
      <p:sp>
        <p:nvSpPr>
          <p:cNvPr id="238596" name="AutoShape 4"/>
          <p:cNvSpPr>
            <a:spLocks noChangeArrowheads="1"/>
          </p:cNvSpPr>
          <p:nvPr/>
        </p:nvSpPr>
        <p:spPr bwMode="auto">
          <a:xfrm>
            <a:off x="78486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3"/>
            </a:pPr>
            <a:r>
              <a:rPr lang="en-US" sz="4800" b="1" dirty="0" smtClean="0">
                <a:latin typeface="Tahoma" pitchFamily="34" charset="0"/>
              </a:rPr>
              <a:t> </a:t>
            </a:r>
            <a:r>
              <a:rPr lang="en-US" sz="3600" b="1" dirty="0" smtClean="0">
                <a:latin typeface="Tahoma" pitchFamily="34" charset="0"/>
              </a:rPr>
              <a:t>As of June, 2014, 297 students  (including elementary) have been murdered in 137 separate American </a:t>
            </a:r>
            <a:r>
              <a:rPr lang="en-US" sz="3600" b="1" smtClean="0">
                <a:latin typeface="Tahoma" pitchFamily="34" charset="0"/>
              </a:rPr>
              <a:t>school incidents.</a:t>
            </a:r>
            <a:endParaRPr lang="en-US" sz="3600" b="1" dirty="0" smtClean="0">
              <a:latin typeface="Tahoma" pitchFamily="34" charset="0"/>
            </a:endParaRPr>
          </a:p>
          <a:p>
            <a:pPr marL="609600" indent="-609600" eaLnBrk="1" hangingPunct="1">
              <a:lnSpc>
                <a:spcPct val="80000"/>
              </a:lnSpc>
              <a:buFontTx/>
              <a:buAutoNum type="arabicPeriod" startAt="3"/>
            </a:pPr>
            <a:r>
              <a:rPr lang="en-US" sz="3600" b="1" dirty="0" smtClean="0">
                <a:latin typeface="Tahoma" pitchFamily="34" charset="0"/>
              </a:rPr>
              <a:t>In America’s single largest mass murder to date (2007), 32 students were murdered &amp; many more wounded by a fellow student at Virginia Tech University.</a:t>
            </a:r>
          </a:p>
          <a:p>
            <a:pPr marL="609600" indent="-609600" eaLnBrk="1" hangingPunct="1">
              <a:lnSpc>
                <a:spcPct val="80000"/>
              </a:lnSpc>
              <a:buFontTx/>
              <a:buAutoNum type="arabicPeriod" startAt="3"/>
            </a:pPr>
            <a:r>
              <a:rPr lang="en-US" sz="3600" b="1" dirty="0" smtClean="0">
                <a:latin typeface="Tahoma" pitchFamily="34" charset="0"/>
              </a:rPr>
              <a:t>Hundreds of students are </a:t>
            </a:r>
            <a:r>
              <a:rPr lang="en-US" sz="3600" b="1" dirty="0">
                <a:latin typeface="Tahoma" pitchFamily="34" charset="0"/>
              </a:rPr>
              <a:t>subjected annually to </a:t>
            </a:r>
            <a:r>
              <a:rPr lang="en-US" sz="3600" b="1" dirty="0" smtClean="0">
                <a:latin typeface="Tahoma" pitchFamily="34" charset="0"/>
              </a:rPr>
              <a:t>violence, sexual molestation , or harassment in American public education.</a:t>
            </a:r>
            <a:endParaRPr lang="en-US" sz="4100" b="1" dirty="0" smtClean="0">
              <a:latin typeface="Tahoma" pitchFamily="34" charset="0"/>
            </a:endParaRPr>
          </a:p>
        </p:txBody>
      </p:sp>
    </p:spTree>
  </p:cSld>
  <p:clrMapOvr>
    <a:masterClrMapping/>
  </p:clrMapOvr>
  <p:transition spd="med">
    <p:random/>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0"/>
            <a:ext cx="8229600" cy="715963"/>
          </a:xfrm>
        </p:spPr>
        <p:txBody>
          <a:bodyPr/>
          <a:lstStyle/>
          <a:p>
            <a:pPr eaLnBrk="1" hangingPunct="1"/>
            <a:r>
              <a:rPr lang="en-US" sz="4000" b="1" smtClean="0">
                <a:latin typeface="Tahoma" pitchFamily="34" charset="0"/>
              </a:rPr>
              <a:t>ALCOHOL &amp; DRUG ABUSE</a:t>
            </a:r>
          </a:p>
        </p:txBody>
      </p:sp>
      <p:sp>
        <p:nvSpPr>
          <p:cNvPr id="240643"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4000" b="1" smtClean="0">
                <a:latin typeface="Tahoma" pitchFamily="34" charset="0"/>
              </a:rPr>
              <a:t>43% of Americans have been exposed to alcoholism in their extended family.</a:t>
            </a:r>
          </a:p>
          <a:p>
            <a:pPr marL="609600" indent="-609600" eaLnBrk="1" hangingPunct="1">
              <a:buFontTx/>
              <a:buAutoNum type="arabicPeriod"/>
            </a:pPr>
            <a:r>
              <a:rPr lang="en-US" sz="4000" b="1" smtClean="0">
                <a:latin typeface="Tahoma" pitchFamily="34" charset="0"/>
              </a:rPr>
              <a:t>Approx. 7M Americans between the ages of 12-20 are binge drinkers.</a:t>
            </a:r>
          </a:p>
          <a:p>
            <a:pPr marL="609600" indent="-609600" eaLnBrk="1" hangingPunct="1">
              <a:buFontTx/>
              <a:buAutoNum type="arabicPeriod"/>
            </a:pPr>
            <a:r>
              <a:rPr lang="en-US" sz="4000" b="1" smtClean="0">
                <a:latin typeface="Tahoma" pitchFamily="34" charset="0"/>
              </a:rPr>
              <a:t>An American is killed every 30 minutes in an alcohol-related traffic accident.</a:t>
            </a:r>
          </a:p>
        </p:txBody>
      </p:sp>
      <p:sp>
        <p:nvSpPr>
          <p:cNvPr id="240644" name="AutoShape 4"/>
          <p:cNvSpPr>
            <a:spLocks noChangeArrowheads="1"/>
          </p:cNvSpPr>
          <p:nvPr/>
        </p:nvSpPr>
        <p:spPr bwMode="auto">
          <a:xfrm>
            <a:off x="74676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0"/>
            <a:ext cx="8229600" cy="715963"/>
          </a:xfrm>
        </p:spPr>
        <p:txBody>
          <a:bodyPr/>
          <a:lstStyle/>
          <a:p>
            <a:pPr eaLnBrk="1" hangingPunct="1"/>
            <a:r>
              <a:rPr lang="en-US" sz="4000" b="1" smtClean="0">
                <a:latin typeface="Tahoma" pitchFamily="34" charset="0"/>
              </a:rPr>
              <a:t>EATING DISORDERS</a:t>
            </a:r>
          </a:p>
        </p:txBody>
      </p:sp>
      <p:sp>
        <p:nvSpPr>
          <p:cNvPr id="242691"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4000" b="1" smtClean="0">
                <a:latin typeface="Tahoma" pitchFamily="34" charset="0"/>
              </a:rPr>
              <a:t>61% of Americans are overweight or obese: 13% of children 6-11 years old; 14% of those 12-19 years old</a:t>
            </a:r>
          </a:p>
          <a:p>
            <a:pPr marL="609600" indent="-609600" eaLnBrk="1" hangingPunct="1">
              <a:buFontTx/>
              <a:buAutoNum type="arabicPeriod"/>
            </a:pPr>
            <a:r>
              <a:rPr lang="en-US" sz="4000" b="1" smtClean="0">
                <a:latin typeface="Tahoma" pitchFamily="34" charset="0"/>
              </a:rPr>
              <a:t>15% of young American women have a serious eating disorder.</a:t>
            </a:r>
          </a:p>
          <a:p>
            <a:pPr marL="609600" indent="-609600" eaLnBrk="1" hangingPunct="1">
              <a:buFontTx/>
              <a:buAutoNum type="arabicPeriod"/>
            </a:pPr>
            <a:r>
              <a:rPr lang="en-US" sz="4000" b="1" smtClean="0">
                <a:latin typeface="Tahoma" pitchFamily="34" charset="0"/>
              </a:rPr>
              <a:t>Americans spend $109M daily on dieting products</a:t>
            </a:r>
          </a:p>
        </p:txBody>
      </p:sp>
    </p:spTree>
  </p:cSld>
  <p:clrMapOvr>
    <a:masterClrMapping/>
  </p:clrMapOvr>
  <p:transition spd="med">
    <p:random/>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274638"/>
            <a:ext cx="8915400" cy="715962"/>
          </a:xfrm>
        </p:spPr>
        <p:txBody>
          <a:bodyPr/>
          <a:lstStyle/>
          <a:p>
            <a:pPr eaLnBrk="1" hangingPunct="1"/>
            <a:r>
              <a:rPr lang="en-US" sz="4000" b="1" smtClean="0">
                <a:latin typeface="Tahoma" pitchFamily="34" charset="0"/>
              </a:rPr>
              <a:t>SEXUAL ABUSE IN AMERICA</a:t>
            </a:r>
          </a:p>
        </p:txBody>
      </p:sp>
      <p:sp>
        <p:nvSpPr>
          <p:cNvPr id="243715"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eriod"/>
            </a:pPr>
            <a:r>
              <a:rPr lang="en-US" sz="4500" b="1" smtClean="0">
                <a:latin typeface="Tahoma" pitchFamily="34" charset="0"/>
              </a:rPr>
              <a:t>About ¼ of American women were sexually molested in childhood &amp; 1 in 7 males</a:t>
            </a:r>
          </a:p>
          <a:p>
            <a:pPr marL="609600" indent="-609600" eaLnBrk="1" hangingPunct="1">
              <a:buFontTx/>
              <a:buAutoNum type="arabicPeriod"/>
            </a:pPr>
            <a:r>
              <a:rPr lang="en-US" sz="4500" b="1" smtClean="0">
                <a:latin typeface="Tahoma" pitchFamily="34" charset="0"/>
              </a:rPr>
              <a:t>Estimate of women raped every year by a stranger: 220,000- 1 million; 1.2M are raped by an acquaintance </a:t>
            </a:r>
          </a:p>
          <a:p>
            <a:pPr marL="609600" indent="-609600" eaLnBrk="1" hangingPunct="1">
              <a:buFontTx/>
              <a:buAutoNum type="arabicPeriod"/>
            </a:pPr>
            <a:endParaRPr lang="en-US" sz="4500" b="1" smtClean="0">
              <a:latin typeface="Tahoma" pitchFamily="34" charset="0"/>
            </a:endParaRPr>
          </a:p>
        </p:txBody>
      </p:sp>
      <p:sp>
        <p:nvSpPr>
          <p:cNvPr id="4" name="Right Arrow 3"/>
          <p:cNvSpPr/>
          <p:nvPr/>
        </p:nvSpPr>
        <p:spPr>
          <a:xfrm>
            <a:off x="8166100" y="6373813"/>
            <a:ext cx="977900"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3. </a:t>
            </a:r>
            <a:r>
              <a:rPr lang="en-US" sz="3000" b="1" smtClean="0">
                <a:latin typeface="Tahoma" pitchFamily="34" charset="0"/>
                <a:cs typeface="Tahoma" pitchFamily="34" charset="0"/>
              </a:rPr>
              <a:t>Ten states took action in 2008 to eliminate sexual abuse of students by teachers. Between 2001-2005, 2,570 teachers lost their teaching credentials in sexual misconduct charges. Experts say the problem is much bigger than the statistics indicate.</a:t>
            </a:r>
          </a:p>
          <a:p>
            <a:pPr>
              <a:buFontTx/>
              <a:buNone/>
            </a:pPr>
            <a:r>
              <a:rPr lang="en-US" sz="3000" b="1" smtClean="0">
                <a:latin typeface="Tahoma" pitchFamily="34" charset="0"/>
                <a:cs typeface="Tahoma" pitchFamily="34" charset="0"/>
              </a:rPr>
              <a:t>4. The suicide rate of the U.S. Army hit a record high in 2007, when 935 (115 in the Middle East) active duty soldiers took their lives. Another 166 American soldiers in the Middle East attempted suicide. Soldier suicides have risen each year of the Iraq war.</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AMERICA’S #1 EXPORT</a:t>
            </a:r>
          </a:p>
        </p:txBody>
      </p:sp>
      <p:sp>
        <p:nvSpPr>
          <p:cNvPr id="24579" name="Rectangle 3"/>
          <p:cNvSpPr>
            <a:spLocks noGrp="1" noChangeArrowheads="1"/>
          </p:cNvSpPr>
          <p:nvPr>
            <p:ph type="subTitle" idx="1"/>
          </p:nvPr>
        </p:nvSpPr>
        <p:spPr>
          <a:xfrm>
            <a:off x="0" y="685800"/>
            <a:ext cx="9144000" cy="6172200"/>
          </a:xfrm>
        </p:spPr>
        <p:txBody>
          <a:bodyPr/>
          <a:lstStyle/>
          <a:p>
            <a:pPr algn="l" eaLnBrk="1" hangingPunct="1"/>
            <a:r>
              <a:rPr lang="en-US" sz="3800" b="1" smtClean="0">
                <a:latin typeface="Tahoma" pitchFamily="34" charset="0"/>
              </a:rPr>
              <a:t>America’s greatest legacy is exporting our “free to be me” culture to the rest of the world:  pop culture (fast food, commercial entertainment, informal dress and consumerism).  American rebelliousness shows up in our dress- down informal clothing, which brings everyone down to the lowest fashion level.</a:t>
            </a:r>
          </a:p>
        </p:txBody>
      </p:sp>
    </p:spTree>
  </p:cSld>
  <p:clrMapOvr>
    <a:masterClrMapping/>
  </p:clrMapOvr>
  <p:transition spd="med">
    <p:random/>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0"/>
            <a:ext cx="9144000" cy="715963"/>
          </a:xfrm>
        </p:spPr>
        <p:txBody>
          <a:bodyPr/>
          <a:lstStyle/>
          <a:p>
            <a:pPr eaLnBrk="1" hangingPunct="1"/>
            <a:r>
              <a:rPr lang="en-US" sz="3600" b="1" smtClean="0">
                <a:latin typeface="Tahoma" pitchFamily="34" charset="0"/>
              </a:rPr>
              <a:t>SEX IN THE AMERICAN MASS MEDIA</a:t>
            </a:r>
          </a:p>
        </p:txBody>
      </p:sp>
      <p:sp>
        <p:nvSpPr>
          <p:cNvPr id="245763"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4200" b="1" smtClean="0">
                <a:latin typeface="Tahoma" pitchFamily="34" charset="0"/>
              </a:rPr>
              <a:t>75% of prime time American TV &amp; 64% of all TV shows include sexual content.</a:t>
            </a:r>
          </a:p>
          <a:p>
            <a:pPr marL="609600" indent="-609600" eaLnBrk="1" hangingPunct="1">
              <a:buFontTx/>
              <a:buAutoNum type="arabicPeriod"/>
            </a:pPr>
            <a:r>
              <a:rPr lang="en-US" sz="4200" b="1" smtClean="0">
                <a:latin typeface="Tahoma" pitchFamily="34" charset="0"/>
              </a:rPr>
              <a:t> 87% of American movies include sexual content.</a:t>
            </a:r>
          </a:p>
          <a:p>
            <a:pPr marL="609600" indent="-609600" eaLnBrk="1" hangingPunct="1">
              <a:buFontTx/>
              <a:buAutoNum type="arabicPeriod"/>
            </a:pPr>
            <a:r>
              <a:rPr lang="en-US" sz="4200" b="1" smtClean="0">
                <a:latin typeface="Tahoma" pitchFamily="34" charset="0"/>
              </a:rPr>
              <a:t>Premarital sex is referred to</a:t>
            </a:r>
          </a:p>
          <a:p>
            <a:pPr marL="609600" indent="-609600" eaLnBrk="1" hangingPunct="1">
              <a:buFontTx/>
              <a:buNone/>
            </a:pPr>
            <a:r>
              <a:rPr lang="en-US" sz="4200" b="1" smtClean="0">
                <a:latin typeface="Tahoma" pitchFamily="34" charset="0"/>
              </a:rPr>
              <a:t>	 2-3 times every hour on  American soap operas.</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1600200" y="533400"/>
            <a:ext cx="5791200" cy="495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YANKEE</a:t>
            </a:r>
          </a:p>
          <a:p>
            <a:pPr algn="ctr"/>
            <a:r>
              <a:rPr lang="en-US" sz="3600" kern="10">
                <a:ln w="9525">
                  <a:solidFill>
                    <a:srgbClr val="000000"/>
                  </a:solidFill>
                  <a:round/>
                  <a:headEnd/>
                  <a:tailEnd/>
                </a:ln>
                <a:latin typeface="Arial Black"/>
              </a:rPr>
              <a:t>CHARACTER</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2800" smtClean="0">
                <a:latin typeface="Tahoma" pitchFamily="34" charset="0"/>
              </a:rPr>
              <a:t>“</a:t>
            </a:r>
            <a:r>
              <a:rPr lang="en-US" sz="2800" b="1" smtClean="0">
                <a:latin typeface="Tahoma" pitchFamily="34" charset="0"/>
              </a:rPr>
              <a:t>America has always been a society of plain, ordinary people all busy pursuing their own private interests.”</a:t>
            </a:r>
          </a:p>
          <a:p>
            <a:pPr marL="609600" indent="-609600" eaLnBrk="1" hangingPunct="1">
              <a:lnSpc>
                <a:spcPct val="90000"/>
              </a:lnSpc>
              <a:buFontTx/>
              <a:buAutoNum type="arabicPeriod"/>
            </a:pPr>
            <a:r>
              <a:rPr lang="en-US" sz="2800" smtClean="0">
                <a:latin typeface="Tahoma" pitchFamily="34" charset="0"/>
              </a:rPr>
              <a:t>“</a:t>
            </a:r>
            <a:r>
              <a:rPr lang="en-US" sz="2800" b="1" smtClean="0">
                <a:latin typeface="Tahoma" pitchFamily="34" charset="0"/>
              </a:rPr>
              <a:t>America is a country that specializes in re-inventing itself, sucking in new arrivals and hurling them around the world’s most dynamic economy.  Somewhere between Ellis Island and the car factories of Detroit, the newcomers are Americanized.”</a:t>
            </a:r>
          </a:p>
          <a:p>
            <a:pPr marL="609600" indent="-609600" eaLnBrk="1" hangingPunct="1">
              <a:lnSpc>
                <a:spcPct val="90000"/>
              </a:lnSpc>
              <a:buFontTx/>
              <a:buAutoNum type="arabicPeriod"/>
            </a:pPr>
            <a:r>
              <a:rPr lang="en-US" sz="2800" b="1" smtClean="0">
                <a:latin typeface="Tahoma" pitchFamily="34" charset="0"/>
              </a:rPr>
              <a:t>“America’s backbone is made of mobility, immigration, meritocracy, and volunteerism.” </a:t>
            </a:r>
            <a:r>
              <a:rPr lang="en-US" sz="2800" smtClean="0">
                <a:latin typeface="Tahoma" pitchFamily="34" charset="0"/>
              </a:rPr>
              <a:t> </a:t>
            </a:r>
            <a:endParaRPr lang="en-US" sz="2800" b="1" smtClean="0">
              <a:latin typeface="Tahoma" pitchFamily="34" charset="0"/>
            </a:endParaRPr>
          </a:p>
          <a:p>
            <a:pPr marL="609600" indent="-609600" eaLnBrk="1" hangingPunct="1">
              <a:lnSpc>
                <a:spcPct val="90000"/>
              </a:lnSpc>
              <a:buFontTx/>
              <a:buAutoNum type="arabicPeriod"/>
            </a:pPr>
            <a:r>
              <a:rPr lang="en-US" sz="2800" b="1" smtClean="0">
                <a:latin typeface="Tahoma" pitchFamily="34" charset="0"/>
              </a:rPr>
              <a:t>“America has always been free and enterprising, but not without its costs—vulgarity, materialism, rootlessness, and anti-intellectualism.”</a:t>
            </a: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7848600" cy="533400"/>
          </a:xfrm>
        </p:spPr>
        <p:txBody>
          <a:bodyPr/>
          <a:lstStyle/>
          <a:p>
            <a:pPr eaLnBrk="1" hangingPunct="1"/>
            <a:r>
              <a:rPr lang="en-US" sz="2800" b="1" smtClean="0">
                <a:latin typeface="Tahoma" pitchFamily="34" charset="0"/>
              </a:rPr>
              <a:t>TWO MEN WHO SHAPED </a:t>
            </a:r>
            <a:br>
              <a:rPr lang="en-US" sz="2800" b="1" smtClean="0">
                <a:latin typeface="Tahoma" pitchFamily="34" charset="0"/>
              </a:rPr>
            </a:br>
            <a:r>
              <a:rPr lang="en-US" sz="2800" b="1" smtClean="0">
                <a:latin typeface="Tahoma" pitchFamily="34" charset="0"/>
              </a:rPr>
              <a:t>THE AMERICAN CHARACTER</a:t>
            </a:r>
          </a:p>
        </p:txBody>
      </p:sp>
      <p:sp>
        <p:nvSpPr>
          <p:cNvPr id="27651" name="Rectangle 3"/>
          <p:cNvSpPr>
            <a:spLocks noGrp="1" noChangeArrowheads="1"/>
          </p:cNvSpPr>
          <p:nvPr>
            <p:ph type="body" idx="1"/>
          </p:nvPr>
        </p:nvSpPr>
        <p:spPr>
          <a:xfrm>
            <a:off x="0" y="1066800"/>
            <a:ext cx="9144000" cy="5791200"/>
          </a:xfrm>
        </p:spPr>
        <p:txBody>
          <a:bodyPr/>
          <a:lstStyle/>
          <a:p>
            <a:pPr marL="609600" indent="-609600" eaLnBrk="1" hangingPunct="1">
              <a:lnSpc>
                <a:spcPct val="80000"/>
              </a:lnSpc>
              <a:buFontTx/>
              <a:buAutoNum type="arabicPeriod"/>
            </a:pPr>
            <a:r>
              <a:rPr lang="en-US" sz="2600" b="1" u="sng" smtClean="0">
                <a:latin typeface="Tahoma" pitchFamily="34" charset="0"/>
              </a:rPr>
              <a:t>John Winthrop</a:t>
            </a:r>
            <a:r>
              <a:rPr lang="en-US" sz="2600" b="1" smtClean="0">
                <a:latin typeface="Tahoma" pitchFamily="34" charset="0"/>
              </a:rPr>
              <a:t> (leader of the American Pilgrims in 1620): Popularized the belief that Americans are “new Israelites” (chosen people) led by God to the Promised Land of America to become a light to the world.  Winthrop thus planted the spiritual seed of American culture.</a:t>
            </a:r>
            <a:endParaRPr lang="en-US" sz="2600" b="1" u="sng" smtClean="0">
              <a:latin typeface="Tahoma" pitchFamily="34" charset="0"/>
            </a:endParaRPr>
          </a:p>
          <a:p>
            <a:pPr marL="609600" indent="-609600" eaLnBrk="1" hangingPunct="1">
              <a:lnSpc>
                <a:spcPct val="80000"/>
              </a:lnSpc>
              <a:buFontTx/>
              <a:buAutoNum type="arabicPeriod"/>
            </a:pPr>
            <a:r>
              <a:rPr lang="en-US" sz="2600" b="1" u="sng" smtClean="0">
                <a:latin typeface="Tahoma" pitchFamily="34" charset="0"/>
              </a:rPr>
              <a:t>Ben Franklin</a:t>
            </a:r>
            <a:r>
              <a:rPr lang="en-US" sz="2600" b="1" smtClean="0">
                <a:latin typeface="Tahoma" pitchFamily="34" charset="0"/>
              </a:rPr>
              <a:t>:  Pragmatic, opportunistic, nationalistic visionary who stressed the classic theme of entrepreneurial Americans driven by personal success/progress and ceaseless personal improvement.  Franklin envisioned America as the bastion of economic progress and personal wealth.  </a:t>
            </a:r>
          </a:p>
          <a:p>
            <a:pPr marL="609600" indent="-609600" eaLnBrk="1" hangingPunct="1">
              <a:lnSpc>
                <a:spcPct val="80000"/>
              </a:lnSpc>
              <a:buFontTx/>
              <a:buAutoNum type="arabicPeriod"/>
            </a:pPr>
            <a:r>
              <a:rPr lang="en-US" sz="2600" b="1" smtClean="0">
                <a:latin typeface="Tahoma" pitchFamily="34" charset="0"/>
              </a:rPr>
              <a:t>Thus Winthrop and Franklin saw America as the best of both worlds:  happiness in this mortal worldly life, and a culture linked to salvation in the next life.</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848600" cy="533400"/>
          </a:xfrm>
        </p:spPr>
        <p:txBody>
          <a:bodyPr/>
          <a:lstStyle/>
          <a:p>
            <a:pPr eaLnBrk="1" hangingPunct="1"/>
            <a:r>
              <a:rPr lang="en-US" sz="2800" b="1" smtClean="0">
                <a:latin typeface="Tahoma" pitchFamily="34" charset="0"/>
              </a:rPr>
              <a:t>ALEXIS TOCQUEVILLE’S IMPRESSIONS OF AMERICAN CULTURE </a:t>
            </a:r>
          </a:p>
        </p:txBody>
      </p:sp>
      <p:sp>
        <p:nvSpPr>
          <p:cNvPr id="29699" name="Rectangle 3"/>
          <p:cNvSpPr>
            <a:spLocks noGrp="1" noChangeArrowheads="1"/>
          </p:cNvSpPr>
          <p:nvPr>
            <p:ph type="body" idx="1"/>
          </p:nvPr>
        </p:nvSpPr>
        <p:spPr>
          <a:xfrm>
            <a:off x="0" y="1066800"/>
            <a:ext cx="9144000" cy="5791200"/>
          </a:xfrm>
        </p:spPr>
        <p:txBody>
          <a:bodyPr/>
          <a:lstStyle/>
          <a:p>
            <a:pPr marL="609600" indent="-609600" eaLnBrk="1" hangingPunct="1">
              <a:lnSpc>
                <a:spcPct val="90000"/>
              </a:lnSpc>
              <a:buFontTx/>
              <a:buAutoNum type="arabicPeriod"/>
            </a:pPr>
            <a:r>
              <a:rPr lang="en-US" sz="2800" b="1" smtClean="0">
                <a:latin typeface="Tahoma" pitchFamily="34" charset="0"/>
              </a:rPr>
              <a:t>French sociologist Alexis De Tocqueville visited America in the early 1800s to observe &amp; absorb this bustling nation’s energetic ways.  Some of his most quotable observations include: </a:t>
            </a:r>
          </a:p>
          <a:p>
            <a:pPr marL="609600" indent="-609600" eaLnBrk="1" hangingPunct="1">
              <a:lnSpc>
                <a:spcPct val="90000"/>
              </a:lnSpc>
              <a:buFontTx/>
              <a:buAutoNum type="arabicPeriod"/>
            </a:pPr>
            <a:r>
              <a:rPr lang="en-US" sz="2800" b="1" smtClean="0">
                <a:latin typeface="Tahoma" pitchFamily="34" charset="0"/>
              </a:rPr>
              <a:t>“As one digs deeper into the national character of the Americans, one sees that they have sought the value of everything in this world only in the answer to this single question: how much money will it bring in?”</a:t>
            </a:r>
          </a:p>
          <a:p>
            <a:pPr marL="609600" indent="-609600" eaLnBrk="1" hangingPunct="1">
              <a:lnSpc>
                <a:spcPct val="90000"/>
              </a:lnSpc>
              <a:buFontTx/>
              <a:buAutoNum type="arabicPeriod"/>
            </a:pPr>
            <a:r>
              <a:rPr lang="en-US" sz="2800" b="1" smtClean="0">
                <a:latin typeface="Tahoma" pitchFamily="34" charset="0"/>
              </a:rPr>
              <a:t>”Consider any individual at any period of his life, and you will always find him preoccupied with fresh plans to increase his comfort.”  </a:t>
            </a:r>
          </a:p>
        </p:txBody>
      </p:sp>
      <p:sp>
        <p:nvSpPr>
          <p:cNvPr id="29700"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4"/>
            </a:pPr>
            <a:r>
              <a:rPr lang="en-US" sz="2800" b="1" smtClean="0">
                <a:latin typeface="Tahoma" pitchFamily="34" charset="0"/>
              </a:rPr>
              <a:t>”In no other country in the world is the love of property keener or more alert than in the United States, and nowhere else does the majority display less inclination toward doctrines which in any way threaten the way property is owned.”</a:t>
            </a:r>
          </a:p>
          <a:p>
            <a:pPr marL="609600" indent="-609600" eaLnBrk="1" hangingPunct="1">
              <a:lnSpc>
                <a:spcPct val="90000"/>
              </a:lnSpc>
              <a:buFontTx/>
              <a:buAutoNum type="arabicPeriod" startAt="4"/>
            </a:pPr>
            <a:r>
              <a:rPr lang="en-US" sz="2800" b="1" smtClean="0">
                <a:latin typeface="Tahoma" pitchFamily="34" charset="0"/>
              </a:rPr>
              <a:t>”In the United States, the majority undertakes to supply a multitude of ready-made opinions for the use of individuals, who are thus relieved from the necessity of forming opinions of their own.”</a:t>
            </a:r>
          </a:p>
          <a:p>
            <a:pPr marL="609600" indent="-609600" eaLnBrk="1" hangingPunct="1">
              <a:lnSpc>
                <a:spcPct val="90000"/>
              </a:lnSpc>
              <a:buFontTx/>
              <a:buAutoNum type="arabicPeriod" startAt="4"/>
            </a:pPr>
            <a:r>
              <a:rPr lang="en-US" sz="2800" b="1" smtClean="0">
                <a:latin typeface="Tahoma" pitchFamily="34" charset="0"/>
              </a:rPr>
              <a:t>”Two things in America are astonishing: the changeableness of most human behavior and the strange stability of certain principles. Men are constantly on the move, but the spirit of humanity seems almost unmoved.”</a:t>
            </a: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8915400" cy="838200"/>
          </a:xfrm>
        </p:spPr>
        <p:txBody>
          <a:bodyPr/>
          <a:lstStyle/>
          <a:p>
            <a:pPr eaLnBrk="1" hangingPunct="1"/>
            <a:r>
              <a:rPr lang="en-US" b="1" smtClean="0">
                <a:latin typeface="Tahoma" pitchFamily="34" charset="0"/>
              </a:rPr>
              <a:t>AMERICAN VOLUNTEERISM</a:t>
            </a:r>
          </a:p>
        </p:txBody>
      </p:sp>
      <p:sp>
        <p:nvSpPr>
          <p:cNvPr id="31747" name="Rectangle 3"/>
          <p:cNvSpPr>
            <a:spLocks noGrp="1" noChangeArrowheads="1"/>
          </p:cNvSpPr>
          <p:nvPr>
            <p:ph type="body" idx="1"/>
          </p:nvPr>
        </p:nvSpPr>
        <p:spPr>
          <a:xfrm>
            <a:off x="0" y="1066800"/>
            <a:ext cx="9144000" cy="5791200"/>
          </a:xfrm>
        </p:spPr>
        <p:txBody>
          <a:bodyPr/>
          <a:lstStyle/>
          <a:p>
            <a:pPr marL="609600" indent="-609600" eaLnBrk="1" hangingPunct="1">
              <a:buFontTx/>
              <a:buAutoNum type="arabicPeriod"/>
            </a:pPr>
            <a:r>
              <a:rPr lang="en-US" b="1" dirty="0" smtClean="0">
                <a:latin typeface="Tahoma" pitchFamily="34" charset="0"/>
              </a:rPr>
              <a:t>Americans have always shown a strong spirit of volunteerism, whether in civic organizations, religious organizations, or philanthropy.</a:t>
            </a:r>
          </a:p>
          <a:p>
            <a:pPr marL="609600" indent="-609600" eaLnBrk="1" hangingPunct="1">
              <a:buFontTx/>
              <a:buAutoNum type="arabicPeriod"/>
            </a:pPr>
            <a:r>
              <a:rPr lang="en-US" b="1" dirty="0" smtClean="0">
                <a:latin typeface="Tahoma" pitchFamily="34" charset="0"/>
              </a:rPr>
              <a:t>In frontier America, people helped their neighbors survive through barn raisings, co-op schools, etc. In industrialized America, volunteerism has been organizational: public school systems, Big Brother programs, political party campaigns, etc.  </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5"/>
            </a:pPr>
            <a:r>
              <a:rPr lang="en-US" sz="4400" b="1" smtClean="0">
                <a:latin typeface="Tahoma" pitchFamily="34" charset="0"/>
              </a:rPr>
              <a:t>Do people have a right to personal happiness?</a:t>
            </a:r>
          </a:p>
          <a:p>
            <a:pPr marL="609600" indent="-609600" eaLnBrk="1" hangingPunct="1">
              <a:lnSpc>
                <a:spcPct val="90000"/>
              </a:lnSpc>
              <a:buFontTx/>
              <a:buAutoNum type="arabicPeriod" startAt="5"/>
            </a:pPr>
            <a:r>
              <a:rPr lang="en-US" sz="4400" b="1" smtClean="0">
                <a:latin typeface="Tahoma" pitchFamily="34" charset="0"/>
              </a:rPr>
              <a:t>To what extent should society reward successful people more than unsuccessful?</a:t>
            </a:r>
          </a:p>
          <a:p>
            <a:pPr marL="609600" indent="-609600" eaLnBrk="1" hangingPunct="1">
              <a:lnSpc>
                <a:spcPct val="90000"/>
              </a:lnSpc>
              <a:buFontTx/>
              <a:buAutoNum type="arabicPeriod" startAt="5"/>
            </a:pPr>
            <a:r>
              <a:rPr lang="en-US" sz="4400" b="1" smtClean="0">
                <a:latin typeface="Tahoma" pitchFamily="34" charset="0"/>
              </a:rPr>
              <a:t>Is “caveat emptor” inevitable in a capitalist society?</a:t>
            </a:r>
          </a:p>
          <a:p>
            <a:pPr marL="609600" indent="-609600" eaLnBrk="1" hangingPunct="1">
              <a:lnSpc>
                <a:spcPct val="90000"/>
              </a:lnSpc>
              <a:buFontTx/>
              <a:buAutoNum type="arabicPeriod" startAt="5"/>
            </a:pPr>
            <a:r>
              <a:rPr lang="en-US" sz="4400" b="1" smtClean="0">
                <a:latin typeface="Tahoma" pitchFamily="34" charset="0"/>
              </a:rPr>
              <a:t>Should business be the business of America? </a:t>
            </a:r>
          </a:p>
          <a:p>
            <a:pPr marL="609600" indent="-609600" eaLnBrk="1" hangingPunct="1">
              <a:lnSpc>
                <a:spcPct val="90000"/>
              </a:lnSpc>
            </a:pPr>
            <a:endParaRPr lang="en-US" sz="28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WordArt 4"/>
          <p:cNvSpPr>
            <a:spLocks noChangeArrowheads="1" noChangeShapeType="1" noTextEdit="1"/>
          </p:cNvSpPr>
          <p:nvPr/>
        </p:nvSpPr>
        <p:spPr bwMode="auto">
          <a:xfrm>
            <a:off x="1524000" y="457200"/>
            <a:ext cx="5867400" cy="5867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AMERICAN</a:t>
            </a:r>
          </a:p>
          <a:p>
            <a:pPr algn="ctr"/>
            <a:r>
              <a:rPr lang="en-US" sz="3600" kern="10">
                <a:ln w="9525">
                  <a:solidFill>
                    <a:srgbClr val="000000"/>
                  </a:solidFill>
                  <a:round/>
                  <a:headEnd/>
                  <a:tailEnd/>
                </a:ln>
                <a:latin typeface="Arial Black"/>
              </a:rPr>
              <a:t>SOCIAL</a:t>
            </a:r>
          </a:p>
          <a:p>
            <a:pPr algn="ctr"/>
            <a:r>
              <a:rPr lang="en-US" sz="3600" kern="10">
                <a:ln w="9525">
                  <a:solidFill>
                    <a:srgbClr val="000000"/>
                  </a:solidFill>
                  <a:round/>
                  <a:headEnd/>
                  <a:tailEnd/>
                </a:ln>
                <a:latin typeface="Arial Black"/>
              </a:rPr>
              <a:t>DARWINISM</a:t>
            </a: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0"/>
            <a:ext cx="7772400" cy="685800"/>
          </a:xfrm>
        </p:spPr>
        <p:txBody>
          <a:bodyPr/>
          <a:lstStyle/>
          <a:p>
            <a:pPr eaLnBrk="1" hangingPunct="1"/>
            <a:r>
              <a:rPr lang="en-US" sz="4000" b="1" smtClean="0">
                <a:latin typeface="Tahoma" pitchFamily="34" charset="0"/>
              </a:rPr>
              <a:t>SOCIAL DARWINISM</a:t>
            </a:r>
          </a:p>
        </p:txBody>
      </p:sp>
      <p:sp>
        <p:nvSpPr>
          <p:cNvPr id="33795" name="Rectangle 3"/>
          <p:cNvSpPr>
            <a:spLocks noGrp="1" noChangeArrowheads="1"/>
          </p:cNvSpPr>
          <p:nvPr>
            <p:ph type="body" idx="1"/>
          </p:nvPr>
        </p:nvSpPr>
        <p:spPr>
          <a:xfrm>
            <a:off x="0" y="685800"/>
            <a:ext cx="9144000" cy="6172200"/>
          </a:xfrm>
        </p:spPr>
        <p:txBody>
          <a:bodyPr/>
          <a:lstStyle/>
          <a:p>
            <a:pPr eaLnBrk="1" hangingPunct="1">
              <a:lnSpc>
                <a:spcPct val="90000"/>
              </a:lnSpc>
              <a:buFontTx/>
              <a:buNone/>
            </a:pPr>
            <a:r>
              <a:rPr lang="en-US" b="1" smtClean="0">
                <a:latin typeface="Tahoma" pitchFamily="34" charset="0"/>
              </a:rPr>
              <a:t>Social Darwinism takes survival of the</a:t>
            </a:r>
          </a:p>
          <a:p>
            <a:pPr eaLnBrk="1" hangingPunct="1">
              <a:lnSpc>
                <a:spcPct val="90000"/>
              </a:lnSpc>
              <a:buFontTx/>
              <a:buNone/>
            </a:pPr>
            <a:r>
              <a:rPr lang="en-US" b="1" smtClean="0">
                <a:latin typeface="Tahoma" pitchFamily="34" charset="0"/>
              </a:rPr>
              <a:t>fittest out of the jungle &amp; into</a:t>
            </a:r>
          </a:p>
          <a:p>
            <a:pPr eaLnBrk="1" hangingPunct="1">
              <a:lnSpc>
                <a:spcPct val="90000"/>
              </a:lnSpc>
              <a:buFontTx/>
              <a:buNone/>
            </a:pPr>
            <a:r>
              <a:rPr lang="en-US" b="1" smtClean="0">
                <a:latin typeface="Tahoma" pitchFamily="34" charset="0"/>
              </a:rPr>
              <a:t>human affairs-the strongest, most</a:t>
            </a:r>
          </a:p>
          <a:p>
            <a:pPr eaLnBrk="1" hangingPunct="1">
              <a:lnSpc>
                <a:spcPct val="90000"/>
              </a:lnSpc>
              <a:buFontTx/>
              <a:buNone/>
            </a:pPr>
            <a:r>
              <a:rPr lang="en-US" b="1" smtClean="0">
                <a:latin typeface="Tahoma" pitchFamily="34" charset="0"/>
              </a:rPr>
              <a:t>talented, &amp; aggressive people make it to</a:t>
            </a:r>
          </a:p>
          <a:p>
            <a:pPr eaLnBrk="1" hangingPunct="1">
              <a:lnSpc>
                <a:spcPct val="90000"/>
              </a:lnSpc>
              <a:buFontTx/>
              <a:buNone/>
            </a:pPr>
            <a:r>
              <a:rPr lang="en-US" b="1" smtClean="0">
                <a:latin typeface="Tahoma" pitchFamily="34" charset="0"/>
              </a:rPr>
              <a:t>the top where money, fame, &amp; power</a:t>
            </a:r>
          </a:p>
          <a:p>
            <a:pPr eaLnBrk="1" hangingPunct="1">
              <a:lnSpc>
                <a:spcPct val="90000"/>
              </a:lnSpc>
              <a:buFontTx/>
              <a:buNone/>
            </a:pPr>
            <a:r>
              <a:rPr lang="en-US" b="1" smtClean="0">
                <a:latin typeface="Tahoma" pitchFamily="34" charset="0"/>
              </a:rPr>
              <a:t>await: reality show contestants; coaches;</a:t>
            </a:r>
          </a:p>
          <a:p>
            <a:pPr eaLnBrk="1" hangingPunct="1">
              <a:lnSpc>
                <a:spcPct val="90000"/>
              </a:lnSpc>
              <a:buFontTx/>
              <a:buNone/>
            </a:pPr>
            <a:r>
              <a:rPr lang="en-US" b="1" smtClean="0">
                <a:latin typeface="Tahoma" pitchFamily="34" charset="0"/>
              </a:rPr>
              <a:t>the stock market; top 40 music; sports &amp;</a:t>
            </a:r>
          </a:p>
          <a:p>
            <a:pPr eaLnBrk="1" hangingPunct="1">
              <a:lnSpc>
                <a:spcPct val="90000"/>
              </a:lnSpc>
              <a:buFontTx/>
              <a:buNone/>
            </a:pPr>
            <a:r>
              <a:rPr lang="en-US" b="1" smtClean="0">
                <a:latin typeface="Tahoma" pitchFamily="34" charset="0"/>
              </a:rPr>
              <a:t>college rankings; movie blockbusters; class</a:t>
            </a:r>
          </a:p>
          <a:p>
            <a:pPr eaLnBrk="1" hangingPunct="1">
              <a:lnSpc>
                <a:spcPct val="90000"/>
              </a:lnSpc>
              <a:buFontTx/>
              <a:buNone/>
            </a:pPr>
            <a:r>
              <a:rPr lang="en-US" b="1" smtClean="0">
                <a:latin typeface="Tahoma" pitchFamily="34" charset="0"/>
              </a:rPr>
              <a:t>action suits; Oscars, Emmys, &amp;  Nobels;</a:t>
            </a:r>
          </a:p>
          <a:p>
            <a:pPr eaLnBrk="1" hangingPunct="1">
              <a:lnSpc>
                <a:spcPct val="90000"/>
              </a:lnSpc>
              <a:buFontTx/>
              <a:buNone/>
            </a:pPr>
            <a:r>
              <a:rPr lang="en-US" b="1" smtClean="0">
                <a:latin typeface="Tahoma" pitchFamily="34" charset="0"/>
              </a:rPr>
              <a:t>halls of fame; Who’s Who; valedictorians; </a:t>
            </a:r>
          </a:p>
          <a:p>
            <a:pPr eaLnBrk="1" hangingPunct="1">
              <a:lnSpc>
                <a:spcPct val="90000"/>
              </a:lnSpc>
              <a:buFontTx/>
              <a:buNone/>
            </a:pPr>
            <a:r>
              <a:rPr lang="en-US" b="1" smtClean="0">
                <a:latin typeface="Tahoma" pitchFamily="34" charset="0"/>
              </a:rPr>
              <a:t>New York Times bestsellers, etc.</a:t>
            </a:r>
          </a:p>
          <a:p>
            <a:pPr eaLnBrk="1" hangingPunct="1">
              <a:lnSpc>
                <a:spcPct val="90000"/>
              </a:lnSpc>
              <a:buFontTx/>
              <a:buNone/>
            </a:pPr>
            <a:endParaRPr lang="en-US" b="1" smtClean="0">
              <a:latin typeface="Tahoma" pitchFamily="34" charset="0"/>
            </a:endParaRP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b="1" smtClean="0">
                <a:latin typeface="Tahoma" pitchFamily="34" charset="0"/>
              </a:rPr>
              <a:t>The philosophy of Social Darwinism was</a:t>
            </a:r>
          </a:p>
          <a:p>
            <a:pPr marL="609600" indent="-609600" eaLnBrk="1" hangingPunct="1">
              <a:buFontTx/>
              <a:buNone/>
            </a:pPr>
            <a:r>
              <a:rPr lang="en-US" b="1" smtClean="0">
                <a:latin typeface="Tahoma" pitchFamily="34" charset="0"/>
              </a:rPr>
              <a:t>developed in large part by Britain's Herbert</a:t>
            </a:r>
          </a:p>
          <a:p>
            <a:pPr marL="609600" indent="-609600" eaLnBrk="1" hangingPunct="1">
              <a:buFontTx/>
              <a:buNone/>
            </a:pPr>
            <a:r>
              <a:rPr lang="en-US" b="1" smtClean="0">
                <a:latin typeface="Tahoma" pitchFamily="34" charset="0"/>
              </a:rPr>
              <a:t>Spencer 2 years before the publication of</a:t>
            </a:r>
          </a:p>
          <a:p>
            <a:pPr marL="609600" indent="-609600" eaLnBrk="1" hangingPunct="1">
              <a:buFontTx/>
              <a:buNone/>
            </a:pPr>
            <a:r>
              <a:rPr lang="en-US" b="1" smtClean="0">
                <a:latin typeface="Tahoma" pitchFamily="34" charset="0"/>
              </a:rPr>
              <a:t>Darwin’s theory of evolution in</a:t>
            </a:r>
          </a:p>
          <a:p>
            <a:pPr marL="609600" indent="-609600" eaLnBrk="1" hangingPunct="1">
              <a:buFontTx/>
              <a:buAutoNum type="arabicPeriod" startAt="1860"/>
            </a:pPr>
            <a:r>
              <a:rPr lang="en-US" b="1" smtClean="0">
                <a:latin typeface="Tahoma" pitchFamily="34" charset="0"/>
              </a:rPr>
              <a:t> Spenser applied the “survival of </a:t>
            </a:r>
          </a:p>
          <a:p>
            <a:pPr marL="609600" indent="-609600" eaLnBrk="1" hangingPunct="1">
              <a:buFontTx/>
              <a:buNone/>
            </a:pPr>
            <a:r>
              <a:rPr lang="en-US" b="1" smtClean="0">
                <a:latin typeface="Tahoma" pitchFamily="34" charset="0"/>
              </a:rPr>
              <a:t>the fittest” element of Darwin’s theory to</a:t>
            </a:r>
          </a:p>
          <a:p>
            <a:pPr marL="609600" indent="-609600" eaLnBrk="1" hangingPunct="1">
              <a:buFontTx/>
              <a:buNone/>
            </a:pPr>
            <a:r>
              <a:rPr lang="en-US" b="1" smtClean="0">
                <a:latin typeface="Tahoma" pitchFamily="34" charset="0"/>
              </a:rPr>
              <a:t>society, emphasizing that only the</a:t>
            </a:r>
          </a:p>
          <a:p>
            <a:pPr marL="609600" indent="-609600" eaLnBrk="1" hangingPunct="1">
              <a:buFontTx/>
              <a:buNone/>
            </a:pPr>
            <a:r>
              <a:rPr lang="en-US" b="1" smtClean="0">
                <a:latin typeface="Tahoma" pitchFamily="34" charset="0"/>
              </a:rPr>
              <a:t>brightest, most capable, &amp; aggressive</a:t>
            </a:r>
          </a:p>
          <a:p>
            <a:pPr marL="609600" indent="-609600" eaLnBrk="1" hangingPunct="1">
              <a:buFontTx/>
              <a:buNone/>
            </a:pPr>
            <a:r>
              <a:rPr lang="en-US" b="1" smtClean="0">
                <a:latin typeface="Tahoma" pitchFamily="34" charset="0"/>
              </a:rPr>
              <a:t>people can make it to the top, &amp; society</a:t>
            </a:r>
          </a:p>
          <a:p>
            <a:pPr marL="609600" indent="-609600" eaLnBrk="1" hangingPunct="1">
              <a:buFontTx/>
              <a:buNone/>
            </a:pPr>
            <a:r>
              <a:rPr lang="en-US" b="1" smtClean="0">
                <a:latin typeface="Tahoma" pitchFamily="34" charset="0"/>
              </a:rPr>
              <a:t>should favor these who are most fit. Life is</a:t>
            </a:r>
          </a:p>
          <a:p>
            <a:pPr marL="609600" indent="-609600" eaLnBrk="1" hangingPunct="1">
              <a:buFontTx/>
              <a:buNone/>
            </a:pPr>
            <a:r>
              <a:rPr lang="en-US" b="1" smtClean="0">
                <a:latin typeface="Tahoma" pitchFamily="34" charset="0"/>
              </a:rPr>
              <a:t>tough, competitive, and “dog eat dog.” </a:t>
            </a:r>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143000"/>
          </a:xfrm>
        </p:spPr>
        <p:txBody>
          <a:bodyPr/>
          <a:lstStyle/>
          <a:p>
            <a:pPr eaLnBrk="1" hangingPunct="1"/>
            <a:r>
              <a:rPr lang="en-US" sz="3200" b="1" smtClean="0">
                <a:latin typeface="Tahoma" pitchFamily="34" charset="0"/>
              </a:rPr>
              <a:t>EXAMPLES OF SOCIAL DARWINISM </a:t>
            </a:r>
            <a:br>
              <a:rPr lang="en-US" sz="3200" b="1" smtClean="0">
                <a:latin typeface="Tahoma" pitchFamily="34" charset="0"/>
              </a:rPr>
            </a:br>
            <a:r>
              <a:rPr lang="en-US" sz="3200" b="1" smtClean="0">
                <a:latin typeface="Tahoma" pitchFamily="34" charset="0"/>
              </a:rPr>
              <a:t>IN AMERICAN CULTURE</a:t>
            </a:r>
          </a:p>
        </p:txBody>
      </p:sp>
      <p:sp>
        <p:nvSpPr>
          <p:cNvPr id="35843" name="Rectangle 3"/>
          <p:cNvSpPr>
            <a:spLocks noGrp="1" noChangeArrowheads="1"/>
          </p:cNvSpPr>
          <p:nvPr>
            <p:ph type="body" idx="1"/>
          </p:nvPr>
        </p:nvSpPr>
        <p:spPr>
          <a:xfrm>
            <a:off x="0" y="1066800"/>
            <a:ext cx="9144000" cy="5791200"/>
          </a:xfrm>
        </p:spPr>
        <p:txBody>
          <a:bodyPr/>
          <a:lstStyle/>
          <a:p>
            <a:pPr marL="609600" indent="-609600" eaLnBrk="1" hangingPunct="1">
              <a:lnSpc>
                <a:spcPct val="90000"/>
              </a:lnSpc>
              <a:buFontTx/>
              <a:buAutoNum type="arabicPeriod"/>
            </a:pPr>
            <a:r>
              <a:rPr lang="en-US" b="1" smtClean="0">
                <a:latin typeface="Tahoma" pitchFamily="34" charset="0"/>
              </a:rPr>
              <a:t>Emphasis on success, winning, &amp; personal achievement—”We’re #1!”</a:t>
            </a:r>
          </a:p>
          <a:p>
            <a:pPr marL="609600" indent="-609600" eaLnBrk="1" hangingPunct="1">
              <a:lnSpc>
                <a:spcPct val="90000"/>
              </a:lnSpc>
              <a:buFontTx/>
              <a:buAutoNum type="arabicPeriod"/>
            </a:pPr>
            <a:r>
              <a:rPr lang="en-US" b="1" smtClean="0">
                <a:latin typeface="Tahoma" pitchFamily="34" charset="0"/>
              </a:rPr>
              <a:t>Mania for athletic competition </a:t>
            </a:r>
          </a:p>
          <a:p>
            <a:pPr marL="609600" indent="-609600" eaLnBrk="1" hangingPunct="1">
              <a:lnSpc>
                <a:spcPct val="90000"/>
              </a:lnSpc>
              <a:buFontTx/>
              <a:buAutoNum type="arabicPeriod"/>
            </a:pPr>
            <a:r>
              <a:rPr lang="en-US" b="1" smtClean="0">
                <a:latin typeface="Tahoma" pitchFamily="34" charset="0"/>
              </a:rPr>
              <a:t>Ranking everything: movies, books, sports teams, politicians, Dean’s list, grad schools, halls of fame, etc.</a:t>
            </a:r>
          </a:p>
          <a:p>
            <a:pPr marL="609600" indent="-609600" eaLnBrk="1" hangingPunct="1">
              <a:lnSpc>
                <a:spcPct val="90000"/>
              </a:lnSpc>
              <a:buFontTx/>
              <a:buAutoNum type="arabicPeriod"/>
            </a:pPr>
            <a:r>
              <a:rPr lang="en-US" b="1" smtClean="0">
                <a:latin typeface="Tahoma" pitchFamily="34" charset="0"/>
              </a:rPr>
              <a:t>The more money you make, the more “successful” you are. </a:t>
            </a:r>
          </a:p>
          <a:p>
            <a:pPr marL="609600" indent="-609600" eaLnBrk="1" hangingPunct="1">
              <a:lnSpc>
                <a:spcPct val="90000"/>
              </a:lnSpc>
              <a:buFontTx/>
              <a:buAutoNum type="arabicPeriod"/>
            </a:pPr>
            <a:r>
              <a:rPr lang="en-US" b="1" smtClean="0">
                <a:latin typeface="Tahoma" pitchFamily="34" charset="0"/>
              </a:rPr>
              <a:t>Bad neighborhoods are the fault of the “lazy” people who live there &amp; can’t “make it” in life.</a:t>
            </a:r>
          </a:p>
          <a:p>
            <a:pPr marL="609600" indent="-609600" eaLnBrk="1" hangingPunct="1">
              <a:lnSpc>
                <a:spcPct val="90000"/>
              </a:lnSpc>
              <a:buFontTx/>
              <a:buNone/>
            </a:pPr>
            <a:endParaRPr lang="en-US" b="1" smtClean="0">
              <a:latin typeface="Tahoma" pitchFamily="34" charset="0"/>
            </a:endParaRPr>
          </a:p>
          <a:p>
            <a:pPr marL="609600" indent="-609600" eaLnBrk="1" hangingPunct="1">
              <a:lnSpc>
                <a:spcPct val="90000"/>
              </a:lnSpc>
              <a:buFontTx/>
              <a:buNone/>
            </a:pPr>
            <a:endParaRPr lang="en-US"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0" y="0"/>
            <a:ext cx="9144000" cy="6858000"/>
          </a:xfrm>
        </p:spPr>
        <p:txBody>
          <a:bodyPr/>
          <a:lstStyle/>
          <a:p>
            <a:pPr>
              <a:buFontTx/>
              <a:buNone/>
            </a:pPr>
            <a:r>
              <a:rPr lang="en-US" sz="3100" b="1" smtClean="0">
                <a:latin typeface="Tahoma" pitchFamily="34" charset="0"/>
                <a:cs typeface="Tahoma" pitchFamily="34" charset="0"/>
              </a:rPr>
              <a:t>In American politics, conservatives and libertarians generally favor Social Darwinism, while liberals do not.  Social Darwinists strive to support those who achieve the most and have the most, believing this makes the nation stronger and more competitive. Thus, they generally favor big business and the social status quo to help those who are “fittest” stay strong.  Those who oppose Social Darwinism champion government-led social change as a way of empowering the less wealthy to gain a greater share of society’s wealth and power.</a:t>
            </a: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7890" name="WordArt 6"/>
          <p:cNvSpPr>
            <a:spLocks noChangeArrowheads="1" noChangeShapeType="1" noTextEdit="1"/>
          </p:cNvSpPr>
          <p:nvPr/>
        </p:nvSpPr>
        <p:spPr bwMode="auto">
          <a:xfrm>
            <a:off x="1676400" y="685800"/>
            <a:ext cx="5867400" cy="4876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RESTLESS &amp;</a:t>
            </a:r>
          </a:p>
          <a:p>
            <a:pPr algn="ctr"/>
            <a:r>
              <a:rPr lang="en-US" sz="3600" kern="10">
                <a:ln w="9525">
                  <a:solidFill>
                    <a:srgbClr val="000000"/>
                  </a:solidFill>
                  <a:round/>
                  <a:headEnd/>
                  <a:tailEnd/>
                </a:ln>
                <a:latin typeface="Arial Black"/>
              </a:rPr>
              <a:t>ENERGETIC</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12"/>
          <p:cNvSpPr>
            <a:spLocks noGrp="1" noChangeArrowheads="1"/>
          </p:cNvSpPr>
          <p:nvPr>
            <p:ph type="title"/>
          </p:nvPr>
        </p:nvSpPr>
        <p:spPr>
          <a:xfrm>
            <a:off x="381000" y="0"/>
            <a:ext cx="8763000" cy="1600200"/>
          </a:xfrm>
        </p:spPr>
        <p:txBody>
          <a:bodyPr/>
          <a:lstStyle/>
          <a:p>
            <a:pPr eaLnBrk="1" hangingPunct="1"/>
            <a:r>
              <a:rPr lang="en-US" sz="5400" b="1" smtClean="0">
                <a:solidFill>
                  <a:schemeClr val="tx1"/>
                </a:solidFill>
                <a:latin typeface="Tahoma" pitchFamily="34" charset="0"/>
              </a:rPr>
              <a:t>Strong, energetic </a:t>
            </a:r>
            <a:br>
              <a:rPr lang="en-US" sz="5400" b="1" smtClean="0">
                <a:solidFill>
                  <a:schemeClr val="tx1"/>
                </a:solidFill>
                <a:latin typeface="Tahoma" pitchFamily="34" charset="0"/>
              </a:rPr>
            </a:br>
            <a:r>
              <a:rPr lang="en-US" sz="5400" b="1" smtClean="0">
                <a:solidFill>
                  <a:schemeClr val="tx1"/>
                </a:solidFill>
                <a:latin typeface="Tahoma" pitchFamily="34" charset="0"/>
              </a:rPr>
              <a:t>risk-taking immigrants</a:t>
            </a:r>
          </a:p>
        </p:txBody>
      </p:sp>
      <p:pic>
        <p:nvPicPr>
          <p:cNvPr id="38915" name="Picture 14"/>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2362200" y="1905000"/>
            <a:ext cx="4953000" cy="4114800"/>
          </a:xfrm>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228600"/>
            <a:ext cx="9144000" cy="6629400"/>
          </a:xfrm>
        </p:spPr>
        <p:txBody>
          <a:bodyPr/>
          <a:lstStyle/>
          <a:p>
            <a:pPr marL="609600" indent="-609600" eaLnBrk="1" hangingPunct="1">
              <a:lnSpc>
                <a:spcPct val="90000"/>
              </a:lnSpc>
              <a:buFontTx/>
              <a:buAutoNum type="arabicPeriod"/>
            </a:pPr>
            <a:r>
              <a:rPr lang="en-US" sz="5400" b="1" smtClean="0">
                <a:latin typeface="Tahoma" pitchFamily="34" charset="0"/>
              </a:rPr>
              <a:t>Restless</a:t>
            </a:r>
          </a:p>
          <a:p>
            <a:pPr marL="609600" indent="-609600" eaLnBrk="1" hangingPunct="1">
              <a:lnSpc>
                <a:spcPct val="90000"/>
              </a:lnSpc>
              <a:buFontTx/>
              <a:buAutoNum type="arabicPeriod"/>
            </a:pPr>
            <a:r>
              <a:rPr lang="en-US" sz="5400" b="1" smtClean="0">
                <a:latin typeface="Tahoma" pitchFamily="34" charset="0"/>
              </a:rPr>
              <a:t>On the move</a:t>
            </a:r>
          </a:p>
          <a:p>
            <a:pPr marL="609600" indent="-609600" eaLnBrk="1" hangingPunct="1">
              <a:lnSpc>
                <a:spcPct val="90000"/>
              </a:lnSpc>
              <a:buFontTx/>
              <a:buAutoNum type="arabicPeriod"/>
            </a:pPr>
            <a:r>
              <a:rPr lang="en-US" sz="5400" b="1" smtClean="0">
                <a:latin typeface="Tahoma" pitchFamily="34" charset="0"/>
              </a:rPr>
              <a:t>Impatient</a:t>
            </a:r>
          </a:p>
          <a:p>
            <a:pPr marL="609600" indent="-609600" eaLnBrk="1" hangingPunct="1">
              <a:lnSpc>
                <a:spcPct val="90000"/>
              </a:lnSpc>
              <a:buFontTx/>
              <a:buAutoNum type="arabicPeriod"/>
            </a:pPr>
            <a:r>
              <a:rPr lang="en-US" sz="5400" b="1" smtClean="0">
                <a:latin typeface="Tahoma" pitchFamily="34" charset="0"/>
              </a:rPr>
              <a:t>Short-term outlook</a:t>
            </a:r>
          </a:p>
          <a:p>
            <a:pPr marL="609600" indent="-609600" eaLnBrk="1" hangingPunct="1">
              <a:lnSpc>
                <a:spcPct val="90000"/>
              </a:lnSpc>
              <a:buFontTx/>
              <a:buNone/>
            </a:pPr>
            <a:r>
              <a:rPr lang="en-US" sz="5400" b="1" smtClean="0">
                <a:latin typeface="Tahoma" pitchFamily="34" charset="0"/>
              </a:rPr>
              <a:t>(immediate results)</a:t>
            </a:r>
          </a:p>
          <a:p>
            <a:pPr marL="609600" indent="-609600" eaLnBrk="1" hangingPunct="1">
              <a:lnSpc>
                <a:spcPct val="90000"/>
              </a:lnSpc>
              <a:buFontTx/>
              <a:buNone/>
            </a:pPr>
            <a:r>
              <a:rPr lang="en-US" sz="5400" b="1" smtClean="0">
                <a:latin typeface="Tahoma" pitchFamily="34" charset="0"/>
              </a:rPr>
              <a:t>5.“Ride the horse hard and put him up wet.” </a:t>
            </a:r>
          </a:p>
          <a:p>
            <a:pPr marL="609600" indent="-609600" algn="ctr" eaLnBrk="1" hangingPunct="1">
              <a:lnSpc>
                <a:spcPct val="90000"/>
              </a:lnSpc>
              <a:buFontTx/>
              <a:buNone/>
            </a:pPr>
            <a:endParaRPr lang="en-US" sz="5400" b="1" smtClean="0">
              <a:latin typeface="Tahoma" pitchFamily="34" charset="0"/>
            </a:endParaRPr>
          </a:p>
          <a:p>
            <a:pPr marL="609600" indent="-609600" algn="ctr" eaLnBrk="1" hangingPunct="1">
              <a:lnSpc>
                <a:spcPct val="90000"/>
              </a:lnSpc>
              <a:buFontTx/>
              <a:buNone/>
            </a:pPr>
            <a:endParaRPr lang="en-US" sz="5400" b="1" smtClean="0">
              <a:latin typeface="Tahoma" pitchFamily="34" charset="0"/>
            </a:endParaRPr>
          </a:p>
          <a:p>
            <a:pPr marL="609600" indent="-609600" algn="ctr" eaLnBrk="1" hangingPunct="1">
              <a:lnSpc>
                <a:spcPct val="90000"/>
              </a:lnSpc>
              <a:buFontTx/>
              <a:buNone/>
            </a:pPr>
            <a:endParaRPr lang="en-US" sz="5400" b="1" smtClean="0">
              <a:solidFill>
                <a:srgbClr val="FFFFCC"/>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000" b="1" smtClean="0">
                <a:latin typeface="Tahoma" pitchFamily="34" charset="0"/>
              </a:rPr>
              <a:t>“Americans keep on moving, looking for the next big thing, a better job, a mate, or just an easier commute. The greatest asset of Americans is their belief in progress.”</a:t>
            </a:r>
          </a:p>
          <a:p>
            <a:pPr marL="609600" indent="-609600" eaLnBrk="1" hangingPunct="1">
              <a:lnSpc>
                <a:spcPct val="90000"/>
              </a:lnSpc>
              <a:buFontTx/>
              <a:buAutoNum type="arabicPeriod"/>
            </a:pPr>
            <a:r>
              <a:rPr lang="en-US" sz="3000" b="1" smtClean="0">
                <a:latin typeface="Tahoma" pitchFamily="34" charset="0"/>
              </a:rPr>
              <a:t>“America is a cult of speed: fast food, fast banking, fast everything.”</a:t>
            </a:r>
          </a:p>
          <a:p>
            <a:pPr marL="609600" indent="-609600" eaLnBrk="1" hangingPunct="1">
              <a:lnSpc>
                <a:spcPct val="90000"/>
              </a:lnSpc>
              <a:buFontTx/>
              <a:buAutoNum type="arabicPeriod"/>
            </a:pPr>
            <a:r>
              <a:rPr lang="en-US" sz="3000" b="1" smtClean="0">
                <a:latin typeface="Tahoma" pitchFamily="34" charset="0"/>
              </a:rPr>
              <a:t>Every year, 40M Americans move, including 30% of those in their twenties.</a:t>
            </a:r>
          </a:p>
          <a:p>
            <a:pPr marL="609600" indent="-609600" eaLnBrk="1" hangingPunct="1">
              <a:lnSpc>
                <a:spcPct val="90000"/>
              </a:lnSpc>
              <a:buFontTx/>
              <a:buAutoNum type="arabicPeriod"/>
            </a:pPr>
            <a:r>
              <a:rPr lang="en-US" sz="3000" b="1" smtClean="0">
                <a:latin typeface="Tahoma" pitchFamily="34" charset="0"/>
              </a:rPr>
              <a:t>34M Americans were born abroad. “America’s capacity to absorb newcomers is the envy of other nations.”</a:t>
            </a:r>
          </a:p>
          <a:p>
            <a:pPr marL="609600" indent="-609600" eaLnBrk="1" hangingPunct="1">
              <a:lnSpc>
                <a:spcPct val="90000"/>
              </a:lnSpc>
              <a:buFontTx/>
              <a:buAutoNum type="arabicPeriod"/>
            </a:pPr>
            <a:r>
              <a:rPr lang="en-US" sz="3000" b="1" smtClean="0">
                <a:latin typeface="Tahoma" pitchFamily="34" charset="0"/>
              </a:rPr>
              <a:t> Americas work 300 hours a year more than Europeans &amp; switch jobs more often (once every 7 years vs. 11 years for Europeans.)</a:t>
            </a:r>
          </a:p>
        </p:txBody>
      </p:sp>
      <p:sp>
        <p:nvSpPr>
          <p:cNvPr id="40963" name="AutoShape 4"/>
          <p:cNvSpPr>
            <a:spLocks noChangeArrowheads="1"/>
          </p:cNvSpPr>
          <p:nvPr/>
        </p:nvSpPr>
        <p:spPr bwMode="auto">
          <a:xfrm>
            <a:off x="7772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6"/>
            </a:pPr>
            <a:r>
              <a:rPr lang="en-US" sz="3300" b="1" smtClean="0">
                <a:latin typeface="Tahoma" pitchFamily="34" charset="0"/>
              </a:rPr>
              <a:t>Fifty years ago, half of Americans over 65 were still working vs. 20% today.</a:t>
            </a:r>
          </a:p>
          <a:p>
            <a:pPr marL="609600" indent="-609600" eaLnBrk="1" hangingPunct="1">
              <a:buFontTx/>
              <a:buAutoNum type="arabicPeriod" startAt="6"/>
            </a:pPr>
            <a:r>
              <a:rPr lang="en-US" sz="3300" b="1" smtClean="0">
                <a:latin typeface="Tahoma" pitchFamily="34" charset="0"/>
              </a:rPr>
              <a:t>American life expectancy has increased from 68.2 years in 1950 to 74.1 years for men &amp; 79.1 years for women in 2000.</a:t>
            </a:r>
          </a:p>
          <a:p>
            <a:pPr marL="609600" indent="-609600" eaLnBrk="1" hangingPunct="1">
              <a:buFontTx/>
              <a:buAutoNum type="arabicPeriod" startAt="6"/>
            </a:pPr>
            <a:r>
              <a:rPr lang="en-US" sz="3300" b="1" smtClean="0">
                <a:latin typeface="Tahoma" pitchFamily="34" charset="0"/>
              </a:rPr>
              <a:t>More than a third of seniors lived below the poverty level in 1950 vs. 10% in 2000.</a:t>
            </a:r>
          </a:p>
          <a:p>
            <a:pPr marL="609600" indent="-609600" eaLnBrk="1" hangingPunct="1">
              <a:buFontTx/>
              <a:buAutoNum type="arabicPeriod" startAt="6"/>
            </a:pPr>
            <a:r>
              <a:rPr lang="en-US" sz="3300" b="1" smtClean="0">
                <a:latin typeface="Tahoma" pitchFamily="34" charset="0"/>
              </a:rPr>
              <a:t>Only 20% of Americans now smoke, a 55-year low.  In 1998, 35% of high school seniors smoked vs. 23% today.</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Char char="ü"/>
            </a:pPr>
            <a:r>
              <a:rPr lang="en-US" sz="3200" b="1" smtClean="0">
                <a:latin typeface="Tahoma" pitchFamily="34" charset="0"/>
              </a:rPr>
              <a:t>Individualism</a:t>
            </a:r>
          </a:p>
          <a:p>
            <a:pPr eaLnBrk="1" hangingPunct="1">
              <a:buFontTx/>
              <a:buNone/>
            </a:pPr>
            <a:r>
              <a:rPr lang="en-US" sz="3200" b="1" smtClean="0">
                <a:latin typeface="Tahoma" pitchFamily="34" charset="0"/>
              </a:rPr>
              <a:t>	Extended family</a:t>
            </a:r>
          </a:p>
          <a:p>
            <a:pPr eaLnBrk="1" hangingPunct="1">
              <a:buFontTx/>
              <a:buNone/>
            </a:pPr>
            <a:r>
              <a:rPr lang="en-US" sz="3200" b="1" smtClean="0">
                <a:latin typeface="Tahoma" pitchFamily="34" charset="0"/>
              </a:rPr>
              <a:t>	Community</a:t>
            </a:r>
          </a:p>
          <a:p>
            <a:pPr eaLnBrk="1" hangingPunct="1">
              <a:buFont typeface="Wingdings" pitchFamily="2" charset="2"/>
              <a:buChar char="ü"/>
            </a:pPr>
            <a:r>
              <a:rPr lang="en-US" sz="3200" b="1" smtClean="0">
                <a:latin typeface="Tahoma" pitchFamily="34" charset="0"/>
              </a:rPr>
              <a:t>Monochronic</a:t>
            </a:r>
          </a:p>
          <a:p>
            <a:pPr eaLnBrk="1" hangingPunct="1">
              <a:buFontTx/>
              <a:buNone/>
            </a:pPr>
            <a:r>
              <a:rPr lang="en-US" sz="3200" b="1" smtClean="0">
                <a:latin typeface="Tahoma" pitchFamily="34" charset="0"/>
              </a:rPr>
              <a:t>	Poychronic</a:t>
            </a:r>
          </a:p>
          <a:p>
            <a:pPr eaLnBrk="1" hangingPunct="1">
              <a:buFont typeface="Wingdings" pitchFamily="2" charset="2"/>
              <a:buChar char="ü"/>
            </a:pPr>
            <a:r>
              <a:rPr lang="en-US" sz="3200" b="1" smtClean="0">
                <a:latin typeface="Tahoma" pitchFamily="34" charset="0"/>
              </a:rPr>
              <a:t>Low Context</a:t>
            </a:r>
          </a:p>
          <a:p>
            <a:pPr eaLnBrk="1" hangingPunct="1">
              <a:buFontTx/>
              <a:buNone/>
            </a:pPr>
            <a:r>
              <a:rPr lang="en-US" sz="3200" b="1" smtClean="0">
                <a:latin typeface="Tahoma" pitchFamily="34" charset="0"/>
              </a:rPr>
              <a:t>	High Context</a:t>
            </a:r>
          </a:p>
          <a:p>
            <a:pPr eaLnBrk="1" hangingPunct="1">
              <a:buFont typeface="Wingdings" pitchFamily="2" charset="2"/>
              <a:buChar char="ü"/>
            </a:pPr>
            <a:r>
              <a:rPr lang="en-US" sz="3200" b="1" smtClean="0">
                <a:latin typeface="Tahoma" pitchFamily="34" charset="0"/>
              </a:rPr>
              <a:t>Social Ambiguity</a:t>
            </a:r>
          </a:p>
          <a:p>
            <a:pPr eaLnBrk="1" hangingPunct="1">
              <a:buFontTx/>
              <a:buNone/>
            </a:pPr>
            <a:r>
              <a:rPr lang="en-US" sz="3200" b="1" smtClean="0">
                <a:latin typeface="Tahoma" pitchFamily="34" charset="0"/>
              </a:rPr>
              <a:t>	Social Certainty</a:t>
            </a:r>
          </a:p>
          <a:p>
            <a:pPr eaLnBrk="1" hangingPunct="1"/>
            <a:endParaRPr lang="en-US" sz="3200" b="1" smtClean="0">
              <a:latin typeface="Tahoma" pitchFamily="34" charset="0"/>
            </a:endParaRPr>
          </a:p>
        </p:txBody>
      </p:sp>
      <p:sp>
        <p:nvSpPr>
          <p:cNvPr id="5123"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Char char="ü"/>
            </a:pPr>
            <a:r>
              <a:rPr lang="en-US" sz="3200" b="1" smtClean="0">
                <a:latin typeface="Tahoma" pitchFamily="34" charset="0"/>
              </a:rPr>
              <a:t>Low Power Distance</a:t>
            </a:r>
          </a:p>
          <a:p>
            <a:pPr eaLnBrk="1" hangingPunct="1">
              <a:buFontTx/>
              <a:buNone/>
            </a:pPr>
            <a:r>
              <a:rPr lang="en-US" sz="3200" b="1" smtClean="0">
                <a:latin typeface="Tahoma" pitchFamily="34" charset="0"/>
              </a:rPr>
              <a:t>	High power Distance</a:t>
            </a:r>
          </a:p>
          <a:p>
            <a:pPr eaLnBrk="1" hangingPunct="1">
              <a:buFont typeface="Wingdings" pitchFamily="2" charset="2"/>
              <a:buChar char="ü"/>
            </a:pPr>
            <a:r>
              <a:rPr lang="en-US" sz="3200" b="1" smtClean="0">
                <a:latin typeface="Tahoma" pitchFamily="34" charset="0"/>
              </a:rPr>
              <a:t>Mastery</a:t>
            </a:r>
          </a:p>
          <a:p>
            <a:pPr eaLnBrk="1" hangingPunct="1">
              <a:buFontTx/>
              <a:buNone/>
            </a:pPr>
            <a:r>
              <a:rPr lang="en-US" sz="3200" b="1" smtClean="0">
                <a:latin typeface="Tahoma" pitchFamily="34" charset="0"/>
              </a:rPr>
              <a:t>	Adaptation</a:t>
            </a:r>
          </a:p>
          <a:p>
            <a:pPr eaLnBrk="1" hangingPunct="1">
              <a:buFont typeface="Wingdings" pitchFamily="2" charset="2"/>
              <a:buChar char="ü"/>
            </a:pPr>
            <a:r>
              <a:rPr lang="en-US" sz="3200" b="1" smtClean="0">
                <a:latin typeface="Tahoma" pitchFamily="34" charset="0"/>
              </a:rPr>
              <a:t>Emotionally Neutral</a:t>
            </a:r>
          </a:p>
          <a:p>
            <a:pPr eaLnBrk="1" hangingPunct="1">
              <a:buFontTx/>
              <a:buNone/>
            </a:pPr>
            <a:r>
              <a:rPr lang="en-US" sz="3200" b="1" smtClean="0">
                <a:latin typeface="Tahoma" pitchFamily="34" charset="0"/>
              </a:rPr>
              <a:t>	Emotionally </a:t>
            </a:r>
            <a:r>
              <a:rPr lang="en-US" b="1" smtClean="0">
                <a:latin typeface="Tahoma" pitchFamily="34" charset="0"/>
              </a:rPr>
              <a:t>Expressive</a:t>
            </a:r>
          </a:p>
          <a:p>
            <a:pPr eaLnBrk="1" hangingPunct="1">
              <a:buFont typeface="Wingdings" pitchFamily="2" charset="2"/>
              <a:buChar char="ü"/>
            </a:pPr>
            <a:r>
              <a:rPr lang="en-US" sz="3200" b="1" smtClean="0">
                <a:latin typeface="Tahoma" pitchFamily="34" charset="0"/>
              </a:rPr>
              <a:t>Quantity of Life</a:t>
            </a:r>
          </a:p>
          <a:p>
            <a:pPr eaLnBrk="1" hangingPunct="1">
              <a:buFontTx/>
              <a:buNone/>
            </a:pPr>
            <a:r>
              <a:rPr lang="en-US" sz="3200" b="1" smtClean="0">
                <a:latin typeface="Tahoma" pitchFamily="34" charset="0"/>
              </a:rPr>
              <a:t>	Quality of life</a:t>
            </a:r>
          </a:p>
          <a:p>
            <a:pPr eaLnBrk="1" hangingPunct="1"/>
            <a:endParaRPr lang="en-US" sz="32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43010" name="WordArt 6"/>
          <p:cNvSpPr>
            <a:spLocks noChangeArrowheads="1" noChangeShapeType="1" noTextEdit="1"/>
          </p:cNvSpPr>
          <p:nvPr/>
        </p:nvSpPr>
        <p:spPr bwMode="auto">
          <a:xfrm>
            <a:off x="609600" y="1600200"/>
            <a:ext cx="7848600" cy="2590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INDEPENDENT</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8915400" cy="1143000"/>
          </a:xfrm>
        </p:spPr>
        <p:txBody>
          <a:bodyPr/>
          <a:lstStyle/>
          <a:p>
            <a:pPr eaLnBrk="1" hangingPunct="1"/>
            <a:r>
              <a:rPr lang="en-US" sz="5400" b="1" smtClean="0">
                <a:solidFill>
                  <a:schemeClr val="tx1"/>
                </a:solidFill>
                <a:latin typeface="Tahoma" pitchFamily="34" charset="0"/>
              </a:rPr>
              <a:t>INDEPENDENCE STREAK</a:t>
            </a:r>
          </a:p>
        </p:txBody>
      </p:sp>
      <p:sp>
        <p:nvSpPr>
          <p:cNvPr id="44035" name="Rectangle 3"/>
          <p:cNvSpPr>
            <a:spLocks noGrp="1" noChangeArrowheads="1"/>
          </p:cNvSpPr>
          <p:nvPr>
            <p:ph type="body" idx="1"/>
          </p:nvPr>
        </p:nvSpPr>
        <p:spPr>
          <a:xfrm>
            <a:off x="152400" y="914400"/>
            <a:ext cx="8763000" cy="5715000"/>
          </a:xfrm>
        </p:spPr>
        <p:txBody>
          <a:bodyPr/>
          <a:lstStyle/>
          <a:p>
            <a:pPr marL="609600" indent="-609600" eaLnBrk="1" hangingPunct="1">
              <a:lnSpc>
                <a:spcPct val="90000"/>
              </a:lnSpc>
              <a:buFontTx/>
              <a:buAutoNum type="arabicPeriod"/>
            </a:pPr>
            <a:r>
              <a:rPr lang="en-US" sz="3600" b="1" dirty="0" smtClean="0">
                <a:latin typeface="Tahoma" pitchFamily="34" charset="0"/>
              </a:rPr>
              <a:t>Revolutionary &amp; civil wars</a:t>
            </a:r>
          </a:p>
          <a:p>
            <a:pPr marL="609600" indent="-609600" eaLnBrk="1" hangingPunct="1">
              <a:lnSpc>
                <a:spcPct val="90000"/>
              </a:lnSpc>
              <a:buFontTx/>
              <a:buAutoNum type="arabicPeriod"/>
            </a:pPr>
            <a:r>
              <a:rPr lang="en-US" sz="3600" b="1" dirty="0" smtClean="0">
                <a:latin typeface="Tahoma" pitchFamily="34" charset="0"/>
              </a:rPr>
              <a:t>Hippies </a:t>
            </a:r>
          </a:p>
          <a:p>
            <a:pPr marL="609600" indent="-609600" eaLnBrk="1" hangingPunct="1">
              <a:lnSpc>
                <a:spcPct val="90000"/>
              </a:lnSpc>
              <a:buFontTx/>
              <a:buAutoNum type="arabicPeriod"/>
            </a:pPr>
            <a:r>
              <a:rPr lang="en-US" sz="3600" b="1" dirty="0" smtClean="0">
                <a:latin typeface="Tahoma" pitchFamily="34" charset="0"/>
              </a:rPr>
              <a:t>Pro sports free agents</a:t>
            </a:r>
          </a:p>
          <a:p>
            <a:pPr marL="609600" indent="-609600" eaLnBrk="1" hangingPunct="1">
              <a:lnSpc>
                <a:spcPct val="90000"/>
              </a:lnSpc>
              <a:buFontTx/>
              <a:buAutoNum type="arabicPeriod"/>
            </a:pPr>
            <a:r>
              <a:rPr lang="en-US" sz="3600" b="1" dirty="0" smtClean="0">
                <a:latin typeface="Tahoma" pitchFamily="34" charset="0"/>
              </a:rPr>
              <a:t>The drug culture</a:t>
            </a:r>
          </a:p>
          <a:p>
            <a:pPr marL="609600" indent="-609600" eaLnBrk="1" hangingPunct="1">
              <a:lnSpc>
                <a:spcPct val="90000"/>
              </a:lnSpc>
              <a:buFontTx/>
              <a:buAutoNum type="arabicPeriod"/>
            </a:pPr>
            <a:r>
              <a:rPr lang="en-US" sz="3600" b="1" dirty="0" smtClean="0">
                <a:latin typeface="Tahoma" pitchFamily="34" charset="0"/>
              </a:rPr>
              <a:t>Socially-</a:t>
            </a:r>
            <a:r>
              <a:rPr lang="en-US" sz="3600" b="1" dirty="0" err="1" smtClean="0">
                <a:latin typeface="Tahoma" pitchFamily="34" charset="0"/>
              </a:rPr>
              <a:t>isolted</a:t>
            </a:r>
            <a:r>
              <a:rPr lang="en-US" sz="3600" b="1" dirty="0" smtClean="0">
                <a:latin typeface="Tahoma" pitchFamily="34" charset="0"/>
              </a:rPr>
              <a:t> mass murderers </a:t>
            </a:r>
          </a:p>
          <a:p>
            <a:pPr marL="609600" indent="-609600" eaLnBrk="1" hangingPunct="1">
              <a:lnSpc>
                <a:spcPct val="90000"/>
              </a:lnSpc>
              <a:buFontTx/>
              <a:buAutoNum type="arabicPeriod"/>
            </a:pPr>
            <a:r>
              <a:rPr lang="en-US" sz="3600" b="1" dirty="0" smtClean="0">
                <a:latin typeface="Tahoma" pitchFamily="34" charset="0"/>
              </a:rPr>
              <a:t>Bigamists in Utah</a:t>
            </a:r>
          </a:p>
          <a:p>
            <a:pPr marL="609600" indent="-609600" eaLnBrk="1" hangingPunct="1">
              <a:lnSpc>
                <a:spcPct val="90000"/>
              </a:lnSpc>
              <a:buFontTx/>
              <a:buAutoNum type="arabicPeriod"/>
            </a:pPr>
            <a:r>
              <a:rPr lang="en-US" sz="3600" b="1" dirty="0" smtClean="0">
                <a:latin typeface="Tahoma" pitchFamily="34" charset="0"/>
              </a:rPr>
              <a:t>Harley-Davidson</a:t>
            </a:r>
          </a:p>
          <a:p>
            <a:pPr marL="609600" indent="-609600" eaLnBrk="1" hangingPunct="1">
              <a:lnSpc>
                <a:spcPct val="90000"/>
              </a:lnSpc>
              <a:buFontTx/>
              <a:buAutoNum type="arabicPeriod"/>
            </a:pPr>
            <a:r>
              <a:rPr lang="en-US" sz="3600" b="1" dirty="0" smtClean="0">
                <a:latin typeface="Tahoma" pitchFamily="34" charset="0"/>
              </a:rPr>
              <a:t>National Rifle Association</a:t>
            </a:r>
          </a:p>
          <a:p>
            <a:pPr marL="609600" indent="-609600" eaLnBrk="1" hangingPunct="1">
              <a:lnSpc>
                <a:spcPct val="90000"/>
              </a:lnSpc>
            </a:pPr>
            <a:endParaRPr lang="en-US" sz="3600" b="1" dirty="0" smtClean="0">
              <a:latin typeface="Tahoma" pitchFamily="34" charset="0"/>
            </a:endParaRPr>
          </a:p>
          <a:p>
            <a:pPr marL="609600" indent="-609600" eaLnBrk="1" hangingPunct="1">
              <a:lnSpc>
                <a:spcPct val="90000"/>
              </a:lnSpc>
            </a:pPr>
            <a:endParaRPr lang="en-US" sz="3600" b="1" dirty="0" smtClean="0">
              <a:latin typeface="Broadview" pitchFamily="2" charset="0"/>
            </a:endParaRPr>
          </a:p>
          <a:p>
            <a:pPr marL="609600" indent="-609600" eaLnBrk="1" hangingPunct="1">
              <a:lnSpc>
                <a:spcPct val="90000"/>
              </a:lnSpc>
            </a:pPr>
            <a:endParaRPr lang="en-US" sz="3600" dirty="0" smtClean="0">
              <a:solidFill>
                <a:srgbClr val="FFFF00"/>
              </a:solidFill>
            </a:endParaRPr>
          </a:p>
        </p:txBody>
      </p:sp>
      <p:sp>
        <p:nvSpPr>
          <p:cNvPr id="44036" name="AutoShape 6"/>
          <p:cNvSpPr>
            <a:spLocks noChangeArrowheads="1"/>
          </p:cNvSpPr>
          <p:nvPr/>
        </p:nvSpPr>
        <p:spPr bwMode="auto">
          <a:xfrm>
            <a:off x="7620000" y="58674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28600" y="304800"/>
            <a:ext cx="8915400" cy="6553200"/>
          </a:xfrm>
        </p:spPr>
        <p:txBody>
          <a:bodyPr/>
          <a:lstStyle/>
          <a:p>
            <a:pPr marL="609600" indent="-609600" eaLnBrk="1" hangingPunct="1">
              <a:buFontTx/>
              <a:buAutoNum type="arabicPeriod" startAt="10"/>
            </a:pPr>
            <a:r>
              <a:rPr lang="en-US" b="1" smtClean="0">
                <a:latin typeface="Tahoma" pitchFamily="34" charset="0"/>
              </a:rPr>
              <a:t>Remember the Alamo!</a:t>
            </a:r>
          </a:p>
          <a:p>
            <a:pPr marL="609600" indent="-609600" eaLnBrk="1" hangingPunct="1">
              <a:buFontTx/>
              <a:buAutoNum type="arabicPeriod" startAt="10"/>
            </a:pPr>
            <a:r>
              <a:rPr lang="en-US" b="1" smtClean="0">
                <a:latin typeface="Tahoma" pitchFamily="34" charset="0"/>
              </a:rPr>
              <a:t>Cars &amp; highways</a:t>
            </a:r>
          </a:p>
          <a:p>
            <a:pPr marL="609600" indent="-609600" eaLnBrk="1" hangingPunct="1">
              <a:buFontTx/>
              <a:buAutoNum type="arabicPeriod" startAt="10"/>
            </a:pPr>
            <a:r>
              <a:rPr lang="en-US" b="1" smtClean="0">
                <a:latin typeface="Tahoma" pitchFamily="34" charset="0"/>
              </a:rPr>
              <a:t>Lawyers, suits &amp; litigation</a:t>
            </a:r>
          </a:p>
          <a:p>
            <a:pPr marL="609600" indent="-609600" eaLnBrk="1" hangingPunct="1">
              <a:buFontTx/>
              <a:buAutoNum type="arabicPeriod" startAt="10"/>
            </a:pPr>
            <a:r>
              <a:rPr lang="en-US" b="1" smtClean="0">
                <a:latin typeface="Tahoma" pitchFamily="34" charset="0"/>
              </a:rPr>
              <a:t>Rock n Roll</a:t>
            </a:r>
          </a:p>
          <a:p>
            <a:pPr marL="609600" indent="-609600" eaLnBrk="1" hangingPunct="1">
              <a:buFontTx/>
              <a:buAutoNum type="arabicPeriod" startAt="10"/>
            </a:pPr>
            <a:r>
              <a:rPr lang="en-US" b="1" smtClean="0">
                <a:latin typeface="Tahoma" pitchFamily="34" charset="0"/>
              </a:rPr>
              <a:t>Career mobility</a:t>
            </a:r>
          </a:p>
          <a:p>
            <a:pPr marL="609600" indent="-609600" eaLnBrk="1" hangingPunct="1">
              <a:buFontTx/>
              <a:buAutoNum type="arabicPeriod" startAt="10"/>
            </a:pPr>
            <a:r>
              <a:rPr lang="en-US" b="1" smtClean="0">
                <a:latin typeface="Tahoma" pitchFamily="34" charset="0"/>
              </a:rPr>
              <a:t>Careers for women</a:t>
            </a:r>
          </a:p>
          <a:p>
            <a:pPr marL="609600" indent="-609600" eaLnBrk="1" hangingPunct="1">
              <a:buFontTx/>
              <a:buAutoNum type="arabicPeriod" startAt="10"/>
            </a:pPr>
            <a:r>
              <a:rPr lang="en-US" b="1" smtClean="0">
                <a:latin typeface="Tahoma" pitchFamily="34" charset="0"/>
              </a:rPr>
              <a:t>Free speech</a:t>
            </a:r>
          </a:p>
          <a:p>
            <a:pPr marL="609600" indent="-609600" eaLnBrk="1" hangingPunct="1">
              <a:buFontTx/>
              <a:buAutoNum type="arabicPeriod" startAt="10"/>
            </a:pPr>
            <a:r>
              <a:rPr lang="en-US" b="1" smtClean="0">
                <a:latin typeface="Tahoma" pitchFamily="34" charset="0"/>
              </a:rPr>
              <a:t>Taming the wild frontier</a:t>
            </a:r>
          </a:p>
          <a:p>
            <a:pPr marL="609600" indent="-609600" eaLnBrk="1" hangingPunct="1">
              <a:buFontTx/>
              <a:buAutoNum type="arabicPeriod" startAt="10"/>
            </a:pPr>
            <a:r>
              <a:rPr lang="en-US" b="1" smtClean="0">
                <a:latin typeface="Tahoma" pitchFamily="34" charset="0"/>
              </a:rPr>
              <a:t>Nondenominational churches</a:t>
            </a:r>
          </a:p>
          <a:p>
            <a:pPr marL="609600" indent="-609600" eaLnBrk="1" hangingPunct="1">
              <a:buFontTx/>
              <a:buAutoNum type="arabicPeriod" startAt="10"/>
            </a:pPr>
            <a:r>
              <a:rPr lang="en-US" b="1" smtClean="0">
                <a:latin typeface="Tahoma" pitchFamily="34" charset="0"/>
              </a:rPr>
              <a:t>Immigration</a:t>
            </a:r>
          </a:p>
          <a:p>
            <a:pPr marL="609600" indent="-609600" eaLnBrk="1" hangingPunct="1"/>
            <a:endParaRPr lang="en-US" b="1" smtClean="0">
              <a:latin typeface="Tahoma" pitchFamily="34" charset="0"/>
            </a:endParaRPr>
          </a:p>
          <a:p>
            <a:pPr marL="609600" indent="-609600" eaLnBrk="1" hangingPunct="1"/>
            <a:endParaRPr lang="en-US" b="1" smtClean="0">
              <a:latin typeface="Tahoma" pitchFamily="34" charset="0"/>
            </a:endParaRP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0"/>
            <a:ext cx="8458200" cy="6858000"/>
          </a:xfrm>
        </p:spPr>
        <p:txBody>
          <a:bodyPr/>
          <a:lstStyle/>
          <a:p>
            <a:pPr algn="ctr" eaLnBrk="1" hangingPunct="1">
              <a:lnSpc>
                <a:spcPct val="90000"/>
              </a:lnSpc>
              <a:buFontTx/>
              <a:buNone/>
            </a:pPr>
            <a:r>
              <a:rPr lang="en-US" sz="5400" b="1" smtClean="0">
                <a:latin typeface="Tahoma" pitchFamily="34" charset="0"/>
              </a:rPr>
              <a:t>Americans are independent because they can be.  All people want to be independent, but American culture delivers the most freedom—for better or worse.</a:t>
            </a:r>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8"/>
          <p:cNvSpPr>
            <a:spLocks noGrp="1" noChangeArrowheads="1"/>
          </p:cNvSpPr>
          <p:nvPr>
            <p:ph type="ctrTitle"/>
          </p:nvPr>
        </p:nvSpPr>
        <p:spPr>
          <a:xfrm>
            <a:off x="0" y="381000"/>
            <a:ext cx="8915400" cy="609600"/>
          </a:xfrm>
        </p:spPr>
        <p:txBody>
          <a:bodyPr/>
          <a:lstStyle/>
          <a:p>
            <a:pPr eaLnBrk="1" hangingPunct="1"/>
            <a:r>
              <a:rPr lang="en-US" sz="3200" b="1" smtClean="0">
                <a:solidFill>
                  <a:schemeClr val="tx1"/>
                </a:solidFill>
                <a:latin typeface="Tahoma" pitchFamily="34" charset="0"/>
              </a:rPr>
              <a:t>WHY DO AMERICANS HAVE SO FEW LONG-TERM RELATIONSHIPS?</a:t>
            </a:r>
          </a:p>
        </p:txBody>
      </p:sp>
      <p:sp>
        <p:nvSpPr>
          <p:cNvPr id="47107" name="Rectangle 9"/>
          <p:cNvSpPr>
            <a:spLocks noGrp="1" noChangeArrowheads="1"/>
          </p:cNvSpPr>
          <p:nvPr>
            <p:ph type="subTitle" idx="1"/>
          </p:nvPr>
        </p:nvSpPr>
        <p:spPr>
          <a:xfrm>
            <a:off x="0" y="1143000"/>
            <a:ext cx="8915400" cy="5715000"/>
          </a:xfrm>
        </p:spPr>
        <p:txBody>
          <a:bodyPr/>
          <a:lstStyle/>
          <a:p>
            <a:pPr marL="609600" indent="-609600" algn="l" eaLnBrk="1" hangingPunct="1">
              <a:buFontTx/>
              <a:buAutoNum type="arabicPeriod"/>
            </a:pPr>
            <a:r>
              <a:rPr lang="en-US" b="1" dirty="0" smtClean="0">
                <a:latin typeface="Tahoma" pitchFamily="34" charset="0"/>
              </a:rPr>
              <a:t>Lack of extended family structure</a:t>
            </a:r>
          </a:p>
          <a:p>
            <a:pPr marL="609600" indent="-609600" algn="l" eaLnBrk="1" hangingPunct="1">
              <a:buFontTx/>
              <a:buAutoNum type="arabicPeriod"/>
            </a:pPr>
            <a:r>
              <a:rPr lang="en-US" b="1" dirty="0" smtClean="0">
                <a:latin typeface="Tahoma" pitchFamily="34" charset="0"/>
              </a:rPr>
              <a:t>Career (mobility) comes first</a:t>
            </a:r>
          </a:p>
          <a:p>
            <a:pPr marL="609600" indent="-609600" algn="l" eaLnBrk="1" hangingPunct="1">
              <a:buFontTx/>
              <a:buAutoNum type="arabicPeriod"/>
            </a:pPr>
            <a:r>
              <a:rPr lang="en-US" b="1" dirty="0" smtClean="0">
                <a:latin typeface="Tahoma" pitchFamily="34" charset="0"/>
              </a:rPr>
              <a:t>The “1-no-rule:” On-the-move professionals can get away with turning down a corporate promotion only once before their career in that company is permanently side-tracked</a:t>
            </a:r>
          </a:p>
          <a:p>
            <a:pPr marL="609600" indent="-609600" algn="l" eaLnBrk="1" hangingPunct="1">
              <a:buFontTx/>
              <a:buAutoNum type="arabicPeriod"/>
            </a:pPr>
            <a:r>
              <a:rPr lang="en-US" b="1" dirty="0" smtClean="0">
                <a:latin typeface="Tahoma" pitchFamily="34" charset="0"/>
              </a:rPr>
              <a:t>The prevalence of careers for American women only speeds up the short-term relationship syndrome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0"/>
            <a:ext cx="8610600" cy="914400"/>
          </a:xfrm>
        </p:spPr>
        <p:txBody>
          <a:bodyPr/>
          <a:lstStyle/>
          <a:p>
            <a:pPr eaLnBrk="1" hangingPunct="1"/>
            <a:r>
              <a:rPr lang="en-US" sz="3200" b="1" smtClean="0">
                <a:latin typeface="Tahoma" pitchFamily="34" charset="0"/>
              </a:rPr>
              <a:t>BOWLING ALONE</a:t>
            </a:r>
          </a:p>
        </p:txBody>
      </p:sp>
      <p:sp>
        <p:nvSpPr>
          <p:cNvPr id="48131" name="Rectangle 3"/>
          <p:cNvSpPr>
            <a:spLocks noGrp="1" noChangeArrowheads="1"/>
          </p:cNvSpPr>
          <p:nvPr>
            <p:ph type="body" idx="1"/>
          </p:nvPr>
        </p:nvSpPr>
        <p:spPr>
          <a:xfrm>
            <a:off x="0" y="685800"/>
            <a:ext cx="9144000" cy="6172200"/>
          </a:xfrm>
        </p:spPr>
        <p:txBody>
          <a:bodyPr/>
          <a:lstStyle/>
          <a:p>
            <a:pPr eaLnBrk="1" hangingPunct="1">
              <a:buFontTx/>
              <a:buNone/>
            </a:pPr>
            <a:r>
              <a:rPr lang="en-US" sz="2900" b="1" dirty="0" smtClean="0">
                <a:latin typeface="Tahoma" pitchFamily="34" charset="0"/>
              </a:rPr>
              <a:t>“We’re networking on Face Book sharing photos &amp; text messaging on our cellphones, &amp; blogging at all hours, but Americans are becoming increasingly isolated.” A 2006 study revealed that even as Americans are more technologically connected, the number of people they discuss important matters with has dropped from 3 to 2 over the last 20 years.  One-quarter of Americans reported that they had no one to discuss their most important personal concerns with. We’ve got less of an emotional safety net than ever before.”</a:t>
            </a: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228600"/>
            <a:ext cx="9144000" cy="6400800"/>
          </a:xfrm>
        </p:spPr>
        <p:txBody>
          <a:bodyPr/>
          <a:lstStyle/>
          <a:p>
            <a:pPr marL="609600" indent="-609600" eaLnBrk="1" hangingPunct="1">
              <a:buFontTx/>
              <a:buAutoNum type="arabicPeriod"/>
            </a:pPr>
            <a:r>
              <a:rPr lang="en-US" sz="3600" b="1" dirty="0" smtClean="0">
                <a:latin typeface="Tahoma" pitchFamily="34" charset="0"/>
              </a:rPr>
              <a:t>Americans want their children to be independent as soon as possible: walking at 1; potty trained at 2; get their own room at 6; driving at 15; away to school at 18. </a:t>
            </a:r>
          </a:p>
          <a:p>
            <a:pPr marL="609600" indent="-609600" eaLnBrk="1" hangingPunct="1">
              <a:buFontTx/>
              <a:buAutoNum type="arabicPeriod"/>
            </a:pPr>
            <a:r>
              <a:rPr lang="en-US" sz="3600" b="1" dirty="0" smtClean="0">
                <a:latin typeface="Tahoma" pitchFamily="34" charset="0"/>
              </a:rPr>
              <a:t>Most Americans distain bilingual education in public schools not out of racism, but because they want immigrants to become economically self-sufficient as soon as possible &amp; contributing to the economy.  </a:t>
            </a: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0" y="0"/>
            <a:ext cx="9144000" cy="533400"/>
          </a:xfrm>
        </p:spPr>
        <p:txBody>
          <a:bodyPr/>
          <a:lstStyle/>
          <a:p>
            <a:pPr eaLnBrk="1" hangingPunct="1"/>
            <a:r>
              <a:rPr lang="en-US" sz="2800" b="1" smtClean="0">
                <a:latin typeface="Tahoma" pitchFamily="34" charset="0"/>
              </a:rPr>
              <a:t>WHO’S MARRIED?</a:t>
            </a:r>
          </a:p>
        </p:txBody>
      </p:sp>
      <p:sp>
        <p:nvSpPr>
          <p:cNvPr id="50179" name="Rectangle 3"/>
          <p:cNvSpPr>
            <a:spLocks noGrp="1" noChangeArrowheads="1"/>
          </p:cNvSpPr>
          <p:nvPr>
            <p:ph type="subTitle" idx="1"/>
          </p:nvPr>
        </p:nvSpPr>
        <p:spPr>
          <a:xfrm>
            <a:off x="0" y="609600"/>
            <a:ext cx="9144000" cy="5867400"/>
          </a:xfrm>
        </p:spPr>
        <p:txBody>
          <a:bodyPr/>
          <a:lstStyle/>
          <a:p>
            <a:pPr algn="l" eaLnBrk="1" hangingPunct="1">
              <a:lnSpc>
                <a:spcPct val="90000"/>
              </a:lnSpc>
            </a:pPr>
            <a:r>
              <a:rPr lang="en-US" sz="3300" b="1" smtClean="0">
                <a:latin typeface="Tahoma" pitchFamily="34" charset="0"/>
              </a:rPr>
              <a:t>There were 111M American married couple households in 2005, down 52% from 2000.  A growing number of American adults are spending more of their lives single or living unmarried with partners.  Five % of American households consist of unmarried opposite-sex partners (413,000 male couples &amp; 363,000 female couples).  One of every 20 American households consists of singles. Over the next 40 years, America will add 100M people to the population; half will be immigrants or their children. </a:t>
            </a: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1202" name="WordArt 6"/>
          <p:cNvSpPr>
            <a:spLocks noChangeArrowheads="1" noChangeShapeType="1" noTextEdit="1"/>
          </p:cNvSpPr>
          <p:nvPr/>
        </p:nvSpPr>
        <p:spPr bwMode="auto">
          <a:xfrm>
            <a:off x="838200" y="1371600"/>
            <a:ext cx="7086600" cy="3276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RUGGED</a:t>
            </a:r>
          </a:p>
          <a:p>
            <a:pPr algn="ctr"/>
            <a:r>
              <a:rPr lang="en-US" sz="3600" kern="10">
                <a:ln w="9525">
                  <a:solidFill>
                    <a:srgbClr val="000000"/>
                  </a:solidFill>
                  <a:round/>
                  <a:headEnd/>
                  <a:tailEnd/>
                </a:ln>
                <a:latin typeface="Arial Black"/>
              </a:rPr>
              <a:t>INDIVIDUALIST</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0" y="0"/>
            <a:ext cx="9144000" cy="6858000"/>
          </a:xfrm>
        </p:spPr>
        <p:txBody>
          <a:bodyPr/>
          <a:lstStyle/>
          <a:p>
            <a:pPr algn="ctr">
              <a:buFontTx/>
              <a:buNone/>
            </a:pPr>
            <a:r>
              <a:rPr lang="en-US" sz="5400" b="1" smtClean="0">
                <a:latin typeface="Tahoma" pitchFamily="34" charset="0"/>
                <a:cs typeface="Tahoma" pitchFamily="34" charset="0"/>
              </a:rPr>
              <a:t>I won't be wronged, I won't be insulted, I won't be laid a hand upon. I don't do these things to other people, and I require the same from them. </a:t>
            </a:r>
          </a:p>
          <a:p>
            <a:pPr algn="ctr">
              <a:buFontTx/>
              <a:buNone/>
            </a:pPr>
            <a:r>
              <a:rPr lang="en-US" sz="4400" b="1" smtClean="0">
                <a:latin typeface="Tahoma" pitchFamily="34" charset="0"/>
                <a:cs typeface="Tahoma" pitchFamily="34" charset="0"/>
              </a:rPr>
              <a:t>(John Wayne in </a:t>
            </a:r>
            <a:r>
              <a:rPr lang="en-US" sz="4400" b="1" i="1" smtClean="0">
                <a:latin typeface="Tahoma" pitchFamily="34" charset="0"/>
                <a:cs typeface="Tahoma" pitchFamily="34" charset="0"/>
              </a:rPr>
              <a:t>The Shootist</a:t>
            </a:r>
            <a:r>
              <a:rPr lang="en-US" sz="4400" b="1" smtClean="0">
                <a:latin typeface="Tahoma" pitchFamily="34" charset="0"/>
                <a:cs typeface="Tahoma" pitchFamily="34" charset="0"/>
              </a:rPr>
              <a:t>)</a:t>
            </a:r>
            <a:endParaRPr lang="en-US" sz="4400" smtClean="0">
              <a:latin typeface="Tahoma" pitchFamily="34" charset="0"/>
              <a:cs typeface="Tahoma" pitchFamily="34" charset="0"/>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146" name="WordArt 5"/>
          <p:cNvSpPr>
            <a:spLocks noChangeArrowheads="1" noChangeShapeType="1" noTextEdit="1"/>
          </p:cNvSpPr>
          <p:nvPr/>
        </p:nvSpPr>
        <p:spPr bwMode="auto">
          <a:xfrm>
            <a:off x="1676400" y="914400"/>
            <a:ext cx="5257800" cy="4495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AMERICA'S</a:t>
            </a:r>
          </a:p>
          <a:p>
            <a:pPr algn="ctr"/>
            <a:r>
              <a:rPr lang="en-US" sz="3600" kern="10" dirty="0">
                <a:ln w="9525">
                  <a:solidFill>
                    <a:srgbClr val="000000"/>
                  </a:solidFill>
                  <a:round/>
                  <a:headEnd/>
                  <a:tailEnd/>
                </a:ln>
                <a:latin typeface="Arial Black"/>
              </a:rPr>
              <a:t>CULTURAL</a:t>
            </a:r>
          </a:p>
          <a:p>
            <a:pPr algn="ctr"/>
            <a:r>
              <a:rPr lang="en-US" sz="3600" kern="10" dirty="0">
                <a:ln w="9525">
                  <a:solidFill>
                    <a:srgbClr val="000000"/>
                  </a:solidFill>
                  <a:round/>
                  <a:headEnd/>
                  <a:tailEnd/>
                </a:ln>
                <a:latin typeface="Arial Black"/>
              </a:rPr>
              <a:t>LEGACY</a:t>
            </a: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914400"/>
          </a:xfrm>
        </p:spPr>
        <p:txBody>
          <a:bodyPr/>
          <a:lstStyle/>
          <a:p>
            <a:pPr eaLnBrk="1" hangingPunct="1"/>
            <a:r>
              <a:rPr lang="en-US" sz="3200" b="1" smtClean="0">
                <a:solidFill>
                  <a:schemeClr val="tx1"/>
                </a:solidFill>
                <a:latin typeface="Tahoma" pitchFamily="34" charset="0"/>
              </a:rPr>
              <a:t>TRIUMPHS OF AMERICAN INDIVIDUALISM</a:t>
            </a:r>
          </a:p>
        </p:txBody>
      </p:sp>
      <p:sp>
        <p:nvSpPr>
          <p:cNvPr id="53251" name="Rectangle 3"/>
          <p:cNvSpPr>
            <a:spLocks noGrp="1" noChangeArrowheads="1"/>
          </p:cNvSpPr>
          <p:nvPr>
            <p:ph type="body" idx="1"/>
          </p:nvPr>
        </p:nvSpPr>
        <p:spPr>
          <a:xfrm>
            <a:off x="0" y="838200"/>
            <a:ext cx="9144000" cy="6019800"/>
          </a:xfrm>
        </p:spPr>
        <p:txBody>
          <a:bodyPr/>
          <a:lstStyle/>
          <a:p>
            <a:pPr marL="609600" indent="-609600" eaLnBrk="1" hangingPunct="1">
              <a:lnSpc>
                <a:spcPct val="90000"/>
              </a:lnSpc>
              <a:buFontTx/>
              <a:buAutoNum type="arabicPeriod"/>
            </a:pPr>
            <a:r>
              <a:rPr lang="en-US" sz="3400" b="1" smtClean="0">
                <a:latin typeface="Tahoma" pitchFamily="34" charset="0"/>
              </a:rPr>
              <a:t>Immigrant rags-to-riches success stories</a:t>
            </a:r>
          </a:p>
          <a:p>
            <a:pPr marL="609600" indent="-609600" eaLnBrk="1" hangingPunct="1">
              <a:lnSpc>
                <a:spcPct val="90000"/>
              </a:lnSpc>
              <a:buFontTx/>
              <a:buAutoNum type="arabicPeriod"/>
            </a:pPr>
            <a:r>
              <a:rPr lang="en-US" sz="3400" b="1" smtClean="0">
                <a:latin typeface="Tahoma" pitchFamily="34" charset="0"/>
              </a:rPr>
              <a:t>Entrepreneurs who changed the world</a:t>
            </a:r>
          </a:p>
          <a:p>
            <a:pPr marL="609600" indent="-609600" eaLnBrk="1" hangingPunct="1">
              <a:lnSpc>
                <a:spcPct val="90000"/>
              </a:lnSpc>
              <a:buFontTx/>
              <a:buAutoNum type="arabicPeriod"/>
            </a:pPr>
            <a:r>
              <a:rPr lang="en-US" sz="3400" b="1" smtClean="0">
                <a:latin typeface="Tahoma" pitchFamily="34" charset="0"/>
              </a:rPr>
              <a:t>Pioneering pop music &amp; entertainment</a:t>
            </a:r>
          </a:p>
          <a:p>
            <a:pPr marL="609600" indent="-609600" eaLnBrk="1" hangingPunct="1">
              <a:lnSpc>
                <a:spcPct val="90000"/>
              </a:lnSpc>
              <a:buFontTx/>
              <a:buAutoNum type="arabicPeriod"/>
            </a:pPr>
            <a:r>
              <a:rPr lang="en-US" sz="3400" b="1" smtClean="0">
                <a:latin typeface="Tahoma" pitchFamily="34" charset="0"/>
              </a:rPr>
              <a:t>Bumper harvest of churches &amp; religious groups</a:t>
            </a:r>
          </a:p>
          <a:p>
            <a:pPr marL="609600" indent="-609600" eaLnBrk="1" hangingPunct="1">
              <a:lnSpc>
                <a:spcPct val="90000"/>
              </a:lnSpc>
              <a:buFontTx/>
              <a:buAutoNum type="arabicPeriod"/>
            </a:pPr>
            <a:r>
              <a:rPr lang="en-US" sz="3400" b="1" smtClean="0">
                <a:latin typeface="Tahoma" pitchFamily="34" charset="0"/>
              </a:rPr>
              <a:t>Climbing to the top by talent &amp; hard work </a:t>
            </a:r>
          </a:p>
          <a:p>
            <a:pPr marL="609600" indent="-609600" eaLnBrk="1" hangingPunct="1">
              <a:lnSpc>
                <a:spcPct val="90000"/>
              </a:lnSpc>
              <a:buFontTx/>
              <a:buAutoNum type="arabicPeriod"/>
            </a:pPr>
            <a:r>
              <a:rPr lang="en-US" sz="3400" b="1" smtClean="0">
                <a:latin typeface="Tahoma" pitchFamily="34" charset="0"/>
              </a:rPr>
              <a:t>Opportunity for ethnic minorities to overcome discrimination</a:t>
            </a:r>
          </a:p>
          <a:p>
            <a:pPr marL="609600" indent="-609600" eaLnBrk="1" hangingPunct="1">
              <a:lnSpc>
                <a:spcPct val="90000"/>
              </a:lnSpc>
              <a:buFontTx/>
              <a:buNone/>
            </a:pPr>
            <a:endParaRPr lang="en-US" sz="3400" b="1" smtClean="0">
              <a:latin typeface="Tahoma" pitchFamily="34" charset="0"/>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0" y="0"/>
            <a:ext cx="9144000" cy="6858000"/>
          </a:xfrm>
        </p:spPr>
        <p:txBody>
          <a:bodyPr/>
          <a:lstStyle/>
          <a:p>
            <a:pPr marL="609600" indent="-609600" algn="ctr" eaLnBrk="1" hangingPunct="1">
              <a:lnSpc>
                <a:spcPct val="80000"/>
              </a:lnSpc>
              <a:buFontTx/>
              <a:buNone/>
            </a:pPr>
            <a:r>
              <a:rPr lang="en-US" sz="2800" b="1" dirty="0" smtClean="0">
                <a:latin typeface="Tahoma" pitchFamily="34" charset="0"/>
              </a:rPr>
              <a:t>WHY AMERICANS HAD TO BE</a:t>
            </a:r>
            <a:br>
              <a:rPr lang="en-US" sz="2800" b="1" dirty="0" smtClean="0">
                <a:latin typeface="Tahoma" pitchFamily="34" charset="0"/>
              </a:rPr>
            </a:br>
            <a:r>
              <a:rPr lang="en-US" sz="2800" b="1" dirty="0" smtClean="0">
                <a:latin typeface="Tahoma" pitchFamily="34" charset="0"/>
              </a:rPr>
              <a:t> TOUGH INDIVIDUALISTS</a:t>
            </a:r>
          </a:p>
          <a:p>
            <a:pPr marL="609600" indent="-609600" eaLnBrk="1" hangingPunct="1">
              <a:lnSpc>
                <a:spcPct val="80000"/>
              </a:lnSpc>
              <a:buFontTx/>
              <a:buAutoNum type="arabicPeriod"/>
            </a:pPr>
            <a:r>
              <a:rPr lang="en-US" sz="2800" b="1" dirty="0" smtClean="0">
                <a:latin typeface="Tahoma" pitchFamily="34" charset="0"/>
              </a:rPr>
              <a:t>Moving from</a:t>
            </a:r>
            <a:r>
              <a:rPr lang="en-US" sz="2800" dirty="0" smtClean="0"/>
              <a:t> </a:t>
            </a:r>
            <a:r>
              <a:rPr lang="en-US" sz="2800" b="1" dirty="0" smtClean="0">
                <a:latin typeface="Tahoma" pitchFamily="34" charset="0"/>
              </a:rPr>
              <a:t>slavery to the Emancipation Proclamation to the Civil Rights Act</a:t>
            </a:r>
          </a:p>
          <a:p>
            <a:pPr marL="609600" indent="-609600" eaLnBrk="1" hangingPunct="1">
              <a:lnSpc>
                <a:spcPct val="80000"/>
              </a:lnSpc>
              <a:buFontTx/>
              <a:buAutoNum type="arabicPeriod"/>
            </a:pPr>
            <a:r>
              <a:rPr lang="en-US" sz="2800" b="1" dirty="0" smtClean="0">
                <a:latin typeface="Tahoma" pitchFamily="34" charset="0"/>
              </a:rPr>
              <a:t>Taming the prairies with the railroads &amp; then automobiles</a:t>
            </a:r>
          </a:p>
          <a:p>
            <a:pPr marL="609600" indent="-609600" eaLnBrk="1" hangingPunct="1">
              <a:lnSpc>
                <a:spcPct val="80000"/>
              </a:lnSpc>
              <a:buFontTx/>
              <a:buAutoNum type="arabicPeriod"/>
            </a:pPr>
            <a:r>
              <a:rPr lang="en-US" sz="2800" b="1" dirty="0" smtClean="0">
                <a:latin typeface="Tahoma" pitchFamily="34" charset="0"/>
              </a:rPr>
              <a:t>Surviving the “Great Depression”</a:t>
            </a:r>
          </a:p>
          <a:p>
            <a:pPr marL="609600" indent="-609600" eaLnBrk="1" hangingPunct="1">
              <a:lnSpc>
                <a:spcPct val="80000"/>
              </a:lnSpc>
              <a:buFontTx/>
              <a:buAutoNum type="arabicPeriod"/>
            </a:pPr>
            <a:r>
              <a:rPr lang="en-US" sz="2800" b="1" dirty="0" smtClean="0">
                <a:latin typeface="Tahoma" pitchFamily="34" charset="0"/>
              </a:rPr>
              <a:t>Fighting in both world wars &amp; rebuilding war-torn nations</a:t>
            </a:r>
          </a:p>
          <a:p>
            <a:pPr marL="609600" indent="-609600" eaLnBrk="1" hangingPunct="1">
              <a:lnSpc>
                <a:spcPct val="80000"/>
              </a:lnSpc>
              <a:buFontTx/>
              <a:buAutoNum type="arabicPeriod"/>
            </a:pPr>
            <a:r>
              <a:rPr lang="en-US" sz="2800" b="1" dirty="0" smtClean="0">
                <a:latin typeface="Tahoma" pitchFamily="34" charset="0"/>
              </a:rPr>
              <a:t>Leading the West in the struggle against 2oth century Communism</a:t>
            </a:r>
          </a:p>
          <a:p>
            <a:pPr marL="609600" indent="-609600" eaLnBrk="1" hangingPunct="1">
              <a:lnSpc>
                <a:spcPct val="80000"/>
              </a:lnSpc>
              <a:buFontTx/>
              <a:buAutoNum type="arabicPeriod"/>
            </a:pPr>
            <a:r>
              <a:rPr lang="en-US" sz="2800" b="1" dirty="0" smtClean="0">
                <a:latin typeface="Tahoma" pitchFamily="34" charset="0"/>
              </a:rPr>
              <a:t>Getting a man on the moon</a:t>
            </a:r>
          </a:p>
          <a:p>
            <a:pPr marL="609600" indent="-609600" eaLnBrk="1" hangingPunct="1">
              <a:lnSpc>
                <a:spcPct val="80000"/>
              </a:lnSpc>
              <a:buFontTx/>
              <a:buAutoNum type="arabicPeriod"/>
            </a:pPr>
            <a:r>
              <a:rPr lang="en-US" sz="2800" b="1" dirty="0" smtClean="0">
                <a:latin typeface="Tahoma" pitchFamily="34" charset="0"/>
              </a:rPr>
              <a:t>Overcoming the assassination of several presidents &amp; public officials</a:t>
            </a:r>
          </a:p>
          <a:p>
            <a:pPr marL="609600" indent="-609600" eaLnBrk="1" hangingPunct="1">
              <a:lnSpc>
                <a:spcPct val="80000"/>
              </a:lnSpc>
              <a:buFontTx/>
              <a:buAutoNum type="arabicPeriod"/>
            </a:pPr>
            <a:r>
              <a:rPr lang="en-US" sz="2800" b="1" dirty="0" smtClean="0">
                <a:latin typeface="Tahoma" pitchFamily="34" charset="0"/>
              </a:rPr>
              <a:t>Counteracting crime, drugs, &amp; terrorism (both by Americans &amp; other nations)</a:t>
            </a:r>
          </a:p>
          <a:p>
            <a:pPr marL="609600" indent="-609600" eaLnBrk="1" hangingPunct="1">
              <a:lnSpc>
                <a:spcPct val="80000"/>
              </a:lnSpc>
            </a:pPr>
            <a:endParaRPr lang="en-US" sz="2800" b="1" dirty="0" smtClean="0">
              <a:latin typeface="Tahoma" pitchFamily="34" charset="0"/>
            </a:endParaRPr>
          </a:p>
          <a:p>
            <a:pPr marL="609600" indent="-609600" eaLnBrk="1" hangingPunct="1">
              <a:lnSpc>
                <a:spcPct val="80000"/>
              </a:lnSpc>
            </a:pPr>
            <a:endParaRPr lang="en-US" sz="2800" b="1" dirty="0"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609600"/>
          </a:xfrm>
        </p:spPr>
        <p:txBody>
          <a:bodyPr/>
          <a:lstStyle/>
          <a:p>
            <a:pPr eaLnBrk="1" hangingPunct="1"/>
            <a:r>
              <a:rPr lang="en-US" sz="3600" b="1" smtClean="0">
                <a:latin typeface="Tahoma" pitchFamily="34" charset="0"/>
              </a:rPr>
              <a:t>BOOMING AMERICAN CRIME</a:t>
            </a:r>
          </a:p>
        </p:txBody>
      </p:sp>
      <p:sp>
        <p:nvSpPr>
          <p:cNvPr id="55299" name="Rectangle 3"/>
          <p:cNvSpPr>
            <a:spLocks noGrp="1" noChangeArrowheads="1"/>
          </p:cNvSpPr>
          <p:nvPr>
            <p:ph type="body" idx="1"/>
          </p:nvPr>
        </p:nvSpPr>
        <p:spPr>
          <a:xfrm>
            <a:off x="0" y="533400"/>
            <a:ext cx="9144000" cy="6324600"/>
          </a:xfrm>
        </p:spPr>
        <p:txBody>
          <a:bodyPr/>
          <a:lstStyle/>
          <a:p>
            <a:pPr marL="609600" indent="-609600" eaLnBrk="1" hangingPunct="1">
              <a:buFontTx/>
              <a:buAutoNum type="arabicPeriod"/>
            </a:pPr>
            <a:r>
              <a:rPr lang="en-US" sz="3600" b="1" smtClean="0">
                <a:latin typeface="Tahoma" pitchFamily="34" charset="0"/>
              </a:rPr>
              <a:t>In 2005, 1 out of every 136 Americans spent time in jail or prison.</a:t>
            </a:r>
          </a:p>
          <a:p>
            <a:pPr marL="609600" indent="-609600" eaLnBrk="1" hangingPunct="1">
              <a:buFontTx/>
              <a:buAutoNum type="arabicPeriod"/>
            </a:pPr>
            <a:r>
              <a:rPr lang="en-US" sz="3600" b="1" smtClean="0">
                <a:latin typeface="Tahoma" pitchFamily="34" charset="0"/>
              </a:rPr>
              <a:t>1000 Americans went to jail or prison each week.</a:t>
            </a:r>
          </a:p>
          <a:p>
            <a:pPr marL="609600" indent="-609600" eaLnBrk="1" hangingPunct="1">
              <a:buFontTx/>
              <a:buAutoNum type="arabicPeriod"/>
            </a:pPr>
            <a:r>
              <a:rPr lang="en-US" sz="3600" b="1" smtClean="0">
                <a:latin typeface="Tahoma" pitchFamily="34" charset="0"/>
              </a:rPr>
              <a:t>2.2M Americans are currently in jail or prison.</a:t>
            </a:r>
          </a:p>
          <a:p>
            <a:pPr marL="609600" indent="-609600" eaLnBrk="1" hangingPunct="1">
              <a:buFontTx/>
              <a:buAutoNum type="arabicPeriod"/>
            </a:pPr>
            <a:r>
              <a:rPr lang="en-US" sz="3600" b="1" smtClean="0">
                <a:latin typeface="Tahoma" pitchFamily="34" charset="0"/>
              </a:rPr>
              <a:t>The incarceration growth rate for women has surpassed that of men for the first time. </a:t>
            </a:r>
          </a:p>
          <a:p>
            <a:pPr marL="609600" indent="-609600" eaLnBrk="1" hangingPunct="1"/>
            <a:endParaRPr lang="en-US" sz="3600" b="1" smtClean="0">
              <a:latin typeface="Tahoma" pitchFamily="34" charset="0"/>
            </a:endParaRPr>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762000"/>
          </a:xfrm>
        </p:spPr>
        <p:txBody>
          <a:bodyPr/>
          <a:lstStyle/>
          <a:p>
            <a:pPr eaLnBrk="1" hangingPunct="1"/>
            <a:r>
              <a:rPr lang="en-US" b="1" smtClean="0">
                <a:latin typeface="Tahoma" pitchFamily="34" charset="0"/>
              </a:rPr>
              <a:t>VIOLENT AMERICA</a:t>
            </a:r>
          </a:p>
        </p:txBody>
      </p:sp>
      <p:sp>
        <p:nvSpPr>
          <p:cNvPr id="56323" name="Rectangle 3"/>
          <p:cNvSpPr>
            <a:spLocks noGrp="1" noChangeArrowheads="1"/>
          </p:cNvSpPr>
          <p:nvPr>
            <p:ph type="body" idx="1"/>
          </p:nvPr>
        </p:nvSpPr>
        <p:spPr>
          <a:xfrm>
            <a:off x="0" y="762000"/>
            <a:ext cx="9144000" cy="6096000"/>
          </a:xfrm>
        </p:spPr>
        <p:txBody>
          <a:bodyPr/>
          <a:lstStyle/>
          <a:p>
            <a:pPr eaLnBrk="1" hangingPunct="1">
              <a:lnSpc>
                <a:spcPct val="90000"/>
              </a:lnSpc>
              <a:buFontTx/>
              <a:buNone/>
            </a:pPr>
            <a:r>
              <a:rPr lang="en-US" sz="2800" b="1" smtClean="0">
                <a:latin typeface="Tahoma" pitchFamily="34" charset="0"/>
              </a:rPr>
              <a:t>1. </a:t>
            </a:r>
            <a:r>
              <a:rPr lang="en-US" sz="2800" b="1" u="sng" smtClean="0">
                <a:latin typeface="Tahoma" pitchFamily="34" charset="0"/>
              </a:rPr>
              <a:t>Assassinated American Presidents</a:t>
            </a:r>
            <a:r>
              <a:rPr lang="en-US" sz="2800" b="1" smtClean="0">
                <a:latin typeface="Tahoma" pitchFamily="34" charset="0"/>
              </a:rPr>
              <a:t>:</a:t>
            </a:r>
          </a:p>
          <a:p>
            <a:pPr eaLnBrk="1" hangingPunct="1">
              <a:lnSpc>
                <a:spcPct val="90000"/>
              </a:lnSpc>
              <a:buFontTx/>
              <a:buNone/>
            </a:pPr>
            <a:r>
              <a:rPr lang="en-US" sz="2800" b="1" smtClean="0">
                <a:latin typeface="Tahoma" pitchFamily="34" charset="0"/>
              </a:rPr>
              <a:t>Abraham Lincoln: 1865</a:t>
            </a:r>
          </a:p>
          <a:p>
            <a:pPr eaLnBrk="1" hangingPunct="1">
              <a:lnSpc>
                <a:spcPct val="90000"/>
              </a:lnSpc>
              <a:buFontTx/>
              <a:buNone/>
            </a:pPr>
            <a:r>
              <a:rPr lang="en-US" sz="2800" b="1" smtClean="0">
                <a:latin typeface="Tahoma" pitchFamily="34" charset="0"/>
              </a:rPr>
              <a:t>James Garfield: 1881</a:t>
            </a:r>
          </a:p>
          <a:p>
            <a:pPr eaLnBrk="1" hangingPunct="1">
              <a:lnSpc>
                <a:spcPct val="90000"/>
              </a:lnSpc>
              <a:buFontTx/>
              <a:buNone/>
            </a:pPr>
            <a:r>
              <a:rPr lang="en-US" sz="2800" b="1" smtClean="0">
                <a:latin typeface="Tahoma" pitchFamily="34" charset="0"/>
              </a:rPr>
              <a:t>William McKinley: 1901</a:t>
            </a:r>
          </a:p>
          <a:p>
            <a:pPr eaLnBrk="1" hangingPunct="1">
              <a:lnSpc>
                <a:spcPct val="90000"/>
              </a:lnSpc>
              <a:buFontTx/>
              <a:buNone/>
            </a:pPr>
            <a:r>
              <a:rPr lang="en-US" sz="2800" b="1" smtClean="0">
                <a:latin typeface="Tahoma" pitchFamily="34" charset="0"/>
              </a:rPr>
              <a:t>John F. Kennedy: 1963 </a:t>
            </a:r>
          </a:p>
          <a:p>
            <a:pPr eaLnBrk="1" hangingPunct="1">
              <a:lnSpc>
                <a:spcPct val="90000"/>
              </a:lnSpc>
              <a:buFontTx/>
              <a:buNone/>
            </a:pPr>
            <a:r>
              <a:rPr lang="en-US" sz="2800" b="1" smtClean="0">
                <a:latin typeface="Tahoma" pitchFamily="34" charset="0"/>
              </a:rPr>
              <a:t>2. </a:t>
            </a:r>
            <a:r>
              <a:rPr lang="en-US" sz="2800" b="1" u="sng" smtClean="0">
                <a:latin typeface="Tahoma" pitchFamily="34" charset="0"/>
              </a:rPr>
              <a:t>Attempted assassinations</a:t>
            </a:r>
            <a:r>
              <a:rPr lang="en-US" sz="2800" b="1" smtClean="0">
                <a:latin typeface="Tahoma" pitchFamily="34" charset="0"/>
              </a:rPr>
              <a:t>:</a:t>
            </a:r>
          </a:p>
          <a:p>
            <a:pPr eaLnBrk="1" hangingPunct="1">
              <a:lnSpc>
                <a:spcPct val="90000"/>
              </a:lnSpc>
              <a:buFontTx/>
              <a:buNone/>
            </a:pPr>
            <a:r>
              <a:rPr lang="en-US" sz="2800" b="1" smtClean="0">
                <a:latin typeface="Tahoma" pitchFamily="34" charset="0"/>
              </a:rPr>
              <a:t>Andrew Jackson: 1835</a:t>
            </a:r>
          </a:p>
          <a:p>
            <a:pPr eaLnBrk="1" hangingPunct="1">
              <a:lnSpc>
                <a:spcPct val="90000"/>
              </a:lnSpc>
              <a:buFontTx/>
              <a:buNone/>
            </a:pPr>
            <a:r>
              <a:rPr lang="en-US" sz="2800" b="1" smtClean="0">
                <a:latin typeface="Tahoma" pitchFamily="34" charset="0"/>
              </a:rPr>
              <a:t>Theodore Roosevelt: 1912</a:t>
            </a:r>
          </a:p>
          <a:p>
            <a:pPr eaLnBrk="1" hangingPunct="1">
              <a:lnSpc>
                <a:spcPct val="90000"/>
              </a:lnSpc>
              <a:buFontTx/>
              <a:buNone/>
            </a:pPr>
            <a:r>
              <a:rPr lang="en-US" sz="2800" b="1" smtClean="0">
                <a:latin typeface="Tahoma" pitchFamily="34" charset="0"/>
              </a:rPr>
              <a:t>Franklin Roosevelt: 1933</a:t>
            </a:r>
          </a:p>
          <a:p>
            <a:pPr eaLnBrk="1" hangingPunct="1">
              <a:lnSpc>
                <a:spcPct val="90000"/>
              </a:lnSpc>
              <a:buFontTx/>
              <a:buNone/>
            </a:pPr>
            <a:r>
              <a:rPr lang="en-US" sz="2800" b="1" smtClean="0">
                <a:latin typeface="Tahoma" pitchFamily="34" charset="0"/>
              </a:rPr>
              <a:t>Harry Truman: 1950</a:t>
            </a:r>
          </a:p>
          <a:p>
            <a:pPr eaLnBrk="1" hangingPunct="1">
              <a:lnSpc>
                <a:spcPct val="90000"/>
              </a:lnSpc>
              <a:buFontTx/>
              <a:buNone/>
            </a:pPr>
            <a:r>
              <a:rPr lang="en-US" sz="2800" b="1" smtClean="0">
                <a:latin typeface="Tahoma" pitchFamily="34" charset="0"/>
              </a:rPr>
              <a:t>Gerald Ford: 1975</a:t>
            </a:r>
          </a:p>
          <a:p>
            <a:pPr eaLnBrk="1" hangingPunct="1">
              <a:lnSpc>
                <a:spcPct val="90000"/>
              </a:lnSpc>
              <a:buFontTx/>
              <a:buNone/>
            </a:pPr>
            <a:r>
              <a:rPr lang="en-US" sz="2800" b="1" smtClean="0">
                <a:latin typeface="Tahoma" pitchFamily="34" charset="0"/>
              </a:rPr>
              <a:t>Ronald Reagan: 1981</a:t>
            </a:r>
          </a:p>
        </p:txBody>
      </p:sp>
      <p:sp>
        <p:nvSpPr>
          <p:cNvPr id="56324" name="AutoShape 4"/>
          <p:cNvSpPr>
            <a:spLocks noChangeArrowheads="1"/>
          </p:cNvSpPr>
          <p:nvPr/>
        </p:nvSpPr>
        <p:spPr bwMode="auto">
          <a:xfrm>
            <a:off x="7620000" y="60960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b="1" u="sng" smtClean="0">
                <a:latin typeface="Tahoma" pitchFamily="34" charset="0"/>
              </a:rPr>
              <a:t>Assassinated American Political Leaders</a:t>
            </a:r>
            <a:r>
              <a:rPr lang="en-US" b="1" smtClean="0">
                <a:latin typeface="Tahoma" pitchFamily="34" charset="0"/>
              </a:rPr>
              <a:t>:</a:t>
            </a:r>
          </a:p>
          <a:p>
            <a:pPr marL="609600" indent="-609600" eaLnBrk="1" hangingPunct="1">
              <a:buFontTx/>
              <a:buAutoNum type="arabicPeriod"/>
            </a:pPr>
            <a:r>
              <a:rPr lang="en-US" sz="3400" b="1" smtClean="0">
                <a:latin typeface="Tahoma" pitchFamily="34" charset="0"/>
              </a:rPr>
              <a:t>Robert F. Kennedy (U.S. Attorney General): 1968</a:t>
            </a:r>
          </a:p>
          <a:p>
            <a:pPr marL="609600" indent="-609600" eaLnBrk="1" hangingPunct="1">
              <a:buFontTx/>
              <a:buAutoNum type="arabicPeriod"/>
            </a:pPr>
            <a:r>
              <a:rPr lang="en-US" sz="3400" b="1" smtClean="0">
                <a:latin typeface="Tahoma" pitchFamily="34" charset="0"/>
              </a:rPr>
              <a:t>Successful or attempted assassinations: 8 governors, 7 Senators, 9 Congressmen, 17 state legislators, 11 judges, 8 mayors, 3 presidential candidates</a:t>
            </a:r>
          </a:p>
          <a:p>
            <a:pPr marL="609600" indent="-609600" eaLnBrk="1" hangingPunct="1">
              <a:buFontTx/>
              <a:buAutoNum type="arabicPeriod"/>
            </a:pPr>
            <a:r>
              <a:rPr lang="en-US" sz="3400" b="1" smtClean="0">
                <a:latin typeface="Tahoma" pitchFamily="34" charset="0"/>
              </a:rPr>
              <a:t>Assassinations of civil rights leaders or segregationists: Martin Luther King Jr., Malcolm X, Medgar Edwards, Gov. George Wallace</a:t>
            </a: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0" y="0"/>
            <a:ext cx="9144000" cy="6858000"/>
          </a:xfrm>
        </p:spPr>
        <p:txBody>
          <a:bodyPr/>
          <a:lstStyle/>
          <a:p>
            <a:pPr>
              <a:buFontTx/>
              <a:buNone/>
            </a:pPr>
            <a:r>
              <a:rPr lang="en-US" sz="2900" b="1" smtClean="0">
                <a:latin typeface="Tahoma" pitchFamily="34" charset="0"/>
                <a:cs typeface="Tahoma" pitchFamily="34" charset="0"/>
              </a:rPr>
              <a:t>To two young men, one of whom tossed a glass container at my car as I was on Highway 77 near the circle:  I figured your life was probably worth more than the cost of a broken windshield. However, I have been wrong before. I would have liked to have held you accountable for your actions, but at the time I was more concerned with calming my girlfriend and keeping my truck out of the way of oncoming traffic. You got away with it this time but be advised, the next time you assault a concealed handgun license holder I doubt you will be left with the option of running away.  LETTER TO THE EDITOR</a:t>
            </a:r>
            <a:endParaRPr lang="en-US" sz="2900" smtClean="0">
              <a:latin typeface="Tahoma" pitchFamily="34" charset="0"/>
              <a:cs typeface="Tahoma" pitchFamily="34" charset="0"/>
            </a:endParaRPr>
          </a:p>
          <a:p>
            <a:pPr>
              <a:buFontTx/>
              <a:buNone/>
            </a:pPr>
            <a:endParaRPr lang="en-US" b="1" smtClean="0">
              <a:latin typeface="Tahoma" pitchFamily="34" charset="0"/>
              <a:cs typeface="Tahoma" pitchFamily="34" charset="0"/>
            </a:endParaRPr>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9394" name="WordArt 6"/>
          <p:cNvSpPr>
            <a:spLocks noChangeArrowheads="1" noChangeShapeType="1" noTextEdit="1"/>
          </p:cNvSpPr>
          <p:nvPr/>
        </p:nvSpPr>
        <p:spPr bwMode="auto">
          <a:xfrm>
            <a:off x="990600" y="1676400"/>
            <a:ext cx="7010400" cy="3200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SELF-</a:t>
            </a:r>
          </a:p>
          <a:p>
            <a:pPr algn="ctr"/>
            <a:r>
              <a:rPr lang="en-US" sz="3600" kern="10">
                <a:ln w="9525">
                  <a:solidFill>
                    <a:srgbClr val="000000"/>
                  </a:solidFill>
                  <a:round/>
                  <a:headEnd/>
                  <a:tailEnd/>
                </a:ln>
                <a:latin typeface="Arial Black"/>
              </a:rPr>
              <a:t>SUFFICIENT</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001000" cy="868363"/>
          </a:xfrm>
        </p:spPr>
        <p:txBody>
          <a:bodyPr/>
          <a:lstStyle/>
          <a:p>
            <a:pPr eaLnBrk="1" hangingPunct="1"/>
            <a:r>
              <a:rPr lang="en-US" sz="3200" b="1" smtClean="0">
                <a:latin typeface="Tahoma" pitchFamily="34" charset="0"/>
              </a:rPr>
              <a:t>THE AMERICAN COMMUNAL MINDSET</a:t>
            </a:r>
          </a:p>
        </p:txBody>
      </p:sp>
      <p:sp>
        <p:nvSpPr>
          <p:cNvPr id="60419" name="Rectangle 3"/>
          <p:cNvSpPr>
            <a:spLocks noGrp="1" noChangeArrowheads="1"/>
          </p:cNvSpPr>
          <p:nvPr>
            <p:ph type="body" idx="1"/>
          </p:nvPr>
        </p:nvSpPr>
        <p:spPr>
          <a:xfrm>
            <a:off x="228600" y="762000"/>
            <a:ext cx="8686800" cy="6096000"/>
          </a:xfrm>
        </p:spPr>
        <p:txBody>
          <a:bodyPr/>
          <a:lstStyle/>
          <a:p>
            <a:pPr marL="609600" indent="-609600" eaLnBrk="1" hangingPunct="1">
              <a:buFontTx/>
              <a:buAutoNum type="arabicPeriod"/>
            </a:pPr>
            <a:r>
              <a:rPr lang="en-US" sz="3000" b="1" smtClean="0">
                <a:latin typeface="Tahoma" pitchFamily="34" charset="0"/>
              </a:rPr>
              <a:t>By a 6 to 1 margin, Americans believe that people’s lack of success is due to their own shortcomings rather than due to social inequalities (discrimination, unequal opportunity, etc.).  64% of Americans say that the main reason people become wealthy is due to their personal drive &amp; hard work (rather than being in a privileged social situation).</a:t>
            </a:r>
          </a:p>
          <a:p>
            <a:pPr marL="609600" indent="-609600" eaLnBrk="1" hangingPunct="1">
              <a:buFontTx/>
              <a:buAutoNum type="arabicPeriod"/>
            </a:pPr>
            <a:r>
              <a:rPr lang="en-US" sz="3000" b="1" smtClean="0">
                <a:latin typeface="Tahoma" pitchFamily="34" charset="0"/>
              </a:rPr>
              <a:t>71% of Americans (vs. 40% of Europeans) believe the poor can escape their poverty if they really want to.</a:t>
            </a:r>
          </a:p>
        </p:txBody>
      </p:sp>
      <p:sp>
        <p:nvSpPr>
          <p:cNvPr id="60420"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0"/>
            <a:ext cx="9144000" cy="6629400"/>
          </a:xfrm>
        </p:spPr>
        <p:txBody>
          <a:bodyPr/>
          <a:lstStyle/>
          <a:p>
            <a:pPr marL="609600" indent="-609600" eaLnBrk="1" hangingPunct="1">
              <a:buFontTx/>
              <a:buAutoNum type="arabicPeriod" startAt="3"/>
            </a:pPr>
            <a:r>
              <a:rPr lang="en-US" sz="3600" b="1" smtClean="0">
                <a:latin typeface="Tahoma" pitchFamily="34" charset="0"/>
              </a:rPr>
              <a:t>The U.S. devotes 11% (vs. 26% in Europe)  of its GDP to redistributing income via social welfare programs</a:t>
            </a:r>
          </a:p>
          <a:p>
            <a:pPr marL="609600" indent="-609600" eaLnBrk="1" hangingPunct="1">
              <a:buFontTx/>
              <a:buAutoNum type="arabicPeriod" startAt="3"/>
            </a:pPr>
            <a:r>
              <a:rPr lang="en-US" sz="3600" b="1" smtClean="0">
                <a:latin typeface="Tahoma" pitchFamily="34" charset="0"/>
              </a:rPr>
              <a:t>The U.S. minimum wage is 39% of the average wage; the European minimum wage is 53% of the average Euro wage. </a:t>
            </a:r>
          </a:p>
          <a:p>
            <a:pPr marL="609600" indent="-609600" eaLnBrk="1" hangingPunct="1">
              <a:buFontTx/>
              <a:buAutoNum type="arabicPeriod" startAt="3"/>
            </a:pPr>
            <a:r>
              <a:rPr lang="en-US" sz="3600" b="1" smtClean="0">
                <a:latin typeface="Tahoma" pitchFamily="34" charset="0"/>
              </a:rPr>
              <a:t>The U.S. is one of only 3 industrialized nations that does not mandate maternity or paternity leave.</a:t>
            </a:r>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304800"/>
            <a:ext cx="8915400" cy="381000"/>
          </a:xfrm>
        </p:spPr>
        <p:txBody>
          <a:bodyPr/>
          <a:lstStyle/>
          <a:p>
            <a:pPr eaLnBrk="1" hangingPunct="1"/>
            <a:r>
              <a:rPr lang="en-US" sz="3600" b="1" smtClean="0">
                <a:solidFill>
                  <a:schemeClr val="tx1"/>
                </a:solidFill>
                <a:latin typeface="Tahoma" pitchFamily="34" charset="0"/>
              </a:rPr>
              <a:t>AMERICA’S MELTING POT CRUCIBLE</a:t>
            </a:r>
          </a:p>
        </p:txBody>
      </p:sp>
      <p:sp>
        <p:nvSpPr>
          <p:cNvPr id="62467"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3100" b="1" smtClean="0">
                <a:latin typeface="Tahoma" pitchFamily="34" charset="0"/>
              </a:rPr>
              <a:t>The only thing America doesn’t melt down is the immigrant’s skin color.</a:t>
            </a:r>
          </a:p>
          <a:p>
            <a:pPr marL="609600" indent="-609600" eaLnBrk="1" hangingPunct="1">
              <a:buFontTx/>
              <a:buAutoNum type="arabicPeriod"/>
            </a:pPr>
            <a:r>
              <a:rPr lang="en-US" sz="3100" b="1" smtClean="0">
                <a:latin typeface="Tahoma" pitchFamily="34" charset="0"/>
              </a:rPr>
              <a:t>Americans are expected to live like other Americans as soon as possible (certainly by the second generation of the immigrant family).</a:t>
            </a:r>
          </a:p>
          <a:p>
            <a:pPr marL="609600" indent="-609600" eaLnBrk="1" hangingPunct="1">
              <a:buFontTx/>
              <a:buAutoNum type="arabicPeriod"/>
            </a:pPr>
            <a:r>
              <a:rPr lang="en-US" sz="3100" b="1" smtClean="0">
                <a:latin typeface="Tahoma" pitchFamily="34" charset="0"/>
              </a:rPr>
              <a:t>Most Americans are uncomfortable about bi-lingual education in public schools.</a:t>
            </a:r>
          </a:p>
          <a:p>
            <a:pPr marL="609600" indent="-609600" eaLnBrk="1" hangingPunct="1">
              <a:buFontTx/>
              <a:buAutoNum type="arabicPeriod"/>
            </a:pPr>
            <a:r>
              <a:rPr lang="en-US" sz="3100" b="1" smtClean="0">
                <a:latin typeface="Tahoma" pitchFamily="34" charset="0"/>
              </a:rPr>
              <a:t>Canada prides itself on being a “patched quilt blanket”  that accommodates cultural diversity.</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762000"/>
          </a:xfrm>
        </p:spPr>
        <p:txBody>
          <a:bodyPr/>
          <a:lstStyle/>
          <a:p>
            <a:pPr eaLnBrk="1" hangingPunct="1"/>
            <a:r>
              <a:rPr lang="en-US" b="1" smtClean="0">
                <a:solidFill>
                  <a:schemeClr val="tx1"/>
                </a:solidFill>
                <a:latin typeface="Tahoma" pitchFamily="34" charset="0"/>
              </a:rPr>
              <a:t>HOW AMERICA IS UNIQUE</a:t>
            </a:r>
          </a:p>
        </p:txBody>
      </p:sp>
      <p:sp>
        <p:nvSpPr>
          <p:cNvPr id="7171" name="Rectangle 3"/>
          <p:cNvSpPr>
            <a:spLocks noGrp="1" noChangeArrowheads="1"/>
          </p:cNvSpPr>
          <p:nvPr>
            <p:ph type="body" sz="half" idx="1"/>
          </p:nvPr>
        </p:nvSpPr>
        <p:spPr>
          <a:xfrm>
            <a:off x="0" y="762000"/>
            <a:ext cx="9144000" cy="6096000"/>
          </a:xfrm>
        </p:spPr>
        <p:txBody>
          <a:bodyPr/>
          <a:lstStyle/>
          <a:p>
            <a:pPr marL="533400" indent="-533400" eaLnBrk="1" hangingPunct="1">
              <a:buFontTx/>
              <a:buAutoNum type="arabicPeriod"/>
            </a:pPr>
            <a:r>
              <a:rPr lang="en-US" sz="3000" b="1" dirty="0" smtClean="0">
                <a:latin typeface="Tahoma" pitchFamily="34" charset="0"/>
              </a:rPr>
              <a:t>The only nation that was a “melting pot” of people from all corners of the world</a:t>
            </a:r>
          </a:p>
          <a:p>
            <a:pPr marL="533400" indent="-533400" eaLnBrk="1" hangingPunct="1">
              <a:buFontTx/>
              <a:buAutoNum type="arabicPeriod"/>
            </a:pPr>
            <a:r>
              <a:rPr lang="en-US" sz="3000" b="1" dirty="0" smtClean="0">
                <a:latin typeface="Tahoma" pitchFamily="34" charset="0"/>
              </a:rPr>
              <a:t>The only “pure” middle class nation</a:t>
            </a:r>
          </a:p>
          <a:p>
            <a:pPr marL="533400" indent="-533400" eaLnBrk="1" hangingPunct="1">
              <a:buFontTx/>
              <a:buAutoNum type="arabicPeriod"/>
            </a:pPr>
            <a:r>
              <a:rPr lang="en-US" sz="3000" b="1" dirty="0" smtClean="0">
                <a:latin typeface="Tahoma" pitchFamily="34" charset="0"/>
              </a:rPr>
              <a:t>The only nation to have systematically dealt with racism</a:t>
            </a:r>
          </a:p>
          <a:p>
            <a:pPr marL="533400" indent="-533400" eaLnBrk="1" hangingPunct="1">
              <a:buFontTx/>
              <a:buAutoNum type="arabicPeriod"/>
            </a:pPr>
            <a:r>
              <a:rPr lang="en-US" sz="3000" b="1" dirty="0" smtClean="0">
                <a:latin typeface="Tahoma" pitchFamily="34" charset="0"/>
              </a:rPr>
              <a:t>The only nation that views business to be its main business</a:t>
            </a:r>
          </a:p>
          <a:p>
            <a:pPr marL="533400" indent="-533400" eaLnBrk="1" hangingPunct="1">
              <a:buFontTx/>
              <a:buAutoNum type="arabicPeriod"/>
            </a:pPr>
            <a:r>
              <a:rPr lang="en-US" sz="3000" b="1" dirty="0" smtClean="0">
                <a:latin typeface="Tahoma" pitchFamily="34" charset="0"/>
              </a:rPr>
              <a:t> America has taken the development of commercialism &amp; business as far as possible</a:t>
            </a:r>
            <a:r>
              <a:rPr lang="en-US" sz="2800" b="1" dirty="0" smtClean="0">
                <a:latin typeface="Tahoma" pitchFamily="34" charset="0"/>
              </a:rPr>
              <a:t>.</a:t>
            </a:r>
          </a:p>
          <a:p>
            <a:pPr marL="533400" indent="-533400" eaLnBrk="1" hangingPunct="1"/>
            <a:endParaRPr lang="en-US" sz="2800" b="1" dirty="0" smtClean="0">
              <a:latin typeface="Tahoma" pitchFamily="34" charset="0"/>
            </a:endParaRPr>
          </a:p>
          <a:p>
            <a:pPr marL="533400" indent="-533400" eaLnBrk="1" hangingPunct="1"/>
            <a:endParaRPr lang="en-US" sz="2800" b="1" dirty="0" smtClean="0">
              <a:latin typeface="Tahoma" pitchFamily="34" charset="0"/>
            </a:endParaRPr>
          </a:p>
          <a:p>
            <a:pPr marL="533400" indent="-533400" eaLnBrk="1" hangingPunct="1"/>
            <a:endParaRPr lang="en-US" sz="2800" b="1" dirty="0"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3490" name="WordArt 6"/>
          <p:cNvSpPr>
            <a:spLocks noChangeArrowheads="1" noChangeShapeType="1" noTextEdit="1"/>
          </p:cNvSpPr>
          <p:nvPr/>
        </p:nvSpPr>
        <p:spPr bwMode="auto">
          <a:xfrm>
            <a:off x="838200" y="1600200"/>
            <a:ext cx="7467600" cy="2743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INFORMAL</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28600"/>
            <a:ext cx="9144000" cy="990600"/>
          </a:xfrm>
        </p:spPr>
        <p:txBody>
          <a:bodyPr/>
          <a:lstStyle/>
          <a:p>
            <a:pPr eaLnBrk="1" hangingPunct="1"/>
            <a:r>
              <a:rPr lang="en-US" sz="4800" b="1" smtClean="0">
                <a:solidFill>
                  <a:schemeClr val="tx1"/>
                </a:solidFill>
                <a:latin typeface="Tahoma" pitchFamily="34" charset="0"/>
              </a:rPr>
              <a:t>INFORMALITY </a:t>
            </a:r>
            <a:br>
              <a:rPr lang="en-US" sz="4800" b="1" smtClean="0">
                <a:solidFill>
                  <a:schemeClr val="tx1"/>
                </a:solidFill>
                <a:latin typeface="Tahoma" pitchFamily="34" charset="0"/>
              </a:rPr>
            </a:br>
            <a:r>
              <a:rPr lang="en-US" sz="4800" b="1" smtClean="0">
                <a:solidFill>
                  <a:schemeClr val="tx1"/>
                </a:solidFill>
                <a:latin typeface="Tahoma" pitchFamily="34" charset="0"/>
              </a:rPr>
              <a:t>Always primed for action</a:t>
            </a:r>
          </a:p>
        </p:txBody>
      </p:sp>
      <p:pic>
        <p:nvPicPr>
          <p:cNvPr id="64515" name="Picture 4" descr="cartoon bus ca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1447800"/>
            <a:ext cx="3206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AutoShape 5"/>
          <p:cNvSpPr>
            <a:spLocks noChangeArrowheads="1"/>
          </p:cNvSpPr>
          <p:nvPr/>
        </p:nvSpPr>
        <p:spPr bwMode="auto">
          <a:xfrm>
            <a:off x="7848600" y="4800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
        <p:nvSpPr>
          <p:cNvPr id="64517" name="Rectangle 6"/>
          <p:cNvSpPr>
            <a:spLocks noChangeArrowheads="1"/>
          </p:cNvSpPr>
          <p:nvPr/>
        </p:nvSpPr>
        <p:spPr bwMode="auto">
          <a:xfrm>
            <a:off x="304800" y="5486400"/>
            <a:ext cx="86106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latin typeface="Tahoma" pitchFamily="34" charset="0"/>
              </a:rPr>
              <a:t>“Let’s do a deal right here, right now!”</a:t>
            </a:r>
          </a:p>
        </p:txBody>
      </p:sp>
    </p:spTree>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5538" name="WordArt 6"/>
          <p:cNvSpPr>
            <a:spLocks noChangeArrowheads="1" noChangeShapeType="1" noTextEdit="1"/>
          </p:cNvSpPr>
          <p:nvPr/>
        </p:nvSpPr>
        <p:spPr bwMode="auto">
          <a:xfrm>
            <a:off x="609600" y="1752600"/>
            <a:ext cx="7772400" cy="2590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OPTIMISTIC</a:t>
            </a:r>
          </a:p>
          <a:p>
            <a:pPr algn="ctr"/>
            <a:r>
              <a:rPr lang="en-US" sz="3600" kern="10">
                <a:ln w="9525">
                  <a:solidFill>
                    <a:srgbClr val="000000"/>
                  </a:solidFill>
                  <a:round/>
                  <a:headEnd/>
                  <a:tailEnd/>
                </a:ln>
                <a:latin typeface="Arial Black"/>
              </a:rPr>
              <a:t>AMERICANS…</a:t>
            </a:r>
          </a:p>
        </p:txBody>
      </p:sp>
    </p:spTree>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0"/>
            <a:ext cx="9144000" cy="6858000"/>
          </a:xfrm>
        </p:spPr>
        <p:txBody>
          <a:bodyPr/>
          <a:lstStyle/>
          <a:p>
            <a:pPr algn="ctr" eaLnBrk="1" hangingPunct="1">
              <a:buFontTx/>
              <a:buNone/>
            </a:pPr>
            <a:r>
              <a:rPr lang="en-US" sz="6300" b="1" smtClean="0">
                <a:latin typeface="Tahoma" pitchFamily="34" charset="0"/>
              </a:rPr>
              <a:t>In a 2006 national poll, 4/5 of Americans described themselves as very happy (34%) or pretty happy (50%).</a:t>
            </a:r>
          </a:p>
        </p:txBody>
      </p:sp>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600200"/>
          </a:xfrm>
        </p:spPr>
        <p:txBody>
          <a:bodyPr/>
          <a:lstStyle/>
          <a:p>
            <a:pPr eaLnBrk="1" hangingPunct="1"/>
            <a:r>
              <a:rPr lang="en-US" sz="5400" b="1" smtClean="0">
                <a:solidFill>
                  <a:schemeClr val="tx1"/>
                </a:solidFill>
                <a:latin typeface="Tahoma" pitchFamily="34" charset="0"/>
              </a:rPr>
              <a:t>Optimistic: Every day is a new opportunity</a:t>
            </a:r>
            <a:r>
              <a:rPr lang="en-US" sz="5400" b="1" smtClean="0">
                <a:solidFill>
                  <a:srgbClr val="FFFF00"/>
                </a:solidFill>
                <a:latin typeface="Broadview" pitchFamily="2" charset="0"/>
              </a:rPr>
              <a:t> </a:t>
            </a:r>
          </a:p>
        </p:txBody>
      </p:sp>
      <p:pic>
        <p:nvPicPr>
          <p:cNvPr id="67587" name="Picture 3" descr="woman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22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6"/>
          <p:cNvSpPr>
            <a:spLocks noChangeArrowheads="1"/>
          </p:cNvSpPr>
          <p:nvPr/>
        </p:nvSpPr>
        <p:spPr bwMode="auto">
          <a:xfrm>
            <a:off x="457200" y="47244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600" b="1">
                <a:solidFill>
                  <a:schemeClr val="bg1"/>
                </a:solidFill>
                <a:latin typeface="Tahoma" pitchFamily="34" charset="0"/>
              </a:rPr>
              <a:t>Can do attitude, we’re #1, </a:t>
            </a:r>
          </a:p>
          <a:p>
            <a:r>
              <a:rPr lang="en-US" sz="3600" b="1">
                <a:solidFill>
                  <a:schemeClr val="bg1"/>
                </a:solidFill>
                <a:latin typeface="Tahoma" pitchFamily="34" charset="0"/>
              </a:rPr>
              <a:t>great infrastructure, material </a:t>
            </a:r>
          </a:p>
          <a:p>
            <a:r>
              <a:rPr lang="en-US" sz="3600" b="1">
                <a:solidFill>
                  <a:schemeClr val="bg1"/>
                </a:solidFill>
                <a:latin typeface="Tahoma" pitchFamily="34" charset="0"/>
              </a:rPr>
              <a:t>wealth, self reliance </a:t>
            </a:r>
          </a:p>
        </p:txBody>
      </p:sp>
      <p:sp>
        <p:nvSpPr>
          <p:cNvPr id="67589" name="AutoShape 7"/>
          <p:cNvSpPr>
            <a:spLocks noChangeArrowheads="1"/>
          </p:cNvSpPr>
          <p:nvPr/>
        </p:nvSpPr>
        <p:spPr bwMode="auto">
          <a:xfrm>
            <a:off x="7848600" y="5943600"/>
            <a:ext cx="976313" cy="485775"/>
          </a:xfrm>
          <a:prstGeom prst="rightArrow">
            <a:avLst>
              <a:gd name="adj1" fmla="val 50000"/>
              <a:gd name="adj2" fmla="val 50245"/>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400" b="1" dirty="0" smtClean="0">
                <a:latin typeface="Tahoma" pitchFamily="34" charset="0"/>
              </a:rPr>
              <a:t>American optimism has always been fueled by America’s rapid rise to success: “We did it before and we can do it again.”</a:t>
            </a:r>
          </a:p>
          <a:p>
            <a:pPr marL="609600" indent="-609600" eaLnBrk="1" hangingPunct="1">
              <a:lnSpc>
                <a:spcPct val="90000"/>
              </a:lnSpc>
              <a:buFontTx/>
              <a:buAutoNum type="arabicPeriod"/>
            </a:pPr>
            <a:r>
              <a:rPr lang="en-US" sz="3400" b="1" dirty="0" smtClean="0">
                <a:latin typeface="Tahoma" pitchFamily="34" charset="0"/>
              </a:rPr>
              <a:t>America’s world-class materialism after WWII buoyed American optimism, as did technological achievements (space program, affordable middle class homes &amp; cars, etc.)</a:t>
            </a:r>
          </a:p>
          <a:p>
            <a:pPr marL="609600" indent="-609600" eaLnBrk="1" hangingPunct="1">
              <a:lnSpc>
                <a:spcPct val="90000"/>
              </a:lnSpc>
              <a:buFontTx/>
              <a:buAutoNum type="arabicPeriod"/>
            </a:pPr>
            <a:r>
              <a:rPr lang="en-US" sz="3400" b="1" dirty="0" smtClean="0">
                <a:latin typeface="Tahoma" pitchFamily="34" charset="0"/>
              </a:rPr>
              <a:t>9/11 interrupted Americans comfortable isolationism &amp; </a:t>
            </a:r>
            <a:r>
              <a:rPr lang="en-US" sz="3400" b="1" dirty="0">
                <a:latin typeface="Tahoma" pitchFamily="34" charset="0"/>
              </a:rPr>
              <a:t>terrorism may </a:t>
            </a:r>
            <a:r>
              <a:rPr lang="en-US" sz="3400" b="1" dirty="0" smtClean="0">
                <a:latin typeface="Tahoma" pitchFamily="34" charset="0"/>
              </a:rPr>
              <a:t>have may have permanently dented national optimism.</a:t>
            </a:r>
          </a:p>
          <a:p>
            <a:pPr marL="609600" indent="-609600" eaLnBrk="1" hangingPunct="1">
              <a:lnSpc>
                <a:spcPct val="90000"/>
              </a:lnSpc>
            </a:pPr>
            <a:endParaRPr lang="en-US" sz="3400" b="1" dirty="0" smtClean="0">
              <a:latin typeface="Tahoma" pitchFamily="34" charset="0"/>
            </a:endParaRPr>
          </a:p>
        </p:txBody>
      </p:sp>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ctrTitle"/>
          </p:nvPr>
        </p:nvSpPr>
        <p:spPr>
          <a:xfrm>
            <a:off x="0" y="228600"/>
            <a:ext cx="9144000" cy="457200"/>
          </a:xfrm>
        </p:spPr>
        <p:txBody>
          <a:bodyPr/>
          <a:lstStyle/>
          <a:p>
            <a:pPr eaLnBrk="1" hangingPunct="1"/>
            <a:r>
              <a:rPr lang="en-US" sz="2800" b="1" smtClean="0">
                <a:latin typeface="Tahoma" pitchFamily="34" charset="0"/>
              </a:rPr>
              <a:t>YOU’RE MIGHTY OPTIMISTIC WHEN YOU…</a:t>
            </a:r>
          </a:p>
        </p:txBody>
      </p:sp>
      <p:sp>
        <p:nvSpPr>
          <p:cNvPr id="69635" name="Rectangle 5"/>
          <p:cNvSpPr>
            <a:spLocks noGrp="1" noChangeArrowheads="1"/>
          </p:cNvSpPr>
          <p:nvPr>
            <p:ph type="subTitle" idx="1"/>
          </p:nvPr>
        </p:nvSpPr>
        <p:spPr>
          <a:xfrm>
            <a:off x="0" y="762000"/>
            <a:ext cx="9144000" cy="6096000"/>
          </a:xfrm>
        </p:spPr>
        <p:txBody>
          <a:bodyPr/>
          <a:lstStyle/>
          <a:p>
            <a:pPr marL="609600" indent="-609600" algn="l" eaLnBrk="1" hangingPunct="1">
              <a:lnSpc>
                <a:spcPct val="90000"/>
              </a:lnSpc>
              <a:buFontTx/>
              <a:buAutoNum type="arabicPeriod"/>
            </a:pPr>
            <a:r>
              <a:rPr lang="en-US" sz="3400" b="1" smtClean="0">
                <a:latin typeface="Tahoma" pitchFamily="34" charset="0"/>
              </a:rPr>
              <a:t>Expect to win the lottery</a:t>
            </a:r>
          </a:p>
          <a:p>
            <a:pPr marL="609600" indent="-609600" algn="l" eaLnBrk="1" hangingPunct="1">
              <a:lnSpc>
                <a:spcPct val="90000"/>
              </a:lnSpc>
              <a:buFontTx/>
              <a:buAutoNum type="arabicPeriod"/>
            </a:pPr>
            <a:r>
              <a:rPr lang="en-US" sz="3400" b="1" smtClean="0">
                <a:latin typeface="Tahoma" pitchFamily="34" charset="0"/>
              </a:rPr>
              <a:t>Start an Amway or EBAY business</a:t>
            </a:r>
          </a:p>
          <a:p>
            <a:pPr marL="609600" indent="-609600" algn="l" eaLnBrk="1" hangingPunct="1">
              <a:lnSpc>
                <a:spcPct val="90000"/>
              </a:lnSpc>
              <a:buFontTx/>
              <a:buAutoNum type="arabicPeriod"/>
            </a:pPr>
            <a:r>
              <a:rPr lang="en-US" sz="3400" b="1" smtClean="0">
                <a:latin typeface="Tahoma" pitchFamily="34" charset="0"/>
              </a:rPr>
              <a:t>Get a real estate license</a:t>
            </a:r>
          </a:p>
          <a:p>
            <a:pPr marL="609600" indent="-609600" algn="l" eaLnBrk="1" hangingPunct="1">
              <a:lnSpc>
                <a:spcPct val="90000"/>
              </a:lnSpc>
              <a:buFontTx/>
              <a:buAutoNum type="arabicPeriod"/>
            </a:pPr>
            <a:r>
              <a:rPr lang="en-US" sz="3400" b="1" smtClean="0">
                <a:latin typeface="Tahoma" pitchFamily="34" charset="0"/>
              </a:rPr>
              <a:t>Justify your trip to Las Vegas on the grounds that your hotel room was “comped”</a:t>
            </a:r>
          </a:p>
          <a:p>
            <a:pPr marL="609600" indent="-609600" algn="l" eaLnBrk="1" hangingPunct="1">
              <a:lnSpc>
                <a:spcPct val="90000"/>
              </a:lnSpc>
              <a:buFontTx/>
              <a:buAutoNum type="arabicPeriod"/>
            </a:pPr>
            <a:r>
              <a:rPr lang="en-US" sz="3400" b="1" smtClean="0">
                <a:latin typeface="Tahoma" pitchFamily="34" charset="0"/>
              </a:rPr>
              <a:t>Expect companies in deregulated industries to behave ethically </a:t>
            </a:r>
          </a:p>
          <a:p>
            <a:pPr marL="609600" indent="-609600" algn="l" eaLnBrk="1" hangingPunct="1">
              <a:lnSpc>
                <a:spcPct val="90000"/>
              </a:lnSpc>
              <a:buFontTx/>
              <a:buAutoNum type="arabicPeriod"/>
            </a:pPr>
            <a:r>
              <a:rPr lang="en-US" sz="3400" b="1" smtClean="0">
                <a:latin typeface="Tahoma" pitchFamily="34" charset="0"/>
              </a:rPr>
              <a:t>Buy commemorative plates &amp; trinkets off a sunken wreck</a:t>
            </a:r>
          </a:p>
          <a:p>
            <a:pPr marL="609600" indent="-609600" algn="l" eaLnBrk="1" hangingPunct="1">
              <a:lnSpc>
                <a:spcPct val="90000"/>
              </a:lnSpc>
              <a:buFontTx/>
              <a:buAutoNum type="arabicPeriod"/>
            </a:pPr>
            <a:r>
              <a:rPr lang="en-US" sz="3400" b="1" smtClean="0">
                <a:latin typeface="Tahoma" pitchFamily="34" charset="0"/>
              </a:rPr>
              <a:t>Rebuild New Orleans</a:t>
            </a:r>
          </a:p>
        </p:txBody>
      </p:sp>
    </p:spTree>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0" y="0"/>
            <a:ext cx="9144000" cy="6858000"/>
          </a:xfrm>
        </p:spPr>
        <p:txBody>
          <a:bodyPr/>
          <a:lstStyle/>
          <a:p>
            <a:pPr algn="ctr">
              <a:buFontTx/>
              <a:buNone/>
            </a:pPr>
            <a:r>
              <a:rPr lang="en-US" sz="9600" b="1" smtClean="0">
                <a:latin typeface="Tahoma" pitchFamily="34" charset="0"/>
                <a:cs typeface="Tahoma" pitchFamily="34" charset="0"/>
              </a:rPr>
              <a:t>…BUT PESSIMISTIC BABY BOOMERS</a:t>
            </a:r>
          </a:p>
        </p:txBody>
      </p:sp>
    </p:spTree>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0" y="0"/>
            <a:ext cx="9144000" cy="6858000"/>
          </a:xfrm>
        </p:spPr>
        <p:txBody>
          <a:bodyPr/>
          <a:lstStyle/>
          <a:p>
            <a:pPr>
              <a:buFontTx/>
              <a:buNone/>
            </a:pPr>
            <a:r>
              <a:rPr lang="en-US" sz="3400" b="1" dirty="0" smtClean="0">
                <a:latin typeface="Tahoma" pitchFamily="34" charset="0"/>
                <a:cs typeface="Tahoma" pitchFamily="34" charset="0"/>
              </a:rPr>
              <a:t>Recent mid-2008 opinion polls of “baby boomers” (44-70 year-olds) reflected strong pessimism about America’s future.  “America’s baby boomers are in a collective funk.”  Half of this large population category felt “America’s best days have come and gone.”  One baby boomer summed his feelings this way: “I think we are in a war we shouldn’t be in.  The economy has great problems. And the emphasis has been on helping the wrong people who don’t really need much help.”</a:t>
            </a:r>
          </a:p>
        </p:txBody>
      </p:sp>
    </p:spTree>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762000"/>
            <a:ext cx="9144000" cy="6096000"/>
          </a:xfrm>
        </p:spPr>
        <p:txBody>
          <a:bodyPr/>
          <a:lstStyle/>
          <a:p>
            <a:pPr>
              <a:buFontTx/>
              <a:buNone/>
            </a:pPr>
            <a:r>
              <a:rPr lang="en-US" sz="3000" b="1" smtClean="0">
                <a:latin typeface="Tahoma" pitchFamily="34" charset="0"/>
                <a:cs typeface="Tahoma" pitchFamily="34" charset="0"/>
              </a:rPr>
              <a:t>Congress: 9%</a:t>
            </a:r>
          </a:p>
          <a:p>
            <a:pPr>
              <a:buFontTx/>
              <a:buNone/>
            </a:pPr>
            <a:r>
              <a:rPr lang="en-US" sz="3000" b="1" smtClean="0">
                <a:latin typeface="Tahoma" pitchFamily="34" charset="0"/>
                <a:cs typeface="Tahoma" pitchFamily="34" charset="0"/>
              </a:rPr>
              <a:t>HMOs: 13%</a:t>
            </a:r>
          </a:p>
          <a:p>
            <a:pPr>
              <a:buFontTx/>
              <a:buNone/>
            </a:pPr>
            <a:r>
              <a:rPr lang="en-US" sz="3000" b="1" smtClean="0">
                <a:latin typeface="Tahoma" pitchFamily="34" charset="0"/>
                <a:cs typeface="Tahoma" pitchFamily="34" charset="0"/>
              </a:rPr>
              <a:t>Big business: 20%</a:t>
            </a:r>
          </a:p>
          <a:p>
            <a:pPr>
              <a:buFontTx/>
              <a:buNone/>
            </a:pPr>
            <a:r>
              <a:rPr lang="en-US" sz="3000" b="1" smtClean="0">
                <a:latin typeface="Tahoma" pitchFamily="34" charset="0"/>
                <a:cs typeface="Tahoma" pitchFamily="34" charset="0"/>
              </a:rPr>
              <a:t>Criminal justice system: 20%</a:t>
            </a:r>
          </a:p>
          <a:p>
            <a:pPr>
              <a:buFontTx/>
              <a:buNone/>
            </a:pPr>
            <a:r>
              <a:rPr lang="en-US" sz="3000" b="1" smtClean="0">
                <a:latin typeface="Tahoma" pitchFamily="34" charset="0"/>
                <a:cs typeface="Tahoma" pitchFamily="34" charset="0"/>
              </a:rPr>
              <a:t>Organized labor: 20%</a:t>
            </a:r>
          </a:p>
          <a:p>
            <a:pPr>
              <a:buFontTx/>
              <a:buNone/>
            </a:pPr>
            <a:r>
              <a:rPr lang="en-US" sz="3000" b="1" smtClean="0">
                <a:latin typeface="Tahoma" pitchFamily="34" charset="0"/>
                <a:cs typeface="Tahoma" pitchFamily="34" charset="0"/>
              </a:rPr>
              <a:t>Newspapers &amp; television news: 24%</a:t>
            </a:r>
          </a:p>
          <a:p>
            <a:pPr>
              <a:buFontTx/>
              <a:buNone/>
            </a:pPr>
            <a:r>
              <a:rPr lang="en-US" sz="3000" b="1" smtClean="0">
                <a:latin typeface="Tahoma" pitchFamily="34" charset="0"/>
                <a:cs typeface="Tahoma" pitchFamily="34" charset="0"/>
              </a:rPr>
              <a:t>The presidency: 26%</a:t>
            </a:r>
          </a:p>
          <a:p>
            <a:pPr>
              <a:buFontTx/>
              <a:buNone/>
            </a:pPr>
            <a:r>
              <a:rPr lang="en-US" sz="3000" b="1" smtClean="0">
                <a:latin typeface="Tahoma" pitchFamily="34" charset="0"/>
                <a:cs typeface="Tahoma" pitchFamily="34" charset="0"/>
              </a:rPr>
              <a:t>Public schools: 32%</a:t>
            </a:r>
          </a:p>
          <a:p>
            <a:pPr>
              <a:buFontTx/>
              <a:buNone/>
            </a:pPr>
            <a:r>
              <a:rPr lang="en-US" sz="3000" b="1" smtClean="0">
                <a:latin typeface="Tahoma" pitchFamily="34" charset="0"/>
                <a:cs typeface="Tahoma" pitchFamily="34" charset="0"/>
              </a:rPr>
              <a:t>Churches &amp; organized religion: 48%</a:t>
            </a:r>
          </a:p>
          <a:p>
            <a:pPr>
              <a:buFontTx/>
              <a:buNone/>
            </a:pPr>
            <a:r>
              <a:rPr lang="en-US" sz="3000" b="1" smtClean="0">
                <a:latin typeface="Tahoma" pitchFamily="34" charset="0"/>
                <a:cs typeface="Tahoma" pitchFamily="34" charset="0"/>
              </a:rPr>
              <a:t>Small business: 60%</a:t>
            </a:r>
          </a:p>
          <a:p>
            <a:pPr>
              <a:buFontTx/>
              <a:buNone/>
            </a:pPr>
            <a:r>
              <a:rPr lang="en-US" sz="3000" b="1" smtClean="0">
                <a:latin typeface="Tahoma" pitchFamily="34" charset="0"/>
                <a:cs typeface="Tahoma" pitchFamily="34" charset="0"/>
              </a:rPr>
              <a:t>The military: 70%</a:t>
            </a:r>
          </a:p>
          <a:p>
            <a:pPr>
              <a:buFontTx/>
              <a:buNone/>
            </a:pPr>
            <a:endParaRPr lang="en-US" b="1" smtClean="0">
              <a:latin typeface="Tahoma" pitchFamily="34" charset="0"/>
              <a:cs typeface="Tahoma" pitchFamily="34" charset="0"/>
            </a:endParaRPr>
          </a:p>
          <a:p>
            <a:pPr>
              <a:buFontTx/>
              <a:buNone/>
            </a:pPr>
            <a:endParaRPr lang="en-US" b="1" smtClean="0">
              <a:latin typeface="Tahoma" pitchFamily="34" charset="0"/>
              <a:cs typeface="Tahoma" pitchFamily="34" charset="0"/>
            </a:endParaRPr>
          </a:p>
        </p:txBody>
      </p:sp>
      <p:sp>
        <p:nvSpPr>
          <p:cNvPr id="72707" name="Title 3"/>
          <p:cNvSpPr>
            <a:spLocks noGrp="1"/>
          </p:cNvSpPr>
          <p:nvPr>
            <p:ph type="title"/>
          </p:nvPr>
        </p:nvSpPr>
        <p:spPr>
          <a:xfrm>
            <a:off x="0" y="0"/>
            <a:ext cx="9144000" cy="914400"/>
          </a:xfrm>
        </p:spPr>
        <p:txBody>
          <a:bodyPr/>
          <a:lstStyle/>
          <a:p>
            <a:r>
              <a:rPr lang="en-US" sz="3200" b="1" smtClean="0">
                <a:latin typeface="Tahoma" pitchFamily="34" charset="0"/>
                <a:cs typeface="Tahoma" pitchFamily="34" charset="0"/>
              </a:rPr>
              <a:t>% OF BABY BOOMER CONFIDENCE IN:</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pPr eaLnBrk="1" hangingPunct="1"/>
            <a:r>
              <a:rPr lang="en-US" b="1" smtClean="0">
                <a:latin typeface="Tahoma" pitchFamily="34" charset="0"/>
              </a:rPr>
              <a:t>AMERICAN EXCEPTIONALISM</a:t>
            </a:r>
          </a:p>
        </p:txBody>
      </p:sp>
      <p:sp>
        <p:nvSpPr>
          <p:cNvPr id="8195" name="Rectangle 3"/>
          <p:cNvSpPr>
            <a:spLocks noGrp="1" noChangeArrowheads="1"/>
          </p:cNvSpPr>
          <p:nvPr>
            <p:ph type="body" idx="1"/>
          </p:nvPr>
        </p:nvSpPr>
        <p:spPr>
          <a:xfrm>
            <a:off x="0" y="914400"/>
            <a:ext cx="9144000" cy="5943600"/>
          </a:xfrm>
        </p:spPr>
        <p:txBody>
          <a:bodyPr/>
          <a:lstStyle/>
          <a:p>
            <a:pPr eaLnBrk="1" hangingPunct="1">
              <a:lnSpc>
                <a:spcPct val="90000"/>
              </a:lnSpc>
              <a:buFontTx/>
              <a:buNone/>
            </a:pPr>
            <a:r>
              <a:rPr lang="en-US" b="1" dirty="0" smtClean="0">
                <a:latin typeface="Tahoma" pitchFamily="34" charset="0"/>
              </a:rPr>
              <a:t>Historically, many Americans have believed they are an “exceptional” people, specially blessed by God for greatness and affluence. Many religious Americans have seen America primarily as a Christian nation, uniquely chosen in history to be God’s beacon of freedom to </a:t>
            </a:r>
            <a:r>
              <a:rPr lang="en-US" b="1" dirty="0" err="1" smtClean="0">
                <a:latin typeface="Tahoma" pitchFamily="34" charset="0"/>
              </a:rPr>
              <a:t>to</a:t>
            </a:r>
            <a:r>
              <a:rPr lang="en-US" b="1" dirty="0" smtClean="0">
                <a:latin typeface="Tahoma" pitchFamily="34" charset="0"/>
              </a:rPr>
              <a:t> the nations.  Political and business leaders claimed it was America’s “manifest destiny” to expand from “sea to shining sea,” building an unparalleled </a:t>
            </a:r>
            <a:r>
              <a:rPr lang="en-US" b="1" smtClean="0">
                <a:latin typeface="Tahoma" pitchFamily="34" charset="0"/>
              </a:rPr>
              <a:t>commercial </a:t>
            </a:r>
            <a:r>
              <a:rPr lang="en-US" b="1" smtClean="0">
                <a:latin typeface="Tahoma" pitchFamily="34" charset="0"/>
              </a:rPr>
              <a:t>and global  </a:t>
            </a:r>
            <a:r>
              <a:rPr lang="en-US" b="1" dirty="0" smtClean="0">
                <a:latin typeface="Tahoma" pitchFamily="34" charset="0"/>
              </a:rPr>
              <a:t>military empire in the process. </a:t>
            </a:r>
          </a:p>
        </p:txBody>
      </p:sp>
    </p:spTree>
  </p:cSld>
  <p:clrMapOvr>
    <a:masterClrMapping/>
  </p:clrMapOvr>
  <p:transition spd="med">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0" y="0"/>
            <a:ext cx="9144000" cy="6858000"/>
          </a:xfrm>
        </p:spPr>
        <p:txBody>
          <a:bodyPr/>
          <a:lstStyle/>
          <a:p>
            <a:pPr>
              <a:buFontTx/>
              <a:buNone/>
            </a:pPr>
            <a:r>
              <a:rPr lang="en-US" sz="4400" b="1" dirty="0" smtClean="0">
                <a:latin typeface="Tahoma" pitchFamily="34" charset="0"/>
                <a:cs typeface="Tahoma" pitchFamily="34" charset="0"/>
              </a:rPr>
              <a:t>“These polls reflect the many challenges our nation faces today—a war with seemingly no end, a dependence on oil that threatens our future, schools where too many children aren’t learning, and families struggling paycheck to paycheck despite working as hard as they can.”  </a:t>
            </a:r>
          </a:p>
        </p:txBody>
      </p:sp>
    </p:spTree>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0" y="0"/>
            <a:ext cx="9144000" cy="6858000"/>
          </a:xfrm>
        </p:spPr>
        <p:txBody>
          <a:bodyPr/>
          <a:lstStyle/>
          <a:p>
            <a:pPr algn="ctr">
              <a:buFontTx/>
              <a:buNone/>
            </a:pPr>
            <a:r>
              <a:rPr lang="en-US" sz="9600" b="1" smtClean="0">
                <a:latin typeface="Tahoma" pitchFamily="34" charset="0"/>
                <a:cs typeface="Tahoma" pitchFamily="34" charset="0"/>
              </a:rPr>
              <a:t>ENTERTAINED AMERICAS</a:t>
            </a:r>
          </a:p>
        </p:txBody>
      </p:sp>
    </p:spTree>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0" y="0"/>
            <a:ext cx="9144000" cy="6858000"/>
          </a:xfrm>
        </p:spPr>
        <p:txBody>
          <a:bodyPr/>
          <a:lstStyle/>
          <a:p>
            <a:r>
              <a:rPr lang="en-US" sz="2800" b="1" dirty="0" smtClean="0">
                <a:latin typeface="Tahoma" pitchFamily="34" charset="0"/>
                <a:cs typeface="Tahoma" pitchFamily="34" charset="0"/>
              </a:rPr>
              <a:t>Texting &amp; social media</a:t>
            </a:r>
          </a:p>
          <a:p>
            <a:r>
              <a:rPr lang="en-US" sz="2800" b="1" dirty="0" smtClean="0">
                <a:latin typeface="Tahoma" pitchFamily="34" charset="0"/>
                <a:cs typeface="Tahoma" pitchFamily="34" charset="0"/>
              </a:rPr>
              <a:t>Blogs</a:t>
            </a:r>
          </a:p>
          <a:p>
            <a:r>
              <a:rPr lang="en-US" sz="2800" b="1" dirty="0" smtClean="0">
                <a:latin typeface="Tahoma" pitchFamily="34" charset="0"/>
                <a:cs typeface="Tahoma" pitchFamily="34" charset="0"/>
              </a:rPr>
              <a:t>Car sound systems</a:t>
            </a:r>
          </a:p>
          <a:p>
            <a:r>
              <a:rPr lang="en-US" sz="2800" b="1" dirty="0" smtClean="0">
                <a:latin typeface="Tahoma" pitchFamily="34" charset="0"/>
                <a:cs typeface="Tahoma" pitchFamily="34" charset="0"/>
              </a:rPr>
              <a:t>Cell phone cameras</a:t>
            </a:r>
          </a:p>
          <a:p>
            <a:r>
              <a:rPr lang="en-US" sz="2800" b="1" dirty="0" smtClean="0">
                <a:latin typeface="Tahoma" pitchFamily="34" charset="0"/>
                <a:cs typeface="Tahoma" pitchFamily="34" charset="0"/>
              </a:rPr>
              <a:t>Cell phone ring tones</a:t>
            </a:r>
          </a:p>
          <a:p>
            <a:r>
              <a:rPr lang="en-US" sz="2800" b="1" dirty="0" smtClean="0">
                <a:latin typeface="Tahoma" pitchFamily="34" charset="0"/>
                <a:cs typeface="Tahoma" pitchFamily="34" charset="0"/>
              </a:rPr>
              <a:t>Cell phone video games</a:t>
            </a:r>
          </a:p>
          <a:p>
            <a:r>
              <a:rPr lang="en-US" sz="2800" b="1" dirty="0" smtClean="0">
                <a:latin typeface="Tahoma" pitchFamily="34" charset="0"/>
                <a:cs typeface="Tahoma" pitchFamily="34" charset="0"/>
              </a:rPr>
              <a:t>Cheerleaders</a:t>
            </a:r>
          </a:p>
          <a:p>
            <a:r>
              <a:rPr lang="en-US" sz="2800" b="1" dirty="0" smtClean="0">
                <a:latin typeface="Tahoma" pitchFamily="34" charset="0"/>
                <a:cs typeface="Tahoma" pitchFamily="34" charset="0"/>
              </a:rPr>
              <a:t>Christmas (football + presents)</a:t>
            </a:r>
          </a:p>
          <a:p>
            <a:r>
              <a:rPr lang="en-US" sz="2800" b="1" dirty="0" smtClean="0">
                <a:latin typeface="Tahoma" pitchFamily="34" charset="0"/>
                <a:cs typeface="Tahoma" pitchFamily="34" charset="0"/>
              </a:rPr>
              <a:t>Chuck E Cheese</a:t>
            </a:r>
          </a:p>
          <a:p>
            <a:r>
              <a:rPr lang="en-US" sz="2800" b="1" dirty="0" smtClean="0">
                <a:latin typeface="Tahoma" pitchFamily="34" charset="0"/>
                <a:cs typeface="Tahoma" pitchFamily="34" charset="0"/>
              </a:rPr>
              <a:t>Church youth group trips to Six Flags &amp; skiing in Colorado</a:t>
            </a:r>
          </a:p>
          <a:p>
            <a:r>
              <a:rPr lang="en-US" sz="2800" b="1" dirty="0" smtClean="0">
                <a:latin typeface="Tahoma" pitchFamily="34" charset="0"/>
                <a:cs typeface="Tahoma" pitchFamily="34" charset="0"/>
              </a:rPr>
              <a:t>Color photos in text books</a:t>
            </a:r>
          </a:p>
          <a:p>
            <a:r>
              <a:rPr lang="en-US" sz="2800" b="1" dirty="0" smtClean="0">
                <a:latin typeface="Tahoma" pitchFamily="34" charset="0"/>
                <a:cs typeface="Tahoma" pitchFamily="34" charset="0"/>
              </a:rPr>
              <a:t>Comedy clubs</a:t>
            </a:r>
          </a:p>
          <a:p>
            <a:endParaRPr lang="en-US" b="1" dirty="0" smtClean="0">
              <a:latin typeface="Tahoma" pitchFamily="34" charset="0"/>
              <a:cs typeface="Tahoma" pitchFamily="34" charset="0"/>
            </a:endParaRPr>
          </a:p>
          <a:p>
            <a:pPr>
              <a:buFontTx/>
              <a:buNone/>
            </a:pPr>
            <a:endParaRPr lang="en-US" b="1" dirty="0" smtClean="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0" y="0"/>
            <a:ext cx="9144000" cy="6858000"/>
          </a:xfrm>
        </p:spPr>
        <p:txBody>
          <a:bodyPr/>
          <a:lstStyle/>
          <a:p>
            <a:r>
              <a:rPr lang="en-US" sz="2800" b="1" dirty="0" smtClean="0">
                <a:latin typeface="Tahoma" pitchFamily="34" charset="0"/>
                <a:cs typeface="Tahoma" pitchFamily="34" charset="0"/>
              </a:rPr>
              <a:t>Comic books</a:t>
            </a:r>
          </a:p>
          <a:p>
            <a:r>
              <a:rPr lang="en-US" sz="2800" b="1" dirty="0" smtClean="0">
                <a:latin typeface="Tahoma" pitchFamily="34" charset="0"/>
                <a:cs typeface="Tahoma" pitchFamily="34" charset="0"/>
              </a:rPr>
              <a:t>Cruises</a:t>
            </a:r>
          </a:p>
          <a:p>
            <a:r>
              <a:rPr lang="en-US" sz="2800" b="1" dirty="0" smtClean="0">
                <a:latin typeface="Tahoma" pitchFamily="34" charset="0"/>
                <a:cs typeface="Tahoma" pitchFamily="34" charset="0"/>
              </a:rPr>
              <a:t>Dress down Fridays</a:t>
            </a:r>
          </a:p>
          <a:p>
            <a:r>
              <a:rPr lang="en-US" sz="2800" b="1" dirty="0" smtClean="0">
                <a:latin typeface="Tahoma" pitchFamily="34" charset="0"/>
                <a:cs typeface="Tahoma" pitchFamily="34" charset="0"/>
              </a:rPr>
              <a:t>Dumbed-down music in elevators, restaurants, airports, supermarkets, public restrooms, etc.</a:t>
            </a:r>
          </a:p>
          <a:p>
            <a:r>
              <a:rPr lang="en-US" sz="2800" b="1" dirty="0" smtClean="0">
                <a:latin typeface="Tahoma" pitchFamily="34" charset="0"/>
                <a:cs typeface="Tahoma" pitchFamily="34" charset="0"/>
              </a:rPr>
              <a:t>Easter egg hunts</a:t>
            </a:r>
          </a:p>
          <a:p>
            <a:r>
              <a:rPr lang="en-US" sz="2800" b="1" dirty="0" smtClean="0">
                <a:latin typeface="Tahoma" pitchFamily="34" charset="0"/>
                <a:cs typeface="Tahoma" pitchFamily="34" charset="0"/>
              </a:rPr>
              <a:t>Eating out</a:t>
            </a:r>
          </a:p>
          <a:p>
            <a:r>
              <a:rPr lang="en-US" sz="2800" b="1" dirty="0" smtClean="0">
                <a:latin typeface="Tahoma" pitchFamily="34" charset="0"/>
                <a:cs typeface="Tahoma" pitchFamily="34" charset="0"/>
              </a:rPr>
              <a:t>ESPN television &amp; radio</a:t>
            </a:r>
          </a:p>
          <a:p>
            <a:r>
              <a:rPr lang="en-US" sz="2800" b="1" dirty="0" smtClean="0">
                <a:latin typeface="Tahoma" pitchFamily="34" charset="0"/>
                <a:cs typeface="Tahoma" pitchFamily="34" charset="0"/>
              </a:rPr>
              <a:t>Fantasy sports leagues</a:t>
            </a:r>
          </a:p>
          <a:p>
            <a:r>
              <a:rPr lang="en-US" sz="2800" b="1" dirty="0" smtClean="0">
                <a:latin typeface="Tahoma" pitchFamily="34" charset="0"/>
                <a:cs typeface="Tahoma" pitchFamily="34" charset="0"/>
              </a:rPr>
              <a:t>Fast food kid’s meals</a:t>
            </a:r>
          </a:p>
          <a:p>
            <a:r>
              <a:rPr lang="en-US" sz="2800" b="1" dirty="0" smtClean="0">
                <a:latin typeface="Tahoma" pitchFamily="34" charset="0"/>
                <a:cs typeface="Tahoma" pitchFamily="34" charset="0"/>
              </a:rPr>
              <a:t>Football halftime spectacles</a:t>
            </a:r>
          </a:p>
          <a:p>
            <a:r>
              <a:rPr lang="en-US" sz="2800" b="1" dirty="0" smtClean="0">
                <a:latin typeface="Tahoma" pitchFamily="34" charset="0"/>
                <a:cs typeface="Tahoma" pitchFamily="34" charset="0"/>
              </a:rPr>
              <a:t>Fortune cookies</a:t>
            </a:r>
          </a:p>
          <a:p>
            <a:r>
              <a:rPr lang="en-US" sz="2800" b="1" dirty="0" smtClean="0">
                <a:latin typeface="Tahoma" pitchFamily="34" charset="0"/>
                <a:cs typeface="Tahoma" pitchFamily="34" charset="0"/>
              </a:rPr>
              <a:t>Gambling casinos</a:t>
            </a:r>
          </a:p>
          <a:p>
            <a:endParaRPr lang="en-US" sz="2800" b="1" dirty="0" smtClean="0">
              <a:latin typeface="Tahoma" pitchFamily="34" charset="0"/>
              <a:cs typeface="Tahoma" pitchFamily="34" charset="0"/>
            </a:endParaRPr>
          </a:p>
          <a:p>
            <a:pPr>
              <a:buFontTx/>
              <a:buNone/>
            </a:pPr>
            <a:endParaRPr lang="en-US" b="1" dirty="0" smtClean="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0" y="0"/>
            <a:ext cx="9144000" cy="6858000"/>
          </a:xfrm>
        </p:spPr>
        <p:txBody>
          <a:bodyPr/>
          <a:lstStyle/>
          <a:p>
            <a:r>
              <a:rPr lang="en-US" sz="2800" b="1" dirty="0" smtClean="0">
                <a:latin typeface="Tahoma" pitchFamily="34" charset="0"/>
                <a:cs typeface="Tahoma" pitchFamily="34" charset="0"/>
              </a:rPr>
              <a:t>Garage sales</a:t>
            </a:r>
          </a:p>
          <a:p>
            <a:r>
              <a:rPr lang="en-US" sz="2800" b="1" dirty="0" smtClean="0">
                <a:latin typeface="Tahoma" pitchFamily="34" charset="0"/>
                <a:cs typeface="Tahoma" pitchFamily="34" charset="0"/>
              </a:rPr>
              <a:t>Hooters</a:t>
            </a:r>
          </a:p>
          <a:p>
            <a:r>
              <a:rPr lang="en-US" sz="2800" b="1" dirty="0" smtClean="0">
                <a:latin typeface="Tahoma" pitchFamily="34" charset="0"/>
                <a:cs typeface="Tahoma" pitchFamily="34" charset="0"/>
              </a:rPr>
              <a:t>Horoscopes</a:t>
            </a:r>
          </a:p>
          <a:p>
            <a:r>
              <a:rPr lang="en-US" sz="2800" b="1" dirty="0" smtClean="0">
                <a:latin typeface="Tahoma" pitchFamily="34" charset="0"/>
                <a:cs typeface="Tahoma" pitchFamily="34" charset="0"/>
              </a:rPr>
              <a:t>Hotdog eating contests</a:t>
            </a:r>
          </a:p>
          <a:p>
            <a:r>
              <a:rPr lang="en-US" sz="2800" b="1" dirty="0" smtClean="0">
                <a:latin typeface="Tahoma" pitchFamily="34" charset="0"/>
                <a:cs typeface="Tahoma" pitchFamily="34" charset="0"/>
              </a:rPr>
              <a:t>Smart phones</a:t>
            </a:r>
          </a:p>
          <a:p>
            <a:r>
              <a:rPr lang="en-US" sz="2800" b="1" dirty="0" smtClean="0">
                <a:latin typeface="Tahoma" pitchFamily="34" charset="0"/>
                <a:cs typeface="Tahoma" pitchFamily="34" charset="0"/>
              </a:rPr>
              <a:t>Lotteries </a:t>
            </a:r>
          </a:p>
          <a:p>
            <a:r>
              <a:rPr lang="en-US" sz="2800" b="1" dirty="0" smtClean="0">
                <a:latin typeface="Tahoma" pitchFamily="34" charset="0"/>
                <a:cs typeface="Tahoma" pitchFamily="34" charset="0"/>
              </a:rPr>
              <a:t>Mixed martial arts leagues</a:t>
            </a:r>
          </a:p>
          <a:p>
            <a:r>
              <a:rPr lang="en-US" sz="2800" b="1" dirty="0" smtClean="0">
                <a:latin typeface="Tahoma" pitchFamily="34" charset="0"/>
                <a:cs typeface="Tahoma" pitchFamily="34" charset="0"/>
              </a:rPr>
              <a:t>Movie rental</a:t>
            </a:r>
          </a:p>
          <a:p>
            <a:r>
              <a:rPr lang="en-US" sz="2800" b="1" dirty="0" smtClean="0">
                <a:latin typeface="Tahoma" pitchFamily="34" charset="0"/>
                <a:cs typeface="Tahoma" pitchFamily="34" charset="0"/>
              </a:rPr>
              <a:t>Movies on digital devices, airplanes, airport terminals, theaters. dollar theaters, doctor’s offices, school classes, etc.</a:t>
            </a:r>
          </a:p>
          <a:p>
            <a:r>
              <a:rPr lang="en-US" sz="2800" b="1" dirty="0" smtClean="0">
                <a:latin typeface="Tahoma" pitchFamily="34" charset="0"/>
                <a:cs typeface="Tahoma" pitchFamily="34" charset="0"/>
              </a:rPr>
              <a:t>Music when holding the phone</a:t>
            </a:r>
          </a:p>
          <a:p>
            <a:r>
              <a:rPr lang="en-US" sz="2800" b="1" dirty="0" err="1" smtClean="0">
                <a:latin typeface="Tahoma" pitchFamily="34" charset="0"/>
                <a:cs typeface="Tahoma" pitchFamily="34" charset="0"/>
              </a:rPr>
              <a:t>Muzac</a:t>
            </a:r>
            <a:r>
              <a:rPr lang="en-US" sz="2800" b="1" dirty="0" smtClean="0">
                <a:latin typeface="Tahoma" pitchFamily="34" charset="0"/>
                <a:cs typeface="Tahoma" pitchFamily="34" charset="0"/>
              </a:rPr>
              <a:t> (elevator music)</a:t>
            </a:r>
          </a:p>
          <a:p>
            <a:pPr>
              <a:buFontTx/>
              <a:buNone/>
            </a:pPr>
            <a:endParaRPr lang="en-US" b="1" dirty="0" smtClean="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0" y="0"/>
            <a:ext cx="9144000" cy="6858000"/>
          </a:xfrm>
        </p:spPr>
        <p:txBody>
          <a:bodyPr/>
          <a:lstStyle/>
          <a:p>
            <a:r>
              <a:rPr lang="en-US" sz="2800" b="1" dirty="0" err="1" smtClean="0">
                <a:latin typeface="Tahoma" pitchFamily="34" charset="0"/>
                <a:cs typeface="Tahoma" pitchFamily="34" charset="0"/>
              </a:rPr>
              <a:t>Nascar</a:t>
            </a:r>
            <a:endParaRPr lang="en-US" sz="2800" b="1" dirty="0" smtClean="0">
              <a:latin typeface="Tahoma" pitchFamily="34" charset="0"/>
              <a:cs typeface="Tahoma" pitchFamily="34" charset="0"/>
            </a:endParaRPr>
          </a:p>
          <a:p>
            <a:r>
              <a:rPr lang="en-US" sz="2800" b="1" dirty="0" err="1" smtClean="0">
                <a:latin typeface="Tahoma" pitchFamily="34" charset="0"/>
                <a:cs typeface="Tahoma" pitchFamily="34" charset="0"/>
              </a:rPr>
              <a:t>MySpace</a:t>
            </a:r>
            <a:r>
              <a:rPr lang="en-US" sz="2800" b="1" dirty="0" smtClean="0">
                <a:latin typeface="Tahoma" pitchFamily="34" charset="0"/>
                <a:cs typeface="Tahoma" pitchFamily="34" charset="0"/>
              </a:rPr>
              <a:t>, Facebook, etc.</a:t>
            </a:r>
          </a:p>
          <a:p>
            <a:r>
              <a:rPr lang="en-US" sz="2800" b="1" dirty="0" smtClean="0">
                <a:latin typeface="Tahoma" pitchFamily="34" charset="0"/>
                <a:cs typeface="Tahoma" pitchFamily="34" charset="0"/>
              </a:rPr>
              <a:t>Novels (reading)</a:t>
            </a:r>
          </a:p>
          <a:p>
            <a:r>
              <a:rPr lang="en-US" sz="2800" b="1" dirty="0" smtClean="0">
                <a:latin typeface="Tahoma" pitchFamily="34" charset="0"/>
                <a:cs typeface="Tahoma" pitchFamily="34" charset="0"/>
              </a:rPr>
              <a:t>Office gambling pools</a:t>
            </a:r>
          </a:p>
          <a:p>
            <a:r>
              <a:rPr lang="en-US" sz="2800" b="1" dirty="0" smtClean="0">
                <a:latin typeface="Tahoma" pitchFamily="34" charset="0"/>
                <a:cs typeface="Tahoma" pitchFamily="34" charset="0"/>
              </a:rPr>
              <a:t>Online poker</a:t>
            </a:r>
          </a:p>
          <a:p>
            <a:r>
              <a:rPr lang="en-US" sz="2800" b="1" dirty="0" smtClean="0">
                <a:latin typeface="Tahoma" pitchFamily="34" charset="0"/>
                <a:cs typeface="Tahoma" pitchFamily="34" charset="0"/>
              </a:rPr>
              <a:t>Online radio</a:t>
            </a:r>
          </a:p>
          <a:p>
            <a:r>
              <a:rPr lang="en-US" sz="2800" b="1" dirty="0" smtClean="0">
                <a:latin typeface="Tahoma" pitchFamily="34" charset="0"/>
                <a:cs typeface="Tahoma" pitchFamily="34" charset="0"/>
              </a:rPr>
              <a:t>Peer-to-peer MP3 file sharing</a:t>
            </a:r>
          </a:p>
          <a:p>
            <a:r>
              <a:rPr lang="en-US" sz="2800" b="1" dirty="0" smtClean="0">
                <a:latin typeface="Tahoma" pitchFamily="34" charset="0"/>
                <a:cs typeface="Tahoma" pitchFamily="34" charset="0"/>
              </a:rPr>
              <a:t>Podcasts</a:t>
            </a:r>
          </a:p>
          <a:p>
            <a:r>
              <a:rPr lang="en-US" sz="2800" b="1" dirty="0">
                <a:latin typeface="Tahoma" pitchFamily="34" charset="0"/>
                <a:cs typeface="Tahoma" pitchFamily="34" charset="0"/>
              </a:rPr>
              <a:t>Internet </a:t>
            </a:r>
            <a:r>
              <a:rPr lang="en-US" sz="2800" b="1" dirty="0" smtClean="0">
                <a:latin typeface="Tahoma" pitchFamily="34" charset="0"/>
                <a:cs typeface="Tahoma" pitchFamily="34" charset="0"/>
              </a:rPr>
              <a:t>pornography </a:t>
            </a:r>
            <a:r>
              <a:rPr lang="en-US" sz="2800" b="1" dirty="0">
                <a:latin typeface="Tahoma" pitchFamily="34" charset="0"/>
                <a:cs typeface="Tahoma" pitchFamily="34" charset="0"/>
              </a:rPr>
              <a:t>(</a:t>
            </a:r>
            <a:r>
              <a:rPr lang="en-US" sz="2800" b="1" dirty="0" smtClean="0">
                <a:latin typeface="Tahoma" pitchFamily="34" charset="0"/>
                <a:cs typeface="Tahoma" pitchFamily="34" charset="0"/>
              </a:rPr>
              <a:t>sending &amp; receiving)</a:t>
            </a:r>
          </a:p>
          <a:p>
            <a:r>
              <a:rPr lang="en-US" sz="2800" b="1" dirty="0" smtClean="0">
                <a:latin typeface="Tahoma" pitchFamily="34" charset="0"/>
                <a:cs typeface="Tahoma" pitchFamily="34" charset="0"/>
              </a:rPr>
              <a:t>Product contests</a:t>
            </a:r>
          </a:p>
          <a:p>
            <a:r>
              <a:rPr lang="en-US" sz="2800" b="1" dirty="0" smtClean="0">
                <a:latin typeface="Tahoma" pitchFamily="34" charset="0"/>
                <a:cs typeface="Tahoma" pitchFamily="34" charset="0"/>
              </a:rPr>
              <a:t>Raves</a:t>
            </a:r>
          </a:p>
          <a:p>
            <a:r>
              <a:rPr lang="en-US" sz="2800" b="1" dirty="0" smtClean="0">
                <a:latin typeface="Tahoma" pitchFamily="34" charset="0"/>
                <a:cs typeface="Tahoma" pitchFamily="34" charset="0"/>
              </a:rPr>
              <a:t>Reality TV shows</a:t>
            </a:r>
          </a:p>
          <a:p>
            <a:pPr>
              <a:buFontTx/>
              <a:buNone/>
            </a:pPr>
            <a:endParaRPr lang="en-US" b="1" dirty="0" smtClean="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0" y="0"/>
            <a:ext cx="9144000" cy="6858000"/>
          </a:xfrm>
        </p:spPr>
        <p:txBody>
          <a:bodyPr/>
          <a:lstStyle/>
          <a:p>
            <a:r>
              <a:rPr lang="en-US" sz="3600" b="1" smtClean="0">
                <a:latin typeface="Tahoma" pitchFamily="34" charset="0"/>
                <a:cs typeface="Tahoma" pitchFamily="34" charset="0"/>
              </a:rPr>
              <a:t>Recreational drinking &amp; drug use</a:t>
            </a:r>
          </a:p>
          <a:p>
            <a:r>
              <a:rPr lang="en-US" sz="3600" b="1" smtClean="0">
                <a:latin typeface="Tahoma" pitchFamily="34" charset="0"/>
                <a:cs typeface="Tahoma" pitchFamily="34" charset="0"/>
              </a:rPr>
              <a:t>Rodeos &amp; bull riding</a:t>
            </a:r>
          </a:p>
          <a:p>
            <a:r>
              <a:rPr lang="en-US" sz="3600" b="1" smtClean="0">
                <a:latin typeface="Tahoma" pitchFamily="34" charset="0"/>
                <a:cs typeface="Tahoma" pitchFamily="34" charset="0"/>
              </a:rPr>
              <a:t>Satellite radio (Sirius, &amp; XM)</a:t>
            </a:r>
          </a:p>
          <a:p>
            <a:r>
              <a:rPr lang="en-US" sz="3600" b="1" smtClean="0">
                <a:latin typeface="Tahoma" pitchFamily="34" charset="0"/>
                <a:cs typeface="Tahoma" pitchFamily="34" charset="0"/>
              </a:rPr>
              <a:t>Shopping &amp; hanging out at malls</a:t>
            </a:r>
          </a:p>
          <a:p>
            <a:r>
              <a:rPr lang="en-US" sz="3600" b="1" smtClean="0">
                <a:latin typeface="Tahoma" pitchFamily="34" charset="0"/>
                <a:cs typeface="Tahoma" pitchFamily="34" charset="0"/>
              </a:rPr>
              <a:t>Spas</a:t>
            </a:r>
          </a:p>
          <a:p>
            <a:r>
              <a:rPr lang="en-US" sz="3600" b="1" smtClean="0">
                <a:latin typeface="Tahoma" pitchFamily="34" charset="0"/>
                <a:cs typeface="Tahoma" pitchFamily="34" charset="0"/>
              </a:rPr>
              <a:t>Sports, sports, sports</a:t>
            </a:r>
          </a:p>
          <a:p>
            <a:r>
              <a:rPr lang="en-US" sz="3600" b="1" smtClean="0">
                <a:latin typeface="Tahoma" pitchFamily="34" charset="0"/>
                <a:cs typeface="Tahoma" pitchFamily="34" charset="0"/>
              </a:rPr>
              <a:t>Sports gambling &amp; memorabilia</a:t>
            </a:r>
          </a:p>
          <a:p>
            <a:r>
              <a:rPr lang="en-US" sz="3600" b="1" smtClean="0">
                <a:latin typeface="Tahoma" pitchFamily="34" charset="0"/>
                <a:cs typeface="Tahoma" pitchFamily="34" charset="0"/>
              </a:rPr>
              <a:t>Stadium luxury boxes</a:t>
            </a:r>
          </a:p>
          <a:p>
            <a:r>
              <a:rPr lang="en-US" sz="3600" b="1" smtClean="0">
                <a:latin typeface="Tahoma" pitchFamily="34" charset="0"/>
                <a:cs typeface="Tahoma" pitchFamily="34" charset="0"/>
              </a:rPr>
              <a:t>Super Bowl commercials</a:t>
            </a:r>
          </a:p>
          <a:p>
            <a:r>
              <a:rPr lang="en-US" sz="3600" b="1" smtClean="0">
                <a:latin typeface="Tahoma" pitchFamily="34" charset="0"/>
                <a:cs typeface="Tahoma" pitchFamily="34" charset="0"/>
              </a:rPr>
              <a:t>Supermarket tabloids</a:t>
            </a:r>
          </a:p>
          <a:p>
            <a:pPr>
              <a:buFontTx/>
              <a:buNone/>
            </a:pPr>
            <a:endParaRPr lang="en-US" b="1" smtClean="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0" y="0"/>
            <a:ext cx="9144000" cy="6858000"/>
          </a:xfrm>
        </p:spPr>
        <p:txBody>
          <a:bodyPr/>
          <a:lstStyle/>
          <a:p>
            <a:r>
              <a:rPr lang="en-US" sz="3600" b="1" smtClean="0">
                <a:latin typeface="Tahoma" pitchFamily="34" charset="0"/>
                <a:cs typeface="Tahoma" pitchFamily="34" charset="0"/>
              </a:rPr>
              <a:t>Supersizing fast food</a:t>
            </a:r>
          </a:p>
          <a:p>
            <a:r>
              <a:rPr lang="en-US" sz="3600" b="1" smtClean="0">
                <a:latin typeface="Tahoma" pitchFamily="34" charset="0"/>
                <a:cs typeface="Tahoma" pitchFamily="34" charset="0"/>
              </a:rPr>
              <a:t>Talk radio</a:t>
            </a:r>
          </a:p>
          <a:p>
            <a:r>
              <a:rPr lang="en-US" sz="3600" b="1" smtClean="0">
                <a:latin typeface="Tahoma" pitchFamily="34" charset="0"/>
                <a:cs typeface="Tahoma" pitchFamily="34" charset="0"/>
              </a:rPr>
              <a:t>Text messaging on cell phones</a:t>
            </a:r>
          </a:p>
          <a:p>
            <a:r>
              <a:rPr lang="en-US" sz="3600" b="1" smtClean="0">
                <a:latin typeface="Tahoma" pitchFamily="34" charset="0"/>
                <a:cs typeface="Tahoma" pitchFamily="34" charset="0"/>
              </a:rPr>
              <a:t>Theme parks</a:t>
            </a:r>
          </a:p>
          <a:p>
            <a:r>
              <a:rPr lang="en-US" sz="3600" b="1" smtClean="0">
                <a:latin typeface="Tahoma" pitchFamily="34" charset="0"/>
                <a:cs typeface="Tahoma" pitchFamily="34" charset="0"/>
              </a:rPr>
              <a:t>Theme restaurants</a:t>
            </a:r>
          </a:p>
          <a:p>
            <a:r>
              <a:rPr lang="en-US" sz="3600" b="1" smtClean="0">
                <a:latin typeface="Tahoma" pitchFamily="34" charset="0"/>
                <a:cs typeface="Tahoma" pitchFamily="34" charset="0"/>
              </a:rPr>
              <a:t>Traveling</a:t>
            </a:r>
          </a:p>
          <a:p>
            <a:r>
              <a:rPr lang="en-US" sz="3600" b="1" smtClean="0">
                <a:latin typeface="Tahoma" pitchFamily="34" charset="0"/>
                <a:cs typeface="Tahoma" pitchFamily="34" charset="0"/>
              </a:rPr>
              <a:t>TV re-runs</a:t>
            </a:r>
          </a:p>
          <a:p>
            <a:r>
              <a:rPr lang="en-US" sz="3600" b="1" smtClean="0">
                <a:latin typeface="Tahoma" pitchFamily="34" charset="0"/>
                <a:cs typeface="Tahoma" pitchFamily="34" charset="0"/>
              </a:rPr>
              <a:t>Video games</a:t>
            </a:r>
          </a:p>
          <a:p>
            <a:r>
              <a:rPr lang="en-US" sz="3600" b="1" smtClean="0">
                <a:latin typeface="Tahoma" pitchFamily="34" charset="0"/>
                <a:cs typeface="Tahoma" pitchFamily="34" charset="0"/>
              </a:rPr>
              <a:t>Web surfing</a:t>
            </a:r>
          </a:p>
          <a:p>
            <a:r>
              <a:rPr lang="en-US" sz="3600" b="1" smtClean="0">
                <a:latin typeface="Tahoma" pitchFamily="34" charset="0"/>
                <a:cs typeface="Tahoma" pitchFamily="34" charset="0"/>
              </a:rPr>
              <a:t>Wrestling</a:t>
            </a:r>
            <a:endParaRPr lang="en-US" b="1" smtClean="0">
              <a:latin typeface="Tahoma" pitchFamily="34" charset="0"/>
              <a:cs typeface="Tahoma" pitchFamily="34" charset="0"/>
            </a:endParaRPr>
          </a:p>
          <a:p>
            <a:pPr>
              <a:buFontTx/>
              <a:buNone/>
            </a:pPr>
            <a:endParaRPr lang="en-US" b="1" smtClean="0">
              <a:latin typeface="Tahoma" pitchFamily="34" charset="0"/>
              <a:cs typeface="Tahoma" pitchFamily="34" charset="0"/>
            </a:endParaRPr>
          </a:p>
        </p:txBody>
      </p:sp>
    </p:spTree>
  </p:cSld>
  <p:clrMapOvr>
    <a:masterClrMapping/>
  </p:clrMapOvr>
  <p:transition spd="med">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0" y="0"/>
            <a:ext cx="9144000" cy="6858000"/>
          </a:xfrm>
        </p:spPr>
        <p:txBody>
          <a:bodyPr/>
          <a:lstStyle/>
          <a:p>
            <a:pPr algn="ctr">
              <a:buFontTx/>
              <a:buNone/>
            </a:pPr>
            <a:r>
              <a:rPr lang="en-US" sz="9000" b="1" smtClean="0">
                <a:latin typeface="Tahoma" pitchFamily="34" charset="0"/>
                <a:cs typeface="Tahoma" pitchFamily="34" charset="0"/>
              </a:rPr>
              <a:t>TEN AMBIGUITIES OF AMERICAN CULTURE</a:t>
            </a:r>
          </a:p>
        </p:txBody>
      </p:sp>
    </p:spTree>
  </p:cSld>
  <p:clrMapOvr>
    <a:masterClrMapping/>
  </p:clrMapOvr>
  <p:transition spd="med">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FontTx/>
              <a:buAutoNum type="arabicPeriod"/>
              <a:defRPr/>
            </a:pPr>
            <a:r>
              <a:rPr lang="en-US" sz="3000" b="1" dirty="0" smtClean="0">
                <a:latin typeface="Tahoma" pitchFamily="34" charset="0"/>
                <a:cs typeface="Tahoma" pitchFamily="34" charset="0"/>
              </a:rPr>
              <a:t>Americans admire individualism but lead conventional, conforming lives in American organizations.</a:t>
            </a:r>
          </a:p>
          <a:p>
            <a:pPr marL="514350" indent="-514350">
              <a:buFontTx/>
              <a:buAutoNum type="arabicPeriod"/>
              <a:defRPr/>
            </a:pPr>
            <a:r>
              <a:rPr lang="en-US" sz="3000" b="1" dirty="0" smtClean="0">
                <a:latin typeface="Tahoma" pitchFamily="34" charset="0"/>
                <a:cs typeface="Tahoma" pitchFamily="34" charset="0"/>
              </a:rPr>
              <a:t>Americans profess a love for democracy but rarely vote.</a:t>
            </a:r>
          </a:p>
          <a:p>
            <a:pPr marL="514350" indent="-514350">
              <a:buFontTx/>
              <a:buAutoNum type="arabicPeriod"/>
              <a:defRPr/>
            </a:pPr>
            <a:r>
              <a:rPr lang="en-US" sz="3000" b="1" dirty="0" smtClean="0">
                <a:latin typeface="Tahoma" pitchFamily="34" charset="0"/>
                <a:cs typeface="Tahoma" pitchFamily="34" charset="0"/>
              </a:rPr>
              <a:t>Americans cherish freedom &amp; independence but are heavily in debt &amp; dependent on Middle Eastern oil.</a:t>
            </a:r>
          </a:p>
          <a:p>
            <a:pPr marL="514350" indent="-514350">
              <a:buFontTx/>
              <a:buAutoNum type="arabicPeriod"/>
              <a:defRPr/>
            </a:pPr>
            <a:r>
              <a:rPr lang="en-US" sz="3000" b="1" dirty="0" smtClean="0">
                <a:latin typeface="Tahoma" pitchFamily="34" charset="0"/>
                <a:cs typeface="Tahoma" pitchFamily="34" charset="0"/>
              </a:rPr>
              <a:t> Americans spout “family values” but spend only a few hours per week away from work or school.</a:t>
            </a:r>
          </a:p>
          <a:p>
            <a:pPr marL="514350" indent="-514350">
              <a:buFontTx/>
              <a:buNone/>
              <a:defRPr/>
            </a:pPr>
            <a:r>
              <a:rPr lang="en-US" sz="3000" b="1" dirty="0" smtClean="0">
                <a:latin typeface="Tahoma" pitchFamily="34" charset="0"/>
                <a:cs typeface="Tahoma" pitchFamily="34" charset="0"/>
              </a:rPr>
              <a:t>5. Americans love to consume but hate commercials.</a:t>
            </a:r>
          </a:p>
          <a:p>
            <a:pPr>
              <a:buFontTx/>
              <a:buNone/>
              <a:defRPr/>
            </a:pPr>
            <a:endParaRPr lang="en-US" b="1" dirty="0">
              <a:latin typeface="Tahoma" pitchFamily="34" charset="0"/>
              <a:cs typeface="Tahoma" pitchFamily="34" charset="0"/>
            </a:endParaRPr>
          </a:p>
        </p:txBody>
      </p:sp>
      <p:sp>
        <p:nvSpPr>
          <p:cNvPr id="4" name="Right Arrow 3"/>
          <p:cNvSpPr/>
          <p:nvPr/>
        </p:nvSpPr>
        <p:spPr>
          <a:xfrm>
            <a:off x="7848600" y="60198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28600"/>
            <a:ext cx="7772400" cy="609600"/>
          </a:xfrm>
        </p:spPr>
        <p:txBody>
          <a:bodyPr/>
          <a:lstStyle/>
          <a:p>
            <a:pPr eaLnBrk="1" hangingPunct="1"/>
            <a:r>
              <a:rPr lang="en-US" sz="4000" b="1" smtClean="0">
                <a:solidFill>
                  <a:schemeClr val="tx1"/>
                </a:solidFill>
                <a:latin typeface="Tahoma" pitchFamily="34" charset="0"/>
              </a:rPr>
              <a:t>ANGLO-SAXON AMERICA</a:t>
            </a:r>
          </a:p>
        </p:txBody>
      </p:sp>
      <p:sp>
        <p:nvSpPr>
          <p:cNvPr id="9219" name="Rectangle 3"/>
          <p:cNvSpPr>
            <a:spLocks noGrp="1" noChangeArrowheads="1"/>
          </p:cNvSpPr>
          <p:nvPr>
            <p:ph type="body" idx="1"/>
          </p:nvPr>
        </p:nvSpPr>
        <p:spPr>
          <a:xfrm>
            <a:off x="0" y="838200"/>
            <a:ext cx="8458200" cy="5715000"/>
          </a:xfrm>
        </p:spPr>
        <p:txBody>
          <a:bodyPr/>
          <a:lstStyle/>
          <a:p>
            <a:pPr marL="609600" indent="-609600" eaLnBrk="1" hangingPunct="1">
              <a:lnSpc>
                <a:spcPct val="80000"/>
              </a:lnSpc>
              <a:buClr>
                <a:schemeClr val="tx1"/>
              </a:buClr>
              <a:buFontTx/>
              <a:buAutoNum type="arabicPeriod"/>
            </a:pPr>
            <a:r>
              <a:rPr lang="en-US" sz="4000" b="1" smtClean="0">
                <a:latin typeface="Tahoma" pitchFamily="34" charset="0"/>
              </a:rPr>
              <a:t>Institutionalism (Anglo)</a:t>
            </a:r>
          </a:p>
          <a:p>
            <a:pPr marL="609600" indent="-609600" eaLnBrk="1" hangingPunct="1">
              <a:lnSpc>
                <a:spcPct val="80000"/>
              </a:lnSpc>
              <a:buClr>
                <a:schemeClr val="tx1"/>
              </a:buClr>
              <a:buFontTx/>
              <a:buAutoNum type="arabicPeriod"/>
            </a:pPr>
            <a:endParaRPr lang="en-US" sz="4000" b="1" smtClean="0">
              <a:latin typeface="Tahoma" pitchFamily="34" charset="0"/>
            </a:endParaRPr>
          </a:p>
          <a:p>
            <a:pPr marL="609600" indent="-609600" eaLnBrk="1" hangingPunct="1">
              <a:lnSpc>
                <a:spcPct val="80000"/>
              </a:lnSpc>
              <a:buClr>
                <a:schemeClr val="tx1"/>
              </a:buClr>
              <a:buFontTx/>
              <a:buAutoNum type="arabicPeriod"/>
            </a:pPr>
            <a:r>
              <a:rPr lang="en-US" sz="4000" b="1" smtClean="0">
                <a:latin typeface="Tahoma" pitchFamily="34" charset="0"/>
              </a:rPr>
              <a:t>Impersonal professionalism (Anglo-Saxon)</a:t>
            </a:r>
          </a:p>
          <a:p>
            <a:pPr marL="609600" indent="-609600" eaLnBrk="1" hangingPunct="1">
              <a:lnSpc>
                <a:spcPct val="80000"/>
              </a:lnSpc>
              <a:buClr>
                <a:schemeClr val="tx1"/>
              </a:buClr>
              <a:buFontTx/>
              <a:buAutoNum type="arabicPeriod"/>
            </a:pPr>
            <a:endParaRPr lang="en-US" sz="4000" b="1" smtClean="0">
              <a:latin typeface="Tahoma" pitchFamily="34" charset="0"/>
            </a:endParaRPr>
          </a:p>
          <a:p>
            <a:pPr marL="609600" indent="-609600" eaLnBrk="1" hangingPunct="1">
              <a:lnSpc>
                <a:spcPct val="80000"/>
              </a:lnSpc>
              <a:buClr>
                <a:schemeClr val="tx1"/>
              </a:buClr>
              <a:buFontTx/>
              <a:buAutoNum type="arabicPeriod"/>
            </a:pPr>
            <a:r>
              <a:rPr lang="en-US" sz="4000" b="1" smtClean="0">
                <a:latin typeface="Tahoma" pitchFamily="34" charset="0"/>
              </a:rPr>
              <a:t>Commercially-applied thinking (Saxon)</a:t>
            </a:r>
          </a:p>
          <a:p>
            <a:pPr marL="609600" indent="-609600" eaLnBrk="1" hangingPunct="1">
              <a:lnSpc>
                <a:spcPct val="80000"/>
              </a:lnSpc>
              <a:buClr>
                <a:schemeClr val="tx1"/>
              </a:buClr>
              <a:buFontTx/>
              <a:buAutoNum type="arabicPeriod"/>
            </a:pPr>
            <a:endParaRPr lang="en-US" sz="4000" b="1" smtClean="0">
              <a:latin typeface="Tahoma" pitchFamily="34" charset="0"/>
            </a:endParaRPr>
          </a:p>
          <a:p>
            <a:pPr marL="609600" indent="-609600" eaLnBrk="1" hangingPunct="1">
              <a:lnSpc>
                <a:spcPct val="80000"/>
              </a:lnSpc>
              <a:buClr>
                <a:schemeClr val="tx1"/>
              </a:buClr>
              <a:buFontTx/>
              <a:buAutoNum type="arabicPeriod"/>
            </a:pPr>
            <a:r>
              <a:rPr lang="en-US" sz="4000" b="1" smtClean="0">
                <a:latin typeface="Tahoma" pitchFamily="34" charset="0"/>
              </a:rPr>
              <a:t>Technology (Saxon)</a:t>
            </a:r>
          </a:p>
          <a:p>
            <a:pPr marL="609600" indent="-609600" eaLnBrk="1" hangingPunct="1">
              <a:lnSpc>
                <a:spcPct val="80000"/>
              </a:lnSpc>
              <a:buClr>
                <a:schemeClr val="tx1"/>
              </a:buClr>
              <a:buFontTx/>
              <a:buNone/>
            </a:pPr>
            <a:endParaRPr lang="en-US" sz="4000" b="1" smtClean="0">
              <a:latin typeface="Tahoma" pitchFamily="34" charset="0"/>
            </a:endParaRPr>
          </a:p>
          <a:p>
            <a:pPr marL="609600" indent="-609600" eaLnBrk="1" hangingPunct="1">
              <a:lnSpc>
                <a:spcPct val="80000"/>
              </a:lnSpc>
              <a:buFontTx/>
              <a:buNone/>
            </a:pPr>
            <a:endParaRPr lang="en-US" sz="36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6. Americans feel culturally superior but know little about other cultures. </a:t>
            </a:r>
          </a:p>
          <a:p>
            <a:pPr>
              <a:buFontTx/>
              <a:buNone/>
            </a:pPr>
            <a:r>
              <a:rPr lang="en-US" b="1" smtClean="0">
                <a:latin typeface="Tahoma" pitchFamily="34" charset="0"/>
                <a:cs typeface="Tahoma" pitchFamily="34" charset="0"/>
              </a:rPr>
              <a:t>7. Americans love to watch sports but not play them.</a:t>
            </a:r>
          </a:p>
          <a:p>
            <a:pPr>
              <a:buFontTx/>
              <a:buNone/>
            </a:pPr>
            <a:r>
              <a:rPr lang="en-US" b="1" smtClean="0">
                <a:latin typeface="Tahoma" pitchFamily="34" charset="0"/>
                <a:cs typeface="Tahoma" pitchFamily="34" charset="0"/>
              </a:rPr>
              <a:t>8. Americans come from immigrant backgrounds but don’t particularly like immigrants.</a:t>
            </a:r>
          </a:p>
          <a:p>
            <a:pPr>
              <a:buFontTx/>
              <a:buNone/>
            </a:pPr>
            <a:r>
              <a:rPr lang="en-US" b="1" smtClean="0">
                <a:latin typeface="Tahoma" pitchFamily="34" charset="0"/>
                <a:cs typeface="Tahoma" pitchFamily="34" charset="0"/>
              </a:rPr>
              <a:t>9. Americans either eat too much (more than half are overweight) or not enough (families below the poverty line, anorexics, street people, etc.).</a:t>
            </a:r>
          </a:p>
          <a:p>
            <a:pPr>
              <a:buFontTx/>
              <a:buNone/>
            </a:pPr>
            <a:r>
              <a:rPr lang="en-US" b="1" smtClean="0">
                <a:latin typeface="Tahoma" pitchFamily="34" charset="0"/>
                <a:cs typeface="Tahoma" pitchFamily="34" charset="0"/>
              </a:rPr>
              <a:t>10. Americans believe in God but not global warming.</a:t>
            </a:r>
          </a:p>
          <a:p>
            <a:pPr>
              <a:buFontTx/>
              <a:buNone/>
            </a:pPr>
            <a:r>
              <a:rPr lang="en-US" b="1" smtClean="0">
                <a:latin typeface="Tahoma" pitchFamily="34" charset="0"/>
                <a:cs typeface="Tahoma" pitchFamily="34" charset="0"/>
              </a:rPr>
              <a:t> </a:t>
            </a:r>
          </a:p>
          <a:p>
            <a:pPr>
              <a:buFontTx/>
              <a:buNone/>
            </a:pPr>
            <a:endParaRPr lang="en-US" b="1" smtClean="0">
              <a:latin typeface="Tahoma" pitchFamily="34" charset="0"/>
              <a:cs typeface="Tahoma" pitchFamily="34" charset="0"/>
            </a:endParaRPr>
          </a:p>
        </p:txBody>
      </p:sp>
    </p:spTree>
  </p:cSld>
  <p:clrMapOvr>
    <a:masterClrMapping/>
  </p:clrMapOvr>
  <p:transition spd="med">
    <p:random/>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4994" name="WordArt 4"/>
          <p:cNvSpPr>
            <a:spLocks noChangeArrowheads="1" noChangeShapeType="1" noTextEdit="1"/>
          </p:cNvSpPr>
          <p:nvPr/>
        </p:nvSpPr>
        <p:spPr bwMode="auto">
          <a:xfrm>
            <a:off x="1600200" y="1219200"/>
            <a:ext cx="5867400" cy="419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REBELLIOUS</a:t>
            </a:r>
          </a:p>
          <a:p>
            <a:pPr algn="ctr"/>
            <a:r>
              <a:rPr lang="en-US" sz="3600" kern="10">
                <a:ln w="9525">
                  <a:solidFill>
                    <a:srgbClr val="000000"/>
                  </a:solidFill>
                  <a:round/>
                  <a:headEnd/>
                  <a:tailEnd/>
                </a:ln>
                <a:solidFill>
                  <a:schemeClr val="tx2"/>
                </a:solidFill>
                <a:latin typeface="Arial Black"/>
              </a:rPr>
              <a:t>AMERICANS</a:t>
            </a:r>
          </a:p>
        </p:txBody>
      </p:sp>
    </p:spTree>
  </p:cSld>
  <p:clrMapOvr>
    <a:masterClrMapping/>
  </p:clrMapOvr>
  <p:transition spd="med">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500" b="1" dirty="0" smtClean="0">
                <a:latin typeface="Tahoma" pitchFamily="34" charset="0"/>
              </a:rPr>
              <a:t>Revolutionary War against Britain</a:t>
            </a:r>
          </a:p>
          <a:p>
            <a:pPr marL="609600" indent="-609600" eaLnBrk="1" hangingPunct="1">
              <a:lnSpc>
                <a:spcPct val="90000"/>
              </a:lnSpc>
              <a:buFontTx/>
              <a:buAutoNum type="arabicPeriod"/>
            </a:pPr>
            <a:r>
              <a:rPr lang="en-US" sz="3500" b="1" dirty="0" smtClean="0">
                <a:latin typeface="Tahoma" pitchFamily="34" charset="0"/>
              </a:rPr>
              <a:t>The Civil War </a:t>
            </a:r>
          </a:p>
          <a:p>
            <a:pPr marL="609600" indent="-609600" eaLnBrk="1" hangingPunct="1">
              <a:lnSpc>
                <a:spcPct val="90000"/>
              </a:lnSpc>
              <a:buFontTx/>
              <a:buAutoNum type="arabicPeriod"/>
            </a:pPr>
            <a:r>
              <a:rPr lang="en-US" sz="3500" b="1" dirty="0" smtClean="0">
                <a:latin typeface="Tahoma" pitchFamily="34" charset="0"/>
              </a:rPr>
              <a:t>Rock n Roll</a:t>
            </a:r>
          </a:p>
          <a:p>
            <a:pPr marL="609600" indent="-609600" eaLnBrk="1" hangingPunct="1">
              <a:lnSpc>
                <a:spcPct val="90000"/>
              </a:lnSpc>
              <a:buFontTx/>
              <a:buAutoNum type="arabicPeriod"/>
            </a:pPr>
            <a:r>
              <a:rPr lang="en-US" sz="3500" b="1" dirty="0" smtClean="0">
                <a:latin typeface="Tahoma" pitchFamily="34" charset="0"/>
              </a:rPr>
              <a:t>The drug culture</a:t>
            </a:r>
          </a:p>
          <a:p>
            <a:pPr marL="609600" indent="-609600" eaLnBrk="1" hangingPunct="1">
              <a:lnSpc>
                <a:spcPct val="90000"/>
              </a:lnSpc>
              <a:buFontTx/>
              <a:buAutoNum type="arabicPeriod"/>
            </a:pPr>
            <a:r>
              <a:rPr lang="en-US" sz="3500" b="1" dirty="0" smtClean="0">
                <a:latin typeface="Tahoma" pitchFamily="34" charset="0"/>
              </a:rPr>
              <a:t>Harleys &amp; Hell’s Angels</a:t>
            </a:r>
          </a:p>
          <a:p>
            <a:pPr marL="609600" indent="-609600" eaLnBrk="1" hangingPunct="1">
              <a:lnSpc>
                <a:spcPct val="90000"/>
              </a:lnSpc>
              <a:buFontTx/>
              <a:buAutoNum type="arabicPeriod"/>
            </a:pPr>
            <a:r>
              <a:rPr lang="en-US" sz="3500" b="1" dirty="0" smtClean="0">
                <a:latin typeface="Tahoma" pitchFamily="34" charset="0"/>
              </a:rPr>
              <a:t>Prohibition in the “Roaring Twenties”</a:t>
            </a:r>
          </a:p>
          <a:p>
            <a:pPr marL="609600" indent="-609600" eaLnBrk="1" hangingPunct="1">
              <a:lnSpc>
                <a:spcPct val="90000"/>
              </a:lnSpc>
              <a:buFontTx/>
              <a:buAutoNum type="arabicPeriod"/>
            </a:pPr>
            <a:r>
              <a:rPr lang="en-US" sz="3500" b="1" dirty="0" smtClean="0">
                <a:latin typeface="Tahoma" pitchFamily="34" charset="0"/>
              </a:rPr>
              <a:t> Union strikes</a:t>
            </a:r>
          </a:p>
          <a:p>
            <a:pPr marL="609600" indent="-609600" eaLnBrk="1" hangingPunct="1">
              <a:lnSpc>
                <a:spcPct val="90000"/>
              </a:lnSpc>
              <a:buFontTx/>
              <a:buAutoNum type="arabicPeriod"/>
            </a:pPr>
            <a:r>
              <a:rPr lang="en-US" sz="3500" b="1" dirty="0" smtClean="0">
                <a:latin typeface="Tahoma" pitchFamily="34" charset="0"/>
              </a:rPr>
              <a:t>1960s “Hippies,” war protestors, &amp; political assassinations</a:t>
            </a:r>
          </a:p>
          <a:p>
            <a:pPr marL="609600" indent="-609600" eaLnBrk="1" hangingPunct="1">
              <a:lnSpc>
                <a:spcPct val="90000"/>
              </a:lnSpc>
              <a:buFontTx/>
              <a:buAutoNum type="arabicPeriod"/>
            </a:pPr>
            <a:r>
              <a:rPr lang="en-US" sz="3500" b="1" dirty="0" smtClean="0">
                <a:latin typeface="Tahoma" pitchFamily="34" charset="0"/>
              </a:rPr>
              <a:t>Independent political parties</a:t>
            </a:r>
          </a:p>
          <a:p>
            <a:pPr marL="609600" indent="-609600" eaLnBrk="1" hangingPunct="1">
              <a:lnSpc>
                <a:spcPct val="90000"/>
              </a:lnSpc>
              <a:buFontTx/>
              <a:buAutoNum type="arabicPeriod"/>
            </a:pPr>
            <a:r>
              <a:rPr lang="en-US" sz="3500" b="1" dirty="0" smtClean="0">
                <a:latin typeface="Tahoma" pitchFamily="34" charset="0"/>
              </a:rPr>
              <a:t>Legal suits</a:t>
            </a:r>
          </a:p>
          <a:p>
            <a:pPr marL="609600" indent="-609600" eaLnBrk="1" hangingPunct="1">
              <a:lnSpc>
                <a:spcPct val="90000"/>
              </a:lnSpc>
            </a:pPr>
            <a:endParaRPr lang="en-US" sz="2800" b="1" dirty="0" smtClean="0">
              <a:latin typeface="Tahoma" pitchFamily="34" charset="0"/>
            </a:endParaRPr>
          </a:p>
          <a:p>
            <a:pPr marL="609600" indent="-609600" eaLnBrk="1" hangingPunct="1">
              <a:lnSpc>
                <a:spcPct val="90000"/>
              </a:lnSpc>
            </a:pPr>
            <a:endParaRPr lang="en-US" sz="2800" b="1" dirty="0" smtClean="0">
              <a:latin typeface="Tahoma" pitchFamily="34" charset="0"/>
            </a:endParaRPr>
          </a:p>
          <a:p>
            <a:pPr marL="609600" indent="-609600" eaLnBrk="1" hangingPunct="1">
              <a:lnSpc>
                <a:spcPct val="90000"/>
              </a:lnSpc>
            </a:pPr>
            <a:endParaRPr lang="en-US" sz="2800" b="1" dirty="0" smtClean="0">
              <a:latin typeface="Tahoma" pitchFamily="34" charset="0"/>
            </a:endParaRPr>
          </a:p>
        </p:txBody>
      </p:sp>
    </p:spTree>
  </p:cSld>
  <p:clrMapOvr>
    <a:masterClrMapping/>
  </p:clrMapOvr>
  <p:transition spd="med">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None/>
            </a:pPr>
            <a:r>
              <a:rPr lang="en-US" sz="2800" b="1" smtClean="0">
                <a:latin typeface="Tahoma" pitchFamily="34" charset="0"/>
              </a:rPr>
              <a:t>In 2006, 18 independent experts on the United Nations Human Rights committee (in  a regular review of each of the 156 signatories of the International Covenant on Civil &amp; Political Rights) leveled charges of American human rights violations in 4 broad areas: </a:t>
            </a:r>
          </a:p>
          <a:p>
            <a:pPr marL="609600" indent="-609600" eaLnBrk="1" hangingPunct="1">
              <a:lnSpc>
                <a:spcPct val="80000"/>
              </a:lnSpc>
              <a:buFontTx/>
              <a:buNone/>
            </a:pPr>
            <a:r>
              <a:rPr lang="en-US" sz="2800" b="1" smtClean="0">
                <a:latin typeface="Tahoma" pitchFamily="34" charset="0"/>
              </a:rPr>
              <a:t>1. Capital punishment disproportionately imposed on minority groups &amp; poor people in America</a:t>
            </a:r>
          </a:p>
          <a:p>
            <a:pPr marL="609600" indent="-609600" eaLnBrk="1" hangingPunct="1">
              <a:lnSpc>
                <a:spcPct val="80000"/>
              </a:lnSpc>
              <a:buFontTx/>
              <a:buNone/>
            </a:pPr>
            <a:r>
              <a:rPr lang="en-US" sz="2800" b="1" smtClean="0">
                <a:latin typeface="Tahoma" pitchFamily="34" charset="0"/>
              </a:rPr>
              <a:t>2. Failure of U.S. federal &amp; state governments to follow through on promised Katrina reconstruction plans, especially to African-Americans </a:t>
            </a:r>
          </a:p>
          <a:p>
            <a:pPr marL="609600" indent="-609600" eaLnBrk="1" hangingPunct="1">
              <a:lnSpc>
                <a:spcPct val="80000"/>
              </a:lnSpc>
              <a:buFontTx/>
              <a:buNone/>
            </a:pPr>
            <a:r>
              <a:rPr lang="en-US" sz="2800" b="1" smtClean="0">
                <a:latin typeface="Tahoma" pitchFamily="34" charset="0"/>
              </a:rPr>
              <a:t>3. Lack of Congressional representation &amp; voting rights for the citizens of Washington D.C.</a:t>
            </a:r>
          </a:p>
          <a:p>
            <a:pPr marL="609600" indent="-609600" eaLnBrk="1" hangingPunct="1">
              <a:lnSpc>
                <a:spcPct val="80000"/>
              </a:lnSpc>
              <a:buFontTx/>
              <a:buNone/>
            </a:pPr>
            <a:r>
              <a:rPr lang="en-US" sz="2800" b="1" smtClean="0">
                <a:latin typeface="Tahoma" pitchFamily="34" charset="0"/>
              </a:rPr>
              <a:t>4. Maintenance of secret incarceration centers for military &amp; political prisoners &amp; the complete suspension of their human rights in direct violation of the Geneva War Convention</a:t>
            </a:r>
          </a:p>
          <a:p>
            <a:pPr marL="609600" indent="-609600" eaLnBrk="1" hangingPunct="1">
              <a:lnSpc>
                <a:spcPct val="80000"/>
              </a:lnSpc>
            </a:pPr>
            <a:endParaRPr lang="en-US" sz="2800" b="1" smtClean="0">
              <a:latin typeface="Tahoma" pitchFamily="34" charset="0"/>
            </a:endParaRPr>
          </a:p>
          <a:p>
            <a:pPr marL="609600" indent="-609600" eaLnBrk="1" hangingPunct="1">
              <a:lnSpc>
                <a:spcPct val="80000"/>
              </a:lnSpc>
            </a:pPr>
            <a:endParaRPr lang="en-US" sz="2900" b="1" smtClean="0">
              <a:latin typeface="Tahoma" pitchFamily="34" charset="0"/>
            </a:endParaRPr>
          </a:p>
        </p:txBody>
      </p:sp>
    </p:spTree>
  </p:cSld>
  <p:clrMapOvr>
    <a:masterClrMapping/>
  </p:clrMapOvr>
  <p:transition spd="med">
    <p:random/>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8066" name="WordArt 5"/>
          <p:cNvSpPr>
            <a:spLocks noChangeArrowheads="1" noChangeShapeType="1" noTextEdit="1"/>
          </p:cNvSpPr>
          <p:nvPr/>
        </p:nvSpPr>
        <p:spPr bwMode="auto">
          <a:xfrm>
            <a:off x="533400" y="2286000"/>
            <a:ext cx="7848600" cy="1828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RELIGIOUS</a:t>
            </a:r>
          </a:p>
          <a:p>
            <a:pPr algn="ctr"/>
            <a:r>
              <a:rPr lang="en-US" sz="3600" kern="10">
                <a:ln w="9525">
                  <a:solidFill>
                    <a:srgbClr val="000000"/>
                  </a:solidFill>
                  <a:round/>
                  <a:headEnd/>
                  <a:tailEnd/>
                </a:ln>
                <a:solidFill>
                  <a:schemeClr val="tx2"/>
                </a:solidFill>
                <a:latin typeface="Arial Black"/>
              </a:rPr>
              <a:t>AMERICANS</a:t>
            </a:r>
          </a:p>
        </p:txBody>
      </p:sp>
    </p:spTree>
  </p:cSld>
  <p:clrMapOvr>
    <a:masterClrMapping/>
  </p:clrMapOvr>
  <p:transition spd="med">
    <p:random/>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90" name="Picture 2" descr="1030_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6477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a:xfrm>
            <a:off x="0" y="152400"/>
            <a:ext cx="9144000" cy="1524000"/>
          </a:xfrm>
        </p:spPr>
        <p:txBody>
          <a:bodyPr/>
          <a:lstStyle/>
          <a:p>
            <a:pPr eaLnBrk="1" hangingPunct="1"/>
            <a:r>
              <a:rPr lang="en-US" b="1" smtClean="0">
                <a:solidFill>
                  <a:schemeClr val="tx1"/>
                </a:solidFill>
                <a:latin typeface="Tahoma" pitchFamily="34" charset="0"/>
              </a:rPr>
              <a:t>FREEDOM!</a:t>
            </a:r>
            <a:br>
              <a:rPr lang="en-US" b="1" smtClean="0">
                <a:solidFill>
                  <a:schemeClr val="tx1"/>
                </a:solidFill>
                <a:latin typeface="Tahoma" pitchFamily="34" charset="0"/>
              </a:rPr>
            </a:br>
            <a:r>
              <a:rPr lang="en-US" b="1" smtClean="0">
                <a:solidFill>
                  <a:schemeClr val="tx1"/>
                </a:solidFill>
                <a:latin typeface="Tahoma" pitchFamily="34" charset="0"/>
              </a:rPr>
              <a:t>“No kings or Anglican </a:t>
            </a:r>
            <a:br>
              <a:rPr lang="en-US" b="1" smtClean="0">
                <a:solidFill>
                  <a:schemeClr val="tx1"/>
                </a:solidFill>
                <a:latin typeface="Tahoma" pitchFamily="34" charset="0"/>
              </a:rPr>
            </a:br>
            <a:r>
              <a:rPr lang="en-US" b="1" smtClean="0">
                <a:solidFill>
                  <a:schemeClr val="tx1"/>
                </a:solidFill>
                <a:latin typeface="Tahoma" pitchFamily="34" charset="0"/>
              </a:rPr>
              <a:t>state church for us!”</a:t>
            </a:r>
          </a:p>
        </p:txBody>
      </p:sp>
    </p:spTree>
  </p:cSld>
  <p:clrMapOvr>
    <a:masterClrMapping/>
  </p:clrMapOvr>
  <p:transition>
    <p:cover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74638"/>
            <a:ext cx="9144000" cy="792162"/>
          </a:xfrm>
        </p:spPr>
        <p:txBody>
          <a:bodyPr/>
          <a:lstStyle/>
          <a:p>
            <a:pPr eaLnBrk="1" hangingPunct="1"/>
            <a:r>
              <a:rPr lang="en-US" sz="2800" b="1" smtClean="0">
                <a:latin typeface="Tahoma" pitchFamily="34" charset="0"/>
              </a:rPr>
              <a:t>FREEDOM OF RELIGION or </a:t>
            </a:r>
            <a:br>
              <a:rPr lang="en-US" sz="2800" b="1" smtClean="0">
                <a:latin typeface="Tahoma" pitchFamily="34" charset="0"/>
              </a:rPr>
            </a:br>
            <a:r>
              <a:rPr lang="en-US" sz="2800" b="1" smtClean="0">
                <a:latin typeface="Tahoma" pitchFamily="34" charset="0"/>
              </a:rPr>
              <a:t>FREEDOM FROM RELIGION?</a:t>
            </a:r>
            <a:r>
              <a:rPr lang="en-US" sz="3200" b="1" smtClean="0">
                <a:latin typeface="Tahoma" pitchFamily="34" charset="0"/>
              </a:rPr>
              <a:t> </a:t>
            </a:r>
            <a:r>
              <a:rPr lang="en-US" sz="4000" b="1" smtClean="0">
                <a:latin typeface="Tahoma" pitchFamily="34" charset="0"/>
              </a:rPr>
              <a:t> </a:t>
            </a:r>
          </a:p>
        </p:txBody>
      </p:sp>
      <p:sp>
        <p:nvSpPr>
          <p:cNvPr id="90115" name="Rectangle 3"/>
          <p:cNvSpPr>
            <a:spLocks noGrp="1" noChangeArrowheads="1"/>
          </p:cNvSpPr>
          <p:nvPr>
            <p:ph type="body" idx="1"/>
          </p:nvPr>
        </p:nvSpPr>
        <p:spPr>
          <a:xfrm>
            <a:off x="152400" y="1219200"/>
            <a:ext cx="8991600" cy="5638800"/>
          </a:xfrm>
        </p:spPr>
        <p:txBody>
          <a:bodyPr/>
          <a:lstStyle/>
          <a:p>
            <a:pPr marL="609600" indent="-609600" eaLnBrk="1" hangingPunct="1">
              <a:lnSpc>
                <a:spcPct val="80000"/>
              </a:lnSpc>
              <a:buFontTx/>
              <a:buAutoNum type="arabicPeriod"/>
            </a:pPr>
            <a:r>
              <a:rPr lang="en-US" sz="2800" b="1" smtClean="0">
                <a:latin typeface="Tahoma" pitchFamily="34" charset="0"/>
              </a:rPr>
              <a:t>A variety of political, economic, &amp; religious reasons brought European immigrants to the British colonies before America become a nation. </a:t>
            </a:r>
          </a:p>
          <a:p>
            <a:pPr marL="609600" indent="-609600" eaLnBrk="1" hangingPunct="1">
              <a:lnSpc>
                <a:spcPct val="80000"/>
              </a:lnSpc>
              <a:buFontTx/>
              <a:buAutoNum type="arabicPeriod"/>
            </a:pPr>
            <a:r>
              <a:rPr lang="en-US" sz="2800" b="1" smtClean="0">
                <a:latin typeface="Tahoma" pitchFamily="34" charset="0"/>
              </a:rPr>
              <a:t>Many of the colonialists sought religious freedom from European state churches (such as England’s Anglican church), but others came to escape organized religion all together.  </a:t>
            </a:r>
          </a:p>
          <a:p>
            <a:pPr marL="609600" indent="-609600" eaLnBrk="1" hangingPunct="1">
              <a:lnSpc>
                <a:spcPct val="80000"/>
              </a:lnSpc>
              <a:buFontTx/>
              <a:buAutoNum type="arabicPeriod"/>
            </a:pPr>
            <a:r>
              <a:rPr lang="en-US" sz="2800" b="1" smtClean="0">
                <a:latin typeface="Tahoma" pitchFamily="34" charset="0"/>
              </a:rPr>
              <a:t>The 13 original colonies were religiously diverse.  A few tolerated religious freedom, but the majority set up their own version of state churches. </a:t>
            </a:r>
          </a:p>
          <a:p>
            <a:pPr marL="609600" indent="-609600" eaLnBrk="1" hangingPunct="1">
              <a:lnSpc>
                <a:spcPct val="80000"/>
              </a:lnSpc>
              <a:buFontTx/>
              <a:buAutoNum type="arabicPeriod"/>
            </a:pPr>
            <a:r>
              <a:rPr lang="en-US" sz="2800" b="1" smtClean="0">
                <a:latin typeface="Tahoma" pitchFamily="34" charset="0"/>
              </a:rPr>
              <a:t>By no means were all colonial Americans religious, tolerant, or Christian.</a:t>
            </a:r>
          </a:p>
        </p:txBody>
      </p:sp>
    </p:spTree>
  </p:cSld>
  <p:clrMapOvr>
    <a:masterClrMapping/>
  </p:clrMapOvr>
  <p:transition spd="med">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152400"/>
            <a:ext cx="9144000" cy="381000"/>
          </a:xfrm>
        </p:spPr>
        <p:txBody>
          <a:bodyPr/>
          <a:lstStyle/>
          <a:p>
            <a:pPr eaLnBrk="1" hangingPunct="1"/>
            <a:r>
              <a:rPr lang="en-US" sz="3200" b="1" smtClean="0">
                <a:latin typeface="Tahoma" pitchFamily="34" charset="0"/>
              </a:rPr>
              <a:t>DEISM OR CHRISTIANITY?  </a:t>
            </a:r>
            <a:r>
              <a:rPr lang="en-US" sz="4000" b="1" smtClean="0">
                <a:latin typeface="Tahoma" pitchFamily="34" charset="0"/>
              </a:rPr>
              <a:t> </a:t>
            </a:r>
          </a:p>
        </p:txBody>
      </p:sp>
      <p:sp>
        <p:nvSpPr>
          <p:cNvPr id="91139" name="Rectangle 3"/>
          <p:cNvSpPr>
            <a:spLocks noGrp="1" noChangeArrowheads="1"/>
          </p:cNvSpPr>
          <p:nvPr>
            <p:ph type="body" idx="1"/>
          </p:nvPr>
        </p:nvSpPr>
        <p:spPr>
          <a:xfrm>
            <a:off x="0" y="685800"/>
            <a:ext cx="9144000" cy="6172200"/>
          </a:xfrm>
        </p:spPr>
        <p:txBody>
          <a:bodyPr/>
          <a:lstStyle/>
          <a:p>
            <a:pPr marL="609600" indent="-609600" eaLnBrk="1" hangingPunct="1">
              <a:lnSpc>
                <a:spcPct val="80000"/>
              </a:lnSpc>
              <a:buFontTx/>
              <a:buAutoNum type="arabicPeriod"/>
            </a:pPr>
            <a:r>
              <a:rPr lang="en-US" sz="2800" b="1" smtClean="0">
                <a:latin typeface="Tahoma" pitchFamily="34" charset="0"/>
              </a:rPr>
              <a:t>America’s main “founding fathers” (especially Thomas Jefferson, Benjamin Franklin, George Washington, Thomas Paine, John Adams, James Madison) who led the nation into a civil war against Britain &amp; established the U.S. constitution &amp; government) tended to be religious deists rather than orthodox Christians.</a:t>
            </a:r>
          </a:p>
          <a:p>
            <a:pPr marL="609600" indent="-609600" eaLnBrk="1" hangingPunct="1">
              <a:lnSpc>
                <a:spcPct val="80000"/>
              </a:lnSpc>
              <a:buFontTx/>
              <a:buAutoNum type="arabicPeriod"/>
            </a:pPr>
            <a:r>
              <a:rPr lang="en-US" sz="2800" b="1" smtClean="0">
                <a:latin typeface="Tahoma" pitchFamily="34" charset="0"/>
              </a:rPr>
              <a:t>Deism was the philosophical outgrowth of the European Enlightenment (17</a:t>
            </a:r>
            <a:r>
              <a:rPr lang="en-US" sz="2800" b="1" baseline="30000" smtClean="0">
                <a:latin typeface="Tahoma" pitchFamily="34" charset="0"/>
              </a:rPr>
              <a:t>th</a:t>
            </a:r>
            <a:r>
              <a:rPr lang="en-US" sz="2800" b="1" smtClean="0">
                <a:latin typeface="Tahoma" pitchFamily="34" charset="0"/>
              </a:rPr>
              <a:t> &amp; 18</a:t>
            </a:r>
            <a:r>
              <a:rPr lang="en-US" sz="2800" b="1" baseline="30000" smtClean="0">
                <a:latin typeface="Tahoma" pitchFamily="34" charset="0"/>
              </a:rPr>
              <a:t>th</a:t>
            </a:r>
            <a:r>
              <a:rPr lang="en-US" sz="2800" b="1" smtClean="0">
                <a:latin typeface="Tahoma" pitchFamily="34" charset="0"/>
              </a:rPr>
              <a:t> centuries), a movement which emphasized human rationality (thinking, science, &amp; humanism) over spirituality. Major Enlightenment thinkers included  Voltaire, Jean-Jacques Rousseau, Francis Bacon, Isaac Newton, &amp; John Locke. </a:t>
            </a:r>
          </a:p>
        </p:txBody>
      </p:sp>
      <p:sp>
        <p:nvSpPr>
          <p:cNvPr id="91140" name="AutoShape 4"/>
          <p:cNvSpPr>
            <a:spLocks noChangeArrowheads="1"/>
          </p:cNvSpPr>
          <p:nvPr/>
        </p:nvSpPr>
        <p:spPr bwMode="auto">
          <a:xfrm>
            <a:off x="73914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sz="3000" b="1" smtClean="0">
                <a:latin typeface="Tahoma" pitchFamily="34" charset="0"/>
              </a:rPr>
              <a:t>Deists believed in God but not the Trinity of traditional Christianity.  Jesus was viewed as a great moral teacher, but not the divine son of God. </a:t>
            </a:r>
          </a:p>
          <a:p>
            <a:pPr marL="609600" indent="-609600" eaLnBrk="1" hangingPunct="1">
              <a:buFontTx/>
              <a:buAutoNum type="arabicPeriod" startAt="3"/>
            </a:pPr>
            <a:r>
              <a:rPr lang="en-US" sz="3000" b="1" smtClean="0">
                <a:latin typeface="Tahoma" pitchFamily="34" charset="0"/>
              </a:rPr>
              <a:t>Deists thought of God as the creator of the universe, who turned the world over to mankind to run without God’s further guidance or intervention—hence the heavy deist reliance on science, political institutions, &amp; the intellect rather than religious “superstitions.”</a:t>
            </a:r>
          </a:p>
          <a:p>
            <a:pPr marL="609600" indent="-609600" eaLnBrk="1" hangingPunct="1">
              <a:buFontTx/>
              <a:buAutoNum type="arabicPeriod" startAt="3"/>
            </a:pPr>
            <a:r>
              <a:rPr lang="en-US" sz="3000" b="1" smtClean="0">
                <a:latin typeface="Tahoma" pitchFamily="34" charset="0"/>
              </a:rPr>
              <a:t> “Deism influenced, in one way or another, most of the political leaders who designed the new American government.”</a:t>
            </a:r>
          </a:p>
        </p:txBody>
      </p:sp>
    </p:spTree>
  </p:cSld>
  <p:clrMapOvr>
    <a:masterClrMapping/>
  </p:clrMapOvr>
  <p:transition spd="med">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228600"/>
            <a:ext cx="7772400" cy="868363"/>
          </a:xfrm>
        </p:spPr>
        <p:txBody>
          <a:bodyPr/>
          <a:lstStyle/>
          <a:p>
            <a:pPr eaLnBrk="1" hangingPunct="1"/>
            <a:r>
              <a:rPr lang="en-US" sz="3600" b="1" smtClean="0">
                <a:latin typeface="Tahoma" pitchFamily="34" charset="0"/>
              </a:rPr>
              <a:t>DEGREES OF NATIONAL RELIGIOSITY</a:t>
            </a:r>
          </a:p>
        </p:txBody>
      </p:sp>
      <p:sp>
        <p:nvSpPr>
          <p:cNvPr id="93187" name="Rectangle 3"/>
          <p:cNvSpPr>
            <a:spLocks noGrp="1" noChangeArrowheads="1"/>
          </p:cNvSpPr>
          <p:nvPr>
            <p:ph type="body" idx="1"/>
          </p:nvPr>
        </p:nvSpPr>
        <p:spPr>
          <a:xfrm>
            <a:off x="0" y="1143000"/>
            <a:ext cx="9144000" cy="5715000"/>
          </a:xfrm>
        </p:spPr>
        <p:txBody>
          <a:bodyPr/>
          <a:lstStyle/>
          <a:p>
            <a:pPr eaLnBrk="1" hangingPunct="1">
              <a:buFontTx/>
              <a:buNone/>
            </a:pPr>
            <a:r>
              <a:rPr lang="en-US" b="1" smtClean="0">
                <a:latin typeface="Tahoma" pitchFamily="34" charset="0"/>
              </a:rPr>
              <a:t>Percent of people who say religion is “very important” in their lives:  USA = 60%; Italy/Poland = 30%; Germany = 21%; Britain = 16%; France = 14%; Czech Republic = 11%; Sweden = 10%; Demark = 9%; South Korea = 25%; Japan = 10%.  Half of all Danes, Norwegians, and Swedes (versus only 18% of Americans) say God does not matter to their lives.</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600200"/>
          </a:xfrm>
        </p:spPr>
        <p:txBody>
          <a:bodyPr/>
          <a:lstStyle/>
          <a:p>
            <a:pPr eaLnBrk="1" hangingPunct="1"/>
            <a:r>
              <a:rPr lang="en-US" sz="4800" b="1" smtClean="0">
                <a:solidFill>
                  <a:schemeClr val="tx1"/>
                </a:solidFill>
                <a:latin typeface="Tahoma" pitchFamily="34" charset="0"/>
              </a:rPr>
              <a:t>THE AMERICAN CULTURAL LEGACY</a:t>
            </a:r>
          </a:p>
        </p:txBody>
      </p:sp>
      <p:sp>
        <p:nvSpPr>
          <p:cNvPr id="10243" name="Rectangle 3"/>
          <p:cNvSpPr>
            <a:spLocks noGrp="1" noChangeArrowheads="1"/>
          </p:cNvSpPr>
          <p:nvPr>
            <p:ph type="body" sz="half" idx="1"/>
          </p:nvPr>
        </p:nvSpPr>
        <p:spPr>
          <a:xfrm>
            <a:off x="0" y="1524000"/>
            <a:ext cx="9144000" cy="4953000"/>
          </a:xfrm>
        </p:spPr>
        <p:txBody>
          <a:bodyPr/>
          <a:lstStyle/>
          <a:p>
            <a:pPr marL="533400" indent="-533400" eaLnBrk="1" hangingPunct="1">
              <a:buFontTx/>
              <a:buAutoNum type="arabicPeriod"/>
            </a:pPr>
            <a:r>
              <a:rPr lang="en-US" sz="4400" b="1" smtClean="0">
                <a:latin typeface="Tahoma" pitchFamily="34" charset="0"/>
              </a:rPr>
              <a:t>“Free to be me”</a:t>
            </a:r>
          </a:p>
          <a:p>
            <a:pPr marL="533400" indent="-533400" eaLnBrk="1" hangingPunct="1">
              <a:buFontTx/>
              <a:buAutoNum type="arabicPeriod"/>
            </a:pPr>
            <a:r>
              <a:rPr lang="en-US" sz="4400" b="1" smtClean="0">
                <a:latin typeface="Tahoma" pitchFamily="34" charset="0"/>
              </a:rPr>
              <a:t>Institutionalized freedoms</a:t>
            </a:r>
          </a:p>
          <a:p>
            <a:pPr marL="533400" indent="-533400" eaLnBrk="1" hangingPunct="1">
              <a:buFontTx/>
              <a:buAutoNum type="arabicPeriod"/>
            </a:pPr>
            <a:r>
              <a:rPr lang="en-US" sz="4400" b="1" smtClean="0">
                <a:latin typeface="Tahoma" pitchFamily="34" charset="0"/>
              </a:rPr>
              <a:t>Middle class culture</a:t>
            </a:r>
          </a:p>
          <a:p>
            <a:pPr marL="533400" indent="-533400" eaLnBrk="1" hangingPunct="1">
              <a:buFontTx/>
              <a:buAutoNum type="arabicPeriod"/>
            </a:pPr>
            <a:r>
              <a:rPr lang="en-US" sz="4400" b="1" smtClean="0">
                <a:latin typeface="Tahoma" pitchFamily="34" charset="0"/>
              </a:rPr>
              <a:t>Commercialism</a:t>
            </a:r>
          </a:p>
          <a:p>
            <a:pPr marL="533400" indent="-533400" eaLnBrk="1" hangingPunct="1">
              <a:buFontTx/>
              <a:buAutoNum type="arabicPeriod"/>
            </a:pPr>
            <a:r>
              <a:rPr lang="en-US" sz="4400" b="1" smtClean="0">
                <a:latin typeface="Tahoma" pitchFamily="34" charset="0"/>
              </a:rPr>
              <a:t>Mass media driven culture</a:t>
            </a:r>
          </a:p>
          <a:p>
            <a:pPr marL="533400" indent="-533400" eaLnBrk="1" hangingPunct="1">
              <a:buFontTx/>
              <a:buAutoNum type="arabicPeriod"/>
            </a:pPr>
            <a:r>
              <a:rPr lang="en-US" sz="4400" b="1" smtClean="0">
                <a:latin typeface="Tahoma" pitchFamily="34" charset="0"/>
              </a:rPr>
              <a:t>Entrepreneurship</a:t>
            </a:r>
          </a:p>
          <a:p>
            <a:pPr marL="533400" indent="-533400" eaLnBrk="1" hangingPunct="1"/>
            <a:endParaRPr lang="en-US" sz="4000" b="1" smtClean="0">
              <a:latin typeface="Tahoma" pitchFamily="34" charset="0"/>
            </a:endParaRPr>
          </a:p>
          <a:p>
            <a:pPr marL="533400" indent="-533400" eaLnBrk="1" hangingPunct="1"/>
            <a:endParaRPr lang="en-US" sz="3600" b="1" smtClean="0">
              <a:latin typeface="Tahoma" pitchFamily="34" charset="0"/>
            </a:endParaRPr>
          </a:p>
          <a:p>
            <a:pPr marL="533400" indent="-533400" eaLnBrk="1" hangingPunct="1"/>
            <a:endParaRPr lang="en-US" sz="3600" b="1" smtClean="0">
              <a:solidFill>
                <a:srgbClr val="00FF00"/>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9144000" cy="762000"/>
          </a:xfrm>
        </p:spPr>
        <p:txBody>
          <a:bodyPr/>
          <a:lstStyle/>
          <a:p>
            <a:r>
              <a:rPr lang="en-US" sz="3200" b="1" smtClean="0">
                <a:latin typeface="Tahoma" pitchFamily="34" charset="0"/>
                <a:cs typeface="Tahoma" pitchFamily="34" charset="0"/>
              </a:rPr>
              <a:t>2008 AMERICAN RELIGION POLL</a:t>
            </a:r>
          </a:p>
        </p:txBody>
      </p:sp>
      <p:sp>
        <p:nvSpPr>
          <p:cNvPr id="94211" name="Content Placeholder 2"/>
          <p:cNvSpPr>
            <a:spLocks noGrp="1"/>
          </p:cNvSpPr>
          <p:nvPr>
            <p:ph idx="1"/>
          </p:nvPr>
        </p:nvSpPr>
        <p:spPr>
          <a:xfrm>
            <a:off x="0" y="685800"/>
            <a:ext cx="9144000" cy="6172200"/>
          </a:xfrm>
        </p:spPr>
        <p:txBody>
          <a:bodyPr/>
          <a:lstStyle/>
          <a:p>
            <a:pPr>
              <a:buFontTx/>
              <a:buNone/>
            </a:pPr>
            <a:r>
              <a:rPr lang="en-US" sz="3500" b="1" smtClean="0">
                <a:latin typeface="Tahoma" pitchFamily="34" charset="0"/>
                <a:cs typeface="Tahoma" pitchFamily="34" charset="0"/>
              </a:rPr>
              <a:t>92% of Americans say they believe in God; 74% say they believe in life after death; 63% believe their scriptures are the word of God; 25% of Christians say they have some doubts that God exists. </a:t>
            </a:r>
          </a:p>
          <a:p>
            <a:pPr>
              <a:buFontTx/>
              <a:buNone/>
            </a:pPr>
            <a:r>
              <a:rPr lang="en-US" sz="3500" b="1" smtClean="0">
                <a:latin typeface="Tahoma" pitchFamily="34" charset="0"/>
                <a:cs typeface="Tahoma" pitchFamily="34" charset="0"/>
              </a:rPr>
              <a:t>57% of American evangelical Christians said they believe that many religions can lead to eternal life (even though this conflicts with the traditional teaching of their religious group).</a:t>
            </a:r>
          </a:p>
          <a:p>
            <a:pPr>
              <a:buFontTx/>
              <a:buNone/>
            </a:pPr>
            <a:endParaRPr lang="en-US" b="1" smtClean="0">
              <a:latin typeface="Tahoma" pitchFamily="34" charset="0"/>
              <a:cs typeface="Tahoma" pitchFamily="34" charset="0"/>
            </a:endParaRPr>
          </a:p>
          <a:p>
            <a:pPr>
              <a:buFontTx/>
              <a:buNone/>
            </a:pPr>
            <a:endParaRPr lang="en-US" b="1" smtClean="0">
              <a:latin typeface="Tahoma" pitchFamily="34" charset="0"/>
              <a:cs typeface="Tahoma" pitchFamily="34" charset="0"/>
            </a:endParaRPr>
          </a:p>
        </p:txBody>
      </p:sp>
    </p:spTree>
  </p:cSld>
  <p:clrMapOvr>
    <a:masterClrMapping/>
  </p:clrMapOvr>
  <p:transition spd="med">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“America is a land of Puritans &amp; pornographers, with Puritanism symbolizing religion &amp; pornography symbolizing popular culture. What makes this so hard for foreigners to take is that America is so aggressive at exporting both of them.”</a:t>
            </a:r>
          </a:p>
          <a:p>
            <a:pPr marL="609600" indent="-609600" eaLnBrk="1" hangingPunct="1">
              <a:lnSpc>
                <a:spcPct val="90000"/>
              </a:lnSpc>
              <a:buFontTx/>
              <a:buAutoNum type="arabicPeriod"/>
            </a:pPr>
            <a:r>
              <a:rPr lang="en-US" b="1" smtClean="0">
                <a:latin typeface="Tahoma" pitchFamily="34" charset="0"/>
              </a:rPr>
              <a:t>“America is the only modern country where most people belong to a religious organization and where some 90% believe in God.”</a:t>
            </a:r>
          </a:p>
          <a:p>
            <a:pPr marL="609600" indent="-609600" eaLnBrk="1" hangingPunct="1">
              <a:lnSpc>
                <a:spcPct val="90000"/>
              </a:lnSpc>
              <a:buFontTx/>
              <a:buAutoNum type="arabicPeriod"/>
            </a:pPr>
            <a:r>
              <a:rPr lang="en-US" b="1" smtClean="0">
                <a:latin typeface="Tahoma" pitchFamily="34" charset="0"/>
              </a:rPr>
              <a:t>There are 140,000 American missionaries around the world &amp; America-style mega-churches are beginning to appear in Europe. </a:t>
            </a:r>
          </a:p>
          <a:p>
            <a:pPr marL="609600" indent="-609600" eaLnBrk="1" hangingPunct="1">
              <a:lnSpc>
                <a:spcPct val="90000"/>
              </a:lnSpc>
            </a:pPr>
            <a:endParaRPr lang="en-US" b="1" smtClean="0">
              <a:latin typeface="Tahoma" pitchFamily="34" charset="0"/>
            </a:endParaRPr>
          </a:p>
        </p:txBody>
      </p:sp>
      <p:sp>
        <p:nvSpPr>
          <p:cNvPr id="95235"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4"/>
            </a:pPr>
            <a:r>
              <a:rPr lang="en-US" b="1" dirty="0" smtClean="0">
                <a:latin typeface="Tahoma" pitchFamily="34" charset="0"/>
              </a:rPr>
              <a:t>“For many Euro secularists, America’s religiosity is its least attractive characteristic.  They can’t believe that any modern person can be religious unless they are either stupid (Britain’s </a:t>
            </a:r>
            <a:r>
              <a:rPr lang="en-US" b="1" i="1" dirty="0" smtClean="0">
                <a:latin typeface="Tahoma" pitchFamily="34" charset="0"/>
              </a:rPr>
              <a:t>Private Eye</a:t>
            </a:r>
            <a:r>
              <a:rPr lang="en-US" b="1" dirty="0" smtClean="0">
                <a:latin typeface="Tahoma" pitchFamily="34" charset="0"/>
              </a:rPr>
              <a:t> called President George W. Bush the leader of the “Latter Day Morons”) or insane (a former German chancellor was known to accuse Bush of ‘hearing voices—namely God’s’).”</a:t>
            </a:r>
          </a:p>
          <a:p>
            <a:pPr marL="609600" indent="-609600" eaLnBrk="1" hangingPunct="1">
              <a:lnSpc>
                <a:spcPct val="90000"/>
              </a:lnSpc>
              <a:buFontTx/>
              <a:buAutoNum type="arabicPeriod" startAt="4"/>
            </a:pPr>
            <a:r>
              <a:rPr lang="en-US" b="1" dirty="0" smtClean="0">
                <a:latin typeface="Tahoma" pitchFamily="34" charset="0"/>
              </a:rPr>
              <a:t> Recent European polls found that most French &amp; Dutch as many as a large number of Brits &amp; Germans think Americans are way too religious. </a:t>
            </a:r>
          </a:p>
        </p:txBody>
      </p:sp>
    </p:spTree>
  </p:cSld>
  <p:clrMapOvr>
    <a:masterClrMapping/>
  </p:clrMapOvr>
  <p:transition spd="med">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715963"/>
          </a:xfrm>
        </p:spPr>
        <p:txBody>
          <a:bodyPr/>
          <a:lstStyle/>
          <a:p>
            <a:pPr eaLnBrk="1" hangingPunct="1"/>
            <a:r>
              <a:rPr lang="en-US" sz="2800" b="1" smtClean="0">
                <a:latin typeface="Tahoma" pitchFamily="34" charset="0"/>
              </a:rPr>
              <a:t>HOW AMERICA’S HERITAGE SHAPED THE AMERICAN PERSONALITY</a:t>
            </a:r>
          </a:p>
        </p:txBody>
      </p:sp>
      <p:sp>
        <p:nvSpPr>
          <p:cNvPr id="97283" name="Rectangle 3"/>
          <p:cNvSpPr>
            <a:spLocks noGrp="1" noChangeArrowheads="1"/>
          </p:cNvSpPr>
          <p:nvPr>
            <p:ph type="body" idx="1"/>
          </p:nvPr>
        </p:nvSpPr>
        <p:spPr>
          <a:xfrm>
            <a:off x="0" y="1066800"/>
            <a:ext cx="9144000" cy="5791200"/>
          </a:xfrm>
        </p:spPr>
        <p:txBody>
          <a:bodyPr/>
          <a:lstStyle/>
          <a:p>
            <a:pPr marL="609600" indent="-609600" eaLnBrk="1" hangingPunct="1">
              <a:lnSpc>
                <a:spcPct val="90000"/>
              </a:lnSpc>
              <a:buFontTx/>
              <a:buAutoNum type="arabicPeriod"/>
            </a:pPr>
            <a:r>
              <a:rPr lang="en-US" sz="2400" b="1" smtClean="0">
                <a:latin typeface="Tahoma" pitchFamily="34" charset="0"/>
              </a:rPr>
              <a:t>America’s unbounded hope and optimism about the future (based on the premise of being God’s promised bountiful land) stimulated a cultural legacy of entrepreneurial risk-taking and hard work. </a:t>
            </a:r>
          </a:p>
          <a:p>
            <a:pPr marL="609600" indent="-609600" eaLnBrk="1" hangingPunct="1">
              <a:lnSpc>
                <a:spcPct val="90000"/>
              </a:lnSpc>
              <a:buFontTx/>
              <a:buAutoNum type="arabicPeriod"/>
            </a:pPr>
            <a:r>
              <a:rPr lang="en-US" sz="2400" b="1" smtClean="0">
                <a:latin typeface="Tahoma" pitchFamily="34" charset="0"/>
              </a:rPr>
              <a:t>The belief that God was in control of America’s destiny produced a foreign policy of moral unilateralism (dealing with other nations as we supposed was God’s will).</a:t>
            </a:r>
          </a:p>
          <a:p>
            <a:pPr marL="609600" indent="-609600" eaLnBrk="1" hangingPunct="1">
              <a:lnSpc>
                <a:spcPct val="90000"/>
              </a:lnSpc>
              <a:buFontTx/>
              <a:buAutoNum type="arabicPeriod"/>
            </a:pPr>
            <a:r>
              <a:rPr lang="en-US" sz="2400" b="1" smtClean="0">
                <a:latin typeface="Tahoma" pitchFamily="34" charset="0"/>
              </a:rPr>
              <a:t> America’s conquering of the frontier led to a cultural mind-set that people should be evaluated and rewarded in society strictly on the basis of their productivity (rather than background).  Income and status inequalities were tolerated by Americans on the grounds that people deserve no more than what they earn for themselves on an individual basis through hard work and ingenuity.</a:t>
            </a:r>
          </a:p>
        </p:txBody>
      </p:sp>
    </p:spTree>
  </p:cSld>
  <p:clrMapOvr>
    <a:masterClrMapping/>
  </p:clrMapOvr>
  <p:transition spd="med">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563562"/>
          </a:xfrm>
        </p:spPr>
        <p:txBody>
          <a:bodyPr/>
          <a:lstStyle/>
          <a:p>
            <a:pPr eaLnBrk="1" hangingPunct="1"/>
            <a:r>
              <a:rPr lang="en-US" sz="4000" b="1" smtClean="0">
                <a:latin typeface="Tahoma" pitchFamily="34" charset="0"/>
              </a:rPr>
              <a:t>AMERICA’S “CULTURAL WARS”</a:t>
            </a:r>
          </a:p>
        </p:txBody>
      </p:sp>
      <p:sp>
        <p:nvSpPr>
          <p:cNvPr id="98307" name="Rectangle 3"/>
          <p:cNvSpPr>
            <a:spLocks noGrp="1" noChangeArrowheads="1"/>
          </p:cNvSpPr>
          <p:nvPr>
            <p:ph type="body" idx="1"/>
          </p:nvPr>
        </p:nvSpPr>
        <p:spPr>
          <a:xfrm>
            <a:off x="228600" y="762000"/>
            <a:ext cx="8686800" cy="6096000"/>
          </a:xfrm>
        </p:spPr>
        <p:txBody>
          <a:bodyPr/>
          <a:lstStyle/>
          <a:p>
            <a:pPr eaLnBrk="1" hangingPunct="1">
              <a:buFontTx/>
              <a:buNone/>
            </a:pPr>
            <a:r>
              <a:rPr lang="en-US" b="1" smtClean="0">
                <a:latin typeface="Tahoma" pitchFamily="34" charset="0"/>
              </a:rPr>
              <a:t>	So far in the 21</a:t>
            </a:r>
            <a:r>
              <a:rPr lang="en-US" b="1" baseline="30000" smtClean="0">
                <a:latin typeface="Tahoma" pitchFamily="34" charset="0"/>
              </a:rPr>
              <a:t>st</a:t>
            </a:r>
            <a:r>
              <a:rPr lang="en-US" b="1" smtClean="0">
                <a:latin typeface="Tahoma" pitchFamily="34" charset="0"/>
              </a:rPr>
              <a:t> century,  America’s values have been split down the middle, with conservative “right wing” values (nationalism, religion, anti-immigration, pro-family, consumerism, etc.) dominating the government, but liberal “left wing” values (pro-abortion, gay rights, environmentalism, etc.) dominating the cultural world.  “The natural response to being marginalized is to rage at the other doing the marginalizing.” </a:t>
            </a:r>
          </a:p>
        </p:txBody>
      </p:sp>
    </p:spTree>
  </p:cSld>
  <p:clrMapOvr>
    <a:masterClrMapping/>
  </p:clrMapOvr>
  <p:transition spd="med">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762000"/>
          </a:xfrm>
        </p:spPr>
        <p:txBody>
          <a:bodyPr/>
          <a:lstStyle/>
          <a:p>
            <a:pPr eaLnBrk="1" hangingPunct="1"/>
            <a:r>
              <a:rPr lang="en-US" sz="4000" b="1" smtClean="0">
                <a:latin typeface="Tahoma" pitchFamily="34" charset="0"/>
              </a:rPr>
              <a:t>2 CENTURIES, 2 AMERICAS</a:t>
            </a:r>
          </a:p>
        </p:txBody>
      </p:sp>
      <p:sp>
        <p:nvSpPr>
          <p:cNvPr id="99331" name="Rectangle 3"/>
          <p:cNvSpPr>
            <a:spLocks noGrp="1" noChangeArrowheads="1"/>
          </p:cNvSpPr>
          <p:nvPr>
            <p:ph type="body" idx="1"/>
          </p:nvPr>
        </p:nvSpPr>
        <p:spPr>
          <a:xfrm>
            <a:off x="0" y="685800"/>
            <a:ext cx="9144000" cy="6172200"/>
          </a:xfrm>
        </p:spPr>
        <p:txBody>
          <a:bodyPr/>
          <a:lstStyle/>
          <a:p>
            <a:pPr eaLnBrk="1" hangingPunct="1">
              <a:buFontTx/>
              <a:buNone/>
            </a:pPr>
            <a:r>
              <a:rPr lang="en-US" sz="3100" b="1" smtClean="0">
                <a:latin typeface="Tahoma" pitchFamily="34" charset="0"/>
              </a:rPr>
              <a:t>To a great extent, America’s current “cultural war” revolves around which century Americans want to live in. Older Americans who spent most of their lives in the “cold war” 20</a:t>
            </a:r>
            <a:r>
              <a:rPr lang="en-US" sz="3100" b="1" baseline="30000" smtClean="0">
                <a:latin typeface="Tahoma" pitchFamily="34" charset="0"/>
              </a:rPr>
              <a:t>th</a:t>
            </a:r>
            <a:r>
              <a:rPr lang="en-US" sz="3100" b="1" smtClean="0">
                <a:latin typeface="Tahoma" pitchFamily="34" charset="0"/>
              </a:rPr>
              <a:t> century tend to be less change-oriented than younger Americans more adapted to the changes of the 21</a:t>
            </a:r>
            <a:r>
              <a:rPr lang="en-US" sz="3100" b="1" baseline="30000" smtClean="0">
                <a:latin typeface="Tahoma" pitchFamily="34" charset="0"/>
              </a:rPr>
              <a:t>st</a:t>
            </a:r>
            <a:r>
              <a:rPr lang="en-US" sz="3100" b="1" smtClean="0">
                <a:latin typeface="Tahoma" pitchFamily="34" charset="0"/>
              </a:rPr>
              <a:t> century. 20</a:t>
            </a:r>
            <a:r>
              <a:rPr lang="en-US" sz="3100" b="1" baseline="30000" smtClean="0">
                <a:latin typeface="Tahoma" pitchFamily="34" charset="0"/>
              </a:rPr>
              <a:t>th</a:t>
            </a:r>
            <a:r>
              <a:rPr lang="en-US" sz="3100" b="1" smtClean="0">
                <a:latin typeface="Tahoma" pitchFamily="34" charset="0"/>
              </a:rPr>
              <a:t> century Americans tend to be more nationalistic, institutionalized, &amp; politically conservative, while younger 21</a:t>
            </a:r>
            <a:r>
              <a:rPr lang="en-US" sz="3100" b="1" baseline="30000" smtClean="0">
                <a:latin typeface="Tahoma" pitchFamily="34" charset="0"/>
              </a:rPr>
              <a:t>st</a:t>
            </a:r>
            <a:r>
              <a:rPr lang="en-US" sz="3100" b="1" smtClean="0">
                <a:latin typeface="Tahoma" pitchFamily="34" charset="0"/>
              </a:rPr>
              <a:t> century Americans are more-open minded about “paradigm.”</a:t>
            </a:r>
          </a:p>
        </p:txBody>
      </p:sp>
    </p:spTree>
  </p:cSld>
  <p:clrMapOvr>
    <a:masterClrMapping/>
  </p:clrMapOvr>
  <p:transition spd="med">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274638"/>
            <a:ext cx="9144000" cy="563562"/>
          </a:xfrm>
        </p:spPr>
        <p:txBody>
          <a:bodyPr/>
          <a:lstStyle/>
          <a:p>
            <a:pPr eaLnBrk="1" hangingPunct="1"/>
            <a:r>
              <a:rPr lang="en-US" sz="3200" b="1" smtClean="0">
                <a:latin typeface="Tahoma" pitchFamily="34" charset="0"/>
              </a:rPr>
              <a:t>IS PATRIOTISM AMERICA’S RELIGION?</a:t>
            </a:r>
          </a:p>
        </p:txBody>
      </p:sp>
      <p:sp>
        <p:nvSpPr>
          <p:cNvPr id="100355" name="Rectangle 3"/>
          <p:cNvSpPr>
            <a:spLocks noGrp="1" noChangeArrowheads="1"/>
          </p:cNvSpPr>
          <p:nvPr>
            <p:ph type="body" idx="1"/>
          </p:nvPr>
        </p:nvSpPr>
        <p:spPr>
          <a:xfrm>
            <a:off x="0" y="838200"/>
            <a:ext cx="9144000" cy="6019800"/>
          </a:xfrm>
        </p:spPr>
        <p:txBody>
          <a:bodyPr/>
          <a:lstStyle/>
          <a:p>
            <a:pPr eaLnBrk="1" hangingPunct="1">
              <a:lnSpc>
                <a:spcPct val="90000"/>
              </a:lnSpc>
              <a:buFontTx/>
              <a:buNone/>
            </a:pPr>
            <a:r>
              <a:rPr lang="en-US" sz="2800" b="1" dirty="0" smtClean="0">
                <a:latin typeface="Tahoma" pitchFamily="34" charset="0"/>
              </a:rPr>
              <a:t> “</a:t>
            </a:r>
            <a:r>
              <a:rPr lang="en-US" sz="3000" b="1" dirty="0" smtClean="0">
                <a:latin typeface="Tahoma" pitchFamily="34" charset="0"/>
              </a:rPr>
              <a:t>American civil (patriotic) religion rose to such an extent during the extended period of violence associated with the Civil War (roughly 1852-1865), that serving country (Union army vs. Confederate) became co-equal with serving God in the national mindset. American patriotic religion borrowed so heavily from the language of traditional Christian faiths that many Americans saw no difference between the two.” Today, evidence for American patriotic religion is still strong and is a major source of America’s current “cultural wars” (“red states” vs. “blue states”)</a:t>
            </a:r>
          </a:p>
        </p:txBody>
      </p:sp>
      <p:sp>
        <p:nvSpPr>
          <p:cNvPr id="100356" name="AutoShape 4"/>
          <p:cNvSpPr>
            <a:spLocks noChangeArrowheads="1"/>
          </p:cNvSpPr>
          <p:nvPr/>
        </p:nvSpPr>
        <p:spPr bwMode="auto">
          <a:xfrm>
            <a:off x="80010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“The Bible prevails as America’s most popular book, &amp; often patriotism draws on familiar biblical themes to refer not to the church and its believers but to the nation &amp; its citizens. ‘Chosen people,’ ‘promised land,’ &amp; ‘New Israel’ all represent familiar metaphors in American culture reflecting America’s messianic mission to be a ‘redeemer nation.’  Until the late 20</a:t>
            </a:r>
            <a:r>
              <a:rPr lang="en-US" b="1" baseline="30000" smtClean="0">
                <a:latin typeface="Tahoma" pitchFamily="34" charset="0"/>
              </a:rPr>
              <a:t>th</a:t>
            </a:r>
            <a:r>
              <a:rPr lang="en-US" b="1" smtClean="0">
                <a:latin typeface="Tahoma" pitchFamily="34" charset="0"/>
              </a:rPr>
              <a:t> century, the Pledge of Allegiance to the flag would be accompanied by prayers asking God’s blessings on His ‘American people.’ ”</a:t>
            </a:r>
          </a:p>
        </p:txBody>
      </p:sp>
    </p:spTree>
  </p:cSld>
  <p:clrMapOvr>
    <a:masterClrMapping/>
  </p:clrMapOvr>
  <p:transition spd="med">
    <p:random/>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2402" name="WordArt 3"/>
          <p:cNvSpPr>
            <a:spLocks noChangeArrowheads="1" noChangeShapeType="1" noTextEdit="1"/>
          </p:cNvSpPr>
          <p:nvPr/>
        </p:nvSpPr>
        <p:spPr bwMode="auto">
          <a:xfrm>
            <a:off x="304800" y="1981200"/>
            <a:ext cx="8229600" cy="17764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PRAGMATIC</a:t>
            </a:r>
          </a:p>
          <a:p>
            <a:pPr algn="ctr"/>
            <a:r>
              <a:rPr lang="en-US" sz="3600" kern="10">
                <a:ln w="9525">
                  <a:solidFill>
                    <a:srgbClr val="000000"/>
                  </a:solidFill>
                  <a:round/>
                  <a:headEnd/>
                  <a:tailEnd/>
                </a:ln>
                <a:solidFill>
                  <a:schemeClr val="tx2"/>
                </a:solidFill>
                <a:latin typeface="Arial Black"/>
              </a:rPr>
              <a:t>AMERICANS</a:t>
            </a:r>
          </a:p>
        </p:txBody>
      </p:sp>
    </p:spTree>
  </p:cSld>
  <p:clrMapOvr>
    <a:masterClrMapping/>
  </p:clrMapOvr>
  <p:transition spd="med">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04800" y="304800"/>
            <a:ext cx="8839200" cy="6553200"/>
          </a:xfrm>
        </p:spPr>
        <p:txBody>
          <a:bodyPr/>
          <a:lstStyle/>
          <a:p>
            <a:pPr marL="609600" indent="-609600" algn="ctr" eaLnBrk="1" hangingPunct="1">
              <a:lnSpc>
                <a:spcPct val="90000"/>
              </a:lnSpc>
              <a:buFontTx/>
              <a:buNone/>
            </a:pPr>
            <a:r>
              <a:rPr lang="en-US" sz="4000" b="1" smtClean="0">
                <a:latin typeface="Tahoma" pitchFamily="34" charset="0"/>
              </a:rPr>
              <a:t>PRAGMATISM: </a:t>
            </a:r>
          </a:p>
          <a:p>
            <a:pPr marL="609600" indent="-609600" eaLnBrk="1" hangingPunct="1">
              <a:lnSpc>
                <a:spcPct val="90000"/>
              </a:lnSpc>
              <a:buFontTx/>
              <a:buAutoNum type="arabicPeriod"/>
            </a:pPr>
            <a:r>
              <a:rPr lang="en-US" sz="4400" b="1" smtClean="0">
                <a:latin typeface="Tahoma" pitchFamily="34" charset="0"/>
              </a:rPr>
              <a:t>Compromising an ideal in order to accomplish something in a convenient, practical (corner-cutting) way that occasionally borders on being unethical or illegal</a:t>
            </a:r>
          </a:p>
          <a:p>
            <a:pPr marL="609600" indent="-609600" eaLnBrk="1" hangingPunct="1">
              <a:lnSpc>
                <a:spcPct val="90000"/>
              </a:lnSpc>
              <a:buFontTx/>
              <a:buAutoNum type="arabicPeriod"/>
            </a:pPr>
            <a:r>
              <a:rPr lang="en-US" sz="4400" b="1" smtClean="0">
                <a:latin typeface="Tahoma" pitchFamily="34" charset="0"/>
              </a:rPr>
              <a:t>Finding a way to beat the system</a:t>
            </a:r>
          </a:p>
        </p:txBody>
      </p:sp>
    </p:spTree>
  </p:cSld>
  <p:clrMapOvr>
    <a:masterClrMapping/>
  </p:clrMapOvr>
  <p:transition spd="med">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4199</TotalTime>
  <Words>13455</Words>
  <Application>Microsoft Office PowerPoint</Application>
  <PresentationFormat>On-screen Show (4:3)</PresentationFormat>
  <Paragraphs>1236</Paragraphs>
  <Slides>230</Slides>
  <Notes>215</Notes>
  <HiddenSlides>0</HiddenSlides>
  <MMClips>0</MMClips>
  <ScaleCrop>false</ScaleCrop>
  <HeadingPairs>
    <vt:vector size="4" baseType="variant">
      <vt:variant>
        <vt:lpstr>Theme</vt:lpstr>
      </vt:variant>
      <vt:variant>
        <vt:i4>1</vt:i4>
      </vt:variant>
      <vt:variant>
        <vt:lpstr>Slide Titles</vt:lpstr>
      </vt:variant>
      <vt:variant>
        <vt:i4>230</vt:i4>
      </vt:variant>
    </vt:vector>
  </HeadingPairs>
  <TitlesOfParts>
    <vt:vector size="231" baseType="lpstr">
      <vt:lpstr>Default Design</vt:lpstr>
      <vt:lpstr>Chapter 5</vt:lpstr>
      <vt:lpstr>American Culture PRISMs</vt:lpstr>
      <vt:lpstr>PowerPoint Presentation</vt:lpstr>
      <vt:lpstr>PowerPoint Presentation</vt:lpstr>
      <vt:lpstr>PowerPoint Presentation</vt:lpstr>
      <vt:lpstr>HOW AMERICA IS UNIQUE</vt:lpstr>
      <vt:lpstr>AMERICAN EXCEPTIONALISM</vt:lpstr>
      <vt:lpstr>ANGLO-SAXON AMERICA</vt:lpstr>
      <vt:lpstr>THE AMERICAN CULTURAL LEGACY</vt:lpstr>
      <vt:lpstr>PowerPoint Presentation</vt:lpstr>
      <vt:lpstr>BRIGHT MOMENTS IN AMERICAN HISTORY</vt:lpstr>
      <vt:lpstr>DARK MOMENTS IN AMERICAN HISTORY</vt:lpstr>
      <vt:lpstr>THE BEST OF  AMERICANA</vt:lpstr>
      <vt:lpstr>PowerPoint Presentation</vt:lpstr>
      <vt:lpstr>AMERICAN FADS &amp; POP CULTURE</vt:lpstr>
      <vt:lpstr>AMERICAN FADS &amp; POP CULTURE</vt:lpstr>
      <vt:lpstr>AMERICAN FADS &amp; POP CULTURE</vt:lpstr>
      <vt:lpstr>AMERICAN FADS &amp; POP CULTURE</vt:lpstr>
      <vt:lpstr>AMERICAN WARS OF TERRITORIAL EXPANSION</vt:lpstr>
      <vt:lpstr>AMERICA’S GLOBAL IMPACT</vt:lpstr>
      <vt:lpstr>GUESS WHO?</vt:lpstr>
      <vt:lpstr>PowerPoint Presentation</vt:lpstr>
      <vt:lpstr>AMERICA’S #1 EXPORT</vt:lpstr>
      <vt:lpstr>PowerPoint Presentation</vt:lpstr>
      <vt:lpstr>PowerPoint Presentation</vt:lpstr>
      <vt:lpstr>TWO MEN WHO SHAPED  THE AMERICAN CHARACTER</vt:lpstr>
      <vt:lpstr>ALEXIS TOCQUEVILLE’S IMPRESSIONS OF AMERICAN CULTURE </vt:lpstr>
      <vt:lpstr>PowerPoint Presentation</vt:lpstr>
      <vt:lpstr>AMERICAN VOLUNTEERISM</vt:lpstr>
      <vt:lpstr>PowerPoint Presentation</vt:lpstr>
      <vt:lpstr>SOCIAL DARWINISM</vt:lpstr>
      <vt:lpstr>PowerPoint Presentation</vt:lpstr>
      <vt:lpstr>EXAMPLES OF SOCIAL DARWINISM  IN AMERICAN CULTURE</vt:lpstr>
      <vt:lpstr>PowerPoint Presentation</vt:lpstr>
      <vt:lpstr>PowerPoint Presentation</vt:lpstr>
      <vt:lpstr>Strong, energetic  risk-taking immigrants</vt:lpstr>
      <vt:lpstr>PowerPoint Presentation</vt:lpstr>
      <vt:lpstr>PowerPoint Presentation</vt:lpstr>
      <vt:lpstr>PowerPoint Presentation</vt:lpstr>
      <vt:lpstr>PowerPoint Presentation</vt:lpstr>
      <vt:lpstr>INDEPENDENCE STREAK</vt:lpstr>
      <vt:lpstr>PowerPoint Presentation</vt:lpstr>
      <vt:lpstr>PowerPoint Presentation</vt:lpstr>
      <vt:lpstr>WHY DO AMERICANS HAVE SO FEW LONG-TERM RELATIONSHIPS?</vt:lpstr>
      <vt:lpstr>BOWLING ALONE</vt:lpstr>
      <vt:lpstr>PowerPoint Presentation</vt:lpstr>
      <vt:lpstr>WHO’S MARRIED?</vt:lpstr>
      <vt:lpstr>PowerPoint Presentation</vt:lpstr>
      <vt:lpstr>PowerPoint Presentation</vt:lpstr>
      <vt:lpstr>TRIUMPHS OF AMERICAN INDIVIDUALISM</vt:lpstr>
      <vt:lpstr>PowerPoint Presentation</vt:lpstr>
      <vt:lpstr>BOOMING AMERICAN CRIME</vt:lpstr>
      <vt:lpstr>VIOLENT AMERICA</vt:lpstr>
      <vt:lpstr>PowerPoint Presentation</vt:lpstr>
      <vt:lpstr>PowerPoint Presentation</vt:lpstr>
      <vt:lpstr>PowerPoint Presentation</vt:lpstr>
      <vt:lpstr>THE AMERICAN COMMUNAL MINDSET</vt:lpstr>
      <vt:lpstr>PowerPoint Presentation</vt:lpstr>
      <vt:lpstr>AMERICA’S MELTING POT CRUCIBLE</vt:lpstr>
      <vt:lpstr>PowerPoint Presentation</vt:lpstr>
      <vt:lpstr>INFORMALITY  Always primed for action</vt:lpstr>
      <vt:lpstr>PowerPoint Presentation</vt:lpstr>
      <vt:lpstr>PowerPoint Presentation</vt:lpstr>
      <vt:lpstr>Optimistic: Every day is a new opportunity </vt:lpstr>
      <vt:lpstr>PowerPoint Presentation</vt:lpstr>
      <vt:lpstr>YOU’RE MIGHTY OPTIMISTIC WHEN YOU…</vt:lpstr>
      <vt:lpstr>PowerPoint Presentation</vt:lpstr>
      <vt:lpstr>PowerPoint Presentation</vt:lpstr>
      <vt:lpstr>% OF BABY BOOMER CONFIDENCE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FREEDOM! “No kings or Anglican  state church for us!”</vt:lpstr>
      <vt:lpstr>FREEDOM OF RELIGION or  FREEDOM FROM RELIGION?  </vt:lpstr>
      <vt:lpstr>DEISM OR CHRISTIANITY?   </vt:lpstr>
      <vt:lpstr>PowerPoint Presentation</vt:lpstr>
      <vt:lpstr>DEGREES OF NATIONAL RELIGIOSITY</vt:lpstr>
      <vt:lpstr>2008 AMERICAN RELIGION POLL</vt:lpstr>
      <vt:lpstr>PowerPoint Presentation</vt:lpstr>
      <vt:lpstr>PowerPoint Presentation</vt:lpstr>
      <vt:lpstr>HOW AMERICA’S HERITAGE SHAPED THE AMERICAN PERSONALITY</vt:lpstr>
      <vt:lpstr>AMERICA’S “CULTURAL WARS”</vt:lpstr>
      <vt:lpstr>2 CENTURIES, 2 AMERICAS</vt:lpstr>
      <vt:lpstr>IS PATRIOTISM AMERICA’S RELIGION?</vt:lpstr>
      <vt:lpstr>PowerPoint Presentation</vt:lpstr>
      <vt:lpstr>PowerPoint Presentation</vt:lpstr>
      <vt:lpstr>PowerPoint Presentation</vt:lpstr>
      <vt:lpstr>You’re pragmatic if you ask:</vt:lpstr>
      <vt:lpstr>Good ole American pragmatism: SUCCESS &gt; IDEALS</vt:lpstr>
      <vt:lpstr>PowerPoint Presentation</vt:lpstr>
      <vt:lpstr>AMERICAN CULTURAL PRAGMATISM</vt:lpstr>
      <vt:lpstr>BUSINESS PRAGMATISM</vt:lpstr>
      <vt:lpstr>PowerPoint Presentation</vt:lpstr>
      <vt:lpstr>PowerPoint Presentation</vt:lpstr>
      <vt:lpstr>PowerPoint Presentation</vt:lpstr>
      <vt:lpstr>PowerPoint Presentation</vt:lpstr>
      <vt:lpstr>PowerPoint Presentation</vt:lpstr>
      <vt:lpstr>THE MIDDLE CLASS MINDSET</vt:lpstr>
      <vt:lpstr>PowerPoint Presentation</vt:lpstr>
      <vt:lpstr>AMERICAN MIDDLE CLASS FRIVOLOUS CONSUMPTION</vt:lpstr>
      <vt:lpstr>PowerPoint Presentation</vt:lpstr>
      <vt:lpstr>AMERICA INCOME CLASSES</vt:lpstr>
      <vt:lpstr>AMERICA RANKS…</vt:lpstr>
      <vt:lpstr>AMERICA’S DECLINING STANDARD OF LIVING</vt:lpstr>
      <vt:lpstr>PowerPoint Presentation</vt:lpstr>
      <vt:lpstr>STRESS INCREASES DUE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DAWNING ERA OF AMERICAN DEBT POLITICAL TURMOIL</vt:lpstr>
      <vt:lpstr>PowerPoint Presentation</vt:lpstr>
      <vt:lpstr>RECENT AMERICAN SOCIAL PROGRESS</vt:lpstr>
      <vt:lpstr>PowerPoint Presentation</vt:lpstr>
      <vt:lpstr>PowerPoint Presentation</vt:lpstr>
      <vt:lpstr>OVERVIEW OF AMERICAN POVERTY</vt:lpstr>
      <vt:lpstr>INCOME EQUALITY COMPARISONS BETWEEN RICH NATIONS (the lower the score, the greater the degree of income equality)</vt:lpstr>
      <vt:lpstr>PowerPoint Presentation</vt:lpstr>
      <vt:lpstr>POVERTY RISES IN 21st CENTURY AMERICA</vt:lpstr>
      <vt:lpstr>RISING 21st CENTURY AMERICAN POVERTY</vt:lpstr>
      <vt:lpstr>PowerPoint Presentation</vt:lpstr>
      <vt:lpstr>PowerPoint Presentation</vt:lpstr>
      <vt:lpstr>PowerPoint Presentation</vt:lpstr>
      <vt:lpstr>MUTATION OF THE AMERICAN DREAM</vt:lpstr>
      <vt:lpstr>IT’S NOT THE TRADITIONAL AMERICAN DREAM WHEN…</vt:lpstr>
      <vt:lpstr>PowerPoint Presentation</vt:lpstr>
      <vt:lpstr>PowerPoint Presentation</vt:lpstr>
      <vt:lpstr>THE NEW EUROPEAN DREAM</vt:lpstr>
      <vt:lpstr>PowerPoint Presentation</vt:lpstr>
      <vt:lpstr>PowerPoint Presentation</vt:lpstr>
      <vt:lpstr>PowerPoint Presentation</vt:lpstr>
      <vt:lpstr>PowerPoint Presentation</vt:lpstr>
      <vt:lpstr>PowerPoint Presentation</vt:lpstr>
      <vt:lpstr>PowerPoint Presentation</vt:lpstr>
      <vt:lpstr>INDIVIDUALISM vs. COMMUNITY CULTURES</vt:lpstr>
      <vt:lpstr>THE TRADITIONAL AMERICAN  SENSE OF COMMUNITY</vt:lpstr>
      <vt:lpstr>PowerPoint Presentation</vt:lpstr>
      <vt:lpstr>I’VE GOT MINE!  (I’m not my brother’s keeper)</vt:lpstr>
      <vt:lpstr>CIVIC-MINDED AMERICANS?</vt:lpstr>
      <vt:lpstr>THE TWO DIVISIONS IN  AMERICAN CULTURE</vt:lpstr>
      <vt:lpstr>PowerPoint Presentation</vt:lpstr>
      <vt:lpstr>PowerPoint Presentation</vt:lpstr>
      <vt:lpstr>SORTED CULTURE</vt:lpstr>
      <vt:lpstr>PowerPoint Presentation</vt:lpstr>
      <vt:lpstr>AMERICAN COMMUNITY ON  THE INTERSTATE </vt:lpstr>
      <vt:lpstr>A NEW AMERICAN FINANCIAL ARISTOCRACY?</vt:lpstr>
      <vt:lpstr>PowerPoint Presentation</vt:lpstr>
      <vt:lpstr>PowerPoint Presentation</vt:lpstr>
      <vt:lpstr>PowerPoint Presentation</vt:lpstr>
      <vt:lpstr>PowerPoint Presentation</vt:lpstr>
      <vt:lpstr>PowerPoint Presentation</vt:lpstr>
      <vt:lpstr>HOW PRAGMATIC COMPANIES STRIVE TO GAIN EVERY EDGE &amp; ADVANTAGE IN THE CONTEST WITH CONSUMERS  </vt:lpstr>
      <vt:lpstr>AMERICA THE CONSUMER</vt:lpstr>
      <vt:lpstr>PowerPoint Presentation</vt:lpstr>
      <vt:lpstr>Transparent Companies (?)</vt:lpstr>
      <vt:lpstr>PowerPoint Presentation</vt:lpstr>
      <vt:lpstr>PowerPoint Presentation</vt:lpstr>
      <vt:lpstr>PowerPoint Presentation</vt:lpstr>
      <vt:lpstr>PowerPoint Presentation</vt:lpstr>
      <vt:lpstr>RECORD CONSUMER DEBT  HIKES THE U.S. DEFICIT</vt:lpstr>
      <vt:lpstr>PowerPoint Presentation</vt:lpstr>
      <vt:lpstr>THE DAWNING ERA OF AMERICAN DEBT POLITICAL TURMOIL</vt:lpstr>
      <vt:lpstr>TOUGH FINANCIAL TIMES FOR WORKING AMERICANS</vt:lpstr>
      <vt:lpstr>PowerPoint Presentation</vt:lpstr>
      <vt:lpstr>“What’s the bottom line?”</vt:lpstr>
      <vt:lpstr>“The business of America is business”  (Pres. Calvin Coolidge)</vt:lpstr>
      <vt:lpstr>Buffalo Bill was the American West’s greatest entrepreneur</vt:lpstr>
      <vt:lpstr>PowerPoint Presentation</vt:lpstr>
      <vt:lpstr>PowerPoint Presentation</vt:lpstr>
      <vt:lpstr>AMERICAN EMPIRE-BUILDING</vt:lpstr>
      <vt:lpstr>AMERICA’S MARKETING CULTURE</vt:lpstr>
      <vt:lpstr>PowerPoint Presentation</vt:lpstr>
      <vt:lpstr>PowerPoint Presentation</vt:lpstr>
      <vt:lpstr>Decisiveness: No time for small talk</vt:lpstr>
      <vt:lpstr>PowerPoint Presentation</vt:lpstr>
      <vt:lpstr>“Just do it”</vt:lpstr>
      <vt:lpstr> 1. Credit as a lifestyle 2. Commercialized sex 3. Commercialized Xmas   &amp; holidays 4. Intrusive telemarketing 5. Market spying (Internet  cookies, focus groups, etc.)  6. $$$ over patriotism for out-sourcing U.S. corporations  </vt:lpstr>
      <vt:lpstr>Turf power! (personal empire-building)</vt:lpstr>
      <vt:lpstr>PowerPoint Presentation</vt:lpstr>
      <vt:lpstr>PowerPoint Presentation</vt:lpstr>
      <vt:lpstr>PowerPoint Presentation</vt:lpstr>
      <vt:lpstr>PowerPoint Presentation</vt:lpstr>
      <vt:lpstr>DONALD TRUMP ON BUSINESS</vt:lpstr>
      <vt:lpstr>PowerPoint Presentation</vt:lpstr>
      <vt:lpstr>PowerPoint Presentation</vt:lpstr>
      <vt:lpstr>AMERICAN WOMEN ARE CARVING OUT THEIR OWN BUSINESS CULTURE</vt:lpstr>
      <vt:lpstr>PowerPoint Presentation</vt:lpstr>
      <vt:lpstr>THE FEMININE  ADMINISTRATIVE STYLE</vt:lpstr>
      <vt:lpstr>PowerPoint Presentation</vt:lpstr>
      <vt:lpstr>PowerPoint Presentation</vt:lpstr>
      <vt:lpstr>PowerPoint Presentation</vt:lpstr>
      <vt:lpstr>PowerPoint Presentation</vt:lpstr>
      <vt:lpstr>% OF WOMEN WORKING IN…</vt:lpstr>
      <vt:lpstr>PowerPoint Presentation</vt:lpstr>
      <vt:lpstr>ROOT CAUSES OF EMOTIONAL DYSFUNCTIONS IN INDIVIDUALISTIC CULTURES</vt:lpstr>
      <vt:lpstr>WORKPLACE STRESS</vt:lpstr>
      <vt:lpstr>PowerPoint Presentation</vt:lpstr>
      <vt:lpstr>PowerPoint Presentation</vt:lpstr>
      <vt:lpstr>FAMILY BREAKDOWN</vt:lpstr>
      <vt:lpstr>MURDER &amp; SUICIDE IN AMERICA</vt:lpstr>
      <vt:lpstr>PowerPoint Presentation</vt:lpstr>
      <vt:lpstr>ALCOHOL &amp; DRUG ABUSE</vt:lpstr>
      <vt:lpstr>EATING DISORDERS</vt:lpstr>
      <vt:lpstr>SEXUAL ABUSE IN AMERICA</vt:lpstr>
      <vt:lpstr>PowerPoint Presentation</vt:lpstr>
      <vt:lpstr>SEX IN THE AMERICAN MASS MEDIA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 Auken</dc:creator>
  <cp:lastModifiedBy>Van Auken, Phil</cp:lastModifiedBy>
  <cp:revision>584</cp:revision>
  <dcterms:created xsi:type="dcterms:W3CDTF">2002-02-11T19:27:53Z</dcterms:created>
  <dcterms:modified xsi:type="dcterms:W3CDTF">2014-07-24T13:57:14Z</dcterms:modified>
</cp:coreProperties>
</file>